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4" r:id="rId2"/>
  </p:sldMasterIdLst>
  <p:notesMasterIdLst>
    <p:notesMasterId r:id="rId18"/>
  </p:notesMasterIdLst>
  <p:sldIdLst>
    <p:sldId id="365" r:id="rId3"/>
    <p:sldId id="356" r:id="rId4"/>
    <p:sldId id="357" r:id="rId5"/>
    <p:sldId id="258" r:id="rId6"/>
    <p:sldId id="371" r:id="rId7"/>
    <p:sldId id="367" r:id="rId8"/>
    <p:sldId id="368" r:id="rId9"/>
    <p:sldId id="369" r:id="rId10"/>
    <p:sldId id="373" r:id="rId11"/>
    <p:sldId id="374" r:id="rId12"/>
    <p:sldId id="372" r:id="rId13"/>
    <p:sldId id="375" r:id="rId14"/>
    <p:sldId id="327" r:id="rId15"/>
    <p:sldId id="276" r:id="rId16"/>
    <p:sldId id="370"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2" autoAdjust="0"/>
    <p:restoredTop sz="96314" autoAdjust="0"/>
  </p:normalViewPr>
  <p:slideViewPr>
    <p:cSldViewPr snapToGrid="0">
      <p:cViewPr varScale="1">
        <p:scale>
          <a:sx n="87" d="100"/>
          <a:sy n="87" d="100"/>
        </p:scale>
        <p:origin x="341" y="77"/>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2022/5/6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4170825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4009648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136813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13</a:t>
            </a:fld>
            <a:endParaRPr lang="zh-CN" altLang="en-US"/>
          </a:p>
        </p:txBody>
      </p:sp>
    </p:spTree>
    <p:extLst>
      <p:ext uri="{BB962C8B-B14F-4D97-AF65-F5344CB8AC3E}">
        <p14:creationId xmlns:p14="http://schemas.microsoft.com/office/powerpoint/2010/main" val="3151221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427553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2276636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6</a:t>
            </a:fld>
            <a:endParaRPr lang="zh-CN" altLang="en-US"/>
          </a:p>
        </p:txBody>
      </p:sp>
    </p:spTree>
    <p:extLst>
      <p:ext uri="{BB962C8B-B14F-4D97-AF65-F5344CB8AC3E}">
        <p14:creationId xmlns:p14="http://schemas.microsoft.com/office/powerpoint/2010/main" val="187932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7</a:t>
            </a:fld>
            <a:endParaRPr lang="zh-CN" altLang="en-US"/>
          </a:p>
        </p:txBody>
      </p:sp>
    </p:spTree>
    <p:extLst>
      <p:ext uri="{BB962C8B-B14F-4D97-AF65-F5344CB8AC3E}">
        <p14:creationId xmlns:p14="http://schemas.microsoft.com/office/powerpoint/2010/main" val="2214144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8</a:t>
            </a:fld>
            <a:endParaRPr lang="zh-CN" altLang="en-US"/>
          </a:p>
        </p:txBody>
      </p:sp>
    </p:spTree>
    <p:extLst>
      <p:ext uri="{BB962C8B-B14F-4D97-AF65-F5344CB8AC3E}">
        <p14:creationId xmlns:p14="http://schemas.microsoft.com/office/powerpoint/2010/main" val="358466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3474550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10</a:t>
            </a:fld>
            <a:endParaRPr lang="zh-CN" altLang="en-US"/>
          </a:p>
        </p:txBody>
      </p:sp>
    </p:spTree>
    <p:extLst>
      <p:ext uri="{BB962C8B-B14F-4D97-AF65-F5344CB8AC3E}">
        <p14:creationId xmlns:p14="http://schemas.microsoft.com/office/powerpoint/2010/main" val="2988095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2022/5/6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0654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2022/5/6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6447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98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4802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4886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1265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295636" y="6727281"/>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0146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5568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 id="2147483659" r:id="rId5"/>
    <p:sldLayoutId id="2147483660" r:id="rId6"/>
    <p:sldLayoutId id="2147483661" r:id="rId7"/>
    <p:sldLayoutId id="2147483662" r:id="rId8"/>
    <p:sldLayoutId id="214748366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39117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5" name="文本框 4"/>
          <p:cNvSpPr txBox="1"/>
          <p:nvPr/>
        </p:nvSpPr>
        <p:spPr>
          <a:xfrm>
            <a:off x="2569302" y="2609419"/>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a:solidFill>
                  <a:schemeClr val="bg1"/>
                </a:solidFill>
                <a:cs typeface="+mn-ea"/>
                <a:sym typeface="+mn-lt"/>
              </a:rPr>
              <a:t>毕业答辩</a:t>
            </a:r>
            <a:r>
              <a:rPr lang="en-US" altLang="zh-CN" sz="4800" b="1">
                <a:solidFill>
                  <a:schemeClr val="bg1"/>
                </a:solidFill>
                <a:cs typeface="+mn-ea"/>
                <a:sym typeface="+mn-lt"/>
              </a:rPr>
              <a:t>PPT</a:t>
            </a:r>
            <a:endParaRPr lang="zh-CN" altLang="en-US" sz="4800" b="1" dirty="0">
              <a:solidFill>
                <a:schemeClr val="bg1"/>
              </a:solidFill>
              <a:cs typeface="+mn-ea"/>
              <a:sym typeface="+mn-lt"/>
            </a:endParaRPr>
          </a:p>
        </p:txBody>
      </p:sp>
      <p:sp>
        <p:nvSpPr>
          <p:cNvPr id="6" name="PA_圆角矩形 31"/>
          <p:cNvSpPr/>
          <p:nvPr>
            <p:custDataLst>
              <p:tags r:id="rId1"/>
            </p:custDataLst>
          </p:nvPr>
        </p:nvSpPr>
        <p:spPr>
          <a:xfrm>
            <a:off x="5385064" y="3948927"/>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cs typeface="+mn-ea"/>
                <a:sym typeface="+mn-lt"/>
              </a:rPr>
              <a:t>答辩人：梁焯炫</a:t>
            </a:r>
          </a:p>
        </p:txBody>
      </p:sp>
      <p:sp>
        <p:nvSpPr>
          <p:cNvPr id="15" name="矩形 259"/>
          <p:cNvSpPr>
            <a:spLocks noChangeArrowheads="1"/>
          </p:cNvSpPr>
          <p:nvPr/>
        </p:nvSpPr>
        <p:spPr bwMode="auto">
          <a:xfrm>
            <a:off x="1928355" y="3377980"/>
            <a:ext cx="8335010"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a:solidFill>
                  <a:schemeClr val="bg1"/>
                </a:solidFill>
                <a:latin typeface="+mn-lt"/>
                <a:ea typeface="+mn-ea"/>
                <a:cs typeface="+mn-ea"/>
                <a:sym typeface="+mn-lt"/>
              </a:rPr>
              <a:t>专业班级：物联网工程</a:t>
            </a:r>
            <a:r>
              <a:rPr lang="en-US" altLang="zh-CN" sz="1800" dirty="0">
                <a:solidFill>
                  <a:schemeClr val="bg1"/>
                </a:solidFill>
                <a:latin typeface="+mn-lt"/>
                <a:ea typeface="+mn-ea"/>
                <a:cs typeface="+mn-ea"/>
                <a:sym typeface="+mn-lt"/>
              </a:rPr>
              <a:t>1842</a:t>
            </a:r>
          </a:p>
        </p:txBody>
      </p:sp>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grpId="0"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405700" y="2136980"/>
            <a:ext cx="7449500" cy="2178225"/>
          </a:xfrm>
          <a:prstGeom prst="rect">
            <a:avLst/>
          </a:prstGeom>
        </p:spPr>
        <p:txBody>
          <a:bodyPr wrap="square" lIns="0" tIns="0" rIns="0" bIns="0">
            <a:spAutoFit/>
          </a:bodyPr>
          <a:lstStyle/>
          <a:p>
            <a:pPr algn="just">
              <a:lnSpc>
                <a:spcPct val="120000"/>
              </a:lnSpc>
            </a:pPr>
            <a:r>
              <a:rPr lang="zh-CN" altLang="en-US" sz="2400" dirty="0">
                <a:solidFill>
                  <a:schemeClr val="tx1">
                    <a:lumMod val="65000"/>
                    <a:lumOff val="35000"/>
                  </a:schemeClr>
                </a:solidFill>
                <a:latin typeface="Times New Roman" panose="02020603050405020304" pitchFamily="18" charset="0"/>
                <a:cs typeface="+mn-ea"/>
              </a:rPr>
              <a:t>拍摄几十张，用 </a:t>
            </a:r>
            <a:r>
              <a:rPr lang="en-US" altLang="zh-CN" sz="2400" dirty="0" err="1">
                <a:solidFill>
                  <a:schemeClr val="tx1">
                    <a:lumMod val="65000"/>
                    <a:lumOff val="35000"/>
                  </a:schemeClr>
                </a:solidFill>
                <a:latin typeface="Times New Roman" panose="02020603050405020304" pitchFamily="18" charset="0"/>
                <a:cs typeface="+mn-ea"/>
              </a:rPr>
              <a:t>Mediapipe</a:t>
            </a:r>
            <a:r>
              <a:rPr lang="en-US" altLang="zh-CN" sz="2400" dirty="0">
                <a:solidFill>
                  <a:schemeClr val="tx1">
                    <a:lumMod val="65000"/>
                    <a:lumOff val="35000"/>
                  </a:schemeClr>
                </a:solidFill>
                <a:latin typeface="Times New Roman" panose="02020603050405020304" pitchFamily="18" charset="0"/>
                <a:cs typeface="+mn-ea"/>
              </a:rPr>
              <a:t> </a:t>
            </a:r>
            <a:r>
              <a:rPr lang="zh-CN" altLang="en-US" sz="2400" dirty="0">
                <a:solidFill>
                  <a:schemeClr val="tx1">
                    <a:lumMod val="65000"/>
                    <a:lumOff val="35000"/>
                  </a:schemeClr>
                </a:solidFill>
                <a:latin typeface="Times New Roman" panose="02020603050405020304" pitchFamily="18" charset="0"/>
                <a:cs typeface="+mn-ea"/>
              </a:rPr>
              <a:t>库提取每张图片中人的关键点坐标，以关键点坐标构造特征，如 计算两两关键点坐标之间的距离，三个关键点坐标组成的两个向量之间的夹角等。让每张图片对应一个 </a:t>
            </a:r>
            <a:r>
              <a:rPr lang="en-US" altLang="zh-CN" sz="2400" dirty="0">
                <a:solidFill>
                  <a:schemeClr val="tx1">
                    <a:lumMod val="65000"/>
                    <a:lumOff val="35000"/>
                  </a:schemeClr>
                </a:solidFill>
                <a:latin typeface="Times New Roman" panose="02020603050405020304" pitchFamily="18" charset="0"/>
                <a:cs typeface="+mn-ea"/>
              </a:rPr>
              <a:t>n </a:t>
            </a:r>
            <a:r>
              <a:rPr lang="zh-CN" altLang="en-US" sz="2400" dirty="0">
                <a:solidFill>
                  <a:schemeClr val="tx1">
                    <a:lumMod val="65000"/>
                    <a:lumOff val="35000"/>
                  </a:schemeClr>
                </a:solidFill>
                <a:latin typeface="Times New Roman" panose="02020603050405020304" pitchFamily="18" charset="0"/>
                <a:cs typeface="+mn-ea"/>
              </a:rPr>
              <a:t>维的特征向量，并标注其是否有暴力犯罪倾向。</a:t>
            </a:r>
            <a:endParaRPr lang="en-US" altLang="zh-CN" sz="2400" dirty="0">
              <a:solidFill>
                <a:schemeClr val="tx1">
                  <a:lumMod val="65000"/>
                  <a:lumOff val="35000"/>
                </a:schemeClr>
              </a:solidFill>
              <a:latin typeface="Times New Roman" panose="02020603050405020304" pitchFamily="18" charset="0"/>
              <a:cs typeface="+mn-ea"/>
              <a:sym typeface="+mn-lt"/>
            </a:endParaRPr>
          </a:p>
        </p:txBody>
      </p:sp>
      <p:sp>
        <p:nvSpPr>
          <p:cNvPr id="2" name="矩形 1">
            <a:extLst>
              <a:ext uri="{FF2B5EF4-FFF2-40B4-BE49-F238E27FC236}">
                <a16:creationId xmlns:a16="http://schemas.microsoft.com/office/drawing/2014/main" id="{A55FC612-ABAE-4EE4-80C1-C6A51DCAD1E0}"/>
              </a:ext>
            </a:extLst>
          </p:cNvPr>
          <p:cNvSpPr/>
          <p:nvPr/>
        </p:nvSpPr>
        <p:spPr>
          <a:xfrm>
            <a:off x="1440873" y="1117600"/>
            <a:ext cx="1450109" cy="59112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a:xfrm>
            <a:off x="1440873" y="766055"/>
            <a:ext cx="3026557" cy="771199"/>
          </a:xfrm>
        </p:spPr>
        <p:txBody>
          <a:bodyPr/>
          <a:lstStyle/>
          <a:p>
            <a:pPr>
              <a:lnSpc>
                <a:spcPct val="120000"/>
              </a:lnSpc>
            </a:pPr>
            <a:r>
              <a:rPr lang="zh-CN" altLang="en-US" dirty="0">
                <a:latin typeface="+mn-lt"/>
                <a:ea typeface="+mn-ea"/>
                <a:cs typeface="+mn-ea"/>
                <a:sym typeface="+mn-lt"/>
              </a:rPr>
              <a:t>准备有暴力犯罪倾向人员的二分类数据集</a:t>
            </a:r>
          </a:p>
        </p:txBody>
      </p:sp>
    </p:spTree>
    <p:extLst>
      <p:ext uri="{BB962C8B-B14F-4D97-AF65-F5344CB8AC3E}">
        <p14:creationId xmlns:p14="http://schemas.microsoft.com/office/powerpoint/2010/main" val="4266777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06898" y="752801"/>
            <a:ext cx="4171866" cy="456129"/>
          </a:xfrm>
        </p:spPr>
        <p:txBody>
          <a:bodyPr/>
          <a:lstStyle/>
          <a:p>
            <a:pPr>
              <a:lnSpc>
                <a:spcPct val="120000"/>
              </a:lnSpc>
            </a:pPr>
            <a:r>
              <a:rPr lang="en-US" altLang="zh-CN" dirty="0" err="1">
                <a:latin typeface="+mn-lt"/>
                <a:ea typeface="+mn-ea"/>
                <a:cs typeface="+mn-ea"/>
                <a:sym typeface="+mn-lt"/>
              </a:rPr>
              <a:t>Mediapipe</a:t>
            </a:r>
            <a:r>
              <a:rPr lang="zh-CN" altLang="en-US" dirty="0">
                <a:latin typeface="+mn-lt"/>
                <a:ea typeface="+mn-ea"/>
                <a:cs typeface="+mn-ea"/>
                <a:sym typeface="+mn-lt"/>
              </a:rPr>
              <a:t>库的使用与部署</a:t>
            </a:r>
          </a:p>
        </p:txBody>
      </p:sp>
      <p:sp>
        <p:nvSpPr>
          <p:cNvPr id="11" name="矩形 10"/>
          <p:cNvSpPr/>
          <p:nvPr/>
        </p:nvSpPr>
        <p:spPr>
          <a:xfrm>
            <a:off x="2456873" y="2136980"/>
            <a:ext cx="7329426" cy="3507820"/>
          </a:xfrm>
          <a:prstGeom prst="rect">
            <a:avLst/>
          </a:prstGeom>
        </p:spPr>
        <p:txBody>
          <a:bodyPr wrap="square" lIns="0" tIns="0" rIns="0" bIns="0">
            <a:spAutoFit/>
          </a:bodyPr>
          <a:lstStyle/>
          <a:p>
            <a:pPr algn="just">
              <a:lnSpc>
                <a:spcPct val="120000"/>
              </a:lnSpc>
            </a:pPr>
            <a:r>
              <a:rPr lang="zh-CN" altLang="en-US" sz="2400" dirty="0">
                <a:solidFill>
                  <a:schemeClr val="tx1">
                    <a:lumMod val="65000"/>
                    <a:lumOff val="35000"/>
                  </a:schemeClr>
                </a:solidFill>
                <a:latin typeface="Times New Roman" panose="02020603050405020304" pitchFamily="18" charset="0"/>
                <a:cs typeface="+mn-ea"/>
              </a:rPr>
              <a:t>将 </a:t>
            </a:r>
            <a:r>
              <a:rPr lang="en-US" altLang="zh-CN" sz="2400" dirty="0" err="1">
                <a:solidFill>
                  <a:schemeClr val="tx1">
                    <a:lumMod val="65000"/>
                    <a:lumOff val="35000"/>
                  </a:schemeClr>
                </a:solidFill>
                <a:latin typeface="Times New Roman" panose="02020603050405020304" pitchFamily="18" charset="0"/>
                <a:cs typeface="+mn-ea"/>
              </a:rPr>
              <a:t>Mediapipe</a:t>
            </a:r>
            <a:r>
              <a:rPr lang="en-US" altLang="zh-CN" sz="2400" dirty="0">
                <a:solidFill>
                  <a:schemeClr val="tx1">
                    <a:lumMod val="65000"/>
                    <a:lumOff val="35000"/>
                  </a:schemeClr>
                </a:solidFill>
                <a:latin typeface="Times New Roman" panose="02020603050405020304" pitchFamily="18" charset="0"/>
                <a:cs typeface="+mn-ea"/>
              </a:rPr>
              <a:t> </a:t>
            </a:r>
            <a:r>
              <a:rPr lang="zh-CN" altLang="en-US" sz="2400" dirty="0">
                <a:solidFill>
                  <a:schemeClr val="tx1">
                    <a:lumMod val="65000"/>
                    <a:lumOff val="35000"/>
                  </a:schemeClr>
                </a:solidFill>
                <a:latin typeface="Times New Roman" panose="02020603050405020304" pitchFamily="18" charset="0"/>
                <a:cs typeface="+mn-ea"/>
              </a:rPr>
              <a:t>库部署在树莓派上，使用 </a:t>
            </a:r>
            <a:r>
              <a:rPr lang="en-US" altLang="zh-CN" sz="2400" dirty="0" err="1">
                <a:solidFill>
                  <a:schemeClr val="tx1">
                    <a:lumMod val="65000"/>
                    <a:lumOff val="35000"/>
                  </a:schemeClr>
                </a:solidFill>
                <a:latin typeface="Times New Roman" panose="02020603050405020304" pitchFamily="18" charset="0"/>
                <a:cs typeface="+mn-ea"/>
              </a:rPr>
              <a:t>Mediapipe</a:t>
            </a:r>
            <a:r>
              <a:rPr lang="en-US" altLang="zh-CN" sz="2400" dirty="0">
                <a:solidFill>
                  <a:schemeClr val="tx1">
                    <a:lumMod val="65000"/>
                    <a:lumOff val="35000"/>
                  </a:schemeClr>
                </a:solidFill>
                <a:latin typeface="Times New Roman" panose="02020603050405020304" pitchFamily="18" charset="0"/>
                <a:cs typeface="+mn-ea"/>
              </a:rPr>
              <a:t> </a:t>
            </a:r>
            <a:r>
              <a:rPr lang="zh-CN" altLang="en-US" sz="2400" dirty="0">
                <a:solidFill>
                  <a:schemeClr val="tx1">
                    <a:lumMod val="65000"/>
                    <a:lumOff val="35000"/>
                  </a:schemeClr>
                </a:solidFill>
                <a:latin typeface="Times New Roman" panose="02020603050405020304" pitchFamily="18" charset="0"/>
                <a:cs typeface="+mn-ea"/>
              </a:rPr>
              <a:t>库中的 </a:t>
            </a:r>
            <a:r>
              <a:rPr lang="en-US" altLang="zh-CN" sz="2400" dirty="0" err="1">
                <a:solidFill>
                  <a:schemeClr val="tx1">
                    <a:lumMod val="65000"/>
                    <a:lumOff val="35000"/>
                  </a:schemeClr>
                </a:solidFill>
                <a:latin typeface="Times New Roman" panose="02020603050405020304" pitchFamily="18" charset="0"/>
                <a:cs typeface="+mn-ea"/>
              </a:rPr>
              <a:t>BlazePose</a:t>
            </a:r>
            <a:r>
              <a:rPr lang="en-US" altLang="zh-CN" sz="2400" dirty="0">
                <a:solidFill>
                  <a:schemeClr val="tx1">
                    <a:lumMod val="65000"/>
                    <a:lumOff val="35000"/>
                  </a:schemeClr>
                </a:solidFill>
                <a:latin typeface="Times New Roman" panose="02020603050405020304" pitchFamily="18" charset="0"/>
                <a:cs typeface="+mn-ea"/>
              </a:rPr>
              <a:t> </a:t>
            </a:r>
            <a:r>
              <a:rPr lang="zh-CN" altLang="en-US" sz="2400" dirty="0">
                <a:solidFill>
                  <a:schemeClr val="tx1">
                    <a:lumMod val="65000"/>
                    <a:lumOff val="35000"/>
                  </a:schemeClr>
                </a:solidFill>
                <a:latin typeface="Times New Roman" panose="02020603050405020304" pitchFamily="18" charset="0"/>
                <a:cs typeface="+mn-ea"/>
              </a:rPr>
              <a:t>算法对输入图像中的行人进行关键点检测，得到每个行人对应的关键点所在图像中的横、纵坐标，用同样的方法构造特征得到一个 </a:t>
            </a:r>
            <a:r>
              <a:rPr lang="en-US" altLang="zh-CN" sz="2400" dirty="0">
                <a:solidFill>
                  <a:schemeClr val="tx1">
                    <a:lumMod val="65000"/>
                    <a:lumOff val="35000"/>
                  </a:schemeClr>
                </a:solidFill>
                <a:latin typeface="Times New Roman" panose="02020603050405020304" pitchFamily="18" charset="0"/>
                <a:cs typeface="+mn-ea"/>
              </a:rPr>
              <a:t>n </a:t>
            </a:r>
            <a:r>
              <a:rPr lang="zh-CN" altLang="en-US" sz="2400" dirty="0">
                <a:solidFill>
                  <a:schemeClr val="tx1">
                    <a:lumMod val="65000"/>
                    <a:lumOff val="35000"/>
                  </a:schemeClr>
                </a:solidFill>
                <a:latin typeface="Times New Roman" panose="02020603050405020304" pitchFamily="18" charset="0"/>
                <a:cs typeface="+mn-ea"/>
              </a:rPr>
              <a:t>维的特征向量并以此为测试集，以准备好的是否有暴力犯罪倾向的人员的二分类数据作为训练集，用 </a:t>
            </a:r>
            <a:r>
              <a:rPr lang="en-US" altLang="zh-CN" sz="2400" dirty="0">
                <a:solidFill>
                  <a:schemeClr val="tx1">
                    <a:lumMod val="65000"/>
                    <a:lumOff val="35000"/>
                  </a:schemeClr>
                </a:solidFill>
                <a:latin typeface="Times New Roman" panose="02020603050405020304" pitchFamily="18" charset="0"/>
                <a:cs typeface="+mn-ea"/>
              </a:rPr>
              <a:t>KNN </a:t>
            </a:r>
            <a:r>
              <a:rPr lang="zh-CN" altLang="en-US" sz="2400" dirty="0">
                <a:solidFill>
                  <a:schemeClr val="tx1">
                    <a:lumMod val="65000"/>
                    <a:lumOff val="35000"/>
                  </a:schemeClr>
                </a:solidFill>
                <a:latin typeface="Times New Roman" panose="02020603050405020304" pitchFamily="18" charset="0"/>
                <a:cs typeface="+mn-ea"/>
              </a:rPr>
              <a:t>算法预测与测试集最相似的 </a:t>
            </a:r>
            <a:r>
              <a:rPr lang="en-US" altLang="zh-CN" sz="2400" dirty="0">
                <a:solidFill>
                  <a:schemeClr val="tx1">
                    <a:lumMod val="65000"/>
                    <a:lumOff val="35000"/>
                  </a:schemeClr>
                </a:solidFill>
                <a:latin typeface="Times New Roman" panose="02020603050405020304" pitchFamily="18" charset="0"/>
                <a:cs typeface="+mn-ea"/>
              </a:rPr>
              <a:t>k </a:t>
            </a:r>
            <a:r>
              <a:rPr lang="zh-CN" altLang="en-US" sz="2400" dirty="0">
                <a:solidFill>
                  <a:schemeClr val="tx1">
                    <a:lumMod val="65000"/>
                    <a:lumOff val="35000"/>
                  </a:schemeClr>
                </a:solidFill>
                <a:latin typeface="Times New Roman" panose="02020603050405020304" pitchFamily="18" charset="0"/>
                <a:cs typeface="+mn-ea"/>
              </a:rPr>
              <a:t>个样本，以样本标签中数量最多的标签判断当前要预测的行人是否会进行暴力犯罪。</a:t>
            </a:r>
            <a:endParaRPr lang="en-US" altLang="zh-CN" sz="2400" dirty="0">
              <a:solidFill>
                <a:schemeClr val="tx1">
                  <a:lumMod val="65000"/>
                  <a:lumOff val="35000"/>
                </a:schemeClr>
              </a:solidFill>
              <a:latin typeface="Times New Roman" panose="02020603050405020304" pitchFamily="18" charset="0"/>
              <a:cs typeface="+mn-ea"/>
              <a:sym typeface="+mn-lt"/>
            </a:endParaRPr>
          </a:p>
        </p:txBody>
      </p:sp>
    </p:spTree>
    <p:extLst>
      <p:ext uri="{BB962C8B-B14F-4D97-AF65-F5344CB8AC3E}">
        <p14:creationId xmlns:p14="http://schemas.microsoft.com/office/powerpoint/2010/main" val="4077866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06898" y="752801"/>
            <a:ext cx="4171866" cy="456129"/>
          </a:xfrm>
        </p:spPr>
        <p:txBody>
          <a:bodyPr/>
          <a:lstStyle/>
          <a:p>
            <a:pPr>
              <a:lnSpc>
                <a:spcPct val="120000"/>
              </a:lnSpc>
            </a:pPr>
            <a:r>
              <a:rPr lang="zh-CN" altLang="en-US" dirty="0">
                <a:latin typeface="+mn-lt"/>
                <a:ea typeface="+mn-ea"/>
                <a:cs typeface="+mn-ea"/>
                <a:sym typeface="+mn-lt"/>
              </a:rPr>
              <a:t>综合多个因素得到的预测结果</a:t>
            </a:r>
          </a:p>
        </p:txBody>
      </p:sp>
      <p:sp>
        <p:nvSpPr>
          <p:cNvPr id="11" name="矩形 10"/>
          <p:cNvSpPr/>
          <p:nvPr/>
        </p:nvSpPr>
        <p:spPr>
          <a:xfrm>
            <a:off x="2456873" y="2136980"/>
            <a:ext cx="7329426" cy="1291829"/>
          </a:xfrm>
          <a:prstGeom prst="rect">
            <a:avLst/>
          </a:prstGeom>
        </p:spPr>
        <p:txBody>
          <a:bodyPr wrap="square" lIns="0" tIns="0" rIns="0" bIns="0">
            <a:spAutoFit/>
          </a:bodyPr>
          <a:lstStyle/>
          <a:p>
            <a:pPr algn="just">
              <a:lnSpc>
                <a:spcPct val="120000"/>
              </a:lnSpc>
            </a:pPr>
            <a:r>
              <a:rPr lang="zh-CN" altLang="en-US" sz="2400" dirty="0">
                <a:solidFill>
                  <a:schemeClr val="tx1">
                    <a:lumMod val="65000"/>
                    <a:lumOff val="35000"/>
                  </a:schemeClr>
                </a:solidFill>
                <a:latin typeface="Times New Roman" panose="02020603050405020304" pitchFamily="18" charset="0"/>
                <a:cs typeface="+mn-ea"/>
              </a:rPr>
              <a:t>对行人是否持有刀具，和其动作是否有暴力犯罪倾向两项进行加权，来最终评估其是否会进行暴力犯罪，并对会暴力犯罪的人员进行反馈。</a:t>
            </a:r>
            <a:endParaRPr lang="en-US" altLang="zh-CN" sz="2400" dirty="0">
              <a:solidFill>
                <a:schemeClr val="tx1">
                  <a:lumMod val="65000"/>
                  <a:lumOff val="35000"/>
                </a:schemeClr>
              </a:solidFill>
              <a:latin typeface="Times New Roman" panose="02020603050405020304" pitchFamily="18" charset="0"/>
              <a:cs typeface="+mn-ea"/>
              <a:sym typeface="+mn-lt"/>
            </a:endParaRPr>
          </a:p>
        </p:txBody>
      </p:sp>
    </p:spTree>
    <p:extLst>
      <p:ext uri="{BB962C8B-B14F-4D97-AF65-F5344CB8AC3E}">
        <p14:creationId xmlns:p14="http://schemas.microsoft.com/office/powerpoint/2010/main" val="2053952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形标注 4"/>
          <p:cNvSpPr/>
          <p:nvPr/>
        </p:nvSpPr>
        <p:spPr>
          <a:xfrm>
            <a:off x="6540140" y="1502228"/>
            <a:ext cx="3824696" cy="3824696"/>
          </a:xfrm>
          <a:prstGeom prst="wedgeEllipseCallout">
            <a:avLst>
              <a:gd name="adj1" fmla="val -59289"/>
              <a:gd name="adj2" fmla="val 42591"/>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6" name="圆角矩形 5"/>
          <p:cNvSpPr/>
          <p:nvPr/>
        </p:nvSpPr>
        <p:spPr>
          <a:xfrm>
            <a:off x="6289285" y="2602687"/>
            <a:ext cx="4364492" cy="1152810"/>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zh-CN" altLang="en-US" sz="5400" b="1" dirty="0">
                <a:solidFill>
                  <a:schemeClr val="bg1"/>
                </a:solidFill>
                <a:cs typeface="+mn-ea"/>
                <a:sym typeface="+mn-lt"/>
              </a:rPr>
              <a:t>答疑时间</a:t>
            </a:r>
          </a:p>
        </p:txBody>
      </p:sp>
      <p:sp>
        <p:nvSpPr>
          <p:cNvPr id="7" name="文本框 6"/>
          <p:cNvSpPr txBox="1"/>
          <p:nvPr/>
        </p:nvSpPr>
        <p:spPr>
          <a:xfrm>
            <a:off x="6461993" y="3711709"/>
            <a:ext cx="4019076" cy="236603"/>
          </a:xfrm>
          <a:prstGeom prst="rect">
            <a:avLst/>
          </a:prstGeom>
          <a:noFill/>
        </p:spPr>
        <p:txBody>
          <a:bodyPr wrap="square" lIns="0" tIns="0" rIns="0" bIns="0" rtlCol="0">
            <a:spAutoFit/>
          </a:bodyPr>
          <a:lstStyle/>
          <a:p>
            <a:pPr algn="ctr">
              <a:lnSpc>
                <a:spcPct val="120000"/>
              </a:lnSpc>
            </a:pPr>
            <a:r>
              <a:rPr lang="zh-CN" altLang="en-US" sz="1400" dirty="0">
                <a:solidFill>
                  <a:schemeClr val="bg1"/>
                </a:solidFill>
                <a:cs typeface="+mn-ea"/>
                <a:sym typeface="+mn-lt"/>
              </a:rPr>
              <a:t>请老师们对我的课题提出宝贵意见</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5577" y="2557193"/>
            <a:ext cx="2786181" cy="3507105"/>
          </a:xfrm>
          <a:prstGeom prst="rect">
            <a:avLst/>
          </a:prstGeom>
        </p:spPr>
      </p:pic>
      <p:sp>
        <p:nvSpPr>
          <p:cNvPr id="15" name="TextBox 14"/>
          <p:cNvSpPr txBox="1"/>
          <p:nvPr/>
        </p:nvSpPr>
        <p:spPr>
          <a:xfrm>
            <a:off x="1551441" y="6576039"/>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Tree>
    <p:extLst>
      <p:ext uri="{BB962C8B-B14F-4D97-AF65-F5344CB8AC3E}">
        <p14:creationId xmlns:p14="http://schemas.microsoft.com/office/powerpoint/2010/main" val="41117985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52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500" fill="hold"/>
                                        <p:tgtEl>
                                          <p:spTgt spid="6"/>
                                        </p:tgtEl>
                                        <p:attrNameLst>
                                          <p:attrName>ppt_w</p:attrName>
                                        </p:attrNameLst>
                                      </p:cBhvr>
                                      <p:tavLst>
                                        <p:tav tm="0">
                                          <p:val>
                                            <p:fltVal val="0"/>
                                          </p:val>
                                        </p:tav>
                                        <p:tav tm="100000">
                                          <p:val>
                                            <p:strVal val="#ppt_w"/>
                                          </p:val>
                                        </p:tav>
                                      </p:tavLst>
                                    </p:anim>
                                    <p:anim calcmode="lin" valueType="num">
                                      <p:cBhvr>
                                        <p:cTn id="13" dur="1500" fill="hold"/>
                                        <p:tgtEl>
                                          <p:spTgt spid="6"/>
                                        </p:tgtEl>
                                        <p:attrNameLst>
                                          <p:attrName>ppt_h</p:attrName>
                                        </p:attrNameLst>
                                      </p:cBhvr>
                                      <p:tavLst>
                                        <p:tav tm="0">
                                          <p:val>
                                            <p:fltVal val="0"/>
                                          </p:val>
                                        </p:tav>
                                        <p:tav tm="100000">
                                          <p:val>
                                            <p:strVal val="#ppt_h"/>
                                          </p:val>
                                        </p:tav>
                                      </p:tavLst>
                                    </p:anim>
                                    <p:animEffect transition="in" filter="fade">
                                      <p:cBhvr>
                                        <p:cTn id="14" dur="1500"/>
                                        <p:tgtEl>
                                          <p:spTgt spid="6"/>
                                        </p:tgtEl>
                                      </p:cBhvr>
                                    </p:animEffect>
                                    <p:anim calcmode="lin" valueType="num">
                                      <p:cBhvr>
                                        <p:cTn id="15" dur="1500" fill="hold"/>
                                        <p:tgtEl>
                                          <p:spTgt spid="6"/>
                                        </p:tgtEl>
                                        <p:attrNameLst>
                                          <p:attrName>ppt_x</p:attrName>
                                        </p:attrNameLst>
                                      </p:cBhvr>
                                      <p:tavLst>
                                        <p:tav tm="0">
                                          <p:val>
                                            <p:fltVal val="0.5"/>
                                          </p:val>
                                        </p:tav>
                                        <p:tav tm="100000">
                                          <p:val>
                                            <p:strVal val="#ppt_x"/>
                                          </p:val>
                                        </p:tav>
                                      </p:tavLst>
                                    </p:anim>
                                    <p:anim calcmode="lin" valueType="num">
                                      <p:cBhvr>
                                        <p:cTn id="16" dur="1500" fill="hold"/>
                                        <p:tgtEl>
                                          <p:spTgt spid="6"/>
                                        </p:tgtEl>
                                        <p:attrNameLst>
                                          <p:attrName>ppt_y</p:attrName>
                                        </p:attrNameLst>
                                      </p:cBhvr>
                                      <p:tavLst>
                                        <p:tav tm="0">
                                          <p:val>
                                            <p:fltVal val="0.5"/>
                                          </p:val>
                                        </p:tav>
                                        <p:tav tm="100000">
                                          <p:val>
                                            <p:strVal val="#ppt_y"/>
                                          </p:val>
                                        </p:tav>
                                      </p:tavLst>
                                    </p:anim>
                                  </p:childTnLst>
                                </p:cTn>
                              </p:par>
                            </p:childTnLst>
                          </p:cTn>
                        </p:par>
                        <p:par>
                          <p:cTn id="17" fill="hold">
                            <p:stCondLst>
                              <p:cond delay="2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7"/>
                                        </p:tgtEl>
                                        <p:attrNameLst>
                                          <p:attrName>ppt_y</p:attrName>
                                        </p:attrNameLst>
                                      </p:cBhvr>
                                      <p:tavLst>
                                        <p:tav tm="0">
                                          <p:val>
                                            <p:strVal val="#ppt_y"/>
                                          </p:val>
                                        </p:tav>
                                        <p:tav tm="100000">
                                          <p:val>
                                            <p:strVal val="#ppt_y"/>
                                          </p:val>
                                        </p:tav>
                                      </p:tavLst>
                                    </p:anim>
                                    <p:anim calcmode="lin" valueType="num">
                                      <p:cBhvr>
                                        <p:cTn id="2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408053" y="5360066"/>
            <a:ext cx="11380902" cy="1039284"/>
          </a:xfrm>
          <a:custGeom>
            <a:avLst/>
            <a:gdLst>
              <a:gd name="connsiteX0" fmla="*/ 9607934 w 12192000"/>
              <a:gd name="connsiteY0" fmla="*/ 66 h 1483188"/>
              <a:gd name="connsiteX1" fmla="*/ 12184800 w 12192000"/>
              <a:gd name="connsiteY1" fmla="*/ 261382 h 1483188"/>
              <a:gd name="connsiteX2" fmla="*/ 12192000 w 12192000"/>
              <a:gd name="connsiteY2" fmla="*/ 263784 h 1483188"/>
              <a:gd name="connsiteX3" fmla="*/ 12192000 w 12192000"/>
              <a:gd name="connsiteY3" fmla="*/ 400757 h 1483188"/>
              <a:gd name="connsiteX4" fmla="*/ 12192000 w 12192000"/>
              <a:gd name="connsiteY4" fmla="*/ 1346215 h 1483188"/>
              <a:gd name="connsiteX5" fmla="*/ 12192000 w 12192000"/>
              <a:gd name="connsiteY5" fmla="*/ 1483188 h 1483188"/>
              <a:gd name="connsiteX6" fmla="*/ 0 w 12192000"/>
              <a:gd name="connsiteY6" fmla="*/ 1483188 h 1483188"/>
              <a:gd name="connsiteX7" fmla="*/ 0 w 12192000"/>
              <a:gd name="connsiteY7" fmla="*/ 1346215 h 1483188"/>
              <a:gd name="connsiteX8" fmla="*/ 0 w 12192000"/>
              <a:gd name="connsiteY8" fmla="*/ 401283 h 1483188"/>
              <a:gd name="connsiteX9" fmla="*/ 0 w 12192000"/>
              <a:gd name="connsiteY9" fmla="*/ 264310 h 1483188"/>
              <a:gd name="connsiteX10" fmla="*/ 3544 w 12192000"/>
              <a:gd name="connsiteY10" fmla="*/ 264310 h 1483188"/>
              <a:gd name="connsiteX11" fmla="*/ 15249 w 12192000"/>
              <a:gd name="connsiteY11" fmla="*/ 261382 h 1483188"/>
              <a:gd name="connsiteX12" fmla="*/ 3030950 w 12192000"/>
              <a:gd name="connsiteY12" fmla="*/ 13403 h 1483188"/>
              <a:gd name="connsiteX13" fmla="*/ 5985651 w 12192000"/>
              <a:gd name="connsiteY13" fmla="*/ 997687 h 1483188"/>
              <a:gd name="connsiteX14" fmla="*/ 6096212 w 12192000"/>
              <a:gd name="connsiteY14" fmla="*/ 1123584 h 1483188"/>
              <a:gd name="connsiteX15" fmla="*/ 6210588 w 12192000"/>
              <a:gd name="connsiteY15" fmla="*/ 1001502 h 1483188"/>
              <a:gd name="connsiteX16" fmla="*/ 9119537 w 12192000"/>
              <a:gd name="connsiteY16" fmla="*/ 9589 h 1483188"/>
              <a:gd name="connsiteX17" fmla="*/ 9607934 w 12192000"/>
              <a:gd name="connsiteY17" fmla="*/ 66 h 148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1483188">
                <a:moveTo>
                  <a:pt x="9607934" y="66"/>
                </a:moveTo>
                <a:cubicBezTo>
                  <a:pt x="10736163" y="3926"/>
                  <a:pt x="11761135" y="177928"/>
                  <a:pt x="12184800" y="261382"/>
                </a:cubicBezTo>
                <a:lnTo>
                  <a:pt x="12192000" y="263784"/>
                </a:lnTo>
                <a:lnTo>
                  <a:pt x="12192000" y="400757"/>
                </a:lnTo>
                <a:lnTo>
                  <a:pt x="12192000" y="1346215"/>
                </a:lnTo>
                <a:lnTo>
                  <a:pt x="12192000" y="1483188"/>
                </a:lnTo>
                <a:lnTo>
                  <a:pt x="0" y="1483188"/>
                </a:lnTo>
                <a:lnTo>
                  <a:pt x="0" y="1346215"/>
                </a:lnTo>
                <a:lnTo>
                  <a:pt x="0" y="401283"/>
                </a:lnTo>
                <a:lnTo>
                  <a:pt x="0" y="264310"/>
                </a:lnTo>
                <a:lnTo>
                  <a:pt x="3544" y="264310"/>
                </a:lnTo>
                <a:lnTo>
                  <a:pt x="15249" y="261382"/>
                </a:lnTo>
                <a:cubicBezTo>
                  <a:pt x="686251" y="116410"/>
                  <a:pt x="1879569" y="-32376"/>
                  <a:pt x="3030950" y="13403"/>
                </a:cubicBezTo>
                <a:cubicBezTo>
                  <a:pt x="4441583" y="70630"/>
                  <a:pt x="5463335" y="413984"/>
                  <a:pt x="5985651" y="997687"/>
                </a:cubicBezTo>
                <a:cubicBezTo>
                  <a:pt x="5985651" y="997687"/>
                  <a:pt x="5985651" y="997687"/>
                  <a:pt x="6096212" y="1123584"/>
                </a:cubicBezTo>
                <a:cubicBezTo>
                  <a:pt x="6096212" y="1123584"/>
                  <a:pt x="6096212" y="1123584"/>
                  <a:pt x="6210588" y="1001502"/>
                </a:cubicBezTo>
                <a:cubicBezTo>
                  <a:pt x="6763404" y="402540"/>
                  <a:pt x="7743220" y="70630"/>
                  <a:pt x="9119537" y="9589"/>
                </a:cubicBezTo>
                <a:cubicBezTo>
                  <a:pt x="9283475" y="2436"/>
                  <a:pt x="9446758" y="-485"/>
                  <a:pt x="9607934" y="66"/>
                </a:cubicBezTo>
                <a:close/>
              </a:path>
            </a:pathLst>
          </a:cu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cs typeface="+mn-ea"/>
              <a:sym typeface="+mn-lt"/>
            </a:endParaRPr>
          </a:p>
        </p:txBody>
      </p:sp>
      <p:sp>
        <p:nvSpPr>
          <p:cNvPr id="29" name="圆角矩形 28"/>
          <p:cNvSpPr/>
          <p:nvPr/>
        </p:nvSpPr>
        <p:spPr>
          <a:xfrm>
            <a:off x="4014652" y="1568478"/>
            <a:ext cx="4214948" cy="82885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zh-CN" altLang="en-US" sz="4800" b="1" dirty="0">
                <a:solidFill>
                  <a:srgbClr val="C00000"/>
                </a:solidFill>
                <a:cs typeface="+mn-ea"/>
                <a:sym typeface="+mn-lt"/>
              </a:rPr>
              <a:t>致                谢</a:t>
            </a:r>
          </a:p>
        </p:txBody>
      </p:sp>
      <p:sp>
        <p:nvSpPr>
          <p:cNvPr id="28" name="TextBox 2250"/>
          <p:cNvSpPr txBox="1"/>
          <p:nvPr/>
        </p:nvSpPr>
        <p:spPr>
          <a:xfrm>
            <a:off x="2438400" y="2732807"/>
            <a:ext cx="7315200" cy="304250"/>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cs typeface="+mn-ea"/>
                <a:sym typeface="+mn-lt"/>
              </a:rPr>
              <a:t>感谢母校提供了宝贵的学习与实践的机会</a:t>
            </a:r>
            <a:r>
              <a:rPr lang="en-US" altLang="zh-CN" dirty="0">
                <a:solidFill>
                  <a:schemeClr val="tx1">
                    <a:lumMod val="65000"/>
                    <a:lumOff val="35000"/>
                  </a:schemeClr>
                </a:solidFill>
                <a:cs typeface="+mn-ea"/>
                <a:sym typeface="+mn-lt"/>
              </a:rPr>
              <a:t>!</a:t>
            </a:r>
          </a:p>
        </p:txBody>
      </p:sp>
      <p:sp>
        <p:nvSpPr>
          <p:cNvPr id="31" name="TextBox 2252"/>
          <p:cNvSpPr txBox="1"/>
          <p:nvPr/>
        </p:nvSpPr>
        <p:spPr>
          <a:xfrm>
            <a:off x="3295197" y="3620277"/>
            <a:ext cx="5653858" cy="304250"/>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cs typeface="+mn-ea"/>
                <a:sym typeface="+mn-lt"/>
              </a:rPr>
              <a:t>感谢同学的支持与帮助</a:t>
            </a:r>
            <a:r>
              <a:rPr lang="en-US" altLang="zh-CN" dirty="0">
                <a:solidFill>
                  <a:schemeClr val="tx1">
                    <a:lumMod val="65000"/>
                    <a:lumOff val="35000"/>
                  </a:schemeClr>
                </a:solidFill>
                <a:cs typeface="+mn-ea"/>
                <a:sym typeface="+mn-lt"/>
              </a:rPr>
              <a:t>!</a:t>
            </a:r>
          </a:p>
        </p:txBody>
      </p:sp>
      <p:sp>
        <p:nvSpPr>
          <p:cNvPr id="32" name="TextBox 2253"/>
          <p:cNvSpPr txBox="1"/>
          <p:nvPr/>
        </p:nvSpPr>
        <p:spPr>
          <a:xfrm>
            <a:off x="3295197" y="4057408"/>
            <a:ext cx="5653858" cy="304250"/>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cs typeface="+mn-ea"/>
                <a:sym typeface="+mn-lt"/>
              </a:rPr>
              <a:t>感谢各位答辩评审</a:t>
            </a:r>
            <a:r>
              <a:rPr lang="en-US" altLang="zh-CN" dirty="0">
                <a:solidFill>
                  <a:schemeClr val="tx1">
                    <a:lumMod val="65000"/>
                    <a:lumOff val="35000"/>
                  </a:schemeClr>
                </a:solidFill>
                <a:cs typeface="+mn-ea"/>
                <a:sym typeface="+mn-lt"/>
              </a:rPr>
              <a:t>!</a:t>
            </a:r>
          </a:p>
        </p:txBody>
      </p:sp>
      <p:sp>
        <p:nvSpPr>
          <p:cNvPr id="33" name="TextBox 2254"/>
          <p:cNvSpPr txBox="1"/>
          <p:nvPr/>
        </p:nvSpPr>
        <p:spPr>
          <a:xfrm>
            <a:off x="3002406" y="3183147"/>
            <a:ext cx="6187188" cy="304250"/>
          </a:xfrm>
          <a:prstGeom prst="rect">
            <a:avLst/>
          </a:prstGeom>
          <a:noFill/>
        </p:spPr>
        <p:txBody>
          <a:bodyPr wrap="square" lIns="0" tIns="0" rIns="0" bIns="0" rtlCol="0">
            <a:spAutoFit/>
          </a:bodyPr>
          <a:lstStyle/>
          <a:p>
            <a:pPr algn="ctr">
              <a:lnSpc>
                <a:spcPct val="120000"/>
              </a:lnSpc>
            </a:pPr>
            <a:r>
              <a:rPr lang="zh-CN" altLang="en-US" dirty="0">
                <a:solidFill>
                  <a:schemeClr val="tx1">
                    <a:lumMod val="65000"/>
                    <a:lumOff val="35000"/>
                  </a:schemeClr>
                </a:solidFill>
                <a:cs typeface="+mn-ea"/>
                <a:sym typeface="+mn-lt"/>
              </a:rPr>
              <a:t>感谢我的导师给与的耐心指导</a:t>
            </a:r>
            <a:r>
              <a:rPr lang="en-US" altLang="zh-CN" dirty="0">
                <a:solidFill>
                  <a:schemeClr val="tx1">
                    <a:lumMod val="65000"/>
                    <a:lumOff val="35000"/>
                  </a:schemeClr>
                </a:solidFill>
                <a:cs typeface="+mn-ea"/>
                <a:sym typeface="+mn-lt"/>
              </a:rPr>
              <a:t>!</a:t>
            </a: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7055" y="1175201"/>
            <a:ext cx="2039942" cy="1254562"/>
          </a:xfrm>
          <a:prstGeom prst="rect">
            <a:avLst/>
          </a:prstGeom>
        </p:spPr>
      </p:pic>
      <p:sp>
        <p:nvSpPr>
          <p:cNvPr id="13" name="任意多边形 12"/>
          <p:cNvSpPr>
            <a:spLocks/>
          </p:cNvSpPr>
          <p:nvPr/>
        </p:nvSpPr>
        <p:spPr bwMode="auto">
          <a:xfrm>
            <a:off x="400833" y="5043243"/>
            <a:ext cx="11398685" cy="990535"/>
          </a:xfrm>
          <a:custGeom>
            <a:avLst/>
            <a:gdLst>
              <a:gd name="connsiteX0" fmla="*/ 9264639 w 12192000"/>
              <a:gd name="connsiteY0" fmla="*/ 61 h 1282010"/>
              <a:gd name="connsiteX1" fmla="*/ 11620714 w 12192000"/>
              <a:gd name="connsiteY1" fmla="*/ 237949 h 1282010"/>
              <a:gd name="connsiteX2" fmla="*/ 12192000 w 12192000"/>
              <a:gd name="connsiteY2" fmla="*/ 237949 h 1282010"/>
              <a:gd name="connsiteX3" fmla="*/ 12192000 w 12192000"/>
              <a:gd name="connsiteY3" fmla="*/ 511801 h 1282010"/>
              <a:gd name="connsiteX4" fmla="*/ 11593347 w 12192000"/>
              <a:gd name="connsiteY4" fmla="*/ 511801 h 1282010"/>
              <a:gd name="connsiteX5" fmla="*/ 11583084 w 12192000"/>
              <a:gd name="connsiteY5" fmla="*/ 508378 h 1282010"/>
              <a:gd name="connsiteX6" fmla="*/ 8832700 w 12192000"/>
              <a:gd name="connsiteY6" fmla="*/ 282450 h 1282010"/>
              <a:gd name="connsiteX7" fmla="*/ 6222573 w 12192000"/>
              <a:gd name="connsiteY7" fmla="*/ 1172469 h 1282010"/>
              <a:gd name="connsiteX8" fmla="*/ 6119946 w 12192000"/>
              <a:gd name="connsiteY8" fmla="*/ 1282010 h 1282010"/>
              <a:gd name="connsiteX9" fmla="*/ 6020741 w 12192000"/>
              <a:gd name="connsiteY9" fmla="*/ 1169046 h 1282010"/>
              <a:gd name="connsiteX10" fmla="*/ 3369563 w 12192000"/>
              <a:gd name="connsiteY10" fmla="*/ 285873 h 1282010"/>
              <a:gd name="connsiteX11" fmla="*/ 663650 w 12192000"/>
              <a:gd name="connsiteY11" fmla="*/ 508378 h 1282010"/>
              <a:gd name="connsiteX12" fmla="*/ 653148 w 12192000"/>
              <a:gd name="connsiteY12" fmla="*/ 511005 h 1282010"/>
              <a:gd name="connsiteX13" fmla="*/ 0 w 12192000"/>
              <a:gd name="connsiteY13" fmla="*/ 511005 h 1282010"/>
              <a:gd name="connsiteX14" fmla="*/ 0 w 12192000"/>
              <a:gd name="connsiteY14" fmla="*/ 508808 h 1282010"/>
              <a:gd name="connsiteX15" fmla="*/ 0 w 12192000"/>
              <a:gd name="connsiteY15" fmla="*/ 237949 h 1282010"/>
              <a:gd name="connsiteX16" fmla="*/ 619179 w 12192000"/>
              <a:gd name="connsiteY16" fmla="*/ 237949 h 1282010"/>
              <a:gd name="connsiteX17" fmla="*/ 3379825 w 12192000"/>
              <a:gd name="connsiteY17" fmla="*/ 12022 h 1282010"/>
              <a:gd name="connsiteX18" fmla="*/ 4977374 w 12192000"/>
              <a:gd name="connsiteY18" fmla="*/ 258488 h 1282010"/>
              <a:gd name="connsiteX19" fmla="*/ 6123367 w 12192000"/>
              <a:gd name="connsiteY19" fmla="*/ 881501 h 1282010"/>
              <a:gd name="connsiteX20" fmla="*/ 8819017 w 12192000"/>
              <a:gd name="connsiteY20" fmla="*/ 8598 h 1282010"/>
              <a:gd name="connsiteX21" fmla="*/ 9264639 w 12192000"/>
              <a:gd name="connsiteY21" fmla="*/ 61 h 1282010"/>
              <a:gd name="connsiteX0" fmla="*/ 6123367 w 12192000"/>
              <a:gd name="connsiteY0" fmla="*/ 881501 h 1282010"/>
              <a:gd name="connsiteX1" fmla="*/ 8819017 w 12192000"/>
              <a:gd name="connsiteY1" fmla="*/ 8598 h 1282010"/>
              <a:gd name="connsiteX2" fmla="*/ 9264639 w 12192000"/>
              <a:gd name="connsiteY2" fmla="*/ 61 h 1282010"/>
              <a:gd name="connsiteX3" fmla="*/ 11620714 w 12192000"/>
              <a:gd name="connsiteY3" fmla="*/ 237949 h 1282010"/>
              <a:gd name="connsiteX4" fmla="*/ 12192000 w 12192000"/>
              <a:gd name="connsiteY4" fmla="*/ 237949 h 1282010"/>
              <a:gd name="connsiteX5" fmla="*/ 12192000 w 12192000"/>
              <a:gd name="connsiteY5" fmla="*/ 511801 h 1282010"/>
              <a:gd name="connsiteX6" fmla="*/ 11593347 w 12192000"/>
              <a:gd name="connsiteY6" fmla="*/ 511801 h 1282010"/>
              <a:gd name="connsiteX7" fmla="*/ 11583084 w 12192000"/>
              <a:gd name="connsiteY7" fmla="*/ 508378 h 1282010"/>
              <a:gd name="connsiteX8" fmla="*/ 8832700 w 12192000"/>
              <a:gd name="connsiteY8" fmla="*/ 282450 h 1282010"/>
              <a:gd name="connsiteX9" fmla="*/ 6222573 w 12192000"/>
              <a:gd name="connsiteY9" fmla="*/ 1172469 h 1282010"/>
              <a:gd name="connsiteX10" fmla="*/ 6119946 w 12192000"/>
              <a:gd name="connsiteY10" fmla="*/ 1282010 h 1282010"/>
              <a:gd name="connsiteX11" fmla="*/ 6020741 w 12192000"/>
              <a:gd name="connsiteY11" fmla="*/ 1169046 h 1282010"/>
              <a:gd name="connsiteX12" fmla="*/ 3369563 w 12192000"/>
              <a:gd name="connsiteY12" fmla="*/ 285873 h 1282010"/>
              <a:gd name="connsiteX13" fmla="*/ 663650 w 12192000"/>
              <a:gd name="connsiteY13" fmla="*/ 508378 h 1282010"/>
              <a:gd name="connsiteX14" fmla="*/ 653148 w 12192000"/>
              <a:gd name="connsiteY14" fmla="*/ 511005 h 1282010"/>
              <a:gd name="connsiteX15" fmla="*/ 0 w 12192000"/>
              <a:gd name="connsiteY15" fmla="*/ 511005 h 1282010"/>
              <a:gd name="connsiteX16" fmla="*/ 0 w 12192000"/>
              <a:gd name="connsiteY16" fmla="*/ 508808 h 1282010"/>
              <a:gd name="connsiteX17" fmla="*/ 0 w 12192000"/>
              <a:gd name="connsiteY17" fmla="*/ 237949 h 1282010"/>
              <a:gd name="connsiteX18" fmla="*/ 619179 w 12192000"/>
              <a:gd name="connsiteY18" fmla="*/ 237949 h 1282010"/>
              <a:gd name="connsiteX19" fmla="*/ 3379825 w 12192000"/>
              <a:gd name="connsiteY19" fmla="*/ 12022 h 1282010"/>
              <a:gd name="connsiteX20" fmla="*/ 4977374 w 12192000"/>
              <a:gd name="connsiteY20" fmla="*/ 258488 h 1282010"/>
              <a:gd name="connsiteX21" fmla="*/ 6214807 w 12192000"/>
              <a:gd name="connsiteY21" fmla="*/ 972941 h 1282010"/>
              <a:gd name="connsiteX0" fmla="*/ 6123367 w 12192000"/>
              <a:gd name="connsiteY0" fmla="*/ 881501 h 1282010"/>
              <a:gd name="connsiteX1" fmla="*/ 8819017 w 12192000"/>
              <a:gd name="connsiteY1" fmla="*/ 8598 h 1282010"/>
              <a:gd name="connsiteX2" fmla="*/ 9264639 w 12192000"/>
              <a:gd name="connsiteY2" fmla="*/ 61 h 1282010"/>
              <a:gd name="connsiteX3" fmla="*/ 11620714 w 12192000"/>
              <a:gd name="connsiteY3" fmla="*/ 237949 h 1282010"/>
              <a:gd name="connsiteX4" fmla="*/ 12192000 w 12192000"/>
              <a:gd name="connsiteY4" fmla="*/ 237949 h 1282010"/>
              <a:gd name="connsiteX5" fmla="*/ 12192000 w 12192000"/>
              <a:gd name="connsiteY5" fmla="*/ 511801 h 1282010"/>
              <a:gd name="connsiteX6" fmla="*/ 11593347 w 12192000"/>
              <a:gd name="connsiteY6" fmla="*/ 511801 h 1282010"/>
              <a:gd name="connsiteX7" fmla="*/ 11583084 w 12192000"/>
              <a:gd name="connsiteY7" fmla="*/ 508378 h 1282010"/>
              <a:gd name="connsiteX8" fmla="*/ 8832700 w 12192000"/>
              <a:gd name="connsiteY8" fmla="*/ 282450 h 1282010"/>
              <a:gd name="connsiteX9" fmla="*/ 6222573 w 12192000"/>
              <a:gd name="connsiteY9" fmla="*/ 1172469 h 1282010"/>
              <a:gd name="connsiteX10" fmla="*/ 6119946 w 12192000"/>
              <a:gd name="connsiteY10" fmla="*/ 1282010 h 1282010"/>
              <a:gd name="connsiteX11" fmla="*/ 6020741 w 12192000"/>
              <a:gd name="connsiteY11" fmla="*/ 1169046 h 1282010"/>
              <a:gd name="connsiteX12" fmla="*/ 3369563 w 12192000"/>
              <a:gd name="connsiteY12" fmla="*/ 285873 h 1282010"/>
              <a:gd name="connsiteX13" fmla="*/ 663650 w 12192000"/>
              <a:gd name="connsiteY13" fmla="*/ 508378 h 1282010"/>
              <a:gd name="connsiteX14" fmla="*/ 653148 w 12192000"/>
              <a:gd name="connsiteY14" fmla="*/ 511005 h 1282010"/>
              <a:gd name="connsiteX15" fmla="*/ 0 w 12192000"/>
              <a:gd name="connsiteY15" fmla="*/ 511005 h 1282010"/>
              <a:gd name="connsiteX16" fmla="*/ 0 w 12192000"/>
              <a:gd name="connsiteY16" fmla="*/ 508808 h 1282010"/>
              <a:gd name="connsiteX17" fmla="*/ 0 w 12192000"/>
              <a:gd name="connsiteY17" fmla="*/ 237949 h 1282010"/>
              <a:gd name="connsiteX18" fmla="*/ 619179 w 12192000"/>
              <a:gd name="connsiteY18" fmla="*/ 237949 h 1282010"/>
              <a:gd name="connsiteX19" fmla="*/ 3379825 w 12192000"/>
              <a:gd name="connsiteY19" fmla="*/ 12022 h 1282010"/>
              <a:gd name="connsiteX20" fmla="*/ 4977374 w 12192000"/>
              <a:gd name="connsiteY20" fmla="*/ 258488 h 1282010"/>
              <a:gd name="connsiteX21" fmla="*/ 6214807 w 12192000"/>
              <a:gd name="connsiteY21" fmla="*/ 972941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17" fmla="*/ 619179 w 12192000"/>
              <a:gd name="connsiteY17" fmla="*/ 237949 h 1282010"/>
              <a:gd name="connsiteX18" fmla="*/ 3379825 w 12192000"/>
              <a:gd name="connsiteY18" fmla="*/ 12022 h 1282010"/>
              <a:gd name="connsiteX19" fmla="*/ 4977374 w 12192000"/>
              <a:gd name="connsiteY19" fmla="*/ 258488 h 1282010"/>
              <a:gd name="connsiteX20" fmla="*/ 6214807 w 12192000"/>
              <a:gd name="connsiteY20" fmla="*/ 972941 h 1282010"/>
              <a:gd name="connsiteX0" fmla="*/ 8819017 w 12192000"/>
              <a:gd name="connsiteY0" fmla="*/ 32989 h 1306401"/>
              <a:gd name="connsiteX1" fmla="*/ 9264639 w 12192000"/>
              <a:gd name="connsiteY1" fmla="*/ 24452 h 1306401"/>
              <a:gd name="connsiteX2" fmla="*/ 11620714 w 12192000"/>
              <a:gd name="connsiteY2" fmla="*/ 262340 h 1306401"/>
              <a:gd name="connsiteX3" fmla="*/ 12192000 w 12192000"/>
              <a:gd name="connsiteY3" fmla="*/ 262340 h 1306401"/>
              <a:gd name="connsiteX4" fmla="*/ 12192000 w 12192000"/>
              <a:gd name="connsiteY4" fmla="*/ 536192 h 1306401"/>
              <a:gd name="connsiteX5" fmla="*/ 11593347 w 12192000"/>
              <a:gd name="connsiteY5" fmla="*/ 536192 h 1306401"/>
              <a:gd name="connsiteX6" fmla="*/ 11583084 w 12192000"/>
              <a:gd name="connsiteY6" fmla="*/ 532769 h 1306401"/>
              <a:gd name="connsiteX7" fmla="*/ 8832700 w 12192000"/>
              <a:gd name="connsiteY7" fmla="*/ 306841 h 1306401"/>
              <a:gd name="connsiteX8" fmla="*/ 6222573 w 12192000"/>
              <a:gd name="connsiteY8" fmla="*/ 1196860 h 1306401"/>
              <a:gd name="connsiteX9" fmla="*/ 6119946 w 12192000"/>
              <a:gd name="connsiteY9" fmla="*/ 1306401 h 1306401"/>
              <a:gd name="connsiteX10" fmla="*/ 6020741 w 12192000"/>
              <a:gd name="connsiteY10" fmla="*/ 1193437 h 1306401"/>
              <a:gd name="connsiteX11" fmla="*/ 3369563 w 12192000"/>
              <a:gd name="connsiteY11" fmla="*/ 310264 h 1306401"/>
              <a:gd name="connsiteX12" fmla="*/ 663650 w 12192000"/>
              <a:gd name="connsiteY12" fmla="*/ 532769 h 1306401"/>
              <a:gd name="connsiteX13" fmla="*/ 653148 w 12192000"/>
              <a:gd name="connsiteY13" fmla="*/ 535396 h 1306401"/>
              <a:gd name="connsiteX14" fmla="*/ 0 w 12192000"/>
              <a:gd name="connsiteY14" fmla="*/ 535396 h 1306401"/>
              <a:gd name="connsiteX15" fmla="*/ 0 w 12192000"/>
              <a:gd name="connsiteY15" fmla="*/ 533199 h 1306401"/>
              <a:gd name="connsiteX16" fmla="*/ 0 w 12192000"/>
              <a:gd name="connsiteY16" fmla="*/ 262340 h 1306401"/>
              <a:gd name="connsiteX17" fmla="*/ 619179 w 12192000"/>
              <a:gd name="connsiteY17" fmla="*/ 262340 h 1306401"/>
              <a:gd name="connsiteX18" fmla="*/ 3379825 w 12192000"/>
              <a:gd name="connsiteY18" fmla="*/ 36413 h 1306401"/>
              <a:gd name="connsiteX19" fmla="*/ 6214807 w 12192000"/>
              <a:gd name="connsiteY19" fmla="*/ 997332 h 1306401"/>
              <a:gd name="connsiteX0" fmla="*/ 8819017 w 12192000"/>
              <a:gd name="connsiteY0" fmla="*/ 32989 h 1306401"/>
              <a:gd name="connsiteX1" fmla="*/ 9264639 w 12192000"/>
              <a:gd name="connsiteY1" fmla="*/ 24452 h 1306401"/>
              <a:gd name="connsiteX2" fmla="*/ 11620714 w 12192000"/>
              <a:gd name="connsiteY2" fmla="*/ 262340 h 1306401"/>
              <a:gd name="connsiteX3" fmla="*/ 12192000 w 12192000"/>
              <a:gd name="connsiteY3" fmla="*/ 262340 h 1306401"/>
              <a:gd name="connsiteX4" fmla="*/ 12192000 w 12192000"/>
              <a:gd name="connsiteY4" fmla="*/ 536192 h 1306401"/>
              <a:gd name="connsiteX5" fmla="*/ 11593347 w 12192000"/>
              <a:gd name="connsiteY5" fmla="*/ 536192 h 1306401"/>
              <a:gd name="connsiteX6" fmla="*/ 11583084 w 12192000"/>
              <a:gd name="connsiteY6" fmla="*/ 532769 h 1306401"/>
              <a:gd name="connsiteX7" fmla="*/ 8832700 w 12192000"/>
              <a:gd name="connsiteY7" fmla="*/ 306841 h 1306401"/>
              <a:gd name="connsiteX8" fmla="*/ 6222573 w 12192000"/>
              <a:gd name="connsiteY8" fmla="*/ 1196860 h 1306401"/>
              <a:gd name="connsiteX9" fmla="*/ 6119946 w 12192000"/>
              <a:gd name="connsiteY9" fmla="*/ 1306401 h 1306401"/>
              <a:gd name="connsiteX10" fmla="*/ 6020741 w 12192000"/>
              <a:gd name="connsiteY10" fmla="*/ 1193437 h 1306401"/>
              <a:gd name="connsiteX11" fmla="*/ 3369563 w 12192000"/>
              <a:gd name="connsiteY11" fmla="*/ 310264 h 1306401"/>
              <a:gd name="connsiteX12" fmla="*/ 663650 w 12192000"/>
              <a:gd name="connsiteY12" fmla="*/ 532769 h 1306401"/>
              <a:gd name="connsiteX13" fmla="*/ 653148 w 12192000"/>
              <a:gd name="connsiteY13" fmla="*/ 535396 h 1306401"/>
              <a:gd name="connsiteX14" fmla="*/ 0 w 12192000"/>
              <a:gd name="connsiteY14" fmla="*/ 535396 h 1306401"/>
              <a:gd name="connsiteX15" fmla="*/ 0 w 12192000"/>
              <a:gd name="connsiteY15" fmla="*/ 533199 h 1306401"/>
              <a:gd name="connsiteX16" fmla="*/ 0 w 12192000"/>
              <a:gd name="connsiteY16" fmla="*/ 262340 h 1306401"/>
              <a:gd name="connsiteX17" fmla="*/ 619179 w 12192000"/>
              <a:gd name="connsiteY17" fmla="*/ 262340 h 1306401"/>
              <a:gd name="connsiteX18" fmla="*/ 3379825 w 12192000"/>
              <a:gd name="connsiteY18" fmla="*/ 36413 h 1306401"/>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17" fmla="*/ 619179 w 12192000"/>
              <a:gd name="connsiteY17" fmla="*/ 237949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16" fmla="*/ 0 w 12192000"/>
              <a:gd name="connsiteY16" fmla="*/ 237949 h 1282010"/>
              <a:gd name="connsiteX0" fmla="*/ 8819017 w 12192000"/>
              <a:gd name="connsiteY0" fmla="*/ 8598 h 1282010"/>
              <a:gd name="connsiteX1" fmla="*/ 9264639 w 12192000"/>
              <a:gd name="connsiteY1" fmla="*/ 61 h 1282010"/>
              <a:gd name="connsiteX2" fmla="*/ 11620714 w 12192000"/>
              <a:gd name="connsiteY2" fmla="*/ 237949 h 1282010"/>
              <a:gd name="connsiteX3" fmla="*/ 12192000 w 12192000"/>
              <a:gd name="connsiteY3" fmla="*/ 237949 h 1282010"/>
              <a:gd name="connsiteX4" fmla="*/ 12192000 w 12192000"/>
              <a:gd name="connsiteY4" fmla="*/ 511801 h 1282010"/>
              <a:gd name="connsiteX5" fmla="*/ 11593347 w 12192000"/>
              <a:gd name="connsiteY5" fmla="*/ 511801 h 1282010"/>
              <a:gd name="connsiteX6" fmla="*/ 11583084 w 12192000"/>
              <a:gd name="connsiteY6" fmla="*/ 508378 h 1282010"/>
              <a:gd name="connsiteX7" fmla="*/ 8832700 w 12192000"/>
              <a:gd name="connsiteY7" fmla="*/ 282450 h 1282010"/>
              <a:gd name="connsiteX8" fmla="*/ 6222573 w 12192000"/>
              <a:gd name="connsiteY8" fmla="*/ 1172469 h 1282010"/>
              <a:gd name="connsiteX9" fmla="*/ 6119946 w 12192000"/>
              <a:gd name="connsiteY9" fmla="*/ 1282010 h 1282010"/>
              <a:gd name="connsiteX10" fmla="*/ 6020741 w 12192000"/>
              <a:gd name="connsiteY10" fmla="*/ 1169046 h 1282010"/>
              <a:gd name="connsiteX11" fmla="*/ 3369563 w 12192000"/>
              <a:gd name="connsiteY11" fmla="*/ 285873 h 1282010"/>
              <a:gd name="connsiteX12" fmla="*/ 663650 w 12192000"/>
              <a:gd name="connsiteY12" fmla="*/ 508378 h 1282010"/>
              <a:gd name="connsiteX13" fmla="*/ 653148 w 12192000"/>
              <a:gd name="connsiteY13" fmla="*/ 511005 h 1282010"/>
              <a:gd name="connsiteX14" fmla="*/ 0 w 12192000"/>
              <a:gd name="connsiteY14" fmla="*/ 511005 h 1282010"/>
              <a:gd name="connsiteX15" fmla="*/ 0 w 12192000"/>
              <a:gd name="connsiteY15" fmla="*/ 508808 h 1282010"/>
              <a:gd name="connsiteX0" fmla="*/ 9264639 w 12192000"/>
              <a:gd name="connsiteY0" fmla="*/ 0 h 1281949"/>
              <a:gd name="connsiteX1" fmla="*/ 11620714 w 12192000"/>
              <a:gd name="connsiteY1" fmla="*/ 237888 h 1281949"/>
              <a:gd name="connsiteX2" fmla="*/ 12192000 w 12192000"/>
              <a:gd name="connsiteY2" fmla="*/ 237888 h 1281949"/>
              <a:gd name="connsiteX3" fmla="*/ 12192000 w 12192000"/>
              <a:gd name="connsiteY3" fmla="*/ 511740 h 1281949"/>
              <a:gd name="connsiteX4" fmla="*/ 11593347 w 12192000"/>
              <a:gd name="connsiteY4" fmla="*/ 511740 h 1281949"/>
              <a:gd name="connsiteX5" fmla="*/ 11583084 w 12192000"/>
              <a:gd name="connsiteY5" fmla="*/ 508317 h 1281949"/>
              <a:gd name="connsiteX6" fmla="*/ 8832700 w 12192000"/>
              <a:gd name="connsiteY6" fmla="*/ 282389 h 1281949"/>
              <a:gd name="connsiteX7" fmla="*/ 6222573 w 12192000"/>
              <a:gd name="connsiteY7" fmla="*/ 1172408 h 1281949"/>
              <a:gd name="connsiteX8" fmla="*/ 6119946 w 12192000"/>
              <a:gd name="connsiteY8" fmla="*/ 1281949 h 1281949"/>
              <a:gd name="connsiteX9" fmla="*/ 6020741 w 12192000"/>
              <a:gd name="connsiteY9" fmla="*/ 1168985 h 1281949"/>
              <a:gd name="connsiteX10" fmla="*/ 3369563 w 12192000"/>
              <a:gd name="connsiteY10" fmla="*/ 285812 h 1281949"/>
              <a:gd name="connsiteX11" fmla="*/ 663650 w 12192000"/>
              <a:gd name="connsiteY11" fmla="*/ 508317 h 1281949"/>
              <a:gd name="connsiteX12" fmla="*/ 653148 w 12192000"/>
              <a:gd name="connsiteY12" fmla="*/ 510944 h 1281949"/>
              <a:gd name="connsiteX13" fmla="*/ 0 w 12192000"/>
              <a:gd name="connsiteY13" fmla="*/ 510944 h 1281949"/>
              <a:gd name="connsiteX14" fmla="*/ 0 w 12192000"/>
              <a:gd name="connsiteY14" fmla="*/ 508747 h 1281949"/>
              <a:gd name="connsiteX0" fmla="*/ 11620714 w 12192000"/>
              <a:gd name="connsiteY0" fmla="*/ 0 h 1044061"/>
              <a:gd name="connsiteX1" fmla="*/ 12192000 w 12192000"/>
              <a:gd name="connsiteY1" fmla="*/ 0 h 1044061"/>
              <a:gd name="connsiteX2" fmla="*/ 12192000 w 12192000"/>
              <a:gd name="connsiteY2" fmla="*/ 273852 h 1044061"/>
              <a:gd name="connsiteX3" fmla="*/ 11593347 w 12192000"/>
              <a:gd name="connsiteY3" fmla="*/ 273852 h 1044061"/>
              <a:gd name="connsiteX4" fmla="*/ 11583084 w 12192000"/>
              <a:gd name="connsiteY4" fmla="*/ 270429 h 1044061"/>
              <a:gd name="connsiteX5" fmla="*/ 8832700 w 12192000"/>
              <a:gd name="connsiteY5" fmla="*/ 44501 h 1044061"/>
              <a:gd name="connsiteX6" fmla="*/ 6222573 w 12192000"/>
              <a:gd name="connsiteY6" fmla="*/ 934520 h 1044061"/>
              <a:gd name="connsiteX7" fmla="*/ 6119946 w 12192000"/>
              <a:gd name="connsiteY7" fmla="*/ 1044061 h 1044061"/>
              <a:gd name="connsiteX8" fmla="*/ 6020741 w 12192000"/>
              <a:gd name="connsiteY8" fmla="*/ 931097 h 1044061"/>
              <a:gd name="connsiteX9" fmla="*/ 3369563 w 12192000"/>
              <a:gd name="connsiteY9" fmla="*/ 47924 h 1044061"/>
              <a:gd name="connsiteX10" fmla="*/ 663650 w 12192000"/>
              <a:gd name="connsiteY10" fmla="*/ 270429 h 1044061"/>
              <a:gd name="connsiteX11" fmla="*/ 653148 w 12192000"/>
              <a:gd name="connsiteY11" fmla="*/ 273056 h 1044061"/>
              <a:gd name="connsiteX12" fmla="*/ 0 w 12192000"/>
              <a:gd name="connsiteY12" fmla="*/ 273056 h 1044061"/>
              <a:gd name="connsiteX13" fmla="*/ 0 w 12192000"/>
              <a:gd name="connsiteY13" fmla="*/ 270859 h 1044061"/>
              <a:gd name="connsiteX0" fmla="*/ 12192000 w 12192000"/>
              <a:gd name="connsiteY0" fmla="*/ 0 h 1044061"/>
              <a:gd name="connsiteX1" fmla="*/ 12192000 w 12192000"/>
              <a:gd name="connsiteY1" fmla="*/ 273852 h 1044061"/>
              <a:gd name="connsiteX2" fmla="*/ 11593347 w 12192000"/>
              <a:gd name="connsiteY2" fmla="*/ 273852 h 1044061"/>
              <a:gd name="connsiteX3" fmla="*/ 11583084 w 12192000"/>
              <a:gd name="connsiteY3" fmla="*/ 270429 h 1044061"/>
              <a:gd name="connsiteX4" fmla="*/ 8832700 w 12192000"/>
              <a:gd name="connsiteY4" fmla="*/ 44501 h 1044061"/>
              <a:gd name="connsiteX5" fmla="*/ 6222573 w 12192000"/>
              <a:gd name="connsiteY5" fmla="*/ 934520 h 1044061"/>
              <a:gd name="connsiteX6" fmla="*/ 6119946 w 12192000"/>
              <a:gd name="connsiteY6" fmla="*/ 1044061 h 1044061"/>
              <a:gd name="connsiteX7" fmla="*/ 6020741 w 12192000"/>
              <a:gd name="connsiteY7" fmla="*/ 931097 h 1044061"/>
              <a:gd name="connsiteX8" fmla="*/ 3369563 w 12192000"/>
              <a:gd name="connsiteY8" fmla="*/ 47924 h 1044061"/>
              <a:gd name="connsiteX9" fmla="*/ 663650 w 12192000"/>
              <a:gd name="connsiteY9" fmla="*/ 270429 h 1044061"/>
              <a:gd name="connsiteX10" fmla="*/ 653148 w 12192000"/>
              <a:gd name="connsiteY10" fmla="*/ 273056 h 1044061"/>
              <a:gd name="connsiteX11" fmla="*/ 0 w 12192000"/>
              <a:gd name="connsiteY11" fmla="*/ 273056 h 1044061"/>
              <a:gd name="connsiteX12" fmla="*/ 0 w 12192000"/>
              <a:gd name="connsiteY12" fmla="*/ 270859 h 1044061"/>
              <a:gd name="connsiteX0" fmla="*/ 12192000 w 12192000"/>
              <a:gd name="connsiteY0" fmla="*/ 237955 h 1008164"/>
              <a:gd name="connsiteX1" fmla="*/ 11593347 w 12192000"/>
              <a:gd name="connsiteY1" fmla="*/ 237955 h 1008164"/>
              <a:gd name="connsiteX2" fmla="*/ 11583084 w 12192000"/>
              <a:gd name="connsiteY2" fmla="*/ 234532 h 1008164"/>
              <a:gd name="connsiteX3" fmla="*/ 8832700 w 12192000"/>
              <a:gd name="connsiteY3" fmla="*/ 8604 h 1008164"/>
              <a:gd name="connsiteX4" fmla="*/ 6222573 w 12192000"/>
              <a:gd name="connsiteY4" fmla="*/ 898623 h 1008164"/>
              <a:gd name="connsiteX5" fmla="*/ 6119946 w 12192000"/>
              <a:gd name="connsiteY5" fmla="*/ 1008164 h 1008164"/>
              <a:gd name="connsiteX6" fmla="*/ 6020741 w 12192000"/>
              <a:gd name="connsiteY6" fmla="*/ 895200 h 1008164"/>
              <a:gd name="connsiteX7" fmla="*/ 3369563 w 12192000"/>
              <a:gd name="connsiteY7" fmla="*/ 12027 h 1008164"/>
              <a:gd name="connsiteX8" fmla="*/ 663650 w 12192000"/>
              <a:gd name="connsiteY8" fmla="*/ 234532 h 1008164"/>
              <a:gd name="connsiteX9" fmla="*/ 653148 w 12192000"/>
              <a:gd name="connsiteY9" fmla="*/ 237159 h 1008164"/>
              <a:gd name="connsiteX10" fmla="*/ 0 w 12192000"/>
              <a:gd name="connsiteY10" fmla="*/ 237159 h 1008164"/>
              <a:gd name="connsiteX11" fmla="*/ 0 w 12192000"/>
              <a:gd name="connsiteY11" fmla="*/ 234962 h 1008164"/>
              <a:gd name="connsiteX0" fmla="*/ 12192000 w 12192000"/>
              <a:gd name="connsiteY0" fmla="*/ 237955 h 1008164"/>
              <a:gd name="connsiteX1" fmla="*/ 11593347 w 12192000"/>
              <a:gd name="connsiteY1" fmla="*/ 237955 h 1008164"/>
              <a:gd name="connsiteX2" fmla="*/ 11583084 w 12192000"/>
              <a:gd name="connsiteY2" fmla="*/ 234532 h 1008164"/>
              <a:gd name="connsiteX3" fmla="*/ 8832700 w 12192000"/>
              <a:gd name="connsiteY3" fmla="*/ 8604 h 1008164"/>
              <a:gd name="connsiteX4" fmla="*/ 6222573 w 12192000"/>
              <a:gd name="connsiteY4" fmla="*/ 898623 h 1008164"/>
              <a:gd name="connsiteX5" fmla="*/ 6119946 w 12192000"/>
              <a:gd name="connsiteY5" fmla="*/ 1008164 h 1008164"/>
              <a:gd name="connsiteX6" fmla="*/ 6020741 w 12192000"/>
              <a:gd name="connsiteY6" fmla="*/ 895200 h 1008164"/>
              <a:gd name="connsiteX7" fmla="*/ 3369563 w 12192000"/>
              <a:gd name="connsiteY7" fmla="*/ 12027 h 1008164"/>
              <a:gd name="connsiteX8" fmla="*/ 663650 w 12192000"/>
              <a:gd name="connsiteY8" fmla="*/ 234532 h 1008164"/>
              <a:gd name="connsiteX9" fmla="*/ 653148 w 12192000"/>
              <a:gd name="connsiteY9" fmla="*/ 237159 h 1008164"/>
              <a:gd name="connsiteX10" fmla="*/ 0 w 12192000"/>
              <a:gd name="connsiteY10" fmla="*/ 237159 h 1008164"/>
              <a:gd name="connsiteX0" fmla="*/ 11538852 w 11538852"/>
              <a:gd name="connsiteY0" fmla="*/ 237955 h 1008164"/>
              <a:gd name="connsiteX1" fmla="*/ 10940199 w 11538852"/>
              <a:gd name="connsiteY1" fmla="*/ 237955 h 1008164"/>
              <a:gd name="connsiteX2" fmla="*/ 10929936 w 11538852"/>
              <a:gd name="connsiteY2" fmla="*/ 234532 h 1008164"/>
              <a:gd name="connsiteX3" fmla="*/ 8179552 w 11538852"/>
              <a:gd name="connsiteY3" fmla="*/ 8604 h 1008164"/>
              <a:gd name="connsiteX4" fmla="*/ 5569425 w 11538852"/>
              <a:gd name="connsiteY4" fmla="*/ 898623 h 1008164"/>
              <a:gd name="connsiteX5" fmla="*/ 5466798 w 11538852"/>
              <a:gd name="connsiteY5" fmla="*/ 1008164 h 1008164"/>
              <a:gd name="connsiteX6" fmla="*/ 5367593 w 11538852"/>
              <a:gd name="connsiteY6" fmla="*/ 895200 h 1008164"/>
              <a:gd name="connsiteX7" fmla="*/ 2716415 w 11538852"/>
              <a:gd name="connsiteY7" fmla="*/ 12027 h 1008164"/>
              <a:gd name="connsiteX8" fmla="*/ 10502 w 11538852"/>
              <a:gd name="connsiteY8" fmla="*/ 234532 h 1008164"/>
              <a:gd name="connsiteX9" fmla="*/ 0 w 11538852"/>
              <a:gd name="connsiteY9" fmla="*/ 237159 h 1008164"/>
              <a:gd name="connsiteX0" fmla="*/ 10940199 w 10940199"/>
              <a:gd name="connsiteY0" fmla="*/ 237955 h 1008164"/>
              <a:gd name="connsiteX1" fmla="*/ 10929936 w 10940199"/>
              <a:gd name="connsiteY1" fmla="*/ 234532 h 1008164"/>
              <a:gd name="connsiteX2" fmla="*/ 8179552 w 10940199"/>
              <a:gd name="connsiteY2" fmla="*/ 8604 h 1008164"/>
              <a:gd name="connsiteX3" fmla="*/ 5569425 w 10940199"/>
              <a:gd name="connsiteY3" fmla="*/ 898623 h 1008164"/>
              <a:gd name="connsiteX4" fmla="*/ 5466798 w 10940199"/>
              <a:gd name="connsiteY4" fmla="*/ 1008164 h 1008164"/>
              <a:gd name="connsiteX5" fmla="*/ 5367593 w 10940199"/>
              <a:gd name="connsiteY5" fmla="*/ 895200 h 1008164"/>
              <a:gd name="connsiteX6" fmla="*/ 2716415 w 10940199"/>
              <a:gd name="connsiteY6" fmla="*/ 12027 h 1008164"/>
              <a:gd name="connsiteX7" fmla="*/ 10502 w 10940199"/>
              <a:gd name="connsiteY7" fmla="*/ 234532 h 1008164"/>
              <a:gd name="connsiteX8" fmla="*/ 0 w 10940199"/>
              <a:gd name="connsiteY8" fmla="*/ 237159 h 1008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40199" h="1008164">
                <a:moveTo>
                  <a:pt x="10940199" y="237955"/>
                </a:moveTo>
                <a:lnTo>
                  <a:pt x="10929936" y="234532"/>
                </a:lnTo>
                <a:cubicBezTo>
                  <a:pt x="10495485" y="148953"/>
                  <a:pt x="9356333" y="-42743"/>
                  <a:pt x="8179552" y="8604"/>
                </a:cubicBezTo>
                <a:cubicBezTo>
                  <a:pt x="6944617" y="63375"/>
                  <a:pt x="6065452" y="361189"/>
                  <a:pt x="5569425" y="898623"/>
                </a:cubicBezTo>
                <a:lnTo>
                  <a:pt x="5466798" y="1008164"/>
                </a:lnTo>
                <a:lnTo>
                  <a:pt x="5367593" y="895200"/>
                </a:lnTo>
                <a:cubicBezTo>
                  <a:pt x="4898933" y="371458"/>
                  <a:pt x="3982140" y="63375"/>
                  <a:pt x="2716415" y="12027"/>
                </a:cubicBezTo>
                <a:cubicBezTo>
                  <a:pt x="1683310" y="-29050"/>
                  <a:pt x="612576" y="104452"/>
                  <a:pt x="10502" y="234532"/>
                </a:cubicBezTo>
                <a:lnTo>
                  <a:pt x="0" y="237159"/>
                </a:lnTo>
              </a:path>
            </a:pathLst>
          </a:custGeom>
          <a:noFill/>
          <a:ln w="19050">
            <a:solidFill>
              <a:srgbClr val="244C89"/>
            </a:solidFill>
          </a:ln>
        </p:spPr>
        <p:txBody>
          <a:bodyPr vert="horz" wrap="square" lIns="91440" tIns="45720" rIns="91440" bIns="45720" numCol="1" anchor="t" anchorCtr="0" compatLnSpc="1">
            <a:prstTxWarp prst="textNoShape">
              <a:avLst/>
            </a:prstTxWarp>
            <a:noAutofit/>
          </a:bodyPr>
          <a:lstStyle/>
          <a:p>
            <a:pPr>
              <a:lnSpc>
                <a:spcPct val="120000"/>
              </a:lnSpc>
            </a:pPr>
            <a:endParaRPr lang="zh-CN" altLang="en-US">
              <a:cs typeface="+mn-ea"/>
              <a:sym typeface="+mn-lt"/>
            </a:endParaRPr>
          </a:p>
        </p:txBody>
      </p:sp>
    </p:spTree>
    <p:extLst>
      <p:ext uri="{BB962C8B-B14F-4D97-AF65-F5344CB8AC3E}">
        <p14:creationId xmlns:p14="http://schemas.microsoft.com/office/powerpoint/2010/main" val="3441593945"/>
      </p:ext>
    </p:extLst>
  </p:cSld>
  <p:clrMapOvr>
    <a:masterClrMapping/>
  </p:clrMapOvr>
  <p:transition spd="slow">
    <p:comb/>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fltVal val="0.5"/>
                                              </p:val>
                                            </p:tav>
                                            <p:tav tm="100000">
                                              <p:val>
                                                <p:strVal val="#ppt_y"/>
                                              </p:val>
                                            </p:tav>
                                          </p:tavLst>
                                        </p:anim>
                                      </p:childTnLst>
                                    </p:cTn>
                                  </p:par>
                                  <p:par>
                                    <p:cTn id="16" presetID="2" presetClass="entr" presetSubtype="4" fill="hold" nodeType="withEffect" p14:presetBounceEnd="70667">
                                      <p:stCondLst>
                                        <p:cond delay="500"/>
                                      </p:stCondLst>
                                      <p:childTnLst>
                                        <p:set>
                                          <p:cBhvr>
                                            <p:cTn id="17" dur="1" fill="hold">
                                              <p:stCondLst>
                                                <p:cond delay="0"/>
                                              </p:stCondLst>
                                            </p:cTn>
                                            <p:tgtEl>
                                              <p:spTgt spid="15"/>
                                            </p:tgtEl>
                                            <p:attrNameLst>
                                              <p:attrName>style.visibility</p:attrName>
                                            </p:attrNameLst>
                                          </p:cBhvr>
                                          <p:to>
                                            <p:strVal val="visible"/>
                                          </p:to>
                                        </p:set>
                                        <p:anim calcmode="lin" valueType="num" p14:bounceEnd="70667">
                                          <p:cBhvr additive="base">
                                            <p:cTn id="18" dur="1500" fill="hold"/>
                                            <p:tgtEl>
                                              <p:spTgt spid="15"/>
                                            </p:tgtEl>
                                            <p:attrNameLst>
                                              <p:attrName>ppt_x</p:attrName>
                                            </p:attrNameLst>
                                          </p:cBhvr>
                                          <p:tavLst>
                                            <p:tav tm="0">
                                              <p:val>
                                                <p:strVal val="#ppt_x"/>
                                              </p:val>
                                            </p:tav>
                                            <p:tav tm="100000">
                                              <p:val>
                                                <p:strVal val="#ppt_x"/>
                                              </p:val>
                                            </p:tav>
                                          </p:tavLst>
                                        </p:anim>
                                        <p:anim calcmode="lin" valueType="num" p14:bounceEnd="70667">
                                          <p:cBhvr additive="base">
                                            <p:cTn id="19" dur="1500" fill="hold"/>
                                            <p:tgtEl>
                                              <p:spTgt spid="15"/>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53" presetClass="entr" presetSubtype="52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1000" fill="hold"/>
                                            <p:tgtEl>
                                              <p:spTgt spid="28"/>
                                            </p:tgtEl>
                                            <p:attrNameLst>
                                              <p:attrName>ppt_w</p:attrName>
                                            </p:attrNameLst>
                                          </p:cBhvr>
                                          <p:tavLst>
                                            <p:tav tm="0">
                                              <p:val>
                                                <p:fltVal val="0"/>
                                              </p:val>
                                            </p:tav>
                                            <p:tav tm="100000">
                                              <p:val>
                                                <p:strVal val="#ppt_w"/>
                                              </p:val>
                                            </p:tav>
                                          </p:tavLst>
                                        </p:anim>
                                        <p:anim calcmode="lin" valueType="num">
                                          <p:cBhvr>
                                            <p:cTn id="24" dur="1000" fill="hold"/>
                                            <p:tgtEl>
                                              <p:spTgt spid="28"/>
                                            </p:tgtEl>
                                            <p:attrNameLst>
                                              <p:attrName>ppt_h</p:attrName>
                                            </p:attrNameLst>
                                          </p:cBhvr>
                                          <p:tavLst>
                                            <p:tav tm="0">
                                              <p:val>
                                                <p:fltVal val="0"/>
                                              </p:val>
                                            </p:tav>
                                            <p:tav tm="100000">
                                              <p:val>
                                                <p:strVal val="#ppt_h"/>
                                              </p:val>
                                            </p:tav>
                                          </p:tavLst>
                                        </p:anim>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fltVal val="0.5"/>
                                              </p:val>
                                            </p:tav>
                                            <p:tav tm="100000">
                                              <p:val>
                                                <p:strVal val="#ppt_x"/>
                                              </p:val>
                                            </p:tav>
                                          </p:tavLst>
                                        </p:anim>
                                        <p:anim calcmode="lin" valueType="num">
                                          <p:cBhvr>
                                            <p:cTn id="27" dur="1000" fill="hold"/>
                                            <p:tgtEl>
                                              <p:spTgt spid="28"/>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1200"/>
                                      </p:stCondLst>
                                      <p:childTnLst>
                                        <p:set>
                                          <p:cBhvr>
                                            <p:cTn id="29" dur="1" fill="hold">
                                              <p:stCondLst>
                                                <p:cond delay="0"/>
                                              </p:stCondLst>
                                            </p:cTn>
                                            <p:tgtEl>
                                              <p:spTgt spid="33"/>
                                            </p:tgtEl>
                                            <p:attrNameLst>
                                              <p:attrName>style.visibility</p:attrName>
                                            </p:attrNameLst>
                                          </p:cBhvr>
                                          <p:to>
                                            <p:strVal val="visible"/>
                                          </p:to>
                                        </p:set>
                                        <p:anim calcmode="lin" valueType="num">
                                          <p:cBhvr>
                                            <p:cTn id="30" dur="1000" fill="hold"/>
                                            <p:tgtEl>
                                              <p:spTgt spid="33"/>
                                            </p:tgtEl>
                                            <p:attrNameLst>
                                              <p:attrName>ppt_w</p:attrName>
                                            </p:attrNameLst>
                                          </p:cBhvr>
                                          <p:tavLst>
                                            <p:tav tm="0">
                                              <p:val>
                                                <p:fltVal val="0"/>
                                              </p:val>
                                            </p:tav>
                                            <p:tav tm="100000">
                                              <p:val>
                                                <p:strVal val="#ppt_w"/>
                                              </p:val>
                                            </p:tav>
                                          </p:tavLst>
                                        </p:anim>
                                        <p:anim calcmode="lin" valueType="num">
                                          <p:cBhvr>
                                            <p:cTn id="31" dur="1000" fill="hold"/>
                                            <p:tgtEl>
                                              <p:spTgt spid="33"/>
                                            </p:tgtEl>
                                            <p:attrNameLst>
                                              <p:attrName>ppt_h</p:attrName>
                                            </p:attrNameLst>
                                          </p:cBhvr>
                                          <p:tavLst>
                                            <p:tav tm="0">
                                              <p:val>
                                                <p:fltVal val="0"/>
                                              </p:val>
                                            </p:tav>
                                            <p:tav tm="100000">
                                              <p:val>
                                                <p:strVal val="#ppt_h"/>
                                              </p:val>
                                            </p:tav>
                                          </p:tavLst>
                                        </p:anim>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fltVal val="0.5"/>
                                              </p:val>
                                            </p:tav>
                                            <p:tav tm="100000">
                                              <p:val>
                                                <p:strVal val="#ppt_x"/>
                                              </p:val>
                                            </p:tav>
                                          </p:tavLst>
                                        </p:anim>
                                        <p:anim calcmode="lin" valueType="num">
                                          <p:cBhvr>
                                            <p:cTn id="34" dur="1000" fill="hold"/>
                                            <p:tgtEl>
                                              <p:spTgt spid="33"/>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1800"/>
                                      </p:stCondLst>
                                      <p:childTnLst>
                                        <p:set>
                                          <p:cBhvr>
                                            <p:cTn id="36" dur="1" fill="hold">
                                              <p:stCondLst>
                                                <p:cond delay="0"/>
                                              </p:stCondLst>
                                            </p:cTn>
                                            <p:tgtEl>
                                              <p:spTgt spid="31"/>
                                            </p:tgtEl>
                                            <p:attrNameLst>
                                              <p:attrName>style.visibility</p:attrName>
                                            </p:attrNameLst>
                                          </p:cBhvr>
                                          <p:to>
                                            <p:strVal val="visible"/>
                                          </p:to>
                                        </p:set>
                                        <p:anim calcmode="lin" valueType="num">
                                          <p:cBhvr>
                                            <p:cTn id="37" dur="1000" fill="hold"/>
                                            <p:tgtEl>
                                              <p:spTgt spid="31"/>
                                            </p:tgtEl>
                                            <p:attrNameLst>
                                              <p:attrName>ppt_w</p:attrName>
                                            </p:attrNameLst>
                                          </p:cBhvr>
                                          <p:tavLst>
                                            <p:tav tm="0">
                                              <p:val>
                                                <p:fltVal val="0"/>
                                              </p:val>
                                            </p:tav>
                                            <p:tav tm="100000">
                                              <p:val>
                                                <p:strVal val="#ppt_w"/>
                                              </p:val>
                                            </p:tav>
                                          </p:tavLst>
                                        </p:anim>
                                        <p:anim calcmode="lin" valueType="num">
                                          <p:cBhvr>
                                            <p:cTn id="38" dur="1000" fill="hold"/>
                                            <p:tgtEl>
                                              <p:spTgt spid="31"/>
                                            </p:tgtEl>
                                            <p:attrNameLst>
                                              <p:attrName>ppt_h</p:attrName>
                                            </p:attrNameLst>
                                          </p:cBhvr>
                                          <p:tavLst>
                                            <p:tav tm="0">
                                              <p:val>
                                                <p:fltVal val="0"/>
                                              </p:val>
                                            </p:tav>
                                            <p:tav tm="100000">
                                              <p:val>
                                                <p:strVal val="#ppt_h"/>
                                              </p:val>
                                            </p:tav>
                                          </p:tavLst>
                                        </p:anim>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fltVal val="0.5"/>
                                              </p:val>
                                            </p:tav>
                                            <p:tav tm="100000">
                                              <p:val>
                                                <p:strVal val="#ppt_x"/>
                                              </p:val>
                                            </p:tav>
                                          </p:tavLst>
                                        </p:anim>
                                        <p:anim calcmode="lin" valueType="num">
                                          <p:cBhvr>
                                            <p:cTn id="41" dur="1000" fill="hold"/>
                                            <p:tgtEl>
                                              <p:spTgt spid="31"/>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2400"/>
                                      </p:stCondLst>
                                      <p:childTnLst>
                                        <p:set>
                                          <p:cBhvr>
                                            <p:cTn id="43" dur="1" fill="hold">
                                              <p:stCondLst>
                                                <p:cond delay="0"/>
                                              </p:stCondLst>
                                            </p:cTn>
                                            <p:tgtEl>
                                              <p:spTgt spid="32"/>
                                            </p:tgtEl>
                                            <p:attrNameLst>
                                              <p:attrName>style.visibility</p:attrName>
                                            </p:attrNameLst>
                                          </p:cBhvr>
                                          <p:to>
                                            <p:strVal val="visible"/>
                                          </p:to>
                                        </p:set>
                                        <p:anim calcmode="lin" valueType="num">
                                          <p:cBhvr>
                                            <p:cTn id="44" dur="1000" fill="hold"/>
                                            <p:tgtEl>
                                              <p:spTgt spid="32"/>
                                            </p:tgtEl>
                                            <p:attrNameLst>
                                              <p:attrName>ppt_w</p:attrName>
                                            </p:attrNameLst>
                                          </p:cBhvr>
                                          <p:tavLst>
                                            <p:tav tm="0">
                                              <p:val>
                                                <p:fltVal val="0"/>
                                              </p:val>
                                            </p:tav>
                                            <p:tav tm="100000">
                                              <p:val>
                                                <p:strVal val="#ppt_w"/>
                                              </p:val>
                                            </p:tav>
                                          </p:tavLst>
                                        </p:anim>
                                        <p:anim calcmode="lin" valueType="num">
                                          <p:cBhvr>
                                            <p:cTn id="45" dur="1000" fill="hold"/>
                                            <p:tgtEl>
                                              <p:spTgt spid="32"/>
                                            </p:tgtEl>
                                            <p:attrNameLst>
                                              <p:attrName>ppt_h</p:attrName>
                                            </p:attrNameLst>
                                          </p:cBhvr>
                                          <p:tavLst>
                                            <p:tav tm="0">
                                              <p:val>
                                                <p:fltVal val="0"/>
                                              </p:val>
                                            </p:tav>
                                            <p:tav tm="100000">
                                              <p:val>
                                                <p:strVal val="#ppt_h"/>
                                              </p:val>
                                            </p:tav>
                                          </p:tavLst>
                                        </p:anim>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fltVal val="0.5"/>
                                              </p:val>
                                            </p:tav>
                                            <p:tav tm="100000">
                                              <p:val>
                                                <p:strVal val="#ppt_x"/>
                                              </p:val>
                                            </p:tav>
                                          </p:tavLst>
                                        </p:anim>
                                        <p:anim calcmode="lin" valueType="num">
                                          <p:cBhvr>
                                            <p:cTn id="48" dur="10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31" grpId="0"/>
          <p:bldP spid="32" grpId="0"/>
          <p:bldP spid="33" grpId="0"/>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childTnLst>
                              </p:cTn>
                            </p:par>
                            <p:par>
                              <p:cTn id="8" fill="hold">
                                <p:stCondLst>
                                  <p:cond delay="1000"/>
                                </p:stCondLst>
                                <p:childTnLst>
                                  <p:par>
                                    <p:cTn id="9" presetID="53" presetClass="entr" presetSubtype="52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fltVal val="0.5"/>
                                              </p:val>
                                            </p:tav>
                                            <p:tav tm="100000">
                                              <p:val>
                                                <p:strVal val="#ppt_y"/>
                                              </p:val>
                                            </p:tav>
                                          </p:tavLst>
                                        </p:anim>
                                      </p:childTnLst>
                                    </p:cTn>
                                  </p:par>
                                  <p:par>
                                    <p:cTn id="16" presetID="2" presetClass="entr" presetSubtype="4" fill="hold" nodeType="withEffect">
                                      <p:stCondLst>
                                        <p:cond delay="5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1500" fill="hold"/>
                                            <p:tgtEl>
                                              <p:spTgt spid="15"/>
                                            </p:tgtEl>
                                            <p:attrNameLst>
                                              <p:attrName>ppt_x</p:attrName>
                                            </p:attrNameLst>
                                          </p:cBhvr>
                                          <p:tavLst>
                                            <p:tav tm="0">
                                              <p:val>
                                                <p:strVal val="#ppt_x"/>
                                              </p:val>
                                            </p:tav>
                                            <p:tav tm="100000">
                                              <p:val>
                                                <p:strVal val="#ppt_x"/>
                                              </p:val>
                                            </p:tav>
                                          </p:tavLst>
                                        </p:anim>
                                        <p:anim calcmode="lin" valueType="num">
                                          <p:cBhvr additive="base">
                                            <p:cTn id="19" dur="1500" fill="hold"/>
                                            <p:tgtEl>
                                              <p:spTgt spid="15"/>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53" presetClass="entr" presetSubtype="52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1000" fill="hold"/>
                                            <p:tgtEl>
                                              <p:spTgt spid="28"/>
                                            </p:tgtEl>
                                            <p:attrNameLst>
                                              <p:attrName>ppt_w</p:attrName>
                                            </p:attrNameLst>
                                          </p:cBhvr>
                                          <p:tavLst>
                                            <p:tav tm="0">
                                              <p:val>
                                                <p:fltVal val="0"/>
                                              </p:val>
                                            </p:tav>
                                            <p:tav tm="100000">
                                              <p:val>
                                                <p:strVal val="#ppt_w"/>
                                              </p:val>
                                            </p:tav>
                                          </p:tavLst>
                                        </p:anim>
                                        <p:anim calcmode="lin" valueType="num">
                                          <p:cBhvr>
                                            <p:cTn id="24" dur="1000" fill="hold"/>
                                            <p:tgtEl>
                                              <p:spTgt spid="28"/>
                                            </p:tgtEl>
                                            <p:attrNameLst>
                                              <p:attrName>ppt_h</p:attrName>
                                            </p:attrNameLst>
                                          </p:cBhvr>
                                          <p:tavLst>
                                            <p:tav tm="0">
                                              <p:val>
                                                <p:fltVal val="0"/>
                                              </p:val>
                                            </p:tav>
                                            <p:tav tm="100000">
                                              <p:val>
                                                <p:strVal val="#ppt_h"/>
                                              </p:val>
                                            </p:tav>
                                          </p:tavLst>
                                        </p:anim>
                                        <p:animEffect transition="in" filter="fade">
                                          <p:cBhvr>
                                            <p:cTn id="25" dur="1000"/>
                                            <p:tgtEl>
                                              <p:spTgt spid="28"/>
                                            </p:tgtEl>
                                          </p:cBhvr>
                                        </p:animEffect>
                                        <p:anim calcmode="lin" valueType="num">
                                          <p:cBhvr>
                                            <p:cTn id="26" dur="1000" fill="hold"/>
                                            <p:tgtEl>
                                              <p:spTgt spid="28"/>
                                            </p:tgtEl>
                                            <p:attrNameLst>
                                              <p:attrName>ppt_x</p:attrName>
                                            </p:attrNameLst>
                                          </p:cBhvr>
                                          <p:tavLst>
                                            <p:tav tm="0">
                                              <p:val>
                                                <p:fltVal val="0.5"/>
                                              </p:val>
                                            </p:tav>
                                            <p:tav tm="100000">
                                              <p:val>
                                                <p:strVal val="#ppt_x"/>
                                              </p:val>
                                            </p:tav>
                                          </p:tavLst>
                                        </p:anim>
                                        <p:anim calcmode="lin" valueType="num">
                                          <p:cBhvr>
                                            <p:cTn id="27" dur="1000" fill="hold"/>
                                            <p:tgtEl>
                                              <p:spTgt spid="28"/>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600"/>
                                      </p:stCondLst>
                                      <p:childTnLst>
                                        <p:set>
                                          <p:cBhvr>
                                            <p:cTn id="29" dur="1" fill="hold">
                                              <p:stCondLst>
                                                <p:cond delay="0"/>
                                              </p:stCondLst>
                                            </p:cTn>
                                            <p:tgtEl>
                                              <p:spTgt spid="30"/>
                                            </p:tgtEl>
                                            <p:attrNameLst>
                                              <p:attrName>style.visibility</p:attrName>
                                            </p:attrNameLst>
                                          </p:cBhvr>
                                          <p:to>
                                            <p:strVal val="visible"/>
                                          </p:to>
                                        </p:set>
                                        <p:anim calcmode="lin" valueType="num">
                                          <p:cBhvr>
                                            <p:cTn id="30" dur="1000" fill="hold"/>
                                            <p:tgtEl>
                                              <p:spTgt spid="30"/>
                                            </p:tgtEl>
                                            <p:attrNameLst>
                                              <p:attrName>ppt_w</p:attrName>
                                            </p:attrNameLst>
                                          </p:cBhvr>
                                          <p:tavLst>
                                            <p:tav tm="0">
                                              <p:val>
                                                <p:fltVal val="0"/>
                                              </p:val>
                                            </p:tav>
                                            <p:tav tm="100000">
                                              <p:val>
                                                <p:strVal val="#ppt_w"/>
                                              </p:val>
                                            </p:tav>
                                          </p:tavLst>
                                        </p:anim>
                                        <p:anim calcmode="lin" valueType="num">
                                          <p:cBhvr>
                                            <p:cTn id="31" dur="1000" fill="hold"/>
                                            <p:tgtEl>
                                              <p:spTgt spid="30"/>
                                            </p:tgtEl>
                                            <p:attrNameLst>
                                              <p:attrName>ppt_h</p:attrName>
                                            </p:attrNameLst>
                                          </p:cBhvr>
                                          <p:tavLst>
                                            <p:tav tm="0">
                                              <p:val>
                                                <p:fltVal val="0"/>
                                              </p:val>
                                            </p:tav>
                                            <p:tav tm="100000">
                                              <p:val>
                                                <p:strVal val="#ppt_h"/>
                                              </p:val>
                                            </p:tav>
                                          </p:tavLst>
                                        </p:anim>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fltVal val="0.5"/>
                                              </p:val>
                                            </p:tav>
                                            <p:tav tm="100000">
                                              <p:val>
                                                <p:strVal val="#ppt_x"/>
                                              </p:val>
                                            </p:tav>
                                          </p:tavLst>
                                        </p:anim>
                                        <p:anim calcmode="lin" valueType="num">
                                          <p:cBhvr>
                                            <p:cTn id="34" dur="1000" fill="hold"/>
                                            <p:tgtEl>
                                              <p:spTgt spid="30"/>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1200"/>
                                      </p:stCondLst>
                                      <p:childTnLst>
                                        <p:set>
                                          <p:cBhvr>
                                            <p:cTn id="36" dur="1" fill="hold">
                                              <p:stCondLst>
                                                <p:cond delay="0"/>
                                              </p:stCondLst>
                                            </p:cTn>
                                            <p:tgtEl>
                                              <p:spTgt spid="33"/>
                                            </p:tgtEl>
                                            <p:attrNameLst>
                                              <p:attrName>style.visibility</p:attrName>
                                            </p:attrNameLst>
                                          </p:cBhvr>
                                          <p:to>
                                            <p:strVal val="visible"/>
                                          </p:to>
                                        </p:set>
                                        <p:anim calcmode="lin" valueType="num">
                                          <p:cBhvr>
                                            <p:cTn id="37" dur="1000" fill="hold"/>
                                            <p:tgtEl>
                                              <p:spTgt spid="33"/>
                                            </p:tgtEl>
                                            <p:attrNameLst>
                                              <p:attrName>ppt_w</p:attrName>
                                            </p:attrNameLst>
                                          </p:cBhvr>
                                          <p:tavLst>
                                            <p:tav tm="0">
                                              <p:val>
                                                <p:fltVal val="0"/>
                                              </p:val>
                                            </p:tav>
                                            <p:tav tm="100000">
                                              <p:val>
                                                <p:strVal val="#ppt_w"/>
                                              </p:val>
                                            </p:tav>
                                          </p:tavLst>
                                        </p:anim>
                                        <p:anim calcmode="lin" valueType="num">
                                          <p:cBhvr>
                                            <p:cTn id="38" dur="1000" fill="hold"/>
                                            <p:tgtEl>
                                              <p:spTgt spid="33"/>
                                            </p:tgtEl>
                                            <p:attrNameLst>
                                              <p:attrName>ppt_h</p:attrName>
                                            </p:attrNameLst>
                                          </p:cBhvr>
                                          <p:tavLst>
                                            <p:tav tm="0">
                                              <p:val>
                                                <p:fltVal val="0"/>
                                              </p:val>
                                            </p:tav>
                                            <p:tav tm="100000">
                                              <p:val>
                                                <p:strVal val="#ppt_h"/>
                                              </p:val>
                                            </p:tav>
                                          </p:tavLst>
                                        </p:anim>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fltVal val="0.5"/>
                                              </p:val>
                                            </p:tav>
                                            <p:tav tm="100000">
                                              <p:val>
                                                <p:strVal val="#ppt_x"/>
                                              </p:val>
                                            </p:tav>
                                          </p:tavLst>
                                        </p:anim>
                                        <p:anim calcmode="lin" valueType="num">
                                          <p:cBhvr>
                                            <p:cTn id="41" dur="1000" fill="hold"/>
                                            <p:tgtEl>
                                              <p:spTgt spid="33"/>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1800"/>
                                      </p:stCondLst>
                                      <p:childTnLst>
                                        <p:set>
                                          <p:cBhvr>
                                            <p:cTn id="43" dur="1" fill="hold">
                                              <p:stCondLst>
                                                <p:cond delay="0"/>
                                              </p:stCondLst>
                                            </p:cTn>
                                            <p:tgtEl>
                                              <p:spTgt spid="31"/>
                                            </p:tgtEl>
                                            <p:attrNameLst>
                                              <p:attrName>style.visibility</p:attrName>
                                            </p:attrNameLst>
                                          </p:cBhvr>
                                          <p:to>
                                            <p:strVal val="visible"/>
                                          </p:to>
                                        </p:set>
                                        <p:anim calcmode="lin" valueType="num">
                                          <p:cBhvr>
                                            <p:cTn id="44" dur="1000" fill="hold"/>
                                            <p:tgtEl>
                                              <p:spTgt spid="31"/>
                                            </p:tgtEl>
                                            <p:attrNameLst>
                                              <p:attrName>ppt_w</p:attrName>
                                            </p:attrNameLst>
                                          </p:cBhvr>
                                          <p:tavLst>
                                            <p:tav tm="0">
                                              <p:val>
                                                <p:fltVal val="0"/>
                                              </p:val>
                                            </p:tav>
                                            <p:tav tm="100000">
                                              <p:val>
                                                <p:strVal val="#ppt_w"/>
                                              </p:val>
                                            </p:tav>
                                          </p:tavLst>
                                        </p:anim>
                                        <p:anim calcmode="lin" valueType="num">
                                          <p:cBhvr>
                                            <p:cTn id="45" dur="1000" fill="hold"/>
                                            <p:tgtEl>
                                              <p:spTgt spid="31"/>
                                            </p:tgtEl>
                                            <p:attrNameLst>
                                              <p:attrName>ppt_h</p:attrName>
                                            </p:attrNameLst>
                                          </p:cBhvr>
                                          <p:tavLst>
                                            <p:tav tm="0">
                                              <p:val>
                                                <p:fltVal val="0"/>
                                              </p:val>
                                            </p:tav>
                                            <p:tav tm="100000">
                                              <p:val>
                                                <p:strVal val="#ppt_h"/>
                                              </p:val>
                                            </p:tav>
                                          </p:tavLst>
                                        </p:anim>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fltVal val="0.5"/>
                                              </p:val>
                                            </p:tav>
                                            <p:tav tm="100000">
                                              <p:val>
                                                <p:strVal val="#ppt_x"/>
                                              </p:val>
                                            </p:tav>
                                          </p:tavLst>
                                        </p:anim>
                                        <p:anim calcmode="lin" valueType="num">
                                          <p:cBhvr>
                                            <p:cTn id="48" dur="1000" fill="hold"/>
                                            <p:tgtEl>
                                              <p:spTgt spid="31"/>
                                            </p:tgtEl>
                                            <p:attrNameLst>
                                              <p:attrName>ppt_y</p:attrName>
                                            </p:attrNameLst>
                                          </p:cBhvr>
                                          <p:tavLst>
                                            <p:tav tm="0">
                                              <p:val>
                                                <p:fltVal val="0.5"/>
                                              </p:val>
                                            </p:tav>
                                            <p:tav tm="100000">
                                              <p:val>
                                                <p:strVal val="#ppt_y"/>
                                              </p:val>
                                            </p:tav>
                                          </p:tavLst>
                                        </p:anim>
                                      </p:childTnLst>
                                    </p:cTn>
                                  </p:par>
                                  <p:par>
                                    <p:cTn id="49" presetID="53" presetClass="entr" presetSubtype="528" fill="hold" grpId="0" nodeType="withEffect">
                                      <p:stCondLst>
                                        <p:cond delay="2400"/>
                                      </p:stCondLst>
                                      <p:childTnLst>
                                        <p:set>
                                          <p:cBhvr>
                                            <p:cTn id="50" dur="1" fill="hold">
                                              <p:stCondLst>
                                                <p:cond delay="0"/>
                                              </p:stCondLst>
                                            </p:cTn>
                                            <p:tgtEl>
                                              <p:spTgt spid="32"/>
                                            </p:tgtEl>
                                            <p:attrNameLst>
                                              <p:attrName>style.visibility</p:attrName>
                                            </p:attrNameLst>
                                          </p:cBhvr>
                                          <p:to>
                                            <p:strVal val="visible"/>
                                          </p:to>
                                        </p:set>
                                        <p:anim calcmode="lin" valueType="num">
                                          <p:cBhvr>
                                            <p:cTn id="51" dur="1000" fill="hold"/>
                                            <p:tgtEl>
                                              <p:spTgt spid="32"/>
                                            </p:tgtEl>
                                            <p:attrNameLst>
                                              <p:attrName>ppt_w</p:attrName>
                                            </p:attrNameLst>
                                          </p:cBhvr>
                                          <p:tavLst>
                                            <p:tav tm="0">
                                              <p:val>
                                                <p:fltVal val="0"/>
                                              </p:val>
                                            </p:tav>
                                            <p:tav tm="100000">
                                              <p:val>
                                                <p:strVal val="#ppt_w"/>
                                              </p:val>
                                            </p:tav>
                                          </p:tavLst>
                                        </p:anim>
                                        <p:anim calcmode="lin" valueType="num">
                                          <p:cBhvr>
                                            <p:cTn id="52" dur="1000" fill="hold"/>
                                            <p:tgtEl>
                                              <p:spTgt spid="32"/>
                                            </p:tgtEl>
                                            <p:attrNameLst>
                                              <p:attrName>ppt_h</p:attrName>
                                            </p:attrNameLst>
                                          </p:cBhvr>
                                          <p:tavLst>
                                            <p:tav tm="0">
                                              <p:val>
                                                <p:fltVal val="0"/>
                                              </p:val>
                                            </p:tav>
                                            <p:tav tm="100000">
                                              <p:val>
                                                <p:strVal val="#ppt_h"/>
                                              </p:val>
                                            </p:tav>
                                          </p:tavLst>
                                        </p:anim>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fltVal val="0.5"/>
                                              </p:val>
                                            </p:tav>
                                            <p:tav tm="100000">
                                              <p:val>
                                                <p:strVal val="#ppt_x"/>
                                              </p:val>
                                            </p:tav>
                                          </p:tavLst>
                                        </p:anim>
                                        <p:anim calcmode="lin" valueType="num">
                                          <p:cBhvr>
                                            <p:cTn id="55" dur="1000" fill="hold"/>
                                            <p:tgtEl>
                                              <p:spTgt spid="3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30" grpId="0"/>
          <p:bldP spid="31" grpId="0"/>
          <p:bldP spid="32" grpId="0"/>
          <p:bldP spid="33" grpId="0"/>
          <p:bldP spid="13"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5" name="文本框 4"/>
          <p:cNvSpPr txBox="1"/>
          <p:nvPr/>
        </p:nvSpPr>
        <p:spPr>
          <a:xfrm>
            <a:off x="2569302" y="2609419"/>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a:solidFill>
                  <a:schemeClr val="bg1"/>
                </a:solidFill>
                <a:cs typeface="+mn-ea"/>
                <a:sym typeface="+mn-lt"/>
              </a:rPr>
              <a:t>感谢聆听   批评指正</a:t>
            </a:r>
          </a:p>
        </p:txBody>
      </p:sp>
      <p:sp>
        <p:nvSpPr>
          <p:cNvPr id="6" name="PA_圆角矩形 31"/>
          <p:cNvSpPr/>
          <p:nvPr>
            <p:custDataLst>
              <p:tags r:id="rId1"/>
            </p:custDataLst>
          </p:nvPr>
        </p:nvSpPr>
        <p:spPr>
          <a:xfrm>
            <a:off x="5385064" y="3927731"/>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cs typeface="+mn-ea"/>
                <a:sym typeface="+mn-lt"/>
              </a:rPr>
              <a:t>答辩人：梁焯炫</a:t>
            </a:r>
          </a:p>
        </p:txBody>
      </p:sp>
      <p:sp>
        <p:nvSpPr>
          <p:cNvPr id="15" name="矩形 259"/>
          <p:cNvSpPr>
            <a:spLocks noChangeArrowheads="1"/>
          </p:cNvSpPr>
          <p:nvPr/>
        </p:nvSpPr>
        <p:spPr bwMode="auto">
          <a:xfrm>
            <a:off x="1928355" y="3377980"/>
            <a:ext cx="8335010"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a:solidFill>
                  <a:schemeClr val="bg1"/>
                </a:solidFill>
                <a:latin typeface="+mn-lt"/>
                <a:ea typeface="+mn-ea"/>
                <a:cs typeface="+mn-ea"/>
                <a:sym typeface="+mn-lt"/>
              </a:rPr>
              <a:t>专业班级：</a:t>
            </a:r>
            <a:r>
              <a:rPr lang="zh-CN" altLang="en-US" sz="1800" dirty="0">
                <a:solidFill>
                  <a:schemeClr val="bg1"/>
                </a:solidFill>
                <a:latin typeface="+mn-lt"/>
                <a:ea typeface="+mn-ea"/>
                <a:cs typeface="+mn-ea"/>
                <a:sym typeface="+mn-lt"/>
              </a:rPr>
              <a:t>物联网工程</a:t>
            </a:r>
            <a:r>
              <a:rPr lang="en-US" altLang="zh-CN" sz="1800" dirty="0">
                <a:solidFill>
                  <a:schemeClr val="bg1"/>
                </a:solidFill>
                <a:latin typeface="+mn-lt"/>
                <a:ea typeface="+mn-ea"/>
                <a:cs typeface="+mn-ea"/>
                <a:sym typeface="+mn-lt"/>
              </a:rPr>
              <a:t>1842</a:t>
            </a:r>
          </a:p>
        </p:txBody>
      </p:sp>
    </p:spTree>
    <p:extLst>
      <p:ext uri="{BB962C8B-B14F-4D97-AF65-F5344CB8AC3E}">
        <p14:creationId xmlns:p14="http://schemas.microsoft.com/office/powerpoint/2010/main" val="404830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750"/>
                                        <p:tgtEl>
                                          <p:spTgt spid="4"/>
                                        </p:tgtEl>
                                      </p:cBhvr>
                                    </p:animEffect>
                                  </p:childTnLst>
                                </p:cTn>
                              </p:par>
                            </p:childTnLst>
                          </p:cTn>
                        </p:par>
                        <p:par>
                          <p:cTn id="13" fill="hold">
                            <p:stCondLst>
                              <p:cond delay="75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16" presetClass="entr" presetSubtype="21" fill="hold" grpId="0"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7" dirty="0">
                  <a:solidFill>
                    <a:schemeClr val="bg1"/>
                  </a:solidFill>
                  <a:cs typeface="+mn-ea"/>
                  <a:sym typeface="+mn-lt"/>
                </a:rPr>
                <a:t>CONTENT</a:t>
              </a:r>
              <a:endParaRPr lang="zh-CN" altLang="en-US" sz="3467" dirty="0">
                <a:solidFill>
                  <a:schemeClr val="bg1"/>
                </a:solidFill>
                <a:cs typeface="+mn-ea"/>
                <a:sym typeface="+mn-lt"/>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3" b="1" dirty="0">
                  <a:solidFill>
                    <a:schemeClr val="bg1"/>
                  </a:solidFill>
                  <a:cs typeface="+mn-ea"/>
                  <a:sym typeface="+mn-lt"/>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26714" y="1853311"/>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a:grpSpLocks/>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55" name="Rectangle 14"/>
              <p:cNvSpPr>
                <a:spLocks noChangeArrowheads="1"/>
              </p:cNvSpPr>
              <p:nvPr/>
            </p:nvSpPr>
            <p:spPr bwMode="auto">
              <a:xfrm>
                <a:off x="5581874" y="2234939"/>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1</a:t>
                </a:r>
                <a:endParaRPr lang="zh-CN" altLang="en-US" sz="1800" b="1" dirty="0">
                  <a:solidFill>
                    <a:srgbClr val="313D51"/>
                  </a:solidFill>
                  <a:latin typeface="+mn-lt"/>
                  <a:ea typeface="+mn-ea"/>
                  <a:cs typeface="+mn-ea"/>
                  <a:sym typeface="+mn-lt"/>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选题背景及意义</a:t>
                </a: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cs typeface="+mn-ea"/>
                  <a:sym typeface="+mn-lt"/>
                </a:endParaRPr>
              </a:p>
            </p:txBody>
          </p:sp>
        </p:grpSp>
      </p:grpSp>
      <p:grpSp>
        <p:nvGrpSpPr>
          <p:cNvPr id="59" name="组合 58"/>
          <p:cNvGrpSpPr/>
          <p:nvPr/>
        </p:nvGrpSpPr>
        <p:grpSpPr>
          <a:xfrm>
            <a:off x="5714354" y="2720349"/>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a:grpSpLocks/>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65" name="Rectangle 14"/>
              <p:cNvSpPr>
                <a:spLocks noChangeArrowheads="1"/>
              </p:cNvSpPr>
              <p:nvPr/>
            </p:nvSpPr>
            <p:spPr bwMode="auto">
              <a:xfrm>
                <a:off x="5581874" y="3017576"/>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2</a:t>
                </a:r>
                <a:endParaRPr lang="zh-CN" altLang="en-US" sz="1800" b="1" dirty="0">
                  <a:solidFill>
                    <a:srgbClr val="313D51"/>
                  </a:solidFill>
                  <a:latin typeface="+mn-lt"/>
                  <a:ea typeface="+mn-ea"/>
                  <a:cs typeface="+mn-ea"/>
                  <a:sym typeface="+mn-lt"/>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主要研究内容</a:t>
                </a: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cs typeface="+mn-ea"/>
                  <a:sym typeface="+mn-lt"/>
                </a:endParaRPr>
              </a:p>
            </p:txBody>
          </p:sp>
        </p:grpSp>
      </p:grpSp>
      <p:grpSp>
        <p:nvGrpSpPr>
          <p:cNvPr id="69" name="组合 68"/>
          <p:cNvGrpSpPr/>
          <p:nvPr/>
        </p:nvGrpSpPr>
        <p:grpSpPr>
          <a:xfrm>
            <a:off x="5714354" y="3688822"/>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a:grpSpLocks/>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75" name="Rectangle 14"/>
              <p:cNvSpPr>
                <a:spLocks noChangeArrowheads="1"/>
              </p:cNvSpPr>
              <p:nvPr/>
            </p:nvSpPr>
            <p:spPr bwMode="auto">
              <a:xfrm>
                <a:off x="5581874" y="3809739"/>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3</a:t>
                </a:r>
                <a:endParaRPr lang="zh-CN" altLang="en-US" sz="1800" b="1" dirty="0">
                  <a:solidFill>
                    <a:srgbClr val="313D51"/>
                  </a:solidFill>
                  <a:latin typeface="+mn-lt"/>
                  <a:ea typeface="+mn-ea"/>
                  <a:cs typeface="+mn-ea"/>
                  <a:sym typeface="+mn-lt"/>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系统设计与实现</a:t>
                </a: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cs typeface="+mn-ea"/>
                  <a:sym typeface="+mn-lt"/>
                </a:endParaRPr>
              </a:p>
            </p:txBody>
          </p:sp>
        </p:grpSp>
      </p:grpSp>
      <p:sp>
        <p:nvSpPr>
          <p:cNvPr id="99" name="Rectangle 3"/>
          <p:cNvSpPr txBox="1">
            <a:spLocks noChangeArrowheads="1"/>
          </p:cNvSpPr>
          <p:nvPr/>
        </p:nvSpPr>
        <p:spPr bwMode="auto">
          <a:xfrm>
            <a:off x="1150999" y="3031500"/>
            <a:ext cx="3636962"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b="1" dirty="0">
              <a:solidFill>
                <a:srgbClr val="313D51"/>
              </a:solidFill>
              <a:latin typeface="+mn-lt"/>
              <a:ea typeface="+mn-ea"/>
              <a:cs typeface="+mn-ea"/>
              <a:sym typeface="+mn-lt"/>
            </a:endParaRPr>
          </a:p>
        </p:txBody>
      </p:sp>
    </p:spTree>
    <p:extLst>
      <p:ext uri="{BB962C8B-B14F-4D97-AF65-F5344CB8AC3E}">
        <p14:creationId xmlns:p14="http://schemas.microsoft.com/office/powerpoint/2010/main" val="333241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56" presetClass="entr" presetSubtype="0" fill="hold" grpId="0" nodeType="withEffect" nodePh="1">
                                      <p:stCondLst>
                                        <p:cond delay="0"/>
                                      </p:stCondLst>
                                      <p:endCondLst>
                                        <p:cond evt="begin" delay="0">
                                          <p:tn val="9"/>
                                        </p:cond>
                                      </p:endCondLst>
                                      <p:iterate type="lt">
                                        <p:tmPct val="10000"/>
                                      </p:iterate>
                                      <p:childTnLst>
                                        <p:set>
                                          <p:cBhvr>
                                            <p:cTn id="10" dur="1" fill="hold">
                                              <p:stCondLst>
                                                <p:cond delay="0"/>
                                              </p:stCondLst>
                                            </p:cTn>
                                            <p:tgtEl>
                                              <p:spTgt spid="99"/>
                                            </p:tgtEl>
                                            <p:attrNameLst>
                                              <p:attrName>style.visibility</p:attrName>
                                            </p:attrNameLst>
                                          </p:cBhvr>
                                          <p:to>
                                            <p:strVal val="visible"/>
                                          </p:to>
                                        </p:set>
                                        <p:anim by="(-#ppt_w*2)" calcmode="lin" valueType="num">
                                          <p:cBhvr rctx="PPT">
                                            <p:cTn id="11" dur="500" autoRev="1" fill="hold">
                                              <p:stCondLst>
                                                <p:cond delay="0"/>
                                              </p:stCondLst>
                                            </p:cTn>
                                            <p:tgtEl>
                                              <p:spTgt spid="99"/>
                                            </p:tgtEl>
                                            <p:attrNameLst>
                                              <p:attrName>ppt_w</p:attrName>
                                            </p:attrNameLst>
                                          </p:cBhvr>
                                        </p:anim>
                                        <p:anim by="(#ppt_w*0.50)" calcmode="lin" valueType="num">
                                          <p:cBhvr>
                                            <p:cTn id="12" dur="500" decel="50000" autoRev="1" fill="hold">
                                              <p:stCondLst>
                                                <p:cond delay="0"/>
                                              </p:stCondLst>
                                            </p:cTn>
                                            <p:tgtEl>
                                              <p:spTgt spid="99"/>
                                            </p:tgtEl>
                                            <p:attrNameLst>
                                              <p:attrName>ppt_x</p:attrName>
                                            </p:attrNameLst>
                                          </p:cBhvr>
                                        </p:anim>
                                        <p:anim from="(-#ppt_h/2)" to="(#ppt_y)" calcmode="lin" valueType="num">
                                          <p:cBhvr>
                                            <p:cTn id="13" dur="1000" fill="hold">
                                              <p:stCondLst>
                                                <p:cond delay="0"/>
                                              </p:stCondLst>
                                            </p:cTn>
                                            <p:tgtEl>
                                              <p:spTgt spid="99"/>
                                            </p:tgtEl>
                                            <p:attrNameLst>
                                              <p:attrName>ppt_y</p:attrName>
                                            </p:attrNameLst>
                                          </p:cBhvr>
                                        </p:anim>
                                        <p:animRot by="21600000">
                                          <p:cBhvr>
                                            <p:cTn id="14" dur="1000" fill="hold">
                                              <p:stCondLst>
                                                <p:cond delay="0"/>
                                              </p:stCondLst>
                                            </p:cTn>
                                            <p:tgtEl>
                                              <p:spTgt spid="99"/>
                                            </p:tgtEl>
                                            <p:attrNameLst>
                                              <p:attrName>r</p:attrName>
                                            </p:attrNameLst>
                                          </p:cBhvr>
                                        </p:animRot>
                                      </p:childTnLst>
                                    </p:cTn>
                                  </p:par>
                                  <p:par>
                                    <p:cTn id="15" presetID="2" presetClass="entr" presetSubtype="1" fill="hold" nodeType="withEffect" p14:presetBounceEnd="40000">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14:bounceEnd="40000">
                                          <p:cBhvr additive="base">
                                            <p:cTn id="17"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8" dur="1000" fill="hold"/>
                                            <p:tgtEl>
                                              <p:spTgt spid="26"/>
                                            </p:tgtEl>
                                            <p:attrNameLst>
                                              <p:attrName>ppt_y</p:attrName>
                                            </p:attrNameLst>
                                          </p:cBhvr>
                                          <p:tavLst>
                                            <p:tav tm="0">
                                              <p:val>
                                                <p:strVal val="0-#ppt_h/2"/>
                                              </p:val>
                                            </p:tav>
                                            <p:tav tm="100000">
                                              <p:val>
                                                <p:strVal val="#ppt_y"/>
                                              </p:val>
                                            </p:tav>
                                          </p:tavLst>
                                        </p:anim>
                                      </p:childTnLst>
                                    </p:cTn>
                                  </p:par>
                                </p:childTnLst>
                              </p:cTn>
                            </p:par>
                            <p:par>
                              <p:cTn id="19" fill="hold">
                                <p:stCondLst>
                                  <p:cond delay="1000"/>
                                </p:stCondLst>
                                <p:childTnLst>
                                  <p:par>
                                    <p:cTn id="20" presetID="2" presetClass="entr" presetSubtype="2"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2" fill="hold" nodeType="after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1+#ppt_w/2"/>
                                              </p:val>
                                            </p:tav>
                                            <p:tav tm="100000">
                                              <p:val>
                                                <p:strVal val="#ppt_x"/>
                                              </p:val>
                                            </p:tav>
                                          </p:tavLst>
                                        </p:anim>
                                        <p:anim calcmode="lin" valueType="num">
                                          <p:cBhvr additive="base">
                                            <p:cTn id="28" dur="500" fill="hold"/>
                                            <p:tgtEl>
                                              <p:spTgt spid="59"/>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2" fill="hold" nodeType="after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additive="base">
                                            <p:cTn id="32" dur="500" fill="hold"/>
                                            <p:tgtEl>
                                              <p:spTgt spid="69"/>
                                            </p:tgtEl>
                                            <p:attrNameLst>
                                              <p:attrName>ppt_x</p:attrName>
                                            </p:attrNameLst>
                                          </p:cBhvr>
                                          <p:tavLst>
                                            <p:tav tm="0">
                                              <p:val>
                                                <p:strVal val="1+#ppt_w/2"/>
                                              </p:val>
                                            </p:tav>
                                            <p:tav tm="100000">
                                              <p:val>
                                                <p:strVal val="#ppt_x"/>
                                              </p:val>
                                            </p:tav>
                                          </p:tavLst>
                                        </p:anim>
                                        <p:anim calcmode="lin" valueType="num">
                                          <p:cBhvr additive="base">
                                            <p:cTn id="33"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9" grpId="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56" presetClass="entr" presetSubtype="0" fill="hold" grpId="0" nodeType="withEffect" nodePh="1">
                                      <p:stCondLst>
                                        <p:cond delay="0"/>
                                      </p:stCondLst>
                                      <p:endCondLst>
                                        <p:cond evt="begin" delay="0">
                                          <p:tn val="9"/>
                                        </p:cond>
                                      </p:endCondLst>
                                      <p:iterate type="lt">
                                        <p:tmPct val="10000"/>
                                      </p:iterate>
                                      <p:childTnLst>
                                        <p:set>
                                          <p:cBhvr>
                                            <p:cTn id="10" dur="1" fill="hold">
                                              <p:stCondLst>
                                                <p:cond delay="0"/>
                                              </p:stCondLst>
                                            </p:cTn>
                                            <p:tgtEl>
                                              <p:spTgt spid="99"/>
                                            </p:tgtEl>
                                            <p:attrNameLst>
                                              <p:attrName>style.visibility</p:attrName>
                                            </p:attrNameLst>
                                          </p:cBhvr>
                                          <p:to>
                                            <p:strVal val="visible"/>
                                          </p:to>
                                        </p:set>
                                        <p:anim by="(-#ppt_w*2)" calcmode="lin" valueType="num">
                                          <p:cBhvr rctx="PPT">
                                            <p:cTn id="11" dur="500" autoRev="1" fill="hold">
                                              <p:stCondLst>
                                                <p:cond delay="0"/>
                                              </p:stCondLst>
                                            </p:cTn>
                                            <p:tgtEl>
                                              <p:spTgt spid="99"/>
                                            </p:tgtEl>
                                            <p:attrNameLst>
                                              <p:attrName>ppt_w</p:attrName>
                                            </p:attrNameLst>
                                          </p:cBhvr>
                                        </p:anim>
                                        <p:anim by="(#ppt_w*0.50)" calcmode="lin" valueType="num">
                                          <p:cBhvr>
                                            <p:cTn id="12" dur="500" decel="50000" autoRev="1" fill="hold">
                                              <p:stCondLst>
                                                <p:cond delay="0"/>
                                              </p:stCondLst>
                                            </p:cTn>
                                            <p:tgtEl>
                                              <p:spTgt spid="99"/>
                                            </p:tgtEl>
                                            <p:attrNameLst>
                                              <p:attrName>ppt_x</p:attrName>
                                            </p:attrNameLst>
                                          </p:cBhvr>
                                        </p:anim>
                                        <p:anim from="(-#ppt_h/2)" to="(#ppt_y)" calcmode="lin" valueType="num">
                                          <p:cBhvr>
                                            <p:cTn id="13" dur="1000" fill="hold">
                                              <p:stCondLst>
                                                <p:cond delay="0"/>
                                              </p:stCondLst>
                                            </p:cTn>
                                            <p:tgtEl>
                                              <p:spTgt spid="99"/>
                                            </p:tgtEl>
                                            <p:attrNameLst>
                                              <p:attrName>ppt_y</p:attrName>
                                            </p:attrNameLst>
                                          </p:cBhvr>
                                        </p:anim>
                                        <p:animRot by="21600000">
                                          <p:cBhvr>
                                            <p:cTn id="14" dur="1000" fill="hold">
                                              <p:stCondLst>
                                                <p:cond delay="0"/>
                                              </p:stCondLst>
                                            </p:cTn>
                                            <p:tgtEl>
                                              <p:spTgt spid="99"/>
                                            </p:tgtEl>
                                            <p:attrNameLst>
                                              <p:attrName>r</p:attrName>
                                            </p:attrNameLst>
                                          </p:cBhvr>
                                        </p:animRot>
                                      </p:childTnLst>
                                    </p:cTn>
                                  </p:par>
                                  <p:par>
                                    <p:cTn id="15" presetID="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1000" fill="hold"/>
                                            <p:tgtEl>
                                              <p:spTgt spid="26"/>
                                            </p:tgtEl>
                                            <p:attrNameLst>
                                              <p:attrName>ppt_x</p:attrName>
                                            </p:attrNameLst>
                                          </p:cBhvr>
                                          <p:tavLst>
                                            <p:tav tm="0">
                                              <p:val>
                                                <p:strVal val="#ppt_x"/>
                                              </p:val>
                                            </p:tav>
                                            <p:tav tm="100000">
                                              <p:val>
                                                <p:strVal val="#ppt_x"/>
                                              </p:val>
                                            </p:tav>
                                          </p:tavLst>
                                        </p:anim>
                                        <p:anim calcmode="lin" valueType="num">
                                          <p:cBhvr additive="base">
                                            <p:cTn id="18" dur="1000" fill="hold"/>
                                            <p:tgtEl>
                                              <p:spTgt spid="26"/>
                                            </p:tgtEl>
                                            <p:attrNameLst>
                                              <p:attrName>ppt_y</p:attrName>
                                            </p:attrNameLst>
                                          </p:cBhvr>
                                          <p:tavLst>
                                            <p:tav tm="0">
                                              <p:val>
                                                <p:strVal val="0-#ppt_h/2"/>
                                              </p:val>
                                            </p:tav>
                                            <p:tav tm="100000">
                                              <p:val>
                                                <p:strVal val="#ppt_y"/>
                                              </p:val>
                                            </p:tav>
                                          </p:tavLst>
                                        </p:anim>
                                      </p:childTnLst>
                                    </p:cTn>
                                  </p:par>
                                </p:childTnLst>
                              </p:cTn>
                            </p:par>
                            <p:par>
                              <p:cTn id="19" fill="hold">
                                <p:stCondLst>
                                  <p:cond delay="1000"/>
                                </p:stCondLst>
                                <p:childTnLst>
                                  <p:par>
                                    <p:cTn id="20" presetID="2" presetClass="entr" presetSubtype="2"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2" fill="hold" nodeType="after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1+#ppt_w/2"/>
                                              </p:val>
                                            </p:tav>
                                            <p:tav tm="100000">
                                              <p:val>
                                                <p:strVal val="#ppt_x"/>
                                              </p:val>
                                            </p:tav>
                                          </p:tavLst>
                                        </p:anim>
                                        <p:anim calcmode="lin" valueType="num">
                                          <p:cBhvr additive="base">
                                            <p:cTn id="28" dur="500" fill="hold"/>
                                            <p:tgtEl>
                                              <p:spTgt spid="59"/>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2" fill="hold" nodeType="after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additive="base">
                                            <p:cTn id="32" dur="500" fill="hold"/>
                                            <p:tgtEl>
                                              <p:spTgt spid="69"/>
                                            </p:tgtEl>
                                            <p:attrNameLst>
                                              <p:attrName>ppt_x</p:attrName>
                                            </p:attrNameLst>
                                          </p:cBhvr>
                                          <p:tavLst>
                                            <p:tav tm="0">
                                              <p:val>
                                                <p:strVal val="1+#ppt_w/2"/>
                                              </p:val>
                                            </p:tav>
                                            <p:tav tm="100000">
                                              <p:val>
                                                <p:strVal val="#ppt_x"/>
                                              </p:val>
                                            </p:tav>
                                          </p:tavLst>
                                        </p:anim>
                                        <p:anim calcmode="lin" valueType="num">
                                          <p:cBhvr additive="base">
                                            <p:cTn id="33"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99" grpId="0" autoUpdateAnimBg="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cs typeface="+mn-ea"/>
                <a:sym typeface="+mn-lt"/>
              </a:rPr>
              <a:t>01</a:t>
            </a:r>
            <a:endParaRPr lang="zh-CN" altLang="en-US" sz="13800" dirty="0">
              <a:solidFill>
                <a:schemeClr val="bg1"/>
              </a:solidFill>
              <a:latin typeface="Agency FB" panose="020B0503020202020204" pitchFamily="34" charset="0"/>
              <a:cs typeface="+mn-ea"/>
              <a:sym typeface="+mn-lt"/>
            </a:endParaRPr>
          </a:p>
        </p:txBody>
      </p:sp>
      <p:sp>
        <p:nvSpPr>
          <p:cNvPr id="25" name="文本框 24"/>
          <p:cNvSpPr txBox="1"/>
          <p:nvPr/>
        </p:nvSpPr>
        <p:spPr>
          <a:xfrm>
            <a:off x="4734210" y="3013501"/>
            <a:ext cx="4693711" cy="830997"/>
          </a:xfrm>
          <a:prstGeom prst="rect">
            <a:avLst/>
          </a:prstGeom>
          <a:noFill/>
        </p:spPr>
        <p:txBody>
          <a:bodyPr wrap="square" rtlCol="0">
            <a:spAutoFit/>
            <a:scene3d>
              <a:camera prst="orthographicFront"/>
              <a:lightRig rig="threePt" dir="t"/>
            </a:scene3d>
            <a:sp3d contourW="12700"/>
          </a:bodyPr>
          <a:lstStyle/>
          <a:p>
            <a:r>
              <a:rPr lang="zh-CN" altLang="en-US" sz="4800" b="1" dirty="0">
                <a:solidFill>
                  <a:schemeClr val="bg1"/>
                </a:solidFill>
                <a:cs typeface="+mn-ea"/>
                <a:sym typeface="+mn-lt"/>
              </a:rPr>
              <a:t>选题背景及意义</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4785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latin typeface="+mn-lt"/>
                <a:ea typeface="+mn-ea"/>
                <a:cs typeface="+mn-ea"/>
                <a:sym typeface="+mn-lt"/>
              </a:rPr>
              <a:t>选题背景及意义</a:t>
            </a:r>
          </a:p>
        </p:txBody>
      </p:sp>
      <p:sp>
        <p:nvSpPr>
          <p:cNvPr id="11" name="矩形 10"/>
          <p:cNvSpPr/>
          <p:nvPr/>
        </p:nvSpPr>
        <p:spPr>
          <a:xfrm>
            <a:off x="2481172" y="2339791"/>
            <a:ext cx="7380599" cy="2178417"/>
          </a:xfrm>
          <a:prstGeom prst="rect">
            <a:avLst/>
          </a:prstGeom>
        </p:spPr>
        <p:txBody>
          <a:bodyPr wrap="square" lIns="0" tIns="0" rIns="0" bIns="0">
            <a:spAutoFit/>
          </a:bodyPr>
          <a:lstStyle/>
          <a:p>
            <a:pPr algn="just">
              <a:lnSpc>
                <a:spcPct val="120000"/>
              </a:lnSpc>
            </a:pPr>
            <a:r>
              <a:rPr lang="zh-CN" altLang="zh-CN" sz="2400" dirty="0">
                <a:solidFill>
                  <a:schemeClr val="tx1">
                    <a:lumMod val="65000"/>
                    <a:lumOff val="35000"/>
                  </a:schemeClr>
                </a:solidFill>
                <a:latin typeface="Times New Roman" panose="02020603050405020304" pitchFamily="18" charset="0"/>
                <a:cs typeface="+mn-ea"/>
              </a:rPr>
              <a:t>随着我国经济的高速发展，社会治安问题显得格外重要。</a:t>
            </a:r>
            <a:r>
              <a:rPr lang="zh-CN" altLang="en-US" sz="2400" dirty="0">
                <a:solidFill>
                  <a:schemeClr val="tx1">
                    <a:lumMod val="65000"/>
                    <a:lumOff val="35000"/>
                  </a:schemeClr>
                </a:solidFill>
                <a:latin typeface="Times New Roman" panose="02020603050405020304" pitchFamily="18" charset="0"/>
                <a:cs typeface="+mn-ea"/>
              </a:rPr>
              <a:t>在公共场所中，一旦出现暴力犯罪行为，往往会造成难以想象的严重后果。我国曾经发生过危害极大的公共场所暴力犯罪事件，如 </a:t>
            </a:r>
            <a:r>
              <a:rPr lang="en-US" altLang="zh-CN" sz="2400" dirty="0">
                <a:solidFill>
                  <a:schemeClr val="tx1">
                    <a:lumMod val="65000"/>
                    <a:lumOff val="35000"/>
                  </a:schemeClr>
                </a:solidFill>
                <a:latin typeface="Times New Roman" panose="02020603050405020304" pitchFamily="18" charset="0"/>
                <a:cs typeface="+mn-ea"/>
              </a:rPr>
              <a:t>3·1</a:t>
            </a:r>
            <a:r>
              <a:rPr lang="zh-CN" altLang="en-US" sz="2400" dirty="0">
                <a:solidFill>
                  <a:schemeClr val="tx1">
                    <a:lumMod val="65000"/>
                    <a:lumOff val="35000"/>
                  </a:schemeClr>
                </a:solidFill>
                <a:latin typeface="Times New Roman" panose="02020603050405020304" pitchFamily="18" charset="0"/>
                <a:cs typeface="+mn-ea"/>
              </a:rPr>
              <a:t>昆明火车站暴力恐怖案、 </a:t>
            </a:r>
            <a:r>
              <a:rPr lang="en-US" altLang="zh-CN" sz="2400" dirty="0">
                <a:solidFill>
                  <a:schemeClr val="tx1">
                    <a:lumMod val="65000"/>
                    <a:lumOff val="35000"/>
                  </a:schemeClr>
                </a:solidFill>
                <a:latin typeface="Times New Roman" panose="02020603050405020304" pitchFamily="18" charset="0"/>
                <a:cs typeface="+mn-ea"/>
              </a:rPr>
              <a:t>4·30</a:t>
            </a:r>
            <a:r>
              <a:rPr lang="zh-CN" altLang="en-US" sz="2400" dirty="0">
                <a:solidFill>
                  <a:schemeClr val="tx1">
                    <a:lumMod val="65000"/>
                    <a:lumOff val="35000"/>
                  </a:schemeClr>
                </a:solidFill>
                <a:latin typeface="Times New Roman" panose="02020603050405020304" pitchFamily="18" charset="0"/>
                <a:cs typeface="+mn-ea"/>
              </a:rPr>
              <a:t>乌鲁木齐火车站恐怖袭击案。</a:t>
            </a:r>
            <a:endParaRPr lang="en-US" altLang="zh-CN" sz="2400" dirty="0">
              <a:solidFill>
                <a:schemeClr val="tx1">
                  <a:lumMod val="65000"/>
                  <a:lumOff val="35000"/>
                </a:schemeClr>
              </a:solidFill>
              <a:latin typeface="Times New Roman" panose="02020603050405020304" pitchFamily="18" charset="0"/>
              <a:cs typeface="+mn-ea"/>
              <a:sym typeface="+mn-lt"/>
            </a:endParaRPr>
          </a:p>
        </p:txBody>
      </p:sp>
    </p:spTree>
    <p:extLst>
      <p:ext uri="{BB962C8B-B14F-4D97-AF65-F5344CB8AC3E}">
        <p14:creationId xmlns:p14="http://schemas.microsoft.com/office/powerpoint/2010/main" val="889917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latin typeface="+mn-lt"/>
                <a:ea typeface="+mn-ea"/>
                <a:cs typeface="+mn-ea"/>
                <a:sym typeface="+mn-lt"/>
              </a:rPr>
              <a:t>选题背景及意义</a:t>
            </a:r>
          </a:p>
        </p:txBody>
      </p:sp>
      <p:sp>
        <p:nvSpPr>
          <p:cNvPr id="11" name="矩形 10"/>
          <p:cNvSpPr/>
          <p:nvPr/>
        </p:nvSpPr>
        <p:spPr>
          <a:xfrm>
            <a:off x="2405700" y="2339791"/>
            <a:ext cx="7380599" cy="2178417"/>
          </a:xfrm>
          <a:prstGeom prst="rect">
            <a:avLst/>
          </a:prstGeom>
        </p:spPr>
        <p:txBody>
          <a:bodyPr wrap="square" lIns="0" tIns="0" rIns="0" bIns="0">
            <a:spAutoFit/>
          </a:bodyPr>
          <a:lstStyle/>
          <a:p>
            <a:pPr algn="just">
              <a:lnSpc>
                <a:spcPct val="120000"/>
              </a:lnSpc>
            </a:pPr>
            <a:r>
              <a:rPr lang="zh-CN" altLang="en-US" sz="2400" dirty="0">
                <a:solidFill>
                  <a:schemeClr val="tx1">
                    <a:lumMod val="65000"/>
                    <a:lumOff val="35000"/>
                  </a:schemeClr>
                </a:solidFill>
                <a:cs typeface="+mn-ea"/>
              </a:rPr>
              <a:t>及时有效地发现会进行暴力犯罪的人员，对其行为进行干预是解决这个问题的关键，本毕业设计就是从这一点出发，使用计算机技术对图像进行处理，预测公共场景中可能会进行暴力犯罪的人员，并进行反馈。以此提升社会治安。</a:t>
            </a:r>
            <a:endParaRPr lang="en-US" altLang="zh-CN" sz="24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970464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24" name="文本框 23"/>
          <p:cNvSpPr txBox="1"/>
          <p:nvPr/>
        </p:nvSpPr>
        <p:spPr>
          <a:xfrm>
            <a:off x="2885402" y="2443843"/>
            <a:ext cx="1643399"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cs typeface="+mn-ea"/>
                <a:sym typeface="+mn-lt"/>
              </a:rPr>
              <a:t>02</a:t>
            </a:r>
            <a:endParaRPr lang="zh-CN" altLang="en-US" sz="13800" dirty="0">
              <a:solidFill>
                <a:schemeClr val="bg1"/>
              </a:solidFill>
              <a:latin typeface="Agency FB" panose="020B0503020202020204" pitchFamily="34" charset="0"/>
              <a:cs typeface="+mn-ea"/>
              <a:sym typeface="+mn-lt"/>
            </a:endParaRPr>
          </a:p>
        </p:txBody>
      </p:sp>
      <p:sp>
        <p:nvSpPr>
          <p:cNvPr id="25" name="文本框 24"/>
          <p:cNvSpPr txBox="1"/>
          <p:nvPr/>
        </p:nvSpPr>
        <p:spPr>
          <a:xfrm>
            <a:off x="4552445" y="3122573"/>
            <a:ext cx="4693711" cy="830997"/>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bg1"/>
                </a:solidFill>
                <a:cs typeface="+mn-ea"/>
                <a:sym typeface="+mn-lt"/>
              </a:rPr>
              <a:t>功能模块</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79865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latin typeface="+mn-lt"/>
                <a:ea typeface="+mn-ea"/>
                <a:cs typeface="+mn-ea"/>
                <a:sym typeface="+mn-lt"/>
              </a:rPr>
              <a:t>系统流程图</a:t>
            </a:r>
          </a:p>
        </p:txBody>
      </p:sp>
      <p:pic>
        <p:nvPicPr>
          <p:cNvPr id="5" name="图片 4">
            <a:extLst>
              <a:ext uri="{FF2B5EF4-FFF2-40B4-BE49-F238E27FC236}">
                <a16:creationId xmlns:a16="http://schemas.microsoft.com/office/drawing/2014/main" id="{21543072-C7E7-43F0-91BC-D257B4BA3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317" y="2088737"/>
            <a:ext cx="7251365" cy="2553601"/>
          </a:xfrm>
          <a:prstGeom prst="rect">
            <a:avLst/>
          </a:prstGeom>
        </p:spPr>
      </p:pic>
    </p:spTree>
    <p:extLst>
      <p:ext uri="{BB962C8B-B14F-4D97-AF65-F5344CB8AC3E}">
        <p14:creationId xmlns:p14="http://schemas.microsoft.com/office/powerpoint/2010/main" val="218612065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sym typeface="+mn-lt"/>
            </a:endParaRPr>
          </a:p>
        </p:txBody>
      </p:sp>
      <p:sp>
        <p:nvSpPr>
          <p:cNvPr id="24" name="文本框 23"/>
          <p:cNvSpPr txBox="1"/>
          <p:nvPr/>
        </p:nvSpPr>
        <p:spPr>
          <a:xfrm>
            <a:off x="2857350"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cs typeface="+mn-ea"/>
                <a:sym typeface="+mn-lt"/>
              </a:rPr>
              <a:t>03</a:t>
            </a:r>
            <a:endParaRPr lang="zh-CN" altLang="en-US" sz="13800" dirty="0">
              <a:solidFill>
                <a:schemeClr val="bg1"/>
              </a:solidFill>
              <a:latin typeface="Agency FB" panose="020B0503020202020204" pitchFamily="34" charset="0"/>
              <a:cs typeface="+mn-ea"/>
              <a:sym typeface="+mn-lt"/>
            </a:endParaRPr>
          </a:p>
        </p:txBody>
      </p:sp>
      <p:sp>
        <p:nvSpPr>
          <p:cNvPr id="25" name="文本框 24"/>
          <p:cNvSpPr txBox="1"/>
          <p:nvPr/>
        </p:nvSpPr>
        <p:spPr>
          <a:xfrm>
            <a:off x="4552445" y="3122573"/>
            <a:ext cx="4693711" cy="830997"/>
          </a:xfrm>
          <a:prstGeom prst="rect">
            <a:avLst/>
          </a:prstGeom>
          <a:noFill/>
        </p:spPr>
        <p:txBody>
          <a:bodyPr wrap="square" rtlCol="0">
            <a:spAutoFit/>
            <a:scene3d>
              <a:camera prst="orthographicFront"/>
              <a:lightRig rig="threePt" dir="t"/>
            </a:scene3d>
            <a:sp3d contourW="12700"/>
          </a:bodyPr>
          <a:lstStyle/>
          <a:p>
            <a:pPr algn="ctr"/>
            <a:r>
              <a:rPr lang="zh-CN" altLang="en-US" sz="4800" b="1" dirty="0">
                <a:solidFill>
                  <a:schemeClr val="bg1"/>
                </a:solidFill>
                <a:cs typeface="+mn-ea"/>
                <a:sym typeface="+mn-lt"/>
              </a:rPr>
              <a:t>系统设计与实现</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40949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06897" y="752801"/>
            <a:ext cx="4448957" cy="456129"/>
          </a:xfrm>
        </p:spPr>
        <p:txBody>
          <a:bodyPr/>
          <a:lstStyle/>
          <a:p>
            <a:pPr>
              <a:lnSpc>
                <a:spcPct val="120000"/>
              </a:lnSpc>
            </a:pPr>
            <a:r>
              <a:rPr lang="en-US" altLang="zh-CN" dirty="0" err="1">
                <a:latin typeface="+mn-lt"/>
                <a:ea typeface="+mn-ea"/>
                <a:cs typeface="+mn-ea"/>
                <a:sym typeface="+mn-lt"/>
              </a:rPr>
              <a:t>YOLOV4</a:t>
            </a:r>
            <a:r>
              <a:rPr lang="en-US" altLang="zh-CN" dirty="0">
                <a:latin typeface="+mn-lt"/>
                <a:ea typeface="+mn-ea"/>
                <a:cs typeface="+mn-ea"/>
                <a:sym typeface="+mn-lt"/>
              </a:rPr>
              <a:t> </a:t>
            </a:r>
            <a:r>
              <a:rPr lang="zh-CN" altLang="en-US" dirty="0">
                <a:latin typeface="+mn-lt"/>
                <a:ea typeface="+mn-ea"/>
                <a:cs typeface="+mn-ea"/>
                <a:sym typeface="+mn-lt"/>
              </a:rPr>
              <a:t>模型的训练与部署</a:t>
            </a:r>
          </a:p>
        </p:txBody>
      </p:sp>
      <p:sp>
        <p:nvSpPr>
          <p:cNvPr id="11" name="矩形 10"/>
          <p:cNvSpPr/>
          <p:nvPr/>
        </p:nvSpPr>
        <p:spPr>
          <a:xfrm>
            <a:off x="2405700" y="2136980"/>
            <a:ext cx="7380599" cy="1292020"/>
          </a:xfrm>
          <a:prstGeom prst="rect">
            <a:avLst/>
          </a:prstGeom>
        </p:spPr>
        <p:txBody>
          <a:bodyPr wrap="square" lIns="0" tIns="0" rIns="0" bIns="0">
            <a:spAutoFit/>
          </a:bodyPr>
          <a:lstStyle/>
          <a:p>
            <a:pPr algn="just">
              <a:lnSpc>
                <a:spcPct val="120000"/>
              </a:lnSpc>
            </a:pPr>
            <a:r>
              <a:rPr lang="zh-CN" altLang="en-US" sz="2400">
                <a:solidFill>
                  <a:schemeClr val="tx1">
                    <a:lumMod val="65000"/>
                    <a:lumOff val="35000"/>
                  </a:schemeClr>
                </a:solidFill>
                <a:latin typeface="Times New Roman" panose="02020603050405020304" pitchFamily="18" charset="0"/>
                <a:cs typeface="+mn-ea"/>
                <a:sym typeface="+mn-lt"/>
              </a:rPr>
              <a:t>人为收集数百</a:t>
            </a:r>
            <a:r>
              <a:rPr lang="zh-CN" altLang="en-US" sz="2400" dirty="0">
                <a:solidFill>
                  <a:schemeClr val="tx1">
                    <a:lumMod val="65000"/>
                    <a:lumOff val="35000"/>
                  </a:schemeClr>
                </a:solidFill>
                <a:latin typeface="Times New Roman" panose="02020603050405020304" pitchFamily="18" charset="0"/>
                <a:cs typeface="+mn-ea"/>
                <a:sym typeface="+mn-lt"/>
              </a:rPr>
              <a:t>张图片，标注图片中的行人及棍棒、刀具，以此作为模型数据的输入进行</a:t>
            </a:r>
            <a:r>
              <a:rPr lang="en-US" altLang="zh-CN" sz="2400" dirty="0" err="1">
                <a:solidFill>
                  <a:schemeClr val="tx1">
                    <a:lumMod val="65000"/>
                    <a:lumOff val="35000"/>
                  </a:schemeClr>
                </a:solidFill>
                <a:latin typeface="Times New Roman" panose="02020603050405020304" pitchFamily="18" charset="0"/>
                <a:cs typeface="+mn-ea"/>
                <a:sym typeface="+mn-lt"/>
              </a:rPr>
              <a:t>YOLOV4</a:t>
            </a:r>
            <a:r>
              <a:rPr lang="zh-CN" altLang="en-US" sz="2400" dirty="0">
                <a:solidFill>
                  <a:schemeClr val="tx1">
                    <a:lumMod val="65000"/>
                    <a:lumOff val="35000"/>
                  </a:schemeClr>
                </a:solidFill>
                <a:latin typeface="Times New Roman" panose="02020603050405020304" pitchFamily="18" charset="0"/>
                <a:cs typeface="+mn-ea"/>
                <a:sym typeface="+mn-lt"/>
              </a:rPr>
              <a:t>模型的训练，并将训练好的模型部署到树莓派上。</a:t>
            </a:r>
            <a:endParaRPr lang="en-US" altLang="zh-CN" sz="2400" dirty="0">
              <a:solidFill>
                <a:schemeClr val="tx1">
                  <a:lumMod val="65000"/>
                  <a:lumOff val="35000"/>
                </a:schemeClr>
              </a:solidFill>
              <a:latin typeface="Times New Roman" panose="02020603050405020304" pitchFamily="18" charset="0"/>
              <a:cs typeface="+mn-ea"/>
              <a:sym typeface="+mn-lt"/>
            </a:endParaRPr>
          </a:p>
        </p:txBody>
      </p:sp>
    </p:spTree>
    <p:extLst>
      <p:ext uri="{BB962C8B-B14F-4D97-AF65-F5344CB8AC3E}">
        <p14:creationId xmlns:p14="http://schemas.microsoft.com/office/powerpoint/2010/main" val="1667845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vgjorn4j">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Words>
  <Application>Microsoft Office PowerPoint</Application>
  <PresentationFormat>宽屏</PresentationFormat>
  <Paragraphs>54</Paragraphs>
  <Slides>15</Slides>
  <Notes>13</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15</vt:i4>
      </vt:variant>
    </vt:vector>
  </HeadingPairs>
  <TitlesOfParts>
    <vt:vector size="22" baseType="lpstr">
      <vt:lpstr>微软雅黑</vt:lpstr>
      <vt:lpstr>Agency FB</vt:lpstr>
      <vt:lpstr>Arial</vt:lpstr>
      <vt:lpstr>Calibri</vt:lpstr>
      <vt:lpstr>Times New Roman</vt:lpstr>
      <vt:lpstr>第一PPT，www.1ppt.com</vt:lpstr>
      <vt:lpstr>自定义设计方案</vt:lpstr>
      <vt:lpstr>PowerPoint 演示文稿</vt:lpstr>
      <vt:lpstr>PowerPoint 演示文稿</vt:lpstr>
      <vt:lpstr>PowerPoint 演示文稿</vt:lpstr>
      <vt:lpstr>选题背景及意义</vt:lpstr>
      <vt:lpstr>选题背景及意义</vt:lpstr>
      <vt:lpstr>PowerPoint 演示文稿</vt:lpstr>
      <vt:lpstr>系统流程图</vt:lpstr>
      <vt:lpstr>PowerPoint 演示文稿</vt:lpstr>
      <vt:lpstr>YOLOV4 模型的训练与部署</vt:lpstr>
      <vt:lpstr>准备有暴力犯罪倾向人员的二分类数据集</vt:lpstr>
      <vt:lpstr>Mediapipe库的使用与部署</vt:lpstr>
      <vt:lpstr>综合多个因素得到的预测结果</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
  <cp:keywords>www.1ppt.com</cp:keywords>
  <dc:description>www.1ppt.com</dc:description>
  <cp:lastModifiedBy/>
  <cp:revision>1</cp:revision>
  <dcterms:created xsi:type="dcterms:W3CDTF">2021-05-12T03:31:37Z</dcterms:created>
  <dcterms:modified xsi:type="dcterms:W3CDTF">2022-05-06T07:18:04Z</dcterms:modified>
</cp:coreProperties>
</file>