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321" r:id="rId4"/>
    <p:sldId id="310" r:id="rId5"/>
    <p:sldId id="258" r:id="rId7"/>
    <p:sldId id="287" r:id="rId8"/>
    <p:sldId id="311" r:id="rId9"/>
    <p:sldId id="319" r:id="rId10"/>
    <p:sldId id="312" r:id="rId11"/>
    <p:sldId id="313" r:id="rId12"/>
    <p:sldId id="314" r:id="rId13"/>
    <p:sldId id="320" r:id="rId14"/>
    <p:sldId id="315" r:id="rId15"/>
    <p:sldId id="316" r:id="rId16"/>
    <p:sldId id="317" r:id="rId17"/>
    <p:sldId id="318" r:id="rId18"/>
    <p:sldId id="322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4b9afa3-c6f4-48c5-b8db-7acede827ec5}">
          <p14:sldIdLst>
            <p14:sldId id="257"/>
            <p14:sldId id="287"/>
            <p14:sldId id="312"/>
            <p14:sldId id="313"/>
            <p14:sldId id="314"/>
            <p14:sldId id="320"/>
            <p14:sldId id="315"/>
            <p14:sldId id="316"/>
            <p14:sldId id="318"/>
            <p14:sldId id="322"/>
            <p14:sldId id="321"/>
            <p14:sldId id="310"/>
            <p14:sldId id="258"/>
            <p14:sldId id="317"/>
            <p14:sldId id="319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47265" y="2162810"/>
            <a:ext cx="735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</a:t>
            </a:r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源码解析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8080" y="5899785"/>
            <a:ext cx="195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sysublackbear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511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db.Commit——B+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树的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spill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rebalance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795020"/>
            <a:ext cx="6016625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511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tx.Commit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过程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40" y="869950"/>
            <a:ext cx="113137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tx.root.rebalance()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再平衡，对当前事务访问过的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中有删除操作的节点进行再平衡操作；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tx.root.spill()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分裂，对访问过的子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数量超限时进行分裂；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tx.db.freelist.free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：更新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freelist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页，进行原占有页框的先释放操作；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tx.allocate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：重新分配页框操作；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tx.db.freelist.write(p)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：更新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集合中的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freelist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页信息；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tx.meta.freelist = p.id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：更新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集合中的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freelist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页；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tx.db.grow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：如果当前映射入内存页数增加，通过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grow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来刷新磁盘文件的元数据，达到及时更新文件大小的信息；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tx.write()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：将分配给事务的脏页集合写入磁盘；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tx.writeMeta()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数据写到磁盘上面；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tx.close()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：关闭当前事务，清空相关字段；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tx.commitHandlers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：回调执行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tx.commitHandlers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511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tx.Commit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的磁盘布局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829945"/>
            <a:ext cx="6591300" cy="5797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9585" y="81915"/>
            <a:ext cx="5088890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图中：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灰色虚线框表示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映射到内存的页范围；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黑色实线框表示一个磁盘页；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meta.pgid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指向文件内容结尾处；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文件实际大小可能大于其中内容大小，这时文件结尾处有空白页。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在读写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Transaction Commit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时，页面的分配和回收可能会伴随着文件大小的调整及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过程，根据需要分配页的情况，可以分为：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Font typeface="Arial" panose="020B0604020202090204" pitchFamily="34" charset="0"/>
              <a:buAutoNum type="arabicPeriod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需要增加文件大小，不需要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Font typeface="Arial" panose="020B0604020202090204" pitchFamily="34" charset="0"/>
              <a:buAutoNum type="arabicPeriod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需要增加文件大小，需要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Font typeface="Arial" panose="020B0604020202090204" pitchFamily="34" charset="0"/>
              <a:buAutoNum type="arabicPeriod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不需要增加文件大小，需要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Font typeface="Arial" panose="020B0604020202090204" pitchFamily="34" charset="0"/>
              <a:buAutoNum type="arabicPeriod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不需要增加文件大小，不需要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情形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</a:rPr>
              <a:t>1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：需要增加文件大小，不需要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当在bolt.Open()中打开或者创建数据库文件，进行初次mmap内存映射时，如果指定一个较大的options.InitialMmapSize值，就会出现内存映射范围超过实际文件大小的情况。如果meta.gpid没有指向文件结尾处或者说文件结尾处有空白页，那么在打开一个Transaction后，它看到的磁盘布局就有可能是图中第一种情形。需要说明的是，除meta页外，图中标注的页号只是示意，并不代表实际情况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图中，我们假设在一个读写Transaction中修改page 3和page 10，但是请注意，Transaction并不直接读写page中的数据，而且将其实例化为node后，修改node中的记录，随后在Transaction Commit时，node经过旋转和分裂后再被写入磁盘页。如果我们只是更新了这两个node中的某个Key的值，且值的size没有变化，那么Bucket在rebalance时，将不会发生变化；在spill时，这两个node试着分裂，由于没有增加记录且大小也没有变化，它们均不会被分裂，然而，根据node.spill()，原来的node将通过freelist.free()被标记为Pending页，同时为原来的node重新分配新的页。需要说明的是，Pending页表示即将(下一次读写Transaction)被释放的页，在本次Transaction中不能被重用。在分配新的页时，db.allocate()中会在freelist查可用的空闲页，我们图中假设的情况下，meta.pgid之前的页没有空闲页，所以将内容结尾处对应的页号page 11分配给新页，并将meta.pgid向后移；这时也会检查是否需要remmap，此时内存映射范围仍大于新的文件内存范围(page 11)，故不需要remmap。当两个node均spill()且freelist页重新分配后，通过tx.write()写磁盘，磁盘布局将变成图中第二种情形。需要注意的是，修改后的page 3和page 10现在存于page 11和13，且原来的page 3和page 10中的数据并没有修改。（这是后面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MVCC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的基础）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400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苹方-简" panose="020B0400000000000000" charset="-122"/>
                <a:ea typeface="苹方-简" panose="020B0400000000000000" charset="-122"/>
              </a:rPr>
              <a:t>tx.Commit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的磁盘布局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838835"/>
            <a:ext cx="6591300" cy="5797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9585" y="81915"/>
            <a:ext cx="508889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情形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</a:rPr>
              <a:t>2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：需要增加文件大小，需要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</a:rPr>
              <a:t>remmap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前一个读写Transaction Commit后，我们再打开一个读写Transaction时，处于Pending状态的页将变成空闲页，可供分配并重写，所以在图中第二种磁盘布局中，page 2、3和10现在均可供分配使用。当向page 11和page 12对应的node中不断写入记录让其size超过页大小*填充率，等到Commit时，两个node将被分裂成四个node，且需要四个新的页来存，所以原来的page 11和page 12变成Pending页，meta.pgid之前的空闲页page 2和page 3先分配给page 11修改后的数据，page 10和新申请的page 14分配给page 12修改后的数据。在申请page 14后，meta.pgid将变成15。在Commit()中，重新分配freelist页时，先将原page 13变成Pending页，然后试着为其分配一页，然而现在meta.pgid之前并无空闲页可以用，而且内存映射文件范围刚好到page 14，所以这时需要remmap将文件映射区增加到page 15，并将meta.page变成16，并把新增的page 15分配给freelist。根据tx.Commit()代码，为freelist分配页时如果没有空闲页，需要移动meta.pgid增加文件内容大小，且mmap映射的范围已经超出文件实际大小时，linux平台下就会增加文件大小。图中我们假设映射文件大小大于16M，所以此时会比实际需要的文件大小多增加16M，多增加的页全部是文件结尾处的空白页。在调用tx.write()写磁盘后，磁盘布局将变成图中第三种情形，其中page 11、12和13的内容没有变化。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'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情形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3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：不需要增加文件大小，需要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remmap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：</a:t>
            </a:r>
            <a:endParaRPr lang="zh-CN" altLang="en-US" sz="1200" b="1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等前一个读写Transaction结束后，新的读写Transaction中page 11、12和13均为空闲页。如果我们依次修改page 2、3和10，它们将变成为Pending页，且page 11、12和13被依次分配给它们对应的node作为其新的存储位置。为freelist重新分配页时，由于没有可用空闲页了，且映射范围已经达到文件内容结尾处或者meta.pgid指示的位置，为了分配新页，需要remmap将映射范围移至当前位置的下一页，即page 17处。同时，page 17处在文件实际大小范围处，故不需要增加文件大小了，这也是over allocate带来的好处，可以减少ftruncate系统调用的次数。Transaction Commit后，磁盘布局将变成图中第四种情形，page 2、3、4和原freelist所在的page 15为Pending页，其中内容没有被修改。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情形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4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：不需要增加文件大小，不需要</a:t>
            </a:r>
            <a:r>
              <a:rPr lang="en-US" altLang="zh-CN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remmap</a:t>
            </a:r>
            <a:r>
              <a:rPr lang="zh-CN" altLang="en-US" sz="1200" b="1">
                <a:latin typeface="苹方-简" panose="020B0400000000000000" charset="-122"/>
                <a:ea typeface="苹方-简" panose="020B0400000000000000" charset="-122"/>
                <a:sym typeface="+mn-ea"/>
              </a:rPr>
              <a:t>：</a:t>
            </a:r>
            <a:endParaRPr lang="zh-CN" altLang="en-US" sz="1200" b="1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200" b="1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sym typeface="+mn-ea"/>
              </a:rPr>
              <a:t>当磁盘文件上有足够的空闲页时，不需要增加文件大小和remmap。在图中第四种磁盘布局的基础上，假如我们只修改page 12中某个Key的值，且最后node的size没有超限，那么Commit时node不会分裂成两个，空闲的page 2将分配给它对应的node作为新的存储位置，原来的page 12变成Pending页；随后freelist被重新分配到page 3，此时不需要增加文件映射范围，故不需要remmap，同时freelist也有空闲页重用，所以也不需要调整文件大小。</a:t>
            </a:r>
            <a:r>
              <a:rPr lang="zh-CN" altLang="en-US" sz="10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从这里可以看出，最后为freelist重新分配页一方面是为了保证新的freelist页会被写入BoltDB文件，另一方面也用来测试是否有足够的空闲页，如果没有，则需要增加文件大小。</a:t>
            </a:r>
            <a:endParaRPr lang="zh-CN" altLang="en-US" sz="1000">
              <a:solidFill>
                <a:srgbClr val="FF0000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400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MVCC</a:t>
            </a:r>
            <a:endParaRPr lang="en-US" altLang="zh-CN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704850"/>
            <a:ext cx="7851775" cy="5897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05775" y="2400300"/>
            <a:ext cx="3776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上图：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右边是写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后磁盘页的变化；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左边是按时间顺序对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进行读或者写的操作集合。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W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表示读写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，后面的数字表示序号，如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W_1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表示第一个读写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表示只读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，下划线后面的数字是序号，冒号后面的数字是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txid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，如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R_1:11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表示第一个只读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，且读到的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txid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是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11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MVCC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的基本思路是：写时增加版本号，读时可能读到不同的版本，读写可以并行。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400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MVCC</a:t>
            </a:r>
            <a:endParaRPr lang="en-US" altLang="zh-CN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5120" y="842010"/>
            <a:ext cx="114630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假设BoltDB文件打开后，其磁盘页布局如上图中第一种情形，且mmap初始映射的范围超过文件实际大小。这时W_1开始写数据库，请注意，在W_1 Commit之前，W_1只是修改内存中的node。在W_1修改page 3和page 10时，R_1和R_2开始读数据库，它们读到的版本号均是11，且均占用了mmaplock的读锁。由于W_1只是修改node，并没有修改磁盘页，也没有修改映射区，所以R_1和R_2读到的仍然是版本11的状态。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随后，R_2读结束，W_1准备Commit修改并写磁盘。由于W_1 Commit时不需要remmap，因而不需要抢占mmaplock的写锁，也不需要等mmaplock读锁释放，所以Commit成功，同时将第0页中的meta更新，其中的txid增加为12。请注意，此时R_1并没有结束，它继续读数据库，并可以正常访问page 2和page 3，page 2和page 3中的数据并没有被修改，所以它仍然读到的是版本11的状态，由于版本11中的meta.pgid仍然是11，它不可能读到版本12中更新的page 11和page 12。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然后，R_3、W_2、R_4依次开始，它们读到的均是版本为12的状态。W_2修改数据库后Commit，由于仍然不需要remmap，所以不需要等mmaplock读锁释放，可以正常Commit，同时将数据库最新版本更新为13。随后，W_3和R_5依次开始，它们读到的版本为13。请注意，此时，R_1读到的版本是11，R_3、R_4读到的版本是12，R_5和W_3读到的版本是13，尽管当前实际版本为13，R_3和R_4仍然可以正常读取版本13修改之前的page 11，但由于page 3已经被W_2 Commit时重写了，所以R_1将读到的是版本11的修改版本，将是一个中间状态，然而这并不违背MVCC的思想，即可以容忍读到被修改过的数据。在W_2 Commit时，page 2也被重写了，但在版本11中，page 2存的是freelist，它并未在只读Tx访问到，所以并不影响。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接着，R_5关闭，W_3更新完数据库后试图Commit，然而由于它需要remmap，所以阻塞在mmaplock的写锁处，等待所有读锁释放，即等待所有未关闭只读Transaction结束。一段时间后，R_3、R_4和R_1依次关闭，mmaplock读锁全部释放，W_3 Commit继续。在W_3 remmap完成之前，R_6试图开始读数据库，然而mmaplock写锁已经被占用，它只能阻塞在争用mmaplock的读锁处。所以，在使用BoltDB时，不要在同一个线程或者goroutine中同时使用只读和读写Tx。等W_3 remmap完成后，R_6可以开始读DB。请注意，R_6读到的版本号是13，而不是14！这是因为W_3 Commit()时，remmap后先通过tx.write()将脏页写入磁盘，然后调用tx.writeMeta()更新meta页，由于读写DB并没有锁同步，在W_3向磁盘写脏页时，R_6就已经开始读meta页了，此时两个meta页仍是版本13中的状态，帮它读到的版本号是13，而不是14。根据我们上述的分析，尽管R_6读到的版本是13，由于page 3和page 12并没有被重写，所以它仍然能正常读数据库，只是读到的不是最新版本布局。这里，我们也可以看出为什么BoltDB采用双meta，就是了为避免读写meta页时需要锁同步。如果只有一个meta页，读写meta时必须同步，不然可能会出现读到乱码的情况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通过上述各读写Tx的推演，我们知道，</a:t>
            </a:r>
            <a:r>
              <a:rPr lang="zh-CN" altLang="en-US" sz="12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BoltDB在读写磁盘文件时没有锁同步，并通过双Meta及其中的txid作版本号来实现MVCC机制。同时也可以看出，为了提高BoltDB读写并发，一方面要尽量减少remmap的概率; 另一方面要避免耗时的读Tx。减少remmap的概率可以通过在初次mmap时指定一个较大的options.InitialMmapSize值来实现，然后这只能减少打开数据库文件后开始几次Commit中的remmap概率，一段时间后，映射范围仍然是按需要增加的，如我们图中所示。如果将按需remmap改为over remmap也许是一个优化空间。然而，增加mmap映射范围以减少remmap概率也许并不是我们想要的，如我们图中所示的R_1，由于W_1和W_2 Commit时均不需要remmap，当前数据库版本已经是13，它读到的仍然是11，且它可能读到中间状态。所以我们需要同时考虑避免耗时Tx和增加mmap范围来提高其读写并发。另外，从我们的代码分析中也可以看出，在读写Tx中进行更新操作后Commit时，会触发rebalace和spill过程，如果需要频繁地随机写数据库，这将是一个耗时的过程，所以采用B+Tree的BoltDB并不适合频繁写数据库的情景。</a:t>
            </a:r>
            <a:endParaRPr lang="zh-CN" altLang="en-US" sz="1200">
              <a:solidFill>
                <a:srgbClr val="FF0000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4000" y="182880"/>
            <a:ext cx="766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参考：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827405"/>
            <a:ext cx="11550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区块的持久化之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BoltDB(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一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：https://www.jianshu.com/p/b86a69892990；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区块的持久化之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BoltDB(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：https://www.jianshu.com/p/65980834ce88；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区块的持久化之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BoltDB(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：https://www.jianshu.com/p/bdf9f53b391e；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区块的持久化之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BoltDB(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四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：https://www.jianshu.com/p/067a3bb4dd4f；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区块的持久化之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BoltDB(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五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：https://www.jianshu.com/p/4a9634055fc2。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的使用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demo</a:t>
            </a:r>
            <a:endParaRPr lang="en-US" altLang="zh-CN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365" y="777240"/>
            <a:ext cx="1149223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func main() {</a:t>
            </a:r>
            <a:endParaRPr lang="zh-CN" altLang="en-US" sz="1000"/>
          </a:p>
          <a:p>
            <a:r>
              <a:rPr lang="zh-CN" altLang="en-US" sz="1000"/>
              <a:t>    // Open the database.</a:t>
            </a:r>
            <a:endParaRPr lang="zh-CN" altLang="en-US" sz="1000"/>
          </a:p>
          <a:p>
            <a:r>
              <a:rPr lang="zh-CN" altLang="en-US" sz="1000"/>
              <a:t>    db, err := bolt.Open(“test.db”, 0666, nil)</a:t>
            </a:r>
            <a:endParaRPr lang="zh-CN" altLang="en-US" sz="1000"/>
          </a:p>
          <a:p>
            <a:r>
              <a:rPr lang="zh-CN" altLang="en-US" sz="1000"/>
              <a:t>    if err != nil {</a:t>
            </a:r>
            <a:endParaRPr lang="zh-CN" altLang="en-US" sz="1000"/>
          </a:p>
          <a:p>
            <a:r>
              <a:rPr lang="zh-CN" altLang="en-US" sz="1000"/>
              <a:t>        log.Fatal(err)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    defer os.Remove(db.Path())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// Start a write transaction.</a:t>
            </a:r>
            <a:endParaRPr lang="zh-CN" altLang="en-US" sz="1000"/>
          </a:p>
          <a:p>
            <a:r>
              <a:rPr lang="zh-CN" altLang="en-US" sz="1000"/>
              <a:t>    if err := </a:t>
            </a:r>
            <a:r>
              <a:rPr lang="zh-CN" altLang="en-US" sz="1000">
                <a:solidFill>
                  <a:srgbClr val="FF0000"/>
                </a:solidFill>
              </a:rPr>
              <a:t>db.Update</a:t>
            </a:r>
            <a:r>
              <a:rPr lang="zh-CN" altLang="en-US" sz="1000"/>
              <a:t>(func(tx *bolt.Tx) error {</a:t>
            </a:r>
            <a:endParaRPr lang="zh-CN" altLang="en-US" sz="1000"/>
          </a:p>
          <a:p>
            <a:r>
              <a:rPr lang="zh-CN" altLang="en-US" sz="1000"/>
              <a:t>        // Create a bucket.</a:t>
            </a:r>
            <a:endParaRPr lang="zh-CN" altLang="en-US" sz="1000"/>
          </a:p>
          <a:p>
            <a:r>
              <a:rPr lang="zh-CN" altLang="en-US" sz="1000"/>
              <a:t>        b, err := </a:t>
            </a:r>
            <a:r>
              <a:rPr lang="zh-CN" altLang="en-US" sz="1000">
                <a:solidFill>
                  <a:srgbClr val="FF0000"/>
                </a:solidFill>
              </a:rPr>
              <a:t>tx.CreateBucket</a:t>
            </a:r>
            <a:r>
              <a:rPr lang="zh-CN" altLang="en-US" sz="1000"/>
              <a:t>([]byte("widgets"))</a:t>
            </a:r>
            <a:endParaRPr lang="zh-CN" altLang="en-US" sz="1000"/>
          </a:p>
          <a:p>
            <a:r>
              <a:rPr lang="zh-CN" altLang="en-US" sz="1000"/>
              <a:t>        if err != nil {</a:t>
            </a:r>
            <a:endParaRPr lang="zh-CN" altLang="en-US" sz="1000"/>
          </a:p>
          <a:p>
            <a:r>
              <a:rPr lang="zh-CN" altLang="en-US" sz="1000"/>
              <a:t>            return err</a:t>
            </a:r>
            <a:endParaRPr lang="zh-CN" altLang="en-US" sz="1000"/>
          </a:p>
          <a:p>
            <a:r>
              <a:rPr lang="zh-CN" altLang="en-US" sz="1000"/>
              <a:t>    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    // Set the value "bar" for the key "foo".</a:t>
            </a:r>
            <a:endParaRPr lang="zh-CN" altLang="en-US" sz="1000"/>
          </a:p>
          <a:p>
            <a:r>
              <a:rPr lang="zh-CN" altLang="en-US" sz="1000"/>
              <a:t>        if err := </a:t>
            </a:r>
            <a:r>
              <a:rPr lang="zh-CN" altLang="en-US" sz="1000">
                <a:solidFill>
                  <a:srgbClr val="FF0000"/>
                </a:solidFill>
              </a:rPr>
              <a:t>b.Put</a:t>
            </a:r>
            <a:r>
              <a:rPr lang="zh-CN" altLang="en-US" sz="1000"/>
              <a:t>([]byte("foo"), []byte("bar")); err != nil {</a:t>
            </a:r>
            <a:endParaRPr lang="zh-CN" altLang="en-US" sz="1000"/>
          </a:p>
          <a:p>
            <a:r>
              <a:rPr lang="zh-CN" altLang="en-US" sz="1000"/>
              <a:t>            return err</a:t>
            </a:r>
            <a:endParaRPr lang="zh-CN" altLang="en-US" sz="1000"/>
          </a:p>
          <a:p>
            <a:r>
              <a:rPr lang="zh-CN" altLang="en-US" sz="1000"/>
              <a:t>        }</a:t>
            </a:r>
            <a:endParaRPr lang="zh-CN" altLang="en-US" sz="1000"/>
          </a:p>
          <a:p>
            <a:r>
              <a:rPr lang="zh-CN" altLang="en-US" sz="1000"/>
              <a:t>        return nil</a:t>
            </a:r>
            <a:endParaRPr lang="zh-CN" altLang="en-US" sz="1000"/>
          </a:p>
          <a:p>
            <a:r>
              <a:rPr lang="zh-CN" altLang="en-US" sz="1000"/>
              <a:t>    }); err != nil {</a:t>
            </a:r>
            <a:endParaRPr lang="zh-CN" altLang="en-US" sz="1000"/>
          </a:p>
          <a:p>
            <a:r>
              <a:rPr lang="zh-CN" altLang="en-US" sz="1000"/>
              <a:t>        log.Fatal(err)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// Read value back in a different read-only transaction.</a:t>
            </a:r>
            <a:endParaRPr lang="zh-CN" altLang="en-US" sz="1000"/>
          </a:p>
          <a:p>
            <a:r>
              <a:rPr lang="zh-CN" altLang="en-US" sz="1000"/>
              <a:t>    if err := </a:t>
            </a:r>
            <a:r>
              <a:rPr lang="zh-CN" altLang="en-US" sz="1000">
                <a:solidFill>
                  <a:srgbClr val="FF0000"/>
                </a:solidFill>
              </a:rPr>
              <a:t>db.View</a:t>
            </a:r>
            <a:r>
              <a:rPr lang="zh-CN" altLang="en-US" sz="1000"/>
              <a:t>(func(tx *bolt.Tx) error {</a:t>
            </a:r>
            <a:endParaRPr lang="zh-CN" altLang="en-US" sz="1000"/>
          </a:p>
          <a:p>
            <a:r>
              <a:rPr lang="zh-CN" altLang="en-US" sz="1000"/>
              <a:t>        value := </a:t>
            </a:r>
            <a:r>
              <a:rPr lang="zh-CN" altLang="en-US" sz="1000">
                <a:solidFill>
                  <a:srgbClr val="FF0000"/>
                </a:solidFill>
              </a:rPr>
              <a:t>tx.Bucket</a:t>
            </a:r>
            <a:r>
              <a:rPr lang="zh-CN" altLang="en-US" sz="1000"/>
              <a:t>([]byte("widgets"))</a:t>
            </a:r>
            <a:r>
              <a:rPr lang="zh-CN" altLang="en-US" sz="1000">
                <a:solidFill>
                  <a:srgbClr val="FF0000"/>
                </a:solidFill>
              </a:rPr>
              <a:t>.Get</a:t>
            </a:r>
            <a:r>
              <a:rPr lang="zh-CN" altLang="en-US" sz="1000"/>
              <a:t>([]byte("foo"))</a:t>
            </a:r>
            <a:endParaRPr lang="zh-CN" altLang="en-US" sz="1000"/>
          </a:p>
          <a:p>
            <a:r>
              <a:rPr lang="zh-CN" altLang="en-US" sz="1000"/>
              <a:t>        return nil</a:t>
            </a:r>
            <a:endParaRPr lang="zh-CN" altLang="en-US" sz="1000"/>
          </a:p>
          <a:p>
            <a:r>
              <a:rPr lang="zh-CN" altLang="en-US" sz="1000"/>
              <a:t>    }); err != nil {</a:t>
            </a:r>
            <a:endParaRPr lang="zh-CN" altLang="en-US" sz="1000"/>
          </a:p>
          <a:p>
            <a:r>
              <a:rPr lang="zh-CN" altLang="en-US" sz="1000"/>
              <a:t>        log.Fatal(err)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// Close database to release file lock.</a:t>
            </a:r>
            <a:endParaRPr lang="zh-CN" altLang="en-US" sz="1000"/>
          </a:p>
          <a:p>
            <a:r>
              <a:rPr lang="zh-CN" altLang="en-US" sz="1000"/>
              <a:t>    if err := </a:t>
            </a:r>
            <a:r>
              <a:rPr lang="zh-CN" altLang="en-US" sz="1000">
                <a:solidFill>
                  <a:srgbClr val="FF0000"/>
                </a:solidFill>
              </a:rPr>
              <a:t>db.Close</a:t>
            </a:r>
            <a:r>
              <a:rPr lang="zh-CN" altLang="en-US" sz="1000"/>
              <a:t>(); err != nil {</a:t>
            </a:r>
            <a:endParaRPr lang="zh-CN" altLang="en-US" sz="1000"/>
          </a:p>
          <a:p>
            <a:r>
              <a:rPr lang="zh-CN" altLang="en-US" sz="1000"/>
              <a:t>        log.Fatal(err)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BoltDB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meta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页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215" y="704850"/>
            <a:ext cx="4839335" cy="168275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5330825" y="3099435"/>
            <a:ext cx="5931535" cy="1917065"/>
            <a:chOff x="8395" y="4881"/>
            <a:chExt cx="9341" cy="3019"/>
          </a:xfrm>
        </p:grpSpPr>
        <p:grpSp>
          <p:nvGrpSpPr>
            <p:cNvPr id="11" name="组合 10"/>
            <p:cNvGrpSpPr/>
            <p:nvPr/>
          </p:nvGrpSpPr>
          <p:grpSpPr>
            <a:xfrm>
              <a:off x="8395" y="4881"/>
              <a:ext cx="7796" cy="1687"/>
              <a:chOff x="8395" y="4881"/>
              <a:chExt cx="7796" cy="168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395" y="5281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id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982" y="5281"/>
                <a:ext cx="746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flags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728" y="5281"/>
                <a:ext cx="746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count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0474" y="5281"/>
                <a:ext cx="986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overflow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395" y="4881"/>
                <a:ext cx="7796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page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1460" y="5281"/>
                <a:ext cx="4731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ptr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802" y="5844"/>
                <a:ext cx="192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metaPageFlag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freelistPageFlag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leafPageFlag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8688" y="7500"/>
              <a:ext cx="800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magic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488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version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509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pageSize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530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flags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551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root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572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freelist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593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pgid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5614" y="7500"/>
              <a:ext cx="1021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txid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635" y="7500"/>
              <a:ext cx="1100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checksum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688" y="7100"/>
              <a:ext cx="9048" cy="4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苹方-简" panose="020B0400000000000000" charset="-122"/>
                  <a:ea typeface="苹方-简" panose="020B0400000000000000" charset="-122"/>
                </a:rPr>
                <a:t>meta</a:t>
              </a:r>
              <a:endParaRPr lang="en-US" altLang="zh-CN" sz="8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cxnSp>
        <p:nvCxnSpPr>
          <p:cNvPr id="28" name="曲线连接符 27"/>
          <p:cNvCxnSpPr>
            <a:stCxn id="10" idx="1"/>
            <a:endCxn id="24" idx="1"/>
          </p:cNvCxnSpPr>
          <p:nvPr/>
        </p:nvCxnSpPr>
        <p:spPr>
          <a:xfrm rot="10800000" flipV="1">
            <a:off x="5516880" y="3479800"/>
            <a:ext cx="1760220" cy="1155065"/>
          </a:xfrm>
          <a:prstGeom prst="curvedConnector3">
            <a:avLst>
              <a:gd name="adj1" fmla="val 16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0" idx="3"/>
            <a:endCxn id="24" idx="3"/>
          </p:cNvCxnSpPr>
          <p:nvPr/>
        </p:nvCxnSpPr>
        <p:spPr>
          <a:xfrm>
            <a:off x="10281285" y="3480435"/>
            <a:ext cx="981075" cy="1155065"/>
          </a:xfrm>
          <a:prstGeom prst="curvedConnector3">
            <a:avLst>
              <a:gd name="adj1" fmla="val 379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6220" y="825500"/>
            <a:ext cx="49110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map也是以页为单位进行映射的，如果文件大小不是页大小的整数倍，映射的最后一页肯定超过了文件结尾处，这个时候超过部分的内存会初始化为0，对其的写操作不会写入文件。但如果映射的内存范围超过了文件大小，且超出范围大于4k，那对于超过文件所在最后一页地址空间的访问将引发异常。比如我们这里文件实际大小是16K，但我们要映射32K到进程地址空间中，那对超过16K部分的内存访问将会引发异常。实际上，我们前面分析过，Boltdb通过mmap进行了只读映射，故不会存在通过内存映射写文件的问题，同时，对db.data(即映射的内存区域)的访问是通过pgid来访问的，当前database文件里实际包含多少个page是记录在meta中的，每次通过db.data来读取一页时，boltdb均会作超限判断的，所以不会存在对超过当前文件实际页数以外的区域访问的情况。正如我们在db.init()中看到的，此时meta中记录的pgid为4，即当前数据库文件总的page数为4，故即使mmap映射长度为32KB，通过pgid索引也不会访问到16KB以外的地址空间。这个我们在后面的代码分析中会再次提及，这里可以暂时略过。需要说明的是，当对数据库进行写操作时，如果要增加文件大小，针对linux/unix系统，boltdb也会通过ftruncate系统调用增加文件大小，但是它并不是为了避免访问映射区域发生异常的问题，因为boltdb写文件不是通过mmap，而是直接通过fwrite写文件。强调一下，boltdb对数据库的读操作是通过读mmap内存映射区完成的；而写操作是通过文件fseek及fwrite系统调用完成的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通过对上面db.mmapSize及mmap的分析，db.mmap()调用完成后，新创建的数据库文件在windows平台上将是32KB，而linux/unix平台仍然是16KB。这时的数据库文件的样子是: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page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数据结构：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345" y="922655"/>
            <a:ext cx="28143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type page struct {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id       pgid    // 编号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flags    uint16  // 具体保存的数据类型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count    uint16  // 具体数据类型中的计数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overflow uint32  // 用来记录是否有跨页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ptr      uintptr // 具体的数据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}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flags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代表着页的类型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(4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种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meta,freelist,branch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和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leaf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ptr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存放具体的数据，分为分支节点和叶节点；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一个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page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，要么是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branch 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属性，要么是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leaf 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属性。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type branchPageElement struct {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pos   uint32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ksize uint32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pgid  pgid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}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type leafPageElement struct {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flags uint32  // 通过flags区分subbucket和普通value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pos   uint32  // key距离leafPageElement的位移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ksize uint32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vsize uint32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}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0645" y="841375"/>
            <a:ext cx="6753225" cy="2830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70" y="3757295"/>
            <a:ext cx="5400040" cy="2787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node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数据结构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(B+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树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)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345" y="922655"/>
            <a:ext cx="28143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是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page(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磁盘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)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的内容在内存中的映射。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type node struct {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bucket     *Bucket  // 更上层的数据结构，类似于数据中的表的概念，一个bucket里面包含了很多node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isLeaf     bool     // 叶子节点flag，区分branch node和leaf node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unbalanced bool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spilled    bool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key        []byte   // 该node的起始key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pgid       pgid     // 对应page的id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parent     *node    // 父节点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children   nodes    // 子节点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inodes     inodes   // 存储key-value的结构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}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type inode struct {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flags uint32  // 用于leaf node，区分是正常value还是subbucket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pgid  pgid    // 用于branch node,子节点的page id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key   []byte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    value []byte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}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B+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树的平衡：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合并结点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(rebalance)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：会将任何删除过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且大小和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数量不满足要求（节点的大小低于一个页的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25%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，低利用率）的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与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sibiling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（前继或后继）合并。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分裂结点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(spill)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：将大小超过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page size * FillPercent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分解成多个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node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（如果没有共同的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parent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节点，则创建一个）。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0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394075" y="704850"/>
            <a:ext cx="8169910" cy="3021330"/>
            <a:chOff x="5931" y="652"/>
            <a:chExt cx="12866" cy="4758"/>
          </a:xfrm>
        </p:grpSpPr>
        <p:grpSp>
          <p:nvGrpSpPr>
            <p:cNvPr id="20" name="组合 19"/>
            <p:cNvGrpSpPr/>
            <p:nvPr/>
          </p:nvGrpSpPr>
          <p:grpSpPr>
            <a:xfrm>
              <a:off x="5931" y="4610"/>
              <a:ext cx="6055" cy="800"/>
              <a:chOff x="9812" y="580"/>
              <a:chExt cx="6055" cy="8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9812" y="580"/>
                <a:ext cx="6055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latin typeface="苹方-简" panose="020B0400000000000000" charset="-122"/>
                    <a:ea typeface="苹方-简" panose="020B0400000000000000" charset="-122"/>
                  </a:rPr>
                  <a:t>son node</a:t>
                </a:r>
                <a:endParaRPr lang="en-US" altLang="zh-CN" sz="10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812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key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399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ch1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986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ch2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1573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...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2160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chN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2747" y="980"/>
                <a:ext cx="772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parent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3519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i1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4106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i2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4693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...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5280" y="980"/>
                <a:ext cx="587" cy="4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iN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59" y="652"/>
              <a:ext cx="9839" cy="4758"/>
              <a:chOff x="8959" y="652"/>
              <a:chExt cx="9839" cy="475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9812" y="653"/>
                <a:ext cx="6054" cy="1416"/>
                <a:chOff x="9812" y="580"/>
                <a:chExt cx="6054" cy="1416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9812" y="580"/>
                  <a:ext cx="6055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parent node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9812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key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0399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ch1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986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ch2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1573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...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2160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chN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0" name="右大括号 9"/>
                <p:cNvSpPr/>
                <p:nvPr/>
              </p:nvSpPr>
              <p:spPr>
                <a:xfrm rot="5400000">
                  <a:off x="11522" y="435"/>
                  <a:ext cx="120" cy="2330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11082" y="1660"/>
                  <a:ext cx="1000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children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2747" y="980"/>
                  <a:ext cx="77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parent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3519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i1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4106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i2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4693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...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5280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iN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17" name="右大括号 16"/>
                <p:cNvSpPr/>
                <p:nvPr/>
              </p:nvSpPr>
              <p:spPr>
                <a:xfrm rot="5400000">
                  <a:off x="14624" y="435"/>
                  <a:ext cx="120" cy="2330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4280" y="1660"/>
                  <a:ext cx="1000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inodes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12744" y="4610"/>
                <a:ext cx="6055" cy="800"/>
                <a:chOff x="9812" y="580"/>
                <a:chExt cx="6055" cy="80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9812" y="580"/>
                  <a:ext cx="6055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son node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9812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key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10399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ch1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0986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ch2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1573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...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2160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chN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2747" y="980"/>
                  <a:ext cx="77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parent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519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i1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4106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i2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4693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...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5280" y="980"/>
                  <a:ext cx="587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latin typeface="苹方-简" panose="020B0400000000000000" charset="-122"/>
                      <a:ea typeface="苹方-简" panose="020B0400000000000000" charset="-122"/>
                    </a:rPr>
                    <a:t>iN</a:t>
                  </a:r>
                  <a:endParaRPr lang="en-US" altLang="zh-CN" sz="8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17277" y="906"/>
                <a:ext cx="1283" cy="2000"/>
                <a:chOff x="17277" y="906"/>
                <a:chExt cx="1283" cy="200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17278" y="906"/>
                  <a:ext cx="128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inodes[0]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7277" y="1306"/>
                  <a:ext cx="128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flags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7278" y="1706"/>
                  <a:ext cx="128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pgid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7278" y="2106"/>
                  <a:ext cx="128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key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7278" y="2506"/>
                  <a:ext cx="1282" cy="400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latin typeface="苹方-简" panose="020B0400000000000000" charset="-122"/>
                      <a:ea typeface="苹方-简" panose="020B0400000000000000" charset="-122"/>
                    </a:rPr>
                    <a:t>value</a:t>
                  </a:r>
                  <a:endParaRPr lang="en-US" altLang="zh-CN" sz="1000">
                    <a:latin typeface="苹方-简" panose="020B0400000000000000" charset="-122"/>
                    <a:ea typeface="苹方-简" panose="020B0400000000000000" charset="-122"/>
                  </a:endParaRPr>
                </a:p>
              </p:txBody>
            </p:sp>
          </p:grpSp>
          <p:sp>
            <p:nvSpPr>
              <p:cNvPr id="54" name="左大括号 53"/>
              <p:cNvSpPr/>
              <p:nvPr/>
            </p:nvSpPr>
            <p:spPr>
              <a:xfrm>
                <a:off x="17052" y="900"/>
                <a:ext cx="119" cy="200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5" name="曲线连接符 54"/>
              <p:cNvCxnSpPr>
                <a:stCxn id="4" idx="2"/>
                <a:endCxn id="51" idx="1"/>
              </p:cNvCxnSpPr>
              <p:nvPr/>
            </p:nvCxnSpPr>
            <p:spPr>
              <a:xfrm rot="5400000" flipV="1">
                <a:off x="13266" y="-1707"/>
                <a:ext cx="853" cy="7172"/>
              </a:xfrm>
              <a:prstGeom prst="curvedConnector2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曲线连接符 55"/>
              <p:cNvCxnSpPr>
                <a:stCxn id="6" idx="2"/>
                <a:endCxn id="21" idx="0"/>
              </p:cNvCxnSpPr>
              <p:nvPr/>
            </p:nvCxnSpPr>
            <p:spPr>
              <a:xfrm rot="5400000">
                <a:off x="8248" y="2164"/>
                <a:ext cx="3157" cy="1734"/>
              </a:xfrm>
              <a:prstGeom prst="curvedConnector3">
                <a:avLst>
                  <a:gd name="adj1" fmla="val 50000"/>
                </a:avLst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曲线连接符 56"/>
              <p:cNvCxnSpPr>
                <a:stCxn id="7" idx="2"/>
                <a:endCxn id="37" idx="0"/>
              </p:cNvCxnSpPr>
              <p:nvPr/>
            </p:nvCxnSpPr>
            <p:spPr>
              <a:xfrm rot="5400000" flipV="1">
                <a:off x="11948" y="785"/>
                <a:ext cx="3157" cy="4492"/>
              </a:xfrm>
              <a:prstGeom prst="curvedConnector3">
                <a:avLst>
                  <a:gd name="adj1" fmla="val 50000"/>
                </a:avLst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曲线连接符 57"/>
              <p:cNvCxnSpPr>
                <a:stCxn id="29" idx="2"/>
                <a:endCxn id="3" idx="0"/>
              </p:cNvCxnSpPr>
              <p:nvPr/>
            </p:nvCxnSpPr>
            <p:spPr>
              <a:xfrm rot="5400000" flipH="1" flipV="1">
                <a:off x="8668" y="1237"/>
                <a:ext cx="4757" cy="3588"/>
              </a:xfrm>
              <a:prstGeom prst="curvedConnector5">
                <a:avLst>
                  <a:gd name="adj1" fmla="val -7873"/>
                  <a:gd name="adj2" fmla="val 13169"/>
                  <a:gd name="adj3" fmla="val 107894"/>
                </a:avLst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曲线连接符 58"/>
              <p:cNvCxnSpPr>
                <a:stCxn id="43" idx="2"/>
                <a:endCxn id="3" idx="0"/>
              </p:cNvCxnSpPr>
              <p:nvPr/>
            </p:nvCxnSpPr>
            <p:spPr>
              <a:xfrm rot="5400000" flipH="1">
                <a:off x="12074" y="1418"/>
                <a:ext cx="4757" cy="3225"/>
              </a:xfrm>
              <a:prstGeom prst="curvedConnector5">
                <a:avLst>
                  <a:gd name="adj1" fmla="val -7883"/>
                  <a:gd name="adj2" fmla="val 205519"/>
                  <a:gd name="adj3" fmla="val 107883"/>
                </a:avLst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5970" y="4378325"/>
            <a:ext cx="4373880" cy="2079625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8381365" y="4889500"/>
            <a:ext cx="1143000" cy="8382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64" name="矩形 63"/>
          <p:cNvSpPr/>
          <p:nvPr/>
        </p:nvSpPr>
        <p:spPr>
          <a:xfrm>
            <a:off x="10807065" y="4889500"/>
            <a:ext cx="1143000" cy="8382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page</a:t>
            </a:r>
            <a:endParaRPr lang="en-US" altLang="zh-CN"/>
          </a:p>
        </p:txBody>
      </p:sp>
      <p:cxnSp>
        <p:nvCxnSpPr>
          <p:cNvPr id="65" name="直接箭头连接符 64"/>
          <p:cNvCxnSpPr>
            <a:stCxn id="63" idx="3"/>
            <a:endCxn id="64" idx="1"/>
          </p:cNvCxnSpPr>
          <p:nvPr/>
        </p:nvCxnSpPr>
        <p:spPr>
          <a:xfrm>
            <a:off x="9524365" y="5308600"/>
            <a:ext cx="12827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714740" y="586295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内存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974705" y="5862955"/>
            <a:ext cx="808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文件映射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数据结构：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791210"/>
            <a:ext cx="10610215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6796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subbucket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与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inlinebucket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相互转化：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90805" y="836930"/>
            <a:ext cx="5636260" cy="2204085"/>
            <a:chOff x="143" y="1318"/>
            <a:chExt cx="8876" cy="3471"/>
          </a:xfrm>
        </p:grpSpPr>
        <p:grpSp>
          <p:nvGrpSpPr>
            <p:cNvPr id="13" name="组合 12"/>
            <p:cNvGrpSpPr/>
            <p:nvPr/>
          </p:nvGrpSpPr>
          <p:grpSpPr>
            <a:xfrm>
              <a:off x="476" y="3820"/>
              <a:ext cx="1718" cy="804"/>
              <a:chOff x="476" y="3820"/>
              <a:chExt cx="1718" cy="80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76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49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22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6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49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22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781" y="1862"/>
              <a:ext cx="1718" cy="804"/>
              <a:chOff x="1422" y="1969"/>
              <a:chExt cx="1718" cy="80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422" y="1969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995" y="1969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568" y="1969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2" y="2371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95" y="2371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568" y="2371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780" y="3820"/>
              <a:ext cx="1719" cy="804"/>
              <a:chOff x="476" y="3820"/>
              <a:chExt cx="1719" cy="80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76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9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622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76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49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622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476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622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049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523" y="3820"/>
              <a:ext cx="1718" cy="804"/>
              <a:chOff x="476" y="3820"/>
              <a:chExt cx="1718" cy="80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76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49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622" y="382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Key</a:t>
                </a:r>
                <a:endParaRPr lang="en-US" altLang="zh-CN" sz="70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6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49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22" y="422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</p:grpSp>
        <p:cxnSp>
          <p:nvCxnSpPr>
            <p:cNvPr id="31" name="直接连接符 30"/>
            <p:cNvCxnSpPr>
              <a:stCxn id="12" idx="2"/>
              <a:endCxn id="7" idx="0"/>
            </p:cNvCxnSpPr>
            <p:nvPr/>
          </p:nvCxnSpPr>
          <p:spPr>
            <a:xfrm flipH="1">
              <a:off x="1336" y="2666"/>
              <a:ext cx="1732" cy="1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4" idx="2"/>
              <a:endCxn id="18" idx="0"/>
            </p:cNvCxnSpPr>
            <p:nvPr/>
          </p:nvCxnSpPr>
          <p:spPr>
            <a:xfrm flipH="1">
              <a:off x="3640" y="2666"/>
              <a:ext cx="1" cy="1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214" y="2666"/>
              <a:ext cx="2169" cy="1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114" y="1318"/>
              <a:ext cx="123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BucketA</a:t>
              </a:r>
              <a:endParaRPr lang="en-US" altLang="zh-CN" sz="8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842" y="4300"/>
              <a:ext cx="253" cy="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3" y="3209"/>
              <a:ext cx="123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pgid:15</a:t>
              </a:r>
              <a:endParaRPr lang="en-US" altLang="zh-CN" sz="80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481" y="3209"/>
              <a:ext cx="8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pgid:16</a:t>
              </a:r>
              <a:endParaRPr lang="en-US" altLang="zh-CN" sz="8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499" y="3209"/>
              <a:ext cx="8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pgid:17</a:t>
              </a:r>
              <a:endParaRPr lang="en-US" altLang="zh-CN" sz="8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535" y="4258"/>
              <a:ext cx="14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BucketAA</a:t>
              </a:r>
              <a:endParaRPr lang="en-US" altLang="zh-CN" sz="800"/>
            </a:p>
            <a:p>
              <a:r>
                <a:rPr lang="en-US" altLang="zh-CN" sz="800"/>
                <a:t>inline bucket</a:t>
              </a:r>
              <a:endParaRPr lang="en-US" altLang="zh-CN" sz="80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213475" y="957580"/>
            <a:ext cx="5704205" cy="4472940"/>
            <a:chOff x="9785" y="1508"/>
            <a:chExt cx="8983" cy="7044"/>
          </a:xfrm>
        </p:grpSpPr>
        <p:grpSp>
          <p:nvGrpSpPr>
            <p:cNvPr id="45" name="组合 44"/>
            <p:cNvGrpSpPr/>
            <p:nvPr/>
          </p:nvGrpSpPr>
          <p:grpSpPr>
            <a:xfrm rot="0">
              <a:off x="9785" y="1508"/>
              <a:ext cx="8983" cy="3306"/>
              <a:chOff x="143" y="1318"/>
              <a:chExt cx="8983" cy="3306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476" y="3820"/>
                <a:ext cx="1718" cy="804"/>
                <a:chOff x="476" y="3820"/>
                <a:chExt cx="1718" cy="804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476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1049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622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476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049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622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2781" y="1862"/>
                <a:ext cx="1718" cy="804"/>
                <a:chOff x="1422" y="1969"/>
                <a:chExt cx="1718" cy="804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422" y="1969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995" y="1969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568" y="1969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1422" y="2371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altLang="zh-CN" sz="70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995" y="2371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altLang="zh-CN" sz="700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2568" y="2371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altLang="zh-CN" sz="700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2780" y="3820"/>
                <a:ext cx="1718" cy="804"/>
                <a:chOff x="476" y="3820"/>
                <a:chExt cx="1718" cy="804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476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1049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1622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76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1049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1622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5523" y="3820"/>
                <a:ext cx="2011" cy="804"/>
                <a:chOff x="476" y="3820"/>
                <a:chExt cx="2011" cy="804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476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1049" y="3820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Key</a:t>
                  </a:r>
                  <a:endParaRPr lang="en-US" altLang="zh-CN" sz="700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622" y="3820"/>
                  <a:ext cx="865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BucketAA</a:t>
                  </a:r>
                  <a:endParaRPr lang="en-US" altLang="zh-CN" sz="700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476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1049" y="4222"/>
                  <a:ext cx="573" cy="402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Value</a:t>
                  </a:r>
                  <a:endParaRPr lang="en-US" altLang="zh-CN" sz="700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622" y="4222"/>
                  <a:ext cx="865" cy="402"/>
                </a:xfrm>
                <a:prstGeom prst="rect">
                  <a:avLst/>
                </a:prstGeom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altLang="zh-CN" sz="700"/>
                </a:p>
              </p:txBody>
            </p:sp>
          </p:grpSp>
          <p:cxnSp>
            <p:nvCxnSpPr>
              <p:cNvPr id="74" name="直接连接符 73"/>
              <p:cNvCxnSpPr>
                <a:stCxn id="57" idx="2"/>
                <a:endCxn id="48" idx="0"/>
              </p:cNvCxnSpPr>
              <p:nvPr/>
            </p:nvCxnSpPr>
            <p:spPr>
              <a:xfrm flipH="1">
                <a:off x="1336" y="2666"/>
                <a:ext cx="1732" cy="11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58" idx="2"/>
                <a:endCxn id="62" idx="0"/>
              </p:cNvCxnSpPr>
              <p:nvPr/>
            </p:nvCxnSpPr>
            <p:spPr>
              <a:xfrm flipH="1">
                <a:off x="3640" y="2666"/>
                <a:ext cx="1" cy="11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4214" y="2666"/>
                <a:ext cx="2169" cy="1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/>
              <p:cNvSpPr txBox="1"/>
              <p:nvPr/>
            </p:nvSpPr>
            <p:spPr>
              <a:xfrm>
                <a:off x="2114" y="1318"/>
                <a:ext cx="1239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BucketA</a:t>
                </a:r>
                <a:endParaRPr lang="en-US" altLang="zh-CN" sz="80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43" y="3209"/>
                <a:ext cx="1239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pgid:15</a:t>
                </a:r>
                <a:endParaRPr lang="en-US" altLang="zh-CN" sz="80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481" y="3209"/>
                <a:ext cx="872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pgid:16</a:t>
                </a:r>
                <a:endParaRPr lang="en-US" altLang="zh-CN" sz="80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4499" y="3209"/>
                <a:ext cx="872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pgid:17</a:t>
                </a:r>
                <a:endParaRPr lang="en-US" altLang="zh-CN" sz="80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7642" y="3971"/>
                <a:ext cx="148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BucketAA</a:t>
                </a:r>
                <a:endParaRPr lang="en-US" altLang="zh-CN" sz="800"/>
              </a:p>
              <a:p>
                <a:r>
                  <a:rPr lang="en-US" altLang="zh-CN" sz="800"/>
                  <a:t>subbucket</a:t>
                </a:r>
                <a:endParaRPr lang="en-US" altLang="zh-CN" sz="800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15904" y="5790"/>
              <a:ext cx="1146" cy="804"/>
              <a:chOff x="9313" y="6030"/>
              <a:chExt cx="1146" cy="804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9313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9313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1</a:t>
                </a:r>
                <a:endParaRPr lang="en-US" altLang="zh-CN" sz="70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9886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 sz="70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9886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4</a:t>
                </a:r>
                <a:endParaRPr lang="en-US" altLang="zh-CN" sz="700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4141" y="7748"/>
              <a:ext cx="1718" cy="804"/>
              <a:chOff x="9313" y="6030"/>
              <a:chExt cx="1718" cy="804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9313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0459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9313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1</a:t>
                </a:r>
                <a:endParaRPr lang="en-US" altLang="zh-CN" sz="70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0459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3</a:t>
                </a:r>
                <a:endParaRPr lang="en-US" altLang="zh-CN" sz="70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9886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9886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2</a:t>
                </a:r>
                <a:endParaRPr lang="en-US" altLang="zh-CN" sz="700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17050" y="7748"/>
              <a:ext cx="1718" cy="804"/>
              <a:chOff x="9313" y="6030"/>
              <a:chExt cx="1718" cy="804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9313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0459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9313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4</a:t>
                </a:r>
                <a:endParaRPr lang="en-US" altLang="zh-CN" sz="700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0459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6</a:t>
                </a:r>
                <a:endParaRPr lang="en-US" altLang="zh-CN" sz="70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9886" y="6432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Value</a:t>
                </a:r>
                <a:endParaRPr lang="en-US" altLang="zh-CN" sz="70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9886" y="6030"/>
                <a:ext cx="573" cy="40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700"/>
                  <a:t>5</a:t>
                </a:r>
                <a:endParaRPr lang="en-US" altLang="zh-CN" sz="700"/>
              </a:p>
            </p:txBody>
          </p:sp>
        </p:grpSp>
        <p:cxnSp>
          <p:nvCxnSpPr>
            <p:cNvPr id="112" name="直接连接符 111"/>
            <p:cNvCxnSpPr>
              <a:stCxn id="91" idx="2"/>
              <a:endCxn id="104" idx="0"/>
            </p:cNvCxnSpPr>
            <p:nvPr/>
          </p:nvCxnSpPr>
          <p:spPr>
            <a:xfrm flipH="1">
              <a:off x="15001" y="6594"/>
              <a:ext cx="1190" cy="1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5" idx="2"/>
              <a:endCxn id="111" idx="0"/>
            </p:cNvCxnSpPr>
            <p:nvPr/>
          </p:nvCxnSpPr>
          <p:spPr>
            <a:xfrm>
              <a:off x="16764" y="6594"/>
              <a:ext cx="1146" cy="1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曲线连接符 113"/>
            <p:cNvCxnSpPr>
              <a:stCxn id="73" idx="2"/>
              <a:endCxn id="93" idx="0"/>
            </p:cNvCxnSpPr>
            <p:nvPr/>
          </p:nvCxnSpPr>
          <p:spPr>
            <a:xfrm rot="5400000">
              <a:off x="15979" y="5025"/>
              <a:ext cx="976" cy="553"/>
            </a:xfrm>
            <a:prstGeom prst="curvedConnector3">
              <a:avLst>
                <a:gd name="adj1" fmla="val 49949"/>
              </a:avLst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13141" y="7301"/>
              <a:ext cx="123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pgid:27</a:t>
              </a:r>
              <a:endParaRPr lang="en-US" altLang="zh-CN" sz="8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6045" y="7301"/>
              <a:ext cx="123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pgid:28</a:t>
              </a:r>
              <a:endParaRPr lang="en-US" altLang="zh-CN" sz="800"/>
            </a:p>
          </p:txBody>
        </p:sp>
      </p:grpSp>
      <p:sp>
        <p:nvSpPr>
          <p:cNvPr id="162" name="直角双向箭头 161"/>
          <p:cNvSpPr/>
          <p:nvPr/>
        </p:nvSpPr>
        <p:spPr>
          <a:xfrm rot="5400000">
            <a:off x="4501515" y="3610610"/>
            <a:ext cx="2080260" cy="188595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文本框 162"/>
          <p:cNvSpPr txBox="1"/>
          <p:nvPr/>
        </p:nvSpPr>
        <p:spPr>
          <a:xfrm>
            <a:off x="1706245" y="3956685"/>
            <a:ext cx="2291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spill</a:t>
            </a:r>
            <a:endParaRPr lang="en-US" altLang="zh-CN" sz="1400"/>
          </a:p>
          <a:p>
            <a:r>
              <a:rPr lang="en-US" altLang="zh-CN" sz="1400"/>
              <a:t>(inlineable)</a:t>
            </a:r>
            <a:endParaRPr lang="en-US" altLang="zh-CN" sz="1400"/>
          </a:p>
        </p:txBody>
      </p:sp>
      <p:sp>
        <p:nvSpPr>
          <p:cNvPr id="164" name="文本框 163"/>
          <p:cNvSpPr txBox="1"/>
          <p:nvPr/>
        </p:nvSpPr>
        <p:spPr>
          <a:xfrm>
            <a:off x="4234815" y="5774690"/>
            <a:ext cx="2291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spill</a:t>
            </a:r>
            <a:endParaRPr lang="en-US" altLang="zh-CN" sz="1400"/>
          </a:p>
          <a:p>
            <a:r>
              <a:rPr lang="en-US" altLang="zh-CN" sz="1400"/>
              <a:t>(not inlineable)</a:t>
            </a:r>
            <a:endParaRPr lang="en-US" altLang="zh-CN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5110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数据结构：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110" y="994410"/>
            <a:ext cx="115652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图中展示了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5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root Bucket, BucketA, BucketB, BucketAA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以及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都是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root 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，它们嵌套在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root 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BucketAA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的嵌套子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的嵌套子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，而且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的嵌套子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嵌套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形成父子关系，从而所有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形成树结构，通过根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可以遍历所有子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，但是请注意，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之间的树结构并不是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B+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树结构，而是一个逻辑树结构，如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的子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，但并不是说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所在的节点就是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所在节点的子节点。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每一个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都对应一颗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B+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树，在B+Tree中，一个节点中的Key的数量如果大于节点Key数量的最大值 x 填充率的话，节点会分裂(split)成两个节点，并向父节点添加一个Key和Pointer，添加后如果父节点也需要分裂的话那就进行分裂直到根节点；为了尽量减少节点分裂的情况，可以对B+Tree进行旋转(rotation)或者再平衡(rebalance)：如果一个节点中的Key的数量小于设定的节点Key数量的最小值的话，那就将其兄弟节点中的Key移动到该节点，移动后产生的空节点将被删除，直到所有节点满足Key数量大于节点Key数量最小值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5110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Bucket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创建过程：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110" y="994410"/>
            <a:ext cx="115652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根据Bucket的名字(key)搜索父Bucket，以确定表示Bucket的K/V对的插入位置;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创建空的内置Bucket，并将它序列化成byte slice，以作为Bucket的Value;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将表示Bucket的K/V对(即inode的flags为bucketLeafFlag(0x01))写入父Bucket的叶子节点;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通过Bucket的Bucket(name []byte)在父Bucket中查找刚刚创建的子Bucket，在了解了Bucket通过Cursor进行查找和遍历的过程后，读者可以尝试自行分析这一过程，我们在后续文中还会介绍Bucket的Get()方法，与此类似。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10351</Words>
  <Application>WPS 演示</Application>
  <PresentationFormat>宽屏</PresentationFormat>
  <Paragraphs>478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方正书宋_GBK</vt:lpstr>
      <vt:lpstr>Wingdings</vt:lpstr>
      <vt:lpstr>苹方-简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dengzhuowen</dc:creator>
  <cp:lastModifiedBy>dengzhuowen</cp:lastModifiedBy>
  <cp:revision>381</cp:revision>
  <dcterms:created xsi:type="dcterms:W3CDTF">2019-12-05T09:16:46Z</dcterms:created>
  <dcterms:modified xsi:type="dcterms:W3CDTF">2019-12-05T09:16:46Z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