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9"/>
  </p:notesMasterIdLst>
  <p:sldIdLst>
    <p:sldId id="256" r:id="rId2"/>
    <p:sldId id="257" r:id="rId3"/>
    <p:sldId id="267" r:id="rId4"/>
    <p:sldId id="264" r:id="rId5"/>
    <p:sldId id="265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6" autoAdjust="0"/>
  </p:normalViewPr>
  <p:slideViewPr>
    <p:cSldViewPr snapToGrid="0">
      <p:cViewPr>
        <p:scale>
          <a:sx n="75" d="100"/>
          <a:sy n="75" d="100"/>
        </p:scale>
        <p:origin x="102" y="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F8575-BC88-495C-911D-7614C85623E1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66A3D-CB65-4A59-8D62-F6F94ABB4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54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66A3D-CB65-4A59-8D62-F6F94ABB4CF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197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66A3D-CB65-4A59-8D62-F6F94ABB4CF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507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66A3D-CB65-4A59-8D62-F6F94ABB4CF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93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4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9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4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8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9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8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3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3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8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BE312B-6B15-43ED-BFFD-6C3F30408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0044" y="2386295"/>
            <a:ext cx="3972980" cy="3569150"/>
          </a:xfrm>
        </p:spPr>
        <p:txBody>
          <a:bodyPr anchor="b">
            <a:normAutofit/>
          </a:bodyPr>
          <a:lstStyle/>
          <a:p>
            <a:r>
              <a:rPr lang="ru-RU" sz="3700" dirty="0"/>
              <a:t>Презентация по лабораторной работе №16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0D97C6-8F20-45A1-8C83-C051AEE5B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0" y="1208146"/>
            <a:ext cx="3137031" cy="979680"/>
          </a:xfrm>
        </p:spPr>
        <p:txBody>
          <a:bodyPr anchor="t">
            <a:normAutofit/>
          </a:bodyPr>
          <a:lstStyle/>
          <a:p>
            <a:r>
              <a:rPr lang="ru-RU" sz="1800"/>
              <a:t>НФИ-02-18 Панкратьев Александр Владимирович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E527C-90B5-4296-90B5-722645FA41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9" r="1" b="1"/>
          <a:stretch/>
        </p:blipFill>
        <p:spPr>
          <a:xfrm>
            <a:off x="20" y="10"/>
            <a:ext cx="7320707" cy="685798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442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CE4F7-C2DD-4310-801A-C2629CFA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111" y="909638"/>
            <a:ext cx="5014789" cy="13180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Три пункта по </a:t>
            </a:r>
            <a:br>
              <a:rPr lang="ru-RU" dirty="0"/>
            </a:br>
            <a:r>
              <a:rPr lang="ru-RU" dirty="0"/>
              <a:t>1 стратегии</a:t>
            </a:r>
            <a:endParaRPr lang="en-US" kern="1200" cap="all" spc="30" baseline="0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6CDBAB0-B38C-4CB9-99D3-AC39DE6C90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85564" y="723900"/>
            <a:ext cx="4005959" cy="54102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5100" y="723900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бъект 4">
            <a:extLst>
              <a:ext uri="{FF2B5EF4-FFF2-40B4-BE49-F238E27FC236}">
                <a16:creationId xmlns:a16="http://schemas.microsoft.com/office/drawing/2014/main" id="{BAF9D519-10AD-4C51-8328-B43FBE25A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321" y="6134100"/>
            <a:ext cx="5014790" cy="38850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 err="1"/>
              <a:t>рис</a:t>
            </a:r>
            <a:r>
              <a:rPr lang="en-US" dirty="0"/>
              <a:t>.</a:t>
            </a:r>
            <a:r>
              <a:rPr lang="ru-RU" dirty="0"/>
              <a:t>5</a:t>
            </a:r>
            <a:r>
              <a:rPr lang="en-US" dirty="0"/>
              <a:t> </a:t>
            </a:r>
            <a:r>
              <a:rPr lang="ru-RU" dirty="0"/>
              <a:t>3 пункта по стратегии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621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CE4F7-C2DD-4310-801A-C2629CFA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111" y="909638"/>
            <a:ext cx="5014789" cy="13180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Три пункта по </a:t>
            </a:r>
            <a:br>
              <a:rPr lang="ru-RU" dirty="0"/>
            </a:br>
            <a:r>
              <a:rPr lang="ru-RU" dirty="0"/>
              <a:t>1 стратегии</a:t>
            </a:r>
            <a:endParaRPr lang="en-US" kern="1200" cap="all" spc="30" baseline="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EB85EE-2C1E-4B43-A99C-D23343DEE9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2586" y="314333"/>
            <a:ext cx="4469929" cy="581976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5100" y="723900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бъект 4">
            <a:extLst>
              <a:ext uri="{FF2B5EF4-FFF2-40B4-BE49-F238E27FC236}">
                <a16:creationId xmlns:a16="http://schemas.microsoft.com/office/drawing/2014/main" id="{BAF9D519-10AD-4C51-8328-B43FBE25A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864" y="6124575"/>
            <a:ext cx="5053136" cy="38850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400" dirty="0" err="1"/>
              <a:t>рис</a:t>
            </a:r>
            <a:r>
              <a:rPr lang="en-US" sz="1400" dirty="0"/>
              <a:t>.</a:t>
            </a:r>
            <a:r>
              <a:rPr lang="ru-RU" sz="1400" dirty="0"/>
              <a:t>6</a:t>
            </a:r>
            <a:r>
              <a:rPr lang="en-US" sz="1400" dirty="0"/>
              <a:t> </a:t>
            </a:r>
            <a:r>
              <a:rPr lang="ru-RU" sz="1400" dirty="0"/>
              <a:t>результат по 3 пунктам по стратегии 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776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CE4F7-C2DD-4310-801A-C2629CFA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111" y="909638"/>
            <a:ext cx="5014789" cy="13180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Три пункта по </a:t>
            </a:r>
            <a:br>
              <a:rPr lang="ru-RU" dirty="0"/>
            </a:br>
            <a:r>
              <a:rPr lang="ru-RU" dirty="0"/>
              <a:t>2 стратегии</a:t>
            </a:r>
            <a:endParaRPr lang="en-US" kern="1200" cap="all" spc="30" baseline="0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CA3C4BA-B83A-4998-84FB-1990D588BC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1361" y="723900"/>
            <a:ext cx="4535650" cy="54102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5100" y="723900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бъект 4">
            <a:extLst>
              <a:ext uri="{FF2B5EF4-FFF2-40B4-BE49-F238E27FC236}">
                <a16:creationId xmlns:a16="http://schemas.microsoft.com/office/drawing/2014/main" id="{BAF9D519-10AD-4C51-8328-B43FBE25A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714" y="6134100"/>
            <a:ext cx="5014790" cy="38850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 err="1"/>
              <a:t>рис</a:t>
            </a:r>
            <a:r>
              <a:rPr lang="en-US" dirty="0"/>
              <a:t>.</a:t>
            </a:r>
            <a:r>
              <a:rPr lang="ru-RU" dirty="0"/>
              <a:t>7</a:t>
            </a:r>
            <a:r>
              <a:rPr lang="en-US" dirty="0"/>
              <a:t> </a:t>
            </a:r>
            <a:r>
              <a:rPr lang="ru-RU" dirty="0"/>
              <a:t>3 пункта по стратегии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780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CE4F7-C2DD-4310-801A-C2629CFA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111" y="909638"/>
            <a:ext cx="5014789" cy="13180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Три пункта по </a:t>
            </a:r>
            <a:br>
              <a:rPr lang="ru-RU" dirty="0"/>
            </a:br>
            <a:r>
              <a:rPr lang="ru-RU" dirty="0"/>
              <a:t>2 стратегии</a:t>
            </a:r>
            <a:endParaRPr lang="en-US" kern="1200" cap="all" spc="30" baseline="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EB85EE-2C1E-4B43-A99C-D23343DEE9F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07058" y="723900"/>
            <a:ext cx="3962971" cy="5410200"/>
          </a:xfrm>
          <a:prstGeom prst="rect">
            <a:avLst/>
          </a:prstGeom>
        </p:spPr>
      </p:pic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5100" y="723900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бъект 4">
            <a:extLst>
              <a:ext uri="{FF2B5EF4-FFF2-40B4-BE49-F238E27FC236}">
                <a16:creationId xmlns:a16="http://schemas.microsoft.com/office/drawing/2014/main" id="{BAF9D519-10AD-4C51-8328-B43FBE25A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958" y="6134100"/>
            <a:ext cx="5014790" cy="50799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рис</a:t>
            </a:r>
            <a:r>
              <a:rPr lang="en-US" sz="1600" dirty="0"/>
              <a:t>.</a:t>
            </a:r>
            <a:r>
              <a:rPr lang="ru-RU" sz="1600" dirty="0"/>
              <a:t>8</a:t>
            </a:r>
            <a:r>
              <a:rPr lang="en-US" sz="1600" dirty="0"/>
              <a:t> </a:t>
            </a:r>
            <a:r>
              <a:rPr lang="ru-RU" sz="1600" dirty="0"/>
              <a:t>результат по 3 пунктам по стратегии 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717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CE4F7-C2DD-4310-801A-C2629CFA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111" y="909638"/>
            <a:ext cx="5014789" cy="13180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четыре пункта по </a:t>
            </a:r>
            <a:br>
              <a:rPr lang="ru-RU" dirty="0"/>
            </a:br>
            <a:r>
              <a:rPr lang="ru-RU" dirty="0"/>
              <a:t>1 стратегии</a:t>
            </a:r>
            <a:endParaRPr lang="en-US" kern="1200" cap="all" spc="30" baseline="0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7685836-50CE-40C9-ADE9-D14599B96A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42525" y="723900"/>
            <a:ext cx="3492038" cy="54102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5100" y="723900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бъект 4">
            <a:extLst>
              <a:ext uri="{FF2B5EF4-FFF2-40B4-BE49-F238E27FC236}">
                <a16:creationId xmlns:a16="http://schemas.microsoft.com/office/drawing/2014/main" id="{BAF9D519-10AD-4C51-8328-B43FBE25A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525" y="6134100"/>
            <a:ext cx="5014790" cy="38850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 err="1"/>
              <a:t>рис</a:t>
            </a:r>
            <a:r>
              <a:rPr lang="en-US" dirty="0"/>
              <a:t>.</a:t>
            </a:r>
            <a:r>
              <a:rPr lang="ru-RU" dirty="0"/>
              <a:t>9</a:t>
            </a:r>
            <a:r>
              <a:rPr lang="en-US" dirty="0"/>
              <a:t> </a:t>
            </a:r>
            <a:r>
              <a:rPr lang="ru-RU" dirty="0"/>
              <a:t>4 пункта по стратегии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7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CE4F7-C2DD-4310-801A-C2629CFA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111" y="909638"/>
            <a:ext cx="5014789" cy="13180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Четыре пункта по </a:t>
            </a:r>
            <a:br>
              <a:rPr lang="ru-RU" dirty="0"/>
            </a:br>
            <a:r>
              <a:rPr lang="ru-RU" dirty="0"/>
              <a:t>1 стратегии</a:t>
            </a:r>
            <a:endParaRPr lang="en-US" kern="1200" cap="all" spc="30" baseline="0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B893AE5-A65B-4562-B725-5C69CB6D700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82890" y="723900"/>
            <a:ext cx="3611308" cy="54102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5100" y="723900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бъект 4">
            <a:extLst>
              <a:ext uri="{FF2B5EF4-FFF2-40B4-BE49-F238E27FC236}">
                <a16:creationId xmlns:a16="http://schemas.microsoft.com/office/drawing/2014/main" id="{BAF9D519-10AD-4C51-8328-B43FBE25A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210" y="6134100"/>
            <a:ext cx="5014790" cy="38850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рис</a:t>
            </a:r>
            <a:r>
              <a:rPr lang="en-US" sz="1600" dirty="0"/>
              <a:t>.</a:t>
            </a:r>
            <a:r>
              <a:rPr lang="ru-RU" sz="1600" dirty="0"/>
              <a:t>10</a:t>
            </a:r>
            <a:r>
              <a:rPr lang="en-US" sz="1600" dirty="0"/>
              <a:t> </a:t>
            </a:r>
            <a:r>
              <a:rPr lang="ru-RU" sz="1600" dirty="0"/>
              <a:t>результат по 4 пунктам по стратегии 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36725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CE4F7-C2DD-4310-801A-C2629CFA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541" y="870596"/>
            <a:ext cx="4484127" cy="3747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четыре пункта по </a:t>
            </a:r>
            <a:br>
              <a:rPr lang="en-US" sz="5400"/>
            </a:br>
            <a:r>
              <a:rPr lang="en-US" sz="5400"/>
              <a:t>2 стратегии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AF9D519-10AD-4C51-8328-B43FBE25A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1" y="6134100"/>
            <a:ext cx="4229099" cy="457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dirty="0" err="1"/>
              <a:t>рис</a:t>
            </a:r>
            <a:r>
              <a:rPr lang="en-US" dirty="0"/>
              <a:t>.</a:t>
            </a:r>
            <a:r>
              <a:rPr lang="ru-RU" dirty="0"/>
              <a:t>11</a:t>
            </a:r>
            <a:r>
              <a:rPr lang="en-US" dirty="0"/>
              <a:t> 4 </a:t>
            </a:r>
            <a:r>
              <a:rPr lang="en-US" dirty="0" err="1"/>
              <a:t>пункта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стратегии</a:t>
            </a:r>
            <a:r>
              <a:rPr lang="en-US" dirty="0"/>
              <a:t> </a:t>
            </a:r>
            <a:r>
              <a:rPr lang="ru-RU" dirty="0"/>
              <a:t>2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0C4544-7A9F-437B-B149-D7D75322C6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39015" y="723900"/>
            <a:ext cx="4379279" cy="54102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152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890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CE4F7-C2DD-4310-801A-C2629CFA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541" y="870596"/>
            <a:ext cx="4484127" cy="3747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Четыре пункта по </a:t>
            </a:r>
            <a:br>
              <a:rPr lang="en-US" sz="5400"/>
            </a:br>
            <a:r>
              <a:rPr lang="en-US" sz="5400"/>
              <a:t>2 стратегии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AF9D519-10AD-4C51-8328-B43FBE25A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804" y="5894642"/>
            <a:ext cx="4229099" cy="861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dirty="0" err="1"/>
              <a:t>рис</a:t>
            </a:r>
            <a:r>
              <a:rPr lang="en-US" dirty="0"/>
              <a:t>.</a:t>
            </a:r>
            <a:r>
              <a:rPr lang="ru-RU" dirty="0"/>
              <a:t>12</a:t>
            </a:r>
            <a:r>
              <a:rPr lang="en-US" dirty="0"/>
              <a:t> </a:t>
            </a:r>
            <a:r>
              <a:rPr lang="en-US" dirty="0" err="1"/>
              <a:t>результат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4 </a:t>
            </a:r>
            <a:r>
              <a:rPr lang="en-US" dirty="0" err="1"/>
              <a:t>пунктам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стратегии</a:t>
            </a:r>
            <a:r>
              <a:rPr lang="en-US" dirty="0"/>
              <a:t> </a:t>
            </a:r>
            <a:r>
              <a:rPr lang="ru-RU" dirty="0"/>
              <a:t>2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2911B0-AAD5-4B08-99E2-876638A085E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05373" y="630980"/>
            <a:ext cx="5017959" cy="54102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152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33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4B3F2-62B0-4C9F-ADBF-C26BC288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42815"/>
            <a:ext cx="9989004" cy="581185"/>
          </a:xfrm>
        </p:spPr>
        <p:txBody>
          <a:bodyPr>
            <a:normAutofit/>
          </a:bodyPr>
          <a:lstStyle/>
          <a:p>
            <a:r>
              <a:rPr lang="ru-RU" sz="2400"/>
              <a:t>Задача</a:t>
            </a:r>
            <a:endParaRPr lang="ru-RU" sz="24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33715A5-8048-453E-A44A-0F17BBB48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бъект 2">
            <a:extLst>
              <a:ext uri="{FF2B5EF4-FFF2-40B4-BE49-F238E27FC236}">
                <a16:creationId xmlns:a16="http://schemas.microsoft.com/office/drawing/2014/main" id="{EFDCEBA1-EAD7-4458-B3FF-41E3503A0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1830190"/>
            <a:ext cx="10772775" cy="4331309"/>
          </a:xfrm>
        </p:spPr>
        <p:txBody>
          <a:bodyPr>
            <a:normAutofit/>
          </a:bodyPr>
          <a:lstStyle/>
          <a:p>
            <a:r>
              <a:rPr lang="ru-RU" sz="3200" dirty="0"/>
              <a:t>На пограничном контрольно-пропускном пункте транспорта имеются 2 пункта пропуска. Интервалы времени между поступлением автомобилей имеют экспоненциальное распределение со средним значением µ. Время прохождения автомобилями пограничного контроля имеет равномерное распределение на интервале [a, b].</a:t>
            </a:r>
          </a:p>
        </p:txBody>
      </p:sp>
    </p:spTree>
    <p:extLst>
      <p:ext uri="{BB962C8B-B14F-4D97-AF65-F5344CB8AC3E}">
        <p14:creationId xmlns:p14="http://schemas.microsoft.com/office/powerpoint/2010/main" val="3081579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4B3F2-62B0-4C9F-ADBF-C26BC288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42815"/>
            <a:ext cx="9989004" cy="581185"/>
          </a:xfrm>
        </p:spPr>
        <p:txBody>
          <a:bodyPr>
            <a:normAutofit/>
          </a:bodyPr>
          <a:lstStyle/>
          <a:p>
            <a:r>
              <a:rPr lang="ru-RU" sz="2400"/>
              <a:t>Задача</a:t>
            </a:r>
            <a:endParaRPr lang="ru-RU" sz="24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33715A5-8048-453E-A44A-0F17BBB48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бъект 2">
            <a:extLst>
              <a:ext uri="{FF2B5EF4-FFF2-40B4-BE49-F238E27FC236}">
                <a16:creationId xmlns:a16="http://schemas.microsoft.com/office/drawing/2014/main" id="{EFDCEBA1-EAD7-4458-B3FF-41E3503A0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1830190"/>
            <a:ext cx="10772775" cy="4331309"/>
          </a:xfrm>
        </p:spPr>
        <p:txBody>
          <a:bodyPr>
            <a:normAutofit/>
          </a:bodyPr>
          <a:lstStyle/>
          <a:p>
            <a:r>
              <a:rPr lang="ru-RU" sz="3200" dirty="0"/>
              <a:t>Предлагается две стратегии обслуживания прибывающих автомобилей: 1) автомобили образуют две очереди и обслуживаются соответствующими пунктами пропуска; 2) автомобили образуют одну общую очередь и обслуживаются освободившимся пунктом пропуска. Исходные данные: µ = 1, 75 мин, a = 1 мин, b = 7 мин.</a:t>
            </a:r>
          </a:p>
        </p:txBody>
      </p:sp>
    </p:spTree>
    <p:extLst>
      <p:ext uri="{BB962C8B-B14F-4D97-AF65-F5344CB8AC3E}">
        <p14:creationId xmlns:p14="http://schemas.microsoft.com/office/powerpoint/2010/main" val="197719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CE4F7-C2DD-4310-801A-C2629CFA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Решение задачи на GPSS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бъект 5">
            <a:extLst>
              <a:ext uri="{FF2B5EF4-FFF2-40B4-BE49-F238E27FC236}">
                <a16:creationId xmlns:a16="http://schemas.microsoft.com/office/drawing/2014/main" id="{D66734C8-3C1E-4F09-B29E-635D7A0BC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1153" y="6189707"/>
            <a:ext cx="3587668" cy="53047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рис.1 Стратегия 1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BE6E2F9-4D57-4C28-9B69-6474E4F568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85199" y="403058"/>
            <a:ext cx="4898844" cy="578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4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CE4F7-C2DD-4310-801A-C2629CFA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400"/>
              <a:t>Решение задачи на </a:t>
            </a:r>
            <a:r>
              <a:rPr lang="en-US" sz="3400"/>
              <a:t>GPSS</a:t>
            </a:r>
            <a:endParaRPr lang="en-US" sz="3400" kern="1200" cap="all" spc="30" baseline="0"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бъект 4">
            <a:extLst>
              <a:ext uri="{FF2B5EF4-FFF2-40B4-BE49-F238E27FC236}">
                <a16:creationId xmlns:a16="http://schemas.microsoft.com/office/drawing/2014/main" id="{BAF9D519-10AD-4C51-8328-B43FBE25A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134100"/>
            <a:ext cx="3587668" cy="65973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 err="1"/>
              <a:t>рис</a:t>
            </a:r>
            <a:r>
              <a:rPr lang="en-US" dirty="0"/>
              <a:t>.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ru-RU" dirty="0"/>
              <a:t>Отчет 1 стратегии</a:t>
            </a:r>
            <a:endParaRPr lang="en-US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C1EB181-DCE4-47BC-8229-7B2BDFEEDF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94439" y="723900"/>
            <a:ext cx="4679822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16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CE4F7-C2DD-4310-801A-C2629CFA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400"/>
              <a:t>Реализация второй стратегии </a:t>
            </a:r>
            <a:endParaRPr lang="en-US" sz="3400" kern="1200" cap="all" spc="30" baseline="0" dirty="0">
              <a:latin typeface="+mj-lt"/>
              <a:ea typeface="+mj-ea"/>
              <a:cs typeface="+mj-cs"/>
            </a:endParaRPr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бъект 4">
            <a:extLst>
              <a:ext uri="{FF2B5EF4-FFF2-40B4-BE49-F238E27FC236}">
                <a16:creationId xmlns:a16="http://schemas.microsoft.com/office/drawing/2014/main" id="{BAF9D519-10AD-4C51-8328-B43FBE25A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515" y="6134100"/>
            <a:ext cx="3587668" cy="54972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 err="1"/>
              <a:t>рис</a:t>
            </a:r>
            <a:r>
              <a:rPr lang="en-US" dirty="0"/>
              <a:t>.</a:t>
            </a:r>
            <a:r>
              <a:rPr lang="ru-RU" dirty="0"/>
              <a:t>3</a:t>
            </a:r>
            <a:r>
              <a:rPr lang="en-US" dirty="0"/>
              <a:t> </a:t>
            </a:r>
            <a:r>
              <a:rPr lang="ru-RU" dirty="0"/>
              <a:t>Стратегия 2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5063695-7BF9-4E1B-A612-74B55954A2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68980" y="723900"/>
            <a:ext cx="4730739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5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CE4F7-C2DD-4310-801A-C2629CFA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400"/>
              <a:t>Реализация второй стратегии </a:t>
            </a:r>
            <a:endParaRPr lang="en-US" sz="3400" kern="1200" cap="all" spc="30" baseline="0" dirty="0"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бъект 4">
            <a:extLst>
              <a:ext uri="{FF2B5EF4-FFF2-40B4-BE49-F238E27FC236}">
                <a16:creationId xmlns:a16="http://schemas.microsoft.com/office/drawing/2014/main" id="{BAF9D519-10AD-4C51-8328-B43FBE25A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948" y="6134100"/>
            <a:ext cx="3587668" cy="35002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 err="1"/>
              <a:t>рис</a:t>
            </a:r>
            <a:r>
              <a:rPr lang="en-US" dirty="0"/>
              <a:t>.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Отчет 2 стратегии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F598EC-AEA3-413A-B786-8B95864264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17800" y="723900"/>
            <a:ext cx="58331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27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CE4F7-C2DD-4310-801A-C2629CFA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20" y="4624394"/>
            <a:ext cx="10803074" cy="10375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Таблица сравнений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68604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3C0B817-8447-42D2-8426-B4A88D73E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123871"/>
              </p:ext>
            </p:extLst>
          </p:nvPr>
        </p:nvGraphicFramePr>
        <p:xfrm>
          <a:off x="800100" y="845491"/>
          <a:ext cx="10591803" cy="322291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374115">
                  <a:extLst>
                    <a:ext uri="{9D8B030D-6E8A-4147-A177-3AD203B41FA5}">
                      <a16:colId xmlns:a16="http://schemas.microsoft.com/office/drawing/2014/main" val="4292374985"/>
                    </a:ext>
                  </a:extLst>
                </a:gridCol>
                <a:gridCol w="2122036">
                  <a:extLst>
                    <a:ext uri="{9D8B030D-6E8A-4147-A177-3AD203B41FA5}">
                      <a16:colId xmlns:a16="http://schemas.microsoft.com/office/drawing/2014/main" val="968062701"/>
                    </a:ext>
                  </a:extLst>
                </a:gridCol>
                <a:gridCol w="2122036">
                  <a:extLst>
                    <a:ext uri="{9D8B030D-6E8A-4147-A177-3AD203B41FA5}">
                      <a16:colId xmlns:a16="http://schemas.microsoft.com/office/drawing/2014/main" val="3187346776"/>
                    </a:ext>
                  </a:extLst>
                </a:gridCol>
                <a:gridCol w="1851580">
                  <a:extLst>
                    <a:ext uri="{9D8B030D-6E8A-4147-A177-3AD203B41FA5}">
                      <a16:colId xmlns:a16="http://schemas.microsoft.com/office/drawing/2014/main" val="3253447196"/>
                    </a:ext>
                  </a:extLst>
                </a:gridCol>
                <a:gridCol w="2122036">
                  <a:extLst>
                    <a:ext uri="{9D8B030D-6E8A-4147-A177-3AD203B41FA5}">
                      <a16:colId xmlns:a16="http://schemas.microsoft.com/office/drawing/2014/main" val="1133042351"/>
                    </a:ext>
                  </a:extLst>
                </a:gridCol>
              </a:tblGrid>
              <a:tr h="347356">
                <a:tc rowSpan="2">
                  <a:txBody>
                    <a:bodyPr/>
                    <a:lstStyle/>
                    <a:p>
                      <a:pPr indent="88900">
                        <a:lnSpc>
                          <a:spcPct val="107000"/>
                        </a:lnSpc>
                      </a:pPr>
                      <a:r>
                        <a:rPr lang="ru-RU" sz="1200" b="0" cap="none" spc="0">
                          <a:solidFill>
                            <a:schemeClr val="tx1"/>
                          </a:solidFill>
                          <a:effectLst/>
                        </a:rPr>
                        <a:t>Показатель</a:t>
                      </a:r>
                      <a:endParaRPr lang="ru-RU" sz="1200" b="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5386" marR="5386" marT="55866" marB="5586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88900" algn="ctr">
                        <a:lnSpc>
                          <a:spcPct val="107000"/>
                        </a:lnSpc>
                      </a:pPr>
                      <a:r>
                        <a:rPr lang="ru-RU" sz="1200" b="0" cap="none" spc="0">
                          <a:solidFill>
                            <a:schemeClr val="tx1"/>
                          </a:solidFill>
                          <a:effectLst/>
                        </a:rPr>
                        <a:t>Стратегия 1</a:t>
                      </a:r>
                      <a:endParaRPr lang="ru-RU" sz="1200" b="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5386" marR="5386" marT="55866" marB="5586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88900">
                        <a:lnSpc>
                          <a:spcPct val="107000"/>
                        </a:lnSpc>
                      </a:pPr>
                      <a:r>
                        <a:rPr lang="ru-RU" sz="1200" b="0" cap="none" spc="0">
                          <a:solidFill>
                            <a:schemeClr val="tx1"/>
                          </a:solidFill>
                          <a:effectLst/>
                        </a:rPr>
                        <a:t>Стратегия 2</a:t>
                      </a:r>
                      <a:endParaRPr lang="ru-RU" sz="1200" b="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5386" marR="5386" marT="55866" marB="5586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455764"/>
                  </a:ext>
                </a:extLst>
              </a:tr>
              <a:tr h="34735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520700">
                        <a:lnSpc>
                          <a:spcPct val="107000"/>
                        </a:lnSpc>
                      </a:pPr>
                      <a:r>
                        <a:rPr lang="ru-RU" sz="1200" cap="none" spc="0">
                          <a:solidFill>
                            <a:schemeClr val="tx1"/>
                          </a:solidFill>
                          <a:effectLst/>
                        </a:rPr>
                        <a:t>Пункт 1</a:t>
                      </a:r>
                      <a:endParaRPr lang="ru-RU" sz="12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5386" marR="5386" marT="55866" marB="55866" anchor="ctr">
                    <a:lnL w="38100" cmpd="sng">
                      <a:noFill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20700">
                        <a:lnSpc>
                          <a:spcPct val="107000"/>
                        </a:lnSpc>
                      </a:pPr>
                      <a:r>
                        <a:rPr lang="ru-RU" sz="1200" cap="none" spc="0">
                          <a:solidFill>
                            <a:schemeClr val="tx1"/>
                          </a:solidFill>
                          <a:effectLst/>
                        </a:rPr>
                        <a:t>Пункт 2</a:t>
                      </a:r>
                      <a:endParaRPr lang="ru-RU" sz="12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5386" marR="5386" marT="55866" marB="558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20700">
                        <a:lnSpc>
                          <a:spcPct val="107000"/>
                        </a:lnSpc>
                      </a:pPr>
                      <a:r>
                        <a:rPr lang="ru-RU" sz="1200" cap="none" spc="0">
                          <a:solidFill>
                            <a:schemeClr val="tx1"/>
                          </a:solidFill>
                          <a:effectLst/>
                        </a:rPr>
                        <a:t>Всего</a:t>
                      </a:r>
                      <a:endParaRPr lang="ru-RU" sz="12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5386" marR="5386" marT="55866" marB="55866" anchor="ctr">
                    <a:lnL w="12700" cmpd="sng">
                      <a:noFill/>
                      <a:prstDash val="solid"/>
                    </a:lnL>
                    <a:lnR w="381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031807"/>
                  </a:ext>
                </a:extLst>
              </a:tr>
              <a:tr h="360947">
                <a:tc>
                  <a:txBody>
                    <a:bodyPr/>
                    <a:lstStyle/>
                    <a:p>
                      <a:pPr indent="88900">
                        <a:lnSpc>
                          <a:spcPct val="150000"/>
                        </a:lnSpc>
                      </a:pPr>
                      <a:r>
                        <a:rPr lang="ru-RU" sz="1000" cap="none" spc="0">
                          <a:solidFill>
                            <a:schemeClr val="tx1"/>
                          </a:solidFill>
                          <a:effectLst/>
                        </a:rPr>
                        <a:t>Поступило автомобилей</a:t>
                      </a:r>
                      <a:endParaRPr lang="ru-RU" sz="10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5386" marR="5386" marT="55866" marB="558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520700">
                        <a:lnSpc>
                          <a:spcPct val="107000"/>
                        </a:lnSpc>
                      </a:pPr>
                      <a:r>
                        <a:rPr lang="ru-RU" sz="1000" cap="none" spc="0">
                          <a:solidFill>
                            <a:schemeClr val="tx1"/>
                          </a:solidFill>
                          <a:effectLst/>
                        </a:rPr>
                        <a:t>2928</a:t>
                      </a:r>
                      <a:endParaRPr lang="ru-RU" sz="10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5386" marR="5386" marT="55866" marB="558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520700">
                        <a:lnSpc>
                          <a:spcPct val="107000"/>
                        </a:lnSpc>
                      </a:pPr>
                      <a:r>
                        <a:rPr lang="ru-RU" sz="1000" cap="none" spc="0">
                          <a:solidFill>
                            <a:schemeClr val="tx1"/>
                          </a:solidFill>
                          <a:effectLst/>
                        </a:rPr>
                        <a:t>2925</a:t>
                      </a:r>
                      <a:endParaRPr lang="ru-RU" sz="10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5386" marR="5386" marT="55866" marB="558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520700">
                        <a:lnSpc>
                          <a:spcPct val="107000"/>
                        </a:lnSpc>
                      </a:pPr>
                      <a:r>
                        <a:rPr lang="ru-RU" sz="1000" cap="none" spc="0">
                          <a:solidFill>
                            <a:schemeClr val="tx1"/>
                          </a:solidFill>
                          <a:effectLst/>
                        </a:rPr>
                        <a:t>5853</a:t>
                      </a:r>
                      <a:endParaRPr lang="ru-RU" sz="10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5386" marR="5386" marT="55866" marB="558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520700">
                        <a:lnSpc>
                          <a:spcPct val="107000"/>
                        </a:lnSpc>
                      </a:pPr>
                      <a:r>
                        <a:rPr lang="ru-RU" sz="1000" cap="none" spc="0">
                          <a:solidFill>
                            <a:schemeClr val="tx1"/>
                          </a:solidFill>
                          <a:effectLst/>
                        </a:rPr>
                        <a:t>5719</a:t>
                      </a:r>
                      <a:endParaRPr lang="ru-RU" sz="10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5386" marR="5386" marT="55866" marB="558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558683"/>
                  </a:ext>
                </a:extLst>
              </a:tr>
              <a:tr h="407283">
                <a:tc>
                  <a:txBody>
                    <a:bodyPr/>
                    <a:lstStyle/>
                    <a:p>
                      <a:pPr indent="88900">
                        <a:lnSpc>
                          <a:spcPct val="150000"/>
                        </a:lnSpc>
                      </a:pPr>
                      <a:r>
                        <a:rPr lang="ru-RU" sz="1200" cap="none" spc="0">
                          <a:solidFill>
                            <a:schemeClr val="tx1"/>
                          </a:solidFill>
                          <a:effectLst/>
                        </a:rPr>
                        <a:t>Обслужено автомобилей</a:t>
                      </a:r>
                      <a:endParaRPr lang="ru-RU" sz="12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5386" marR="5386" marT="55866" marB="55866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20700">
                        <a:lnSpc>
                          <a:spcPct val="107000"/>
                        </a:lnSpc>
                      </a:pPr>
                      <a:r>
                        <a:rPr lang="ru-RU" sz="1200" cap="none" spc="0">
                          <a:solidFill>
                            <a:schemeClr val="tx1"/>
                          </a:solidFill>
                          <a:effectLst/>
                        </a:rPr>
                        <a:t>2540</a:t>
                      </a:r>
                      <a:endParaRPr lang="ru-RU" sz="12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5386" marR="5386" marT="55866" marB="558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20700">
                        <a:lnSpc>
                          <a:spcPct val="107000"/>
                        </a:lnSpc>
                      </a:pPr>
                      <a:r>
                        <a:rPr lang="ru-RU" sz="1200" cap="none" spc="0">
                          <a:solidFill>
                            <a:schemeClr val="tx1"/>
                          </a:solidFill>
                          <a:effectLst/>
                        </a:rPr>
                        <a:t>2536</a:t>
                      </a:r>
                      <a:endParaRPr lang="ru-RU" sz="12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5386" marR="5386" marT="55866" marB="558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20700">
                        <a:lnSpc>
                          <a:spcPct val="107000"/>
                        </a:lnSpc>
                      </a:pPr>
                      <a:r>
                        <a:rPr lang="ru-RU" sz="1200" cap="none" spc="0">
                          <a:solidFill>
                            <a:schemeClr val="tx1"/>
                          </a:solidFill>
                          <a:effectLst/>
                        </a:rPr>
                        <a:t>5076</a:t>
                      </a:r>
                      <a:endParaRPr lang="ru-RU" sz="12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5386" marR="5386" marT="55866" marB="558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20700">
                        <a:lnSpc>
                          <a:spcPct val="107000"/>
                        </a:lnSpc>
                      </a:pPr>
                      <a:r>
                        <a:rPr lang="ru-RU" sz="1200" cap="none" spc="0">
                          <a:solidFill>
                            <a:schemeClr val="tx1"/>
                          </a:solidFill>
                          <a:effectLst/>
                        </a:rPr>
                        <a:t>5049</a:t>
                      </a:r>
                      <a:endParaRPr lang="ru-RU" sz="12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5386" marR="5386" marT="55866" marB="55866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085550"/>
                  </a:ext>
                </a:extLst>
              </a:tr>
              <a:tr h="360947">
                <a:tc>
                  <a:txBody>
                    <a:bodyPr/>
                    <a:lstStyle/>
                    <a:p>
                      <a:pPr indent="88900">
                        <a:lnSpc>
                          <a:spcPct val="150000"/>
                        </a:lnSpc>
                      </a:pPr>
                      <a:r>
                        <a:rPr lang="ru-RU" sz="1000" cap="none" spc="0">
                          <a:solidFill>
                            <a:schemeClr val="tx1"/>
                          </a:solidFill>
                          <a:effectLst/>
                        </a:rPr>
                        <a:t>Коэффициент загрузки</a:t>
                      </a:r>
                      <a:endParaRPr lang="ru-RU" sz="10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5386" marR="5386" marT="55866" marB="558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520700">
                        <a:lnSpc>
                          <a:spcPct val="107000"/>
                        </a:lnSpc>
                      </a:pPr>
                      <a:r>
                        <a:rPr lang="ru-RU" sz="1000" cap="none" spc="0">
                          <a:solidFill>
                            <a:schemeClr val="tx1"/>
                          </a:solidFill>
                          <a:effectLst/>
                        </a:rPr>
                        <a:t>0.996</a:t>
                      </a:r>
                      <a:endParaRPr lang="ru-RU" sz="10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5386" marR="5386" marT="55866" marB="558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520700">
                        <a:lnSpc>
                          <a:spcPct val="107000"/>
                        </a:lnSpc>
                      </a:pPr>
                      <a:r>
                        <a:rPr lang="ru-RU" sz="1000" cap="none" spc="0">
                          <a:solidFill>
                            <a:schemeClr val="tx1"/>
                          </a:solidFill>
                          <a:effectLst/>
                        </a:rPr>
                        <a:t>0.997</a:t>
                      </a:r>
                      <a:endParaRPr lang="ru-RU" sz="10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5386" marR="5386" marT="55866" marB="558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520700">
                        <a:lnSpc>
                          <a:spcPct val="107000"/>
                        </a:lnSpc>
                      </a:pPr>
                      <a:r>
                        <a:rPr lang="ru-RU" sz="1000" cap="none" spc="0">
                          <a:solidFill>
                            <a:schemeClr val="tx1"/>
                          </a:solidFill>
                          <a:effectLst/>
                        </a:rPr>
                        <a:t>0.9965</a:t>
                      </a:r>
                      <a:endParaRPr lang="ru-RU" sz="10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5386" marR="5386" marT="55866" marB="558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520700">
                        <a:lnSpc>
                          <a:spcPct val="107000"/>
                        </a:lnSpc>
                      </a:pPr>
                      <a:r>
                        <a:rPr lang="ru-RU" sz="10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0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5386" marR="5386" marT="55866" marB="558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92424"/>
                  </a:ext>
                </a:extLst>
              </a:tr>
              <a:tr h="630794">
                <a:tc>
                  <a:txBody>
                    <a:bodyPr/>
                    <a:lstStyle/>
                    <a:p>
                      <a:pPr indent="88900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ru-RU" sz="1200" cap="none" spc="0">
                          <a:solidFill>
                            <a:schemeClr val="tx1"/>
                          </a:solidFill>
                          <a:effectLst/>
                        </a:rPr>
                        <a:t>Максимальная</a:t>
                      </a:r>
                    </a:p>
                    <a:p>
                      <a:pPr indent="88900">
                        <a:lnSpc>
                          <a:spcPct val="107000"/>
                        </a:lnSpc>
                      </a:pPr>
                      <a:r>
                        <a:rPr lang="ru-RU" sz="1200" cap="none" spc="0">
                          <a:solidFill>
                            <a:schemeClr val="tx1"/>
                          </a:solidFill>
                          <a:effectLst/>
                        </a:rPr>
                        <a:t>длина очереди</a:t>
                      </a:r>
                      <a:endParaRPr lang="ru-RU" sz="12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5386" marR="5386" marT="55866" marB="5586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20700">
                        <a:lnSpc>
                          <a:spcPct val="107000"/>
                        </a:lnSpc>
                      </a:pPr>
                      <a:r>
                        <a:rPr lang="ru-RU" sz="1200" cap="none" spc="0">
                          <a:solidFill>
                            <a:schemeClr val="tx1"/>
                          </a:solidFill>
                          <a:effectLst/>
                        </a:rPr>
                        <a:t>393</a:t>
                      </a:r>
                      <a:endParaRPr lang="ru-RU" sz="12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5386" marR="5386" marT="55866" marB="558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20700">
                        <a:lnSpc>
                          <a:spcPct val="107000"/>
                        </a:lnSpc>
                      </a:pPr>
                      <a:r>
                        <a:rPr lang="ru-RU" sz="1200" cap="none" spc="0">
                          <a:solidFill>
                            <a:schemeClr val="tx1"/>
                          </a:solidFill>
                          <a:effectLst/>
                        </a:rPr>
                        <a:t>393</a:t>
                      </a:r>
                      <a:endParaRPr lang="ru-RU" sz="12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5386" marR="5386" marT="55866" marB="558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20700">
                        <a:lnSpc>
                          <a:spcPct val="107000"/>
                        </a:lnSpc>
                      </a:pPr>
                      <a:r>
                        <a:rPr lang="ru-RU" sz="1200" cap="none" spc="0">
                          <a:solidFill>
                            <a:schemeClr val="tx1"/>
                          </a:solidFill>
                          <a:effectLst/>
                        </a:rPr>
                        <a:t>786</a:t>
                      </a:r>
                      <a:endParaRPr lang="ru-RU" sz="12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5386" marR="5386" marT="55866" marB="558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20700">
                        <a:lnSpc>
                          <a:spcPct val="107000"/>
                        </a:lnSpc>
                      </a:pPr>
                      <a:r>
                        <a:rPr lang="ru-RU" sz="1200" cap="none" spc="0">
                          <a:solidFill>
                            <a:schemeClr val="tx1"/>
                          </a:solidFill>
                          <a:effectLst/>
                        </a:rPr>
                        <a:t>668</a:t>
                      </a:r>
                      <a:endParaRPr lang="ru-RU" sz="12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5386" marR="5386" marT="55866" marB="55866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216313"/>
                  </a:ext>
                </a:extLst>
              </a:tr>
              <a:tr h="360947">
                <a:tc>
                  <a:txBody>
                    <a:bodyPr/>
                    <a:lstStyle/>
                    <a:p>
                      <a:pPr indent="88900">
                        <a:lnSpc>
                          <a:spcPct val="150000"/>
                        </a:lnSpc>
                      </a:pPr>
                      <a:r>
                        <a:rPr lang="ru-RU" sz="1000" cap="none" spc="0">
                          <a:solidFill>
                            <a:schemeClr val="tx1"/>
                          </a:solidFill>
                          <a:effectLst/>
                        </a:rPr>
                        <a:t>Средняя длина очереди</a:t>
                      </a:r>
                      <a:endParaRPr lang="ru-RU" sz="10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5386" marR="5386" marT="55866" marB="558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520700">
                        <a:lnSpc>
                          <a:spcPct val="107000"/>
                        </a:lnSpc>
                      </a:pPr>
                      <a:r>
                        <a:rPr lang="ru-RU" sz="1000" cap="none" spc="0">
                          <a:solidFill>
                            <a:schemeClr val="tx1"/>
                          </a:solidFill>
                          <a:effectLst/>
                        </a:rPr>
                        <a:t>187</a:t>
                      </a:r>
                      <a:endParaRPr lang="ru-RU" sz="10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5386" marR="5386" marT="55866" marB="558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520700">
                        <a:lnSpc>
                          <a:spcPct val="107000"/>
                        </a:lnSpc>
                      </a:pPr>
                      <a:r>
                        <a:rPr lang="ru-RU" sz="1000" cap="none" spc="0">
                          <a:solidFill>
                            <a:schemeClr val="tx1"/>
                          </a:solidFill>
                          <a:effectLst/>
                        </a:rPr>
                        <a:t>187</a:t>
                      </a:r>
                      <a:endParaRPr lang="ru-RU" sz="10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5386" marR="5386" marT="55866" marB="558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520700">
                        <a:lnSpc>
                          <a:spcPct val="107000"/>
                        </a:lnSpc>
                      </a:pPr>
                      <a:r>
                        <a:rPr lang="ru-RU" sz="1000" cap="none" spc="0">
                          <a:solidFill>
                            <a:schemeClr val="tx1"/>
                          </a:solidFill>
                          <a:effectLst/>
                        </a:rPr>
                        <a:t>374</a:t>
                      </a:r>
                      <a:endParaRPr lang="ru-RU" sz="10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5386" marR="5386" marT="55866" marB="558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520700">
                        <a:lnSpc>
                          <a:spcPct val="107000"/>
                        </a:lnSpc>
                      </a:pPr>
                      <a:r>
                        <a:rPr lang="ru-RU" sz="1000" cap="none" spc="0">
                          <a:solidFill>
                            <a:schemeClr val="tx1"/>
                          </a:solidFill>
                          <a:effectLst/>
                        </a:rPr>
                        <a:t>344</a:t>
                      </a:r>
                      <a:endParaRPr lang="ru-RU" sz="10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5386" marR="5386" marT="55866" marB="558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006871"/>
                  </a:ext>
                </a:extLst>
              </a:tr>
              <a:tr h="407283">
                <a:tc>
                  <a:txBody>
                    <a:bodyPr/>
                    <a:lstStyle/>
                    <a:p>
                      <a:pPr indent="88900">
                        <a:lnSpc>
                          <a:spcPct val="150000"/>
                        </a:lnSpc>
                      </a:pPr>
                      <a:r>
                        <a:rPr lang="ru-RU" sz="1200" cap="none" spc="0">
                          <a:solidFill>
                            <a:schemeClr val="tx1"/>
                          </a:solidFill>
                          <a:effectLst/>
                        </a:rPr>
                        <a:t>Среднее время ожидания</a:t>
                      </a:r>
                      <a:endParaRPr lang="ru-RU" sz="12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5386" marR="5386" marT="55866" marB="55866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20700">
                        <a:lnSpc>
                          <a:spcPct val="107000"/>
                        </a:lnSpc>
                      </a:pPr>
                      <a:r>
                        <a:rPr lang="ru-RU" sz="1200" cap="none" spc="0">
                          <a:solidFill>
                            <a:schemeClr val="tx1"/>
                          </a:solidFill>
                          <a:effectLst/>
                        </a:rPr>
                        <a:t>646.758</a:t>
                      </a:r>
                      <a:endParaRPr lang="ru-RU" sz="12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5386" marR="5386" marT="55866" marB="558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20700">
                        <a:lnSpc>
                          <a:spcPct val="107000"/>
                        </a:lnSpc>
                      </a:pPr>
                      <a:r>
                        <a:rPr lang="ru-RU" sz="1200" cap="none" spc="0">
                          <a:solidFill>
                            <a:schemeClr val="tx1"/>
                          </a:solidFill>
                          <a:effectLst/>
                        </a:rPr>
                        <a:t>647.479</a:t>
                      </a:r>
                      <a:endParaRPr lang="ru-RU" sz="12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5386" marR="5386" marT="55866" marB="558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20700">
                        <a:lnSpc>
                          <a:spcPct val="107000"/>
                        </a:lnSpc>
                      </a:pPr>
                      <a:r>
                        <a:rPr lang="ru-RU" sz="1200" cap="none" spc="0">
                          <a:solidFill>
                            <a:schemeClr val="tx1"/>
                          </a:solidFill>
                          <a:effectLst/>
                        </a:rPr>
                        <a:t>647.1</a:t>
                      </a:r>
                      <a:endParaRPr lang="ru-RU" sz="12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5386" marR="5386" marT="55866" marB="558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20700">
                        <a:lnSpc>
                          <a:spcPct val="107000"/>
                        </a:lnSpc>
                      </a:pPr>
                      <a:r>
                        <a:rPr lang="ru-RU" sz="1200" cap="none" spc="0">
                          <a:solidFill>
                            <a:schemeClr val="tx1"/>
                          </a:solidFill>
                          <a:effectLst/>
                        </a:rPr>
                        <a:t>607.562</a:t>
                      </a:r>
                      <a:endParaRPr lang="ru-RU" sz="12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5386" marR="5386" marT="55866" marB="55866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007226"/>
                  </a:ext>
                </a:extLst>
              </a:tr>
            </a:tbl>
          </a:graphicData>
        </a:graphic>
      </p:graphicFrame>
      <p:sp>
        <p:nvSpPr>
          <p:cNvPr id="7" name="Объект 6">
            <a:extLst>
              <a:ext uri="{FF2B5EF4-FFF2-40B4-BE49-F238E27FC236}">
                <a16:creationId xmlns:a16="http://schemas.microsoft.com/office/drawing/2014/main" id="{64DA2547-1F05-4D6F-8544-8E54E743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510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CE4F7-C2DD-4310-801A-C2629CFA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Задание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3715A5-8048-453E-A44A-0F17BBB48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8638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бъект 5">
            <a:extLst>
              <a:ext uri="{FF2B5EF4-FFF2-40B4-BE49-F238E27FC236}">
                <a16:creationId xmlns:a16="http://schemas.microsoft.com/office/drawing/2014/main" id="{711A1C7D-3463-4659-8846-238B938FC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2276474"/>
            <a:ext cx="10734675" cy="39433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Нужно рассмотреть варианты модели с одной, тремя и четырьмя проходными пунктами и выбрать, какая из них лучше остальных подходит для реализации модели. Один пункт было решено пропустить, так как вариант с двумя пунктами не являлся удовлетворительным. Следовательно, вариант в одним пунктом будет не лучше. </a:t>
            </a:r>
          </a:p>
        </p:txBody>
      </p:sp>
    </p:spTree>
    <p:extLst>
      <p:ext uri="{BB962C8B-B14F-4D97-AF65-F5344CB8AC3E}">
        <p14:creationId xmlns:p14="http://schemas.microsoft.com/office/powerpoint/2010/main" val="230980483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E729C0"/>
      </a:accent1>
      <a:accent2>
        <a:srgbClr val="AC17D5"/>
      </a:accent2>
      <a:accent3>
        <a:srgbClr val="6F29E7"/>
      </a:accent3>
      <a:accent4>
        <a:srgbClr val="3038D9"/>
      </a:accent4>
      <a:accent5>
        <a:srgbClr val="2981E7"/>
      </a:accent5>
      <a:accent6>
        <a:srgbClr val="17BED5"/>
      </a:accent6>
      <a:hlink>
        <a:srgbClr val="3F65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364</Words>
  <Application>Microsoft Office PowerPoint</Application>
  <PresentationFormat>Широкоэкранный</PresentationFormat>
  <Paragraphs>73</Paragraphs>
  <Slides>17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Calisto MT</vt:lpstr>
      <vt:lpstr>Courier New</vt:lpstr>
      <vt:lpstr>Univers Condensed</vt:lpstr>
      <vt:lpstr>ChronicleVTI</vt:lpstr>
      <vt:lpstr>Презентация по лабораторной работе №16</vt:lpstr>
      <vt:lpstr>Задача</vt:lpstr>
      <vt:lpstr>Задача</vt:lpstr>
      <vt:lpstr>Решение задачи на GPSS </vt:lpstr>
      <vt:lpstr>Решение задачи на GPSS</vt:lpstr>
      <vt:lpstr>Реализация второй стратегии </vt:lpstr>
      <vt:lpstr>Реализация второй стратегии </vt:lpstr>
      <vt:lpstr>Таблица сравнений </vt:lpstr>
      <vt:lpstr>Задание </vt:lpstr>
      <vt:lpstr>Три пункта по  1 стратегии</vt:lpstr>
      <vt:lpstr>Три пункта по  1 стратегии</vt:lpstr>
      <vt:lpstr>Три пункта по  2 стратегии</vt:lpstr>
      <vt:lpstr>Три пункта по  2 стратегии</vt:lpstr>
      <vt:lpstr>четыре пункта по  1 стратегии</vt:lpstr>
      <vt:lpstr>Четыре пункта по  1 стратегии</vt:lpstr>
      <vt:lpstr>четыре пункта по  2 стратегии</vt:lpstr>
      <vt:lpstr>Четыре пункта по  2 стратегии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№6</dc:title>
  <dc:creator>Панкратьев Александр Владимирович</dc:creator>
  <cp:lastModifiedBy>Панкратьев Александр Владимирович</cp:lastModifiedBy>
  <cp:revision>10</cp:revision>
  <dcterms:created xsi:type="dcterms:W3CDTF">2021-09-10T16:43:36Z</dcterms:created>
  <dcterms:modified xsi:type="dcterms:W3CDTF">2021-09-10T17:47:54Z</dcterms:modified>
</cp:coreProperties>
</file>