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2" y="2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4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9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4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8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9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8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3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3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8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E312B-6B15-43ED-BFFD-6C3F30408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044" y="2386295"/>
            <a:ext cx="3972980" cy="3569150"/>
          </a:xfrm>
        </p:spPr>
        <p:txBody>
          <a:bodyPr anchor="b">
            <a:normAutofit/>
          </a:bodyPr>
          <a:lstStyle/>
          <a:p>
            <a:r>
              <a:rPr lang="ru-RU" sz="3700" dirty="0"/>
              <a:t>Презентация по лабораторной работе №8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0D97C6-8F20-45A1-8C83-C051AEE5B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1208146"/>
            <a:ext cx="3137031" cy="979680"/>
          </a:xfrm>
        </p:spPr>
        <p:txBody>
          <a:bodyPr anchor="t">
            <a:normAutofit/>
          </a:bodyPr>
          <a:lstStyle/>
          <a:p>
            <a:r>
              <a:rPr lang="ru-RU" sz="1800"/>
              <a:t>НФИ-02-18 Панкратьев Александр Владимирович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E527C-90B5-4296-90B5-722645FA41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9" r="1" b="1"/>
          <a:stretch/>
        </p:blipFill>
        <p:spPr>
          <a:xfrm>
            <a:off x="20" y="10"/>
            <a:ext cx="7320707" cy="685798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44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4B3F2-62B0-4C9F-ADBF-C26BC288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73" y="559063"/>
            <a:ext cx="3396420" cy="5256025"/>
          </a:xfrm>
        </p:spPr>
        <p:txBody>
          <a:bodyPr>
            <a:normAutofit/>
          </a:bodyPr>
          <a:lstStyle/>
          <a:p>
            <a:r>
              <a:rPr lang="ru-RU" dirty="0"/>
              <a:t>Модель </a:t>
            </a:r>
            <a:r>
              <a:rPr lang="en-US" dirty="0"/>
              <a:t>TCP/AQM</a:t>
            </a:r>
            <a:endParaRPr lang="ru-RU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629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FDCEBA1-EAD7-4458-B3FF-41E3503A02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00525" y="622249"/>
                <a:ext cx="7062875" cy="563971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dirty="0"/>
                  <a:t>Ниже представлена упрощенная модель поведения </a:t>
                </a:r>
                <a:r>
                  <a:rPr lang="en-US" dirty="0"/>
                  <a:t>TCP-</a:t>
                </a:r>
                <a:r>
                  <a:rPr lang="ru-RU" dirty="0"/>
                  <a:t>подобного трафика с регулируемой </a:t>
                </a:r>
                <a:r>
                  <a:rPr lang="en-US" dirty="0"/>
                  <a:t>AQM </a:t>
                </a:r>
                <a:r>
                  <a:rPr lang="ru-RU" dirty="0"/>
                  <a:t>алгоритмом динамической интенсивностью потока: По данной формуле вычисляется средний размер </a:t>
                </a:r>
                <a:r>
                  <a:rPr lang="en-US" dirty="0"/>
                  <a:t>TCP-</a:t>
                </a:r>
                <a:r>
                  <a:rPr lang="ru-RU" dirty="0"/>
                  <a:t>окна: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:r>
                  <a:rPr lang="en-US" dirty="0"/>
                  <a:t>R(t) - </a:t>
                </a:r>
                <a:r>
                  <a:rPr lang="ru-RU" dirty="0"/>
                  <a:t>время двойного оборота, </a:t>
                </a:r>
                <a:r>
                  <a:rPr lang="en-US" dirty="0"/>
                  <a:t>p - </a:t>
                </a:r>
                <a:r>
                  <a:rPr lang="ru-RU" dirty="0"/>
                  <a:t>вероятностная функция сброса пакета. </a:t>
                </a:r>
              </a:p>
              <a:p>
                <a:pPr marL="0" indent="0">
                  <a:buNone/>
                </a:pPr>
                <a:r>
                  <a:rPr lang="ru-RU" dirty="0"/>
                  <a:t>Средний размер очереди 𝑄(𝑡)  вычисляется по следующей системе: если 𝑄(𝑡) &gt; 0,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то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ru-RU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/>
                  <a:t>, если же 𝑄(𝑡) = 0,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то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ru-RU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, 0</m:t>
                            </m:r>
                          </m:e>
                        </m:d>
                      </m:e>
                    </m:func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:r>
                  <a:rPr lang="en-US" dirty="0"/>
                  <a:t>N(t) - </a:t>
                </a:r>
                <a:r>
                  <a:rPr lang="ru-RU" dirty="0"/>
                  <a:t>число </a:t>
                </a:r>
                <a:r>
                  <a:rPr lang="en-US" dirty="0"/>
                  <a:t>TCP-</a:t>
                </a:r>
                <a:r>
                  <a:rPr lang="ru-RU" dirty="0"/>
                  <a:t>сессий, </a:t>
                </a:r>
                <a:r>
                  <a:rPr lang="en-US" dirty="0"/>
                  <a:t>C - </a:t>
                </a:r>
                <a:r>
                  <a:rPr lang="ru-RU" dirty="0"/>
                  <a:t>скорость обработки пакетов в очереди.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FDCEBA1-EAD7-4458-B3FF-41E3503A02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00525" y="622249"/>
                <a:ext cx="7062875" cy="5639712"/>
              </a:xfrm>
              <a:blipFill>
                <a:blip r:embed="rId2"/>
                <a:stretch>
                  <a:fillRect l="-863" t="-541" r="-690" b="-9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57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4B3F2-62B0-4C9F-ADBF-C26BC288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73" y="1005936"/>
            <a:ext cx="3396420" cy="5256025"/>
          </a:xfrm>
        </p:spPr>
        <p:txBody>
          <a:bodyPr>
            <a:normAutofit/>
          </a:bodyPr>
          <a:lstStyle/>
          <a:p>
            <a:r>
              <a:rPr lang="ru-RU" dirty="0"/>
              <a:t>Модель </a:t>
            </a:r>
            <a:r>
              <a:rPr lang="en-US" dirty="0"/>
              <a:t>TCP/AQM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FDCEBA1-EAD7-4458-B3FF-41E3503A02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00525" y="622249"/>
                <a:ext cx="7062875" cy="5639712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r>
                  <a:rPr lang="ru-RU" dirty="0"/>
                  <a:t>Упростим модель, приняв величины N и R за константы, а функцию p приняв равной 𝐾𝑄(𝑡), где K - случайный коэффициент. </a:t>
                </a:r>
                <a:endParaRPr lang="en-US" dirty="0"/>
              </a:p>
              <a:p>
                <a:r>
                  <a:rPr lang="ru-RU" dirty="0"/>
                  <a:t>Тогда, система примет вид: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/>
                      <m:t>𝑊</m:t>
                    </m:r>
                    <m:r>
                      <m:rPr>
                        <m:nor/>
                      </m:rPr>
                      <a:rPr lang="ru-RU"/>
                      <m:t>(</m:t>
                    </m:r>
                    <m:r>
                      <m:rPr>
                        <m:nor/>
                      </m:rPr>
                      <a:rPr lang="ru-RU"/>
                      <m:t>𝑡</m:t>
                    </m:r>
                    <m:r>
                      <m:rPr>
                        <m:nor/>
                      </m:rPr>
                      <a:rPr lang="ru-RU"/>
                      <m:t>)</m:t>
                    </m:r>
                    <m:r>
                      <m:rPr>
                        <m:nor/>
                      </m:rPr>
                      <a:rPr lang="en-US" b="0" i="0" smtClean="0"/>
                      <m:t> = </m:t>
                    </m:r>
                    <m:r>
                      <m:rPr>
                        <m:nor/>
                      </m:rPr>
                      <a:rPr lang="ru-RU"/>
                      <m:t>1</m:t>
                    </m:r>
                    <m:r>
                      <m:rPr>
                        <m:nor/>
                      </m:rPr>
                      <a:rPr lang="en-US" b="0" i="0" smtClean="0"/>
                      <m:t>/</m:t>
                    </m:r>
                    <m:r>
                      <m:rPr>
                        <m:nor/>
                      </m:rPr>
                      <a:rPr lang="ru-RU"/>
                      <m:t>𝑅</m:t>
                    </m:r>
                    <m:r>
                      <m:rPr>
                        <m:nor/>
                      </m:rPr>
                      <a:rPr lang="ru-RU"/>
                      <m:t> − </m:t>
                    </m:r>
                    <m:r>
                      <m:rPr>
                        <m:nor/>
                      </m:rPr>
                      <a:rPr lang="en-US" b="0" i="0" smtClean="0"/>
                      <m:t>(</m:t>
                    </m:r>
                    <m:r>
                      <m:rPr>
                        <m:nor/>
                      </m:rPr>
                      <a:rPr lang="ru-RU"/>
                      <m:t>𝑊</m:t>
                    </m:r>
                    <m:r>
                      <m:rPr>
                        <m:nor/>
                      </m:rPr>
                      <a:rPr lang="ru-RU"/>
                      <m:t>(</m:t>
                    </m:r>
                    <m:r>
                      <m:rPr>
                        <m:nor/>
                      </m:rPr>
                      <a:rPr lang="ru-RU"/>
                      <m:t>𝑡</m:t>
                    </m:r>
                    <m:r>
                      <m:rPr>
                        <m:nor/>
                      </m:rPr>
                      <a:rPr lang="ru-RU"/>
                      <m:t>)</m:t>
                    </m:r>
                    <m:r>
                      <m:rPr>
                        <m:nor/>
                      </m:rPr>
                      <a:rPr lang="ru-RU"/>
                      <m:t>𝑊</m:t>
                    </m:r>
                    <m:r>
                      <m:rPr>
                        <m:nor/>
                      </m:rPr>
                      <a:rPr lang="ru-RU"/>
                      <m:t>(</m:t>
                    </m:r>
                    <m:r>
                      <m:rPr>
                        <m:nor/>
                      </m:rPr>
                      <a:rPr lang="ru-RU"/>
                      <m:t>𝑡</m:t>
                    </m:r>
                    <m:r>
                      <m:rPr>
                        <m:nor/>
                      </m:rPr>
                      <a:rPr lang="ru-RU"/>
                      <m:t>−</m:t>
                    </m:r>
                    <m:r>
                      <m:rPr>
                        <m:nor/>
                      </m:rPr>
                      <a:rPr lang="ru-RU"/>
                      <m:t>𝑅</m:t>
                    </m:r>
                    <m:r>
                      <m:rPr>
                        <m:nor/>
                      </m:rPr>
                      <a:rPr lang="ru-RU"/>
                      <m:t>)</m:t>
                    </m:r>
                    <m:r>
                      <m:rPr>
                        <m:nor/>
                      </m:rPr>
                      <a:rPr lang="en-US" b="0" i="0" smtClean="0"/>
                      <m:t>/</m:t>
                    </m:r>
                    <m:r>
                      <m:rPr>
                        <m:nor/>
                      </m:rPr>
                      <a:rPr lang="ru-RU"/>
                      <m:t>2</m:t>
                    </m:r>
                    <m:r>
                      <m:rPr>
                        <m:nor/>
                      </m:rPr>
                      <a:rPr lang="ru-RU"/>
                      <m:t>𝑅</m:t>
                    </m:r>
                    <m:r>
                      <m:rPr>
                        <m:nor/>
                      </m:rPr>
                      <a:rPr lang="en-US" b="0" i="0" smtClean="0"/>
                      <m:t>)∗</m:t>
                    </m:r>
                    <m:r>
                      <m:rPr>
                        <m:nor/>
                      </m:rPr>
                      <a:rPr lang="ru-RU"/>
                      <m:t>𝐾𝑄</m:t>
                    </m:r>
                    <m:r>
                      <m:rPr>
                        <m:nor/>
                      </m:rPr>
                      <a:rPr lang="ru-RU"/>
                      <m:t>(</m:t>
                    </m:r>
                    <m:r>
                      <m:rPr>
                        <m:nor/>
                      </m:rPr>
                      <a:rPr lang="ru-RU"/>
                      <m:t>𝑡</m:t>
                    </m:r>
                    <m:r>
                      <m:rPr>
                        <m:nor/>
                      </m:rPr>
                      <a:rPr lang="ru-RU"/>
                      <m:t> − </m:t>
                    </m:r>
                    <m:r>
                      <m:rPr>
                        <m:nor/>
                      </m:rPr>
                      <a:rPr lang="ru-RU"/>
                      <m:t>𝑅</m:t>
                    </m:r>
                    <m:r>
                      <m:rPr>
                        <m:nor/>
                      </m:rPr>
                      <a:rPr lang="ru-RU"/>
                      <m:t>) 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/>
                        <m:t>𝑄</m:t>
                      </m:r>
                      <m:r>
                        <m:rPr>
                          <m:nor/>
                        </m:rPr>
                        <a:rPr lang="ru-RU"/>
                        <m:t>(</m:t>
                      </m:r>
                      <m:r>
                        <m:rPr>
                          <m:nor/>
                        </m:rPr>
                        <a:rPr lang="ru-RU"/>
                        <m:t>𝑡</m:t>
                      </m:r>
                      <m:r>
                        <m:rPr>
                          <m:nor/>
                        </m:rPr>
                        <a:rPr lang="ru-RU"/>
                        <m:t>) =  </m:t>
                      </m:r>
                      <m:r>
                        <m:rPr>
                          <m:nor/>
                        </m:rPr>
                        <a:rPr lang="ru-RU"/>
                        <m:t>𝑁𝑊</m:t>
                      </m:r>
                      <m:r>
                        <m:rPr>
                          <m:nor/>
                        </m:rPr>
                        <a:rPr lang="ru-RU"/>
                        <m:t>(</m:t>
                      </m:r>
                      <m:r>
                        <m:rPr>
                          <m:nor/>
                        </m:rPr>
                        <a:rPr lang="ru-RU"/>
                        <m:t>𝑡</m:t>
                      </m:r>
                      <m:r>
                        <m:rPr>
                          <m:nor/>
                        </m:rPr>
                        <a:rPr lang="ru-RU"/>
                        <m:t>)</m:t>
                      </m:r>
                      <m:r>
                        <m:rPr>
                          <m:nor/>
                        </m:rPr>
                        <a:rPr lang="en-US" b="0" i="0" smtClean="0"/>
                        <m:t>/</m:t>
                      </m:r>
                      <m:r>
                        <m:rPr>
                          <m:nor/>
                        </m:rPr>
                        <a:rPr lang="ru-RU"/>
                        <m:t>𝑅</m:t>
                      </m:r>
                      <m:r>
                        <m:rPr>
                          <m:nor/>
                        </m:rPr>
                        <a:rPr lang="ru-RU"/>
                        <m:t> − </m:t>
                      </m:r>
                      <m:r>
                        <m:rPr>
                          <m:nor/>
                        </m:rPr>
                        <a:rPr lang="ru-RU"/>
                        <m:t>𝐶</m:t>
                      </m:r>
                      <m:r>
                        <m:rPr>
                          <m:nor/>
                        </m:rPr>
                        <a:rPr lang="ru-RU"/>
                        <m:t>, </m:t>
                      </m:r>
                      <m:r>
                        <m:rPr>
                          <m:nor/>
                        </m:rPr>
                        <a:rPr lang="ru-RU"/>
                        <m:t>𝑄</m:t>
                      </m:r>
                      <m:r>
                        <m:rPr>
                          <m:nor/>
                        </m:rPr>
                        <a:rPr lang="ru-RU"/>
                        <m:t>(</m:t>
                      </m:r>
                      <m:r>
                        <m:rPr>
                          <m:nor/>
                        </m:rPr>
                        <a:rPr lang="ru-RU"/>
                        <m:t>𝑡</m:t>
                      </m:r>
                      <m:r>
                        <m:rPr>
                          <m:nor/>
                        </m:rPr>
                        <a:rPr lang="ru-RU"/>
                        <m:t>) &gt; 0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ru-RU"/>
                        <m:t>𝑄</m:t>
                      </m:r>
                      <m:r>
                        <m:rPr>
                          <m:nor/>
                        </m:rPr>
                        <a:rPr lang="ru-RU"/>
                        <m:t>(</m:t>
                      </m:r>
                      <m:r>
                        <m:rPr>
                          <m:nor/>
                        </m:rPr>
                        <a:rPr lang="ru-RU"/>
                        <m:t>𝑡</m:t>
                      </m:r>
                      <m:r>
                        <m:rPr>
                          <m:nor/>
                        </m:rPr>
                        <a:rPr lang="ru-RU"/>
                        <m:t>) = </m:t>
                      </m:r>
                      <m:r>
                        <m:rPr>
                          <m:nor/>
                        </m:rPr>
                        <a:rPr lang="ru-RU"/>
                        <m:t>𝑚𝑎𝑥</m:t>
                      </m:r>
                      <m:r>
                        <m:rPr>
                          <m:nor/>
                        </m:rPr>
                        <a:rPr lang="ru-RU"/>
                        <m:t>( </m:t>
                      </m:r>
                      <m:r>
                        <m:rPr>
                          <m:nor/>
                        </m:rPr>
                        <a:rPr lang="ru-RU"/>
                        <m:t>𝑁𝑊</m:t>
                      </m:r>
                      <m:r>
                        <m:rPr>
                          <m:nor/>
                        </m:rPr>
                        <a:rPr lang="ru-RU"/>
                        <m:t>(</m:t>
                      </m:r>
                      <m:r>
                        <m:rPr>
                          <m:nor/>
                        </m:rPr>
                        <a:rPr lang="ru-RU"/>
                        <m:t>𝑡</m:t>
                      </m:r>
                      <m:r>
                        <m:rPr>
                          <m:nor/>
                        </m:rPr>
                        <a:rPr lang="ru-RU"/>
                        <m:t>)</m:t>
                      </m:r>
                      <m:r>
                        <m:rPr>
                          <m:nor/>
                        </m:rPr>
                        <a:rPr lang="en-US" b="0" i="0" smtClean="0"/>
                        <m:t>/</m:t>
                      </m:r>
                      <m:r>
                        <m:rPr>
                          <m:nor/>
                        </m:rPr>
                        <a:rPr lang="ru-RU"/>
                        <m:t>𝑅</m:t>
                      </m:r>
                      <m:r>
                        <m:rPr>
                          <m:nor/>
                        </m:rPr>
                        <a:rPr lang="ru-RU"/>
                        <m:t> − </m:t>
                      </m:r>
                      <m:r>
                        <m:rPr>
                          <m:nor/>
                        </m:rPr>
                        <a:rPr lang="ru-RU"/>
                        <m:t>𝐶</m:t>
                      </m:r>
                      <m:r>
                        <m:rPr>
                          <m:nor/>
                        </m:rPr>
                        <a:rPr lang="ru-RU"/>
                        <m:t>, 0), </m:t>
                      </m:r>
                      <m:r>
                        <m:rPr>
                          <m:nor/>
                        </m:rPr>
                        <a:rPr lang="ru-RU"/>
                        <m:t>𝑄</m:t>
                      </m:r>
                      <m:r>
                        <m:rPr>
                          <m:nor/>
                        </m:rPr>
                        <a:rPr lang="ru-RU"/>
                        <m:t>(</m:t>
                      </m:r>
                      <m:r>
                        <m:rPr>
                          <m:nor/>
                        </m:rPr>
                        <a:rPr lang="ru-RU"/>
                        <m:t>𝑡</m:t>
                      </m:r>
                      <m:r>
                        <m:rPr>
                          <m:nor/>
                        </m:rPr>
                        <a:rPr lang="ru-RU"/>
                        <m:t>) = 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FDCEBA1-EAD7-4458-B3FF-41E3503A02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00525" y="622249"/>
                <a:ext cx="7062875" cy="5639712"/>
              </a:xfrm>
              <a:blipFill>
                <a:blip r:embed="rId2"/>
                <a:stretch>
                  <a:fillRect l="-7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14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DEF66-E9B9-42AE-BEF8-8FB579BB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607115"/>
            <a:ext cx="2364043" cy="55668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Реализация модели в xcos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30209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305D3EA-647B-43EF-BCA1-BC6FF17D53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71172" y="723900"/>
            <a:ext cx="8095812" cy="4013199"/>
          </a:xfrm>
          <a:prstGeom prst="rect">
            <a:avLst/>
          </a:prstGeom>
        </p:spPr>
      </p:pic>
      <p:sp>
        <p:nvSpPr>
          <p:cNvPr id="10" name="Объект 9">
            <a:extLst>
              <a:ext uri="{FF2B5EF4-FFF2-40B4-BE49-F238E27FC236}">
                <a16:creationId xmlns:a16="http://schemas.microsoft.com/office/drawing/2014/main" id="{729448DC-4BBB-405C-BBFE-25483ACA0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8298" y="4737099"/>
            <a:ext cx="4239415" cy="99674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рис.1 </a:t>
            </a:r>
            <a:r>
              <a:rPr lang="ru-RU" dirty="0"/>
              <a:t>: Схема модели в </a:t>
            </a:r>
            <a:r>
              <a:rPr lang="en-US" dirty="0" err="1"/>
              <a:t>xcos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3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DA24A-88D9-4560-A615-91BCEEC7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742029"/>
            <a:ext cx="10765912" cy="9259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 err="1"/>
              <a:t>Результаты</a:t>
            </a:r>
            <a:r>
              <a:rPr lang="en-US" sz="5400" dirty="0"/>
              <a:t> </a:t>
            </a:r>
            <a:r>
              <a:rPr lang="en-US" sz="5400" dirty="0" err="1"/>
              <a:t>xcos</a:t>
            </a:r>
            <a:endParaRPr lang="en-US" sz="54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667603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ABA177-DECE-4967-94CC-1EEFB8674CE1}"/>
              </a:ext>
            </a:extLst>
          </p:cNvPr>
          <p:cNvSpPr txBox="1"/>
          <p:nvPr/>
        </p:nvSpPr>
        <p:spPr>
          <a:xfrm>
            <a:off x="1131584" y="552014"/>
            <a:ext cx="751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рис.2 Графики изменения средних </a:t>
            </a:r>
          </a:p>
          <a:p>
            <a:r>
              <a:rPr lang="ru-RU" dirty="0"/>
              <a:t>размеров TCP-окна и очереди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C637AB-3ED8-4CA9-836B-3F2838E9A384}"/>
              </a:ext>
            </a:extLst>
          </p:cNvPr>
          <p:cNvSpPr txBox="1"/>
          <p:nvPr/>
        </p:nvSpPr>
        <p:spPr>
          <a:xfrm>
            <a:off x="7210256" y="759651"/>
            <a:ext cx="770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рис.3 Фазовый портрет (</a:t>
            </a:r>
            <a:r>
              <a:rPr lang="en-US" dirty="0"/>
              <a:t>W, Q) 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BF13F2B-1B96-425E-9369-1017C6307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165925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8348092-1094-48AF-967C-A2467F31A1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6" y="1198703"/>
            <a:ext cx="5060923" cy="314537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21C41B2-3312-4B8D-8001-D8E92F33A28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90616" y="1197417"/>
            <a:ext cx="5300750" cy="314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9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27981B-D699-4581-A27D-55E1465AF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73" y="559063"/>
            <a:ext cx="3396420" cy="5256025"/>
          </a:xfrm>
        </p:spPr>
        <p:txBody>
          <a:bodyPr>
            <a:normAutofit/>
          </a:bodyPr>
          <a:lstStyle/>
          <a:p>
            <a:r>
              <a:rPr lang="ru-RU" sz="3400"/>
              <a:t>Реализация модели в </a:t>
            </a:r>
            <a:r>
              <a:rPr lang="en-US" sz="3400"/>
              <a:t>OpenModelica</a:t>
            </a:r>
            <a:endParaRPr lang="ru-RU" sz="34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629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2">
            <a:extLst>
              <a:ext uri="{FF2B5EF4-FFF2-40B4-BE49-F238E27FC236}">
                <a16:creationId xmlns:a16="http://schemas.microsoft.com/office/drawing/2014/main" id="{95643508-8802-4A60-938C-D98E3E660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891" y="622249"/>
            <a:ext cx="5809009" cy="563971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model </a:t>
            </a:r>
            <a:r>
              <a:rPr lang="en-US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yko</a:t>
            </a:r>
            <a:endParaRPr lang="ru-RU" dirty="0">
              <a:effectLst/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marL="0" indent="0">
              <a:lnSpc>
                <a:spcPct val="11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Real N = 1, R = 1, K = 5.3, C = 1;</a:t>
            </a:r>
            <a:endParaRPr lang="ru-RU" dirty="0">
              <a:effectLst/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marL="0" indent="0">
              <a:lnSpc>
                <a:spcPct val="11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Real W(start=0.1), Q(start=1);</a:t>
            </a:r>
            <a:endParaRPr lang="ru-RU" dirty="0">
              <a:effectLst/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marL="0" indent="0">
              <a:lnSpc>
                <a:spcPct val="11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equation</a:t>
            </a:r>
            <a:endParaRPr lang="ru-RU" dirty="0">
              <a:effectLst/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marL="0" indent="0">
              <a:lnSpc>
                <a:spcPct val="11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der(W) = 1/R - W*delay(W,1)</a:t>
            </a:r>
            <a:endParaRPr lang="ru-RU" dirty="0"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*K*delay(Q, 1)/(2*R);</a:t>
            </a:r>
            <a:endParaRPr lang="ru-RU" dirty="0">
              <a:effectLst/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marL="0" indent="0">
              <a:lnSpc>
                <a:spcPct val="11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if Q &gt; 0 then</a:t>
            </a:r>
            <a:endParaRPr lang="ru-RU" dirty="0">
              <a:effectLst/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marL="0" indent="0">
              <a:lnSpc>
                <a:spcPct val="11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der(Q) = N*W/R - C;</a:t>
            </a:r>
            <a:endParaRPr lang="ru-RU" dirty="0">
              <a:effectLst/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marL="0" indent="0">
              <a:lnSpc>
                <a:spcPct val="11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else</a:t>
            </a:r>
            <a:endParaRPr lang="ru-RU" dirty="0">
              <a:effectLst/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marL="0" indent="0">
              <a:lnSpc>
                <a:spcPct val="11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der(Q) = max(N*W/R - C, 0);</a:t>
            </a:r>
            <a:endParaRPr lang="ru-RU" dirty="0">
              <a:effectLst/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marL="0" indent="0">
              <a:lnSpc>
                <a:spcPct val="11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end if;</a:t>
            </a:r>
            <a:endParaRPr lang="ru-RU" dirty="0">
              <a:effectLst/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marL="0" indent="0">
              <a:lnSpc>
                <a:spcPct val="11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end </a:t>
            </a:r>
            <a:r>
              <a:rPr lang="en-US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yko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dirty="0">
              <a:effectLst/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297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DA24A-88D9-4560-A615-91BCEEC7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742029"/>
            <a:ext cx="10765912" cy="9259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 err="1"/>
              <a:t>Результаты</a:t>
            </a:r>
            <a:r>
              <a:rPr lang="en-US" sz="5400" dirty="0"/>
              <a:t> </a:t>
            </a:r>
            <a:r>
              <a:rPr lang="en-US" sz="5400" dirty="0" err="1"/>
              <a:t>xcos</a:t>
            </a:r>
            <a:endParaRPr lang="en-US" sz="5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ABA177-DECE-4967-94CC-1EEFB8674CE1}"/>
              </a:ext>
            </a:extLst>
          </p:cNvPr>
          <p:cNvSpPr txBox="1"/>
          <p:nvPr/>
        </p:nvSpPr>
        <p:spPr>
          <a:xfrm>
            <a:off x="695326" y="1190021"/>
            <a:ext cx="751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рис.4 Графики изменений в </a:t>
            </a:r>
            <a:r>
              <a:rPr lang="en-US" dirty="0" err="1"/>
              <a:t>OpenModelica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C637AB-3ED8-4CA9-836B-3F2838E9A384}"/>
              </a:ext>
            </a:extLst>
          </p:cNvPr>
          <p:cNvSpPr txBox="1"/>
          <p:nvPr/>
        </p:nvSpPr>
        <p:spPr>
          <a:xfrm>
            <a:off x="6667196" y="1223844"/>
            <a:ext cx="770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рис.5 Фазовый портрет в </a:t>
            </a:r>
            <a:r>
              <a:rPr lang="en-US" dirty="0" err="1"/>
              <a:t>OpenModelica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BF13F2B-1B96-425E-9369-1017C6307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165925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D4272F8-FF3C-4E4D-BDCE-3F42281178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5326" y="1600964"/>
            <a:ext cx="4675038" cy="314106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9F5ABF5-09F6-432E-B7A0-B3ACC33B347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131" y="1626998"/>
            <a:ext cx="4675038" cy="314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5572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E729C0"/>
      </a:accent1>
      <a:accent2>
        <a:srgbClr val="AC17D5"/>
      </a:accent2>
      <a:accent3>
        <a:srgbClr val="6F29E7"/>
      </a:accent3>
      <a:accent4>
        <a:srgbClr val="3038D9"/>
      </a:accent4>
      <a:accent5>
        <a:srgbClr val="2981E7"/>
      </a:accent5>
      <a:accent6>
        <a:srgbClr val="17BED5"/>
      </a:accent6>
      <a:hlink>
        <a:srgbClr val="3F65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411</Words>
  <Application>Microsoft Office PowerPoint</Application>
  <PresentationFormat>Широкоэкранный</PresentationFormat>
  <Paragraphs>38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 Unicode MS</vt:lpstr>
      <vt:lpstr>Arial</vt:lpstr>
      <vt:lpstr>Calisto MT</vt:lpstr>
      <vt:lpstr>Cambria Math</vt:lpstr>
      <vt:lpstr>Courier New</vt:lpstr>
      <vt:lpstr>Univers Condensed</vt:lpstr>
      <vt:lpstr>ChronicleVTI</vt:lpstr>
      <vt:lpstr>Презентация по лабораторной работе №8</vt:lpstr>
      <vt:lpstr>Модель TCP/AQM</vt:lpstr>
      <vt:lpstr>Модель TCP/AQM</vt:lpstr>
      <vt:lpstr>Реализация модели в xcos </vt:lpstr>
      <vt:lpstr>Результаты xcos</vt:lpstr>
      <vt:lpstr>Реализация модели в OpenModelica</vt:lpstr>
      <vt:lpstr>Результаты xcos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№6</dc:title>
  <dc:creator>Панкратьев Александр Владимирович</dc:creator>
  <cp:lastModifiedBy>Панкратьев Александр Владимирович</cp:lastModifiedBy>
  <cp:revision>7</cp:revision>
  <dcterms:created xsi:type="dcterms:W3CDTF">2021-09-10T16:43:36Z</dcterms:created>
  <dcterms:modified xsi:type="dcterms:W3CDTF">2021-09-10T17:24:36Z</dcterms:modified>
</cp:coreProperties>
</file>