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70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5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82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6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3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5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6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8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5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00DB-F04A-4D0D-8F97-3C2AC20B93C0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Application Acceleration with High-Level </a:t>
            </a:r>
            <a:r>
              <a:rPr lang="en-US" altLang="zh-TW" b="1" dirty="0" smtClean="0"/>
              <a:t>Synthesis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110062703</a:t>
            </a:r>
            <a:r>
              <a:rPr lang="zh-TW" altLang="en-US" dirty="0" smtClean="0"/>
              <a:t> 梁浩祥</a:t>
            </a:r>
            <a:endParaRPr lang="en-US" altLang="zh-TW" dirty="0" smtClean="0"/>
          </a:p>
          <a:p>
            <a:r>
              <a:rPr lang="en-US" altLang="zh-TW" dirty="0" err="1" smtClean="0"/>
              <a:t>LabB</a:t>
            </a:r>
            <a:r>
              <a:rPr lang="en-US" altLang="zh-TW" dirty="0" smtClean="0"/>
              <a:t> no.9 Sparse </a:t>
            </a:r>
            <a:r>
              <a:rPr lang="en-US" altLang="zh-TW" dirty="0"/>
              <a:t>M</a:t>
            </a:r>
            <a:r>
              <a:rPr lang="en-US" altLang="zh-TW" dirty="0" smtClean="0"/>
              <a:t>atrix </a:t>
            </a:r>
            <a:r>
              <a:rPr lang="en-US" altLang="zh-TW" dirty="0"/>
              <a:t>M</a:t>
            </a:r>
            <a:r>
              <a:rPr lang="en-US" altLang="zh-TW" dirty="0" smtClean="0"/>
              <a:t>ultiplication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96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Overall system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240" cy="4351338"/>
          </a:xfrm>
        </p:spPr>
        <p:txBody>
          <a:bodyPr/>
          <a:lstStyle/>
          <a:p>
            <a:r>
              <a:rPr lang="en-US" altLang="zh-TW" dirty="0" smtClean="0"/>
              <a:t>Sparse matrix unlike usual matrix is mostly contains 0</a:t>
            </a:r>
          </a:p>
          <a:p>
            <a:r>
              <a:rPr lang="en-US" altLang="zh-TW" dirty="0" smtClean="0"/>
              <a:t>Storing in standard data structure will have a lot of waste.</a:t>
            </a:r>
          </a:p>
          <a:p>
            <a:r>
              <a:rPr lang="en-US" altLang="zh-TW" dirty="0" smtClean="0"/>
              <a:t>Hence, we use compressed row storage(CRS) for storing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0" y="2283755"/>
            <a:ext cx="6400518" cy="23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82" y="1847439"/>
            <a:ext cx="6950036" cy="36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46956" y="1690688"/>
            <a:ext cx="6098087" cy="47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Analyze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3189" y="1764664"/>
            <a:ext cx="11301484" cy="164909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8" r="19965"/>
          <a:stretch/>
        </p:blipFill>
        <p:spPr bwMode="auto">
          <a:xfrm>
            <a:off x="1516831" y="3714158"/>
            <a:ext cx="7893107" cy="26692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1920" y="2290353"/>
            <a:ext cx="10990217" cy="409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5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Optimization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1480" cy="4351338"/>
          </a:xfrm>
        </p:spPr>
        <p:txBody>
          <a:bodyPr/>
          <a:lstStyle/>
          <a:p>
            <a:r>
              <a:rPr lang="en-US" altLang="zh-TW" dirty="0" smtClean="0"/>
              <a:t>Directives</a:t>
            </a:r>
          </a:p>
          <a:p>
            <a:pPr lvl="1"/>
            <a:r>
              <a:rPr lang="en-US" altLang="zh-TW" dirty="0" smtClean="0"/>
              <a:t>Unroll</a:t>
            </a:r>
          </a:p>
          <a:p>
            <a:pPr lvl="1"/>
            <a:r>
              <a:rPr lang="en-US" altLang="zh-TW" dirty="0" smtClean="0"/>
              <a:t>Pipeline</a:t>
            </a:r>
          </a:p>
          <a:p>
            <a:pPr lvl="1"/>
            <a:r>
              <a:rPr lang="en-US" altLang="zh-TW" dirty="0" smtClean="0"/>
              <a:t>Cyclic</a:t>
            </a:r>
          </a:p>
          <a:p>
            <a:pPr lvl="1"/>
            <a:r>
              <a:rPr lang="en-US" altLang="zh-TW" dirty="0" smtClean="0"/>
              <a:t>block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53322" y="197122"/>
            <a:ext cx="5923142" cy="3913324"/>
          </a:xfrm>
          <a:prstGeom prst="rect">
            <a:avLst/>
          </a:prstGeom>
        </p:spPr>
      </p:pic>
      <p:pic>
        <p:nvPicPr>
          <p:cNvPr id="5" name="Picture 4" descr="在这里插入图片描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10" y="4339409"/>
            <a:ext cx="5774554" cy="223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12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9" y="-27930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Optimization</a:t>
            </a:r>
            <a:endParaRPr lang="zh-TW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27577"/>
              </p:ext>
            </p:extLst>
          </p:nvPr>
        </p:nvGraphicFramePr>
        <p:xfrm>
          <a:off x="182882" y="787831"/>
          <a:ext cx="11939450" cy="5852160"/>
        </p:xfrm>
        <a:graphic>
          <a:graphicData uri="http://schemas.openxmlformats.org/drawingml/2006/table">
            <a:tbl>
              <a:tblPr firstRow="1" firstCol="1" bandRow="1"/>
              <a:tblGrid>
                <a:gridCol w="1193945">
                  <a:extLst>
                    <a:ext uri="{9D8B030D-6E8A-4147-A177-3AD203B41FA5}">
                      <a16:colId xmlns:a16="http://schemas.microsoft.com/office/drawing/2014/main" val="163699816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88844166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2091189713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340010778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413679839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80963283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4188417587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2767346703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3968227835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1360929097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case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L2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Iteration latency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Interval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Trip count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DSP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3990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Baseline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1388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53134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1388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1106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98047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2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1466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1799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01617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1466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1655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6252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Cyclic 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1660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1874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518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1677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2120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15435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Cyclic 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7.247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2285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2728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4080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2065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2988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8952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Cyclic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7.561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3399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4724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4338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block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7.274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3969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4293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6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58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Observered</a:t>
            </a:r>
            <a:r>
              <a:rPr lang="en-US" altLang="zh-TW" dirty="0" smtClean="0"/>
              <a:t> and Learned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pipline</a:t>
            </a:r>
            <a:r>
              <a:rPr lang="en-US" altLang="zh-TW" dirty="0" smtClean="0"/>
              <a:t> II = 2 or 1 will cause violation, but don’t set anything won’t</a:t>
            </a:r>
          </a:p>
          <a:p>
            <a:r>
              <a:rPr lang="en-US" altLang="zh-TW" dirty="0" smtClean="0"/>
              <a:t>Xilinx HLS is very easy to use compare with RTL</a:t>
            </a:r>
          </a:p>
          <a:p>
            <a:pPr lvl="1"/>
            <a:r>
              <a:rPr lang="en-US" altLang="zh-TW" dirty="0" smtClean="0"/>
              <a:t>No worry for change of functionality after pipeline, unroll, data partition.</a:t>
            </a:r>
          </a:p>
          <a:p>
            <a:pPr lvl="1"/>
            <a:r>
              <a:rPr lang="en-US" altLang="zh-TW" dirty="0" smtClean="0"/>
              <a:t>Compile time is negligible</a:t>
            </a:r>
          </a:p>
          <a:p>
            <a:pPr lvl="1"/>
            <a:r>
              <a:rPr lang="en-US" altLang="zh-TW" dirty="0" smtClean="0"/>
              <a:t>Agile design space exploration</a:t>
            </a:r>
          </a:p>
          <a:p>
            <a:pPr lvl="1"/>
            <a:r>
              <a:rPr lang="en-US" altLang="zh-TW" dirty="0" smtClean="0"/>
              <a:t>Many directives options.</a:t>
            </a:r>
          </a:p>
          <a:p>
            <a:r>
              <a:rPr lang="en-US" altLang="zh-TW" dirty="0" smtClean="0"/>
              <a:t>And more open public information compare with Stratus HLS</a:t>
            </a:r>
          </a:p>
          <a:p>
            <a:pPr lvl="1"/>
            <a:r>
              <a:rPr lang="en-US" altLang="zh-TW" dirty="0" smtClean="0"/>
              <a:t>A lot of documentation online</a:t>
            </a:r>
          </a:p>
          <a:p>
            <a:pPr lvl="1"/>
            <a:r>
              <a:rPr lang="en-US" altLang="zh-TW" dirty="0" smtClean="0"/>
              <a:t>A lot of discussions/ tutorial online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96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278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 New Roman</vt:lpstr>
      <vt:lpstr>Office Theme</vt:lpstr>
      <vt:lpstr>Application Acceleration with High-Level Synthesis</vt:lpstr>
      <vt:lpstr>Overall system</vt:lpstr>
      <vt:lpstr>Implementation</vt:lpstr>
      <vt:lpstr>Implementation</vt:lpstr>
      <vt:lpstr>Analyze</vt:lpstr>
      <vt:lpstr>Optimization</vt:lpstr>
      <vt:lpstr>Optimization</vt:lpstr>
      <vt:lpstr>Observered and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Acceleration with High-Level Synthesis</dc:title>
  <dc:creator>Windows 使用者</dc:creator>
  <cp:lastModifiedBy>Windows 使用者</cp:lastModifiedBy>
  <cp:revision>6</cp:revision>
  <dcterms:created xsi:type="dcterms:W3CDTF">2022-03-27T06:50:18Z</dcterms:created>
  <dcterms:modified xsi:type="dcterms:W3CDTF">2022-03-27T07:14:15Z</dcterms:modified>
</cp:coreProperties>
</file>