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2" r:id="rId3"/>
    <p:sldId id="293" r:id="rId4"/>
    <p:sldId id="300" r:id="rId5"/>
    <p:sldId id="313" r:id="rId6"/>
    <p:sldId id="302" r:id="rId7"/>
    <p:sldId id="314" r:id="rId8"/>
    <p:sldId id="317" r:id="rId9"/>
    <p:sldId id="303" r:id="rId10"/>
    <p:sldId id="305" r:id="rId11"/>
    <p:sldId id="306" r:id="rId12"/>
    <p:sldId id="307" r:id="rId13"/>
    <p:sldId id="315" r:id="rId14"/>
    <p:sldId id="308" r:id="rId15"/>
    <p:sldId id="309" r:id="rId16"/>
    <p:sldId id="316" r:id="rId17"/>
    <p:sldId id="312" r:id="rId18"/>
    <p:sldId id="298" r:id="rId19"/>
    <p:sldId id="304"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182" autoAdjust="0"/>
  </p:normalViewPr>
  <p:slideViewPr>
    <p:cSldViewPr>
      <p:cViewPr varScale="1">
        <p:scale>
          <a:sx n="108" d="100"/>
          <a:sy n="108" d="100"/>
        </p:scale>
        <p:origin x="730" y="8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老师、各位同学，大家好。那么今天呢由我来给大家介绍一下我们组的大作业</a:t>
            </a:r>
            <a:r>
              <a:rPr lang="en-US" altLang="zh-CN" dirty="0"/>
              <a:t>——</a:t>
            </a:r>
            <a:r>
              <a:rPr lang="zh-CN" altLang="en-US" dirty="0"/>
              <a:t>基于循环神经网络的电影影评情感分析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541501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其实神经网络就是我们所说的那个复杂的模型，它是由一个一个的神经元搭建起来的。神经元的基本结构就是接受几个输入，对他们进行某种变换并输出，很多的神经元相互堆叠就变成了一个非常复杂的模型。</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381877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这里特别要提到的就是中间的第二层</a:t>
            </a:r>
            <a:r>
              <a:rPr lang="en-US" altLang="zh-CN" dirty="0"/>
              <a:t>——</a:t>
            </a:r>
            <a:r>
              <a:rPr lang="zh-CN" altLang="en-US" dirty="0"/>
              <a:t>循环层，与一般的神经元不同</a:t>
            </a:r>
            <a:r>
              <a:rPr lang="en-US" altLang="zh-CN" dirty="0"/>
              <a:t>——</a:t>
            </a:r>
            <a:r>
              <a:rPr lang="zh-CN" altLang="en-US" dirty="0"/>
              <a:t>一般的神经元的输出由上一层的输入决定，而循环层的神经元的输出由该神经元上一次的输出和这一次的输入决定。它体现了语言表达的连续型</a:t>
            </a:r>
            <a:r>
              <a:rPr lang="en-US" altLang="zh-CN" dirty="0"/>
              <a:t>——</a:t>
            </a:r>
            <a:r>
              <a:rPr lang="zh-CN" altLang="en-US" dirty="0"/>
              <a:t>词与词之间连贯起来才能更好的表达意思。</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105557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那么最后我们要谈到的是这个程序的数据结构。</a:t>
            </a:r>
            <a:r>
              <a:rPr lang="en-US" altLang="zh-CN" dirty="0"/>
              <a:t>List </a:t>
            </a:r>
            <a:r>
              <a:rPr lang="zh-CN" altLang="en-US" dirty="0"/>
              <a:t>这是</a:t>
            </a:r>
            <a:r>
              <a:rPr lang="en-US" altLang="zh-CN" dirty="0"/>
              <a:t>python</a:t>
            </a:r>
            <a:r>
              <a:rPr lang="zh-CN" altLang="en-US" dirty="0"/>
              <a:t>自带的数据结构。</a:t>
            </a:r>
            <a:r>
              <a:rPr lang="en-US" altLang="zh-CN" dirty="0" err="1"/>
              <a:t>Numpy</a:t>
            </a:r>
            <a:r>
              <a:rPr lang="zh-CN" altLang="en-US" dirty="0"/>
              <a:t>是</a:t>
            </a:r>
            <a:r>
              <a:rPr lang="en-US" altLang="zh-CN" dirty="0" err="1"/>
              <a:t>py</a:t>
            </a:r>
            <a:r>
              <a:rPr lang="zh-CN" altLang="en-US" dirty="0"/>
              <a:t>的一个库，其中包含了</a:t>
            </a:r>
            <a:r>
              <a:rPr lang="en-US" altLang="zh-CN" dirty="0" err="1"/>
              <a:t>numpy</a:t>
            </a:r>
            <a:r>
              <a:rPr lang="zh-CN" altLang="en-US" dirty="0"/>
              <a:t>数组，它提供了更多面向数据的操作和运算，并且运算效率更高。而</a:t>
            </a:r>
            <a:r>
              <a:rPr lang="en-US" altLang="zh-CN" dirty="0"/>
              <a:t>Tensor</a:t>
            </a:r>
            <a:r>
              <a:rPr lang="zh-CN" altLang="en-US" dirty="0"/>
              <a:t>则是</a:t>
            </a:r>
            <a:r>
              <a:rPr lang="en-US" altLang="zh-CN" dirty="0" err="1"/>
              <a:t>tensorflow</a:t>
            </a:r>
            <a:r>
              <a:rPr lang="zh-CN" altLang="en-US" dirty="0"/>
              <a:t>中专门为了机器学习设计的一种数据结构，可以适用</a:t>
            </a:r>
            <a:r>
              <a:rPr lang="en-US" altLang="zh-CN" dirty="0" err="1"/>
              <a:t>tensorflow</a:t>
            </a:r>
            <a:r>
              <a:rPr lang="zh-CN" altLang="en-US" dirty="0"/>
              <a:t>当中众多的机器学习函数，并且能够运行在</a:t>
            </a:r>
            <a:r>
              <a:rPr lang="en-US" altLang="zh-CN" dirty="0"/>
              <a:t>GPU</a:t>
            </a:r>
            <a:r>
              <a:rPr lang="zh-CN" altLang="en-US" dirty="0"/>
              <a:t>上，高速地实现深度学习的复杂算法。</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559612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最后是程序运行的结果分析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777912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这是模型训练与测试的过程。红线以上是训练的过程，这里的数据一共有</a:t>
            </a:r>
            <a:r>
              <a:rPr lang="en-US" altLang="zh-CN" dirty="0"/>
              <a:t>50000</a:t>
            </a:r>
            <a:r>
              <a:rPr lang="zh-CN" altLang="en-US" dirty="0"/>
              <a:t>个，可以看到训练完后训练集准确率达到了</a:t>
            </a:r>
            <a:r>
              <a:rPr lang="en-US" altLang="zh-CN" dirty="0"/>
              <a:t>95%</a:t>
            </a:r>
            <a:r>
              <a:rPr lang="zh-CN" altLang="en-US" dirty="0"/>
              <a:t>。而测试集的准确率则为</a:t>
            </a:r>
            <a:r>
              <a:rPr lang="en-US" altLang="zh-CN" dirty="0"/>
              <a:t>86%</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028718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我在</a:t>
            </a:r>
            <a:r>
              <a:rPr lang="en-US" altLang="zh-CN" dirty="0"/>
              <a:t>·</a:t>
            </a:r>
            <a:r>
              <a:rPr lang="zh-CN" altLang="en-US" dirty="0"/>
              <a:t>一个英文影评网站上截取了</a:t>
            </a:r>
            <a:r>
              <a:rPr lang="en-US" altLang="zh-CN" dirty="0"/>
              <a:t>10</a:t>
            </a:r>
            <a:r>
              <a:rPr lang="zh-CN" altLang="en-US" dirty="0"/>
              <a:t>段影评，这是测试的结构。上面的这些是网站中影评的数据，而下面的是程序预测的结果，满分的</a:t>
            </a:r>
            <a:r>
              <a:rPr lang="en-US" altLang="zh-CN" dirty="0"/>
              <a:t>10</a:t>
            </a:r>
            <a:r>
              <a:rPr lang="zh-CN" altLang="en-US" dirty="0"/>
              <a:t>分。可以看到，除了其中的一个评分居中的预测错误以外，其余的不仅预测正确，还与原评分比较地接近，基本上符合应用要求。</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99380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来谈谈总结与思考。对于数据结构，我们看到面向具体的问题设计一个具体的数据结构是比较好的，能够很好地提高解决问题的效率。对于算法，在整个学习原理的过程中我看到机器学习算法的强大力量，相信它能够在未来在各方面取得更大的成就。</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379660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那么以上就是我的介绍了，敬请老师和同学们批评指正</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46465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所谓数据预处理需要解决的问题就是把文本进行数字化和规范化，便于下一步的处理。大致可以分为载入数据集，分割数据集，数据编码和数据填充四个部分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78198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那么我分选题背景、方案论证、过程论述、结果分析和结束语五个部分来进行介绍</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99677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首先是选题的背景</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96473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我们知道，在传统的影评当中，我们往往采用的</a:t>
            </a:r>
            <a:r>
              <a:rPr lang="en-US" altLang="zh-CN" dirty="0"/>
              <a:t>5</a:t>
            </a:r>
            <a:r>
              <a:rPr lang="zh-CN" altLang="en-US" dirty="0"/>
              <a:t>星评分</a:t>
            </a:r>
            <a:r>
              <a:rPr lang="en-US" altLang="zh-CN" dirty="0"/>
              <a:t>+</a:t>
            </a:r>
            <a:r>
              <a:rPr lang="zh-CN" altLang="en-US" dirty="0"/>
              <a:t>评论的方法进行，虽然这种方法比较简单，但是这种方法不能够比较直接地从影评中获取到用户的态度，针对这个问题，提出了运用自然语言处理的方法来分析用户情感，同时得出更为详尽的评分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41320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接下来是方案论证部分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4949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关于方案论证，要提了主要由三个部分。首先程序的编写是基于谷歌的</a:t>
            </a:r>
            <a:r>
              <a:rPr lang="en-US" altLang="zh-CN" dirty="0" err="1"/>
              <a:t>tensorflow</a:t>
            </a:r>
            <a:r>
              <a:rPr lang="zh-CN" altLang="en-US" dirty="0"/>
              <a:t>深度学习框架，另外，要求输入的文本为英文，不可以用别的语言。</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118639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下面我们来看看主要的算法原理和数据结构</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3437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就是整个程序的基本原理。通过输入文本到一个复杂的模型中产生情感和得分。那么为了获得这个复杂的模型，我们需要运用监督学习的方法进行训练和测试。那么训练就像大家平时做作业，做完作业以后还要对答案，这样才知道自己是对是错从而自我提高。而测试就像是平时考试，看看到底学会了多少。</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697123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这张图展示了整个监督学习中训练和测试的一个大致过程。训练可以分为数据预处理和神经网络训练两个部分。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99178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2021/5/14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0226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9973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50233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99796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8880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27312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2021/5/14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file:///C:\Users\hikari\AppData\Roaming\Tencent\Users\1486760660\QQ\WinTemp\RichOle\WF8MLPY@G%60_XN(G%605ZPW0~F.png" TargetMode="External"/><Relationship Id="rId13" Type="http://schemas.openxmlformats.org/officeDocument/2006/relationships/image" Target="../media/image21.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file:///C:\Users\hikari\AppData\Roaming\Tencent\Users\1486760660\QQ\WinTemp\RichOle\MQ$X)$8ME%7d~P(X@IX~%5dGFGQ.png" TargetMode="External"/><Relationship Id="rId2" Type="http://schemas.openxmlformats.org/officeDocument/2006/relationships/notesSlide" Target="../notesSlides/notesSlide15.xml"/><Relationship Id="rId16"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file:///C:\Users\hikari\AppData\Roaming\Tencent\Users\1486760660\QQ\WinTemp\RichOle\ADL42%253@MA%5dP47U%5d@9@P%25M4.png" TargetMode="External"/><Relationship Id="rId15" Type="http://schemas.openxmlformats.org/officeDocument/2006/relationships/image" Target="file:///C:\Users\hikari\AppData\Roaming\Tencent\Users\1486760660\QQ\WinTemp\RichOle\)TKGYXSWPX%60F8U3KBV%5bJ(H0.png" TargetMode="External"/><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png"/><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043608" y="1995368"/>
            <a:ext cx="727280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基于</a:t>
            </a:r>
            <a:r>
              <a:rPr lang="en-US" altLang="zh-CN" sz="4000" dirty="0">
                <a:ln w="6350">
                  <a:noFill/>
                </a:ln>
                <a:solidFill>
                  <a:schemeClr val="bg1">
                    <a:lumMod val="50000"/>
                  </a:schemeClr>
                </a:solidFill>
                <a:latin typeface="微软雅黑" pitchFamily="34" charset="-122"/>
                <a:ea typeface="微软雅黑" pitchFamily="34" charset="-122"/>
              </a:rPr>
              <a:t>RNN</a:t>
            </a:r>
            <a:r>
              <a:rPr lang="zh-CN" altLang="en-US" sz="4000" dirty="0">
                <a:ln w="6350">
                  <a:noFill/>
                </a:ln>
                <a:solidFill>
                  <a:schemeClr val="bg1">
                    <a:lumMod val="50000"/>
                  </a:schemeClr>
                </a:solidFill>
                <a:latin typeface="微软雅黑" pitchFamily="34" charset="-122"/>
                <a:ea typeface="微软雅黑" pitchFamily="34" charset="-122"/>
              </a:rPr>
              <a:t>的电影影评情感分析</a:t>
            </a:r>
          </a:p>
        </p:txBody>
      </p:sp>
      <p:grpSp>
        <p:nvGrpSpPr>
          <p:cNvPr id="29" name="Group 14"/>
          <p:cNvGrpSpPr/>
          <p:nvPr/>
        </p:nvGrpSpPr>
        <p:grpSpPr bwMode="auto">
          <a:xfrm>
            <a:off x="3482170" y="3376531"/>
            <a:ext cx="360242" cy="363382"/>
            <a:chOff x="4248" y="2979"/>
            <a:chExt cx="600" cy="599"/>
          </a:xfrm>
        </p:grpSpPr>
        <p:sp>
          <p:nvSpPr>
            <p:cNvPr id="30" name="Oval 15"/>
            <p:cNvSpPr>
              <a:spLocks noChangeArrowheads="1"/>
            </p:cNvSpPr>
            <p:nvPr/>
          </p:nvSpPr>
          <p:spPr bwMode="auto">
            <a:xfrm>
              <a:off x="4248" y="2979"/>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5" name="Text Box 20"/>
          <p:cNvSpPr txBox="1">
            <a:spLocks noChangeArrowheads="1"/>
          </p:cNvSpPr>
          <p:nvPr/>
        </p:nvSpPr>
        <p:spPr bwMode="auto">
          <a:xfrm>
            <a:off x="3828666" y="3361667"/>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tx1">
                    <a:lumMod val="65000"/>
                    <a:lumOff val="35000"/>
                  </a:schemeClr>
                </a:solidFill>
                <a:latin typeface="微软雅黑" pitchFamily="34" charset="-122"/>
                <a:ea typeface="微软雅黑" pitchFamily="34" charset="-122"/>
              </a:rPr>
              <a:t>答辩人：陈明奕</a:t>
            </a:r>
            <a:endParaRPr lang="en-US" altLang="zh-CN"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 Box 20">
            <a:extLst>
              <a:ext uri="{FF2B5EF4-FFF2-40B4-BE49-F238E27FC236}">
                <a16:creationId xmlns:a16="http://schemas.microsoft.com/office/drawing/2014/main" id="{49DDAF2A-F1D0-4DAA-82D6-70B15059C45C}"/>
              </a:ext>
            </a:extLst>
          </p:cNvPr>
          <p:cNvSpPr txBox="1">
            <a:spLocks noChangeArrowheads="1"/>
          </p:cNvSpPr>
          <p:nvPr/>
        </p:nvSpPr>
        <p:spPr bwMode="auto">
          <a:xfrm>
            <a:off x="4099564" y="3816130"/>
            <a:ext cx="11608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solidFill>
                  <a:schemeClr val="tx1">
                    <a:lumMod val="65000"/>
                    <a:lumOff val="35000"/>
                  </a:schemeClr>
                </a:solidFill>
                <a:latin typeface="微软雅黑" pitchFamily="34" charset="-122"/>
                <a:ea typeface="微软雅黑" pitchFamily="34" charset="-122"/>
              </a:rPr>
              <a:t>19</a:t>
            </a:r>
            <a:r>
              <a:rPr lang="zh-CN" altLang="en-US" sz="1600" dirty="0">
                <a:solidFill>
                  <a:schemeClr val="tx1">
                    <a:lumMod val="65000"/>
                    <a:lumOff val="35000"/>
                  </a:schemeClr>
                </a:solidFill>
                <a:latin typeface="微软雅黑" pitchFamily="34" charset="-122"/>
                <a:ea typeface="微软雅黑" pitchFamily="34" charset="-122"/>
              </a:rPr>
              <a:t>计科</a:t>
            </a:r>
            <a:r>
              <a:rPr lang="en-US" altLang="zh-CN" sz="1600" dirty="0">
                <a:solidFill>
                  <a:schemeClr val="tx1">
                    <a:lumMod val="65000"/>
                    <a:lumOff val="35000"/>
                  </a:schemeClr>
                </a:solidFill>
                <a:latin typeface="微软雅黑" pitchFamily="34" charset="-122"/>
                <a:ea typeface="微软雅黑" pitchFamily="34" charset="-122"/>
              </a:rPr>
              <a:t>2</a:t>
            </a:r>
            <a:r>
              <a:rPr lang="zh-CN" altLang="en-US" sz="1600" dirty="0">
                <a:solidFill>
                  <a:schemeClr val="tx1">
                    <a:lumMod val="65000"/>
                    <a:lumOff val="35000"/>
                  </a:schemeClr>
                </a:solidFill>
                <a:latin typeface="微软雅黑" pitchFamily="34" charset="-122"/>
                <a:ea typeface="微软雅黑" pitchFamily="34" charset="-122"/>
              </a:rPr>
              <a:t>班</a:t>
            </a:r>
            <a:endParaRPr lang="en-US" altLang="zh-CN" sz="160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0"/>
          <p:cNvSpPr>
            <a:spLocks noEditPoints="1"/>
          </p:cNvSpPr>
          <p:nvPr/>
        </p:nvSpPr>
        <p:spPr bwMode="auto">
          <a:xfrm>
            <a:off x="4699248" y="3896247"/>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Rectangle 39"/>
          <p:cNvSpPr>
            <a:spLocks noChangeArrowheads="1"/>
          </p:cNvSpPr>
          <p:nvPr/>
        </p:nvSpPr>
        <p:spPr bwMode="auto">
          <a:xfrm>
            <a:off x="416159" y="278281"/>
            <a:ext cx="51639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训练基本原理</a:t>
            </a:r>
            <a:r>
              <a:rPr lang="en-US" altLang="zh-CN" sz="2000" dirty="0">
                <a:solidFill>
                  <a:schemeClr val="bg1">
                    <a:lumMod val="50000"/>
                  </a:schemeClr>
                </a:solidFill>
                <a:latin typeface="微软雅黑" pitchFamily="34" charset="-122"/>
                <a:ea typeface="微软雅黑" pitchFamily="34" charset="-122"/>
              </a:rPr>
              <a:t>——</a:t>
            </a:r>
            <a:r>
              <a:rPr lang="zh-CN" altLang="en-US" sz="2000" dirty="0">
                <a:solidFill>
                  <a:schemeClr val="bg1">
                    <a:lumMod val="50000"/>
                  </a:schemeClr>
                </a:solidFill>
                <a:latin typeface="微软雅黑" pitchFamily="34" charset="-122"/>
                <a:ea typeface="微软雅黑" pitchFamily="34" charset="-122"/>
              </a:rPr>
              <a:t>神经网络的搭建</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6D9C9A7C-8278-41C2-9B3C-3CA5F234300C}"/>
              </a:ext>
            </a:extLst>
          </p:cNvPr>
          <p:cNvSpPr txBox="1"/>
          <p:nvPr/>
        </p:nvSpPr>
        <p:spPr>
          <a:xfrm>
            <a:off x="380524" y="2623377"/>
            <a:ext cx="2031325" cy="369332"/>
          </a:xfrm>
          <a:prstGeom prst="rect">
            <a:avLst/>
          </a:prstGeom>
          <a:noFill/>
        </p:spPr>
        <p:txBody>
          <a:bodyPr wrap="none" rtlCol="0">
            <a:spAutoFit/>
          </a:bodyPr>
          <a:lstStyle/>
          <a:p>
            <a:r>
              <a:rPr lang="zh-CN" altLang="en-US" dirty="0"/>
              <a:t>神经元与神经网络</a:t>
            </a:r>
          </a:p>
        </p:txBody>
      </p:sp>
      <p:pic>
        <p:nvPicPr>
          <p:cNvPr id="2050" name="Picture 2">
            <a:extLst>
              <a:ext uri="{FF2B5EF4-FFF2-40B4-BE49-F238E27FC236}">
                <a16:creationId xmlns:a16="http://schemas.microsoft.com/office/drawing/2014/main" id="{6436A216-D064-4883-92AD-13CF6693E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697" y="3196668"/>
            <a:ext cx="2931706" cy="163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80C3DBB9-255D-4931-9E0A-C928D5B739C1}"/>
              </a:ext>
            </a:extLst>
          </p:cNvPr>
          <p:cNvPicPr>
            <a:picLocks noChangeAspect="1"/>
          </p:cNvPicPr>
          <p:nvPr/>
        </p:nvPicPr>
        <p:blipFill>
          <a:blip r:embed="rId4"/>
          <a:stretch>
            <a:fillRect/>
          </a:stretch>
        </p:blipFill>
        <p:spPr>
          <a:xfrm>
            <a:off x="5220072" y="3196668"/>
            <a:ext cx="2114249" cy="1637798"/>
          </a:xfrm>
          <a:prstGeom prst="rect">
            <a:avLst/>
          </a:prstGeom>
        </p:spPr>
      </p:pic>
      <p:pic>
        <p:nvPicPr>
          <p:cNvPr id="3" name="图片 2">
            <a:extLst>
              <a:ext uri="{FF2B5EF4-FFF2-40B4-BE49-F238E27FC236}">
                <a16:creationId xmlns:a16="http://schemas.microsoft.com/office/drawing/2014/main" id="{128BD4CA-73A2-4283-B016-C646446B8207}"/>
              </a:ext>
            </a:extLst>
          </p:cNvPr>
          <p:cNvPicPr>
            <a:picLocks noChangeAspect="1"/>
          </p:cNvPicPr>
          <p:nvPr/>
        </p:nvPicPr>
        <p:blipFill>
          <a:blip r:embed="rId5"/>
          <a:stretch>
            <a:fillRect/>
          </a:stretch>
        </p:blipFill>
        <p:spPr>
          <a:xfrm>
            <a:off x="753505" y="869043"/>
            <a:ext cx="7130411" cy="1594960"/>
          </a:xfrm>
          <a:prstGeom prst="rect">
            <a:avLst/>
          </a:prstGeom>
        </p:spPr>
      </p:pic>
    </p:spTree>
    <p:extLst>
      <p:ext uri="{BB962C8B-B14F-4D97-AF65-F5344CB8AC3E}">
        <p14:creationId xmlns:p14="http://schemas.microsoft.com/office/powerpoint/2010/main" val="98730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0"/>
          <p:cNvSpPr>
            <a:spLocks noEditPoints="1"/>
          </p:cNvSpPr>
          <p:nvPr/>
        </p:nvSpPr>
        <p:spPr bwMode="auto">
          <a:xfrm>
            <a:off x="4699248" y="3896247"/>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Rectangle 39"/>
          <p:cNvSpPr>
            <a:spLocks noChangeArrowheads="1"/>
          </p:cNvSpPr>
          <p:nvPr/>
        </p:nvSpPr>
        <p:spPr bwMode="auto">
          <a:xfrm>
            <a:off x="416159" y="278281"/>
            <a:ext cx="51639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训练基本原理</a:t>
            </a:r>
            <a:r>
              <a:rPr lang="en-US" altLang="zh-CN" sz="2000" dirty="0">
                <a:solidFill>
                  <a:schemeClr val="bg1">
                    <a:lumMod val="50000"/>
                  </a:schemeClr>
                </a:solidFill>
                <a:latin typeface="微软雅黑" pitchFamily="34" charset="-122"/>
                <a:ea typeface="微软雅黑" pitchFamily="34" charset="-122"/>
              </a:rPr>
              <a:t>——</a:t>
            </a:r>
            <a:r>
              <a:rPr lang="zh-CN" altLang="en-US" sz="2000" dirty="0">
                <a:solidFill>
                  <a:schemeClr val="bg1">
                    <a:lumMod val="50000"/>
                  </a:schemeClr>
                </a:solidFill>
                <a:latin typeface="微软雅黑" pitchFamily="34" charset="-122"/>
                <a:ea typeface="微软雅黑" pitchFamily="34" charset="-122"/>
              </a:rPr>
              <a:t>循环层</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74" name="Picture 2">
            <a:extLst>
              <a:ext uri="{FF2B5EF4-FFF2-40B4-BE49-F238E27FC236}">
                <a16:creationId xmlns:a16="http://schemas.microsoft.com/office/drawing/2014/main" id="{5F642736-1944-4845-A9E1-41A48292F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31" y="1032255"/>
            <a:ext cx="4682165" cy="186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A9BF41C1-D3BD-46E9-8099-F48C1834C0A8}"/>
              </a:ext>
            </a:extLst>
          </p:cNvPr>
          <p:cNvSpPr txBox="1"/>
          <p:nvPr/>
        </p:nvSpPr>
        <p:spPr>
          <a:xfrm>
            <a:off x="753505" y="3363838"/>
            <a:ext cx="7109639" cy="369332"/>
          </a:xfrm>
          <a:prstGeom prst="rect">
            <a:avLst/>
          </a:prstGeom>
          <a:noFill/>
        </p:spPr>
        <p:txBody>
          <a:bodyPr wrap="none" rtlCol="0">
            <a:spAutoFit/>
          </a:bodyPr>
          <a:lstStyle/>
          <a:p>
            <a:r>
              <a:rPr lang="zh-CN" altLang="en-US" dirty="0"/>
              <a:t>特点：</a:t>
            </a:r>
            <a:r>
              <a:rPr lang="zh-CN" altLang="en-US" b="0" i="0" dirty="0">
                <a:solidFill>
                  <a:srgbClr val="404040"/>
                </a:solidFill>
                <a:effectLst/>
                <a:latin typeface="-apple-system"/>
              </a:rPr>
              <a:t>上一个时刻的网络状态信息将会作用于下一个时刻的网络状态</a:t>
            </a:r>
            <a:endParaRPr lang="zh-CN" altLang="en-US" dirty="0"/>
          </a:p>
        </p:txBody>
      </p:sp>
      <p:sp>
        <p:nvSpPr>
          <p:cNvPr id="3" name="文本框 2">
            <a:extLst>
              <a:ext uri="{FF2B5EF4-FFF2-40B4-BE49-F238E27FC236}">
                <a16:creationId xmlns:a16="http://schemas.microsoft.com/office/drawing/2014/main" id="{A94420B6-0539-4F1E-86ED-70E0CD079DBB}"/>
              </a:ext>
            </a:extLst>
          </p:cNvPr>
          <p:cNvSpPr txBox="1"/>
          <p:nvPr/>
        </p:nvSpPr>
        <p:spPr>
          <a:xfrm>
            <a:off x="753505" y="3854541"/>
            <a:ext cx="4525598" cy="369332"/>
          </a:xfrm>
          <a:prstGeom prst="rect">
            <a:avLst/>
          </a:prstGeom>
          <a:noFill/>
        </p:spPr>
        <p:txBody>
          <a:bodyPr wrap="none" rtlCol="0">
            <a:spAutoFit/>
          </a:bodyPr>
          <a:lstStyle/>
          <a:p>
            <a:r>
              <a:rPr lang="zh-CN" altLang="en-US" dirty="0"/>
              <a:t>应用：自然语言处理</a:t>
            </a:r>
            <a:r>
              <a:rPr lang="en-US" altLang="zh-CN" dirty="0"/>
              <a:t>——</a:t>
            </a:r>
            <a:r>
              <a:rPr lang="zh-CN" altLang="en-US" dirty="0"/>
              <a:t>语言表达的连续性</a:t>
            </a:r>
          </a:p>
        </p:txBody>
      </p:sp>
      <p:pic>
        <p:nvPicPr>
          <p:cNvPr id="12" name="Picture 2">
            <a:extLst>
              <a:ext uri="{FF2B5EF4-FFF2-40B4-BE49-F238E27FC236}">
                <a16:creationId xmlns:a16="http://schemas.microsoft.com/office/drawing/2014/main" id="{5BC9658B-E59D-4376-8140-C2944D7959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5" y="1053119"/>
            <a:ext cx="3300201" cy="184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19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数据结构</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4795B1FB-E3FB-464E-BD5C-1D20A8DBF8BB}"/>
              </a:ext>
            </a:extLst>
          </p:cNvPr>
          <p:cNvGrpSpPr/>
          <p:nvPr/>
        </p:nvGrpSpPr>
        <p:grpSpPr>
          <a:xfrm>
            <a:off x="443962" y="894067"/>
            <a:ext cx="7853392" cy="686710"/>
            <a:chOff x="2014507" y="1705495"/>
            <a:chExt cx="7853392" cy="686710"/>
          </a:xfrm>
        </p:grpSpPr>
        <p:sp>
          <p:nvSpPr>
            <p:cNvPr id="44" name="Shape 2539">
              <a:extLst>
                <a:ext uri="{FF2B5EF4-FFF2-40B4-BE49-F238E27FC236}">
                  <a16:creationId xmlns:a16="http://schemas.microsoft.com/office/drawing/2014/main" id="{6208D184-DC1C-4187-B8D1-286E18E8379C}"/>
                </a:ext>
              </a:extLst>
            </p:cNvPr>
            <p:cNvSpPr/>
            <p:nvPr/>
          </p:nvSpPr>
          <p:spPr>
            <a:xfrm>
              <a:off x="2014507" y="1817350"/>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45" name="组合 44">
              <a:extLst>
                <a:ext uri="{FF2B5EF4-FFF2-40B4-BE49-F238E27FC236}">
                  <a16:creationId xmlns:a16="http://schemas.microsoft.com/office/drawing/2014/main" id="{28E9A420-44D0-4CC6-95B3-9B5CDC2EC2AE}"/>
                </a:ext>
              </a:extLst>
            </p:cNvPr>
            <p:cNvGrpSpPr/>
            <p:nvPr/>
          </p:nvGrpSpPr>
          <p:grpSpPr>
            <a:xfrm>
              <a:off x="2534258" y="1705495"/>
              <a:ext cx="7333641" cy="686710"/>
              <a:chOff x="874712" y="1114425"/>
              <a:chExt cx="7333641" cy="686710"/>
            </a:xfrm>
          </p:grpSpPr>
          <p:sp>
            <p:nvSpPr>
              <p:cNvPr id="46" name="矩形 45">
                <a:extLst>
                  <a:ext uri="{FF2B5EF4-FFF2-40B4-BE49-F238E27FC236}">
                    <a16:creationId xmlns:a16="http://schemas.microsoft.com/office/drawing/2014/main" id="{AA1AA08B-5951-45C8-9BF5-023559552D45}"/>
                  </a:ext>
                </a:extLst>
              </p:cNvPr>
              <p:cNvSpPr/>
              <p:nvPr/>
            </p:nvSpPr>
            <p:spPr>
              <a:xfrm>
                <a:off x="874712" y="1464889"/>
                <a:ext cx="7333641" cy="33624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latin typeface="华文楷体" panose="02010600040101010101" pitchFamily="2" charset="-122"/>
                    <a:ea typeface="华文楷体" panose="02010600040101010101" pitchFamily="2" charset="-122"/>
                  </a:rPr>
                  <a:t>Python</a:t>
                </a:r>
                <a:r>
                  <a:rPr lang="zh-CN" altLang="en-US" sz="1400" dirty="0">
                    <a:latin typeface="华文楷体" panose="02010600040101010101" pitchFamily="2" charset="-122"/>
                    <a:ea typeface="华文楷体" panose="02010600040101010101" pitchFamily="2" charset="-122"/>
                  </a:rPr>
                  <a:t>自带的基本数据结构类型</a:t>
                </a:r>
              </a:p>
            </p:txBody>
          </p:sp>
          <p:sp>
            <p:nvSpPr>
              <p:cNvPr id="47" name="矩形 46">
                <a:extLst>
                  <a:ext uri="{FF2B5EF4-FFF2-40B4-BE49-F238E27FC236}">
                    <a16:creationId xmlns:a16="http://schemas.microsoft.com/office/drawing/2014/main" id="{67B880D9-A461-4306-A2FC-36F8CB0E9848}"/>
                  </a:ext>
                </a:extLst>
              </p:cNvPr>
              <p:cNvSpPr/>
              <p:nvPr/>
            </p:nvSpPr>
            <p:spPr>
              <a:xfrm>
                <a:off x="874713" y="1114425"/>
                <a:ext cx="2084387" cy="40254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t>List</a:t>
                </a:r>
                <a:endParaRPr lang="zh-CN" altLang="en-US" b="1" dirty="0"/>
              </a:p>
            </p:txBody>
          </p:sp>
        </p:grpSp>
      </p:grpSp>
      <p:grpSp>
        <p:nvGrpSpPr>
          <p:cNvPr id="54" name="组合 53">
            <a:extLst>
              <a:ext uri="{FF2B5EF4-FFF2-40B4-BE49-F238E27FC236}">
                <a16:creationId xmlns:a16="http://schemas.microsoft.com/office/drawing/2014/main" id="{D48B4601-9917-4834-9E28-7C40B013179D}"/>
              </a:ext>
            </a:extLst>
          </p:cNvPr>
          <p:cNvGrpSpPr/>
          <p:nvPr/>
        </p:nvGrpSpPr>
        <p:grpSpPr>
          <a:xfrm>
            <a:off x="421364" y="1479910"/>
            <a:ext cx="7850271" cy="894530"/>
            <a:chOff x="2017629" y="3346364"/>
            <a:chExt cx="7850271" cy="894530"/>
          </a:xfrm>
        </p:grpSpPr>
        <p:sp>
          <p:nvSpPr>
            <p:cNvPr id="55" name="Shape 2539">
              <a:extLst>
                <a:ext uri="{FF2B5EF4-FFF2-40B4-BE49-F238E27FC236}">
                  <a16:creationId xmlns:a16="http://schemas.microsoft.com/office/drawing/2014/main" id="{C6CE0A5A-D328-4F66-AF02-6D762D0DC023}"/>
                </a:ext>
              </a:extLst>
            </p:cNvPr>
            <p:cNvSpPr/>
            <p:nvPr/>
          </p:nvSpPr>
          <p:spPr>
            <a:xfrm>
              <a:off x="2017629" y="3482261"/>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56" name="组合 55">
              <a:extLst>
                <a:ext uri="{FF2B5EF4-FFF2-40B4-BE49-F238E27FC236}">
                  <a16:creationId xmlns:a16="http://schemas.microsoft.com/office/drawing/2014/main" id="{ABCDA8FC-2844-4A9C-B45A-1CB0F9802EFD}"/>
                </a:ext>
              </a:extLst>
            </p:cNvPr>
            <p:cNvGrpSpPr/>
            <p:nvPr/>
          </p:nvGrpSpPr>
          <p:grpSpPr>
            <a:xfrm>
              <a:off x="2534259" y="3346364"/>
              <a:ext cx="7333641" cy="894530"/>
              <a:chOff x="874713" y="1114425"/>
              <a:chExt cx="7333641" cy="894530"/>
            </a:xfrm>
          </p:grpSpPr>
          <p:sp>
            <p:nvSpPr>
              <p:cNvPr id="57" name="矩形 56">
                <a:extLst>
                  <a:ext uri="{FF2B5EF4-FFF2-40B4-BE49-F238E27FC236}">
                    <a16:creationId xmlns:a16="http://schemas.microsoft.com/office/drawing/2014/main" id="{259CE5F6-8685-468C-924E-5D6B232AC8AF}"/>
                  </a:ext>
                </a:extLst>
              </p:cNvPr>
              <p:cNvSpPr/>
              <p:nvPr/>
            </p:nvSpPr>
            <p:spPr>
              <a:xfrm>
                <a:off x="874713" y="1414177"/>
                <a:ext cx="7333641" cy="59477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华文楷体" panose="02010600040101010101" pitchFamily="2" charset="-122"/>
                    <a:ea typeface="华文楷体" panose="02010600040101010101" pitchFamily="2" charset="-122"/>
                  </a:rPr>
                  <a:t>①面向数组的操作和运算，运算效率高</a:t>
                </a:r>
                <a:endParaRPr lang="en-US" altLang="zh-CN" sz="1400" dirty="0">
                  <a:latin typeface="华文楷体" panose="02010600040101010101" pitchFamily="2" charset="-122"/>
                  <a:ea typeface="华文楷体" panose="02010600040101010101" pitchFamily="2" charset="-122"/>
                </a:endParaRPr>
              </a:p>
              <a:p>
                <a:pPr algn="just">
                  <a:lnSpc>
                    <a:spcPct val="120000"/>
                  </a:lnSpc>
                </a:pPr>
                <a:r>
                  <a:rPr lang="zh-CN" altLang="en-US" sz="1400" dirty="0">
                    <a:latin typeface="华文楷体" panose="02010600040101010101" pitchFamily="2" charset="-122"/>
                    <a:ea typeface="华文楷体" panose="02010600040101010101" pitchFamily="2" charset="-122"/>
                  </a:rPr>
                  <a:t>②数组中元素类型相同，通用性不如</a:t>
                </a:r>
                <a:r>
                  <a:rPr lang="en-US" altLang="zh-CN" sz="1400" dirty="0">
                    <a:latin typeface="华文楷体" panose="02010600040101010101" pitchFamily="2" charset="-122"/>
                    <a:ea typeface="华文楷体" panose="02010600040101010101" pitchFamily="2" charset="-122"/>
                  </a:rPr>
                  <a:t>list</a:t>
                </a:r>
                <a:endParaRPr lang="zh-CN" altLang="en-US" sz="1400" dirty="0">
                  <a:latin typeface="华文楷体" panose="02010600040101010101" pitchFamily="2" charset="-122"/>
                  <a:ea typeface="华文楷体" panose="02010600040101010101" pitchFamily="2" charset="-122"/>
                </a:endParaRPr>
              </a:p>
            </p:txBody>
          </p:sp>
          <p:sp>
            <p:nvSpPr>
              <p:cNvPr id="58" name="矩形 57">
                <a:extLst>
                  <a:ext uri="{FF2B5EF4-FFF2-40B4-BE49-F238E27FC236}">
                    <a16:creationId xmlns:a16="http://schemas.microsoft.com/office/drawing/2014/main" id="{A8B492EF-B015-4990-BF2F-756FFAE1E9CC}"/>
                  </a:ext>
                </a:extLst>
              </p:cNvPr>
              <p:cNvSpPr/>
              <p:nvPr/>
            </p:nvSpPr>
            <p:spPr>
              <a:xfrm>
                <a:off x="874713" y="1114425"/>
                <a:ext cx="2084387" cy="40254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err="1"/>
                  <a:t>Numpy</a:t>
                </a:r>
                <a:endParaRPr lang="zh-CN" altLang="en-US" b="1" dirty="0"/>
              </a:p>
            </p:txBody>
          </p:sp>
        </p:grpSp>
      </p:grpSp>
      <p:grpSp>
        <p:nvGrpSpPr>
          <p:cNvPr id="59" name="组合 58">
            <a:extLst>
              <a:ext uri="{FF2B5EF4-FFF2-40B4-BE49-F238E27FC236}">
                <a16:creationId xmlns:a16="http://schemas.microsoft.com/office/drawing/2014/main" id="{A6861D17-6CB7-4EF9-9317-C3B5AA0731CA}"/>
              </a:ext>
            </a:extLst>
          </p:cNvPr>
          <p:cNvGrpSpPr/>
          <p:nvPr/>
        </p:nvGrpSpPr>
        <p:grpSpPr>
          <a:xfrm>
            <a:off x="416158" y="2305128"/>
            <a:ext cx="7829810" cy="2684981"/>
            <a:chOff x="2038089" y="5057221"/>
            <a:chExt cx="7829810" cy="2684981"/>
          </a:xfrm>
        </p:grpSpPr>
        <p:sp>
          <p:nvSpPr>
            <p:cNvPr id="60" name="Shape 2539">
              <a:extLst>
                <a:ext uri="{FF2B5EF4-FFF2-40B4-BE49-F238E27FC236}">
                  <a16:creationId xmlns:a16="http://schemas.microsoft.com/office/drawing/2014/main" id="{B86B388B-2F5F-4F74-B78D-7248D6DAFAEB}"/>
                </a:ext>
              </a:extLst>
            </p:cNvPr>
            <p:cNvSpPr/>
            <p:nvPr/>
          </p:nvSpPr>
          <p:spPr>
            <a:xfrm>
              <a:off x="2038089" y="5086621"/>
              <a:ext cx="352972" cy="266649"/>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p>
          </p:txBody>
        </p:sp>
        <p:grpSp>
          <p:nvGrpSpPr>
            <p:cNvPr id="61" name="组合 60">
              <a:extLst>
                <a:ext uri="{FF2B5EF4-FFF2-40B4-BE49-F238E27FC236}">
                  <a16:creationId xmlns:a16="http://schemas.microsoft.com/office/drawing/2014/main" id="{6B03AEF4-81AD-4877-B8EB-B28F2B666435}"/>
                </a:ext>
              </a:extLst>
            </p:cNvPr>
            <p:cNvGrpSpPr/>
            <p:nvPr/>
          </p:nvGrpSpPr>
          <p:grpSpPr>
            <a:xfrm>
              <a:off x="2534258" y="5057221"/>
              <a:ext cx="7333641" cy="2684981"/>
              <a:chOff x="874712" y="1184412"/>
              <a:chExt cx="7333641" cy="2684981"/>
            </a:xfrm>
          </p:grpSpPr>
          <p:sp>
            <p:nvSpPr>
              <p:cNvPr id="62" name="矩形 61">
                <a:extLst>
                  <a:ext uri="{FF2B5EF4-FFF2-40B4-BE49-F238E27FC236}">
                    <a16:creationId xmlns:a16="http://schemas.microsoft.com/office/drawing/2014/main" id="{E42CF9FD-5737-4DF6-82A5-C1FBD6787921}"/>
                  </a:ext>
                </a:extLst>
              </p:cNvPr>
              <p:cNvSpPr/>
              <p:nvPr/>
            </p:nvSpPr>
            <p:spPr>
              <a:xfrm>
                <a:off x="874712" y="1464889"/>
                <a:ext cx="7333641" cy="240450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latin typeface="华文楷体" panose="02010600040101010101" pitchFamily="2" charset="-122"/>
                    <a:ea typeface="华文楷体" panose="02010600040101010101" pitchFamily="2" charset="-122"/>
                  </a:rPr>
                  <a:t>①</a:t>
                </a:r>
                <a:r>
                  <a:rPr lang="en-US" altLang="zh-CN" sz="1400" dirty="0" err="1">
                    <a:latin typeface="华文楷体" panose="02010600040101010101" pitchFamily="2" charset="-122"/>
                    <a:ea typeface="华文楷体" panose="02010600040101010101" pitchFamily="2" charset="-122"/>
                  </a:rPr>
                  <a:t>tensorflow</a:t>
                </a:r>
                <a:r>
                  <a:rPr lang="zh-CN" altLang="en-US" sz="1400" dirty="0">
                    <a:latin typeface="华文楷体" panose="02010600040101010101" pitchFamily="2" charset="-122"/>
                    <a:ea typeface="华文楷体" panose="02010600040101010101" pitchFamily="2" charset="-122"/>
                  </a:rPr>
                  <a:t>中专门为机器学习设计的数据结构</a:t>
                </a:r>
                <a:endParaRPr lang="en-US" altLang="zh-CN" sz="1400" dirty="0">
                  <a:latin typeface="华文楷体" panose="02010600040101010101" pitchFamily="2" charset="-122"/>
                  <a:ea typeface="华文楷体" panose="02010600040101010101" pitchFamily="2" charset="-122"/>
                </a:endParaRPr>
              </a:p>
              <a:p>
                <a:pPr algn="just">
                  <a:lnSpc>
                    <a:spcPct val="120000"/>
                  </a:lnSpc>
                </a:pPr>
                <a:r>
                  <a:rPr lang="zh-CN" altLang="en-US" sz="1400" dirty="0">
                    <a:latin typeface="华文楷体" panose="02010600040101010101" pitchFamily="2" charset="-122"/>
                    <a:ea typeface="华文楷体" panose="02010600040101010101" pitchFamily="2" charset="-122"/>
                  </a:rPr>
                  <a:t>②</a:t>
                </a:r>
                <a:r>
                  <a:rPr lang="zh-CN" altLang="en-US" sz="1400" dirty="0">
                    <a:solidFill>
                      <a:srgbClr val="FF0000"/>
                    </a:solidFill>
                    <a:latin typeface="华文楷体" panose="02010600040101010101" pitchFamily="2" charset="-122"/>
                    <a:ea typeface="华文楷体" panose="02010600040101010101" pitchFamily="2" charset="-122"/>
                  </a:rPr>
                  <a:t>快！</a:t>
                </a:r>
                <a:endParaRPr lang="en-US" altLang="zh-CN" sz="1400" dirty="0">
                  <a:solidFill>
                    <a:srgbClr val="FF0000"/>
                  </a:solidFill>
                  <a:latin typeface="华文楷体" panose="02010600040101010101" pitchFamily="2" charset="-122"/>
                  <a:ea typeface="华文楷体" panose="02010600040101010101" pitchFamily="2" charset="-122"/>
                </a:endParaRPr>
              </a:p>
              <a:p>
                <a:pPr algn="just">
                  <a:lnSpc>
                    <a:spcPct val="120000"/>
                  </a:lnSpc>
                </a:pPr>
                <a:r>
                  <a:rPr lang="en-US" altLang="zh-CN" sz="14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可以高速运行在</a:t>
                </a:r>
                <a:r>
                  <a:rPr lang="en-US" altLang="zh-CN" sz="1400" dirty="0">
                    <a:latin typeface="华文楷体" panose="02010600040101010101" pitchFamily="2" charset="-122"/>
                    <a:ea typeface="华文楷体" panose="02010600040101010101" pitchFamily="2" charset="-122"/>
                  </a:rPr>
                  <a:t>GPU</a:t>
                </a:r>
                <a:r>
                  <a:rPr lang="zh-CN" altLang="en-US" sz="1400" dirty="0">
                    <a:latin typeface="华文楷体" panose="02010600040101010101" pitchFamily="2" charset="-122"/>
                    <a:ea typeface="华文楷体" panose="02010600040101010101" pitchFamily="2" charset="-122"/>
                  </a:rPr>
                  <a:t>和</a:t>
                </a:r>
                <a:r>
                  <a:rPr lang="en-US" altLang="zh-CN" sz="1400" dirty="0">
                    <a:latin typeface="华文楷体" panose="02010600040101010101" pitchFamily="2" charset="-122"/>
                    <a:ea typeface="华文楷体" panose="02010600040101010101" pitchFamily="2" charset="-122"/>
                  </a:rPr>
                  <a:t>TPU</a:t>
                </a:r>
                <a:r>
                  <a:rPr lang="zh-CN" altLang="en-US" sz="1400" dirty="0">
                    <a:latin typeface="华文楷体" panose="02010600040101010101" pitchFamily="2" charset="-122"/>
                    <a:ea typeface="华文楷体" panose="02010600040101010101" pitchFamily="2" charset="-122"/>
                  </a:rPr>
                  <a:t>上，可以高速实现神经网络和深度学习中的复杂算法</a:t>
                </a:r>
                <a:endParaRPr lang="en-US" altLang="zh-CN" sz="1400" dirty="0">
                  <a:latin typeface="华文楷体" panose="02010600040101010101" pitchFamily="2" charset="-122"/>
                  <a:ea typeface="华文楷体" panose="02010600040101010101" pitchFamily="2" charset="-122"/>
                </a:endParaRPr>
              </a:p>
              <a:p>
                <a:pPr algn="just">
                  <a:lnSpc>
                    <a:spcPct val="120000"/>
                  </a:lnSpc>
                </a:pPr>
                <a:r>
                  <a:rPr lang="zh-CN" altLang="en-US" sz="1400" dirty="0">
                    <a:latin typeface="华文楷体" panose="02010600040101010101" pitchFamily="2" charset="-122"/>
                    <a:ea typeface="华文楷体" panose="02010600040101010101" pitchFamily="2" charset="-122"/>
                  </a:rPr>
                  <a:t>③适应性好</a:t>
                </a:r>
                <a:endParaRPr lang="en-US" altLang="zh-CN" sz="1400" dirty="0">
                  <a:latin typeface="华文楷体" panose="02010600040101010101" pitchFamily="2" charset="-122"/>
                  <a:ea typeface="华文楷体" panose="02010600040101010101" pitchFamily="2" charset="-122"/>
                </a:endParaRPr>
              </a:p>
              <a:p>
                <a:pPr algn="just">
                  <a:lnSpc>
                    <a:spcPct val="120000"/>
                  </a:lnSpc>
                </a:pPr>
                <a:r>
                  <a:rPr lang="zh-CN" altLang="en-US" sz="1400" dirty="0">
                    <a:latin typeface="华文楷体" panose="02010600040101010101" pitchFamily="2" charset="-122"/>
                    <a:ea typeface="华文楷体" panose="02010600040101010101" pitchFamily="2" charset="-122"/>
                  </a:rPr>
                  <a:t>    支持</a:t>
                </a:r>
                <a:r>
                  <a:rPr lang="en-US" altLang="zh-CN" sz="1400" dirty="0">
                    <a:latin typeface="华文楷体" panose="02010600040101010101" pitchFamily="2" charset="-122"/>
                    <a:ea typeface="华文楷体" panose="02010600040101010101" pitchFamily="2" charset="-122"/>
                  </a:rPr>
                  <a:t>CPU</a:t>
                </a:r>
                <a:r>
                  <a:rPr lang="zh-CN" altLang="en-US" sz="1400" dirty="0">
                    <a:latin typeface="华文楷体" panose="02010600040101010101" pitchFamily="2" charset="-122"/>
                    <a:ea typeface="华文楷体" panose="02010600040101010101" pitchFamily="2" charset="-122"/>
                  </a:rPr>
                  <a:t>、嵌入式、单机多卡和多机多卡等多种计算环境</a:t>
                </a:r>
                <a:endParaRPr lang="en-US" altLang="zh-CN" sz="1400" dirty="0">
                  <a:latin typeface="华文楷体" panose="02010600040101010101" pitchFamily="2" charset="-122"/>
                  <a:ea typeface="华文楷体" panose="02010600040101010101" pitchFamily="2" charset="-122"/>
                </a:endParaRPr>
              </a:p>
              <a:p>
                <a:pPr algn="just">
                  <a:lnSpc>
                    <a:spcPct val="120000"/>
                  </a:lnSpc>
                </a:pPr>
                <a:r>
                  <a:rPr lang="zh-CN" altLang="en-US" sz="1400" dirty="0">
                    <a:latin typeface="华文楷体" panose="02010600040101010101" pitchFamily="2" charset="-122"/>
                    <a:ea typeface="华文楷体" panose="02010600040101010101" pitchFamily="2" charset="-122"/>
                  </a:rPr>
                  <a:t>④数据结构的描述</a:t>
                </a:r>
                <a:endParaRPr lang="en-US" altLang="zh-CN" sz="1400" dirty="0">
                  <a:latin typeface="华文楷体" panose="02010600040101010101" pitchFamily="2" charset="-122"/>
                  <a:ea typeface="华文楷体" panose="02010600040101010101" pitchFamily="2" charset="-122"/>
                </a:endParaRPr>
              </a:p>
              <a:p>
                <a:pPr algn="just">
                  <a:lnSpc>
                    <a:spcPct val="120000"/>
                  </a:lnSpc>
                </a:pPr>
                <a:r>
                  <a:rPr lang="en-US" altLang="zh-CN" sz="14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阶：张量的维度</a:t>
                </a:r>
                <a:endParaRPr lang="en-US" altLang="zh-CN" sz="1400" dirty="0">
                  <a:latin typeface="华文楷体" panose="02010600040101010101" pitchFamily="2" charset="-122"/>
                  <a:ea typeface="华文楷体" panose="02010600040101010101" pitchFamily="2" charset="-122"/>
                </a:endParaRPr>
              </a:p>
              <a:p>
                <a:pPr algn="just">
                  <a:lnSpc>
                    <a:spcPct val="120000"/>
                  </a:lnSpc>
                </a:pPr>
                <a:r>
                  <a:rPr lang="en-US" altLang="zh-CN" sz="14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形状：张量的行数和列数</a:t>
                </a:r>
                <a:endParaRPr lang="en-US" altLang="zh-CN" sz="1400" dirty="0">
                  <a:latin typeface="华文楷体" panose="02010600040101010101" pitchFamily="2" charset="-122"/>
                  <a:ea typeface="华文楷体" panose="02010600040101010101" pitchFamily="2" charset="-122"/>
                </a:endParaRPr>
              </a:p>
              <a:p>
                <a:pPr algn="just">
                  <a:lnSpc>
                    <a:spcPct val="120000"/>
                  </a:lnSpc>
                </a:pPr>
                <a:r>
                  <a:rPr lang="en-US" altLang="zh-CN" sz="1400" dirty="0">
                    <a:latin typeface="华文楷体" panose="02010600040101010101" pitchFamily="2" charset="-122"/>
                    <a:ea typeface="华文楷体" panose="02010600040101010101" pitchFamily="2" charset="-122"/>
                  </a:rPr>
                  <a:t>    </a:t>
                </a:r>
                <a:r>
                  <a:rPr lang="zh-CN" altLang="en-US" sz="1400" dirty="0">
                    <a:latin typeface="华文楷体" panose="02010600040101010101" pitchFamily="2" charset="-122"/>
                    <a:ea typeface="华文楷体" panose="02010600040101010101" pitchFamily="2" charset="-122"/>
                  </a:rPr>
                  <a:t>数据类型：张量储存的数据类型</a:t>
                </a:r>
                <a:endParaRPr lang="en-US" altLang="zh-CN" sz="1400" dirty="0">
                  <a:latin typeface="华文楷体" panose="02010600040101010101" pitchFamily="2" charset="-122"/>
                  <a:ea typeface="华文楷体" panose="02010600040101010101" pitchFamily="2" charset="-122"/>
                </a:endParaRPr>
              </a:p>
            </p:txBody>
          </p:sp>
          <p:sp>
            <p:nvSpPr>
              <p:cNvPr id="63" name="矩形 62">
                <a:extLst>
                  <a:ext uri="{FF2B5EF4-FFF2-40B4-BE49-F238E27FC236}">
                    <a16:creationId xmlns:a16="http://schemas.microsoft.com/office/drawing/2014/main" id="{D6F9B615-7ECA-4814-9313-F7BCF0F372DD}"/>
                  </a:ext>
                </a:extLst>
              </p:cNvPr>
              <p:cNvSpPr/>
              <p:nvPr/>
            </p:nvSpPr>
            <p:spPr>
              <a:xfrm>
                <a:off x="887572" y="1184412"/>
                <a:ext cx="2084387" cy="40254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t>Tensor</a:t>
                </a:r>
                <a:endParaRPr lang="zh-CN" altLang="en-US" b="1" dirty="0"/>
              </a:p>
            </p:txBody>
          </p:sp>
        </p:grpSp>
      </p:grpSp>
    </p:spTree>
    <p:extLst>
      <p:ext uri="{BB962C8B-B14F-4D97-AF65-F5344CB8AC3E}">
        <p14:creationId xmlns:p14="http://schemas.microsoft.com/office/powerpoint/2010/main" val="331532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299875" y="1833987"/>
            <a:ext cx="2729880" cy="707886"/>
          </a:xfrm>
          <a:prstGeom prst="rect">
            <a:avLst/>
          </a:prstGeom>
        </p:spPr>
        <p:txBody>
          <a:bodyPr wrap="square">
            <a:spAutoFit/>
          </a:bodyPr>
          <a:lstStyle/>
          <a:p>
            <a:r>
              <a:rPr lang="zh-CN" altLang="en-US" sz="4000" b="1" dirty="0">
                <a:ln w="6350">
                  <a:noFill/>
                </a:ln>
                <a:solidFill>
                  <a:schemeClr val="tx1">
                    <a:lumMod val="50000"/>
                    <a:lumOff val="50000"/>
                  </a:schemeClr>
                </a:solidFill>
                <a:latin typeface="Impact" pitchFamily="34" charset="0"/>
                <a:ea typeface="微软雅黑" pitchFamily="34" charset="-122"/>
              </a:rPr>
              <a:t>结果分析</a:t>
            </a:r>
          </a:p>
        </p:txBody>
      </p:sp>
      <p:sp>
        <p:nvSpPr>
          <p:cNvPr id="41" name="矩形 40"/>
          <p:cNvSpPr/>
          <p:nvPr/>
        </p:nvSpPr>
        <p:spPr>
          <a:xfrm>
            <a:off x="4067944" y="1463642"/>
            <a:ext cx="1266056" cy="1200329"/>
          </a:xfrm>
          <a:prstGeom prst="rect">
            <a:avLst/>
          </a:prstGeom>
        </p:spPr>
        <p:txBody>
          <a:bodyPr wrap="square">
            <a:spAutoFit/>
          </a:bodyPr>
          <a:lstStyle/>
          <a:p>
            <a:pPr algn="ctr"/>
            <a:r>
              <a:rPr lang="en-US" altLang="zh-CN" sz="7200" dirty="0">
                <a:ln w="6350">
                  <a:noFill/>
                </a:ln>
                <a:solidFill>
                  <a:schemeClr val="bg1">
                    <a:lumMod val="50000"/>
                  </a:schemeClr>
                </a:solidFill>
                <a:latin typeface="Impact" pitchFamily="34" charset="0"/>
                <a:ea typeface="微软雅黑" pitchFamily="34" charset="-122"/>
              </a:rPr>
              <a:t>04</a:t>
            </a:r>
            <a:endParaRPr lang="zh-CN" altLang="en-US" sz="72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096000" y="411510"/>
            <a:ext cx="2580456" cy="369332"/>
          </a:xfrm>
          <a:prstGeom prst="rect">
            <a:avLst/>
          </a:prstGeom>
          <a:noFill/>
        </p:spPr>
        <p:txBody>
          <a:bodyPr wrap="square" rtlCol="0">
            <a:spAutoFit/>
          </a:bodyPr>
          <a:lstStyle/>
          <a:p>
            <a:r>
              <a:rPr lang="en-US" altLang="zh-CN" dirty="0">
                <a:solidFill>
                  <a:srgbClr val="F2F2F2"/>
                </a:solidFill>
              </a:rPr>
              <a:t>https://www.ypppt.com/</a:t>
            </a:r>
            <a:endParaRPr lang="zh-CN" altLang="en-US" dirty="0">
              <a:solidFill>
                <a:srgbClr val="F2F2F2"/>
              </a:solidFill>
            </a:endParaRPr>
          </a:p>
        </p:txBody>
      </p:sp>
      <p:sp>
        <p:nvSpPr>
          <p:cNvPr id="13" name="矩形 12">
            <a:extLst>
              <a:ext uri="{FF2B5EF4-FFF2-40B4-BE49-F238E27FC236}">
                <a16:creationId xmlns:a16="http://schemas.microsoft.com/office/drawing/2014/main" id="{39E203B1-BBBD-4C65-A366-18B56D2FC6C0}"/>
              </a:ext>
            </a:extLst>
          </p:cNvPr>
          <p:cNvSpPr/>
          <p:nvPr/>
        </p:nvSpPr>
        <p:spPr>
          <a:xfrm>
            <a:off x="5293664" y="2635268"/>
            <a:ext cx="2694969" cy="959750"/>
          </a:xfrm>
          <a:prstGeom prst="rect">
            <a:avLst/>
          </a:prstGeom>
        </p:spPr>
        <p:txBody>
          <a:bodyPr wrap="non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模型的训练与测试</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对于真实影评的测试</a:t>
            </a:r>
          </a:p>
        </p:txBody>
      </p:sp>
    </p:spTree>
    <p:extLst>
      <p:ext uri="{BB962C8B-B14F-4D97-AF65-F5344CB8AC3E}">
        <p14:creationId xmlns:p14="http://schemas.microsoft.com/office/powerpoint/2010/main" val="132139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0"/>
          <p:cNvSpPr>
            <a:spLocks noEditPoints="1"/>
          </p:cNvSpPr>
          <p:nvPr/>
        </p:nvSpPr>
        <p:spPr bwMode="auto">
          <a:xfrm>
            <a:off x="4699248" y="3896247"/>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Rectangle 39"/>
          <p:cNvSpPr>
            <a:spLocks noChangeArrowheads="1"/>
          </p:cNvSpPr>
          <p:nvPr/>
        </p:nvSpPr>
        <p:spPr bwMode="auto">
          <a:xfrm>
            <a:off x="416159" y="278281"/>
            <a:ext cx="51639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模型的训练与测试</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D1638655-2AEC-4874-8E09-021011604B6D}"/>
              </a:ext>
            </a:extLst>
          </p:cNvPr>
          <p:cNvPicPr>
            <a:picLocks noChangeAspect="1"/>
          </p:cNvPicPr>
          <p:nvPr/>
        </p:nvPicPr>
        <p:blipFill>
          <a:blip r:embed="rId3"/>
          <a:stretch>
            <a:fillRect/>
          </a:stretch>
        </p:blipFill>
        <p:spPr>
          <a:xfrm>
            <a:off x="1090852" y="875927"/>
            <a:ext cx="6622354" cy="3886537"/>
          </a:xfrm>
          <a:prstGeom prst="rect">
            <a:avLst/>
          </a:prstGeom>
        </p:spPr>
      </p:pic>
    </p:spTree>
    <p:extLst>
      <p:ext uri="{BB962C8B-B14F-4D97-AF65-F5344CB8AC3E}">
        <p14:creationId xmlns:p14="http://schemas.microsoft.com/office/powerpoint/2010/main" val="200395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0"/>
          <p:cNvSpPr>
            <a:spLocks noEditPoints="1"/>
          </p:cNvSpPr>
          <p:nvPr/>
        </p:nvSpPr>
        <p:spPr bwMode="auto">
          <a:xfrm>
            <a:off x="4699248" y="3896247"/>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Rectangle 39"/>
          <p:cNvSpPr>
            <a:spLocks noChangeArrowheads="1"/>
          </p:cNvSpPr>
          <p:nvPr/>
        </p:nvSpPr>
        <p:spPr bwMode="auto">
          <a:xfrm>
            <a:off x="416159" y="278281"/>
            <a:ext cx="51639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模型对于真实影评的测试</a:t>
            </a:r>
          </a:p>
        </p:txBody>
      </p:sp>
      <p:grpSp>
        <p:nvGrpSpPr>
          <p:cNvPr id="18" name="组合 17"/>
          <p:cNvGrpSpPr/>
          <p:nvPr/>
        </p:nvGrpSpPr>
        <p:grpSpPr>
          <a:xfrm>
            <a:off x="416157" y="643525"/>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22" name="Picture 2">
            <a:extLst>
              <a:ext uri="{FF2B5EF4-FFF2-40B4-BE49-F238E27FC236}">
                <a16:creationId xmlns:a16="http://schemas.microsoft.com/office/drawing/2014/main" id="{82AA11DA-95B7-4158-972D-652FBF4882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25" y="1008612"/>
            <a:ext cx="1645871" cy="155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a:extLst>
              <a:ext uri="{FF2B5EF4-FFF2-40B4-BE49-F238E27FC236}">
                <a16:creationId xmlns:a16="http://schemas.microsoft.com/office/drawing/2014/main" id="{22ABBE6E-757E-4351-BC50-2C74B5E1EB3B}"/>
              </a:ext>
            </a:extLst>
          </p:cNvPr>
          <p:cNvSpPr>
            <a:spLocks noChangeArrowheads="1"/>
          </p:cNvSpPr>
          <p:nvPr/>
        </p:nvSpPr>
        <p:spPr bwMode="auto">
          <a:xfrm>
            <a:off x="2475873" y="1008612"/>
            <a:ext cx="62427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23" name="Picture 3">
            <a:extLst>
              <a:ext uri="{FF2B5EF4-FFF2-40B4-BE49-F238E27FC236}">
                <a16:creationId xmlns:a16="http://schemas.microsoft.com/office/drawing/2014/main" id="{4A025C55-E145-432A-9C23-449BCC2E82C1}"/>
              </a:ext>
            </a:extLst>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1920890" y="1001825"/>
            <a:ext cx="1647374" cy="15551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a:extLst>
              <a:ext uri="{FF2B5EF4-FFF2-40B4-BE49-F238E27FC236}">
                <a16:creationId xmlns:a16="http://schemas.microsoft.com/office/drawing/2014/main" id="{9CDD4D7A-B29C-459C-98F4-A0411AD5B0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5" name="图片 1">
            <a:extLst>
              <a:ext uri="{FF2B5EF4-FFF2-40B4-BE49-F238E27FC236}">
                <a16:creationId xmlns:a16="http://schemas.microsoft.com/office/drawing/2014/main" id="{1D51FF26-A9C3-44EA-A147-5FB35CD80A3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3458" y="1008612"/>
            <a:ext cx="1651363" cy="15551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8">
            <a:extLst>
              <a:ext uri="{FF2B5EF4-FFF2-40B4-BE49-F238E27FC236}">
                <a16:creationId xmlns:a16="http://schemas.microsoft.com/office/drawing/2014/main" id="{A2E36B53-8371-4BA0-98AF-0DDA580EC70B}"/>
              </a:ext>
            </a:extLst>
          </p:cNvPr>
          <p:cNvSpPr>
            <a:spLocks noChangeArrowheads="1"/>
          </p:cNvSpPr>
          <p:nvPr/>
        </p:nvSpPr>
        <p:spPr bwMode="auto">
          <a:xfrm>
            <a:off x="1153652" y="69954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7" name="Picture 7">
            <a:extLst>
              <a:ext uri="{FF2B5EF4-FFF2-40B4-BE49-F238E27FC236}">
                <a16:creationId xmlns:a16="http://schemas.microsoft.com/office/drawing/2014/main" id="{084C8821-DF1A-420B-822B-A0D11997123D}"/>
              </a:ext>
            </a:extLst>
          </p:cNvPr>
          <p:cNvPicPr>
            <a:picLocks noChangeAspect="1" noChangeArrowheads="1"/>
          </p:cNvPicPr>
          <p:nvPr/>
        </p:nvPicPr>
        <p:blipFill>
          <a:blip r:embed="rId7" r:link="rId8" cstate="print">
            <a:extLst>
              <a:ext uri="{28A0092B-C50C-407E-A947-70E740481C1C}">
                <a14:useLocalDpi xmlns:a14="http://schemas.microsoft.com/office/drawing/2010/main" val="0"/>
              </a:ext>
            </a:extLst>
          </a:blip>
          <a:srcRect/>
          <a:stretch>
            <a:fillRect/>
          </a:stretch>
        </p:blipFill>
        <p:spPr bwMode="auto">
          <a:xfrm>
            <a:off x="5436097" y="1008613"/>
            <a:ext cx="1634406" cy="15538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0">
            <a:extLst>
              <a:ext uri="{FF2B5EF4-FFF2-40B4-BE49-F238E27FC236}">
                <a16:creationId xmlns:a16="http://schemas.microsoft.com/office/drawing/2014/main" id="{5354475B-0A03-481C-AA6E-3F69B23EB9A5}"/>
              </a:ext>
            </a:extLst>
          </p:cNvPr>
          <p:cNvSpPr>
            <a:spLocks noChangeArrowheads="1"/>
          </p:cNvSpPr>
          <p:nvPr/>
        </p:nvSpPr>
        <p:spPr bwMode="auto">
          <a:xfrm>
            <a:off x="5796136" y="3281886"/>
            <a:ext cx="64350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29" name="图片 1">
            <a:extLst>
              <a:ext uri="{FF2B5EF4-FFF2-40B4-BE49-F238E27FC236}">
                <a16:creationId xmlns:a16="http://schemas.microsoft.com/office/drawing/2014/main" id="{5B09235C-13A5-422F-AB73-BF3B37715F1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02316" y="1001825"/>
            <a:ext cx="1648117" cy="155513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2">
            <a:extLst>
              <a:ext uri="{FF2B5EF4-FFF2-40B4-BE49-F238E27FC236}">
                <a16:creationId xmlns:a16="http://schemas.microsoft.com/office/drawing/2014/main" id="{6E67B08B-2FC9-4375-9417-9BA9061133FB}"/>
              </a:ext>
            </a:extLst>
          </p:cNvPr>
          <p:cNvSpPr>
            <a:spLocks noChangeArrowheads="1"/>
          </p:cNvSpPr>
          <p:nvPr/>
        </p:nvSpPr>
        <p:spPr bwMode="auto">
          <a:xfrm>
            <a:off x="189825" y="3118676"/>
            <a:ext cx="64535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31" name="图片 1">
            <a:extLst>
              <a:ext uri="{FF2B5EF4-FFF2-40B4-BE49-F238E27FC236}">
                <a16:creationId xmlns:a16="http://schemas.microsoft.com/office/drawing/2014/main" id="{A904D80B-FA89-4499-A004-E9C3F9A25F2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9825" y="3118678"/>
            <a:ext cx="1647078" cy="15551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4">
            <a:extLst>
              <a:ext uri="{FF2B5EF4-FFF2-40B4-BE49-F238E27FC236}">
                <a16:creationId xmlns:a16="http://schemas.microsoft.com/office/drawing/2014/main" id="{8D811D30-3805-4D7F-B79B-F02C354D49A9}"/>
              </a:ext>
            </a:extLst>
          </p:cNvPr>
          <p:cNvSpPr>
            <a:spLocks noChangeArrowheads="1"/>
          </p:cNvSpPr>
          <p:nvPr/>
        </p:nvSpPr>
        <p:spPr bwMode="auto">
          <a:xfrm>
            <a:off x="1920890" y="3130462"/>
            <a:ext cx="62745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33" name="Picture 13">
            <a:extLst>
              <a:ext uri="{FF2B5EF4-FFF2-40B4-BE49-F238E27FC236}">
                <a16:creationId xmlns:a16="http://schemas.microsoft.com/office/drawing/2014/main" id="{A3042369-96BD-4164-923A-6315D1A0AD3B}"/>
              </a:ext>
            </a:extLst>
          </p:cNvPr>
          <p:cNvPicPr>
            <a:picLocks noChangeAspect="1" noChangeArrowheads="1"/>
          </p:cNvPicPr>
          <p:nvPr/>
        </p:nvPicPr>
        <p:blipFill>
          <a:blip r:embed="rId11" r:link="rId12" cstate="print">
            <a:extLst>
              <a:ext uri="{28A0092B-C50C-407E-A947-70E740481C1C}">
                <a14:useLocalDpi xmlns:a14="http://schemas.microsoft.com/office/drawing/2010/main" val="0"/>
              </a:ext>
            </a:extLst>
          </a:blip>
          <a:srcRect/>
          <a:stretch>
            <a:fillRect/>
          </a:stretch>
        </p:blipFill>
        <p:spPr bwMode="auto">
          <a:xfrm>
            <a:off x="1920890" y="3130463"/>
            <a:ext cx="1647078" cy="15533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a:extLst>
              <a:ext uri="{FF2B5EF4-FFF2-40B4-BE49-F238E27FC236}">
                <a16:creationId xmlns:a16="http://schemas.microsoft.com/office/drawing/2014/main" id="{1008690B-A764-4EB1-917B-E25576212382}"/>
              </a:ext>
            </a:extLst>
          </p:cNvPr>
          <p:cNvSpPr>
            <a:spLocks noChangeArrowheads="1"/>
          </p:cNvSpPr>
          <p:nvPr/>
        </p:nvSpPr>
        <p:spPr bwMode="auto">
          <a:xfrm>
            <a:off x="3664607" y="3124188"/>
            <a:ext cx="6041455" cy="47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35" name="图片 1">
            <a:extLst>
              <a:ext uri="{FF2B5EF4-FFF2-40B4-BE49-F238E27FC236}">
                <a16:creationId xmlns:a16="http://schemas.microsoft.com/office/drawing/2014/main" id="{7D4F67FB-C119-4CF1-A454-95BAA25CD80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64607" y="3124190"/>
            <a:ext cx="1644704" cy="155339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8">
            <a:extLst>
              <a:ext uri="{FF2B5EF4-FFF2-40B4-BE49-F238E27FC236}">
                <a16:creationId xmlns:a16="http://schemas.microsoft.com/office/drawing/2014/main" id="{B4DCDDEC-8754-4A7A-8ACF-1908C43C0EAE}"/>
              </a:ext>
            </a:extLst>
          </p:cNvPr>
          <p:cNvSpPr>
            <a:spLocks noChangeArrowheads="1"/>
          </p:cNvSpPr>
          <p:nvPr/>
        </p:nvSpPr>
        <p:spPr bwMode="auto">
          <a:xfrm>
            <a:off x="5436097" y="3113483"/>
            <a:ext cx="63240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37" name="Picture 17">
            <a:extLst>
              <a:ext uri="{FF2B5EF4-FFF2-40B4-BE49-F238E27FC236}">
                <a16:creationId xmlns:a16="http://schemas.microsoft.com/office/drawing/2014/main" id="{270045C9-D560-4AD9-B46A-562E17CE34C8}"/>
              </a:ext>
            </a:extLst>
          </p:cNvPr>
          <p:cNvPicPr>
            <a:picLocks noChangeAspect="1" noChangeArrowheads="1"/>
          </p:cNvPicPr>
          <p:nvPr/>
        </p:nvPicPr>
        <p:blipFill>
          <a:blip r:embed="rId14" r:link="rId15" cstate="print">
            <a:extLst>
              <a:ext uri="{28A0092B-C50C-407E-A947-70E740481C1C}">
                <a14:useLocalDpi xmlns:a14="http://schemas.microsoft.com/office/drawing/2010/main" val="0"/>
              </a:ext>
            </a:extLst>
          </a:blip>
          <a:srcRect/>
          <a:stretch>
            <a:fillRect/>
          </a:stretch>
        </p:blipFill>
        <p:spPr bwMode="auto">
          <a:xfrm>
            <a:off x="5436097" y="3113484"/>
            <a:ext cx="1644705" cy="154918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a:extLst>
              <a:ext uri="{FF2B5EF4-FFF2-40B4-BE49-F238E27FC236}">
                <a16:creationId xmlns:a16="http://schemas.microsoft.com/office/drawing/2014/main" id="{F6363248-3C05-47B8-BDD5-3ABEB869B68A}"/>
              </a:ext>
            </a:extLst>
          </p:cNvPr>
          <p:cNvSpPr>
            <a:spLocks noChangeArrowheads="1"/>
          </p:cNvSpPr>
          <p:nvPr/>
        </p:nvSpPr>
        <p:spPr bwMode="auto">
          <a:xfrm>
            <a:off x="7223109" y="3113482"/>
            <a:ext cx="570210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139" name="图片 1">
            <a:extLst>
              <a:ext uri="{FF2B5EF4-FFF2-40B4-BE49-F238E27FC236}">
                <a16:creationId xmlns:a16="http://schemas.microsoft.com/office/drawing/2014/main" id="{7A46652B-8767-4355-8C5E-7C9ABB4F7CE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223110" y="3113483"/>
            <a:ext cx="1639554" cy="154918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032FE591-7BF2-4D4C-948A-D7CB11A1C896}"/>
              </a:ext>
            </a:extLst>
          </p:cNvPr>
          <p:cNvSpPr txBox="1"/>
          <p:nvPr/>
        </p:nvSpPr>
        <p:spPr>
          <a:xfrm>
            <a:off x="504293" y="690281"/>
            <a:ext cx="8223550" cy="369332"/>
          </a:xfrm>
          <a:prstGeom prst="rect">
            <a:avLst/>
          </a:prstGeom>
          <a:noFill/>
        </p:spPr>
        <p:txBody>
          <a:bodyPr wrap="square" rtlCol="0">
            <a:spAutoFit/>
          </a:bodyPr>
          <a:lstStyle/>
          <a:p>
            <a:r>
              <a:rPr lang="en-US" altLang="zh-CN" dirty="0"/>
              <a:t> </a:t>
            </a:r>
            <a:r>
              <a:rPr lang="zh-CN" altLang="en-US" dirty="0"/>
              <a:t>积极 </a:t>
            </a:r>
            <a:r>
              <a:rPr lang="en-US" altLang="zh-CN" dirty="0"/>
              <a:t>3/4                 </a:t>
            </a:r>
            <a:r>
              <a:rPr lang="zh-CN" altLang="en-US" dirty="0"/>
              <a:t>积极 </a:t>
            </a:r>
            <a:r>
              <a:rPr lang="en-US" altLang="zh-CN" dirty="0"/>
              <a:t>4/5                 </a:t>
            </a:r>
            <a:r>
              <a:rPr lang="zh-CN" altLang="en-US" dirty="0"/>
              <a:t>积极 </a:t>
            </a:r>
            <a:r>
              <a:rPr lang="en-US" altLang="zh-CN" dirty="0"/>
              <a:t>5/5              </a:t>
            </a:r>
            <a:r>
              <a:rPr lang="zh-CN" altLang="en-US" dirty="0">
                <a:solidFill>
                  <a:srgbClr val="FF0000"/>
                </a:solidFill>
              </a:rPr>
              <a:t>积极 </a:t>
            </a:r>
            <a:r>
              <a:rPr lang="en-US" altLang="zh-CN" dirty="0">
                <a:solidFill>
                  <a:srgbClr val="FF0000"/>
                </a:solidFill>
              </a:rPr>
              <a:t>3.5/5              </a:t>
            </a:r>
            <a:r>
              <a:rPr lang="zh-CN" altLang="en-US" dirty="0"/>
              <a:t>积极 </a:t>
            </a:r>
            <a:r>
              <a:rPr lang="en-US" altLang="zh-CN" dirty="0"/>
              <a:t>83/100</a:t>
            </a:r>
            <a:endParaRPr lang="zh-CN" altLang="en-US" dirty="0"/>
          </a:p>
        </p:txBody>
      </p:sp>
      <p:sp>
        <p:nvSpPr>
          <p:cNvPr id="14" name="文本框 13">
            <a:extLst>
              <a:ext uri="{FF2B5EF4-FFF2-40B4-BE49-F238E27FC236}">
                <a16:creationId xmlns:a16="http://schemas.microsoft.com/office/drawing/2014/main" id="{A859DD04-8950-40F0-B712-CCEE67443BBE}"/>
              </a:ext>
            </a:extLst>
          </p:cNvPr>
          <p:cNvSpPr txBox="1"/>
          <p:nvPr/>
        </p:nvSpPr>
        <p:spPr>
          <a:xfrm>
            <a:off x="451398" y="2773725"/>
            <a:ext cx="8065028" cy="369332"/>
          </a:xfrm>
          <a:prstGeom prst="rect">
            <a:avLst/>
          </a:prstGeom>
          <a:noFill/>
        </p:spPr>
        <p:txBody>
          <a:bodyPr wrap="none" rtlCol="0">
            <a:spAutoFit/>
          </a:bodyPr>
          <a:lstStyle/>
          <a:p>
            <a:r>
              <a:rPr lang="en-US" altLang="zh-CN" dirty="0"/>
              <a:t> </a:t>
            </a:r>
            <a:r>
              <a:rPr lang="zh-CN" altLang="en-US" dirty="0"/>
              <a:t>消极 </a:t>
            </a:r>
            <a:r>
              <a:rPr lang="en-US" altLang="zh-CN" dirty="0"/>
              <a:t>1.5/4               </a:t>
            </a:r>
            <a:r>
              <a:rPr lang="zh-CN" altLang="en-US" dirty="0"/>
              <a:t>消极</a:t>
            </a:r>
            <a:r>
              <a:rPr lang="en-US" altLang="zh-CN" dirty="0"/>
              <a:t> 2/4               </a:t>
            </a:r>
            <a:r>
              <a:rPr lang="zh-CN" altLang="en-US" dirty="0"/>
              <a:t>消极</a:t>
            </a:r>
            <a:r>
              <a:rPr lang="en-US" altLang="zh-CN" dirty="0"/>
              <a:t>   2/5              </a:t>
            </a:r>
            <a:r>
              <a:rPr lang="zh-CN" altLang="en-US" dirty="0"/>
              <a:t>消极</a:t>
            </a:r>
            <a:r>
              <a:rPr lang="en-US" altLang="zh-CN" dirty="0"/>
              <a:t>   5/10                </a:t>
            </a:r>
            <a:r>
              <a:rPr lang="zh-CN" altLang="en-US" dirty="0"/>
              <a:t>消极</a:t>
            </a:r>
            <a:r>
              <a:rPr lang="en-US" altLang="zh-CN" dirty="0"/>
              <a:t>   C</a:t>
            </a:r>
            <a:endParaRPr lang="zh-CN" altLang="en-US" dirty="0"/>
          </a:p>
        </p:txBody>
      </p:sp>
      <p:sp>
        <p:nvSpPr>
          <p:cNvPr id="5" name="文本框 4">
            <a:extLst>
              <a:ext uri="{FF2B5EF4-FFF2-40B4-BE49-F238E27FC236}">
                <a16:creationId xmlns:a16="http://schemas.microsoft.com/office/drawing/2014/main" id="{8FF27631-F12B-4DC7-B844-B7D1E576171A}"/>
              </a:ext>
            </a:extLst>
          </p:cNvPr>
          <p:cNvSpPr txBox="1"/>
          <p:nvPr/>
        </p:nvSpPr>
        <p:spPr>
          <a:xfrm>
            <a:off x="689670" y="2187628"/>
            <a:ext cx="1165314" cy="369332"/>
          </a:xfrm>
          <a:prstGeom prst="rect">
            <a:avLst/>
          </a:prstGeom>
          <a:noFill/>
        </p:spPr>
        <p:txBody>
          <a:bodyPr wrap="square" rtlCol="0">
            <a:spAutoFit/>
          </a:bodyPr>
          <a:lstStyle/>
          <a:p>
            <a:r>
              <a:rPr lang="zh-CN" altLang="en-US" dirty="0"/>
              <a:t>积极 </a:t>
            </a:r>
            <a:r>
              <a:rPr lang="en-US" altLang="zh-CN" dirty="0"/>
              <a:t>9.02</a:t>
            </a:r>
            <a:endParaRPr lang="zh-CN" altLang="en-US" dirty="0"/>
          </a:p>
        </p:txBody>
      </p:sp>
      <p:sp>
        <p:nvSpPr>
          <p:cNvPr id="31" name="文本框 30">
            <a:extLst>
              <a:ext uri="{FF2B5EF4-FFF2-40B4-BE49-F238E27FC236}">
                <a16:creationId xmlns:a16="http://schemas.microsoft.com/office/drawing/2014/main" id="{BE795482-6466-4F5B-A167-51049DC2B53E}"/>
              </a:ext>
            </a:extLst>
          </p:cNvPr>
          <p:cNvSpPr txBox="1"/>
          <p:nvPr/>
        </p:nvSpPr>
        <p:spPr>
          <a:xfrm>
            <a:off x="2378665" y="2181148"/>
            <a:ext cx="1165314" cy="369332"/>
          </a:xfrm>
          <a:prstGeom prst="rect">
            <a:avLst/>
          </a:prstGeom>
          <a:noFill/>
        </p:spPr>
        <p:txBody>
          <a:bodyPr wrap="square" rtlCol="0">
            <a:spAutoFit/>
          </a:bodyPr>
          <a:lstStyle/>
          <a:p>
            <a:r>
              <a:rPr lang="zh-CN" altLang="en-US" dirty="0"/>
              <a:t>积极 </a:t>
            </a:r>
            <a:r>
              <a:rPr lang="en-US" altLang="zh-CN" dirty="0"/>
              <a:t>9.11</a:t>
            </a:r>
            <a:endParaRPr lang="zh-CN" altLang="en-US" dirty="0"/>
          </a:p>
        </p:txBody>
      </p:sp>
      <p:sp>
        <p:nvSpPr>
          <p:cNvPr id="32" name="文本框 31">
            <a:extLst>
              <a:ext uri="{FF2B5EF4-FFF2-40B4-BE49-F238E27FC236}">
                <a16:creationId xmlns:a16="http://schemas.microsoft.com/office/drawing/2014/main" id="{2845318F-7195-4F2A-8B49-B19914B4B432}"/>
              </a:ext>
            </a:extLst>
          </p:cNvPr>
          <p:cNvSpPr txBox="1"/>
          <p:nvPr/>
        </p:nvSpPr>
        <p:spPr>
          <a:xfrm>
            <a:off x="4086402" y="2158054"/>
            <a:ext cx="1165314" cy="369332"/>
          </a:xfrm>
          <a:prstGeom prst="rect">
            <a:avLst/>
          </a:prstGeom>
          <a:noFill/>
        </p:spPr>
        <p:txBody>
          <a:bodyPr wrap="square" rtlCol="0">
            <a:spAutoFit/>
          </a:bodyPr>
          <a:lstStyle/>
          <a:p>
            <a:r>
              <a:rPr lang="zh-CN" altLang="en-US" dirty="0"/>
              <a:t>积极 </a:t>
            </a:r>
            <a:r>
              <a:rPr lang="en-US" altLang="zh-CN" dirty="0"/>
              <a:t>9.91</a:t>
            </a:r>
            <a:endParaRPr lang="zh-CN" altLang="en-US" dirty="0"/>
          </a:p>
        </p:txBody>
      </p:sp>
      <p:sp>
        <p:nvSpPr>
          <p:cNvPr id="33" name="文本框 32">
            <a:extLst>
              <a:ext uri="{FF2B5EF4-FFF2-40B4-BE49-F238E27FC236}">
                <a16:creationId xmlns:a16="http://schemas.microsoft.com/office/drawing/2014/main" id="{245E625C-7C00-49FA-A1B2-8837B7346030}"/>
              </a:ext>
            </a:extLst>
          </p:cNvPr>
          <p:cNvSpPr txBox="1"/>
          <p:nvPr/>
        </p:nvSpPr>
        <p:spPr>
          <a:xfrm>
            <a:off x="5905189" y="2158054"/>
            <a:ext cx="1165314" cy="369332"/>
          </a:xfrm>
          <a:prstGeom prst="rect">
            <a:avLst/>
          </a:prstGeom>
          <a:noFill/>
        </p:spPr>
        <p:txBody>
          <a:bodyPr wrap="square" rtlCol="0">
            <a:spAutoFit/>
          </a:bodyPr>
          <a:lstStyle/>
          <a:p>
            <a:r>
              <a:rPr lang="zh-CN" altLang="en-US" dirty="0">
                <a:solidFill>
                  <a:srgbClr val="FF0000"/>
                </a:solidFill>
              </a:rPr>
              <a:t>消极 </a:t>
            </a:r>
            <a:r>
              <a:rPr lang="en-US" altLang="zh-CN" dirty="0">
                <a:solidFill>
                  <a:srgbClr val="FF0000"/>
                </a:solidFill>
              </a:rPr>
              <a:t>4.68</a:t>
            </a:r>
            <a:endParaRPr lang="zh-CN" altLang="en-US" dirty="0">
              <a:solidFill>
                <a:srgbClr val="FF0000"/>
              </a:solidFill>
            </a:endParaRPr>
          </a:p>
        </p:txBody>
      </p:sp>
      <p:sp>
        <p:nvSpPr>
          <p:cNvPr id="34" name="文本框 33">
            <a:extLst>
              <a:ext uri="{FF2B5EF4-FFF2-40B4-BE49-F238E27FC236}">
                <a16:creationId xmlns:a16="http://schemas.microsoft.com/office/drawing/2014/main" id="{01A883BD-F6FE-4EEB-BD71-5D49F83BF04E}"/>
              </a:ext>
            </a:extLst>
          </p:cNvPr>
          <p:cNvSpPr txBox="1"/>
          <p:nvPr/>
        </p:nvSpPr>
        <p:spPr>
          <a:xfrm>
            <a:off x="7665822" y="2158054"/>
            <a:ext cx="1165314" cy="369332"/>
          </a:xfrm>
          <a:prstGeom prst="rect">
            <a:avLst/>
          </a:prstGeom>
          <a:noFill/>
        </p:spPr>
        <p:txBody>
          <a:bodyPr wrap="square" rtlCol="0">
            <a:spAutoFit/>
          </a:bodyPr>
          <a:lstStyle/>
          <a:p>
            <a:r>
              <a:rPr lang="zh-CN" altLang="en-US" dirty="0"/>
              <a:t>积极 </a:t>
            </a:r>
            <a:r>
              <a:rPr lang="en-US" altLang="zh-CN" dirty="0"/>
              <a:t>7.98</a:t>
            </a:r>
            <a:endParaRPr lang="zh-CN" altLang="en-US" dirty="0"/>
          </a:p>
        </p:txBody>
      </p:sp>
      <p:sp>
        <p:nvSpPr>
          <p:cNvPr id="35" name="文本框 34">
            <a:extLst>
              <a:ext uri="{FF2B5EF4-FFF2-40B4-BE49-F238E27FC236}">
                <a16:creationId xmlns:a16="http://schemas.microsoft.com/office/drawing/2014/main" id="{E3CE2C7D-FF6F-42C6-805E-0C9435FE0CFA}"/>
              </a:ext>
            </a:extLst>
          </p:cNvPr>
          <p:cNvSpPr txBox="1"/>
          <p:nvPr/>
        </p:nvSpPr>
        <p:spPr>
          <a:xfrm>
            <a:off x="601210" y="4293336"/>
            <a:ext cx="1165314" cy="369332"/>
          </a:xfrm>
          <a:prstGeom prst="rect">
            <a:avLst/>
          </a:prstGeom>
          <a:noFill/>
        </p:spPr>
        <p:txBody>
          <a:bodyPr wrap="square" rtlCol="0">
            <a:spAutoFit/>
          </a:bodyPr>
          <a:lstStyle/>
          <a:p>
            <a:r>
              <a:rPr lang="zh-CN" altLang="en-US" dirty="0"/>
              <a:t>消极 </a:t>
            </a:r>
            <a:r>
              <a:rPr lang="en-US" altLang="zh-CN" dirty="0"/>
              <a:t>4.44</a:t>
            </a:r>
            <a:endParaRPr lang="zh-CN" altLang="en-US" dirty="0"/>
          </a:p>
        </p:txBody>
      </p:sp>
      <p:sp>
        <p:nvSpPr>
          <p:cNvPr id="36" name="文本框 35">
            <a:extLst>
              <a:ext uri="{FF2B5EF4-FFF2-40B4-BE49-F238E27FC236}">
                <a16:creationId xmlns:a16="http://schemas.microsoft.com/office/drawing/2014/main" id="{C14370BC-232A-4015-AD8B-A71C93E02ADA}"/>
              </a:ext>
            </a:extLst>
          </p:cNvPr>
          <p:cNvSpPr txBox="1"/>
          <p:nvPr/>
        </p:nvSpPr>
        <p:spPr>
          <a:xfrm>
            <a:off x="2378665" y="4287077"/>
            <a:ext cx="1165314" cy="369332"/>
          </a:xfrm>
          <a:prstGeom prst="rect">
            <a:avLst/>
          </a:prstGeom>
          <a:noFill/>
        </p:spPr>
        <p:txBody>
          <a:bodyPr wrap="square" rtlCol="0">
            <a:spAutoFit/>
          </a:bodyPr>
          <a:lstStyle/>
          <a:p>
            <a:r>
              <a:rPr lang="zh-CN" altLang="en-US" dirty="0"/>
              <a:t>消极 </a:t>
            </a:r>
            <a:r>
              <a:rPr lang="en-US" altLang="zh-CN" dirty="0"/>
              <a:t>3.10</a:t>
            </a:r>
            <a:endParaRPr lang="zh-CN" altLang="en-US" dirty="0"/>
          </a:p>
        </p:txBody>
      </p:sp>
      <p:sp>
        <p:nvSpPr>
          <p:cNvPr id="37" name="文本框 36">
            <a:extLst>
              <a:ext uri="{FF2B5EF4-FFF2-40B4-BE49-F238E27FC236}">
                <a16:creationId xmlns:a16="http://schemas.microsoft.com/office/drawing/2014/main" id="{A7473592-4EEA-4C1D-AFE2-205E6EDD6823}"/>
              </a:ext>
            </a:extLst>
          </p:cNvPr>
          <p:cNvSpPr txBox="1"/>
          <p:nvPr/>
        </p:nvSpPr>
        <p:spPr>
          <a:xfrm>
            <a:off x="4215151" y="4287077"/>
            <a:ext cx="1165314" cy="369332"/>
          </a:xfrm>
          <a:prstGeom prst="rect">
            <a:avLst/>
          </a:prstGeom>
          <a:noFill/>
        </p:spPr>
        <p:txBody>
          <a:bodyPr wrap="square" rtlCol="0">
            <a:spAutoFit/>
          </a:bodyPr>
          <a:lstStyle/>
          <a:p>
            <a:r>
              <a:rPr lang="zh-CN" altLang="en-US" dirty="0"/>
              <a:t>消极 </a:t>
            </a:r>
            <a:r>
              <a:rPr lang="en-US" altLang="zh-CN" dirty="0"/>
              <a:t>3.97</a:t>
            </a:r>
            <a:endParaRPr lang="zh-CN" altLang="en-US" dirty="0"/>
          </a:p>
        </p:txBody>
      </p:sp>
      <p:sp>
        <p:nvSpPr>
          <p:cNvPr id="38" name="文本框 37">
            <a:extLst>
              <a:ext uri="{FF2B5EF4-FFF2-40B4-BE49-F238E27FC236}">
                <a16:creationId xmlns:a16="http://schemas.microsoft.com/office/drawing/2014/main" id="{083ACEB4-2037-4FD6-9571-C5242F5839CA}"/>
              </a:ext>
            </a:extLst>
          </p:cNvPr>
          <p:cNvSpPr txBox="1"/>
          <p:nvPr/>
        </p:nvSpPr>
        <p:spPr>
          <a:xfrm>
            <a:off x="5958168" y="4268553"/>
            <a:ext cx="1165314" cy="369332"/>
          </a:xfrm>
          <a:prstGeom prst="rect">
            <a:avLst/>
          </a:prstGeom>
          <a:noFill/>
        </p:spPr>
        <p:txBody>
          <a:bodyPr wrap="square" rtlCol="0">
            <a:spAutoFit/>
          </a:bodyPr>
          <a:lstStyle/>
          <a:p>
            <a:r>
              <a:rPr lang="zh-CN" altLang="en-US" dirty="0"/>
              <a:t>消极 </a:t>
            </a:r>
            <a:r>
              <a:rPr lang="en-US" altLang="zh-CN" dirty="0"/>
              <a:t>1.49</a:t>
            </a:r>
            <a:endParaRPr lang="zh-CN" altLang="en-US" dirty="0"/>
          </a:p>
        </p:txBody>
      </p:sp>
      <p:sp>
        <p:nvSpPr>
          <p:cNvPr id="39" name="文本框 38">
            <a:extLst>
              <a:ext uri="{FF2B5EF4-FFF2-40B4-BE49-F238E27FC236}">
                <a16:creationId xmlns:a16="http://schemas.microsoft.com/office/drawing/2014/main" id="{A51597ED-3034-44F3-A591-A28B25F50C3D}"/>
              </a:ext>
            </a:extLst>
          </p:cNvPr>
          <p:cNvSpPr txBox="1"/>
          <p:nvPr/>
        </p:nvSpPr>
        <p:spPr>
          <a:xfrm>
            <a:off x="7679943" y="4232236"/>
            <a:ext cx="1165314" cy="369332"/>
          </a:xfrm>
          <a:prstGeom prst="rect">
            <a:avLst/>
          </a:prstGeom>
          <a:noFill/>
        </p:spPr>
        <p:txBody>
          <a:bodyPr wrap="square" rtlCol="0">
            <a:spAutoFit/>
          </a:bodyPr>
          <a:lstStyle/>
          <a:p>
            <a:r>
              <a:rPr lang="zh-CN" altLang="en-US" dirty="0"/>
              <a:t>消极 </a:t>
            </a:r>
            <a:r>
              <a:rPr lang="en-US" altLang="zh-CN" dirty="0"/>
              <a:t>1.22</a:t>
            </a:r>
            <a:endParaRPr lang="zh-CN" altLang="en-US" dirty="0"/>
          </a:p>
        </p:txBody>
      </p:sp>
    </p:spTree>
    <p:extLst>
      <p:ext uri="{BB962C8B-B14F-4D97-AF65-F5344CB8AC3E}">
        <p14:creationId xmlns:p14="http://schemas.microsoft.com/office/powerpoint/2010/main" val="185633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299875" y="1833987"/>
            <a:ext cx="2729880" cy="707886"/>
          </a:xfrm>
          <a:prstGeom prst="rect">
            <a:avLst/>
          </a:prstGeom>
        </p:spPr>
        <p:txBody>
          <a:bodyPr wrap="square">
            <a:spAutoFit/>
          </a:bodyPr>
          <a:lstStyle/>
          <a:p>
            <a:r>
              <a:rPr lang="zh-CN" altLang="en-US" sz="4000" b="1" dirty="0">
                <a:ln w="6350">
                  <a:noFill/>
                </a:ln>
                <a:solidFill>
                  <a:schemeClr val="tx1">
                    <a:lumMod val="50000"/>
                    <a:lumOff val="50000"/>
                  </a:schemeClr>
                </a:solidFill>
                <a:latin typeface="Impact" pitchFamily="34" charset="0"/>
                <a:ea typeface="微软雅黑" pitchFamily="34" charset="-122"/>
              </a:rPr>
              <a:t>结束语</a:t>
            </a:r>
          </a:p>
        </p:txBody>
      </p:sp>
      <p:sp>
        <p:nvSpPr>
          <p:cNvPr id="41" name="矩形 40"/>
          <p:cNvSpPr/>
          <p:nvPr/>
        </p:nvSpPr>
        <p:spPr>
          <a:xfrm>
            <a:off x="4067944" y="1463642"/>
            <a:ext cx="1266056" cy="1200329"/>
          </a:xfrm>
          <a:prstGeom prst="rect">
            <a:avLst/>
          </a:prstGeom>
        </p:spPr>
        <p:txBody>
          <a:bodyPr wrap="square">
            <a:spAutoFit/>
          </a:bodyPr>
          <a:lstStyle/>
          <a:p>
            <a:pPr algn="ctr"/>
            <a:r>
              <a:rPr lang="en-US" altLang="zh-CN" sz="7200" dirty="0">
                <a:ln w="6350">
                  <a:noFill/>
                </a:ln>
                <a:solidFill>
                  <a:schemeClr val="bg1">
                    <a:lumMod val="50000"/>
                  </a:schemeClr>
                </a:solidFill>
                <a:latin typeface="Impact" pitchFamily="34" charset="0"/>
                <a:ea typeface="微软雅黑" pitchFamily="34" charset="-122"/>
              </a:rPr>
              <a:t>05</a:t>
            </a:r>
            <a:endParaRPr lang="zh-CN" altLang="en-US" sz="72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096000" y="411510"/>
            <a:ext cx="2580456" cy="369332"/>
          </a:xfrm>
          <a:prstGeom prst="rect">
            <a:avLst/>
          </a:prstGeom>
          <a:noFill/>
        </p:spPr>
        <p:txBody>
          <a:bodyPr wrap="square" rtlCol="0">
            <a:spAutoFit/>
          </a:bodyPr>
          <a:lstStyle/>
          <a:p>
            <a:r>
              <a:rPr lang="en-US" altLang="zh-CN" dirty="0">
                <a:solidFill>
                  <a:srgbClr val="F2F2F2"/>
                </a:solidFill>
              </a:rPr>
              <a:t>https://www.ypppt.com/</a:t>
            </a:r>
            <a:endParaRPr lang="zh-CN" altLang="en-US" dirty="0">
              <a:solidFill>
                <a:srgbClr val="F2F2F2"/>
              </a:solidFill>
            </a:endParaRPr>
          </a:p>
        </p:txBody>
      </p:sp>
      <p:sp>
        <p:nvSpPr>
          <p:cNvPr id="13" name="矩形 12">
            <a:extLst>
              <a:ext uri="{FF2B5EF4-FFF2-40B4-BE49-F238E27FC236}">
                <a16:creationId xmlns:a16="http://schemas.microsoft.com/office/drawing/2014/main" id="{39E203B1-BBBD-4C65-A366-18B56D2FC6C0}"/>
              </a:ext>
            </a:extLst>
          </p:cNvPr>
          <p:cNvSpPr/>
          <p:nvPr/>
        </p:nvSpPr>
        <p:spPr>
          <a:xfrm>
            <a:off x="5293664" y="2635268"/>
            <a:ext cx="1669047" cy="959750"/>
          </a:xfrm>
          <a:prstGeom prst="rect">
            <a:avLst/>
          </a:prstGeom>
        </p:spPr>
        <p:txBody>
          <a:bodyPr wrap="non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总结与思考</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en-US" altLang="zh-CN" sz="2000" dirty="0">
                <a:ln w="6350">
                  <a:noFill/>
                </a:ln>
                <a:solidFill>
                  <a:schemeClr val="bg1">
                    <a:lumMod val="50000"/>
                  </a:schemeClr>
                </a:solidFill>
                <a:latin typeface="Impact" pitchFamily="34" charset="0"/>
                <a:ea typeface="微软雅黑" pitchFamily="34" charset="-122"/>
              </a:rPr>
              <a:t>Q&amp;A</a:t>
            </a:r>
            <a:endParaRPr lang="zh-CN" altLang="en-US" sz="2000" dirty="0">
              <a:ln w="6350">
                <a:noFill/>
              </a:ln>
              <a:solidFill>
                <a:schemeClr val="bg1">
                  <a:lumMod val="50000"/>
                </a:schemeClr>
              </a:solidFill>
              <a:latin typeface="Impact" pitchFamily="34" charset="0"/>
              <a:ea typeface="微软雅黑" pitchFamily="34" charset="-122"/>
            </a:endParaRPr>
          </a:p>
        </p:txBody>
      </p:sp>
    </p:spTree>
    <p:extLst>
      <p:ext uri="{BB962C8B-B14F-4D97-AF65-F5344CB8AC3E}">
        <p14:creationId xmlns:p14="http://schemas.microsoft.com/office/powerpoint/2010/main" val="2924886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1"/>
          <p:cNvSpPr/>
          <p:nvPr/>
        </p:nvSpPr>
        <p:spPr bwMode="auto">
          <a:xfrm>
            <a:off x="3575845" y="1792523"/>
            <a:ext cx="974725" cy="973438"/>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accent1"/>
          </a:solidFill>
          <a:ln>
            <a:noFill/>
          </a:ln>
        </p:spPr>
        <p:txBody>
          <a:bodyPr/>
          <a:lstStyle/>
          <a:p>
            <a:endParaRPr lang="zh-CN" altLang="en-US"/>
          </a:p>
        </p:txBody>
      </p:sp>
      <p:sp>
        <p:nvSpPr>
          <p:cNvPr id="3" name="Freeform 22"/>
          <p:cNvSpPr/>
          <p:nvPr/>
        </p:nvSpPr>
        <p:spPr bwMode="auto">
          <a:xfrm>
            <a:off x="4588670" y="1792523"/>
            <a:ext cx="973137" cy="973438"/>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accent2"/>
          </a:solidFill>
          <a:ln>
            <a:noFill/>
          </a:ln>
        </p:spPr>
        <p:txBody>
          <a:bodyPr/>
          <a:lstStyle/>
          <a:p>
            <a:endParaRPr lang="zh-CN" altLang="en-US"/>
          </a:p>
        </p:txBody>
      </p:sp>
      <p:sp>
        <p:nvSpPr>
          <p:cNvPr id="4" name="Freeform 23"/>
          <p:cNvSpPr/>
          <p:nvPr/>
        </p:nvSpPr>
        <p:spPr bwMode="auto">
          <a:xfrm>
            <a:off x="3575845" y="2805661"/>
            <a:ext cx="974725" cy="973438"/>
          </a:xfrm>
          <a:custGeom>
            <a:avLst/>
            <a:gdLst>
              <a:gd name="T0" fmla="*/ 282 w 565"/>
              <a:gd name="T1" fmla="*/ 565 h 565"/>
              <a:gd name="T2" fmla="*/ 0 w 565"/>
              <a:gd name="T3" fmla="*/ 565 h 565"/>
              <a:gd name="T4" fmla="*/ 0 w 565"/>
              <a:gd name="T5" fmla="*/ 283 h 565"/>
              <a:gd name="T6" fmla="*/ 282 w 565"/>
              <a:gd name="T7" fmla="*/ 0 h 565"/>
              <a:gd name="T8" fmla="*/ 565 w 565"/>
              <a:gd name="T9" fmla="*/ 0 h 565"/>
              <a:gd name="T10" fmla="*/ 565 w 565"/>
              <a:gd name="T11" fmla="*/ 283 h 565"/>
              <a:gd name="T12" fmla="*/ 282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565"/>
                </a:moveTo>
                <a:cubicBezTo>
                  <a:pt x="0" y="565"/>
                  <a:pt x="0" y="565"/>
                  <a:pt x="0" y="565"/>
                </a:cubicBezTo>
                <a:cubicBezTo>
                  <a:pt x="0" y="283"/>
                  <a:pt x="0" y="283"/>
                  <a:pt x="0" y="283"/>
                </a:cubicBezTo>
                <a:cubicBezTo>
                  <a:pt x="0" y="127"/>
                  <a:pt x="126" y="0"/>
                  <a:pt x="282" y="0"/>
                </a:cubicBezTo>
                <a:cubicBezTo>
                  <a:pt x="565" y="0"/>
                  <a:pt x="565" y="0"/>
                  <a:pt x="565" y="0"/>
                </a:cubicBezTo>
                <a:cubicBezTo>
                  <a:pt x="565" y="283"/>
                  <a:pt x="565" y="283"/>
                  <a:pt x="565" y="283"/>
                </a:cubicBezTo>
                <a:cubicBezTo>
                  <a:pt x="565" y="439"/>
                  <a:pt x="438" y="565"/>
                  <a:pt x="282" y="565"/>
                </a:cubicBezTo>
                <a:close/>
              </a:path>
            </a:pathLst>
          </a:custGeom>
          <a:solidFill>
            <a:schemeClr val="accent4"/>
          </a:solidFill>
          <a:ln>
            <a:noFill/>
          </a:ln>
        </p:spPr>
        <p:txBody>
          <a:bodyPr/>
          <a:lstStyle/>
          <a:p>
            <a:endParaRPr lang="zh-CN" altLang="en-US"/>
          </a:p>
        </p:txBody>
      </p:sp>
      <p:sp>
        <p:nvSpPr>
          <p:cNvPr id="5" name="Freeform 24"/>
          <p:cNvSpPr/>
          <p:nvPr/>
        </p:nvSpPr>
        <p:spPr bwMode="auto">
          <a:xfrm>
            <a:off x="4588670" y="2805661"/>
            <a:ext cx="973137" cy="973438"/>
          </a:xfrm>
          <a:custGeom>
            <a:avLst/>
            <a:gdLst>
              <a:gd name="T0" fmla="*/ 283 w 565"/>
              <a:gd name="T1" fmla="*/ 565 h 565"/>
              <a:gd name="T2" fmla="*/ 565 w 565"/>
              <a:gd name="T3" fmla="*/ 565 h 565"/>
              <a:gd name="T4" fmla="*/ 565 w 565"/>
              <a:gd name="T5" fmla="*/ 283 h 565"/>
              <a:gd name="T6" fmla="*/ 283 w 565"/>
              <a:gd name="T7" fmla="*/ 0 h 565"/>
              <a:gd name="T8" fmla="*/ 0 w 565"/>
              <a:gd name="T9" fmla="*/ 0 h 565"/>
              <a:gd name="T10" fmla="*/ 0 w 565"/>
              <a:gd name="T11" fmla="*/ 283 h 565"/>
              <a:gd name="T12" fmla="*/ 283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565"/>
                </a:moveTo>
                <a:cubicBezTo>
                  <a:pt x="565" y="565"/>
                  <a:pt x="565" y="565"/>
                  <a:pt x="565" y="565"/>
                </a:cubicBezTo>
                <a:cubicBezTo>
                  <a:pt x="565" y="283"/>
                  <a:pt x="565" y="283"/>
                  <a:pt x="565" y="283"/>
                </a:cubicBezTo>
                <a:cubicBezTo>
                  <a:pt x="565" y="127"/>
                  <a:pt x="439" y="0"/>
                  <a:pt x="283" y="0"/>
                </a:cubicBezTo>
                <a:cubicBezTo>
                  <a:pt x="0" y="0"/>
                  <a:pt x="0" y="0"/>
                  <a:pt x="0" y="0"/>
                </a:cubicBezTo>
                <a:cubicBezTo>
                  <a:pt x="0" y="283"/>
                  <a:pt x="0" y="283"/>
                  <a:pt x="0" y="283"/>
                </a:cubicBezTo>
                <a:cubicBezTo>
                  <a:pt x="0" y="439"/>
                  <a:pt x="127" y="565"/>
                  <a:pt x="283" y="565"/>
                </a:cubicBezTo>
                <a:close/>
              </a:path>
            </a:pathLst>
          </a:custGeom>
          <a:solidFill>
            <a:schemeClr val="accent3"/>
          </a:solidFill>
          <a:ln>
            <a:noFill/>
          </a:ln>
        </p:spPr>
        <p:txBody>
          <a:bodyPr/>
          <a:lstStyle/>
          <a:p>
            <a:endParaRPr lang="zh-CN" altLang="en-US"/>
          </a:p>
        </p:txBody>
      </p:sp>
      <p:sp>
        <p:nvSpPr>
          <p:cNvPr id="6" name="Rectangle 25"/>
          <p:cNvSpPr>
            <a:spLocks noChangeArrowheads="1"/>
          </p:cNvSpPr>
          <p:nvPr/>
        </p:nvSpPr>
        <p:spPr bwMode="auto">
          <a:xfrm>
            <a:off x="3934880" y="1960851"/>
            <a:ext cx="27411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4000" dirty="0">
                <a:solidFill>
                  <a:srgbClr val="FFFFFF"/>
                </a:solidFill>
                <a:latin typeface="+mj-lt"/>
              </a:rPr>
              <a:t>C</a:t>
            </a:r>
            <a:endParaRPr lang="zh-CN" altLang="zh-CN" sz="4000" dirty="0">
              <a:latin typeface="+mj-lt"/>
            </a:endParaRPr>
          </a:p>
        </p:txBody>
      </p:sp>
      <p:sp>
        <p:nvSpPr>
          <p:cNvPr id="7" name="Rectangle 26"/>
          <p:cNvSpPr>
            <a:spLocks noChangeArrowheads="1"/>
          </p:cNvSpPr>
          <p:nvPr/>
        </p:nvSpPr>
        <p:spPr bwMode="auto">
          <a:xfrm>
            <a:off x="4876860" y="1960851"/>
            <a:ext cx="31579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4000" dirty="0">
                <a:solidFill>
                  <a:srgbClr val="FFFFFF"/>
                </a:solidFill>
                <a:latin typeface="+mj-lt"/>
              </a:rPr>
              <a:t>D</a:t>
            </a:r>
            <a:endParaRPr lang="zh-CN" altLang="zh-CN" sz="4000" dirty="0">
              <a:latin typeface="+mj-lt"/>
            </a:endParaRPr>
          </a:p>
        </p:txBody>
      </p:sp>
      <p:sp>
        <p:nvSpPr>
          <p:cNvPr id="8" name="Rectangle 27"/>
          <p:cNvSpPr>
            <a:spLocks noChangeArrowheads="1"/>
          </p:cNvSpPr>
          <p:nvPr/>
        </p:nvSpPr>
        <p:spPr bwMode="auto">
          <a:xfrm>
            <a:off x="3877726" y="2913644"/>
            <a:ext cx="43922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4000" dirty="0">
                <a:solidFill>
                  <a:srgbClr val="FFFFFF"/>
                </a:solidFill>
                <a:latin typeface="+mj-lt"/>
              </a:rPr>
              <a:t>M</a:t>
            </a:r>
            <a:endParaRPr lang="zh-CN" altLang="zh-CN" sz="4000" dirty="0">
              <a:latin typeface="+mj-lt"/>
            </a:endParaRPr>
          </a:p>
        </p:txBody>
      </p:sp>
      <p:sp>
        <p:nvSpPr>
          <p:cNvPr id="9" name="Rectangle 28"/>
          <p:cNvSpPr>
            <a:spLocks noChangeArrowheads="1"/>
          </p:cNvSpPr>
          <p:nvPr/>
        </p:nvSpPr>
        <p:spPr bwMode="auto">
          <a:xfrm>
            <a:off x="4906324" y="2913644"/>
            <a:ext cx="29655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4000" dirty="0">
                <a:solidFill>
                  <a:srgbClr val="FFFFFF"/>
                </a:solidFill>
                <a:latin typeface="+mj-lt"/>
              </a:rPr>
              <a:t>A</a:t>
            </a:r>
            <a:endParaRPr lang="zh-CN" altLang="zh-CN" sz="4000" dirty="0">
              <a:latin typeface="+mj-lt"/>
            </a:endParaRPr>
          </a:p>
        </p:txBody>
      </p:sp>
      <p:sp>
        <p:nvSpPr>
          <p:cNvPr id="14" name="椭圆 13"/>
          <p:cNvSpPr/>
          <p:nvPr/>
        </p:nvSpPr>
        <p:spPr>
          <a:xfrm>
            <a:off x="4320209" y="2536523"/>
            <a:ext cx="503582" cy="503737"/>
          </a:xfrm>
          <a:prstGeom prst="ellipse">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6"/>
          <p:cNvSpPr>
            <a:spLocks noEditPoints="1"/>
          </p:cNvSpPr>
          <p:nvPr/>
        </p:nvSpPr>
        <p:spPr bwMode="auto">
          <a:xfrm>
            <a:off x="4440358" y="2687553"/>
            <a:ext cx="263284" cy="201676"/>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Rectangle 37"/>
          <p:cNvSpPr>
            <a:spLocks noChangeArrowheads="1"/>
          </p:cNvSpPr>
          <p:nvPr/>
        </p:nvSpPr>
        <p:spPr bwMode="auto">
          <a:xfrm>
            <a:off x="1979712" y="1792523"/>
            <a:ext cx="1296393"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2000" b="1" dirty="0">
                <a:solidFill>
                  <a:schemeClr val="tx1">
                    <a:lumMod val="75000"/>
                    <a:lumOff val="25000"/>
                  </a:schemeClr>
                </a:solidFill>
              </a:rPr>
              <a:t>完成度</a:t>
            </a:r>
          </a:p>
          <a:p>
            <a:pPr algn="r">
              <a:spcBef>
                <a:spcPts val="300"/>
              </a:spcBef>
            </a:pPr>
            <a:r>
              <a:rPr lang="zh-CN" altLang="en-US" sz="1600" dirty="0">
                <a:solidFill>
                  <a:schemeClr val="bg1">
                    <a:lumMod val="50000"/>
                  </a:schemeClr>
                </a:solidFill>
              </a:rPr>
              <a:t>基本符合要求，仍有改进空间.</a:t>
            </a:r>
          </a:p>
        </p:txBody>
      </p:sp>
      <p:sp>
        <p:nvSpPr>
          <p:cNvPr id="20" name="Rectangle 38"/>
          <p:cNvSpPr>
            <a:spLocks noChangeArrowheads="1"/>
          </p:cNvSpPr>
          <p:nvPr/>
        </p:nvSpPr>
        <p:spPr bwMode="auto">
          <a:xfrm>
            <a:off x="1395186" y="3125074"/>
            <a:ext cx="1870075" cy="6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2000" b="1" dirty="0">
                <a:solidFill>
                  <a:schemeClr val="tx1">
                    <a:lumMod val="75000"/>
                    <a:lumOff val="25000"/>
                  </a:schemeClr>
                </a:solidFill>
              </a:rPr>
              <a:t>机器学习</a:t>
            </a:r>
          </a:p>
          <a:p>
            <a:pPr algn="r">
              <a:spcBef>
                <a:spcPts val="300"/>
              </a:spcBef>
            </a:pPr>
            <a:r>
              <a:rPr lang="zh-CN" altLang="en-US" sz="1600" dirty="0">
                <a:solidFill>
                  <a:schemeClr val="bg1">
                    <a:lumMod val="50000"/>
                  </a:schemeClr>
                </a:solidFill>
              </a:rPr>
              <a:t>强大的机器学习.</a:t>
            </a:r>
          </a:p>
        </p:txBody>
      </p:sp>
      <p:sp>
        <p:nvSpPr>
          <p:cNvPr id="21" name="Rectangle 39"/>
          <p:cNvSpPr>
            <a:spLocks noChangeArrowheads="1"/>
          </p:cNvSpPr>
          <p:nvPr/>
        </p:nvSpPr>
        <p:spPr bwMode="auto">
          <a:xfrm>
            <a:off x="5906654" y="1818504"/>
            <a:ext cx="1941834"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2000" b="1" dirty="0">
                <a:solidFill>
                  <a:schemeClr val="tx1">
                    <a:lumMod val="75000"/>
                    <a:lumOff val="25000"/>
                  </a:schemeClr>
                </a:solidFill>
              </a:rPr>
              <a:t>数据结构</a:t>
            </a:r>
          </a:p>
          <a:p>
            <a:pPr>
              <a:spcBef>
                <a:spcPts val="300"/>
              </a:spcBef>
            </a:pPr>
            <a:r>
              <a:rPr lang="zh-CN" altLang="en-US" sz="1600" dirty="0">
                <a:solidFill>
                  <a:schemeClr val="bg1">
                    <a:lumMod val="50000"/>
                  </a:schemeClr>
                </a:solidFill>
              </a:rPr>
              <a:t>面向问题或具体应用的数据结构</a:t>
            </a:r>
          </a:p>
        </p:txBody>
      </p:sp>
      <p:sp>
        <p:nvSpPr>
          <p:cNvPr id="22" name="Rectangle 40"/>
          <p:cNvSpPr>
            <a:spLocks noChangeArrowheads="1"/>
          </p:cNvSpPr>
          <p:nvPr/>
        </p:nvSpPr>
        <p:spPr bwMode="auto">
          <a:xfrm>
            <a:off x="5906654" y="3047671"/>
            <a:ext cx="1870075" cy="67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2000" b="1" dirty="0">
                <a:solidFill>
                  <a:schemeClr val="tx1">
                    <a:lumMod val="75000"/>
                    <a:lumOff val="25000"/>
                  </a:schemeClr>
                </a:solidFill>
              </a:rPr>
              <a:t>人工智能的时代</a:t>
            </a:r>
            <a:endParaRPr lang="en-US" altLang="zh-CN" sz="2000" b="1" dirty="0">
              <a:solidFill>
                <a:schemeClr val="tx1">
                  <a:lumMod val="75000"/>
                  <a:lumOff val="25000"/>
                </a:schemeClr>
              </a:solidFill>
            </a:endParaRPr>
          </a:p>
          <a:p>
            <a:pPr>
              <a:lnSpc>
                <a:spcPct val="120000"/>
              </a:lnSpc>
              <a:spcBef>
                <a:spcPts val="300"/>
              </a:spcBef>
            </a:pPr>
            <a:r>
              <a:rPr lang="zh-CN" altLang="en-US" sz="1600" dirty="0">
                <a:solidFill>
                  <a:schemeClr val="bg1">
                    <a:lumMod val="50000"/>
                  </a:schemeClr>
                </a:solidFill>
              </a:rPr>
              <a:t>浪潮之巅</a:t>
            </a:r>
          </a:p>
        </p:txBody>
      </p:sp>
      <p:sp>
        <p:nvSpPr>
          <p:cNvPr id="24"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总结与思考</a:t>
            </a:r>
            <a:endParaRPr lang="en-US" altLang="zh-CN" sz="2000" dirty="0">
              <a:solidFill>
                <a:schemeClr val="accent1"/>
              </a:solidFill>
              <a:latin typeface="微软雅黑" pitchFamily="34" charset="-122"/>
              <a:ea typeface="微软雅黑" pitchFamily="34" charset="-122"/>
            </a:endParaRPr>
          </a:p>
        </p:txBody>
      </p:sp>
      <p:grpSp>
        <p:nvGrpSpPr>
          <p:cNvPr id="25" name="组合 24"/>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67509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480720"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敬请老师和同学们批评指正</a:t>
            </a: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3069081" y="4183426"/>
            <a:ext cx="174306" cy="174304"/>
            <a:chOff x="801291" y="3535885"/>
            <a:chExt cx="219347" cy="219347"/>
          </a:xfrm>
        </p:grpSpPr>
        <p:sp>
          <p:nvSpPr>
            <p:cNvPr id="37"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40" name="组合 39"/>
            <p:cNvGrpSpPr/>
            <p:nvPr/>
          </p:nvGrpSpPr>
          <p:grpSpPr>
            <a:xfrm>
              <a:off x="860980" y="3583766"/>
              <a:ext cx="100336" cy="114060"/>
              <a:chOff x="860980" y="3583766"/>
              <a:chExt cx="100336" cy="114060"/>
            </a:xfrm>
          </p:grpSpPr>
          <p:sp>
            <p:nvSpPr>
              <p:cNvPr id="41"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42"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grpSp>
        <p:nvGrpSpPr>
          <p:cNvPr id="43" name="Group 14"/>
          <p:cNvGrpSpPr/>
          <p:nvPr/>
        </p:nvGrpSpPr>
        <p:grpSpPr bwMode="auto">
          <a:xfrm>
            <a:off x="4813893" y="4183426"/>
            <a:ext cx="174306" cy="174304"/>
            <a:chOff x="4248" y="3024"/>
            <a:chExt cx="600" cy="599"/>
          </a:xfrm>
        </p:grpSpPr>
        <p:sp>
          <p:nvSpPr>
            <p:cNvPr id="4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45" name="Group 16"/>
            <p:cNvGrpSpPr/>
            <p:nvPr/>
          </p:nvGrpSpPr>
          <p:grpSpPr bwMode="auto">
            <a:xfrm>
              <a:off x="4441" y="3144"/>
              <a:ext cx="215" cy="345"/>
              <a:chOff x="4441" y="3144"/>
              <a:chExt cx="215" cy="345"/>
            </a:xfrm>
          </p:grpSpPr>
          <p:sp>
            <p:nvSpPr>
              <p:cNvPr id="4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48" name="Text Box 19"/>
          <p:cNvSpPr txBox="1">
            <a:spLocks noChangeArrowheads="1"/>
          </p:cNvSpPr>
          <p:nvPr/>
        </p:nvSpPr>
        <p:spPr bwMode="auto">
          <a:xfrm>
            <a:off x="3256382" y="4132079"/>
            <a:ext cx="12618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指导老师：吕建明</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49" name="Text Box 20"/>
          <p:cNvSpPr txBox="1">
            <a:spLocks noChangeArrowheads="1"/>
          </p:cNvSpPr>
          <p:nvPr/>
        </p:nvSpPr>
        <p:spPr bwMode="auto">
          <a:xfrm>
            <a:off x="5017069" y="4132079"/>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答辩人：陈明奕</a:t>
            </a:r>
            <a:endParaRPr lang="en-US" altLang="zh-CN" sz="10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687895" y="2439079"/>
            <a:ext cx="0" cy="1000121"/>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3621970" y="3276362"/>
            <a:ext cx="0" cy="945171"/>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7269860" y="3249127"/>
            <a:ext cx="0" cy="895608"/>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5421651" y="2451821"/>
            <a:ext cx="0" cy="897368"/>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1412786" y="2233431"/>
            <a:ext cx="582889" cy="58634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5185115" y="2251409"/>
            <a:ext cx="541017" cy="526104"/>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7030147" y="3854898"/>
            <a:ext cx="544648" cy="529623"/>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3352872" y="3942067"/>
            <a:ext cx="563272" cy="558932"/>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978403" y="3066561"/>
            <a:ext cx="1638124" cy="55314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3029043" y="3057978"/>
            <a:ext cx="1245137" cy="570309"/>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4898775" y="3051849"/>
            <a:ext cx="1195941" cy="540403"/>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6744037" y="3039108"/>
            <a:ext cx="1199047" cy="540403"/>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1598994" y="2382062"/>
            <a:ext cx="218339" cy="295111"/>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5322363" y="2396241"/>
            <a:ext cx="227093" cy="260726"/>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7166540" y="3981594"/>
            <a:ext cx="232683" cy="297295"/>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3471791" y="4099286"/>
            <a:ext cx="280084" cy="256572"/>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Rectangle 24"/>
          <p:cNvSpPr>
            <a:spLocks noChangeArrowheads="1"/>
          </p:cNvSpPr>
          <p:nvPr/>
        </p:nvSpPr>
        <p:spPr bwMode="auto">
          <a:xfrm>
            <a:off x="1162166" y="3169187"/>
            <a:ext cx="1245137" cy="3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b="1" dirty="0">
                <a:solidFill>
                  <a:schemeClr val="bg1"/>
                </a:solidFill>
              </a:rPr>
              <a:t>载入数据集</a:t>
            </a:r>
            <a:endParaRPr lang="en-US" altLang="zh-CN" b="1" dirty="0">
              <a:solidFill>
                <a:schemeClr val="bg1"/>
              </a:solidFill>
            </a:endParaRPr>
          </a:p>
        </p:txBody>
      </p:sp>
      <p:sp>
        <p:nvSpPr>
          <p:cNvPr id="39" name="Rectangle 24"/>
          <p:cNvSpPr>
            <a:spLocks noChangeArrowheads="1"/>
          </p:cNvSpPr>
          <p:nvPr/>
        </p:nvSpPr>
        <p:spPr bwMode="auto">
          <a:xfrm>
            <a:off x="3081547" y="3198593"/>
            <a:ext cx="1302619" cy="27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600" b="1" dirty="0">
                <a:solidFill>
                  <a:schemeClr val="bg1"/>
                </a:solidFill>
              </a:rPr>
              <a:t>分割数据集</a:t>
            </a:r>
            <a:endParaRPr lang="en-US" altLang="zh-CN" sz="1200" dirty="0">
              <a:solidFill>
                <a:schemeClr val="bg1"/>
              </a:solidFill>
            </a:endParaRPr>
          </a:p>
        </p:txBody>
      </p:sp>
      <p:sp>
        <p:nvSpPr>
          <p:cNvPr id="40" name="Rectangle 24"/>
          <p:cNvSpPr>
            <a:spLocks noChangeArrowheads="1"/>
          </p:cNvSpPr>
          <p:nvPr/>
        </p:nvSpPr>
        <p:spPr bwMode="auto">
          <a:xfrm>
            <a:off x="4975809" y="3164609"/>
            <a:ext cx="1195939" cy="3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b="1" dirty="0">
                <a:solidFill>
                  <a:schemeClr val="bg1"/>
                </a:solidFill>
              </a:rPr>
              <a:t>数据编码</a:t>
            </a:r>
            <a:endParaRPr lang="en-US" altLang="zh-CN" sz="1400" dirty="0">
              <a:solidFill>
                <a:schemeClr val="bg1"/>
              </a:solidFill>
            </a:endParaRPr>
          </a:p>
        </p:txBody>
      </p:sp>
      <p:sp>
        <p:nvSpPr>
          <p:cNvPr id="41" name="Rectangle 24"/>
          <p:cNvSpPr>
            <a:spLocks noChangeArrowheads="1"/>
          </p:cNvSpPr>
          <p:nvPr/>
        </p:nvSpPr>
        <p:spPr bwMode="auto">
          <a:xfrm>
            <a:off x="6826736" y="3150847"/>
            <a:ext cx="1114794" cy="30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b="1" dirty="0">
                <a:solidFill>
                  <a:schemeClr val="bg1"/>
                </a:solidFill>
              </a:rPr>
              <a:t>数据填充</a:t>
            </a:r>
            <a:endParaRPr lang="en-US" altLang="zh-CN" sz="1400" dirty="0">
              <a:solidFill>
                <a:schemeClr val="bg1"/>
              </a:solidFill>
            </a:endParaRPr>
          </a:p>
        </p:txBody>
      </p:sp>
      <p:sp>
        <p:nvSpPr>
          <p:cNvPr id="47" name="Rectangle 39"/>
          <p:cNvSpPr>
            <a:spLocks noChangeArrowheads="1"/>
          </p:cNvSpPr>
          <p:nvPr/>
        </p:nvSpPr>
        <p:spPr bwMode="auto">
          <a:xfrm>
            <a:off x="416159" y="278281"/>
            <a:ext cx="33557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训练基本原理</a:t>
            </a:r>
            <a:r>
              <a:rPr lang="en-US" altLang="zh-CN" sz="2000" dirty="0">
                <a:solidFill>
                  <a:schemeClr val="bg1">
                    <a:lumMod val="50000"/>
                  </a:schemeClr>
                </a:solidFill>
                <a:latin typeface="微软雅黑" pitchFamily="34" charset="-122"/>
                <a:ea typeface="微软雅黑" pitchFamily="34" charset="-122"/>
              </a:rPr>
              <a:t>——</a:t>
            </a:r>
            <a:r>
              <a:rPr lang="zh-CN" altLang="en-US" sz="2000" dirty="0">
                <a:solidFill>
                  <a:schemeClr val="bg1">
                    <a:lumMod val="50000"/>
                  </a:schemeClr>
                </a:solidFill>
                <a:latin typeface="微软雅黑" pitchFamily="34" charset="-122"/>
                <a:ea typeface="微软雅黑" pitchFamily="34" charset="-122"/>
              </a:rPr>
              <a:t>数据预处理</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5354FAF5-BAC0-4607-8BBD-5B3FBC810657}"/>
              </a:ext>
            </a:extLst>
          </p:cNvPr>
          <p:cNvSpPr txBox="1"/>
          <p:nvPr/>
        </p:nvSpPr>
        <p:spPr>
          <a:xfrm>
            <a:off x="876533" y="3710293"/>
            <a:ext cx="2131665" cy="954107"/>
          </a:xfrm>
          <a:prstGeom prst="rect">
            <a:avLst/>
          </a:prstGeom>
          <a:noFill/>
        </p:spPr>
        <p:txBody>
          <a:bodyPr wrap="square" rtlCol="0">
            <a:spAutoFit/>
          </a:bodyPr>
          <a:lstStyle/>
          <a:p>
            <a:r>
              <a:rPr lang="zh-CN" altLang="en-US" sz="1400" dirty="0"/>
              <a:t>采用网络电影数据库（</a:t>
            </a:r>
            <a:r>
              <a:rPr lang="en-US" altLang="zh-CN" sz="1400" dirty="0"/>
              <a:t>Internet Movie Database</a:t>
            </a:r>
            <a:r>
              <a:rPr lang="zh-CN" altLang="en-US" sz="1400" dirty="0"/>
              <a:t>）的 </a:t>
            </a:r>
            <a:r>
              <a:rPr lang="en-US" altLang="zh-CN" sz="1400" dirty="0"/>
              <a:t>IMDB </a:t>
            </a:r>
            <a:r>
              <a:rPr lang="zh-CN" altLang="en-US" sz="1400" dirty="0"/>
              <a:t>数据集（</a:t>
            </a:r>
            <a:r>
              <a:rPr lang="en-US" altLang="zh-CN" sz="1400" dirty="0"/>
              <a:t>IMDB dataset</a:t>
            </a:r>
            <a:r>
              <a:rPr lang="zh-CN" altLang="en-US" sz="1400" dirty="0"/>
              <a:t>）</a:t>
            </a:r>
          </a:p>
        </p:txBody>
      </p:sp>
      <p:pic>
        <p:nvPicPr>
          <p:cNvPr id="28" name="图片 27">
            <a:extLst>
              <a:ext uri="{FF2B5EF4-FFF2-40B4-BE49-F238E27FC236}">
                <a16:creationId xmlns:a16="http://schemas.microsoft.com/office/drawing/2014/main" id="{37F37C79-D8E9-4306-A30E-99FDFF1FB59F}"/>
              </a:ext>
            </a:extLst>
          </p:cNvPr>
          <p:cNvPicPr>
            <a:picLocks noChangeAspect="1"/>
          </p:cNvPicPr>
          <p:nvPr/>
        </p:nvPicPr>
        <p:blipFill>
          <a:blip r:embed="rId3"/>
          <a:stretch>
            <a:fillRect/>
          </a:stretch>
        </p:blipFill>
        <p:spPr>
          <a:xfrm>
            <a:off x="978403" y="988715"/>
            <a:ext cx="6965284" cy="1127858"/>
          </a:xfrm>
          <a:prstGeom prst="rect">
            <a:avLst/>
          </a:prstGeom>
        </p:spPr>
      </p:pic>
      <p:sp>
        <p:nvSpPr>
          <p:cNvPr id="53" name="文本框 52">
            <a:extLst>
              <a:ext uri="{FF2B5EF4-FFF2-40B4-BE49-F238E27FC236}">
                <a16:creationId xmlns:a16="http://schemas.microsoft.com/office/drawing/2014/main" id="{8B45E9C1-54EE-4BC8-BC3B-45868CEE3A3E}"/>
              </a:ext>
            </a:extLst>
          </p:cNvPr>
          <p:cNvSpPr txBox="1"/>
          <p:nvPr/>
        </p:nvSpPr>
        <p:spPr>
          <a:xfrm>
            <a:off x="2834684" y="2435414"/>
            <a:ext cx="1814615" cy="523220"/>
          </a:xfrm>
          <a:prstGeom prst="rect">
            <a:avLst/>
          </a:prstGeom>
          <a:noFill/>
        </p:spPr>
        <p:txBody>
          <a:bodyPr wrap="square" rtlCol="0">
            <a:spAutoFit/>
          </a:bodyPr>
          <a:lstStyle/>
          <a:p>
            <a:r>
              <a:rPr lang="zh-CN" altLang="en-US" sz="1400" dirty="0"/>
              <a:t>将数据集分割为测试集和训练集</a:t>
            </a:r>
          </a:p>
        </p:txBody>
      </p:sp>
      <p:sp>
        <p:nvSpPr>
          <p:cNvPr id="54" name="文本框 53">
            <a:extLst>
              <a:ext uri="{FF2B5EF4-FFF2-40B4-BE49-F238E27FC236}">
                <a16:creationId xmlns:a16="http://schemas.microsoft.com/office/drawing/2014/main" id="{DA8BAF6E-871B-4AA7-B658-EF417EB8F730}"/>
              </a:ext>
            </a:extLst>
          </p:cNvPr>
          <p:cNvSpPr txBox="1"/>
          <p:nvPr/>
        </p:nvSpPr>
        <p:spPr>
          <a:xfrm>
            <a:off x="4672787" y="3755234"/>
            <a:ext cx="1814615" cy="523220"/>
          </a:xfrm>
          <a:prstGeom prst="rect">
            <a:avLst/>
          </a:prstGeom>
          <a:noFill/>
        </p:spPr>
        <p:txBody>
          <a:bodyPr wrap="square" rtlCol="0">
            <a:spAutoFit/>
          </a:bodyPr>
          <a:lstStyle/>
          <a:p>
            <a:r>
              <a:rPr lang="zh-CN" altLang="en-US" sz="1400" dirty="0"/>
              <a:t>采用编码器将句子编码为数列</a:t>
            </a:r>
          </a:p>
        </p:txBody>
      </p:sp>
      <p:sp>
        <p:nvSpPr>
          <p:cNvPr id="55" name="文本框 54">
            <a:extLst>
              <a:ext uri="{FF2B5EF4-FFF2-40B4-BE49-F238E27FC236}">
                <a16:creationId xmlns:a16="http://schemas.microsoft.com/office/drawing/2014/main" id="{D146ADD3-176F-433D-AF23-D5EF2C28BFFD}"/>
              </a:ext>
            </a:extLst>
          </p:cNvPr>
          <p:cNvSpPr txBox="1"/>
          <p:nvPr/>
        </p:nvSpPr>
        <p:spPr>
          <a:xfrm>
            <a:off x="6433897" y="2435414"/>
            <a:ext cx="1814615" cy="523220"/>
          </a:xfrm>
          <a:prstGeom prst="rect">
            <a:avLst/>
          </a:prstGeom>
          <a:noFill/>
        </p:spPr>
        <p:txBody>
          <a:bodyPr wrap="square" rtlCol="0">
            <a:spAutoFit/>
          </a:bodyPr>
          <a:lstStyle/>
          <a:p>
            <a:r>
              <a:rPr lang="zh-CN" altLang="en-US" sz="1400" dirty="0"/>
              <a:t>将长度不一的数列填充为长度一致的数列</a:t>
            </a:r>
          </a:p>
        </p:txBody>
      </p:sp>
    </p:spTree>
    <p:extLst>
      <p:ext uri="{BB962C8B-B14F-4D97-AF65-F5344CB8AC3E}">
        <p14:creationId xmlns:p14="http://schemas.microsoft.com/office/powerpoint/2010/main" val="368699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目  录</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2" name="组合 1"/>
          <p:cNvGrpSpPr/>
          <p:nvPr/>
        </p:nvGrpSpPr>
        <p:grpSpPr>
          <a:xfrm>
            <a:off x="528696" y="2571750"/>
            <a:ext cx="1512542" cy="1895740"/>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9"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2800042" y="2062748"/>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6084764" y="2046842"/>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5025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5924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2167164" y="2571750"/>
            <a:ext cx="1512542" cy="1895740"/>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8164" y="2571750"/>
            <a:ext cx="1512542" cy="1895740"/>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5516578" y="2571750"/>
            <a:ext cx="1512542" cy="1895740"/>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7115402" y="2571750"/>
            <a:ext cx="1512542" cy="1895740"/>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3851289" y="3089712"/>
            <a:ext cx="1441420" cy="1345881"/>
          </a:xfrm>
          <a:prstGeom prst="rect">
            <a:avLst/>
          </a:prstGeom>
        </p:spPr>
        <p:txBody>
          <a:bodyPr wrap="none">
            <a:spAutoFit/>
          </a:bodyPr>
          <a:lstStyle/>
          <a:p>
            <a:pPr algn="ctr">
              <a:lnSpc>
                <a:spcPct val="150000"/>
              </a:lnSpc>
            </a:pPr>
            <a:r>
              <a:rPr lang="zh-CN" altLang="en-US" sz="1400" dirty="0">
                <a:ln w="6350">
                  <a:noFill/>
                </a:ln>
                <a:solidFill>
                  <a:schemeClr val="bg1">
                    <a:lumMod val="50000"/>
                  </a:schemeClr>
                </a:solidFill>
                <a:latin typeface="Impact" pitchFamily="34" charset="0"/>
                <a:ea typeface="微软雅黑" pitchFamily="34" charset="-122"/>
              </a:rPr>
              <a:t>接口概述</a:t>
            </a:r>
          </a:p>
          <a:p>
            <a:pPr algn="ctr">
              <a:lnSpc>
                <a:spcPct val="150000"/>
              </a:lnSpc>
            </a:pPr>
            <a:r>
              <a:rPr lang="zh-CN" altLang="en-US" sz="1400" dirty="0">
                <a:ln w="6350">
                  <a:noFill/>
                </a:ln>
                <a:solidFill>
                  <a:schemeClr val="bg1">
                    <a:lumMod val="50000"/>
                  </a:schemeClr>
                </a:solidFill>
                <a:latin typeface="Impact" pitchFamily="34" charset="0"/>
                <a:ea typeface="微软雅黑" pitchFamily="34" charset="-122"/>
              </a:rPr>
              <a:t>训练的基本原理</a:t>
            </a:r>
          </a:p>
          <a:p>
            <a:pPr algn="ctr">
              <a:lnSpc>
                <a:spcPct val="150000"/>
              </a:lnSpc>
            </a:pPr>
            <a:r>
              <a:rPr lang="zh-CN" altLang="en-US" sz="1400" dirty="0">
                <a:ln w="6350">
                  <a:noFill/>
                </a:ln>
                <a:solidFill>
                  <a:schemeClr val="bg1">
                    <a:lumMod val="50000"/>
                  </a:schemeClr>
                </a:solidFill>
                <a:latin typeface="Impact" pitchFamily="34" charset="0"/>
                <a:ea typeface="微软雅黑" pitchFamily="34" charset="-122"/>
              </a:rPr>
              <a:t>训练与测试</a:t>
            </a:r>
          </a:p>
          <a:p>
            <a:pPr algn="ctr">
              <a:lnSpc>
                <a:spcPct val="150000"/>
              </a:lnSpc>
            </a:pPr>
            <a:r>
              <a:rPr lang="zh-CN" altLang="en-US" sz="1400" dirty="0">
                <a:ln w="6350">
                  <a:noFill/>
                </a:ln>
                <a:solidFill>
                  <a:schemeClr val="bg1">
                    <a:lumMod val="50000"/>
                  </a:schemeClr>
                </a:solidFill>
                <a:latin typeface="Impact" pitchFamily="34" charset="0"/>
                <a:ea typeface="微软雅黑" pitchFamily="34" charset="-122"/>
              </a:rPr>
              <a:t>数据结构</a:t>
            </a:r>
          </a:p>
        </p:txBody>
      </p:sp>
      <p:sp>
        <p:nvSpPr>
          <p:cNvPr id="63" name="矩形 62"/>
          <p:cNvSpPr/>
          <p:nvPr/>
        </p:nvSpPr>
        <p:spPr>
          <a:xfrm>
            <a:off x="5433309" y="3111789"/>
            <a:ext cx="1665842" cy="547779"/>
          </a:xfrm>
          <a:prstGeom prst="rect">
            <a:avLst/>
          </a:prstGeom>
        </p:spPr>
        <p:txBody>
          <a:bodyPr wrap="none">
            <a:spAutoFit/>
          </a:bodyPr>
          <a:lstStyle/>
          <a:p>
            <a:pPr algn="ctr">
              <a:lnSpc>
                <a:spcPct val="150000"/>
              </a:lnSpc>
            </a:pPr>
            <a:r>
              <a:rPr lang="zh-CN" altLang="en-US" sz="1050" dirty="0">
                <a:ln w="6350">
                  <a:noFill/>
                </a:ln>
                <a:solidFill>
                  <a:schemeClr val="bg1">
                    <a:lumMod val="50000"/>
                  </a:schemeClr>
                </a:solidFill>
                <a:latin typeface="Impact" pitchFamily="34" charset="0"/>
                <a:ea typeface="微软雅黑" pitchFamily="34" charset="-122"/>
              </a:rPr>
              <a:t>模型的训练与测试</a:t>
            </a:r>
            <a:endParaRPr lang="en-US" altLang="zh-CN" sz="105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50" dirty="0">
                <a:ln w="6350">
                  <a:noFill/>
                </a:ln>
                <a:solidFill>
                  <a:schemeClr val="bg1">
                    <a:lumMod val="50000"/>
                  </a:schemeClr>
                </a:solidFill>
                <a:latin typeface="Impact" pitchFamily="34" charset="0"/>
                <a:ea typeface="微软雅黑" pitchFamily="34" charset="-122"/>
              </a:rPr>
              <a:t>模型对于真实影评的测试</a:t>
            </a:r>
            <a:endParaRPr lang="en-US" altLang="zh-CN" sz="1050" dirty="0">
              <a:ln w="6350">
                <a:noFill/>
              </a:ln>
              <a:solidFill>
                <a:schemeClr val="bg1">
                  <a:lumMod val="50000"/>
                </a:schemeClr>
              </a:solidFill>
              <a:latin typeface="Impact" pitchFamily="34" charset="0"/>
              <a:ea typeface="微软雅黑" pitchFamily="34" charset="-122"/>
            </a:endParaRPr>
          </a:p>
        </p:txBody>
      </p:sp>
      <p:sp>
        <p:nvSpPr>
          <p:cNvPr id="64" name="矩形 63"/>
          <p:cNvSpPr/>
          <p:nvPr/>
        </p:nvSpPr>
        <p:spPr>
          <a:xfrm>
            <a:off x="4018001" y="2667289"/>
            <a:ext cx="1107997" cy="369332"/>
          </a:xfrm>
          <a:prstGeom prst="rect">
            <a:avLst/>
          </a:prstGeom>
        </p:spPr>
        <p:txBody>
          <a:bodyPr wrap="none">
            <a:spAutoFit/>
          </a:bodyPr>
          <a:lstStyle/>
          <a:p>
            <a:pPr algn="ctr"/>
            <a:r>
              <a:rPr lang="zh-CN" altLang="en-US" b="1" dirty="0">
                <a:ln w="6350">
                  <a:noFill/>
                </a:ln>
                <a:solidFill>
                  <a:schemeClr val="bg1">
                    <a:lumMod val="50000"/>
                  </a:schemeClr>
                </a:solidFill>
                <a:latin typeface="Impact" pitchFamily="34" charset="0"/>
                <a:ea typeface="微软雅黑" pitchFamily="34" charset="-122"/>
              </a:rPr>
              <a:t>过程论述</a:t>
            </a:r>
          </a:p>
        </p:txBody>
      </p:sp>
      <p:sp>
        <p:nvSpPr>
          <p:cNvPr id="65" name="矩形 64"/>
          <p:cNvSpPr/>
          <p:nvPr/>
        </p:nvSpPr>
        <p:spPr>
          <a:xfrm>
            <a:off x="2365307" y="2667289"/>
            <a:ext cx="1107997" cy="369332"/>
          </a:xfrm>
          <a:prstGeom prst="rect">
            <a:avLst/>
          </a:prstGeom>
        </p:spPr>
        <p:txBody>
          <a:bodyPr wrap="none">
            <a:spAutoFit/>
          </a:bodyPr>
          <a:lstStyle/>
          <a:p>
            <a:pPr algn="ctr"/>
            <a:r>
              <a:rPr lang="zh-CN" altLang="en-US" b="1" dirty="0">
                <a:ln w="6350">
                  <a:noFill/>
                </a:ln>
                <a:solidFill>
                  <a:schemeClr val="bg1">
                    <a:lumMod val="50000"/>
                  </a:schemeClr>
                </a:solidFill>
                <a:latin typeface="Impact" pitchFamily="34" charset="0"/>
                <a:ea typeface="微软雅黑" pitchFamily="34" charset="-122"/>
              </a:rPr>
              <a:t>方案论证</a:t>
            </a:r>
          </a:p>
        </p:txBody>
      </p:sp>
      <p:sp>
        <p:nvSpPr>
          <p:cNvPr id="66" name="矩形 65"/>
          <p:cNvSpPr/>
          <p:nvPr/>
        </p:nvSpPr>
        <p:spPr>
          <a:xfrm>
            <a:off x="697527" y="2667289"/>
            <a:ext cx="1138170" cy="369332"/>
          </a:xfrm>
          <a:prstGeom prst="rect">
            <a:avLst/>
          </a:prstGeom>
        </p:spPr>
        <p:txBody>
          <a:bodyPr wrap="square">
            <a:spAutoFit/>
          </a:bodyPr>
          <a:lstStyle/>
          <a:p>
            <a:pPr algn="ctr"/>
            <a:r>
              <a:rPr lang="zh-CN" altLang="en-US" b="1" dirty="0">
                <a:ln w="6350">
                  <a:noFill/>
                </a:ln>
                <a:solidFill>
                  <a:schemeClr val="bg1">
                    <a:lumMod val="50000"/>
                  </a:schemeClr>
                </a:solidFill>
                <a:latin typeface="Impact" pitchFamily="34" charset="0"/>
                <a:ea typeface="微软雅黑" pitchFamily="34" charset="-122"/>
              </a:rPr>
              <a:t>选题背景</a:t>
            </a:r>
          </a:p>
        </p:txBody>
      </p:sp>
      <p:sp>
        <p:nvSpPr>
          <p:cNvPr id="67" name="矩形 66"/>
          <p:cNvSpPr/>
          <p:nvPr/>
        </p:nvSpPr>
        <p:spPr>
          <a:xfrm>
            <a:off x="7445576" y="2667289"/>
            <a:ext cx="877163" cy="369332"/>
          </a:xfrm>
          <a:prstGeom prst="rect">
            <a:avLst/>
          </a:prstGeom>
        </p:spPr>
        <p:txBody>
          <a:bodyPr wrap="none">
            <a:spAutoFit/>
          </a:bodyPr>
          <a:lstStyle/>
          <a:p>
            <a:pPr algn="ctr"/>
            <a:r>
              <a:rPr lang="zh-CN" altLang="en-US" b="1" dirty="0">
                <a:ln w="6350">
                  <a:noFill/>
                </a:ln>
                <a:solidFill>
                  <a:schemeClr val="bg1">
                    <a:lumMod val="50000"/>
                  </a:schemeClr>
                </a:solidFill>
                <a:latin typeface="Impact" pitchFamily="34" charset="0"/>
                <a:ea typeface="微软雅黑" pitchFamily="34" charset="-122"/>
              </a:rPr>
              <a:t>结束语</a:t>
            </a:r>
          </a:p>
        </p:txBody>
      </p:sp>
      <p:sp>
        <p:nvSpPr>
          <p:cNvPr id="68" name="矩形 67"/>
          <p:cNvSpPr/>
          <p:nvPr/>
        </p:nvSpPr>
        <p:spPr>
          <a:xfrm>
            <a:off x="5677466" y="2667289"/>
            <a:ext cx="1107997" cy="369332"/>
          </a:xfrm>
          <a:prstGeom prst="rect">
            <a:avLst/>
          </a:prstGeom>
        </p:spPr>
        <p:txBody>
          <a:bodyPr wrap="none">
            <a:spAutoFit/>
          </a:bodyPr>
          <a:lstStyle/>
          <a:p>
            <a:pPr algn="ctr"/>
            <a:r>
              <a:rPr lang="zh-CN" altLang="en-US" b="1" dirty="0">
                <a:ln w="6350">
                  <a:noFill/>
                </a:ln>
                <a:solidFill>
                  <a:schemeClr val="bg1">
                    <a:lumMod val="50000"/>
                  </a:schemeClr>
                </a:solidFill>
                <a:latin typeface="Impact" pitchFamily="34" charset="0"/>
                <a:ea typeface="微软雅黑" pitchFamily="34" charset="-122"/>
              </a:rPr>
              <a:t>结果分析</a:t>
            </a:r>
          </a:p>
        </p:txBody>
      </p:sp>
      <p:sp>
        <p:nvSpPr>
          <p:cNvPr id="40" name="矩形 39">
            <a:extLst>
              <a:ext uri="{FF2B5EF4-FFF2-40B4-BE49-F238E27FC236}">
                <a16:creationId xmlns:a16="http://schemas.microsoft.com/office/drawing/2014/main" id="{AB9AF391-78DB-4AD4-BA15-6C4DFFE1CB78}"/>
              </a:ext>
            </a:extLst>
          </p:cNvPr>
          <p:cNvSpPr/>
          <p:nvPr/>
        </p:nvSpPr>
        <p:spPr>
          <a:xfrm>
            <a:off x="815206" y="3114467"/>
            <a:ext cx="902811" cy="1169231"/>
          </a:xfrm>
          <a:prstGeom prst="rect">
            <a:avLst/>
          </a:prstGeom>
        </p:spPr>
        <p:txBody>
          <a:bodyPr wrap="none">
            <a:spAutoFit/>
          </a:bodyPr>
          <a:lstStyle/>
          <a:p>
            <a:pPr algn="ctr">
              <a:lnSpc>
                <a:spcPct val="150000"/>
              </a:lnSpc>
            </a:pPr>
            <a:r>
              <a:rPr lang="zh-CN" altLang="en-US" sz="1400" dirty="0">
                <a:ln w="6350">
                  <a:noFill/>
                </a:ln>
                <a:solidFill>
                  <a:schemeClr val="bg1">
                    <a:lumMod val="50000"/>
                  </a:schemeClr>
                </a:solidFill>
                <a:latin typeface="Impact" pitchFamily="34" charset="0"/>
                <a:ea typeface="微软雅黑" pitchFamily="34" charset="-122"/>
              </a:rPr>
              <a:t>影评现状</a:t>
            </a:r>
          </a:p>
          <a:p>
            <a:pPr algn="ctr">
              <a:lnSpc>
                <a:spcPct val="150000"/>
              </a:lnSpc>
            </a:pPr>
            <a:r>
              <a:rPr lang="zh-CN" altLang="en-US" sz="1400" dirty="0">
                <a:ln w="6350">
                  <a:noFill/>
                </a:ln>
                <a:solidFill>
                  <a:schemeClr val="bg1">
                    <a:lumMod val="50000"/>
                  </a:schemeClr>
                </a:solidFill>
                <a:latin typeface="Impact" pitchFamily="34" charset="0"/>
                <a:ea typeface="微软雅黑" pitchFamily="34" charset="-122"/>
              </a:rPr>
              <a:t>改进方法</a:t>
            </a:r>
          </a:p>
          <a:p>
            <a:pPr algn="ctr">
              <a:lnSpc>
                <a:spcPct val="150000"/>
              </a:lnSpc>
            </a:pPr>
            <a:endParaRPr lang="zh-CN" altLang="en-US" sz="1000" dirty="0">
              <a:ln w="6350">
                <a:noFill/>
              </a:ln>
              <a:solidFill>
                <a:schemeClr val="bg1">
                  <a:lumMod val="50000"/>
                </a:schemeClr>
              </a:solidFill>
              <a:latin typeface="Impact" pitchFamily="34" charset="0"/>
              <a:ea typeface="微软雅黑" pitchFamily="34" charset="-122"/>
            </a:endParaRPr>
          </a:p>
          <a:p>
            <a:pPr algn="ctr">
              <a:lnSpc>
                <a:spcPct val="150000"/>
              </a:lnSpc>
            </a:pPr>
            <a:endParaRPr lang="zh-CN" altLang="en-US" sz="1000" dirty="0">
              <a:ln w="6350">
                <a:noFill/>
              </a:ln>
              <a:solidFill>
                <a:schemeClr val="bg1">
                  <a:lumMod val="50000"/>
                </a:schemeClr>
              </a:solidFill>
              <a:latin typeface="Impact" pitchFamily="34" charset="0"/>
              <a:ea typeface="微软雅黑" pitchFamily="34" charset="-122"/>
            </a:endParaRPr>
          </a:p>
        </p:txBody>
      </p:sp>
      <p:sp>
        <p:nvSpPr>
          <p:cNvPr id="41" name="矩形 40">
            <a:extLst>
              <a:ext uri="{FF2B5EF4-FFF2-40B4-BE49-F238E27FC236}">
                <a16:creationId xmlns:a16="http://schemas.microsoft.com/office/drawing/2014/main" id="{D8E7DC3D-9270-482C-A319-D3FB77F60DD9}"/>
              </a:ext>
            </a:extLst>
          </p:cNvPr>
          <p:cNvSpPr/>
          <p:nvPr/>
        </p:nvSpPr>
        <p:spPr>
          <a:xfrm>
            <a:off x="2467896" y="3118205"/>
            <a:ext cx="902811" cy="1169231"/>
          </a:xfrm>
          <a:prstGeom prst="rect">
            <a:avLst/>
          </a:prstGeom>
        </p:spPr>
        <p:txBody>
          <a:bodyPr wrap="none">
            <a:spAutoFit/>
          </a:bodyPr>
          <a:lstStyle/>
          <a:p>
            <a:pPr algn="ctr">
              <a:lnSpc>
                <a:spcPct val="150000"/>
              </a:lnSpc>
            </a:pPr>
            <a:r>
              <a:rPr lang="zh-CN" altLang="en-US" sz="1400" dirty="0">
                <a:ln w="6350">
                  <a:noFill/>
                </a:ln>
                <a:solidFill>
                  <a:schemeClr val="bg1">
                    <a:lumMod val="50000"/>
                  </a:schemeClr>
                </a:solidFill>
                <a:latin typeface="Impact" pitchFamily="34" charset="0"/>
                <a:ea typeface="微软雅黑" pitchFamily="34" charset="-122"/>
              </a:rPr>
              <a:t>训练环境</a:t>
            </a:r>
            <a:endParaRPr lang="en-US" altLang="zh-CN" sz="14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400" dirty="0">
                <a:ln w="6350">
                  <a:noFill/>
                </a:ln>
                <a:solidFill>
                  <a:schemeClr val="bg1">
                    <a:lumMod val="50000"/>
                  </a:schemeClr>
                </a:solidFill>
                <a:latin typeface="Impact" pitchFamily="34" charset="0"/>
                <a:ea typeface="微软雅黑" pitchFamily="34" charset="-122"/>
              </a:rPr>
              <a:t>运行环境</a:t>
            </a:r>
          </a:p>
          <a:p>
            <a:pPr algn="ctr">
              <a:lnSpc>
                <a:spcPct val="150000"/>
              </a:lnSpc>
            </a:pPr>
            <a:endParaRPr lang="zh-CN" altLang="en-US" sz="1000" dirty="0">
              <a:ln w="6350">
                <a:noFill/>
              </a:ln>
              <a:solidFill>
                <a:schemeClr val="bg1">
                  <a:lumMod val="50000"/>
                </a:schemeClr>
              </a:solidFill>
              <a:latin typeface="Impact" pitchFamily="34" charset="0"/>
              <a:ea typeface="微软雅黑" pitchFamily="34" charset="-122"/>
            </a:endParaRPr>
          </a:p>
          <a:p>
            <a:pPr algn="ctr">
              <a:lnSpc>
                <a:spcPct val="150000"/>
              </a:lnSpc>
            </a:pPr>
            <a:endParaRPr lang="zh-CN" altLang="en-US" sz="1000" dirty="0">
              <a:ln w="6350">
                <a:noFill/>
              </a:ln>
              <a:solidFill>
                <a:schemeClr val="bg1">
                  <a:lumMod val="50000"/>
                </a:schemeClr>
              </a:solidFill>
              <a:latin typeface="Impact" pitchFamily="34" charset="0"/>
              <a:ea typeface="微软雅黑" pitchFamily="34" charset="-122"/>
            </a:endParaRPr>
          </a:p>
        </p:txBody>
      </p:sp>
      <p:sp>
        <p:nvSpPr>
          <p:cNvPr id="37" name="矩形 36">
            <a:extLst>
              <a:ext uri="{FF2B5EF4-FFF2-40B4-BE49-F238E27FC236}">
                <a16:creationId xmlns:a16="http://schemas.microsoft.com/office/drawing/2014/main" id="{3BCB0DE8-93D0-473E-809F-6F3F8209F1E0}"/>
              </a:ext>
            </a:extLst>
          </p:cNvPr>
          <p:cNvSpPr/>
          <p:nvPr/>
        </p:nvSpPr>
        <p:spPr>
          <a:xfrm>
            <a:off x="7311408" y="3123911"/>
            <a:ext cx="1082348" cy="695127"/>
          </a:xfrm>
          <a:prstGeom prst="rect">
            <a:avLst/>
          </a:prstGeom>
        </p:spPr>
        <p:txBody>
          <a:bodyPr wrap="none">
            <a:spAutoFit/>
          </a:bodyPr>
          <a:lstStyle/>
          <a:p>
            <a:pPr algn="ctr">
              <a:lnSpc>
                <a:spcPct val="150000"/>
              </a:lnSpc>
            </a:pPr>
            <a:r>
              <a:rPr lang="zh-CN" altLang="en-US" sz="1400" dirty="0">
                <a:ln w="6350">
                  <a:noFill/>
                </a:ln>
                <a:solidFill>
                  <a:schemeClr val="bg1">
                    <a:lumMod val="50000"/>
                  </a:schemeClr>
                </a:solidFill>
                <a:latin typeface="Impact" pitchFamily="34" charset="0"/>
                <a:ea typeface="微软雅黑" pitchFamily="34" charset="-122"/>
              </a:rPr>
              <a:t>反思与总结</a:t>
            </a:r>
            <a:endParaRPr lang="en-US" altLang="zh-CN" sz="1400" dirty="0">
              <a:ln w="6350">
                <a:noFill/>
              </a:ln>
              <a:solidFill>
                <a:schemeClr val="bg1">
                  <a:lumMod val="50000"/>
                </a:schemeClr>
              </a:solidFill>
              <a:latin typeface="Impact" pitchFamily="34" charset="0"/>
              <a:ea typeface="微软雅黑" pitchFamily="34" charset="-122"/>
            </a:endParaRPr>
          </a:p>
          <a:p>
            <a:pPr algn="ctr">
              <a:lnSpc>
                <a:spcPct val="150000"/>
              </a:lnSpc>
            </a:pPr>
            <a:r>
              <a:rPr lang="en-US" altLang="zh-CN" sz="1400" dirty="0">
                <a:ln w="6350">
                  <a:noFill/>
                </a:ln>
                <a:solidFill>
                  <a:schemeClr val="bg1">
                    <a:lumMod val="50000"/>
                  </a:schemeClr>
                </a:solidFill>
                <a:latin typeface="Impact" pitchFamily="34" charset="0"/>
                <a:ea typeface="微软雅黑" pitchFamily="34" charset="-122"/>
              </a:rPr>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299875" y="1833987"/>
            <a:ext cx="2729880" cy="707886"/>
          </a:xfrm>
          <a:prstGeom prst="rect">
            <a:avLst/>
          </a:prstGeom>
        </p:spPr>
        <p:txBody>
          <a:bodyPr wrap="square">
            <a:spAutoFit/>
          </a:bodyPr>
          <a:lstStyle/>
          <a:p>
            <a:r>
              <a:rPr lang="zh-CN" altLang="en-US" sz="4000" b="1" dirty="0">
                <a:ln w="6350">
                  <a:noFill/>
                </a:ln>
                <a:solidFill>
                  <a:schemeClr val="tx1">
                    <a:lumMod val="50000"/>
                    <a:lumOff val="50000"/>
                  </a:schemeClr>
                </a:solidFill>
                <a:latin typeface="Impact" pitchFamily="34" charset="0"/>
                <a:ea typeface="微软雅黑" pitchFamily="34" charset="-122"/>
              </a:rPr>
              <a:t>选题背景</a:t>
            </a:r>
          </a:p>
        </p:txBody>
      </p:sp>
      <p:sp>
        <p:nvSpPr>
          <p:cNvPr id="41" name="矩形 40"/>
          <p:cNvSpPr/>
          <p:nvPr/>
        </p:nvSpPr>
        <p:spPr>
          <a:xfrm>
            <a:off x="4253880" y="1463642"/>
            <a:ext cx="1080120" cy="1200329"/>
          </a:xfrm>
          <a:prstGeom prst="rect">
            <a:avLst/>
          </a:prstGeom>
        </p:spPr>
        <p:txBody>
          <a:bodyPr wrap="square">
            <a:spAutoFit/>
          </a:bodyPr>
          <a:lstStyle/>
          <a:p>
            <a:pPr algn="ctr"/>
            <a:r>
              <a:rPr lang="en-US" altLang="zh-CN" sz="7200" dirty="0">
                <a:ln w="6350">
                  <a:noFill/>
                </a:ln>
                <a:solidFill>
                  <a:schemeClr val="bg1">
                    <a:lumMod val="50000"/>
                  </a:schemeClr>
                </a:solidFill>
                <a:latin typeface="Impact" pitchFamily="34" charset="0"/>
                <a:ea typeface="微软雅黑" pitchFamily="34" charset="-122"/>
              </a:rPr>
              <a:t>01</a:t>
            </a:r>
            <a:endParaRPr lang="zh-CN" altLang="en-US" sz="72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096000" y="411510"/>
            <a:ext cx="2580456" cy="369332"/>
          </a:xfrm>
          <a:prstGeom prst="rect">
            <a:avLst/>
          </a:prstGeom>
          <a:noFill/>
        </p:spPr>
        <p:txBody>
          <a:bodyPr wrap="square" rtlCol="0">
            <a:spAutoFit/>
          </a:bodyPr>
          <a:lstStyle/>
          <a:p>
            <a:r>
              <a:rPr lang="en-US" altLang="zh-CN" dirty="0">
                <a:solidFill>
                  <a:srgbClr val="F2F2F2"/>
                </a:solidFill>
              </a:rPr>
              <a:t>https://www.ypppt.com/</a:t>
            </a:r>
            <a:endParaRPr lang="zh-CN" altLang="en-US" dirty="0">
              <a:solidFill>
                <a:srgbClr val="F2F2F2"/>
              </a:solidFill>
            </a:endParaRPr>
          </a:p>
        </p:txBody>
      </p:sp>
      <p:sp>
        <p:nvSpPr>
          <p:cNvPr id="13" name="矩形 12">
            <a:extLst>
              <a:ext uri="{FF2B5EF4-FFF2-40B4-BE49-F238E27FC236}">
                <a16:creationId xmlns:a16="http://schemas.microsoft.com/office/drawing/2014/main" id="{39E203B1-BBBD-4C65-A366-18B56D2FC6C0}"/>
              </a:ext>
            </a:extLst>
          </p:cNvPr>
          <p:cNvSpPr/>
          <p:nvPr/>
        </p:nvSpPr>
        <p:spPr>
          <a:xfrm>
            <a:off x="5293664" y="2635268"/>
            <a:ext cx="1412566" cy="959750"/>
          </a:xfrm>
          <a:prstGeom prst="rect">
            <a:avLst/>
          </a:prstGeom>
        </p:spPr>
        <p:txBody>
          <a:bodyPr wrap="non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影评现状</a:t>
            </a: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改进方案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0"/>
          <p:cNvSpPr>
            <a:spLocks noEditPoints="1"/>
          </p:cNvSpPr>
          <p:nvPr/>
        </p:nvSpPr>
        <p:spPr bwMode="auto">
          <a:xfrm>
            <a:off x="4699248" y="3896247"/>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选题背景</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C75C290B-37B5-48BB-B89E-FB82455ADC60}"/>
              </a:ext>
            </a:extLst>
          </p:cNvPr>
          <p:cNvPicPr>
            <a:picLocks noChangeAspect="1"/>
          </p:cNvPicPr>
          <p:nvPr/>
        </p:nvPicPr>
        <p:blipFill>
          <a:blip r:embed="rId3"/>
          <a:stretch>
            <a:fillRect/>
          </a:stretch>
        </p:blipFill>
        <p:spPr>
          <a:xfrm>
            <a:off x="4086936" y="169236"/>
            <a:ext cx="3960440" cy="2299239"/>
          </a:xfrm>
          <a:prstGeom prst="rect">
            <a:avLst/>
          </a:prstGeom>
        </p:spPr>
      </p:pic>
      <p:sp>
        <p:nvSpPr>
          <p:cNvPr id="24" name="文本框 23">
            <a:extLst>
              <a:ext uri="{FF2B5EF4-FFF2-40B4-BE49-F238E27FC236}">
                <a16:creationId xmlns:a16="http://schemas.microsoft.com/office/drawing/2014/main" id="{31231662-92EB-4BF0-97E1-4D480DD2F60D}"/>
              </a:ext>
            </a:extLst>
          </p:cNvPr>
          <p:cNvSpPr txBox="1"/>
          <p:nvPr/>
        </p:nvSpPr>
        <p:spPr>
          <a:xfrm>
            <a:off x="641056" y="1335574"/>
            <a:ext cx="2526654" cy="923330"/>
          </a:xfrm>
          <a:prstGeom prst="rect">
            <a:avLst/>
          </a:prstGeom>
          <a:noFill/>
        </p:spPr>
        <p:txBody>
          <a:bodyPr wrap="none" rtlCol="0">
            <a:spAutoFit/>
          </a:bodyPr>
          <a:lstStyle/>
          <a:p>
            <a:r>
              <a:rPr lang="zh-CN" altLang="en-US" dirty="0"/>
              <a:t>优点：用户友好</a:t>
            </a:r>
            <a:endParaRPr lang="en-US" altLang="zh-CN" dirty="0"/>
          </a:p>
          <a:p>
            <a:r>
              <a:rPr lang="en-US" altLang="zh-CN" dirty="0"/>
              <a:t>     </a:t>
            </a:r>
            <a:r>
              <a:rPr lang="zh-CN" altLang="en-US" dirty="0"/>
              <a:t>①评分机制简单</a:t>
            </a:r>
            <a:endParaRPr lang="en-US" altLang="zh-CN" dirty="0"/>
          </a:p>
          <a:p>
            <a:r>
              <a:rPr lang="en-US" altLang="zh-CN" dirty="0"/>
              <a:t>     </a:t>
            </a:r>
            <a:r>
              <a:rPr lang="zh-CN" altLang="en-US" dirty="0"/>
              <a:t>②允许额外表达观点</a:t>
            </a:r>
            <a:endParaRPr lang="en-US" altLang="zh-CN" dirty="0"/>
          </a:p>
        </p:txBody>
      </p:sp>
      <p:sp>
        <p:nvSpPr>
          <p:cNvPr id="25" name="文本框 24">
            <a:extLst>
              <a:ext uri="{FF2B5EF4-FFF2-40B4-BE49-F238E27FC236}">
                <a16:creationId xmlns:a16="http://schemas.microsoft.com/office/drawing/2014/main" id="{06DB0B4E-8AEE-483D-89CF-78B6B810173D}"/>
              </a:ext>
            </a:extLst>
          </p:cNvPr>
          <p:cNvSpPr txBox="1"/>
          <p:nvPr/>
        </p:nvSpPr>
        <p:spPr>
          <a:xfrm>
            <a:off x="743236" y="2422932"/>
            <a:ext cx="3449983" cy="923330"/>
          </a:xfrm>
          <a:prstGeom prst="rect">
            <a:avLst/>
          </a:prstGeom>
          <a:noFill/>
        </p:spPr>
        <p:txBody>
          <a:bodyPr wrap="none" rtlCol="0">
            <a:spAutoFit/>
          </a:bodyPr>
          <a:lstStyle/>
          <a:p>
            <a:r>
              <a:rPr lang="zh-CN" altLang="en-US" dirty="0"/>
              <a:t>缺点：表达可能不充分</a:t>
            </a:r>
            <a:endParaRPr lang="en-US" altLang="zh-CN" dirty="0"/>
          </a:p>
          <a:p>
            <a:r>
              <a:rPr lang="en-US" altLang="zh-CN" dirty="0"/>
              <a:t>     </a:t>
            </a:r>
            <a:r>
              <a:rPr lang="zh-CN" altLang="en-US" dirty="0"/>
              <a:t>①</a:t>
            </a:r>
            <a:r>
              <a:rPr lang="en-US" altLang="zh-CN" dirty="0"/>
              <a:t>5</a:t>
            </a:r>
            <a:r>
              <a:rPr lang="zh-CN" altLang="en-US" dirty="0"/>
              <a:t>星的评价机制</a:t>
            </a:r>
            <a:endParaRPr lang="en-US" altLang="zh-CN" dirty="0"/>
          </a:p>
          <a:p>
            <a:r>
              <a:rPr lang="en-US" altLang="zh-CN" dirty="0"/>
              <a:t>     </a:t>
            </a:r>
            <a:r>
              <a:rPr lang="zh-CN" altLang="en-US" dirty="0"/>
              <a:t>②无法通过影评直接看出评价</a:t>
            </a:r>
            <a:endParaRPr lang="en-US" altLang="zh-CN" dirty="0"/>
          </a:p>
        </p:txBody>
      </p:sp>
      <p:sp>
        <p:nvSpPr>
          <p:cNvPr id="26" name="Freeform 19">
            <a:extLst>
              <a:ext uri="{FF2B5EF4-FFF2-40B4-BE49-F238E27FC236}">
                <a16:creationId xmlns:a16="http://schemas.microsoft.com/office/drawing/2014/main" id="{1A4278D4-4A0E-4147-B896-59B30E3A6079}"/>
              </a:ext>
            </a:extLst>
          </p:cNvPr>
          <p:cNvSpPr>
            <a:spLocks noEditPoints="1"/>
          </p:cNvSpPr>
          <p:nvPr/>
        </p:nvSpPr>
        <p:spPr bwMode="auto">
          <a:xfrm>
            <a:off x="360377" y="1385124"/>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27" name="Group 32">
            <a:extLst>
              <a:ext uri="{FF2B5EF4-FFF2-40B4-BE49-F238E27FC236}">
                <a16:creationId xmlns:a16="http://schemas.microsoft.com/office/drawing/2014/main" id="{DAFCB7C6-30A0-4F48-ABE0-E0FB703AD794}"/>
              </a:ext>
            </a:extLst>
          </p:cNvPr>
          <p:cNvGrpSpPr/>
          <p:nvPr/>
        </p:nvGrpSpPr>
        <p:grpSpPr bwMode="auto">
          <a:xfrm flipH="1">
            <a:off x="566970" y="2468475"/>
            <a:ext cx="196850" cy="247726"/>
            <a:chOff x="0" y="0"/>
            <a:chExt cx="127" cy="163"/>
          </a:xfrm>
          <a:solidFill>
            <a:schemeClr val="accent4"/>
          </a:solidFill>
        </p:grpSpPr>
        <p:sp>
          <p:nvSpPr>
            <p:cNvPr id="28" name="Freeform 33">
              <a:extLst>
                <a:ext uri="{FF2B5EF4-FFF2-40B4-BE49-F238E27FC236}">
                  <a16:creationId xmlns:a16="http://schemas.microsoft.com/office/drawing/2014/main" id="{3621BA61-5AD6-4A4E-8775-ED06B8AE7585}"/>
                </a:ext>
              </a:extLst>
            </p:cNvPr>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9" name="Freeform 34">
              <a:extLst>
                <a:ext uri="{FF2B5EF4-FFF2-40B4-BE49-F238E27FC236}">
                  <a16:creationId xmlns:a16="http://schemas.microsoft.com/office/drawing/2014/main" id="{F5EBB1E2-78FA-4141-93D2-9118FC4DB5C3}"/>
                </a:ext>
              </a:extLst>
            </p:cNvPr>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30" name="Freeform 35">
              <a:extLst>
                <a:ext uri="{FF2B5EF4-FFF2-40B4-BE49-F238E27FC236}">
                  <a16:creationId xmlns:a16="http://schemas.microsoft.com/office/drawing/2014/main" id="{688ACFE6-00AD-4BA9-8526-8216A85F2975}"/>
                </a:ext>
              </a:extLst>
            </p:cNvPr>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31" name="Freeform 36">
              <a:extLst>
                <a:ext uri="{FF2B5EF4-FFF2-40B4-BE49-F238E27FC236}">
                  <a16:creationId xmlns:a16="http://schemas.microsoft.com/office/drawing/2014/main" id="{16C5FF59-8622-4B4D-A77A-59DD8F8E43B3}"/>
                </a:ext>
              </a:extLst>
            </p:cNvPr>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32" name="Freeform 37">
              <a:extLst>
                <a:ext uri="{FF2B5EF4-FFF2-40B4-BE49-F238E27FC236}">
                  <a16:creationId xmlns:a16="http://schemas.microsoft.com/office/drawing/2014/main" id="{43FE09CC-C083-4237-BD9D-94890F1605CE}"/>
                </a:ext>
              </a:extLst>
            </p:cNvPr>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33" name="文本框 32">
            <a:extLst>
              <a:ext uri="{FF2B5EF4-FFF2-40B4-BE49-F238E27FC236}">
                <a16:creationId xmlns:a16="http://schemas.microsoft.com/office/drawing/2014/main" id="{28CEA1CB-63B7-469A-B3A6-433C93E98A78}"/>
              </a:ext>
            </a:extLst>
          </p:cNvPr>
          <p:cNvSpPr txBox="1"/>
          <p:nvPr/>
        </p:nvSpPr>
        <p:spPr>
          <a:xfrm>
            <a:off x="677020" y="3861478"/>
            <a:ext cx="2262158" cy="369332"/>
          </a:xfrm>
          <a:prstGeom prst="rect">
            <a:avLst/>
          </a:prstGeom>
          <a:noFill/>
        </p:spPr>
        <p:txBody>
          <a:bodyPr wrap="none" rtlCol="0">
            <a:spAutoFit/>
          </a:bodyPr>
          <a:lstStyle/>
          <a:p>
            <a:r>
              <a:rPr lang="zh-CN" altLang="en-US" dirty="0"/>
              <a:t>改进方案：</a:t>
            </a:r>
            <a:r>
              <a:rPr lang="zh-CN" altLang="en-US" dirty="0">
                <a:solidFill>
                  <a:srgbClr val="FF0000"/>
                </a:solidFill>
              </a:rPr>
              <a:t>情感分析</a:t>
            </a:r>
            <a:endParaRPr lang="en-US" altLang="zh-CN" dirty="0">
              <a:solidFill>
                <a:srgbClr val="FF0000"/>
              </a:solidFill>
            </a:endParaRPr>
          </a:p>
        </p:txBody>
      </p:sp>
      <p:sp>
        <p:nvSpPr>
          <p:cNvPr id="34" name="Freeform 38">
            <a:extLst>
              <a:ext uri="{FF2B5EF4-FFF2-40B4-BE49-F238E27FC236}">
                <a16:creationId xmlns:a16="http://schemas.microsoft.com/office/drawing/2014/main" id="{CE5FDD0E-AEBF-4787-AD6C-8D8BD304C676}"/>
              </a:ext>
            </a:extLst>
          </p:cNvPr>
          <p:cNvSpPr>
            <a:spLocks noEditPoints="1"/>
          </p:cNvSpPr>
          <p:nvPr/>
        </p:nvSpPr>
        <p:spPr bwMode="auto">
          <a:xfrm flipH="1">
            <a:off x="400195" y="3944512"/>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pic>
        <p:nvPicPr>
          <p:cNvPr id="36" name="图片 35">
            <a:extLst>
              <a:ext uri="{FF2B5EF4-FFF2-40B4-BE49-F238E27FC236}">
                <a16:creationId xmlns:a16="http://schemas.microsoft.com/office/drawing/2014/main" id="{7D1BB117-591A-4D2C-B798-F9C735FCC06C}"/>
              </a:ext>
            </a:extLst>
          </p:cNvPr>
          <p:cNvPicPr>
            <a:picLocks noChangeAspect="1"/>
          </p:cNvPicPr>
          <p:nvPr/>
        </p:nvPicPr>
        <p:blipFill>
          <a:blip r:embed="rId4"/>
          <a:stretch>
            <a:fillRect/>
          </a:stretch>
        </p:blipFill>
        <p:spPr>
          <a:xfrm>
            <a:off x="4687512" y="2571750"/>
            <a:ext cx="3998943" cy="2416474"/>
          </a:xfrm>
          <a:prstGeom prst="rect">
            <a:avLst/>
          </a:prstGeom>
        </p:spPr>
      </p:pic>
    </p:spTree>
    <p:extLst>
      <p:ext uri="{BB962C8B-B14F-4D97-AF65-F5344CB8AC3E}">
        <p14:creationId xmlns:p14="http://schemas.microsoft.com/office/powerpoint/2010/main" val="290845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animBg="1"/>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299875" y="1833987"/>
            <a:ext cx="2729880" cy="707886"/>
          </a:xfrm>
          <a:prstGeom prst="rect">
            <a:avLst/>
          </a:prstGeom>
        </p:spPr>
        <p:txBody>
          <a:bodyPr wrap="square">
            <a:spAutoFit/>
          </a:bodyPr>
          <a:lstStyle/>
          <a:p>
            <a:r>
              <a:rPr lang="zh-CN" altLang="en-US" sz="4000" b="1" dirty="0">
                <a:ln w="6350">
                  <a:noFill/>
                </a:ln>
                <a:solidFill>
                  <a:schemeClr val="tx1">
                    <a:lumMod val="50000"/>
                    <a:lumOff val="50000"/>
                  </a:schemeClr>
                </a:solidFill>
                <a:latin typeface="Impact" pitchFamily="34" charset="0"/>
                <a:ea typeface="微软雅黑" pitchFamily="34" charset="-122"/>
              </a:rPr>
              <a:t>方案论证</a:t>
            </a:r>
          </a:p>
        </p:txBody>
      </p:sp>
      <p:sp>
        <p:nvSpPr>
          <p:cNvPr id="41" name="矩形 40"/>
          <p:cNvSpPr/>
          <p:nvPr/>
        </p:nvSpPr>
        <p:spPr>
          <a:xfrm>
            <a:off x="4067944" y="1463642"/>
            <a:ext cx="1266056" cy="1200329"/>
          </a:xfrm>
          <a:prstGeom prst="rect">
            <a:avLst/>
          </a:prstGeom>
        </p:spPr>
        <p:txBody>
          <a:bodyPr wrap="square">
            <a:spAutoFit/>
          </a:bodyPr>
          <a:lstStyle/>
          <a:p>
            <a:pPr algn="ctr"/>
            <a:r>
              <a:rPr lang="en-US" altLang="zh-CN" sz="7200" dirty="0">
                <a:ln w="6350">
                  <a:noFill/>
                </a:ln>
                <a:solidFill>
                  <a:schemeClr val="bg1">
                    <a:lumMod val="50000"/>
                  </a:schemeClr>
                </a:solidFill>
                <a:latin typeface="Impact" pitchFamily="34" charset="0"/>
                <a:ea typeface="微软雅黑" pitchFamily="34" charset="-122"/>
              </a:rPr>
              <a:t>02</a:t>
            </a:r>
            <a:endParaRPr lang="zh-CN" altLang="en-US" sz="72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096000" y="411510"/>
            <a:ext cx="2580456" cy="369332"/>
          </a:xfrm>
          <a:prstGeom prst="rect">
            <a:avLst/>
          </a:prstGeom>
          <a:noFill/>
        </p:spPr>
        <p:txBody>
          <a:bodyPr wrap="square" rtlCol="0">
            <a:spAutoFit/>
          </a:bodyPr>
          <a:lstStyle/>
          <a:p>
            <a:r>
              <a:rPr lang="en-US" altLang="zh-CN" dirty="0">
                <a:solidFill>
                  <a:srgbClr val="F2F2F2"/>
                </a:solidFill>
              </a:rPr>
              <a:t>https://www.ypppt.com/</a:t>
            </a:r>
            <a:endParaRPr lang="zh-CN" altLang="en-US" dirty="0">
              <a:solidFill>
                <a:srgbClr val="F2F2F2"/>
              </a:solidFill>
            </a:endParaRPr>
          </a:p>
        </p:txBody>
      </p:sp>
      <p:sp>
        <p:nvSpPr>
          <p:cNvPr id="13" name="矩形 12">
            <a:extLst>
              <a:ext uri="{FF2B5EF4-FFF2-40B4-BE49-F238E27FC236}">
                <a16:creationId xmlns:a16="http://schemas.microsoft.com/office/drawing/2014/main" id="{39E203B1-BBBD-4C65-A366-18B56D2FC6C0}"/>
              </a:ext>
            </a:extLst>
          </p:cNvPr>
          <p:cNvSpPr/>
          <p:nvPr/>
        </p:nvSpPr>
        <p:spPr>
          <a:xfrm>
            <a:off x="5293664" y="2635268"/>
            <a:ext cx="3207929" cy="1421415"/>
          </a:xfrm>
          <a:prstGeom prst="rect">
            <a:avLst/>
          </a:prstGeom>
        </p:spPr>
        <p:txBody>
          <a:bodyPr wrap="non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训练环境</a:t>
            </a: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运行环境</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系统安全性和数据完整性</a:t>
            </a:r>
          </a:p>
        </p:txBody>
      </p:sp>
    </p:spTree>
    <p:extLst>
      <p:ext uri="{BB962C8B-B14F-4D97-AF65-F5344CB8AC3E}">
        <p14:creationId xmlns:p14="http://schemas.microsoft.com/office/powerpoint/2010/main" val="156517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Freeform 8"/>
          <p:cNvSpPr/>
          <p:nvPr/>
        </p:nvSpPr>
        <p:spPr bwMode="auto">
          <a:xfrm>
            <a:off x="5222875" y="1350412"/>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p:spPr>
        <p:txBody>
          <a:bodyPr/>
          <a:lstStyle/>
          <a:p>
            <a:endParaRPr lang="zh-CN" altLang="en-US"/>
          </a:p>
        </p:txBody>
      </p:sp>
      <p:sp>
        <p:nvSpPr>
          <p:cNvPr id="18441" name="Freeform 9"/>
          <p:cNvSpPr/>
          <p:nvPr/>
        </p:nvSpPr>
        <p:spPr bwMode="auto">
          <a:xfrm>
            <a:off x="7108825" y="1347235"/>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p:spPr>
        <p:txBody>
          <a:bodyPr/>
          <a:lstStyle/>
          <a:p>
            <a:endParaRPr lang="zh-CN" altLang="en-US"/>
          </a:p>
        </p:txBody>
      </p:sp>
      <p:sp>
        <p:nvSpPr>
          <p:cNvPr id="18442" name="Freeform 10"/>
          <p:cNvSpPr/>
          <p:nvPr/>
        </p:nvSpPr>
        <p:spPr bwMode="auto">
          <a:xfrm>
            <a:off x="6026150" y="3354456"/>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3"/>
          </a:solidFill>
          <a:ln>
            <a:noFill/>
          </a:ln>
        </p:spPr>
        <p:txBody>
          <a:bodyPr/>
          <a:lstStyle/>
          <a:p>
            <a:endParaRPr lang="zh-CN" altLang="en-US"/>
          </a:p>
        </p:txBody>
      </p:sp>
      <p:sp>
        <p:nvSpPr>
          <p:cNvPr id="18443" name="Freeform 11"/>
          <p:cNvSpPr/>
          <p:nvPr/>
        </p:nvSpPr>
        <p:spPr bwMode="auto">
          <a:xfrm>
            <a:off x="5214939" y="2198399"/>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p:spPr>
        <p:txBody>
          <a:bodyPr/>
          <a:lstStyle/>
          <a:p>
            <a:endParaRPr lang="zh-CN" altLang="en-US"/>
          </a:p>
        </p:txBody>
      </p:sp>
      <p:sp>
        <p:nvSpPr>
          <p:cNvPr id="18444" name="Oval 12"/>
          <p:cNvSpPr>
            <a:spLocks noChangeArrowheads="1"/>
          </p:cNvSpPr>
          <p:nvPr/>
        </p:nvSpPr>
        <p:spPr bwMode="auto">
          <a:xfrm>
            <a:off x="6283325" y="2474709"/>
            <a:ext cx="1074738" cy="1075069"/>
          </a:xfrm>
          <a:prstGeom prst="ellipse">
            <a:avLst/>
          </a:prstGeom>
          <a:solidFill>
            <a:schemeClr val="bg1">
              <a:lumMod val="50000"/>
            </a:schemeClr>
          </a:solidFill>
          <a:ln>
            <a:noFill/>
          </a:ln>
        </p:spPr>
        <p:txBody>
          <a:bodyPr/>
          <a:lstStyle/>
          <a:p>
            <a:endParaRPr lang="zh-CN" altLang="en-US"/>
          </a:p>
        </p:txBody>
      </p:sp>
      <p:sp>
        <p:nvSpPr>
          <p:cNvPr id="18445" name="Freeform 13"/>
          <p:cNvSpPr>
            <a:spLocks noEditPoints="1"/>
          </p:cNvSpPr>
          <p:nvPr/>
        </p:nvSpPr>
        <p:spPr bwMode="auto">
          <a:xfrm>
            <a:off x="7800975" y="3870551"/>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p:nvPr/>
        </p:nvSpPr>
        <p:spPr bwMode="auto">
          <a:xfrm>
            <a:off x="7848601" y="1561614"/>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15"/>
          <p:cNvSpPr>
            <a:spLocks noEditPoints="1"/>
          </p:cNvSpPr>
          <p:nvPr/>
        </p:nvSpPr>
        <p:spPr bwMode="auto">
          <a:xfrm>
            <a:off x="5626100" y="3843556"/>
            <a:ext cx="306388" cy="303306"/>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6"/>
          <p:cNvSpPr>
            <a:spLocks noEditPoints="1"/>
          </p:cNvSpPr>
          <p:nvPr/>
        </p:nvSpPr>
        <p:spPr bwMode="auto">
          <a:xfrm>
            <a:off x="5664201" y="1558438"/>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Rectangle 17"/>
          <p:cNvSpPr>
            <a:spLocks noChangeArrowheads="1"/>
          </p:cNvSpPr>
          <p:nvPr/>
        </p:nvSpPr>
        <p:spPr bwMode="auto">
          <a:xfrm>
            <a:off x="5461001" y="1923676"/>
            <a:ext cx="6461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dirty="0">
                <a:solidFill>
                  <a:schemeClr val="bg1"/>
                </a:solidFill>
              </a:rPr>
              <a:t>1.</a:t>
            </a:r>
            <a:r>
              <a:rPr lang="zh-CN" altLang="en-US" sz="1000" b="1" dirty="0">
                <a:solidFill>
                  <a:schemeClr val="bg1"/>
                </a:solidFill>
              </a:rPr>
              <a:t>模型训练的环境</a:t>
            </a:r>
          </a:p>
        </p:txBody>
      </p:sp>
      <p:sp>
        <p:nvSpPr>
          <p:cNvPr id="18450" name="Rectangle 18"/>
          <p:cNvSpPr>
            <a:spLocks noChangeArrowheads="1"/>
          </p:cNvSpPr>
          <p:nvPr/>
        </p:nvSpPr>
        <p:spPr bwMode="auto">
          <a:xfrm>
            <a:off x="7648576" y="1923676"/>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dirty="0">
                <a:solidFill>
                  <a:schemeClr val="bg1"/>
                </a:solidFill>
              </a:rPr>
              <a:t>2.</a:t>
            </a:r>
            <a:r>
              <a:rPr lang="zh-CN" altLang="en-US" sz="1000" b="1" dirty="0">
                <a:solidFill>
                  <a:schemeClr val="bg1"/>
                </a:solidFill>
              </a:rPr>
              <a:t>运行环境</a:t>
            </a:r>
            <a:endParaRPr lang="zh-CN" altLang="zh-CN" sz="1000" b="1" dirty="0">
              <a:solidFill>
                <a:schemeClr val="bg1"/>
              </a:solidFill>
            </a:endParaRPr>
          </a:p>
        </p:txBody>
      </p:sp>
      <p:sp>
        <p:nvSpPr>
          <p:cNvPr id="18451" name="Rectangle 19"/>
          <p:cNvSpPr>
            <a:spLocks noChangeArrowheads="1"/>
          </p:cNvSpPr>
          <p:nvPr/>
        </p:nvSpPr>
        <p:spPr bwMode="auto">
          <a:xfrm>
            <a:off x="5508626" y="4270725"/>
            <a:ext cx="6461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dirty="0">
                <a:solidFill>
                  <a:schemeClr val="bg1"/>
                </a:solidFill>
              </a:rPr>
              <a:t>3.</a:t>
            </a:r>
            <a:r>
              <a:rPr lang="zh-CN" altLang="en-US" sz="1000" b="1" dirty="0">
                <a:solidFill>
                  <a:schemeClr val="bg1"/>
                </a:solidFill>
              </a:rPr>
              <a:t>系统安全性</a:t>
            </a:r>
            <a:endParaRPr lang="zh-CN" altLang="zh-CN" sz="1000" b="1" dirty="0">
              <a:solidFill>
                <a:schemeClr val="bg1"/>
              </a:solidFill>
            </a:endParaRPr>
          </a:p>
        </p:txBody>
      </p:sp>
      <p:sp>
        <p:nvSpPr>
          <p:cNvPr id="18452" name="Rectangle 20"/>
          <p:cNvSpPr>
            <a:spLocks noChangeArrowheads="1"/>
          </p:cNvSpPr>
          <p:nvPr/>
        </p:nvSpPr>
        <p:spPr bwMode="auto">
          <a:xfrm>
            <a:off x="7577138" y="4270725"/>
            <a:ext cx="6461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dirty="0">
                <a:solidFill>
                  <a:schemeClr val="bg1"/>
                </a:solidFill>
              </a:rPr>
              <a:t>4.</a:t>
            </a:r>
            <a:r>
              <a:rPr lang="zh-CN" altLang="en-US" sz="1000" b="1" dirty="0">
                <a:solidFill>
                  <a:schemeClr val="bg1"/>
                </a:solidFill>
              </a:rPr>
              <a:t>数据完整性</a:t>
            </a:r>
            <a:endParaRPr lang="zh-CN" altLang="zh-CN" sz="1000" b="1" dirty="0">
              <a:solidFill>
                <a:schemeClr val="bg1"/>
              </a:solidFill>
            </a:endParaRPr>
          </a:p>
        </p:txBody>
      </p:sp>
      <p:sp>
        <p:nvSpPr>
          <p:cNvPr id="18453" name="Rectangle 21"/>
          <p:cNvSpPr>
            <a:spLocks noChangeArrowheads="1"/>
          </p:cNvSpPr>
          <p:nvPr/>
        </p:nvSpPr>
        <p:spPr bwMode="auto">
          <a:xfrm>
            <a:off x="6366280" y="2878481"/>
            <a:ext cx="8953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zh-CN" altLang="en-US" sz="1600" b="1" dirty="0">
                <a:solidFill>
                  <a:schemeClr val="bg1"/>
                </a:solidFill>
                <a:latin typeface="Impact" pitchFamily="34" charset="0"/>
              </a:rPr>
              <a:t>方案论证</a:t>
            </a:r>
            <a:endParaRPr lang="zh-CN" altLang="zh-CN" sz="1600" b="1" dirty="0">
              <a:solidFill>
                <a:schemeClr val="bg1"/>
              </a:solidFill>
              <a:latin typeface="Impact" pitchFamily="34" charset="0"/>
            </a:endParaRPr>
          </a:p>
        </p:txBody>
      </p:sp>
      <p:sp>
        <p:nvSpPr>
          <p:cNvPr id="18455" name="Rectangle 23"/>
          <p:cNvSpPr>
            <a:spLocks noChangeArrowheads="1"/>
          </p:cNvSpPr>
          <p:nvPr/>
        </p:nvSpPr>
        <p:spPr bwMode="auto">
          <a:xfrm>
            <a:off x="416157" y="1143177"/>
            <a:ext cx="4930544" cy="137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en-US" altLang="zh-CN" sz="1200" b="1" dirty="0">
                <a:solidFill>
                  <a:schemeClr val="bg1">
                    <a:lumMod val="50000"/>
                  </a:schemeClr>
                </a:solidFill>
              </a:rPr>
              <a:t>1.</a:t>
            </a:r>
            <a:r>
              <a:rPr lang="zh-CN" altLang="en-US" sz="1200" b="1" dirty="0">
                <a:solidFill>
                  <a:schemeClr val="bg1">
                    <a:lumMod val="50000"/>
                  </a:schemeClr>
                </a:solidFill>
              </a:rPr>
              <a:t>模型训练的环境：</a:t>
            </a:r>
            <a:endParaRPr lang="en-US" altLang="zh-CN" sz="1200" b="1" dirty="0">
              <a:solidFill>
                <a:schemeClr val="bg1">
                  <a:lumMod val="50000"/>
                </a:schemeClr>
              </a:solidFill>
            </a:endParaRPr>
          </a:p>
          <a:p>
            <a:pPr>
              <a:lnSpc>
                <a:spcPct val="120000"/>
              </a:lnSpc>
              <a:buFont typeface="Arial" charset="0"/>
              <a:buNone/>
            </a:pPr>
            <a:r>
              <a:rPr lang="zh-CN" altLang="en-US" sz="1100" dirty="0">
                <a:solidFill>
                  <a:schemeClr val="bg1">
                    <a:lumMod val="50000"/>
                  </a:schemeClr>
                </a:solidFill>
              </a:rPr>
              <a:t>    ①要求的主要</a:t>
            </a:r>
            <a:r>
              <a:rPr lang="en-US" altLang="zh-CN" sz="1100" dirty="0">
                <a:solidFill>
                  <a:schemeClr val="bg1">
                    <a:lumMod val="50000"/>
                  </a:schemeClr>
                </a:solidFill>
              </a:rPr>
              <a:t>python</a:t>
            </a:r>
            <a:r>
              <a:rPr lang="zh-CN" altLang="en-US" sz="1100" dirty="0">
                <a:solidFill>
                  <a:schemeClr val="bg1">
                    <a:lumMod val="50000"/>
                  </a:schemeClr>
                </a:solidFill>
              </a:rPr>
              <a:t>库：</a:t>
            </a:r>
            <a:r>
              <a:rPr lang="en-US" altLang="zh-CN" sz="1100" dirty="0" err="1">
                <a:solidFill>
                  <a:srgbClr val="FF0000"/>
                </a:solidFill>
              </a:rPr>
              <a:t>tensorflow-gpu</a:t>
            </a:r>
            <a:r>
              <a:rPr lang="en-US" altLang="zh-CN" sz="1100" dirty="0">
                <a:solidFill>
                  <a:srgbClr val="FF0000"/>
                </a:solidFill>
              </a:rPr>
              <a:t>==2.3.0</a:t>
            </a:r>
            <a:r>
              <a:rPr lang="en-US" altLang="zh-CN" sz="1100" dirty="0">
                <a:solidFill>
                  <a:schemeClr val="bg1">
                    <a:lumMod val="50000"/>
                  </a:schemeClr>
                </a:solidFill>
              </a:rPr>
              <a:t>, </a:t>
            </a:r>
            <a:r>
              <a:rPr lang="en-US" altLang="zh-CN" sz="1100" dirty="0" err="1">
                <a:solidFill>
                  <a:schemeClr val="bg1">
                    <a:lumMod val="50000"/>
                  </a:schemeClr>
                </a:solidFill>
              </a:rPr>
              <a:t>numpy</a:t>
            </a:r>
            <a:endParaRPr lang="en-US" altLang="zh-CN" sz="1100" dirty="0">
              <a:solidFill>
                <a:schemeClr val="bg1">
                  <a:lumMod val="50000"/>
                </a:schemeClr>
              </a:solidFill>
            </a:endParaRPr>
          </a:p>
          <a:p>
            <a:pPr>
              <a:lnSpc>
                <a:spcPct val="120000"/>
              </a:lnSpc>
              <a:buFont typeface="Arial" charset="0"/>
              <a:buNone/>
            </a:pPr>
            <a:r>
              <a:rPr lang="zh-CN" altLang="en-US" sz="1100" dirty="0">
                <a:solidFill>
                  <a:schemeClr val="bg1">
                    <a:lumMod val="50000"/>
                  </a:schemeClr>
                </a:solidFill>
              </a:rPr>
              <a:t>    ②</a:t>
            </a:r>
            <a:r>
              <a:rPr lang="en-US" altLang="zh-CN" sz="1100" dirty="0">
                <a:solidFill>
                  <a:schemeClr val="bg1">
                    <a:lumMod val="50000"/>
                  </a:schemeClr>
                </a:solidFill>
              </a:rPr>
              <a:t>Python</a:t>
            </a:r>
            <a:r>
              <a:rPr lang="zh-CN" altLang="en-US" sz="1100" dirty="0">
                <a:solidFill>
                  <a:schemeClr val="bg1">
                    <a:lumMod val="50000"/>
                  </a:schemeClr>
                </a:solidFill>
              </a:rPr>
              <a:t>版本：</a:t>
            </a:r>
            <a:r>
              <a:rPr lang="en-US" altLang="zh-CN" sz="1100" dirty="0">
                <a:solidFill>
                  <a:schemeClr val="bg1">
                    <a:lumMod val="50000"/>
                  </a:schemeClr>
                </a:solidFill>
              </a:rPr>
              <a:t>3.6.2</a:t>
            </a:r>
          </a:p>
          <a:p>
            <a:pPr>
              <a:lnSpc>
                <a:spcPct val="120000"/>
              </a:lnSpc>
              <a:buFont typeface="Arial" charset="0"/>
              <a:buNone/>
            </a:pPr>
            <a:r>
              <a:rPr lang="zh-CN" altLang="en-US" sz="1100" dirty="0">
                <a:solidFill>
                  <a:schemeClr val="bg1">
                    <a:lumMod val="50000"/>
                  </a:schemeClr>
                </a:solidFill>
              </a:rPr>
              <a:t>    ③使用的数据集：</a:t>
            </a:r>
            <a:r>
              <a:rPr lang="en-US" altLang="zh-CN" sz="1100" dirty="0" err="1">
                <a:solidFill>
                  <a:schemeClr val="bg1">
                    <a:lumMod val="50000"/>
                  </a:schemeClr>
                </a:solidFill>
              </a:rPr>
              <a:t>imdb_reviews</a:t>
            </a:r>
            <a:r>
              <a:rPr lang="en-US" altLang="zh-CN" sz="1100" dirty="0">
                <a:solidFill>
                  <a:schemeClr val="bg1">
                    <a:lumMod val="50000"/>
                  </a:schemeClr>
                </a:solidFill>
              </a:rPr>
              <a:t>/subwords8k</a:t>
            </a:r>
          </a:p>
          <a:p>
            <a:pPr>
              <a:lnSpc>
                <a:spcPct val="120000"/>
              </a:lnSpc>
              <a:buFont typeface="Arial" charset="0"/>
              <a:buNone/>
            </a:pPr>
            <a:r>
              <a:rPr lang="zh-CN" altLang="en-US" sz="1100" dirty="0">
                <a:solidFill>
                  <a:schemeClr val="bg1">
                    <a:lumMod val="50000"/>
                  </a:schemeClr>
                </a:solidFill>
              </a:rPr>
              <a:t>    ④软件开发工具包：</a:t>
            </a:r>
            <a:r>
              <a:rPr lang="en-US" altLang="zh-CN" sz="1100" dirty="0">
                <a:solidFill>
                  <a:schemeClr val="bg1">
                    <a:lumMod val="50000"/>
                  </a:schemeClr>
                </a:solidFill>
              </a:rPr>
              <a:t>NVIDIA Toolkit 9.0, NVIDIA CUDA 10.1</a:t>
            </a:r>
          </a:p>
          <a:p>
            <a:pPr>
              <a:lnSpc>
                <a:spcPct val="120000"/>
              </a:lnSpc>
              <a:buFont typeface="Arial" charset="0"/>
              <a:buNone/>
            </a:pPr>
            <a:r>
              <a:rPr lang="zh-CN" altLang="en-US" sz="1100" dirty="0">
                <a:solidFill>
                  <a:schemeClr val="bg1">
                    <a:lumMod val="50000"/>
                  </a:schemeClr>
                </a:solidFill>
              </a:rPr>
              <a:t>    ⑤硬件要求：计算机</a:t>
            </a:r>
            <a:r>
              <a:rPr lang="zh-CN" altLang="en-US" sz="1100" dirty="0">
                <a:solidFill>
                  <a:schemeClr val="bg2">
                    <a:lumMod val="50000"/>
                  </a:schemeClr>
                </a:solidFill>
              </a:rPr>
              <a:t>需搭载</a:t>
            </a:r>
            <a:r>
              <a:rPr lang="en-US" altLang="zh-CN" sz="1100" dirty="0">
                <a:solidFill>
                  <a:schemeClr val="bg2">
                    <a:lumMod val="50000"/>
                  </a:schemeClr>
                </a:solidFill>
              </a:rPr>
              <a:t>GPU</a:t>
            </a:r>
            <a:r>
              <a:rPr lang="zh-CN" altLang="en-US" sz="1100" dirty="0">
                <a:solidFill>
                  <a:schemeClr val="bg1">
                    <a:lumMod val="50000"/>
                  </a:schemeClr>
                </a:solidFill>
              </a:rPr>
              <a:t>，内存需</a:t>
            </a:r>
            <a:r>
              <a:rPr lang="en-US" altLang="zh-CN" sz="1100" dirty="0">
                <a:solidFill>
                  <a:schemeClr val="bg1">
                    <a:lumMod val="50000"/>
                  </a:schemeClr>
                </a:solidFill>
              </a:rPr>
              <a:t>&gt;=4G</a:t>
            </a:r>
            <a:r>
              <a:rPr lang="zh-CN" altLang="en-US" sz="1100" dirty="0">
                <a:solidFill>
                  <a:schemeClr val="bg1">
                    <a:lumMod val="50000"/>
                  </a:schemeClr>
                </a:solidFill>
              </a:rPr>
              <a:t>，否则训练过程可能相对缓慢</a:t>
            </a:r>
          </a:p>
          <a:p>
            <a:pPr>
              <a:lnSpc>
                <a:spcPct val="120000"/>
              </a:lnSpc>
              <a:buFont typeface="Arial" charset="0"/>
              <a:buNone/>
            </a:pPr>
            <a:endParaRPr lang="en-US" altLang="zh-CN" sz="800" dirty="0">
              <a:solidFill>
                <a:schemeClr val="bg1">
                  <a:lumMod val="50000"/>
                </a:schemeClr>
              </a:solidFill>
            </a:endParaRPr>
          </a:p>
        </p:txBody>
      </p:sp>
      <p:sp>
        <p:nvSpPr>
          <p:cNvPr id="18456" name="Line 24"/>
          <p:cNvSpPr>
            <a:spLocks noChangeShapeType="1"/>
          </p:cNvSpPr>
          <p:nvPr/>
        </p:nvSpPr>
        <p:spPr bwMode="auto">
          <a:xfrm>
            <a:off x="416157" y="2474709"/>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8" name="Line 26"/>
          <p:cNvSpPr>
            <a:spLocks noChangeShapeType="1"/>
          </p:cNvSpPr>
          <p:nvPr/>
        </p:nvSpPr>
        <p:spPr bwMode="auto">
          <a:xfrm>
            <a:off x="395404" y="2859782"/>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60" name="Line 28"/>
          <p:cNvSpPr>
            <a:spLocks noChangeShapeType="1"/>
          </p:cNvSpPr>
          <p:nvPr/>
        </p:nvSpPr>
        <p:spPr bwMode="auto">
          <a:xfrm>
            <a:off x="433757" y="3549778"/>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62" name="Line 30"/>
          <p:cNvSpPr>
            <a:spLocks noChangeShapeType="1"/>
          </p:cNvSpPr>
          <p:nvPr/>
        </p:nvSpPr>
        <p:spPr bwMode="auto">
          <a:xfrm>
            <a:off x="433757" y="4578502"/>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4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方案论证</a:t>
            </a:r>
            <a:endParaRPr lang="en-US" altLang="zh-CN" sz="2000" dirty="0">
              <a:solidFill>
                <a:schemeClr val="accent1"/>
              </a:solidFill>
              <a:latin typeface="微软雅黑" pitchFamily="34" charset="-122"/>
              <a:ea typeface="微软雅黑" pitchFamily="34" charset="-122"/>
            </a:endParaRP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23">
            <a:extLst>
              <a:ext uri="{FF2B5EF4-FFF2-40B4-BE49-F238E27FC236}">
                <a16:creationId xmlns:a16="http://schemas.microsoft.com/office/drawing/2014/main" id="{FDF0B833-B22A-4B29-B37D-42D326E65B2B}"/>
              </a:ext>
            </a:extLst>
          </p:cNvPr>
          <p:cNvSpPr>
            <a:spLocks noChangeArrowheads="1"/>
          </p:cNvSpPr>
          <p:nvPr/>
        </p:nvSpPr>
        <p:spPr bwMode="auto">
          <a:xfrm>
            <a:off x="434025" y="2967462"/>
            <a:ext cx="4930544" cy="40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en-US" altLang="zh-CN" sz="1200" b="1" dirty="0">
                <a:solidFill>
                  <a:schemeClr val="bg1">
                    <a:lumMod val="50000"/>
                  </a:schemeClr>
                </a:solidFill>
              </a:rPr>
              <a:t>3.</a:t>
            </a:r>
            <a:r>
              <a:rPr lang="zh-CN" altLang="en-US" sz="1200" b="1" dirty="0">
                <a:solidFill>
                  <a:schemeClr val="bg1">
                    <a:lumMod val="50000"/>
                  </a:schemeClr>
                </a:solidFill>
              </a:rPr>
              <a:t>系统安全性：</a:t>
            </a:r>
            <a:endParaRPr lang="en-US" altLang="zh-CN" sz="1200" b="1" dirty="0">
              <a:solidFill>
                <a:schemeClr val="bg1">
                  <a:lumMod val="50000"/>
                </a:schemeClr>
              </a:solidFill>
            </a:endParaRPr>
          </a:p>
          <a:p>
            <a:pPr>
              <a:lnSpc>
                <a:spcPct val="120000"/>
              </a:lnSpc>
              <a:buFont typeface="Arial" charset="0"/>
              <a:buNone/>
            </a:pPr>
            <a:r>
              <a:rPr lang="zh-CN" altLang="en-US" sz="1100" b="1" dirty="0">
                <a:solidFill>
                  <a:schemeClr val="bg1">
                    <a:lumMod val="50000"/>
                  </a:schemeClr>
                </a:solidFill>
              </a:rPr>
              <a:t>    </a:t>
            </a:r>
            <a:r>
              <a:rPr lang="zh-CN" altLang="en-US" sz="1100" dirty="0">
                <a:solidFill>
                  <a:schemeClr val="bg1">
                    <a:lumMod val="50000"/>
                  </a:schemeClr>
                </a:solidFill>
              </a:rPr>
              <a:t>不可进行非文本的输入，否则将导致不可知错误</a:t>
            </a:r>
            <a:endParaRPr lang="en-US" altLang="zh-CN" sz="1100" dirty="0">
              <a:solidFill>
                <a:schemeClr val="bg1">
                  <a:lumMod val="50000"/>
                </a:schemeClr>
              </a:solidFill>
            </a:endParaRPr>
          </a:p>
        </p:txBody>
      </p:sp>
      <p:sp>
        <p:nvSpPr>
          <p:cNvPr id="32" name="Rectangle 23">
            <a:extLst>
              <a:ext uri="{FF2B5EF4-FFF2-40B4-BE49-F238E27FC236}">
                <a16:creationId xmlns:a16="http://schemas.microsoft.com/office/drawing/2014/main" id="{0547D37A-A79E-4369-936C-4B131BF7C385}"/>
              </a:ext>
            </a:extLst>
          </p:cNvPr>
          <p:cNvSpPr>
            <a:spLocks noChangeArrowheads="1"/>
          </p:cNvSpPr>
          <p:nvPr/>
        </p:nvSpPr>
        <p:spPr bwMode="auto">
          <a:xfrm>
            <a:off x="416157" y="2552201"/>
            <a:ext cx="4930544" cy="2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en-US" altLang="zh-CN" sz="1200" b="1" dirty="0">
                <a:solidFill>
                  <a:schemeClr val="bg1">
                    <a:lumMod val="50000"/>
                  </a:schemeClr>
                </a:solidFill>
              </a:rPr>
              <a:t>2.</a:t>
            </a:r>
            <a:r>
              <a:rPr lang="zh-CN" altLang="en-US" sz="1200" b="1" dirty="0">
                <a:solidFill>
                  <a:schemeClr val="bg1">
                    <a:lumMod val="50000"/>
                  </a:schemeClr>
                </a:solidFill>
              </a:rPr>
              <a:t>运行环境：</a:t>
            </a:r>
            <a:r>
              <a:rPr lang="en-US" altLang="zh-CN" sz="1100" b="1" dirty="0">
                <a:solidFill>
                  <a:schemeClr val="bg1">
                    <a:lumMod val="50000"/>
                  </a:schemeClr>
                </a:solidFill>
              </a:rPr>
              <a:t>windows10</a:t>
            </a:r>
          </a:p>
        </p:txBody>
      </p:sp>
      <p:sp>
        <p:nvSpPr>
          <p:cNvPr id="33" name="Rectangle 23">
            <a:extLst>
              <a:ext uri="{FF2B5EF4-FFF2-40B4-BE49-F238E27FC236}">
                <a16:creationId xmlns:a16="http://schemas.microsoft.com/office/drawing/2014/main" id="{6A048C3B-D635-49AF-AA67-6F2968420B54}"/>
              </a:ext>
            </a:extLst>
          </p:cNvPr>
          <p:cNvSpPr>
            <a:spLocks noChangeArrowheads="1"/>
          </p:cNvSpPr>
          <p:nvPr/>
        </p:nvSpPr>
        <p:spPr bwMode="auto">
          <a:xfrm>
            <a:off x="416157" y="3637696"/>
            <a:ext cx="4930544" cy="117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en-US" altLang="zh-CN" sz="1200" b="1" dirty="0">
                <a:solidFill>
                  <a:schemeClr val="bg1">
                    <a:lumMod val="50000"/>
                  </a:schemeClr>
                </a:solidFill>
              </a:rPr>
              <a:t>4.</a:t>
            </a:r>
            <a:r>
              <a:rPr lang="zh-CN" altLang="en-US" sz="1200" b="1" dirty="0">
                <a:solidFill>
                  <a:schemeClr val="bg1">
                    <a:lumMod val="50000"/>
                  </a:schemeClr>
                </a:solidFill>
              </a:rPr>
              <a:t>数据完整性：</a:t>
            </a:r>
            <a:endParaRPr lang="en-US" altLang="zh-CN" sz="1200" b="1" dirty="0">
              <a:solidFill>
                <a:schemeClr val="bg1">
                  <a:lumMod val="50000"/>
                </a:schemeClr>
              </a:solidFill>
            </a:endParaRPr>
          </a:p>
          <a:p>
            <a:pPr>
              <a:lnSpc>
                <a:spcPct val="120000"/>
              </a:lnSpc>
              <a:buFont typeface="Arial" charset="0"/>
              <a:buNone/>
            </a:pPr>
            <a:r>
              <a:rPr lang="zh-CN" altLang="en-US" sz="1100" b="1" dirty="0">
                <a:solidFill>
                  <a:schemeClr val="bg1">
                    <a:lumMod val="50000"/>
                  </a:schemeClr>
                </a:solidFill>
              </a:rPr>
              <a:t>   </a:t>
            </a:r>
            <a:r>
              <a:rPr lang="zh-CN" altLang="en-US" sz="1100" dirty="0">
                <a:solidFill>
                  <a:schemeClr val="bg1">
                    <a:lumMod val="50000"/>
                  </a:schemeClr>
                </a:solidFill>
              </a:rPr>
              <a:t> ①输入的文本要求为</a:t>
            </a:r>
            <a:r>
              <a:rPr lang="zh-CN" altLang="en-US" sz="1100" dirty="0">
                <a:solidFill>
                  <a:srgbClr val="FF0000"/>
                </a:solidFill>
              </a:rPr>
              <a:t>英文文本</a:t>
            </a:r>
            <a:r>
              <a:rPr lang="zh-CN" altLang="en-US" sz="1100" dirty="0">
                <a:solidFill>
                  <a:schemeClr val="bg1">
                    <a:lumMod val="50000"/>
                  </a:schemeClr>
                </a:solidFill>
              </a:rPr>
              <a:t>，不可使用其他语言</a:t>
            </a:r>
          </a:p>
          <a:p>
            <a:pPr>
              <a:lnSpc>
                <a:spcPct val="120000"/>
              </a:lnSpc>
              <a:buFont typeface="Arial" charset="0"/>
              <a:buNone/>
            </a:pPr>
            <a:r>
              <a:rPr lang="zh-CN" altLang="en-US" sz="1100" dirty="0">
                <a:solidFill>
                  <a:schemeClr val="bg1">
                    <a:lumMod val="50000"/>
                  </a:schemeClr>
                </a:solidFill>
              </a:rPr>
              <a:t>    ②输入的文本要求为电影影评，若为其他内容，将导致模型预测准确度下降</a:t>
            </a:r>
          </a:p>
          <a:p>
            <a:pPr>
              <a:lnSpc>
                <a:spcPct val="120000"/>
              </a:lnSpc>
              <a:buFont typeface="Arial" charset="0"/>
              <a:buNone/>
            </a:pPr>
            <a:r>
              <a:rPr lang="zh-CN" altLang="en-US" sz="1100" dirty="0">
                <a:solidFill>
                  <a:schemeClr val="bg1">
                    <a:lumMod val="50000"/>
                  </a:schemeClr>
                </a:solidFill>
              </a:rPr>
              <a:t>    ③输入文本不可大量使用网络语言，否则将导致预测正确率下降。</a:t>
            </a:r>
          </a:p>
          <a:p>
            <a:pPr>
              <a:lnSpc>
                <a:spcPct val="120000"/>
              </a:lnSpc>
              <a:buFont typeface="Arial" charset="0"/>
              <a:buNone/>
            </a:pPr>
            <a:endParaRPr lang="en-US" altLang="zh-CN" sz="1100" b="1" dirty="0">
              <a:solidFill>
                <a:schemeClr val="bg1">
                  <a:lumMod val="50000"/>
                </a:schemeClr>
              </a:solidFill>
            </a:endParaRPr>
          </a:p>
          <a:p>
            <a:pPr>
              <a:lnSpc>
                <a:spcPct val="120000"/>
              </a:lnSpc>
              <a:buFont typeface="Arial" charset="0"/>
              <a:buNone/>
            </a:pPr>
            <a:endParaRPr lang="en-US" altLang="zh-CN" sz="800" dirty="0">
              <a:solidFill>
                <a:schemeClr val="bg1">
                  <a:lumMod val="50000"/>
                </a:schemeClr>
              </a:solidFill>
            </a:endParaRPr>
          </a:p>
        </p:txBody>
      </p:sp>
    </p:spTree>
    <p:extLst>
      <p:ext uri="{BB962C8B-B14F-4D97-AF65-F5344CB8AC3E}">
        <p14:creationId xmlns:p14="http://schemas.microsoft.com/office/powerpoint/2010/main" val="325827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299875" y="1833987"/>
            <a:ext cx="2729880" cy="707886"/>
          </a:xfrm>
          <a:prstGeom prst="rect">
            <a:avLst/>
          </a:prstGeom>
        </p:spPr>
        <p:txBody>
          <a:bodyPr wrap="square">
            <a:spAutoFit/>
          </a:bodyPr>
          <a:lstStyle/>
          <a:p>
            <a:r>
              <a:rPr lang="zh-CN" altLang="en-US" sz="4000" b="1" dirty="0">
                <a:ln w="6350">
                  <a:noFill/>
                </a:ln>
                <a:solidFill>
                  <a:schemeClr val="tx1">
                    <a:lumMod val="50000"/>
                    <a:lumOff val="50000"/>
                  </a:schemeClr>
                </a:solidFill>
                <a:latin typeface="Impact" pitchFamily="34" charset="0"/>
                <a:ea typeface="微软雅黑" pitchFamily="34" charset="-122"/>
              </a:rPr>
              <a:t>过程论述</a:t>
            </a:r>
          </a:p>
        </p:txBody>
      </p:sp>
      <p:sp>
        <p:nvSpPr>
          <p:cNvPr id="41" name="矩形 40"/>
          <p:cNvSpPr/>
          <p:nvPr/>
        </p:nvSpPr>
        <p:spPr>
          <a:xfrm>
            <a:off x="4067944" y="1463642"/>
            <a:ext cx="1266056" cy="1200329"/>
          </a:xfrm>
          <a:prstGeom prst="rect">
            <a:avLst/>
          </a:prstGeom>
        </p:spPr>
        <p:txBody>
          <a:bodyPr wrap="square">
            <a:spAutoFit/>
          </a:bodyPr>
          <a:lstStyle/>
          <a:p>
            <a:pPr algn="ctr"/>
            <a:r>
              <a:rPr lang="en-US" altLang="zh-CN" sz="7200" dirty="0">
                <a:ln w="6350">
                  <a:noFill/>
                </a:ln>
                <a:solidFill>
                  <a:schemeClr val="bg1">
                    <a:lumMod val="50000"/>
                  </a:schemeClr>
                </a:solidFill>
                <a:latin typeface="Impact" pitchFamily="34" charset="0"/>
                <a:ea typeface="微软雅黑" pitchFamily="34" charset="-122"/>
              </a:rPr>
              <a:t>03</a:t>
            </a:r>
            <a:endParaRPr lang="zh-CN" altLang="en-US" sz="72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096000" y="411510"/>
            <a:ext cx="2580456" cy="369332"/>
          </a:xfrm>
          <a:prstGeom prst="rect">
            <a:avLst/>
          </a:prstGeom>
          <a:noFill/>
        </p:spPr>
        <p:txBody>
          <a:bodyPr wrap="square" rtlCol="0">
            <a:spAutoFit/>
          </a:bodyPr>
          <a:lstStyle/>
          <a:p>
            <a:r>
              <a:rPr lang="en-US" altLang="zh-CN" dirty="0">
                <a:solidFill>
                  <a:srgbClr val="F2F2F2"/>
                </a:solidFill>
              </a:rPr>
              <a:t>https://www.ypppt.com/</a:t>
            </a:r>
            <a:endParaRPr lang="zh-CN" altLang="en-US" dirty="0">
              <a:solidFill>
                <a:srgbClr val="F2F2F2"/>
              </a:solidFill>
            </a:endParaRPr>
          </a:p>
        </p:txBody>
      </p:sp>
      <p:sp>
        <p:nvSpPr>
          <p:cNvPr id="13" name="矩形 12">
            <a:extLst>
              <a:ext uri="{FF2B5EF4-FFF2-40B4-BE49-F238E27FC236}">
                <a16:creationId xmlns:a16="http://schemas.microsoft.com/office/drawing/2014/main" id="{39E203B1-BBBD-4C65-A366-18B56D2FC6C0}"/>
              </a:ext>
            </a:extLst>
          </p:cNvPr>
          <p:cNvSpPr/>
          <p:nvPr/>
        </p:nvSpPr>
        <p:spPr>
          <a:xfrm>
            <a:off x="5293664" y="2635268"/>
            <a:ext cx="1925527" cy="1421415"/>
          </a:xfrm>
          <a:prstGeom prst="rect">
            <a:avLst/>
          </a:prstGeom>
        </p:spPr>
        <p:txBody>
          <a:bodyPr wrap="none">
            <a:spAutoFit/>
          </a:bodyPr>
          <a:lstStyle/>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训练基本原理</a:t>
            </a: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训练与测试</a:t>
            </a:r>
            <a:endParaRPr lang="en-US" altLang="zh-CN" sz="2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2000" dirty="0">
                <a:ln w="6350">
                  <a:noFill/>
                </a:ln>
                <a:solidFill>
                  <a:schemeClr val="bg1">
                    <a:lumMod val="50000"/>
                  </a:schemeClr>
                </a:solidFill>
                <a:latin typeface="Impact" pitchFamily="34" charset="0"/>
                <a:ea typeface="微软雅黑" pitchFamily="34" charset="-122"/>
              </a:rPr>
              <a:t>数据结构</a:t>
            </a:r>
          </a:p>
        </p:txBody>
      </p:sp>
    </p:spTree>
    <p:extLst>
      <p:ext uri="{BB962C8B-B14F-4D97-AF65-F5344CB8AC3E}">
        <p14:creationId xmlns:p14="http://schemas.microsoft.com/office/powerpoint/2010/main" val="259439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训练与测试</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D619E399-C264-45B6-A892-46D466B494A7}"/>
              </a:ext>
            </a:extLst>
          </p:cNvPr>
          <p:cNvPicPr>
            <a:picLocks noChangeAspect="1"/>
          </p:cNvPicPr>
          <p:nvPr/>
        </p:nvPicPr>
        <p:blipFill>
          <a:blip r:embed="rId3"/>
          <a:stretch>
            <a:fillRect/>
          </a:stretch>
        </p:blipFill>
        <p:spPr>
          <a:xfrm>
            <a:off x="1872902" y="3461362"/>
            <a:ext cx="1716024" cy="1547326"/>
          </a:xfrm>
          <a:prstGeom prst="rect">
            <a:avLst/>
          </a:prstGeom>
        </p:spPr>
      </p:pic>
      <p:pic>
        <p:nvPicPr>
          <p:cNvPr id="7" name="图片 6">
            <a:extLst>
              <a:ext uri="{FF2B5EF4-FFF2-40B4-BE49-F238E27FC236}">
                <a16:creationId xmlns:a16="http://schemas.microsoft.com/office/drawing/2014/main" id="{98BCA1F8-3646-4B47-A1C0-CC97FBF3C855}"/>
              </a:ext>
            </a:extLst>
          </p:cNvPr>
          <p:cNvPicPr>
            <a:picLocks noChangeAspect="1"/>
          </p:cNvPicPr>
          <p:nvPr/>
        </p:nvPicPr>
        <p:blipFill>
          <a:blip r:embed="rId4"/>
          <a:stretch>
            <a:fillRect/>
          </a:stretch>
        </p:blipFill>
        <p:spPr>
          <a:xfrm>
            <a:off x="4977740" y="3461362"/>
            <a:ext cx="1711677" cy="1618431"/>
          </a:xfrm>
          <a:prstGeom prst="rect">
            <a:avLst/>
          </a:prstGeom>
        </p:spPr>
      </p:pic>
      <p:sp>
        <p:nvSpPr>
          <p:cNvPr id="8" name="文本框 7">
            <a:extLst>
              <a:ext uri="{FF2B5EF4-FFF2-40B4-BE49-F238E27FC236}">
                <a16:creationId xmlns:a16="http://schemas.microsoft.com/office/drawing/2014/main" id="{72257401-A5F2-4CFF-828F-B0F84FF7F275}"/>
              </a:ext>
            </a:extLst>
          </p:cNvPr>
          <p:cNvSpPr txBox="1"/>
          <p:nvPr/>
        </p:nvSpPr>
        <p:spPr>
          <a:xfrm>
            <a:off x="2346248" y="3138521"/>
            <a:ext cx="1039060" cy="369332"/>
          </a:xfrm>
          <a:prstGeom prst="rect">
            <a:avLst/>
          </a:prstGeom>
          <a:noFill/>
        </p:spPr>
        <p:txBody>
          <a:bodyPr wrap="square" rtlCol="0">
            <a:spAutoFit/>
          </a:bodyPr>
          <a:lstStyle/>
          <a:p>
            <a:r>
              <a:rPr lang="zh-CN" altLang="en-US" dirty="0"/>
              <a:t>训练</a:t>
            </a:r>
          </a:p>
        </p:txBody>
      </p:sp>
      <p:sp>
        <p:nvSpPr>
          <p:cNvPr id="9" name="文本框 8">
            <a:extLst>
              <a:ext uri="{FF2B5EF4-FFF2-40B4-BE49-F238E27FC236}">
                <a16:creationId xmlns:a16="http://schemas.microsoft.com/office/drawing/2014/main" id="{71BC9E82-FBD4-4D9F-BC34-3A0C1636D894}"/>
              </a:ext>
            </a:extLst>
          </p:cNvPr>
          <p:cNvSpPr txBox="1"/>
          <p:nvPr/>
        </p:nvSpPr>
        <p:spPr>
          <a:xfrm>
            <a:off x="5523189" y="3167955"/>
            <a:ext cx="962412" cy="369332"/>
          </a:xfrm>
          <a:prstGeom prst="rect">
            <a:avLst/>
          </a:prstGeom>
          <a:noFill/>
        </p:spPr>
        <p:txBody>
          <a:bodyPr wrap="square" rtlCol="0">
            <a:spAutoFit/>
          </a:bodyPr>
          <a:lstStyle/>
          <a:p>
            <a:r>
              <a:rPr lang="zh-CN" altLang="en-US" dirty="0"/>
              <a:t>测试</a:t>
            </a:r>
          </a:p>
        </p:txBody>
      </p:sp>
      <p:sp>
        <p:nvSpPr>
          <p:cNvPr id="13" name="文本框 12">
            <a:extLst>
              <a:ext uri="{FF2B5EF4-FFF2-40B4-BE49-F238E27FC236}">
                <a16:creationId xmlns:a16="http://schemas.microsoft.com/office/drawing/2014/main" id="{ECED94E8-5425-47EB-8CD4-5A20F53CF94C}"/>
              </a:ext>
            </a:extLst>
          </p:cNvPr>
          <p:cNvSpPr txBox="1"/>
          <p:nvPr/>
        </p:nvSpPr>
        <p:spPr>
          <a:xfrm>
            <a:off x="753505" y="2401071"/>
            <a:ext cx="4801314" cy="369332"/>
          </a:xfrm>
          <a:prstGeom prst="rect">
            <a:avLst/>
          </a:prstGeom>
          <a:noFill/>
        </p:spPr>
        <p:txBody>
          <a:bodyPr wrap="none" rtlCol="0">
            <a:spAutoFit/>
          </a:bodyPr>
          <a:lstStyle/>
          <a:p>
            <a:r>
              <a:rPr lang="zh-CN" altLang="en-US" dirty="0"/>
              <a:t>训练目的：获得一个能够进行合理预测的模型</a:t>
            </a:r>
          </a:p>
        </p:txBody>
      </p:sp>
      <p:sp>
        <p:nvSpPr>
          <p:cNvPr id="14" name="文本框 13">
            <a:extLst>
              <a:ext uri="{FF2B5EF4-FFF2-40B4-BE49-F238E27FC236}">
                <a16:creationId xmlns:a16="http://schemas.microsoft.com/office/drawing/2014/main" id="{92B85F71-FC5E-467E-8DCF-D5D1E980C66B}"/>
              </a:ext>
            </a:extLst>
          </p:cNvPr>
          <p:cNvSpPr txBox="1"/>
          <p:nvPr/>
        </p:nvSpPr>
        <p:spPr>
          <a:xfrm>
            <a:off x="753505" y="2025993"/>
            <a:ext cx="1800493" cy="369332"/>
          </a:xfrm>
          <a:prstGeom prst="rect">
            <a:avLst/>
          </a:prstGeom>
          <a:noFill/>
        </p:spPr>
        <p:txBody>
          <a:bodyPr wrap="none" rtlCol="0">
            <a:spAutoFit/>
          </a:bodyPr>
          <a:lstStyle/>
          <a:p>
            <a:r>
              <a:rPr lang="zh-CN" altLang="en-US" dirty="0"/>
              <a:t>方法：监督学习</a:t>
            </a:r>
          </a:p>
        </p:txBody>
      </p:sp>
      <p:sp>
        <p:nvSpPr>
          <p:cNvPr id="17" name="文本框 16">
            <a:extLst>
              <a:ext uri="{FF2B5EF4-FFF2-40B4-BE49-F238E27FC236}">
                <a16:creationId xmlns:a16="http://schemas.microsoft.com/office/drawing/2014/main" id="{31817C1D-84F1-4CBE-9D8C-21DA477708DE}"/>
              </a:ext>
            </a:extLst>
          </p:cNvPr>
          <p:cNvSpPr txBox="1"/>
          <p:nvPr/>
        </p:nvSpPr>
        <p:spPr>
          <a:xfrm>
            <a:off x="753505" y="2798623"/>
            <a:ext cx="3185487" cy="369332"/>
          </a:xfrm>
          <a:prstGeom prst="rect">
            <a:avLst/>
          </a:prstGeom>
          <a:noFill/>
        </p:spPr>
        <p:txBody>
          <a:bodyPr wrap="none" rtlCol="0">
            <a:spAutoFit/>
          </a:bodyPr>
          <a:lstStyle/>
          <a:p>
            <a:r>
              <a:rPr lang="zh-CN" altLang="en-US" dirty="0"/>
              <a:t>测试目的：检验模型的准确度</a:t>
            </a:r>
          </a:p>
        </p:txBody>
      </p:sp>
      <p:pic>
        <p:nvPicPr>
          <p:cNvPr id="6" name="图片 5">
            <a:extLst>
              <a:ext uri="{FF2B5EF4-FFF2-40B4-BE49-F238E27FC236}">
                <a16:creationId xmlns:a16="http://schemas.microsoft.com/office/drawing/2014/main" id="{8EE77BD6-433C-4105-97C0-2204B509E980}"/>
              </a:ext>
            </a:extLst>
          </p:cNvPr>
          <p:cNvPicPr>
            <a:picLocks noChangeAspect="1"/>
          </p:cNvPicPr>
          <p:nvPr/>
        </p:nvPicPr>
        <p:blipFill>
          <a:blip r:embed="rId5"/>
          <a:stretch>
            <a:fillRect/>
          </a:stretch>
        </p:blipFill>
        <p:spPr>
          <a:xfrm>
            <a:off x="1403648" y="916924"/>
            <a:ext cx="6811264" cy="1080849"/>
          </a:xfrm>
          <a:prstGeom prst="rect">
            <a:avLst/>
          </a:prstGeom>
        </p:spPr>
      </p:pic>
    </p:spTree>
    <p:extLst>
      <p:ext uri="{BB962C8B-B14F-4D97-AF65-F5344CB8AC3E}">
        <p14:creationId xmlns:p14="http://schemas.microsoft.com/office/powerpoint/2010/main" val="251931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9"/>
          <p:cNvSpPr>
            <a:spLocks noChangeArrowheads="1"/>
          </p:cNvSpPr>
          <p:nvPr/>
        </p:nvSpPr>
        <p:spPr bwMode="auto">
          <a:xfrm>
            <a:off x="416159" y="278281"/>
            <a:ext cx="277805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训练与测试</a:t>
            </a:r>
            <a:endParaRPr lang="en-US" altLang="zh-CN" sz="2000" dirty="0">
              <a:solidFill>
                <a:schemeClr val="bg1">
                  <a:lumMod val="50000"/>
                </a:schemeClr>
              </a:solidFill>
              <a:latin typeface="微软雅黑" pitchFamily="34" charset="-122"/>
              <a:ea typeface="微软雅黑" pitchFamily="34" charset="-122"/>
            </a:endParaRP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FD0FE484-509D-40EA-A6DD-74CD64B207BA}"/>
              </a:ext>
            </a:extLst>
          </p:cNvPr>
          <p:cNvPicPr>
            <a:picLocks noChangeAspect="1"/>
          </p:cNvPicPr>
          <p:nvPr/>
        </p:nvPicPr>
        <p:blipFill>
          <a:blip r:embed="rId3"/>
          <a:stretch>
            <a:fillRect/>
          </a:stretch>
        </p:blipFill>
        <p:spPr>
          <a:xfrm>
            <a:off x="416158" y="879562"/>
            <a:ext cx="8135886" cy="3384376"/>
          </a:xfrm>
          <a:prstGeom prst="rect">
            <a:avLst/>
          </a:prstGeom>
        </p:spPr>
      </p:pic>
      <p:pic>
        <p:nvPicPr>
          <p:cNvPr id="11" name="图片 10">
            <a:extLst>
              <a:ext uri="{FF2B5EF4-FFF2-40B4-BE49-F238E27FC236}">
                <a16:creationId xmlns:a16="http://schemas.microsoft.com/office/drawing/2014/main" id="{C4C07FDB-CA09-43ED-80C6-91F7B26042F1}"/>
              </a:ext>
            </a:extLst>
          </p:cNvPr>
          <p:cNvPicPr>
            <a:picLocks noChangeAspect="1"/>
          </p:cNvPicPr>
          <p:nvPr/>
        </p:nvPicPr>
        <p:blipFill>
          <a:blip r:embed="rId4"/>
          <a:stretch>
            <a:fillRect/>
          </a:stretch>
        </p:blipFill>
        <p:spPr>
          <a:xfrm>
            <a:off x="1835696" y="4397625"/>
            <a:ext cx="5279573" cy="546932"/>
          </a:xfrm>
          <a:prstGeom prst="rect">
            <a:avLst/>
          </a:prstGeom>
        </p:spPr>
      </p:pic>
      <p:pic>
        <p:nvPicPr>
          <p:cNvPr id="4" name="图片 3">
            <a:extLst>
              <a:ext uri="{FF2B5EF4-FFF2-40B4-BE49-F238E27FC236}">
                <a16:creationId xmlns:a16="http://schemas.microsoft.com/office/drawing/2014/main" id="{24B8B020-3415-4E97-9B7E-8DDB95E50ED1}"/>
              </a:ext>
            </a:extLst>
          </p:cNvPr>
          <p:cNvPicPr>
            <a:picLocks noChangeAspect="1"/>
          </p:cNvPicPr>
          <p:nvPr/>
        </p:nvPicPr>
        <p:blipFill>
          <a:blip r:embed="rId5"/>
          <a:stretch>
            <a:fillRect/>
          </a:stretch>
        </p:blipFill>
        <p:spPr>
          <a:xfrm>
            <a:off x="5220072" y="2551404"/>
            <a:ext cx="864096" cy="275184"/>
          </a:xfrm>
          <a:prstGeom prst="rect">
            <a:avLst/>
          </a:prstGeom>
        </p:spPr>
      </p:pic>
    </p:spTree>
    <p:extLst>
      <p:ext uri="{BB962C8B-B14F-4D97-AF65-F5344CB8AC3E}">
        <p14:creationId xmlns:p14="http://schemas.microsoft.com/office/powerpoint/2010/main" val="1591174944"/>
      </p:ext>
    </p:extLst>
  </p:cSld>
  <p:clrMapOvr>
    <a:masterClrMapping/>
  </p:clrMapOvr>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1497</Words>
  <Application>Microsoft Office PowerPoint</Application>
  <PresentationFormat>全屏显示(16:9)</PresentationFormat>
  <Paragraphs>179</Paragraphs>
  <Slides>19</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-apple-system</vt:lpstr>
      <vt:lpstr>Gill Sans</vt:lpstr>
      <vt:lpstr>华文楷体</vt: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陈 明奕</cp:lastModifiedBy>
  <cp:revision>50</cp:revision>
  <dcterms:created xsi:type="dcterms:W3CDTF">2016-04-09T09:29:00Z</dcterms:created>
  <dcterms:modified xsi:type="dcterms:W3CDTF">2021-05-14T13:27:48Z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