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7" r:id="rId6"/>
    <p:sldId id="258" r:id="rId7"/>
    <p:sldId id="263" r:id="rId8"/>
    <p:sldId id="260" r:id="rId9"/>
    <p:sldId id="261" r:id="rId10"/>
    <p:sldId id="276" r:id="rId11"/>
    <p:sldId id="268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NLP 里面，最细粒度的是 词语，词语组成句子，句子再组成段落、篇章、文档。所以处理 NLP 的问题，首先就要拿词语开</a:t>
            </a:r>
            <a:r>
              <a:rPr lang="zh-CN" altLang="en-US"/>
              <a:t>刀。</a:t>
            </a:r>
            <a:endParaRPr lang="zh-CN" altLang="en-US"/>
          </a:p>
          <a:p>
            <a:r>
              <a:rPr lang="en-US" altLang="zh-CN">
                <a:sym typeface="+mn-ea"/>
              </a:rPr>
              <a:t>NLP 里的词语，是人类的抽象总结，是符号形式的（比如中文、英文、拉丁文等等），所以需要把他们转换成数值形式，或者说——嵌入到一个数学空间里，这种嵌入方式，就叫词嵌入（word embedding)，而 Word2vec，就是词嵌入（ word embedding) 的一种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基于 PyTorch框架的Word2Vec</a:t>
            </a:r>
            <a:r>
              <a:rPr lang="zh-CN" altLang="en-US"/>
              <a:t>语义嵌入计算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成员：</a:t>
            </a:r>
            <a:r>
              <a:rPr lang="zh-CN" altLang="en-US"/>
              <a:t>邓启东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报错及解决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830" y="1566545"/>
            <a:ext cx="11610340" cy="847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6820"/>
            <a:ext cx="10339070" cy="462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11722" b="-12671"/>
          <a:stretch>
            <a:fillRect/>
          </a:stretch>
        </p:blipFill>
        <p:spPr>
          <a:xfrm>
            <a:off x="838200" y="2679700"/>
            <a:ext cx="9124315" cy="5207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966335" y="3244850"/>
            <a:ext cx="589280" cy="478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4357370"/>
            <a:ext cx="95700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这是因为数据还在</a:t>
            </a:r>
            <a:r>
              <a:rPr lang="en-US" altLang="zh-CN" sz="2400"/>
              <a:t>GPU</a:t>
            </a:r>
            <a:r>
              <a:rPr lang="zh-CN" altLang="en-US" sz="2400"/>
              <a:t>上没办法进行切片运算 </a:t>
            </a:r>
            <a:endParaRPr lang="zh-CN" altLang="en-US" sz="2400"/>
          </a:p>
          <a:p>
            <a:r>
              <a:rPr lang="zh-CN" altLang="en-US" sz="2400"/>
              <a:t>或者就直接不用</a:t>
            </a:r>
            <a:r>
              <a:rPr lang="en-US" altLang="zh-CN" sz="2400"/>
              <a:t>GPU</a:t>
            </a:r>
            <a:r>
              <a:rPr lang="zh-CN" altLang="en-US" sz="2400"/>
              <a:t>应该就没有这个问题了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394960" y="3244850"/>
            <a:ext cx="1401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skip_window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参考链接：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https://zhuanlan.zhihu.com/p/56139075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https://blog.csdn.net/mch2869253130/article/details/103137419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https://blog.csdn.net/qq_27825451/article/details/90550890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https://blog.csdn.net/studyvcmfc/article/details/106597058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2305" y="2618740"/>
            <a:ext cx="6910070" cy="6178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9600"/>
              <a:t>谢</a:t>
            </a:r>
            <a:r>
              <a:rPr lang="en-US" altLang="zh-CN" sz="9600"/>
              <a:t> </a:t>
            </a:r>
            <a:r>
              <a:rPr lang="zh-CN" altLang="en-US" sz="9600"/>
              <a:t>谢</a:t>
            </a:r>
            <a:endParaRPr lang="zh-CN" alt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Word2vec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NLP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词语</a:t>
            </a:r>
            <a:r>
              <a:rPr lang="en-US" altLang="zh-CN"/>
              <a:t>-&gt;句子</a:t>
            </a:r>
            <a:r>
              <a:rPr lang="en-US" altLang="zh-CN">
                <a:sym typeface="+mn-ea"/>
              </a:rPr>
              <a:t>-&gt;段落-&gt;篇章</a:t>
            </a:r>
            <a:r>
              <a:rPr lang="en-US" altLang="zh-CN">
                <a:sym typeface="+mn-ea"/>
              </a:rPr>
              <a:t>-&gt;</a:t>
            </a:r>
            <a:r>
              <a:rPr lang="en-US" altLang="zh-CN">
                <a:sym typeface="+mn-ea"/>
              </a:rPr>
              <a:t>文档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对于词语而言，例如要判断一个词语的</a:t>
            </a:r>
            <a:r>
              <a:rPr lang="zh-CN" altLang="en-US">
                <a:sym typeface="+mn-ea"/>
              </a:rPr>
              <a:t>词性，机器学习思路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	f(x)-&gt;y 映射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数学模型 f（比如神经网络、SVM）只接受数值型输入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：词语是符号形式的，转换成数值形式，嵌入到一个数学空间里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词嵌入。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Word2vec，就是词嵌入（ word embedding) 的一种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605"/>
          </a:xfrm>
        </p:spPr>
        <p:txBody>
          <a:bodyPr/>
          <a:p>
            <a:r>
              <a:rPr lang="zh-CN" altLang="en-US"/>
              <a:t>Word2Vec 是一种有效创建词嵌入的方法，它是从大量文本预料中以无监督方式学习语义知识的模型，这个模型为</a:t>
            </a:r>
            <a:r>
              <a:rPr lang="zh-CN" altLang="en-US" b="1"/>
              <a:t>浅层双层的神经网络</a:t>
            </a:r>
            <a:r>
              <a:rPr lang="zh-CN" altLang="en-US"/>
              <a:t>，用来训练以重新建构语言学之词文本。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3530" y="3371850"/>
            <a:ext cx="373697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r>
              <a:rPr lang="en-US" altLang="zh-CN"/>
              <a:t>f</a:t>
            </a:r>
            <a:r>
              <a:rPr lang="zh-CN" altLang="en-US"/>
              <a:t>：Skip-gram 和 CBOW 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5175"/>
          </a:xfrm>
        </p:spPr>
        <p:txBody>
          <a:bodyPr/>
          <a:p>
            <a:r>
              <a:rPr lang="zh-CN" altLang="en-US"/>
              <a:t>如果是用一个词语作为输入，来预测它周围的上下文，那这个模型叫做『Skip-gram 模型』</a:t>
            </a:r>
            <a:endParaRPr lang="zh-CN" altLang="en-US"/>
          </a:p>
          <a:p>
            <a:r>
              <a:rPr lang="zh-CN" altLang="en-US"/>
              <a:t>而如果是拿一个词语的上下文作为输入，来预测这个词语本身，则是 『CBOW 模型』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9815" y="3995420"/>
            <a:ext cx="100717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1. Predict current word given context words (CBOW).</a:t>
            </a:r>
            <a:endParaRPr lang="zh-CN" altLang="en-US" sz="3200"/>
          </a:p>
          <a:p>
            <a:r>
              <a:rPr lang="zh-CN" altLang="en-US" sz="3200"/>
              <a:t>e.g., “I”, “like”, “”Peppa” −→ “pig”.</a:t>
            </a:r>
            <a:endParaRPr lang="zh-CN" altLang="en-US" sz="3200"/>
          </a:p>
          <a:p>
            <a:r>
              <a:rPr lang="zh-CN" altLang="en-US" sz="3200"/>
              <a:t>2. Predict context word given current word (Skip-Gram).</a:t>
            </a:r>
            <a:endParaRPr lang="zh-CN" altLang="en-US" sz="3200"/>
          </a:p>
          <a:p>
            <a:r>
              <a:rPr lang="zh-CN" altLang="en-US" sz="3200"/>
              <a:t>e.g., “pig” −→ “I”, “like”, “”Peppa”.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step1:</a:t>
            </a:r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2085" cy="25025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string.punctuation：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!"#$%&amp;'()*+,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./:;&lt;=&gt;?@[\]^_`{|}~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!"#$%&amp;'()*+,./:;&lt;=&gt;?@[\]^_`{|}~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把这些标点符号都替换成空格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多个空格替换成一个空格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4519930"/>
            <a:ext cx="309562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单词转换成小写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060565" y="1483995"/>
            <a:ext cx="35331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数字+字符+数字替换成’NBR’</a:t>
            </a:r>
            <a:endParaRPr lang="zh-CN" altLang="en-US" sz="2800"/>
          </a:p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多个数字替换成’NBR’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603375"/>
            <a:ext cx="5501640" cy="3394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603375"/>
            <a:ext cx="5808345" cy="3394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08960" y="5518785"/>
            <a:ext cx="5329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将语料库导入成一个列表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step2:</a:t>
            </a:r>
            <a:r>
              <a:rPr lang="zh-CN" altLang="en-US"/>
              <a:t>建立字典和替换低频词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" y="1541780"/>
            <a:ext cx="1124204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data：语料库列表</a:t>
            </a:r>
            <a:r>
              <a:rPr lang="en-US" altLang="zh-CN"/>
              <a:t>-&gt;index</a:t>
            </a:r>
            <a:r>
              <a:rPr lang="zh-CN" altLang="en-US"/>
              <a:t>表示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count：低频词被替换成了</a:t>
            </a:r>
            <a:r>
              <a:rPr lang="en-US" altLang="zh-CN"/>
              <a:t>UNK</a:t>
            </a:r>
            <a:r>
              <a:rPr lang="zh-CN" altLang="en-US"/>
              <a:t>，并且保留前</a:t>
            </a:r>
            <a:r>
              <a:rPr lang="en-US" altLang="zh-CN"/>
              <a:t>4000</a:t>
            </a:r>
            <a:r>
              <a:rPr lang="zh-CN" altLang="en-US"/>
              <a:t>个词汇建立索引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Most common words (+UNK)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[['UNK', 4080], ('the', 75269), ('of', 73145), ('and', 60758), ('in', 56862), ('nbr', 32059)]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word2idx：</a:t>
            </a:r>
            <a:r>
              <a:rPr lang="en-US" altLang="zh-CN"/>
              <a:t>key:</a:t>
            </a:r>
            <a:r>
              <a:rPr lang="zh-CN" altLang="en-US"/>
              <a:t>词</a:t>
            </a:r>
            <a:r>
              <a:rPr lang="en-US" altLang="zh-CN"/>
              <a:t>-&gt;index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idx2word：</a:t>
            </a:r>
            <a:r>
              <a:rPr lang="en-US" altLang="zh-CN"/>
              <a:t>index-&gt;</a:t>
            </a:r>
            <a:r>
              <a:rPr lang="zh-CN" altLang="en-US"/>
              <a:t>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Sample 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index: [318, 2, 7, 348, 202, 25, 16604, 3, 1317, 2],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token: ['cloning', 'of', 'a', 'cdna', 'encoding', 'an', 'importin-alpha', 'and', 'down-regulation', 'of']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Step3:生成 batch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4286250"/>
            <a:ext cx="10552430" cy="2139315"/>
          </a:xfrm>
        </p:spPr>
        <p:txBody>
          <a:bodyPr/>
          <a:p>
            <a:pPr marL="0" indent="0">
              <a:buNone/>
            </a:pPr>
            <a:r>
              <a:rPr sz="2400"/>
              <a:t>batch_size // num_skips</a:t>
            </a:r>
            <a:endParaRPr sz="2400"/>
          </a:p>
          <a:p>
            <a:pPr marL="0" indent="0">
              <a:buNone/>
            </a:pPr>
            <a:r>
              <a:rPr lang="en-US" sz="2400"/>
              <a:t>       16        //         8          =2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所以看到这里可以看出，index相当于是一个纸带，buffer是一个滑动窗口在上面移动，每次移动一个单词的长度，而data_index就相当于是一个指针，指定buffer移动的下一个单词。</a:t>
            </a: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9080" y="6425565"/>
            <a:ext cx="947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参考链接：https://blog.csdn.net/mch2869253130/article/details/103137419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0"/>
            <a:ext cx="7477125" cy="42652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959725" y="656590"/>
            <a:ext cx="3882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batch_size(16):</a:t>
            </a:r>
            <a:r>
              <a:rPr lang="zh-CN" altLang="en-US" sz="2400"/>
              <a:t>批数据大小</a:t>
            </a:r>
            <a:endParaRPr lang="zh-CN" altLang="en-US" sz="2400"/>
          </a:p>
          <a:p>
            <a:r>
              <a:rPr lang="zh-CN" altLang="en-US" sz="2400"/>
              <a:t>每次运算计算数据量</a:t>
            </a:r>
            <a:endParaRPr lang="zh-CN" altLang="en-US" sz="2400"/>
          </a:p>
          <a:p>
            <a:r>
              <a:rPr lang="zh-CN" altLang="en-US" sz="2400"/>
              <a:t>代码中为</a:t>
            </a:r>
            <a:r>
              <a:rPr lang="en-US" altLang="zh-CN" sz="2400"/>
              <a:t>128</a:t>
            </a:r>
            <a:endParaRPr lang="en-US" altLang="zh-CN" sz="2400"/>
          </a:p>
          <a:p>
            <a:r>
              <a:rPr lang="en-US" altLang="zh-CN" sz="2400"/>
              <a:t>skip_window(4):</a:t>
            </a:r>
            <a:r>
              <a:rPr lang="zh-CN" altLang="en-US" sz="2400"/>
              <a:t>跳跃窗口</a:t>
            </a:r>
            <a:endParaRPr lang="zh-CN" altLang="en-US" sz="2400"/>
          </a:p>
          <a:p>
            <a:r>
              <a:rPr lang="zh-CN" altLang="en-US" sz="2400"/>
              <a:t>中心词单侧词汇量</a:t>
            </a:r>
            <a:endParaRPr lang="zh-CN" altLang="en-US" sz="2400"/>
          </a:p>
          <a:p>
            <a:r>
              <a:rPr lang="en-US" altLang="zh-CN" sz="2400"/>
              <a:t>skip_num(8):</a:t>
            </a:r>
            <a:r>
              <a:rPr lang="zh-CN" altLang="en-US" sz="2400"/>
              <a:t>每次跳跃窗口选取训练模型词语</a:t>
            </a:r>
            <a:endParaRPr lang="zh-CN" altLang="en-US" sz="2400"/>
          </a:p>
          <a:p>
            <a:r>
              <a:rPr lang="zh-CN" altLang="en-US" sz="2400"/>
              <a:t>一般小于两倍</a:t>
            </a:r>
            <a:r>
              <a:rPr lang="en-US" altLang="zh-CN" sz="2400">
                <a:sym typeface="+mn-ea"/>
              </a:rPr>
              <a:t>skip_window</a:t>
            </a:r>
            <a:endParaRPr lang="zh-CN" altLang="en-US" sz="2400"/>
          </a:p>
          <a:p>
            <a:r>
              <a:rPr lang="zh-CN" altLang="en-US" sz="2400"/>
              <a:t>学习率：</a:t>
            </a:r>
            <a:r>
              <a:rPr lang="en-US" altLang="zh-CN" sz="2400"/>
              <a:t>0.03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：神经网络构建和训练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图像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478915"/>
            <a:ext cx="7736205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t-SNE</a:t>
            </a:r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4" name="图片 3" descr="ts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532890"/>
            <a:ext cx="5393055" cy="539305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645" y="2022475"/>
            <a:ext cx="4476750" cy="4413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20322568360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基于 PyTorch框架的Word2Vec语义嵌入计算</vt:lpstr>
      <vt:lpstr>Word2vec与NLP</vt:lpstr>
      <vt:lpstr>Word2Vec</vt:lpstr>
      <vt:lpstr>语言模型f：Skip-gram 和 CBOW 模型</vt:lpstr>
      <vt:lpstr>step1:数据预处理</vt:lpstr>
      <vt:lpstr>step2:建立字典和替换低频词</vt:lpstr>
      <vt:lpstr>Step3:生成 batch data</vt:lpstr>
      <vt:lpstr>step4、5：神经网络构建和训练</vt:lpstr>
      <vt:lpstr>t-SNE可视化</vt:lpstr>
      <vt:lpstr>报错及解决</vt:lpstr>
      <vt:lpstr>参考链接：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lianze_puppet</dc:creator>
  <cp:lastModifiedBy>镰泽</cp:lastModifiedBy>
  <cp:revision>23</cp:revision>
  <dcterms:created xsi:type="dcterms:W3CDTF">2021-05-05T12:30:00Z</dcterms:created>
  <dcterms:modified xsi:type="dcterms:W3CDTF">2021-05-27T10:24:03Z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1F042E94F66F4E85BCE9F1A213DEA7A0</vt:lpwstr>
  </property>
  <property fmtid="{D5CDD505-2E9C-101B-9397-08002B2CF9AE}" pid="3" name="KSOProductBuildVer">
    <vt:lpwstr>2052-11.1.0.10495</vt:lpwstr>
  </property>
</Properties>
</file>