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4" r:id="rId7"/>
    <p:sldId id="263" r:id="rId8"/>
    <p:sldId id="259" r:id="rId9"/>
    <p:sldId id="265" r:id="rId10"/>
    <p:sldId id="267" r:id="rId11"/>
    <p:sldId id="269" r:id="rId12"/>
    <p:sldId id="262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942"/>
    <a:srgbClr val="FD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4A0F-61C1-45A5-A597-167C9DA46634}" type="datetimeFigureOut">
              <a:rPr kumimoji="1" lang="ja-JP" altLang="en-US" smtClean="0"/>
              <a:t>2020/7/11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FDC-7C2C-4C12-B055-DE7FAC6FF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0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26FDC-7C2C-4C12-B055-DE7FAC6FF3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1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26FDC-7C2C-4C12-B055-DE7FAC6FF3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8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26FDC-7C2C-4C12-B055-DE7FAC6FF3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52413-F45C-4898-AE5E-6242E23A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5C1F05-35A4-4B08-AA05-61D549DA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EF104-14EF-48BD-9350-AC43BC63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BB66F-A318-46ED-B56F-4CC59161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67DCC-9B71-4978-BAAD-97C0CAC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3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CC2BC-FE36-461B-B94F-27192F05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5698A-747D-4F7C-B8EC-700765E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3AC8C-C945-4714-8539-BB8CE102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AC3E7-FAD8-4756-9514-053374A3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EC955-508F-4D41-9A21-B8A94AE7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3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89975B-F2BD-46E5-9D5A-BA8BC037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B98A99-7300-4789-9D5A-AB31B1AC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30ABC-BB8D-44E5-8158-3408C4E7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9770C-A7A6-4AB2-8527-BC499E53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AA37D-5954-486A-8CC9-12CA435F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8877E-07ED-4A52-A0C0-77D4742C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FEFB6-57B1-4099-8A4A-3E75228F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209BF9-5363-473A-872B-42D02DA0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9876B-F496-42C5-87C2-9D33DC92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DAC6990F-76C4-4057-97A4-94DBE9CF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0"/>
            <a:ext cx="12192000" cy="840220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 anchor="b"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387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22B79-CB40-4857-A710-55995A26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3AEA6B-D875-4186-A1AF-E765622F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2C143-E106-4965-AF22-D744789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AB680-1C40-483E-80A5-389D24D5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FC2A2-6B15-4D9B-925F-AB007D09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42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A8982-FFAB-4533-A7D6-105AC15C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C4C3C-3EC8-475A-BBF2-6EDD8553A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1CE51-F6F2-429B-95B3-BE3DFD74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7A08E-70BC-4CD4-A83B-E55BEA1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9787E9-E6AF-405C-91CD-0CDD9661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36D9C-B79C-496C-9307-C2D2C0F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0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3DC04-253D-4776-A6F7-691ACAA5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C00ACD-9D36-4131-998C-97AD55B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205C22-6FB0-4EB9-81D1-37E3AD655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0D3C3A-2292-4CAB-8233-76AE77A5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CA1A79-C4D2-4361-A473-53458C86C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27FB3B-E23C-4515-B541-A30ABD2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E45602-FE5A-4AFC-B8EF-FF8F81AC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CB8405-D019-4285-BAE2-C11A202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4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EBDFDB-0C23-4F1E-8F09-D7CC93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84638-80D0-48C9-91B1-0771569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350290-27F5-4311-817D-64CC976F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1">
            <a:extLst>
              <a:ext uri="{FF2B5EF4-FFF2-40B4-BE49-F238E27FC236}">
                <a16:creationId xmlns:a16="http://schemas.microsoft.com/office/drawing/2014/main" id="{F8826ACB-241C-4ACC-9AC7-98A9302C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0"/>
            <a:ext cx="12192000" cy="840220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25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3C77B4-2956-411F-AEE3-BB004037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AF3336-B394-4EAE-BD9E-662FC10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5BB283-A53F-4230-BF24-35D629AE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1">
            <a:extLst>
              <a:ext uri="{FF2B5EF4-FFF2-40B4-BE49-F238E27FC236}">
                <a16:creationId xmlns:a16="http://schemas.microsoft.com/office/drawing/2014/main" id="{CA994F97-F03E-4969-8098-74936B95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0"/>
            <a:ext cx="12192000" cy="840220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90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1079D-A588-4D29-9DBB-899A7835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3A91B-D115-4DF6-A406-A57EA098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99DB-3E58-4DA7-9E33-4AD78F9F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E6B7F2-48BA-439F-BCB1-AD105B9D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F9E1BC-F02A-4E95-9E25-D7A9090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361249-1859-467A-B1AC-38F0EB60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CFA8C-009B-42B2-AF1F-BDFF818E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A89141-F561-4A47-BC00-1E02EDEB5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F73165-273D-4243-89D1-18F28240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89F937-B689-4B1E-A66C-A636AD57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A8B55-29C3-4C1F-95BF-C39BD70A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F0E295-DB12-465A-9CE1-BC6A94AC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267C2F-D4D7-4D1F-9976-3697790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8" y="260927"/>
            <a:ext cx="7585363" cy="8402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57D28-E82B-44EE-AF80-2E99EA0E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528C8-AD71-4B82-AF1A-CC56F17F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E593-E2C6-4818-8B15-DD909D92ED14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36890-0D1D-4FFC-ADC1-DAA1C4363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B77DB8-7C58-4171-AAB0-47D73A59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C80A-8109-46F5-BFF2-2A627A678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4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A580-9C4D-4DD6-A3CE-B8C753FD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Garbage MAP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DD006C-452C-4C54-80EE-57CA8FB44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メンバー　廖思超</a:t>
            </a:r>
          </a:p>
        </p:txBody>
      </p:sp>
    </p:spTree>
    <p:extLst>
      <p:ext uri="{BB962C8B-B14F-4D97-AF65-F5344CB8AC3E}">
        <p14:creationId xmlns:p14="http://schemas.microsoft.com/office/powerpoint/2010/main" val="99213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 descr="ビン・缶のゴミ箱のイラスト">
            <a:extLst>
              <a:ext uri="{FF2B5EF4-FFF2-40B4-BE49-F238E27FC236}">
                <a16:creationId xmlns:a16="http://schemas.microsoft.com/office/drawing/2014/main" id="{28A62FB3-FAA6-4D0E-8BA2-102BA7DC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1" y="2448863"/>
            <a:ext cx="1892046" cy="23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BB4E33D-6DCA-4B59-A024-C3FD526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40259C-D5F7-49F4-8C46-BC323862EA7C}"/>
              </a:ext>
            </a:extLst>
          </p:cNvPr>
          <p:cNvSpPr txBox="1"/>
          <p:nvPr/>
        </p:nvSpPr>
        <p:spPr>
          <a:xfrm>
            <a:off x="1955084" y="4898208"/>
            <a:ext cx="231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QR</a:t>
            </a:r>
            <a:r>
              <a:rPr kumimoji="1" lang="ja-JP" altLang="en-US" sz="2400" dirty="0">
                <a:latin typeface="+mn-ea"/>
              </a:rPr>
              <a:t>を提示する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94AF786-B948-445D-96D9-97C7C64E94E9}"/>
              </a:ext>
            </a:extLst>
          </p:cNvPr>
          <p:cNvCxnSpPr>
            <a:cxnSpLocks/>
          </p:cNvCxnSpPr>
          <p:nvPr/>
        </p:nvCxnSpPr>
        <p:spPr>
          <a:xfrm>
            <a:off x="4878563" y="3197352"/>
            <a:ext cx="17877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4" name="Picture 10" descr="サーバーのイラスト（1台）">
            <a:extLst>
              <a:ext uri="{FF2B5EF4-FFF2-40B4-BE49-F238E27FC236}">
                <a16:creationId xmlns:a16="http://schemas.microsoft.com/office/drawing/2014/main" id="{F13A3D8F-D992-4B0E-B857-36C26E2F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24" y="2291733"/>
            <a:ext cx="1892046" cy="22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6534C8-9321-4462-B41B-C217C472C965}"/>
              </a:ext>
            </a:extLst>
          </p:cNvPr>
          <p:cNvSpPr txBox="1"/>
          <p:nvPr/>
        </p:nvSpPr>
        <p:spPr>
          <a:xfrm>
            <a:off x="6163725" y="4530841"/>
            <a:ext cx="359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サーバー</a:t>
            </a:r>
            <a:endParaRPr kumimoji="1" lang="en-US" altLang="ja-JP" sz="2400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（マップに情報を記載）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2B51D2-FF69-4F41-99CF-D71A6CBF5BF7}"/>
              </a:ext>
            </a:extLst>
          </p:cNvPr>
          <p:cNvSpPr txBox="1"/>
          <p:nvPr/>
        </p:nvSpPr>
        <p:spPr>
          <a:xfrm>
            <a:off x="4621306" y="3761994"/>
            <a:ext cx="234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+mn-ea"/>
              </a:rPr>
              <a:t>ポイントを付与する</a:t>
            </a:r>
          </a:p>
        </p:txBody>
      </p:sp>
      <p:pic>
        <p:nvPicPr>
          <p:cNvPr id="17" name="Picture 12" descr="QRコードを撮影している人のイラスト（男性）">
            <a:extLst>
              <a:ext uri="{FF2B5EF4-FFF2-40B4-BE49-F238E27FC236}">
                <a16:creationId xmlns:a16="http://schemas.microsoft.com/office/drawing/2014/main" id="{29906E96-79A5-40D2-B2BD-2C7F23CE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29" y="2642440"/>
            <a:ext cx="2239108" cy="22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84E1959-F351-4557-98E5-94E4589BEB1C}"/>
              </a:ext>
            </a:extLst>
          </p:cNvPr>
          <p:cNvCxnSpPr>
            <a:cxnSpLocks/>
          </p:cNvCxnSpPr>
          <p:nvPr/>
        </p:nvCxnSpPr>
        <p:spPr>
          <a:xfrm flipH="1">
            <a:off x="4893956" y="3587396"/>
            <a:ext cx="17723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2F2E77-EEDB-4FF1-906C-B83F463BBABA}"/>
              </a:ext>
            </a:extLst>
          </p:cNvPr>
          <p:cNvSpPr txBox="1"/>
          <p:nvPr/>
        </p:nvSpPr>
        <p:spPr>
          <a:xfrm>
            <a:off x="171686" y="110425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+mn-ea"/>
              </a:rPr>
              <a:t>②ポイントをゲットできるゴミ箱</a:t>
            </a:r>
          </a:p>
        </p:txBody>
      </p:sp>
    </p:spTree>
    <p:extLst>
      <p:ext uri="{BB962C8B-B14F-4D97-AF65-F5344CB8AC3E}">
        <p14:creationId xmlns:p14="http://schemas.microsoft.com/office/powerpoint/2010/main" val="122210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9CCBB57-49EE-499E-B408-5186EA3B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これからの展望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10FC93-B933-4A38-9005-64571546162D}"/>
              </a:ext>
            </a:extLst>
          </p:cNvPr>
          <p:cNvSpPr txBox="1"/>
          <p:nvPr/>
        </p:nvSpPr>
        <p:spPr>
          <a:xfrm>
            <a:off x="298295" y="2686486"/>
            <a:ext cx="11315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b="1" dirty="0">
                <a:latin typeface="+mn-ea"/>
              </a:rPr>
              <a:t>・</a:t>
            </a:r>
            <a:r>
              <a:rPr kumimoji="1" lang="ja-JP" altLang="en-US" sz="2800" b="1" dirty="0">
                <a:latin typeface="+mn-ea"/>
              </a:rPr>
              <a:t>海岸だけでなく、</a:t>
            </a: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森、町などの場所</a:t>
            </a:r>
            <a:r>
              <a:rPr kumimoji="1" lang="ja-JP" altLang="en-US" sz="2800" b="1" dirty="0">
                <a:latin typeface="+mn-ea"/>
              </a:rPr>
              <a:t>でゴミを認識できるようにする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C8FABB-6B42-4F4F-9781-A726CD286748}"/>
              </a:ext>
            </a:extLst>
          </p:cNvPr>
          <p:cNvSpPr txBox="1"/>
          <p:nvPr/>
        </p:nvSpPr>
        <p:spPr>
          <a:xfrm>
            <a:off x="298295" y="4696219"/>
            <a:ext cx="9879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b="1" dirty="0">
                <a:latin typeface="+mn-ea"/>
              </a:rPr>
              <a:t>・ブロックチェーンを用いて、</a:t>
            </a:r>
            <a:r>
              <a:rPr lang="ja-JP" altLang="en-US" sz="2800" b="1" dirty="0">
                <a:solidFill>
                  <a:srgbClr val="FF0000"/>
                </a:solidFill>
                <a:latin typeface="+mn-ea"/>
              </a:rPr>
              <a:t>海岸の管理者やスポンサー</a:t>
            </a:r>
            <a:r>
              <a:rPr lang="ja-JP" altLang="en-US" sz="2800" b="1" dirty="0">
                <a:latin typeface="+mn-ea"/>
              </a:rPr>
              <a:t>が</a:t>
            </a:r>
            <a:endParaRPr lang="en-US" altLang="ja-JP" sz="2800" b="1" dirty="0">
              <a:latin typeface="+mn-ea"/>
            </a:endParaRPr>
          </a:p>
          <a:p>
            <a:pPr algn="l"/>
            <a:r>
              <a:rPr lang="ja-JP" altLang="en-US" sz="2800" b="1" dirty="0">
                <a:latin typeface="+mn-ea"/>
              </a:rPr>
              <a:t>　ポイントを改ざん不可能にし、管理できるようにする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C07C49-8B1D-402B-BEB8-2D65501BA096}"/>
              </a:ext>
            </a:extLst>
          </p:cNvPr>
          <p:cNvSpPr txBox="1"/>
          <p:nvPr/>
        </p:nvSpPr>
        <p:spPr>
          <a:xfrm>
            <a:off x="298295" y="3691353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b="1" dirty="0">
                <a:latin typeface="+mn-ea"/>
              </a:rPr>
              <a:t>・ポイントを使って、</a:t>
            </a:r>
            <a:r>
              <a:rPr lang="ja-JP" altLang="en-US" sz="2800" b="1" dirty="0">
                <a:solidFill>
                  <a:srgbClr val="FF0000"/>
                </a:solidFill>
                <a:latin typeface="+mn-ea"/>
              </a:rPr>
              <a:t>景品やお金</a:t>
            </a:r>
            <a:r>
              <a:rPr lang="ja-JP" altLang="en-US" sz="2800" b="1" dirty="0">
                <a:latin typeface="+mn-ea"/>
              </a:rPr>
              <a:t>と交換できるスポンサーを探す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1FA463-99AB-4716-A60A-C4C29993DFAA}"/>
              </a:ext>
            </a:extLst>
          </p:cNvPr>
          <p:cNvSpPr txBox="1"/>
          <p:nvPr/>
        </p:nvSpPr>
        <p:spPr>
          <a:xfrm>
            <a:off x="298295" y="1681619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b="1" dirty="0">
                <a:latin typeface="+mn-ea"/>
              </a:rPr>
              <a:t>・ゴミ</a:t>
            </a:r>
            <a:r>
              <a:rPr kumimoji="1" lang="ja-JP" altLang="en-US" sz="2800" b="1" dirty="0">
                <a:latin typeface="+mn-ea"/>
              </a:rPr>
              <a:t>だけでなく、</a:t>
            </a:r>
            <a:r>
              <a:rPr lang="ja-JP" altLang="en-US" sz="2800" b="1" dirty="0">
                <a:solidFill>
                  <a:srgbClr val="FF0000"/>
                </a:solidFill>
                <a:latin typeface="+mn-ea"/>
              </a:rPr>
              <a:t>落とし物や不審物</a:t>
            </a:r>
            <a:r>
              <a:rPr kumimoji="1" lang="ja-JP" altLang="en-US" sz="2800" b="1" dirty="0">
                <a:latin typeface="+mn-ea"/>
              </a:rPr>
              <a:t>を検知できるようにする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25520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BB4E33D-6DCA-4B59-A024-C3FD526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期待される効果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E7C577-631B-43E9-A5C3-93FC5851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15" y="1032139"/>
            <a:ext cx="1378633" cy="128048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3209A86-B32D-4C08-9A76-EA934EE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7" y="1078825"/>
            <a:ext cx="1378633" cy="133155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D2F936-4772-4E15-BB70-B8DFB3DA174E}"/>
              </a:ext>
            </a:extLst>
          </p:cNvPr>
          <p:cNvSpPr/>
          <p:nvPr/>
        </p:nvSpPr>
        <p:spPr>
          <a:xfrm>
            <a:off x="431885" y="1533378"/>
            <a:ext cx="5440902" cy="4642339"/>
          </a:xfrm>
          <a:prstGeom prst="rect">
            <a:avLst/>
          </a:prstGeom>
          <a:noFill/>
          <a:ln w="38100">
            <a:solidFill>
              <a:srgbClr val="FD9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C2C3139-4557-4F4E-914D-9901737961DD}"/>
              </a:ext>
            </a:extLst>
          </p:cNvPr>
          <p:cNvSpPr/>
          <p:nvPr/>
        </p:nvSpPr>
        <p:spPr>
          <a:xfrm>
            <a:off x="6483814" y="1420837"/>
            <a:ext cx="5136101" cy="4754879"/>
          </a:xfrm>
          <a:prstGeom prst="rect">
            <a:avLst/>
          </a:prstGeom>
          <a:noFill/>
          <a:ln w="38100">
            <a:solidFill>
              <a:srgbClr val="A2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82914A-F193-44A2-929A-997837C9766C}"/>
              </a:ext>
            </a:extLst>
          </p:cNvPr>
          <p:cNvSpPr txBox="1"/>
          <p:nvPr/>
        </p:nvSpPr>
        <p:spPr>
          <a:xfrm>
            <a:off x="431885" y="244451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+mn-ea"/>
              </a:rPr>
              <a:t>・定期的な</a:t>
            </a:r>
            <a:r>
              <a:rPr lang="ja-JP" altLang="en-US" sz="2800" b="1" dirty="0">
                <a:latin typeface="+mn-ea"/>
              </a:rPr>
              <a:t>清掃を待たずに</a:t>
            </a:r>
            <a:endParaRPr lang="en-US" altLang="ja-JP" sz="2800" b="1" dirty="0">
              <a:latin typeface="+mn-ea"/>
            </a:endParaRPr>
          </a:p>
          <a:p>
            <a:r>
              <a:rPr lang="ja-JP" altLang="en-US" sz="2800" b="1" dirty="0">
                <a:latin typeface="+mn-ea"/>
              </a:rPr>
              <a:t>　ゴミが減少</a:t>
            </a:r>
            <a:r>
              <a:rPr kumimoji="1" lang="ja-JP" altLang="en-US" sz="2800" b="1" dirty="0">
                <a:latin typeface="+mn-ea"/>
              </a:rPr>
              <a:t>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2F14EB-142E-4473-9380-8ECE4FACA9CE}"/>
              </a:ext>
            </a:extLst>
          </p:cNvPr>
          <p:cNvSpPr txBox="1"/>
          <p:nvPr/>
        </p:nvSpPr>
        <p:spPr>
          <a:xfrm>
            <a:off x="442743" y="3577806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+mn-ea"/>
              </a:rPr>
              <a:t>・自発的に綺麗</a:t>
            </a:r>
            <a:r>
              <a:rPr kumimoji="1" lang="ja-JP" altLang="en-US" sz="2800" b="1" dirty="0">
                <a:latin typeface="+mn-ea"/>
              </a:rPr>
              <a:t>にしよう</a:t>
            </a:r>
            <a:endParaRPr kumimoji="1" lang="en-US" altLang="ja-JP" sz="2800" b="1" dirty="0">
              <a:latin typeface="+mn-ea"/>
            </a:endParaRPr>
          </a:p>
          <a:p>
            <a:r>
              <a:rPr lang="ja-JP" altLang="en-US" sz="2800" b="1" dirty="0">
                <a:latin typeface="+mn-ea"/>
              </a:rPr>
              <a:t>　</a:t>
            </a:r>
            <a:r>
              <a:rPr kumimoji="1" lang="ja-JP" altLang="en-US" sz="2800" b="1" dirty="0">
                <a:latin typeface="+mn-ea"/>
              </a:rPr>
              <a:t>と行動する</a:t>
            </a:r>
            <a:endParaRPr kumimoji="1" lang="en-US" altLang="ja-JP" sz="2800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B12670-3E2B-43D0-9C4B-F3EC37BD4F83}"/>
              </a:ext>
            </a:extLst>
          </p:cNvPr>
          <p:cNvSpPr txBox="1"/>
          <p:nvPr/>
        </p:nvSpPr>
        <p:spPr>
          <a:xfrm>
            <a:off x="6520857" y="3075210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+mn-ea"/>
              </a:rPr>
              <a:t>・ゴミを掃除して</a:t>
            </a:r>
            <a:endParaRPr kumimoji="1" lang="en-US" altLang="ja-JP" sz="2800" b="1" dirty="0">
              <a:latin typeface="+mn-ea"/>
            </a:endParaRPr>
          </a:p>
          <a:p>
            <a:pPr algn="l"/>
            <a:r>
              <a:rPr lang="ja-JP" altLang="en-US" sz="2800" b="1" dirty="0">
                <a:latin typeface="+mn-ea"/>
              </a:rPr>
              <a:t>　</a:t>
            </a:r>
            <a:r>
              <a:rPr kumimoji="1" lang="ja-JP" altLang="en-US" sz="2800" b="1" dirty="0">
                <a:latin typeface="+mn-ea"/>
              </a:rPr>
              <a:t>生計を立てることができる</a:t>
            </a:r>
            <a:endParaRPr lang="en-US" altLang="ja-JP" sz="2800" b="1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1488-A17E-45FB-A975-CAF3DD9DA8E7}"/>
              </a:ext>
            </a:extLst>
          </p:cNvPr>
          <p:cNvSpPr txBox="1"/>
          <p:nvPr/>
        </p:nvSpPr>
        <p:spPr>
          <a:xfrm>
            <a:off x="6531715" y="4208506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+mn-ea"/>
              </a:rPr>
              <a:t>・健康的な身体であれば</a:t>
            </a:r>
            <a:endParaRPr lang="en-US" altLang="ja-JP" sz="2800" b="1" dirty="0">
              <a:latin typeface="+mn-ea"/>
            </a:endParaRPr>
          </a:p>
          <a:p>
            <a:r>
              <a:rPr lang="ja-JP" altLang="en-US" sz="2800" b="1" dirty="0">
                <a:latin typeface="+mn-ea"/>
              </a:rPr>
              <a:t>　だれでもできる</a:t>
            </a:r>
            <a:endParaRPr lang="en-US" altLang="ja-JP" sz="2800" b="1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6903A9-54ED-4646-949E-4430FDA956C5}"/>
              </a:ext>
            </a:extLst>
          </p:cNvPr>
          <p:cNvSpPr txBox="1"/>
          <p:nvPr/>
        </p:nvSpPr>
        <p:spPr>
          <a:xfrm>
            <a:off x="431885" y="471110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+mn-ea"/>
              </a:rPr>
              <a:t>・落とし物</a:t>
            </a:r>
            <a:endParaRPr lang="en-US" altLang="ja-JP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95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8601D5D-CE37-4CE4-A44A-769D1D6C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09CD7BB-CE2A-4EFD-B99A-2F34AA6C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792F32-BC45-4DA5-B496-D3BC15F3313F}"/>
              </a:ext>
            </a:extLst>
          </p:cNvPr>
          <p:cNvSpPr txBox="1"/>
          <p:nvPr/>
        </p:nvSpPr>
        <p:spPr>
          <a:xfrm>
            <a:off x="196947" y="196948"/>
            <a:ext cx="117262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全体構成（３～５分）</a:t>
            </a:r>
            <a:endParaRPr kumimoji="1" lang="en-US" altLang="ja-JP" dirty="0"/>
          </a:p>
          <a:p>
            <a:pPr algn="l"/>
            <a:r>
              <a:rPr lang="en-US" altLang="ja-JP" dirty="0" err="1"/>
              <a:t>garbage_map</a:t>
            </a:r>
            <a:r>
              <a:rPr lang="ja-JP" altLang="en-US" dirty="0"/>
              <a:t>のコンセプト</a:t>
            </a:r>
            <a:endParaRPr lang="en-US" altLang="ja-JP" dirty="0"/>
          </a:p>
          <a:p>
            <a:pPr algn="l"/>
            <a:r>
              <a:rPr lang="ja-JP" altLang="en-US" dirty="0"/>
              <a:t>・ゴミを拾って海岸をきれいにする。ゴミを拾わせたくなるようにする</a:t>
            </a:r>
            <a:endParaRPr lang="en-US" altLang="ja-JP" dirty="0"/>
          </a:p>
          <a:p>
            <a:r>
              <a:rPr lang="ja-JP" altLang="en-US" dirty="0"/>
              <a:t>・ゴミがどこに落ちているかを把握できるマップを提供する</a:t>
            </a:r>
            <a:endParaRPr lang="en-US" altLang="ja-JP" dirty="0"/>
          </a:p>
          <a:p>
            <a:r>
              <a:rPr lang="ja-JP" altLang="en-US" dirty="0"/>
              <a:t>デモ映像</a:t>
            </a:r>
            <a:endParaRPr lang="en-US" altLang="ja-JP" dirty="0"/>
          </a:p>
          <a:p>
            <a:r>
              <a:rPr lang="ja-JP" altLang="en-US" dirty="0"/>
              <a:t>・ユーザーがゴミマップをみて、ゴミを拾いに行く、ゴミ箱に捨ててポイントになる</a:t>
            </a:r>
            <a:endParaRPr lang="en-US" altLang="ja-JP" dirty="0"/>
          </a:p>
          <a:p>
            <a:r>
              <a:rPr lang="ja-JP" altLang="en-US" dirty="0"/>
              <a:t>以上のシステムによって期待される効果</a:t>
            </a:r>
            <a:endParaRPr lang="en-US" altLang="ja-JP" dirty="0"/>
          </a:p>
          <a:p>
            <a:r>
              <a:rPr lang="ja-JP" altLang="en-US" dirty="0"/>
              <a:t>・定期的な清掃なしで、海岸がきれいになる</a:t>
            </a:r>
            <a:endParaRPr lang="en-US" altLang="ja-JP" dirty="0"/>
          </a:p>
          <a:p>
            <a:r>
              <a:rPr lang="ja-JP" altLang="en-US" dirty="0"/>
              <a:t>・一度きれいになれば、そのまま維持される（日本は自発的にゴミを拾う人がいるからきれいなところが多い）</a:t>
            </a:r>
            <a:endParaRPr lang="en-US" altLang="ja-JP" dirty="0"/>
          </a:p>
          <a:p>
            <a:r>
              <a:rPr lang="ja-JP" altLang="en-US" dirty="0"/>
              <a:t>・海岸でゴミを拾って、お金を稼げる（スラム解消？）</a:t>
            </a:r>
            <a:endParaRPr lang="en-US" altLang="ja-JP" dirty="0"/>
          </a:p>
          <a:p>
            <a:r>
              <a:rPr lang="ja-JP" altLang="en-US" dirty="0"/>
              <a:t>理想形について述べる</a:t>
            </a:r>
            <a:endParaRPr lang="en-US" altLang="ja-JP" dirty="0"/>
          </a:p>
          <a:p>
            <a:r>
              <a:rPr lang="ja-JP" altLang="en-US" dirty="0"/>
              <a:t>・ブロックチェーンを用いて、海岸の管理者、スポンサー、ユーザーに改ざん不可能なポイントを付与する</a:t>
            </a:r>
            <a:endParaRPr lang="en-US" altLang="ja-JP" dirty="0"/>
          </a:p>
          <a:p>
            <a:r>
              <a:rPr lang="ja-JP" altLang="en-US" dirty="0"/>
              <a:t>・海岸以外にも町、森の中で使用して、きれいにしてもらう</a:t>
            </a:r>
            <a:endParaRPr lang="en-US" altLang="ja-JP" dirty="0"/>
          </a:p>
          <a:p>
            <a:r>
              <a:rPr lang="ja-JP" altLang="en-US" dirty="0"/>
              <a:t>システムの全体構成</a:t>
            </a:r>
            <a:endParaRPr lang="en-US" altLang="ja-JP" dirty="0"/>
          </a:p>
          <a:p>
            <a:r>
              <a:rPr lang="ja-JP" altLang="en-US" dirty="0"/>
              <a:t>・セキュリティカメラで海岸の状況を撮影し，</a:t>
            </a:r>
            <a:r>
              <a:rPr lang="en-US" altLang="ja-JP" dirty="0"/>
              <a:t>AI</a:t>
            </a:r>
            <a:r>
              <a:rPr lang="ja-JP" altLang="en-US" dirty="0"/>
              <a:t>を用いてゴミを識別</a:t>
            </a:r>
            <a:endParaRPr lang="en-US" altLang="ja-JP" dirty="0"/>
          </a:p>
          <a:p>
            <a:r>
              <a:rPr kumimoji="1" lang="ja-JP" altLang="en-US" dirty="0"/>
              <a:t>・サーバーで得た情報を基にマップを生成する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URL</a:t>
            </a:r>
            <a:r>
              <a:rPr lang="ja-JP" altLang="en-US" dirty="0"/>
              <a:t>にアクセスするとマップを閲覧できる</a:t>
            </a:r>
            <a:endParaRPr lang="en-US" altLang="ja-JP" dirty="0"/>
          </a:p>
          <a:p>
            <a:r>
              <a:rPr lang="ja-JP" altLang="en-US" dirty="0"/>
              <a:t>以上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AEA680F-FA1D-4FDF-BC8C-CB49FF6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GarbageMAP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606670-255C-4132-B712-A654C827B2FE}"/>
              </a:ext>
            </a:extLst>
          </p:cNvPr>
          <p:cNvSpPr txBox="1"/>
          <p:nvPr/>
        </p:nvSpPr>
        <p:spPr>
          <a:xfrm>
            <a:off x="323557" y="110890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+mn-ea"/>
              </a:rPr>
              <a:t>ゴミが落ちているマップを提供する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DF8B323-E647-4AEE-86FA-BEC8445FA4FA}"/>
              </a:ext>
            </a:extLst>
          </p:cNvPr>
          <p:cNvSpPr/>
          <p:nvPr/>
        </p:nvSpPr>
        <p:spPr>
          <a:xfrm rot="5400000">
            <a:off x="3437636" y="3712417"/>
            <a:ext cx="2215761" cy="456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スマホの地図アプリを見ている人のイラスト（男性）">
            <a:extLst>
              <a:ext uri="{FF2B5EF4-FFF2-40B4-BE49-F238E27FC236}">
                <a16:creationId xmlns:a16="http://schemas.microsoft.com/office/drawing/2014/main" id="{99B30BBC-B99F-44C8-99E1-86F2A634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0" y="2131982"/>
            <a:ext cx="3617110" cy="36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ヤシの木とビーチのイラスト（背景素材）">
            <a:extLst>
              <a:ext uri="{FF2B5EF4-FFF2-40B4-BE49-F238E27FC236}">
                <a16:creationId xmlns:a16="http://schemas.microsoft.com/office/drawing/2014/main" id="{DBD6B2E1-5DEF-47C3-8FDE-65DF37A1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13" y="2131982"/>
            <a:ext cx="6420903" cy="36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ゴミ拾いのイラスト">
            <a:extLst>
              <a:ext uri="{FF2B5EF4-FFF2-40B4-BE49-F238E27FC236}">
                <a16:creationId xmlns:a16="http://schemas.microsoft.com/office/drawing/2014/main" id="{B6BFE10F-ACD2-4CC3-AA9B-6ED7878D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22" y="3291046"/>
            <a:ext cx="1865281" cy="23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116269-4DFA-441C-A6D5-32A68CF5D795}"/>
              </a:ext>
            </a:extLst>
          </p:cNvPr>
          <p:cNvSpPr txBox="1"/>
          <p:nvPr/>
        </p:nvSpPr>
        <p:spPr>
          <a:xfrm>
            <a:off x="2061465" y="5749091"/>
            <a:ext cx="13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+mn-ea"/>
              </a:rPr>
              <a:t>街の人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2052-4D35-4E34-93F5-251FB73D4512}"/>
              </a:ext>
            </a:extLst>
          </p:cNvPr>
          <p:cNvSpPr txBox="1"/>
          <p:nvPr/>
        </p:nvSpPr>
        <p:spPr>
          <a:xfrm>
            <a:off x="8116997" y="5789414"/>
            <a:ext cx="97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>
                <a:latin typeface="+mn-ea"/>
              </a:rPr>
              <a:t>海岸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67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AEA680F-FA1D-4FDF-BC8C-CB49FF6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GarbageMAP</a:t>
            </a:r>
            <a:r>
              <a:rPr lang="ja-JP" altLang="en-US" dirty="0"/>
              <a:t>の</a:t>
            </a:r>
            <a:r>
              <a:rPr kumimoji="1" lang="ja-JP" altLang="en-US" dirty="0"/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CB58D5-D48A-45F1-893C-C9B22C068956}"/>
              </a:ext>
            </a:extLst>
          </p:cNvPr>
          <p:cNvSpPr txBox="1"/>
          <p:nvPr/>
        </p:nvSpPr>
        <p:spPr>
          <a:xfrm>
            <a:off x="1741569" y="5507458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b="1" dirty="0">
                <a:latin typeface="+mn-ea"/>
              </a:rPr>
              <a:t>海岸に落ちているゴミを</a:t>
            </a:r>
            <a:r>
              <a:rPr lang="ja-JP" altLang="en-US" sz="3200" b="1" dirty="0">
                <a:solidFill>
                  <a:srgbClr val="FF0000"/>
                </a:solidFill>
                <a:latin typeface="+mn-ea"/>
              </a:rPr>
              <a:t>拾いたくなる</a:t>
            </a:r>
            <a:r>
              <a:rPr lang="ja-JP" altLang="en-US" sz="3200" b="1" dirty="0">
                <a:latin typeface="+mn-ea"/>
              </a:rPr>
              <a:t>システム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DECB2520-7379-46DD-85A7-6A52A481ABD9}"/>
              </a:ext>
            </a:extLst>
          </p:cNvPr>
          <p:cNvSpPr/>
          <p:nvPr/>
        </p:nvSpPr>
        <p:spPr>
          <a:xfrm rot="5400000">
            <a:off x="4806773" y="3269575"/>
            <a:ext cx="2215761" cy="456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世界で最も汚い場所が発表される - Sputnik 日本">
            <a:extLst>
              <a:ext uri="{FF2B5EF4-FFF2-40B4-BE49-F238E27FC236}">
                <a16:creationId xmlns:a16="http://schemas.microsoft.com/office/drawing/2014/main" id="{22727735-ABEF-44E3-82DA-E97B33CE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0" y="1961551"/>
            <a:ext cx="4410365" cy="29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辺塚海岸 | 肝付町観光協会">
            <a:extLst>
              <a:ext uri="{FF2B5EF4-FFF2-40B4-BE49-F238E27FC236}">
                <a16:creationId xmlns:a16="http://schemas.microsoft.com/office/drawing/2014/main" id="{6C75E696-2DE0-46D5-BDD8-90561421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93" y="1961551"/>
            <a:ext cx="4410364" cy="29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6516F83A-E895-407B-AE7A-7897EA2CC9CF}"/>
              </a:ext>
            </a:extLst>
          </p:cNvPr>
          <p:cNvSpPr/>
          <p:nvPr/>
        </p:nvSpPr>
        <p:spPr>
          <a:xfrm>
            <a:off x="1023713" y="5384348"/>
            <a:ext cx="624308" cy="7078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EFD640-254D-4F4B-B4F0-45297B857659}"/>
              </a:ext>
            </a:extLst>
          </p:cNvPr>
          <p:cNvSpPr txBox="1"/>
          <p:nvPr/>
        </p:nvSpPr>
        <p:spPr>
          <a:xfrm>
            <a:off x="385232" y="107091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4000" b="1" dirty="0">
                <a:latin typeface="+mn-ea"/>
              </a:rPr>
              <a:t>汚れている</a:t>
            </a:r>
            <a:r>
              <a:rPr kumimoji="1" lang="ja-JP" altLang="en-US" sz="4000" b="1" dirty="0">
                <a:latin typeface="+mn-ea"/>
              </a:rPr>
              <a:t>海岸を綺麗にしたい</a:t>
            </a:r>
          </a:p>
        </p:txBody>
      </p:sp>
    </p:spTree>
    <p:extLst>
      <p:ext uri="{BB962C8B-B14F-4D97-AF65-F5344CB8AC3E}">
        <p14:creationId xmlns:p14="http://schemas.microsoft.com/office/powerpoint/2010/main" val="3223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ヤシの木とビーチのイラスト（背景素材）">
            <a:extLst>
              <a:ext uri="{FF2B5EF4-FFF2-40B4-BE49-F238E27FC236}">
                <a16:creationId xmlns:a16="http://schemas.microsoft.com/office/drawing/2014/main" id="{DBD6B2E1-5DEF-47C3-8FDE-65DF37A17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92"/>
          <a:stretch/>
        </p:blipFill>
        <p:spPr bwMode="auto">
          <a:xfrm>
            <a:off x="4956940" y="2131982"/>
            <a:ext cx="6958923" cy="34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7887825-53C7-454C-BA02-CDD9428B08D0}"/>
              </a:ext>
            </a:extLst>
          </p:cNvPr>
          <p:cNvSpPr/>
          <p:nvPr/>
        </p:nvSpPr>
        <p:spPr>
          <a:xfrm>
            <a:off x="8069107" y="2762048"/>
            <a:ext cx="2003871" cy="707886"/>
          </a:xfrm>
          <a:prstGeom prst="wedgeRectCallout">
            <a:avLst>
              <a:gd name="adj1" fmla="val -14705"/>
              <a:gd name="adj2" fmla="val 10558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latin typeface="+mn-ea"/>
              </a:rPr>
              <a:t>Point get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50120FB-0E8E-4BFA-A2CD-97B43CE87403}"/>
              </a:ext>
            </a:extLst>
          </p:cNvPr>
          <p:cNvSpPr/>
          <p:nvPr/>
        </p:nvSpPr>
        <p:spPr>
          <a:xfrm rot="16200000">
            <a:off x="318693" y="2381207"/>
            <a:ext cx="2975064" cy="3263457"/>
          </a:xfrm>
          <a:prstGeom prst="wedgeRectCallou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EA680F-FA1D-4FDF-BC8C-CB49FF6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GarbageMAP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606670-255C-4132-B712-A654C827B2FE}"/>
              </a:ext>
            </a:extLst>
          </p:cNvPr>
          <p:cNvSpPr txBox="1"/>
          <p:nvPr/>
        </p:nvSpPr>
        <p:spPr>
          <a:xfrm>
            <a:off x="367577" y="1156236"/>
            <a:ext cx="1208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+mn-ea"/>
              </a:rPr>
              <a:t>①ゴミが落ちているマップ　②ポイントをゲットできるゴミ箱</a:t>
            </a:r>
          </a:p>
        </p:txBody>
      </p:sp>
      <p:pic>
        <p:nvPicPr>
          <p:cNvPr id="1030" name="Picture 6" descr="ゴミ拾いのイラスト">
            <a:extLst>
              <a:ext uri="{FF2B5EF4-FFF2-40B4-BE49-F238E27FC236}">
                <a16:creationId xmlns:a16="http://schemas.microsoft.com/office/drawing/2014/main" id="{B6BFE10F-ACD2-4CC3-AA9B-6ED7878D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26" y="3291047"/>
            <a:ext cx="1865281" cy="23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116269-4DFA-441C-A6D5-32A68CF5D795}"/>
              </a:ext>
            </a:extLst>
          </p:cNvPr>
          <p:cNvSpPr txBox="1"/>
          <p:nvPr/>
        </p:nvSpPr>
        <p:spPr>
          <a:xfrm>
            <a:off x="3729655" y="5824750"/>
            <a:ext cx="1210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+mn-ea"/>
              </a:rPr>
              <a:t>街の人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2052-4D35-4E34-93F5-251FB73D4512}"/>
              </a:ext>
            </a:extLst>
          </p:cNvPr>
          <p:cNvSpPr txBox="1"/>
          <p:nvPr/>
        </p:nvSpPr>
        <p:spPr>
          <a:xfrm>
            <a:off x="8058950" y="5820722"/>
            <a:ext cx="97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+mn-ea"/>
              </a:rPr>
              <a:t>海岸</a:t>
            </a:r>
            <a:endParaRPr kumimoji="1" lang="ja-JP" altLang="en-US" sz="2400" dirty="0">
              <a:latin typeface="+mn-ea"/>
            </a:endParaRP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483C522B-EF2F-4562-BCDA-B8A6F1D18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4809" y="2813346"/>
            <a:ext cx="765642" cy="605289"/>
          </a:xfrm>
          <a:prstGeom prst="bentConnector3">
            <a:avLst>
              <a:gd name="adj1" fmla="val 996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開いた地図のイラスト">
            <a:extLst>
              <a:ext uri="{FF2B5EF4-FFF2-40B4-BE49-F238E27FC236}">
                <a16:creationId xmlns:a16="http://schemas.microsoft.com/office/drawing/2014/main" id="{DD251B6A-6028-4D5E-A40A-5D0F230D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8" y="2734755"/>
            <a:ext cx="3231354" cy="25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立ってスマホを使う人のイラスト（男性・無表情）">
            <a:extLst>
              <a:ext uri="{FF2B5EF4-FFF2-40B4-BE49-F238E27FC236}">
                <a16:creationId xmlns:a16="http://schemas.microsoft.com/office/drawing/2014/main" id="{B39B9FBC-54A5-41DF-8B9E-B8A29691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10" y="3566954"/>
            <a:ext cx="1549412" cy="221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空き缶のイラスト（ゴミ）">
            <a:extLst>
              <a:ext uri="{FF2B5EF4-FFF2-40B4-BE49-F238E27FC236}">
                <a16:creationId xmlns:a16="http://schemas.microsoft.com/office/drawing/2014/main" id="{E576811C-BB90-4E9E-9762-85717EE0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15" y="3542108"/>
            <a:ext cx="548292" cy="5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マップピンのイラスト「影なし」">
            <a:extLst>
              <a:ext uri="{FF2B5EF4-FFF2-40B4-BE49-F238E27FC236}">
                <a16:creationId xmlns:a16="http://schemas.microsoft.com/office/drawing/2014/main" id="{FC216060-B8B2-49AA-9F46-447305A2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86" y="2959178"/>
            <a:ext cx="710536" cy="9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ゴミ出しのイラスト（男性）">
            <a:extLst>
              <a:ext uri="{FF2B5EF4-FFF2-40B4-BE49-F238E27FC236}">
                <a16:creationId xmlns:a16="http://schemas.microsoft.com/office/drawing/2014/main" id="{8E82B485-0633-4E79-A0D9-97286B49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6" t="-466"/>
          <a:stretch/>
        </p:blipFill>
        <p:spPr bwMode="auto">
          <a:xfrm>
            <a:off x="9680192" y="3115991"/>
            <a:ext cx="961149" cy="23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ビン・缶のゴミ箱のイラスト">
            <a:extLst>
              <a:ext uri="{FF2B5EF4-FFF2-40B4-BE49-F238E27FC236}">
                <a16:creationId xmlns:a16="http://schemas.microsoft.com/office/drawing/2014/main" id="{25E68611-A9BB-4871-961D-840D5D91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571" y="3855978"/>
            <a:ext cx="1348844" cy="16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1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50120FB-0E8E-4BFA-A2CD-97B43CE87403}"/>
              </a:ext>
            </a:extLst>
          </p:cNvPr>
          <p:cNvSpPr/>
          <p:nvPr/>
        </p:nvSpPr>
        <p:spPr>
          <a:xfrm rot="16200000">
            <a:off x="1904491" y="1395356"/>
            <a:ext cx="3407159" cy="4975857"/>
          </a:xfrm>
          <a:prstGeom prst="wedgeRectCallou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EA680F-FA1D-4FDF-BC8C-CB49FF6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GarbageMAP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606670-255C-4132-B712-A654C827B2FE}"/>
              </a:ext>
            </a:extLst>
          </p:cNvPr>
          <p:cNvSpPr txBox="1"/>
          <p:nvPr/>
        </p:nvSpPr>
        <p:spPr>
          <a:xfrm>
            <a:off x="367577" y="1156236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+mn-ea"/>
              </a:rPr>
              <a:t>①どこにゴミが落ちているかを閲覧できるマップ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116269-4DFA-441C-A6D5-32A68CF5D795}"/>
              </a:ext>
            </a:extLst>
          </p:cNvPr>
          <p:cNvSpPr txBox="1"/>
          <p:nvPr/>
        </p:nvSpPr>
        <p:spPr>
          <a:xfrm>
            <a:off x="6688653" y="5586865"/>
            <a:ext cx="216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+mn-ea"/>
              </a:rPr>
              <a:t>近くにいる</a:t>
            </a:r>
            <a:r>
              <a:rPr kumimoji="1" lang="ja-JP" altLang="en-US" sz="2400" dirty="0">
                <a:latin typeface="+mn-ea"/>
              </a:rPr>
              <a:t>人</a:t>
            </a:r>
          </a:p>
        </p:txBody>
      </p:sp>
      <p:pic>
        <p:nvPicPr>
          <p:cNvPr id="3076" name="Picture 4" descr="開いた地図のイラスト">
            <a:extLst>
              <a:ext uri="{FF2B5EF4-FFF2-40B4-BE49-F238E27FC236}">
                <a16:creationId xmlns:a16="http://schemas.microsoft.com/office/drawing/2014/main" id="{DD251B6A-6028-4D5E-A40A-5D0F230D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23" y="2221910"/>
            <a:ext cx="4306802" cy="34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立ってスマホを使う人のイラスト（男性・無表情）">
            <a:extLst>
              <a:ext uri="{FF2B5EF4-FFF2-40B4-BE49-F238E27FC236}">
                <a16:creationId xmlns:a16="http://schemas.microsoft.com/office/drawing/2014/main" id="{B39B9FBC-54A5-41DF-8B9E-B8A29691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53" y="3048050"/>
            <a:ext cx="1777170" cy="25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空き缶のイラスト（ゴミ）">
            <a:extLst>
              <a:ext uri="{FF2B5EF4-FFF2-40B4-BE49-F238E27FC236}">
                <a16:creationId xmlns:a16="http://schemas.microsoft.com/office/drawing/2014/main" id="{E576811C-BB90-4E9E-9762-85717EE0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36" y="3505227"/>
            <a:ext cx="548292" cy="5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マップピンのイラスト「影なし」">
            <a:extLst>
              <a:ext uri="{FF2B5EF4-FFF2-40B4-BE49-F238E27FC236}">
                <a16:creationId xmlns:a16="http://schemas.microsoft.com/office/drawing/2014/main" id="{FC216060-B8B2-49AA-9F46-447305A2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36" y="2802591"/>
            <a:ext cx="710536" cy="9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C0211AE5-5008-4944-BBF4-8BB021B050B6}"/>
              </a:ext>
            </a:extLst>
          </p:cNvPr>
          <p:cNvSpPr/>
          <p:nvPr/>
        </p:nvSpPr>
        <p:spPr>
          <a:xfrm>
            <a:off x="7933920" y="1693311"/>
            <a:ext cx="3724680" cy="2066186"/>
          </a:xfrm>
          <a:prstGeom prst="cloudCallout">
            <a:avLst>
              <a:gd name="adj1" fmla="val -45602"/>
              <a:gd name="adj2" fmla="val 459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+mn-ea"/>
              </a:rPr>
              <a:t>ゴミでも</a:t>
            </a:r>
            <a:endParaRPr kumimoji="1" lang="en-US" altLang="ja-JP" sz="2800" b="1" dirty="0">
              <a:latin typeface="+mn-ea"/>
            </a:endParaRPr>
          </a:p>
          <a:p>
            <a:pPr algn="ctr"/>
            <a:r>
              <a:rPr kumimoji="1" lang="ja-JP" altLang="en-US" sz="2800" b="1" dirty="0">
                <a:latin typeface="+mn-ea"/>
              </a:rPr>
              <a:t>拾いに行くか</a:t>
            </a:r>
          </a:p>
        </p:txBody>
      </p:sp>
    </p:spTree>
    <p:extLst>
      <p:ext uri="{BB962C8B-B14F-4D97-AF65-F5344CB8AC3E}">
        <p14:creationId xmlns:p14="http://schemas.microsoft.com/office/powerpoint/2010/main" val="39276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ヤシの木とビーチのイラスト（背景素材）">
            <a:extLst>
              <a:ext uri="{FF2B5EF4-FFF2-40B4-BE49-F238E27FC236}">
                <a16:creationId xmlns:a16="http://schemas.microsoft.com/office/drawing/2014/main" id="{DBD6B2E1-5DEF-47C3-8FDE-65DF37A17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92"/>
          <a:stretch/>
        </p:blipFill>
        <p:spPr bwMode="auto">
          <a:xfrm>
            <a:off x="1028701" y="2131982"/>
            <a:ext cx="7178039" cy="34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7887825-53C7-454C-BA02-CDD9428B08D0}"/>
              </a:ext>
            </a:extLst>
          </p:cNvPr>
          <p:cNvSpPr/>
          <p:nvPr/>
        </p:nvSpPr>
        <p:spPr>
          <a:xfrm>
            <a:off x="4415696" y="2602608"/>
            <a:ext cx="2003871" cy="707886"/>
          </a:xfrm>
          <a:prstGeom prst="wedgeRectCallout">
            <a:avLst>
              <a:gd name="adj1" fmla="val -14705"/>
              <a:gd name="adj2" fmla="val 10558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latin typeface="+mn-ea"/>
              </a:rPr>
              <a:t>Point get</a:t>
            </a:r>
            <a:endParaRPr lang="ja-JP" altLang="en-US" sz="2800" b="1" dirty="0">
              <a:latin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EA680F-FA1D-4FDF-BC8C-CB49FF6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GarbageMAP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606670-255C-4132-B712-A654C827B2FE}"/>
              </a:ext>
            </a:extLst>
          </p:cNvPr>
          <p:cNvSpPr txBox="1"/>
          <p:nvPr/>
        </p:nvSpPr>
        <p:spPr>
          <a:xfrm>
            <a:off x="367577" y="115623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+mn-ea"/>
              </a:rPr>
              <a:t>②ポイントをゲットできるゴミ箱</a:t>
            </a:r>
          </a:p>
        </p:txBody>
      </p:sp>
      <p:pic>
        <p:nvPicPr>
          <p:cNvPr id="1030" name="Picture 6" descr="ゴミ拾いのイラスト">
            <a:extLst>
              <a:ext uri="{FF2B5EF4-FFF2-40B4-BE49-F238E27FC236}">
                <a16:creationId xmlns:a16="http://schemas.microsoft.com/office/drawing/2014/main" id="{B6BFE10F-ACD2-4CC3-AA9B-6ED7878D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46" y="3038600"/>
            <a:ext cx="1865281" cy="23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2052-4D35-4E34-93F5-251FB73D4512}"/>
              </a:ext>
            </a:extLst>
          </p:cNvPr>
          <p:cNvSpPr txBox="1"/>
          <p:nvPr/>
        </p:nvSpPr>
        <p:spPr>
          <a:xfrm>
            <a:off x="3930330" y="5597979"/>
            <a:ext cx="97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+mn-ea"/>
              </a:rPr>
              <a:t>海岸</a:t>
            </a:r>
            <a:endParaRPr kumimoji="1" lang="ja-JP" altLang="en-US" sz="2400" dirty="0">
              <a:latin typeface="+mn-ea"/>
            </a:endParaRPr>
          </a:p>
        </p:txBody>
      </p:sp>
      <p:pic>
        <p:nvPicPr>
          <p:cNvPr id="3086" name="Picture 14" descr="ゴミ出しのイラスト（男性）">
            <a:extLst>
              <a:ext uri="{FF2B5EF4-FFF2-40B4-BE49-F238E27FC236}">
                <a16:creationId xmlns:a16="http://schemas.microsoft.com/office/drawing/2014/main" id="{8E82B485-0633-4E79-A0D9-97286B49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6" t="-466"/>
          <a:stretch/>
        </p:blipFill>
        <p:spPr bwMode="auto">
          <a:xfrm>
            <a:off x="5881737" y="3096287"/>
            <a:ext cx="961149" cy="23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ビン・缶のゴミ箱のイラスト">
            <a:extLst>
              <a:ext uri="{FF2B5EF4-FFF2-40B4-BE49-F238E27FC236}">
                <a16:creationId xmlns:a16="http://schemas.microsoft.com/office/drawing/2014/main" id="{25E68611-A9BB-4871-961D-840D5D91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27" y="3776074"/>
            <a:ext cx="1348844" cy="16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97429EA7-A93C-4CCB-B119-B3CEF0E8BC8E}"/>
              </a:ext>
            </a:extLst>
          </p:cNvPr>
          <p:cNvSpPr/>
          <p:nvPr/>
        </p:nvSpPr>
        <p:spPr>
          <a:xfrm rot="5400000">
            <a:off x="7320364" y="3417996"/>
            <a:ext cx="2215761" cy="456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万歳をして喜ぶ人のイラスト（男性）">
            <a:extLst>
              <a:ext uri="{FF2B5EF4-FFF2-40B4-BE49-F238E27FC236}">
                <a16:creationId xmlns:a16="http://schemas.microsoft.com/office/drawing/2014/main" id="{A7788493-2A9B-44C6-A316-B8FC62F80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64" y="3372570"/>
            <a:ext cx="2487810" cy="24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CAC12E46-A9FC-479B-9E45-852F3DF1FDD0}"/>
              </a:ext>
            </a:extLst>
          </p:cNvPr>
          <p:cNvSpPr/>
          <p:nvPr/>
        </p:nvSpPr>
        <p:spPr>
          <a:xfrm>
            <a:off x="8581387" y="1353046"/>
            <a:ext cx="3278399" cy="1816397"/>
          </a:xfrm>
          <a:prstGeom prst="cloudCallout">
            <a:avLst>
              <a:gd name="adj1" fmla="val 10169"/>
              <a:gd name="adj2" fmla="val 65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+mn-ea"/>
              </a:rPr>
              <a:t>ポイントを貰えるから</a:t>
            </a:r>
            <a:endParaRPr kumimoji="1" lang="en-US" altLang="ja-JP" sz="2800" b="1" dirty="0">
              <a:latin typeface="+mn-ea"/>
            </a:endParaRPr>
          </a:p>
          <a:p>
            <a:pPr algn="ctr"/>
            <a:r>
              <a:rPr kumimoji="1" lang="ja-JP" altLang="en-US" sz="2800" b="1" dirty="0">
                <a:latin typeface="+mn-ea"/>
              </a:rPr>
              <a:t>またやろう</a:t>
            </a:r>
            <a:endParaRPr kumimoji="1" lang="en-US" altLang="ja-JP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49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BB4E33D-6DCA-4B59-A024-C3FD526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r>
              <a:rPr kumimoji="1" lang="ja-JP" altLang="en-US" dirty="0"/>
              <a:t>映像</a:t>
            </a:r>
          </a:p>
        </p:txBody>
      </p:sp>
      <p:pic>
        <p:nvPicPr>
          <p:cNvPr id="4" name="Picture 4" descr="オフィス街・ビル街のイラスト（背景素材）">
            <a:extLst>
              <a:ext uri="{FF2B5EF4-FFF2-40B4-BE49-F238E27FC236}">
                <a16:creationId xmlns:a16="http://schemas.microsoft.com/office/drawing/2014/main" id="{415847D0-94CA-4D1F-98E8-C6DDCEFD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494" y="847220"/>
            <a:ext cx="3407898" cy="154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ヤシの木とビーチのイラスト（背景素材）">
            <a:extLst>
              <a:ext uri="{FF2B5EF4-FFF2-40B4-BE49-F238E27FC236}">
                <a16:creationId xmlns:a16="http://schemas.microsoft.com/office/drawing/2014/main" id="{281733E7-0A15-462F-BF81-B02EED964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92"/>
          <a:stretch/>
        </p:blipFill>
        <p:spPr bwMode="auto">
          <a:xfrm>
            <a:off x="-470562" y="2415310"/>
            <a:ext cx="3407898" cy="16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森のイラスト（背景素材）">
            <a:extLst>
              <a:ext uri="{FF2B5EF4-FFF2-40B4-BE49-F238E27FC236}">
                <a16:creationId xmlns:a16="http://schemas.microsoft.com/office/drawing/2014/main" id="{86E225E9-2CFF-4DF7-8398-3E87305F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563" y="4031468"/>
            <a:ext cx="3407899" cy="13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6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 descr="ビン・缶のゴミ箱のイラスト">
            <a:extLst>
              <a:ext uri="{FF2B5EF4-FFF2-40B4-BE49-F238E27FC236}">
                <a16:creationId xmlns:a16="http://schemas.microsoft.com/office/drawing/2014/main" id="{28A62FB3-FAA6-4D0E-8BA2-102BA7DC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72" y="4333471"/>
            <a:ext cx="1348844" cy="16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BB4E33D-6DCA-4B59-A024-C3FD526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システム図</a:t>
            </a:r>
          </a:p>
        </p:txBody>
      </p:sp>
      <p:pic>
        <p:nvPicPr>
          <p:cNvPr id="6146" name="Picture 2" descr="監視カメラ・防犯カメラのイラスト">
            <a:extLst>
              <a:ext uri="{FF2B5EF4-FFF2-40B4-BE49-F238E27FC236}">
                <a16:creationId xmlns:a16="http://schemas.microsoft.com/office/drawing/2014/main" id="{A0C349B8-21EF-4352-8B59-01F47E91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9540" y="4272659"/>
            <a:ext cx="945389" cy="11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40259C-D5F7-49F4-8C46-BC323862EA7C}"/>
              </a:ext>
            </a:extLst>
          </p:cNvPr>
          <p:cNvSpPr txBox="1"/>
          <p:nvPr/>
        </p:nvSpPr>
        <p:spPr>
          <a:xfrm>
            <a:off x="1191078" y="6014273"/>
            <a:ext cx="1905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カメラ</a:t>
            </a:r>
            <a:r>
              <a:rPr lang="ja-JP" altLang="en-US" sz="2400" dirty="0">
                <a:latin typeface="+mn-ea"/>
              </a:rPr>
              <a:t>付きゴミ箱</a:t>
            </a:r>
            <a:endParaRPr kumimoji="1" lang="ja-JP" altLang="en-US" sz="2400" dirty="0">
              <a:latin typeface="+mn-ea"/>
            </a:endParaRPr>
          </a:p>
        </p:txBody>
      </p:sp>
      <p:pic>
        <p:nvPicPr>
          <p:cNvPr id="6152" name="Picture 8" descr="人工知能・AIのイラスト">
            <a:extLst>
              <a:ext uri="{FF2B5EF4-FFF2-40B4-BE49-F238E27FC236}">
                <a16:creationId xmlns:a16="http://schemas.microsoft.com/office/drawing/2014/main" id="{26CBD844-AF5B-4F83-B220-27AC89D6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08" y="1628232"/>
            <a:ext cx="1905001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94AF786-B948-445D-96D9-97C7C64E94E9}"/>
              </a:ext>
            </a:extLst>
          </p:cNvPr>
          <p:cNvCxnSpPr>
            <a:cxnSpLocks/>
          </p:cNvCxnSpPr>
          <p:nvPr/>
        </p:nvCxnSpPr>
        <p:spPr>
          <a:xfrm>
            <a:off x="3319297" y="4125801"/>
            <a:ext cx="17877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3A7C32-CFC4-4EC8-9F2E-81D1948425E2}"/>
              </a:ext>
            </a:extLst>
          </p:cNvPr>
          <p:cNvSpPr txBox="1"/>
          <p:nvPr/>
        </p:nvSpPr>
        <p:spPr>
          <a:xfrm>
            <a:off x="1203695" y="3169517"/>
            <a:ext cx="178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ゴミを</a:t>
            </a:r>
            <a:endParaRPr kumimoji="1" lang="en-US" altLang="ja-JP" sz="2400" dirty="0">
              <a:latin typeface="+mn-ea"/>
            </a:endParaRPr>
          </a:p>
          <a:p>
            <a:pPr algn="ctr"/>
            <a:r>
              <a:rPr kumimoji="1" lang="ja-JP" altLang="en-US" sz="2400" dirty="0">
                <a:latin typeface="+mn-ea"/>
              </a:rPr>
              <a:t>判別する</a:t>
            </a:r>
            <a:r>
              <a:rPr kumimoji="1" lang="en-US" altLang="ja-JP" sz="2400" dirty="0">
                <a:latin typeface="+mn-ea"/>
              </a:rPr>
              <a:t>AI</a:t>
            </a:r>
            <a:r>
              <a:rPr kumimoji="1" lang="ja-JP" altLang="en-US" sz="2400" dirty="0">
                <a:latin typeface="+mn-ea"/>
              </a:rPr>
              <a:t> </a:t>
            </a:r>
          </a:p>
        </p:txBody>
      </p:sp>
      <p:pic>
        <p:nvPicPr>
          <p:cNvPr id="6154" name="Picture 10" descr="サーバーのイラスト（1台）">
            <a:extLst>
              <a:ext uri="{FF2B5EF4-FFF2-40B4-BE49-F238E27FC236}">
                <a16:creationId xmlns:a16="http://schemas.microsoft.com/office/drawing/2014/main" id="{F13A3D8F-D992-4B0E-B857-36C26E2F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20" y="2948811"/>
            <a:ext cx="1892046" cy="22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A60860A-EB45-441B-841A-E043ACEA2A2F}"/>
              </a:ext>
            </a:extLst>
          </p:cNvPr>
          <p:cNvCxnSpPr>
            <a:cxnSpLocks/>
          </p:cNvCxnSpPr>
          <p:nvPr/>
        </p:nvCxnSpPr>
        <p:spPr>
          <a:xfrm flipH="1">
            <a:off x="7092066" y="4138362"/>
            <a:ext cx="17723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EE9848-9923-478A-AEDC-6DFD4DFBD24B}"/>
              </a:ext>
            </a:extLst>
          </p:cNvPr>
          <p:cNvSpPr txBox="1"/>
          <p:nvPr/>
        </p:nvSpPr>
        <p:spPr>
          <a:xfrm>
            <a:off x="3226302" y="3237368"/>
            <a:ext cx="178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ゴミ</a:t>
            </a:r>
            <a:r>
              <a:rPr kumimoji="1" lang="ja-JP" altLang="en-US" sz="2400" b="1" dirty="0">
                <a:latin typeface="+mn-ea"/>
              </a:rPr>
              <a:t>と</a:t>
            </a:r>
            <a:endParaRPr kumimoji="1" lang="en-US" altLang="ja-JP" sz="2400" b="1" dirty="0">
              <a:latin typeface="+mn-ea"/>
            </a:endParaRPr>
          </a:p>
          <a:p>
            <a:pPr algn="ctr"/>
            <a:r>
              <a:rPr kumimoji="1" lang="ja-JP" altLang="en-US" sz="2400" b="1" dirty="0">
                <a:latin typeface="+mn-ea"/>
              </a:rPr>
              <a:t>位置情報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6534C8-9321-4462-B41B-C217C472C965}"/>
              </a:ext>
            </a:extLst>
          </p:cNvPr>
          <p:cNvSpPr txBox="1"/>
          <p:nvPr/>
        </p:nvSpPr>
        <p:spPr>
          <a:xfrm>
            <a:off x="4007625" y="5311008"/>
            <a:ext cx="3859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サーバー</a:t>
            </a:r>
            <a:endParaRPr kumimoji="1" lang="en-US" altLang="ja-JP" sz="2400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（マップに情報を記載）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2B51D2-FF69-4F41-99CF-D71A6CBF5BF7}"/>
              </a:ext>
            </a:extLst>
          </p:cNvPr>
          <p:cNvSpPr txBox="1"/>
          <p:nvPr/>
        </p:nvSpPr>
        <p:spPr>
          <a:xfrm>
            <a:off x="7092066" y="3652866"/>
            <a:ext cx="17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+mn-ea"/>
              </a:rPr>
              <a:t>Web URL</a:t>
            </a:r>
            <a:endParaRPr kumimoji="1" lang="ja-JP" altLang="en-US" sz="2400" b="1" dirty="0">
              <a:latin typeface="+mn-ea"/>
            </a:endParaRPr>
          </a:p>
        </p:txBody>
      </p:sp>
      <p:pic>
        <p:nvPicPr>
          <p:cNvPr id="33" name="Picture 6" descr="立ってスマホを使う人のイラスト（男性・無表情）">
            <a:extLst>
              <a:ext uri="{FF2B5EF4-FFF2-40B4-BE49-F238E27FC236}">
                <a16:creationId xmlns:a16="http://schemas.microsoft.com/office/drawing/2014/main" id="{88ED4269-FE9E-4223-AC90-E48EFE36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17" y="2859710"/>
            <a:ext cx="2488010" cy="276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D16A461B-D5D9-4C35-A9E8-3ABDCFCC89FA}"/>
              </a:ext>
            </a:extLst>
          </p:cNvPr>
          <p:cNvSpPr/>
          <p:nvPr/>
        </p:nvSpPr>
        <p:spPr>
          <a:xfrm>
            <a:off x="988868" y="1613999"/>
            <a:ext cx="2223366" cy="2386516"/>
          </a:xfrm>
          <a:prstGeom prst="wedgeRectCallout">
            <a:avLst>
              <a:gd name="adj1" fmla="val 23774"/>
              <a:gd name="adj2" fmla="val 6391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latin typeface="+mn-ea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08AE8C-73A3-4ACE-8DDA-6FC3740F4CE3}"/>
              </a:ext>
            </a:extLst>
          </p:cNvPr>
          <p:cNvSpPr txBox="1"/>
          <p:nvPr/>
        </p:nvSpPr>
        <p:spPr>
          <a:xfrm>
            <a:off x="8864401" y="5664742"/>
            <a:ext cx="20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近くにいる人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14C186-68D2-4C19-9D27-D3958D477086}"/>
              </a:ext>
            </a:extLst>
          </p:cNvPr>
          <p:cNvSpPr txBox="1"/>
          <p:nvPr/>
        </p:nvSpPr>
        <p:spPr>
          <a:xfrm>
            <a:off x="128426" y="1102681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+mn-ea"/>
              </a:rPr>
              <a:t>①どこにゴミが落ちているかを閲覧できるマップ</a:t>
            </a:r>
          </a:p>
        </p:txBody>
      </p:sp>
    </p:spTree>
    <p:extLst>
      <p:ext uri="{BB962C8B-B14F-4D97-AF65-F5344CB8AC3E}">
        <p14:creationId xmlns:p14="http://schemas.microsoft.com/office/powerpoint/2010/main" val="3014115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800"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468</Words>
  <Application>Microsoft Office PowerPoint</Application>
  <PresentationFormat>ワイド画面</PresentationFormat>
  <Paragraphs>80</Paragraphs>
  <Slides>13</Slides>
  <Notes>3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Arial</vt:lpstr>
      <vt:lpstr>Calibri</vt:lpstr>
      <vt:lpstr>1_Office テーマ</vt:lpstr>
      <vt:lpstr>Garbage MAP</vt:lpstr>
      <vt:lpstr>PowerPoint プレゼンテーション</vt:lpstr>
      <vt:lpstr>GarbageMAPの仕組み</vt:lpstr>
      <vt:lpstr>GarbageMAPのコンセプト</vt:lpstr>
      <vt:lpstr>GarbageMAPの仕組み</vt:lpstr>
      <vt:lpstr>GarbageMAPの仕組み</vt:lpstr>
      <vt:lpstr>GarbageMAPの仕組み</vt:lpstr>
      <vt:lpstr>デモ映像</vt:lpstr>
      <vt:lpstr>システム図</vt:lpstr>
      <vt:lpstr>システム図</vt:lpstr>
      <vt:lpstr>これからの展望</vt:lpstr>
      <vt:lpstr>期待される効果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sichao</dc:creator>
  <cp:lastModifiedBy>sichao</cp:lastModifiedBy>
  <cp:revision>177</cp:revision>
  <dcterms:created xsi:type="dcterms:W3CDTF">2020-04-23T02:43:41Z</dcterms:created>
  <dcterms:modified xsi:type="dcterms:W3CDTF">2020-07-11T08:30:45Z</dcterms:modified>
</cp:coreProperties>
</file>