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9" r:id="rId2"/>
  </p:sldMasterIdLst>
  <p:notesMasterIdLst>
    <p:notesMasterId r:id="rId53"/>
  </p:notesMasterIdLst>
  <p:sldIdLst>
    <p:sldId id="256" r:id="rId3"/>
    <p:sldId id="631" r:id="rId4"/>
    <p:sldId id="632" r:id="rId5"/>
    <p:sldId id="633" r:id="rId6"/>
    <p:sldId id="634" r:id="rId7"/>
    <p:sldId id="635" r:id="rId8"/>
    <p:sldId id="636" r:id="rId9"/>
    <p:sldId id="637" r:id="rId10"/>
    <p:sldId id="638" r:id="rId11"/>
    <p:sldId id="639" r:id="rId12"/>
    <p:sldId id="640" r:id="rId13"/>
    <p:sldId id="641" r:id="rId14"/>
    <p:sldId id="642" r:id="rId15"/>
    <p:sldId id="643" r:id="rId16"/>
    <p:sldId id="644" r:id="rId17"/>
    <p:sldId id="645" r:id="rId18"/>
    <p:sldId id="646" r:id="rId19"/>
    <p:sldId id="568" r:id="rId20"/>
    <p:sldId id="569" r:id="rId21"/>
    <p:sldId id="570" r:id="rId22"/>
    <p:sldId id="572" r:id="rId23"/>
    <p:sldId id="578" r:id="rId24"/>
    <p:sldId id="579" r:id="rId25"/>
    <p:sldId id="580" r:id="rId26"/>
    <p:sldId id="582" r:id="rId27"/>
    <p:sldId id="583" r:id="rId28"/>
    <p:sldId id="586" r:id="rId29"/>
    <p:sldId id="587" r:id="rId30"/>
    <p:sldId id="588" r:id="rId31"/>
    <p:sldId id="589" r:id="rId32"/>
    <p:sldId id="592" r:id="rId33"/>
    <p:sldId id="593" r:id="rId34"/>
    <p:sldId id="594" r:id="rId35"/>
    <p:sldId id="596" r:id="rId36"/>
    <p:sldId id="597" r:id="rId37"/>
    <p:sldId id="599" r:id="rId38"/>
    <p:sldId id="600" r:id="rId39"/>
    <p:sldId id="605" r:id="rId40"/>
    <p:sldId id="609" r:id="rId41"/>
    <p:sldId id="610" r:id="rId42"/>
    <p:sldId id="611" r:id="rId43"/>
    <p:sldId id="613" r:id="rId44"/>
    <p:sldId id="612" r:id="rId45"/>
    <p:sldId id="614" r:id="rId46"/>
    <p:sldId id="607" r:id="rId47"/>
    <p:sldId id="608" r:id="rId48"/>
    <p:sldId id="617" r:id="rId49"/>
    <p:sldId id="618" r:id="rId50"/>
    <p:sldId id="619" r:id="rId51"/>
    <p:sldId id="60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61" autoAdjust="0"/>
    <p:restoredTop sz="85919" autoAdjust="0"/>
  </p:normalViewPr>
  <p:slideViewPr>
    <p:cSldViewPr snapToGrid="0" snapToObjects="1">
      <p:cViewPr varScale="1">
        <p:scale>
          <a:sx n="83" d="100"/>
          <a:sy n="83" d="100"/>
        </p:scale>
        <p:origin x="160" y="3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0BAAB-BDF3-6340-96D0-CFAA788AC2B5}" type="datetimeFigureOut">
              <a:rPr kumimoji="1" lang="zh-TW" altLang="en-US" smtClean="0"/>
              <a:pPr/>
              <a:t>2024/7/29</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77357-1A22-CD44-9BA5-67D814C6CDCB}" type="slidenum">
              <a:rPr kumimoji="1" lang="zh-TW" altLang="en-US" smtClean="0"/>
              <a:pPr/>
              <a:t>‹#›</a:t>
            </a:fld>
            <a:endParaRPr kumimoji="1" lang="zh-TW" altLang="en-US"/>
          </a:p>
        </p:txBody>
      </p:sp>
    </p:spTree>
    <p:extLst>
      <p:ext uri="{BB962C8B-B14F-4D97-AF65-F5344CB8AC3E}">
        <p14:creationId xmlns:p14="http://schemas.microsoft.com/office/powerpoint/2010/main" val="379341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p:txBody>
      </p:sp>
      <p:sp>
        <p:nvSpPr>
          <p:cNvPr id="4" name="投影片編號版面配置區 3"/>
          <p:cNvSpPr>
            <a:spLocks noGrp="1"/>
          </p:cNvSpPr>
          <p:nvPr>
            <p:ph type="sldNum" sz="quarter" idx="10"/>
          </p:nvPr>
        </p:nvSpPr>
        <p:spPr/>
        <p:txBody>
          <a:bodyPr/>
          <a:lstStyle/>
          <a:p>
            <a:fld id="{BAE9B577-CD31-4A37-AFF3-75A7A97468EB}" type="slidenum">
              <a:rPr lang="zh-TW" altLang="en-US" smtClean="0"/>
              <a:t>1</a:t>
            </a:fld>
            <a:endParaRPr lang="zh-TW" altLang="en-US"/>
          </a:p>
        </p:txBody>
      </p:sp>
    </p:spTree>
    <p:extLst>
      <p:ext uri="{BB962C8B-B14F-4D97-AF65-F5344CB8AC3E}">
        <p14:creationId xmlns:p14="http://schemas.microsoft.com/office/powerpoint/2010/main" val="606304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defRPr/>
            </a:pPr>
            <a:r>
              <a:rPr lang="zh-TW" altLang="en-US" b="1" dirty="0">
                <a:solidFill>
                  <a:schemeClr val="tx2">
                    <a:satMod val="130000"/>
                  </a:schemeClr>
                </a:solidFill>
                <a:latin typeface="+mn-ea"/>
              </a:rPr>
              <a:t>開始：</a:t>
            </a:r>
            <a:endParaRPr lang="en-US" altLang="zh-TW" b="1" dirty="0">
              <a:solidFill>
                <a:schemeClr val="tx2">
                  <a:satMod val="130000"/>
                </a:schemeClr>
              </a:solidFill>
              <a:latin typeface="+mn-ea"/>
            </a:endParaRPr>
          </a:p>
          <a:p>
            <a:pPr>
              <a:defRPr/>
            </a:pPr>
            <a:r>
              <a:rPr lang="zh-TW" altLang="en-US" dirty="0">
                <a:solidFill>
                  <a:srgbClr val="FF0000"/>
                </a:solidFill>
              </a:rPr>
              <a:t>接下來更詳細介紹何謂資料</a:t>
            </a:r>
            <a:endParaRPr lang="en-US" altLang="zh-TW" dirty="0">
              <a:solidFill>
                <a:srgbClr val="FF0000"/>
              </a:solidFill>
            </a:endParaRPr>
          </a:p>
          <a:p>
            <a:pPr>
              <a:defRPr/>
            </a:pPr>
            <a:r>
              <a:rPr lang="zh-TW" altLang="en-US" b="1" dirty="0"/>
              <a:t>圖：</a:t>
            </a:r>
            <a:endParaRPr lang="en-US" altLang="zh-TW" b="1" dirty="0"/>
          </a:p>
          <a:p>
            <a:pPr>
              <a:defRPr/>
            </a:pPr>
            <a:r>
              <a:rPr lang="zh-TW" altLang="en-US" dirty="0"/>
              <a:t>在輸入學生的各科成績之後，我們還無法得知那一位學生是第一名。</a:t>
            </a:r>
            <a:endParaRPr lang="en-US" altLang="zh-TW" dirty="0"/>
          </a:p>
          <a:p>
            <a:pPr>
              <a:defRPr/>
            </a:pPr>
            <a:r>
              <a:rPr lang="zh-TW" altLang="en-US" dirty="0"/>
              <a:t>因此，就必須要再進行加總處理。</a:t>
            </a:r>
          </a:p>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15</a:t>
            </a:fld>
            <a:endParaRPr kumimoji="1" lang="zh-TW" altLang="en-US"/>
          </a:p>
        </p:txBody>
      </p:sp>
    </p:spTree>
    <p:extLst>
      <p:ext uri="{BB962C8B-B14F-4D97-AF65-F5344CB8AC3E}">
        <p14:creationId xmlns:p14="http://schemas.microsoft.com/office/powerpoint/2010/main" val="386003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16</a:t>
            </a:fld>
            <a:endParaRPr kumimoji="1" lang="zh-TW" altLang="en-US"/>
          </a:p>
        </p:txBody>
      </p:sp>
    </p:spTree>
    <p:extLst>
      <p:ext uri="{BB962C8B-B14F-4D97-AF65-F5344CB8AC3E}">
        <p14:creationId xmlns:p14="http://schemas.microsoft.com/office/powerpoint/2010/main" val="3505071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17</a:t>
            </a:fld>
            <a:endParaRPr kumimoji="1" lang="zh-TW" altLang="en-US"/>
          </a:p>
        </p:txBody>
      </p:sp>
    </p:spTree>
    <p:extLst>
      <p:ext uri="{BB962C8B-B14F-4D97-AF65-F5344CB8AC3E}">
        <p14:creationId xmlns:p14="http://schemas.microsoft.com/office/powerpoint/2010/main" val="3189145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E8556066-A3D1-5D42-B255-DEF2FB0B9BD8}" type="slidenum">
              <a:rPr lang="en-US" altLang="zh-TW">
                <a:latin typeface="Arial" charset="0"/>
                <a:ea typeface="新細明體" charset="0"/>
              </a:rPr>
              <a:pPr eaLnBrk="1" hangingPunct="1"/>
              <a:t>18</a:t>
            </a:fld>
            <a:endParaRPr lang="en-US" altLang="zh-TW">
              <a:latin typeface="Arial" charset="0"/>
              <a:ea typeface="新細明體"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1226861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00A00730-2B6C-EC48-8698-D168C8966C14}" type="slidenum">
              <a:rPr lang="en-US" altLang="zh-TW">
                <a:latin typeface="Arial" charset="0"/>
                <a:ea typeface="新細明體" charset="0"/>
              </a:rPr>
              <a:pPr eaLnBrk="1" hangingPunct="1"/>
              <a:t>19</a:t>
            </a:fld>
            <a:endParaRPr lang="en-US" altLang="zh-TW">
              <a:latin typeface="Arial" charset="0"/>
              <a:ea typeface="新細明體"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1639006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C68D3B01-0A23-EB4A-BA2C-B1D34BA4E3BB}" type="slidenum">
              <a:rPr lang="en-US" altLang="zh-TW">
                <a:latin typeface="Arial" charset="0"/>
                <a:ea typeface="新細明體" charset="0"/>
              </a:rPr>
              <a:pPr eaLnBrk="1" hangingPunct="1"/>
              <a:t>20</a:t>
            </a:fld>
            <a:endParaRPr lang="en-US" altLang="zh-TW">
              <a:latin typeface="Arial" charset="0"/>
              <a:ea typeface="新細明體"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206870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40699A01-1D44-E046-A127-EFD1772FC143}" type="slidenum">
              <a:rPr lang="en-US" altLang="zh-TW">
                <a:latin typeface="Arial" charset="0"/>
                <a:ea typeface="新細明體" charset="0"/>
              </a:rPr>
              <a:pPr eaLnBrk="1" hangingPunct="1"/>
              <a:t>21</a:t>
            </a:fld>
            <a:endParaRPr lang="en-US" altLang="zh-TW">
              <a:latin typeface="Arial" charset="0"/>
              <a:ea typeface="新細明體"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zh-TW" altLang="en-US" dirty="0">
                <a:ea typeface="新細明體" charset="0"/>
              </a:rPr>
              <a:t>例如如果你改名必須將身分證 </a:t>
            </a:r>
            <a:r>
              <a:rPr lang="en-US" altLang="zh-TW" dirty="0">
                <a:ea typeface="新細明體" charset="0"/>
              </a:rPr>
              <a:t>/</a:t>
            </a:r>
            <a:r>
              <a:rPr lang="zh-TW" altLang="en-US" dirty="0">
                <a:ea typeface="新細明體" charset="0"/>
              </a:rPr>
              <a:t>信用卡都改名</a:t>
            </a:r>
          </a:p>
        </p:txBody>
      </p:sp>
    </p:spTree>
    <p:extLst>
      <p:ext uri="{BB962C8B-B14F-4D97-AF65-F5344CB8AC3E}">
        <p14:creationId xmlns:p14="http://schemas.microsoft.com/office/powerpoint/2010/main" val="921250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D78A70C9-5A10-0747-A8EF-5492294DCCF6}" type="slidenum">
              <a:rPr lang="en-US" altLang="zh-TW">
                <a:latin typeface="Arial" charset="0"/>
                <a:ea typeface="新細明體" charset="0"/>
              </a:rPr>
              <a:pPr eaLnBrk="1" hangingPunct="1"/>
              <a:t>22</a:t>
            </a:fld>
            <a:endParaRPr lang="en-US" altLang="zh-TW">
              <a:latin typeface="Arial" charset="0"/>
              <a:ea typeface="新細明體"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775895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0ABF9E00-46AB-594A-B66A-C1339C9C8F64}" type="slidenum">
              <a:rPr lang="en-US" altLang="zh-TW">
                <a:latin typeface="Arial" charset="0"/>
                <a:ea typeface="新細明體" charset="0"/>
              </a:rPr>
              <a:pPr eaLnBrk="1" hangingPunct="1"/>
              <a:t>23</a:t>
            </a:fld>
            <a:endParaRPr lang="en-US" altLang="zh-TW">
              <a:latin typeface="Arial" charset="0"/>
              <a:ea typeface="新細明體"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2021309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5C474B97-6DDA-6945-9F1A-287258055359}" type="slidenum">
              <a:rPr lang="en-US" altLang="zh-TW">
                <a:latin typeface="Arial" charset="0"/>
                <a:ea typeface="新細明體" charset="0"/>
              </a:rPr>
              <a:pPr eaLnBrk="1" hangingPunct="1"/>
              <a:t>24</a:t>
            </a:fld>
            <a:endParaRPr lang="en-US" altLang="zh-TW">
              <a:latin typeface="Arial" charset="0"/>
              <a:ea typeface="新細明體"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149403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zh-TW" altLang="en-US" dirty="0">
                <a:ea typeface="新細明體" charset="0"/>
              </a:rPr>
              <a:t>圖：</a:t>
            </a:r>
            <a:endParaRPr lang="en-US" altLang="zh-TW" dirty="0">
              <a:ea typeface="新細明體" charset="0"/>
            </a:endParaRPr>
          </a:p>
          <a:p>
            <a:pPr eaLnBrk="1" hangingPunct="1"/>
            <a:r>
              <a:rPr lang="zh-TW" altLang="en-US" dirty="0">
                <a:ea typeface="新細明體" charset="0"/>
              </a:rPr>
              <a:t>接下來，我們可以從圖</a:t>
            </a:r>
            <a:r>
              <a:rPr lang="en-US" altLang="zh-TW" dirty="0">
                <a:ea typeface="新細明體" charset="0"/>
              </a:rPr>
              <a:t>1-1</a:t>
            </a:r>
            <a:r>
              <a:rPr lang="zh-TW" altLang="en-US" dirty="0">
                <a:ea typeface="新細明體" charset="0"/>
              </a:rPr>
              <a:t>來說明「資料與資訊的關係」</a:t>
            </a:r>
            <a:endParaRPr lang="en-US" altLang="zh-TW" dirty="0">
              <a:ea typeface="新細明體" charset="0"/>
            </a:endParaRPr>
          </a:p>
          <a:p>
            <a:pPr eaLnBrk="1" hangingPunct="1"/>
            <a:r>
              <a:rPr lang="zh-TW" altLang="en-US" dirty="0">
                <a:ea typeface="新細明體" charset="0"/>
              </a:rPr>
              <a:t>當我們「輸入原始成績」之後，如何輸出一張成績單呢？那就必須要透過「程式」來進行處理，</a:t>
            </a:r>
            <a:endParaRPr lang="en-US" altLang="zh-TW" dirty="0">
              <a:ea typeface="新細明體" charset="0"/>
            </a:endParaRPr>
          </a:p>
          <a:p>
            <a:pPr eaLnBrk="1" hangingPunct="1"/>
            <a:r>
              <a:rPr lang="zh-TW" altLang="en-US" dirty="0">
                <a:ea typeface="新細明體" charset="0"/>
              </a:rPr>
              <a:t>而在資料結構中，程式</a:t>
            </a:r>
            <a:r>
              <a:rPr lang="en-US" altLang="zh-TW" dirty="0">
                <a:ea typeface="新細明體" charset="0"/>
              </a:rPr>
              <a:t>=</a:t>
            </a:r>
            <a:r>
              <a:rPr lang="zh-TW" altLang="en-US" dirty="0">
                <a:ea typeface="新細明體" charset="0"/>
              </a:rPr>
              <a:t>資料結構</a:t>
            </a:r>
            <a:r>
              <a:rPr lang="en-US" altLang="zh-TW" dirty="0">
                <a:ea typeface="新細明體" charset="0"/>
              </a:rPr>
              <a:t>+</a:t>
            </a:r>
            <a:r>
              <a:rPr lang="zh-TW" altLang="en-US" dirty="0">
                <a:ea typeface="新細明體" charset="0"/>
              </a:rPr>
              <a:t>演算法</a:t>
            </a:r>
          </a:p>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7</a:t>
            </a:fld>
            <a:endParaRPr kumimoji="1" lang="zh-TW" altLang="en-US"/>
          </a:p>
        </p:txBody>
      </p:sp>
    </p:spTree>
    <p:extLst>
      <p:ext uri="{BB962C8B-B14F-4D97-AF65-F5344CB8AC3E}">
        <p14:creationId xmlns:p14="http://schemas.microsoft.com/office/powerpoint/2010/main" val="619043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56A1D79A-CD4F-684F-AD6A-F077930A89D5}" type="slidenum">
              <a:rPr lang="en-US" altLang="zh-TW">
                <a:latin typeface="Arial" charset="0"/>
                <a:ea typeface="新細明體" charset="0"/>
              </a:rPr>
              <a:pPr eaLnBrk="1" hangingPunct="1"/>
              <a:t>25</a:t>
            </a:fld>
            <a:endParaRPr lang="en-US" altLang="zh-TW">
              <a:latin typeface="Arial" charset="0"/>
              <a:ea typeface="新細明體"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2139056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1296AB43-2801-3A45-B0B5-45AFC947A815}" type="slidenum">
              <a:rPr lang="en-US" altLang="zh-TW">
                <a:latin typeface="Arial" charset="0"/>
                <a:ea typeface="新細明體" charset="0"/>
              </a:rPr>
              <a:pPr eaLnBrk="1" hangingPunct="1"/>
              <a:t>26</a:t>
            </a:fld>
            <a:endParaRPr lang="en-US" altLang="zh-TW">
              <a:latin typeface="Arial" charset="0"/>
              <a:ea typeface="新細明體"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675884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A5E0725C-A927-4743-B6EB-F6BB01ED6295}" type="slidenum">
              <a:rPr lang="en-US" altLang="zh-TW">
                <a:latin typeface="Arial" charset="0"/>
                <a:ea typeface="新細明體" charset="0"/>
              </a:rPr>
              <a:pPr eaLnBrk="1" hangingPunct="1"/>
              <a:t>27</a:t>
            </a:fld>
            <a:endParaRPr lang="en-US" altLang="zh-TW">
              <a:latin typeface="Arial" charset="0"/>
              <a:ea typeface="新細明體"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2135637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A0C23B22-4B03-E144-9C74-A112867AD603}" type="slidenum">
              <a:rPr lang="en-US" altLang="zh-TW">
                <a:latin typeface="Arial" charset="0"/>
                <a:ea typeface="新細明體" charset="0"/>
              </a:rPr>
              <a:pPr eaLnBrk="1" hangingPunct="1"/>
              <a:t>28</a:t>
            </a:fld>
            <a:endParaRPr lang="en-US" altLang="zh-TW">
              <a:latin typeface="Arial" charset="0"/>
              <a:ea typeface="新細明體"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1053035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3A19C52E-2908-6345-B5C1-6EA1B2A35E53}" type="slidenum">
              <a:rPr lang="en-US" altLang="zh-TW">
                <a:latin typeface="Arial" charset="0"/>
                <a:ea typeface="新細明體" charset="0"/>
              </a:rPr>
              <a:pPr eaLnBrk="1" hangingPunct="1"/>
              <a:t>29</a:t>
            </a:fld>
            <a:endParaRPr lang="en-US" altLang="zh-TW">
              <a:latin typeface="Arial" charset="0"/>
              <a:ea typeface="新細明體"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543068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FC5F2F27-B41B-9642-8028-A1FD9B7F2DC3}" type="slidenum">
              <a:rPr lang="en-US" altLang="zh-TW">
                <a:latin typeface="Arial" charset="0"/>
                <a:ea typeface="新細明體" charset="0"/>
              </a:rPr>
              <a:pPr eaLnBrk="1" hangingPunct="1"/>
              <a:t>30</a:t>
            </a:fld>
            <a:endParaRPr lang="en-US" altLang="zh-TW">
              <a:latin typeface="Arial" charset="0"/>
              <a:ea typeface="新細明體"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1962323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CF706854-9CD4-D046-9541-40DDD9668DB9}" type="slidenum">
              <a:rPr lang="en-US" altLang="zh-TW">
                <a:latin typeface="Arial" charset="0"/>
                <a:ea typeface="新細明體" charset="0"/>
              </a:rPr>
              <a:pPr eaLnBrk="1" hangingPunct="1"/>
              <a:t>31</a:t>
            </a:fld>
            <a:endParaRPr lang="en-US" altLang="zh-TW">
              <a:latin typeface="Arial" charset="0"/>
              <a:ea typeface="新細明體"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146632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6986384D-D78B-0942-BE0E-6C337AB6111E}" type="slidenum">
              <a:rPr lang="en-US" altLang="zh-TW">
                <a:latin typeface="Arial" charset="0"/>
                <a:ea typeface="新細明體" charset="0"/>
              </a:rPr>
              <a:pPr eaLnBrk="1" hangingPunct="1"/>
              <a:t>32</a:t>
            </a:fld>
            <a:endParaRPr lang="en-US" altLang="zh-TW">
              <a:latin typeface="Arial" charset="0"/>
              <a:ea typeface="新細明體"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1385898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E0FB6168-3287-B64F-9DCE-7690E29FEE53}" type="slidenum">
              <a:rPr lang="en-US" altLang="zh-TW">
                <a:latin typeface="Arial" charset="0"/>
                <a:ea typeface="新細明體" charset="0"/>
              </a:rPr>
              <a:pPr eaLnBrk="1" hangingPunct="1"/>
              <a:t>33</a:t>
            </a:fld>
            <a:endParaRPr lang="en-US" altLang="zh-TW">
              <a:latin typeface="Arial" charset="0"/>
              <a:ea typeface="新細明體"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845466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AA1D34E9-2377-7445-84D5-C80C9F06A3C9}" type="slidenum">
              <a:rPr lang="en-US" altLang="zh-TW">
                <a:latin typeface="Arial" charset="0"/>
                <a:ea typeface="新細明體" charset="0"/>
              </a:rPr>
              <a:pPr eaLnBrk="1" hangingPunct="1"/>
              <a:t>34</a:t>
            </a:fld>
            <a:endParaRPr lang="en-US" altLang="zh-TW">
              <a:latin typeface="Arial" charset="0"/>
              <a:ea typeface="新細明體"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205657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defRPr/>
            </a:pPr>
            <a:r>
              <a:rPr lang="zh-TW" altLang="en-US" b="1" dirty="0">
                <a:solidFill>
                  <a:schemeClr val="tx2">
                    <a:satMod val="130000"/>
                  </a:schemeClr>
                </a:solidFill>
                <a:latin typeface="+mn-ea"/>
              </a:rPr>
              <a:t>開始：</a:t>
            </a:r>
            <a:endParaRPr lang="en-US" altLang="zh-TW" b="1" dirty="0">
              <a:solidFill>
                <a:schemeClr val="tx2">
                  <a:satMod val="130000"/>
                </a:schemeClr>
              </a:solidFill>
              <a:latin typeface="+mn-ea"/>
            </a:endParaRPr>
          </a:p>
          <a:p>
            <a:pPr>
              <a:defRPr/>
            </a:pPr>
            <a:r>
              <a:rPr lang="zh-TW" altLang="en-US" dirty="0">
                <a:solidFill>
                  <a:srgbClr val="FF0000"/>
                </a:solidFill>
              </a:rPr>
              <a:t>接下來更詳細介紹何謂資料</a:t>
            </a:r>
            <a:endParaRPr lang="en-US" altLang="zh-TW" dirty="0">
              <a:solidFill>
                <a:srgbClr val="FF0000"/>
              </a:solidFill>
            </a:endParaRPr>
          </a:p>
          <a:p>
            <a:pPr>
              <a:defRPr/>
            </a:pPr>
            <a:r>
              <a:rPr lang="zh-TW" altLang="en-US" b="1" dirty="0"/>
              <a:t>圖：</a:t>
            </a:r>
            <a:endParaRPr lang="en-US" altLang="zh-TW" b="1" dirty="0"/>
          </a:p>
          <a:p>
            <a:pPr>
              <a:defRPr/>
            </a:pPr>
            <a:r>
              <a:rPr lang="zh-TW" altLang="en-US" dirty="0"/>
              <a:t>在輸入學生的各科成績之後，我們還無法得知那一位學生是第一名。</a:t>
            </a:r>
            <a:endParaRPr lang="en-US" altLang="zh-TW" dirty="0"/>
          </a:p>
          <a:p>
            <a:pPr>
              <a:defRPr/>
            </a:pPr>
            <a:r>
              <a:rPr lang="zh-TW" altLang="en-US" dirty="0"/>
              <a:t>因此，就必須要再進行加總處理。</a:t>
            </a:r>
          </a:p>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8</a:t>
            </a:fld>
            <a:endParaRPr kumimoji="1" lang="zh-TW" altLang="en-US"/>
          </a:p>
        </p:txBody>
      </p:sp>
    </p:spTree>
    <p:extLst>
      <p:ext uri="{BB962C8B-B14F-4D97-AF65-F5344CB8AC3E}">
        <p14:creationId xmlns:p14="http://schemas.microsoft.com/office/powerpoint/2010/main" val="1542813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C512A70C-82BD-974F-BFE0-A2E21E54B465}" type="slidenum">
              <a:rPr lang="en-US" altLang="zh-TW">
                <a:latin typeface="Arial" charset="0"/>
                <a:ea typeface="新細明體" charset="0"/>
              </a:rPr>
              <a:pPr eaLnBrk="1" hangingPunct="1"/>
              <a:t>35</a:t>
            </a:fld>
            <a:endParaRPr lang="en-US" altLang="zh-TW">
              <a:latin typeface="Arial" charset="0"/>
              <a:ea typeface="新細明體"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1624512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DB89B523-F4F8-D84C-83BC-31B215C88015}" type="slidenum">
              <a:rPr lang="en-US" altLang="zh-TW">
                <a:latin typeface="Arial" charset="0"/>
                <a:ea typeface="新細明體" charset="0"/>
              </a:rPr>
              <a:pPr eaLnBrk="1" hangingPunct="1"/>
              <a:t>36</a:t>
            </a:fld>
            <a:endParaRPr lang="en-US" altLang="zh-TW">
              <a:latin typeface="Arial" charset="0"/>
              <a:ea typeface="新細明體"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579730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28330D47-A7DA-FF48-AE93-8F390D99F04D}" type="slidenum">
              <a:rPr lang="en-US" altLang="zh-TW">
                <a:latin typeface="Arial" charset="0"/>
                <a:ea typeface="新細明體" charset="0"/>
              </a:rPr>
              <a:pPr eaLnBrk="1" hangingPunct="1"/>
              <a:t>37</a:t>
            </a:fld>
            <a:endParaRPr lang="en-US" altLang="zh-TW">
              <a:latin typeface="Arial" charset="0"/>
              <a:ea typeface="新細明體"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1744841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4" name="Rectangle 4"/>
          <p:cNvSpPr>
            <a:spLocks noGrp="1" noRot="1" noChangeAspect="1" noChangeArrowheads="1" noTextEdit="1"/>
          </p:cNvSpPr>
          <p:nvPr>
            <p:ph type="sldImg"/>
          </p:nvPr>
        </p:nvSpPr>
        <p:spPr>
          <a:ln/>
        </p:spPr>
      </p:sp>
      <p:sp>
        <p:nvSpPr>
          <p:cNvPr id="286725" name="Rectangle 5"/>
          <p:cNvSpPr>
            <a:spLocks noGrp="1" noChangeArrowheads="1"/>
          </p:cNvSpPr>
          <p:nvPr>
            <p:ph type="body" idx="1"/>
          </p:nvPr>
        </p:nvSpPr>
        <p:spPr/>
        <p:txBody>
          <a:bodyPr/>
          <a:lstStyle/>
          <a:p>
            <a:r>
              <a:rPr lang="en-US" altLang="zh-TW"/>
              <a:t>Relational Database Systems</a:t>
            </a:r>
          </a:p>
          <a:p>
            <a:pPr lvl="1"/>
            <a:r>
              <a:rPr lang="en-US" altLang="zh-TW"/>
              <a:t>Dr. E. F. Codd published , “A Relational Model of Data for Large Shared Data Banks,” in June, 1970, in the Association of Computer Machinery (ACM) journal, </a:t>
            </a:r>
            <a:r>
              <a:rPr lang="en-US" altLang="zh-TW" i="1"/>
              <a:t>Communications of the ACM</a:t>
            </a:r>
            <a:r>
              <a:rPr lang="en-US" altLang="zh-TW"/>
              <a:t>. Codd's model is now accepted as the definitive model for relational database management systems (RDBMS). The language, called structured English query language (SEQUEL), was developed by IBM Corporation, Inc., to use Codd's model. SEQUEL later became SQL (still pronounced “sequel”). In 1979, Relational Software, Inc. (now Oracle Corporation) introduced the first commercially available implementation of SQL. Today, SQL is accepted as the standard RDBMS language.</a:t>
            </a:r>
          </a:p>
          <a:p>
            <a:pPr lvl="1"/>
            <a:r>
              <a:rPr lang="en-US" altLang="zh-TW"/>
              <a:t>The basic element of a relational database system is a two-dimensional table. A table consists of zero or more rows of data. Each row has one or more columns. A single column of a single row is referred to as a field or cell of data.</a:t>
            </a:r>
          </a:p>
          <a:p>
            <a:pPr lvl="1"/>
            <a:r>
              <a:rPr lang="en-US" altLang="zh-TW"/>
              <a:t>Each row of data is a collection of data items relating to a given subject. For example, you might have a table to hold information about employees in your company. Each row represents one employee in the company, and the columns may be things such as, first and last name, e-mail, phone number, hire date, and so on. Each column has a name and a data type associated with it. The data type defines what kind of data is allowed in the column, for example numbers or characters.</a:t>
            </a:r>
          </a:p>
        </p:txBody>
      </p:sp>
    </p:spTree>
    <p:extLst>
      <p:ext uri="{BB962C8B-B14F-4D97-AF65-F5344CB8AC3E}">
        <p14:creationId xmlns:p14="http://schemas.microsoft.com/office/powerpoint/2010/main" val="83999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p:cNvSpPr>
            <a:spLocks noGrp="1" noRot="1" noChangeAspect="1" noChangeArrowheads="1" noTextEdit="1"/>
          </p:cNvSpPr>
          <p:nvPr>
            <p:ph type="sldImg"/>
          </p:nvPr>
        </p:nvSpPr>
        <p:spPr>
          <a:ln/>
        </p:spPr>
      </p:sp>
      <p:sp>
        <p:nvSpPr>
          <p:cNvPr id="294917" name="Rectangle 5"/>
          <p:cNvSpPr>
            <a:spLocks noGrp="1" noChangeArrowheads="1"/>
          </p:cNvSpPr>
          <p:nvPr>
            <p:ph type="body" idx="1"/>
          </p:nvPr>
        </p:nvSpPr>
        <p:spPr/>
        <p:txBody>
          <a:bodyPr/>
          <a:lstStyle/>
          <a:p>
            <a:r>
              <a:rPr lang="en-US" altLang="zh-TW"/>
              <a:t> How the Data Is Organized</a:t>
            </a:r>
          </a:p>
          <a:p>
            <a:pPr lvl="1"/>
            <a:r>
              <a:rPr lang="en-US" altLang="zh-TW"/>
              <a:t>A relational database has many tables, which can be used independently or joined together by using a common column (or columns) between the tables. With Oracle Database 10</a:t>
            </a:r>
            <a:r>
              <a:rPr lang="en-US" altLang="zh-TW" i="1"/>
              <a:t>g</a:t>
            </a:r>
            <a:r>
              <a:rPr lang="en-US" altLang="zh-TW"/>
              <a:t> you may require that the column used to establish the relationship with another table contain values that already exist in that table. This mandatory relationship is known as referential integrity. Using the example of employees, each employee in your company is assigned to a particular department. Because a department may have many employees, it would be redundant to have the department information stored with each row in the employees table. Instead, each row in the employees table has a column which is an identifier pointing to the departments table. This allows you to join the employees table with the department table and see which department an employee is assigned to.</a:t>
            </a:r>
          </a:p>
          <a:p>
            <a:pPr lvl="1"/>
            <a:r>
              <a:rPr lang="en-US" altLang="zh-TW"/>
              <a:t>This identifier is a key field. In the employees table the departments field is called a foreign key, because it points to a row in a different (foreign) table. In the department table the field referenced by a foreign key in the employees table is typically the primary key, or sometimes an alternate key. This primary key field must have certain properties in the department table. The field must be unique and must always have a value. This way each row in the employees table will point to one and only one row in the department table.</a:t>
            </a:r>
          </a:p>
        </p:txBody>
      </p:sp>
    </p:spTree>
    <p:extLst>
      <p:ext uri="{BB962C8B-B14F-4D97-AF65-F5344CB8AC3E}">
        <p14:creationId xmlns:p14="http://schemas.microsoft.com/office/powerpoint/2010/main" val="887193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70" name="Rectangle 18"/>
          <p:cNvSpPr>
            <a:spLocks noGrp="1" noRot="1" noChangeAspect="1" noChangeArrowheads="1" noTextEdit="1"/>
          </p:cNvSpPr>
          <p:nvPr>
            <p:ph type="sldImg"/>
          </p:nvPr>
        </p:nvSpPr>
        <p:spPr>
          <a:ln/>
        </p:spPr>
      </p:sp>
      <p:sp>
        <p:nvSpPr>
          <p:cNvPr id="305171" name="Rectangle 19"/>
          <p:cNvSpPr>
            <a:spLocks noGrp="1" noChangeArrowheads="1"/>
          </p:cNvSpPr>
          <p:nvPr>
            <p:ph type="body" idx="1"/>
          </p:nvPr>
        </p:nvSpPr>
        <p:spPr/>
        <p:txBody>
          <a:bodyPr/>
          <a:lstStyle/>
          <a:p>
            <a:r>
              <a:rPr lang="en-US" altLang="zh-TW"/>
              <a:t>Integrity Constraints</a:t>
            </a:r>
          </a:p>
          <a:p>
            <a:pPr lvl="1"/>
            <a:r>
              <a:rPr lang="en-US" altLang="zh-TW"/>
              <a:t>You can use integrity constraints to define business rules in your relational database. The diagram shows an entity relationship diagram (ERD) of a Human Resources (HR) application. The ERD shows the tables and relations between them. The ERD is used to define constraints that are used to ensure valid data is stored in your database tables. </a:t>
            </a:r>
          </a:p>
          <a:p>
            <a:pPr lvl="1"/>
            <a:r>
              <a:rPr lang="en-US" altLang="zh-TW"/>
              <a:t>Integrity constraints are defined as part of a table’s definition in the data dictionary, so that all applications accessing the table must adhere to the rules defined by the constraints. When you need to change a rule, you need to change it only once at the database level and not in each application that accesses the table. </a:t>
            </a:r>
          </a:p>
          <a:p>
            <a:pPr lvl="1"/>
            <a:r>
              <a:rPr lang="en-US" altLang="zh-TW"/>
              <a:t>Oracle Database 10</a:t>
            </a:r>
            <a:r>
              <a:rPr lang="en-US" altLang="zh-TW" i="1"/>
              <a:t>g</a:t>
            </a:r>
            <a:r>
              <a:rPr lang="en-US" altLang="zh-TW"/>
              <a:t> supports the following types of constraints: </a:t>
            </a:r>
          </a:p>
          <a:p>
            <a:pPr lvl="2">
              <a:buSzPct val="90000"/>
            </a:pPr>
            <a:r>
              <a:rPr lang="en-US" altLang="zh-TW">
                <a:latin typeface="Courier New" pitchFamily="49" charset="0"/>
              </a:rPr>
              <a:t>NOT NULL</a:t>
            </a:r>
            <a:r>
              <a:rPr lang="en-US" altLang="zh-TW"/>
              <a:t>: Disallows nulls (empty entries) in a table’s column</a:t>
            </a:r>
          </a:p>
          <a:p>
            <a:pPr lvl="2">
              <a:buSzPct val="90000"/>
            </a:pPr>
            <a:r>
              <a:rPr lang="en-US" altLang="zh-TW">
                <a:latin typeface="Courier New" pitchFamily="49" charset="0"/>
              </a:rPr>
              <a:t>UNIQUE</a:t>
            </a:r>
            <a:r>
              <a:rPr lang="en-US" altLang="zh-TW"/>
              <a:t>: Disallows duplicate values in a column or set of columns</a:t>
            </a:r>
          </a:p>
          <a:p>
            <a:pPr lvl="2">
              <a:buSzPct val="90000"/>
            </a:pPr>
            <a:r>
              <a:rPr lang="en-US" altLang="zh-TW">
                <a:latin typeface="Courier New" pitchFamily="49" charset="0"/>
              </a:rPr>
              <a:t>PRIMARY KEY</a:t>
            </a:r>
            <a:r>
              <a:rPr lang="en-US" altLang="zh-TW"/>
              <a:t>: Disallows duplicate values and nulls in a column or set of columns</a:t>
            </a:r>
          </a:p>
          <a:p>
            <a:pPr lvl="2">
              <a:buSzPct val="90000"/>
            </a:pPr>
            <a:r>
              <a:rPr lang="en-US" altLang="zh-TW">
                <a:latin typeface="Courier New" pitchFamily="49" charset="0"/>
              </a:rPr>
              <a:t>FOREIGN KEY</a:t>
            </a:r>
            <a:r>
              <a:rPr lang="en-US" altLang="zh-TW"/>
              <a:t>: Requires each value in a column or set of columns to match a value in a related table’s </a:t>
            </a:r>
            <a:r>
              <a:rPr lang="en-US" altLang="zh-TW">
                <a:latin typeface="Courier New" pitchFamily="49" charset="0"/>
              </a:rPr>
              <a:t>UNIQUE</a:t>
            </a:r>
            <a:r>
              <a:rPr lang="en-US" altLang="zh-TW"/>
              <a:t> or </a:t>
            </a:r>
            <a:r>
              <a:rPr lang="en-US" altLang="zh-TW">
                <a:latin typeface="Courier New" pitchFamily="49" charset="0"/>
              </a:rPr>
              <a:t>PRIMARY KEY</a:t>
            </a:r>
            <a:r>
              <a:rPr lang="en-US" altLang="zh-TW"/>
              <a:t>. </a:t>
            </a:r>
            <a:r>
              <a:rPr lang="en-US" altLang="zh-TW">
                <a:latin typeface="Courier New" pitchFamily="49" charset="0"/>
              </a:rPr>
              <a:t>FOREIGN KEY</a:t>
            </a:r>
            <a:r>
              <a:rPr lang="en-US" altLang="zh-TW"/>
              <a:t> integrity constraints also define referential integrity actions that dictate what Oracle should do with dependent data if the data it references is altered. </a:t>
            </a:r>
          </a:p>
          <a:p>
            <a:pPr lvl="2">
              <a:buSzPct val="90000"/>
            </a:pPr>
            <a:r>
              <a:rPr lang="en-US" altLang="zh-TW">
                <a:latin typeface="Courier New" pitchFamily="49" charset="0"/>
              </a:rPr>
              <a:t>CHECK</a:t>
            </a:r>
            <a:r>
              <a:rPr lang="en-US" altLang="zh-TW"/>
              <a:t>: Disallows values that do not satisfy the logical expression of the constraint.</a:t>
            </a:r>
          </a:p>
        </p:txBody>
      </p:sp>
    </p:spTree>
    <p:extLst>
      <p:ext uri="{BB962C8B-B14F-4D97-AF65-F5344CB8AC3E}">
        <p14:creationId xmlns:p14="http://schemas.microsoft.com/office/powerpoint/2010/main" val="10810841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70" name="Rectangle 18"/>
          <p:cNvSpPr>
            <a:spLocks noGrp="1" noRot="1" noChangeAspect="1" noChangeArrowheads="1" noTextEdit="1"/>
          </p:cNvSpPr>
          <p:nvPr>
            <p:ph type="sldImg"/>
          </p:nvPr>
        </p:nvSpPr>
        <p:spPr>
          <a:ln/>
        </p:spPr>
      </p:sp>
      <p:sp>
        <p:nvSpPr>
          <p:cNvPr id="305171" name="Rectangle 19"/>
          <p:cNvSpPr>
            <a:spLocks noGrp="1" noChangeArrowheads="1"/>
          </p:cNvSpPr>
          <p:nvPr>
            <p:ph type="body" idx="1"/>
          </p:nvPr>
        </p:nvSpPr>
        <p:spPr/>
        <p:txBody>
          <a:bodyPr/>
          <a:lstStyle/>
          <a:p>
            <a:r>
              <a:rPr lang="en-US" altLang="zh-TW"/>
              <a:t>Integrity Constraints</a:t>
            </a:r>
          </a:p>
          <a:p>
            <a:pPr lvl="1"/>
            <a:r>
              <a:rPr lang="en-US" altLang="zh-TW"/>
              <a:t>You can use integrity constraints to define business rules in your relational database. The diagram shows an entity relationship diagram (ERD) of a Human Resources (HR) application. The ERD shows the tables and relations between them. The ERD is used to define constraints that are used to ensure valid data is stored in your database tables. </a:t>
            </a:r>
          </a:p>
          <a:p>
            <a:pPr lvl="1"/>
            <a:r>
              <a:rPr lang="en-US" altLang="zh-TW"/>
              <a:t>Integrity constraints are defined as part of a table’s definition in the data dictionary, so that all applications accessing the table must adhere to the rules defined by the constraints. When you need to change a rule, you need to change it only once at the database level and not in each application that accesses the table. </a:t>
            </a:r>
          </a:p>
          <a:p>
            <a:pPr lvl="1"/>
            <a:r>
              <a:rPr lang="en-US" altLang="zh-TW"/>
              <a:t>Oracle Database 10</a:t>
            </a:r>
            <a:r>
              <a:rPr lang="en-US" altLang="zh-TW" i="1"/>
              <a:t>g</a:t>
            </a:r>
            <a:r>
              <a:rPr lang="en-US" altLang="zh-TW"/>
              <a:t> supports the following types of constraints: </a:t>
            </a:r>
          </a:p>
          <a:p>
            <a:pPr lvl="2">
              <a:buSzPct val="90000"/>
            </a:pPr>
            <a:r>
              <a:rPr lang="en-US" altLang="zh-TW">
                <a:latin typeface="Courier New" pitchFamily="49" charset="0"/>
              </a:rPr>
              <a:t>NOT NULL</a:t>
            </a:r>
            <a:r>
              <a:rPr lang="en-US" altLang="zh-TW"/>
              <a:t>: Disallows nulls (empty entries) in a table’s column</a:t>
            </a:r>
          </a:p>
          <a:p>
            <a:pPr lvl="2">
              <a:buSzPct val="90000"/>
            </a:pPr>
            <a:r>
              <a:rPr lang="en-US" altLang="zh-TW">
                <a:latin typeface="Courier New" pitchFamily="49" charset="0"/>
              </a:rPr>
              <a:t>UNIQUE</a:t>
            </a:r>
            <a:r>
              <a:rPr lang="en-US" altLang="zh-TW"/>
              <a:t>: Disallows duplicate values in a column or set of columns</a:t>
            </a:r>
          </a:p>
          <a:p>
            <a:pPr lvl="2">
              <a:buSzPct val="90000"/>
            </a:pPr>
            <a:r>
              <a:rPr lang="en-US" altLang="zh-TW">
                <a:latin typeface="Courier New" pitchFamily="49" charset="0"/>
              </a:rPr>
              <a:t>PRIMARY KEY</a:t>
            </a:r>
            <a:r>
              <a:rPr lang="en-US" altLang="zh-TW"/>
              <a:t>: Disallows duplicate values and nulls in a column or set of columns</a:t>
            </a:r>
          </a:p>
          <a:p>
            <a:pPr lvl="2">
              <a:buSzPct val="90000"/>
            </a:pPr>
            <a:r>
              <a:rPr lang="en-US" altLang="zh-TW">
                <a:latin typeface="Courier New" pitchFamily="49" charset="0"/>
              </a:rPr>
              <a:t>FOREIGN KEY</a:t>
            </a:r>
            <a:r>
              <a:rPr lang="en-US" altLang="zh-TW"/>
              <a:t>: Requires each value in a column or set of columns to match a value in a related table’s </a:t>
            </a:r>
            <a:r>
              <a:rPr lang="en-US" altLang="zh-TW">
                <a:latin typeface="Courier New" pitchFamily="49" charset="0"/>
              </a:rPr>
              <a:t>UNIQUE</a:t>
            </a:r>
            <a:r>
              <a:rPr lang="en-US" altLang="zh-TW"/>
              <a:t> or </a:t>
            </a:r>
            <a:r>
              <a:rPr lang="en-US" altLang="zh-TW">
                <a:latin typeface="Courier New" pitchFamily="49" charset="0"/>
              </a:rPr>
              <a:t>PRIMARY KEY</a:t>
            </a:r>
            <a:r>
              <a:rPr lang="en-US" altLang="zh-TW"/>
              <a:t>. </a:t>
            </a:r>
            <a:r>
              <a:rPr lang="en-US" altLang="zh-TW">
                <a:latin typeface="Courier New" pitchFamily="49" charset="0"/>
              </a:rPr>
              <a:t>FOREIGN KEY</a:t>
            </a:r>
            <a:r>
              <a:rPr lang="en-US" altLang="zh-TW"/>
              <a:t> integrity constraints also define referential integrity actions that dictate what Oracle should do with dependent data if the data it references is altered. </a:t>
            </a:r>
          </a:p>
          <a:p>
            <a:pPr lvl="2">
              <a:buSzPct val="90000"/>
            </a:pPr>
            <a:r>
              <a:rPr lang="en-US" altLang="zh-TW">
                <a:latin typeface="Courier New" pitchFamily="49" charset="0"/>
              </a:rPr>
              <a:t>CHECK</a:t>
            </a:r>
            <a:r>
              <a:rPr lang="en-US" altLang="zh-TW"/>
              <a:t>: Disallows values that do not satisfy the logical expression of the constraint.</a:t>
            </a:r>
          </a:p>
        </p:txBody>
      </p:sp>
    </p:spTree>
    <p:extLst>
      <p:ext uri="{BB962C8B-B14F-4D97-AF65-F5344CB8AC3E}">
        <p14:creationId xmlns:p14="http://schemas.microsoft.com/office/powerpoint/2010/main" val="2069100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70" name="Rectangle 18"/>
          <p:cNvSpPr>
            <a:spLocks noGrp="1" noRot="1" noChangeAspect="1" noChangeArrowheads="1" noTextEdit="1"/>
          </p:cNvSpPr>
          <p:nvPr>
            <p:ph type="sldImg"/>
          </p:nvPr>
        </p:nvSpPr>
        <p:spPr>
          <a:ln/>
        </p:spPr>
      </p:sp>
      <p:sp>
        <p:nvSpPr>
          <p:cNvPr id="305171" name="Rectangle 19"/>
          <p:cNvSpPr>
            <a:spLocks noGrp="1" noChangeArrowheads="1"/>
          </p:cNvSpPr>
          <p:nvPr>
            <p:ph type="body" idx="1"/>
          </p:nvPr>
        </p:nvSpPr>
        <p:spPr/>
        <p:txBody>
          <a:bodyPr/>
          <a:lstStyle/>
          <a:p>
            <a:r>
              <a:rPr lang="en-US" altLang="zh-TW"/>
              <a:t>Integrity Constraints</a:t>
            </a:r>
          </a:p>
          <a:p>
            <a:pPr lvl="1"/>
            <a:r>
              <a:rPr lang="en-US" altLang="zh-TW"/>
              <a:t>You can use integrity constraints to define business rules in your relational database. The diagram shows an entity relationship diagram (ERD) of a Human Resources (HR) application. The ERD shows the tables and relations between them. The ERD is used to define constraints that are used to ensure valid data is stored in your database tables. </a:t>
            </a:r>
          </a:p>
          <a:p>
            <a:pPr lvl="1"/>
            <a:r>
              <a:rPr lang="en-US" altLang="zh-TW"/>
              <a:t>Integrity constraints are defined as part of a table’s definition in the data dictionary, so that all applications accessing the table must adhere to the rules defined by the constraints. When you need to change a rule, you need to change it only once at the database level and not in each application that accesses the table. </a:t>
            </a:r>
          </a:p>
          <a:p>
            <a:pPr lvl="1"/>
            <a:r>
              <a:rPr lang="en-US" altLang="zh-TW"/>
              <a:t>Oracle Database 10</a:t>
            </a:r>
            <a:r>
              <a:rPr lang="en-US" altLang="zh-TW" i="1"/>
              <a:t>g</a:t>
            </a:r>
            <a:r>
              <a:rPr lang="en-US" altLang="zh-TW"/>
              <a:t> supports the following types of constraints: </a:t>
            </a:r>
          </a:p>
          <a:p>
            <a:pPr lvl="2">
              <a:buSzPct val="90000"/>
            </a:pPr>
            <a:r>
              <a:rPr lang="en-US" altLang="zh-TW">
                <a:latin typeface="Courier New" pitchFamily="49" charset="0"/>
              </a:rPr>
              <a:t>NOT NULL</a:t>
            </a:r>
            <a:r>
              <a:rPr lang="en-US" altLang="zh-TW"/>
              <a:t>: Disallows nulls (empty entries) in a table’s column</a:t>
            </a:r>
          </a:p>
          <a:p>
            <a:pPr lvl="2">
              <a:buSzPct val="90000"/>
            </a:pPr>
            <a:r>
              <a:rPr lang="en-US" altLang="zh-TW">
                <a:latin typeface="Courier New" pitchFamily="49" charset="0"/>
              </a:rPr>
              <a:t>UNIQUE</a:t>
            </a:r>
            <a:r>
              <a:rPr lang="en-US" altLang="zh-TW"/>
              <a:t>: Disallows duplicate values in a column or set of columns</a:t>
            </a:r>
          </a:p>
          <a:p>
            <a:pPr lvl="2">
              <a:buSzPct val="90000"/>
            </a:pPr>
            <a:r>
              <a:rPr lang="en-US" altLang="zh-TW">
                <a:latin typeface="Courier New" pitchFamily="49" charset="0"/>
              </a:rPr>
              <a:t>PRIMARY KEY</a:t>
            </a:r>
            <a:r>
              <a:rPr lang="en-US" altLang="zh-TW"/>
              <a:t>: Disallows duplicate values and nulls in a column or set of columns</a:t>
            </a:r>
          </a:p>
          <a:p>
            <a:pPr lvl="2">
              <a:buSzPct val="90000"/>
            </a:pPr>
            <a:r>
              <a:rPr lang="en-US" altLang="zh-TW">
                <a:latin typeface="Courier New" pitchFamily="49" charset="0"/>
              </a:rPr>
              <a:t>FOREIGN KEY</a:t>
            </a:r>
            <a:r>
              <a:rPr lang="en-US" altLang="zh-TW"/>
              <a:t>: Requires each value in a column or set of columns to match a value in a related table’s </a:t>
            </a:r>
            <a:r>
              <a:rPr lang="en-US" altLang="zh-TW">
                <a:latin typeface="Courier New" pitchFamily="49" charset="0"/>
              </a:rPr>
              <a:t>UNIQUE</a:t>
            </a:r>
            <a:r>
              <a:rPr lang="en-US" altLang="zh-TW"/>
              <a:t> or </a:t>
            </a:r>
            <a:r>
              <a:rPr lang="en-US" altLang="zh-TW">
                <a:latin typeface="Courier New" pitchFamily="49" charset="0"/>
              </a:rPr>
              <a:t>PRIMARY KEY</a:t>
            </a:r>
            <a:r>
              <a:rPr lang="en-US" altLang="zh-TW"/>
              <a:t>. </a:t>
            </a:r>
            <a:r>
              <a:rPr lang="en-US" altLang="zh-TW">
                <a:latin typeface="Courier New" pitchFamily="49" charset="0"/>
              </a:rPr>
              <a:t>FOREIGN KEY</a:t>
            </a:r>
            <a:r>
              <a:rPr lang="en-US" altLang="zh-TW"/>
              <a:t> integrity constraints also define referential integrity actions that dictate what Oracle should do with dependent data if the data it references is altered. </a:t>
            </a:r>
          </a:p>
          <a:p>
            <a:pPr lvl="2">
              <a:buSzPct val="90000"/>
            </a:pPr>
            <a:r>
              <a:rPr lang="en-US" altLang="zh-TW">
                <a:latin typeface="Courier New" pitchFamily="49" charset="0"/>
              </a:rPr>
              <a:t>CHECK</a:t>
            </a:r>
            <a:r>
              <a:rPr lang="en-US" altLang="zh-TW"/>
              <a:t>: Disallows values that do not satisfy the logical expression of the constraint.</a:t>
            </a:r>
          </a:p>
        </p:txBody>
      </p:sp>
    </p:spTree>
    <p:extLst>
      <p:ext uri="{BB962C8B-B14F-4D97-AF65-F5344CB8AC3E}">
        <p14:creationId xmlns:p14="http://schemas.microsoft.com/office/powerpoint/2010/main" val="11744329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70" name="Rectangle 18"/>
          <p:cNvSpPr>
            <a:spLocks noGrp="1" noRot="1" noChangeAspect="1" noChangeArrowheads="1" noTextEdit="1"/>
          </p:cNvSpPr>
          <p:nvPr>
            <p:ph type="sldImg"/>
          </p:nvPr>
        </p:nvSpPr>
        <p:spPr>
          <a:ln/>
        </p:spPr>
      </p:sp>
      <p:sp>
        <p:nvSpPr>
          <p:cNvPr id="305171" name="Rectangle 19"/>
          <p:cNvSpPr>
            <a:spLocks noGrp="1" noChangeArrowheads="1"/>
          </p:cNvSpPr>
          <p:nvPr>
            <p:ph type="body" idx="1"/>
          </p:nvPr>
        </p:nvSpPr>
        <p:spPr/>
        <p:txBody>
          <a:bodyPr/>
          <a:lstStyle/>
          <a:p>
            <a:endParaRPr lang="en-US" altLang="zh-TW" dirty="0"/>
          </a:p>
        </p:txBody>
      </p:sp>
    </p:spTree>
    <p:extLst>
      <p:ext uri="{BB962C8B-B14F-4D97-AF65-F5344CB8AC3E}">
        <p14:creationId xmlns:p14="http://schemas.microsoft.com/office/powerpoint/2010/main" val="1171920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Administration Workshop I   1 - </a:t>
            </a:r>
            <a:fld id="{D0913FB5-2E11-0245-9546-8767B837B20F}" type="slidenum">
              <a:rPr lang="en-US" altLang="zh-TW"/>
              <a:pPr/>
              <a:t>45</a:t>
            </a:fld>
            <a:endParaRPr lang="en-US" altLang="zh-TW"/>
          </a:p>
        </p:txBody>
      </p:sp>
      <p:sp>
        <p:nvSpPr>
          <p:cNvPr id="321540" name="Rectangle 4"/>
          <p:cNvSpPr>
            <a:spLocks noGrp="1" noRot="1" noChangeAspect="1" noChangeArrowheads="1" noTextEdit="1"/>
          </p:cNvSpPr>
          <p:nvPr>
            <p:ph type="sldImg"/>
          </p:nvPr>
        </p:nvSpPr>
        <p:spPr>
          <a:ln/>
        </p:spPr>
      </p:sp>
      <p:sp>
        <p:nvSpPr>
          <p:cNvPr id="321541" name="Rectangle 5"/>
          <p:cNvSpPr>
            <a:spLocks noGrp="1" noChangeArrowheads="1"/>
          </p:cNvSpPr>
          <p:nvPr>
            <p:ph type="body" idx="1"/>
          </p:nvPr>
        </p:nvSpPr>
        <p:spPr/>
        <p:txBody>
          <a:bodyPr/>
          <a:lstStyle/>
          <a:p>
            <a:r>
              <a:rPr lang="zh-TW" altLang="zh-TW" sz="1000" kern="1200" dirty="0">
                <a:solidFill>
                  <a:schemeClr val="tx1"/>
                </a:solidFill>
                <a:latin typeface="微軟正黑體" pitchFamily="34" charset="-120"/>
                <a:ea typeface="微軟正黑體" pitchFamily="34" charset="-120"/>
                <a:cs typeface="+mn-cs"/>
              </a:rPr>
              <a:t>連接到伺服器</a:t>
            </a:r>
          </a:p>
          <a:p>
            <a:r>
              <a:rPr lang="zh-TW" altLang="zh-TW" sz="1000" kern="1200" dirty="0">
                <a:solidFill>
                  <a:schemeClr val="tx1"/>
                </a:solidFill>
                <a:latin typeface="微軟正黑體" pitchFamily="34" charset="-120"/>
                <a:ea typeface="微軟正黑體" pitchFamily="34" charset="-120"/>
                <a:cs typeface="+mn-cs"/>
              </a:rPr>
              <a:t>資料庫使用者可以使用以下三種方法之一連接到</a:t>
            </a:r>
            <a:r>
              <a:rPr lang="en-US" altLang="zh-TW" sz="1000" kern="1200" dirty="0">
                <a:solidFill>
                  <a:schemeClr val="tx1"/>
                </a:solidFill>
                <a:latin typeface="微軟正黑體" pitchFamily="34" charset="-120"/>
                <a:ea typeface="微軟正黑體" pitchFamily="34" charset="-120"/>
                <a:cs typeface="+mn-cs"/>
              </a:rPr>
              <a:t>Oracle </a:t>
            </a:r>
            <a:r>
              <a:rPr lang="zh-TW" altLang="zh-TW" sz="1000" kern="1200" dirty="0">
                <a:solidFill>
                  <a:schemeClr val="tx1"/>
                </a:solidFill>
                <a:latin typeface="微軟正黑體" pitchFamily="34" charset="-120"/>
                <a:ea typeface="微軟正黑體" pitchFamily="34" charset="-120"/>
                <a:cs typeface="+mn-cs"/>
              </a:rPr>
              <a:t>伺服器：</a:t>
            </a:r>
          </a:p>
          <a:p>
            <a:pPr lvl="0">
              <a:buFont typeface="Arial" pitchFamily="34" charset="0"/>
              <a:buChar char="•"/>
            </a:pPr>
            <a:r>
              <a:rPr lang="zh-TW" altLang="zh-TW" sz="1000" kern="1200" dirty="0">
                <a:solidFill>
                  <a:schemeClr val="tx1"/>
                </a:solidFill>
                <a:latin typeface="微軟正黑體" pitchFamily="34" charset="-120"/>
                <a:ea typeface="微軟正黑體" pitchFamily="34" charset="-120"/>
                <a:cs typeface="+mn-cs"/>
              </a:rPr>
              <a:t>使用者登錄到運行</a:t>
            </a:r>
            <a:r>
              <a:rPr lang="en-US" altLang="zh-TW" sz="1000" kern="1200" dirty="0">
                <a:solidFill>
                  <a:schemeClr val="tx1"/>
                </a:solidFill>
                <a:latin typeface="微軟正黑體" pitchFamily="34" charset="-120"/>
                <a:ea typeface="微軟正黑體" pitchFamily="34" charset="-120"/>
                <a:cs typeface="+mn-cs"/>
              </a:rPr>
              <a:t>Oracle </a:t>
            </a:r>
            <a:r>
              <a:rPr lang="zh-TW" altLang="zh-TW" sz="1000" kern="1200" dirty="0">
                <a:solidFill>
                  <a:schemeClr val="tx1"/>
                </a:solidFill>
                <a:latin typeface="微軟正黑體" pitchFamily="34" charset="-120"/>
                <a:ea typeface="微軟正黑體" pitchFamily="34" charset="-120"/>
                <a:cs typeface="+mn-cs"/>
              </a:rPr>
              <a:t>實例的作業系統，然後啟動一個訪問該系統上資料庫的應用程序或工具。使用主機作業系統中可用的進程間通信機制建立通信路徑。</a:t>
            </a:r>
          </a:p>
          <a:p>
            <a:pPr lvl="0">
              <a:buFont typeface="Arial" pitchFamily="34" charset="0"/>
              <a:buChar char="•"/>
            </a:pPr>
            <a:r>
              <a:rPr lang="zh-TW" altLang="zh-TW" sz="1000" kern="1200" dirty="0">
                <a:solidFill>
                  <a:schemeClr val="tx1"/>
                </a:solidFill>
                <a:latin typeface="微軟正黑體" pitchFamily="34" charset="-120"/>
                <a:ea typeface="微軟正黑體" pitchFamily="34" charset="-120"/>
                <a:cs typeface="+mn-cs"/>
              </a:rPr>
              <a:t>使用者可以啟動本地電腦上的應用程式或工具，並通過網路連接到運行</a:t>
            </a:r>
            <a:r>
              <a:rPr lang="en-US" altLang="zh-TW" sz="1000" kern="1200" dirty="0">
                <a:solidFill>
                  <a:schemeClr val="tx1"/>
                </a:solidFill>
                <a:latin typeface="微軟正黑體" pitchFamily="34" charset="-120"/>
                <a:ea typeface="微軟正黑體" pitchFamily="34" charset="-120"/>
                <a:cs typeface="+mn-cs"/>
              </a:rPr>
              <a:t>Oracle DB </a:t>
            </a:r>
            <a:r>
              <a:rPr lang="zh-TW" altLang="zh-TW" sz="1000" kern="1200" dirty="0">
                <a:solidFill>
                  <a:schemeClr val="tx1"/>
                </a:solidFill>
                <a:latin typeface="微軟正黑體" pitchFamily="34" charset="-120"/>
                <a:ea typeface="微軟正黑體" pitchFamily="34" charset="-120"/>
                <a:cs typeface="+mn-cs"/>
              </a:rPr>
              <a:t>的電腦。在這種配置（稱為“客戶機</a:t>
            </a:r>
            <a:r>
              <a:rPr lang="en-US" altLang="zh-TW" sz="1000" kern="1200" dirty="0">
                <a:solidFill>
                  <a:schemeClr val="tx1"/>
                </a:solidFill>
                <a:latin typeface="微軟正黑體" pitchFamily="34" charset="-120"/>
                <a:ea typeface="微軟正黑體" pitchFamily="34" charset="-120"/>
                <a:cs typeface="+mn-cs"/>
              </a:rPr>
              <a:t>/</a:t>
            </a:r>
            <a:r>
              <a:rPr lang="zh-TW" altLang="zh-TW" sz="1000" kern="1200" dirty="0">
                <a:solidFill>
                  <a:schemeClr val="tx1"/>
                </a:solidFill>
                <a:latin typeface="微軟正黑體" pitchFamily="34" charset="-120"/>
                <a:ea typeface="微軟正黑體" pitchFamily="34" charset="-120"/>
                <a:cs typeface="+mn-cs"/>
              </a:rPr>
              <a:t>伺服器”）中，使用網路軟體在用戶和後端服務器之間進行通信。</a:t>
            </a:r>
          </a:p>
          <a:p>
            <a:pPr lvl="0">
              <a:buFont typeface="Arial" pitchFamily="34" charset="0"/>
              <a:buChar char="•"/>
            </a:pPr>
            <a:r>
              <a:rPr lang="zh-TW" altLang="zh-TW" sz="1000" kern="1200" dirty="0">
                <a:solidFill>
                  <a:schemeClr val="tx1"/>
                </a:solidFill>
                <a:latin typeface="微軟正黑體" pitchFamily="34" charset="-120"/>
                <a:ea typeface="微軟正黑體" pitchFamily="34" charset="-120"/>
                <a:cs typeface="+mn-cs"/>
              </a:rPr>
              <a:t>客戶機</a:t>
            </a:r>
            <a:r>
              <a:rPr lang="en-US" altLang="zh-TW" sz="1000" kern="1200" dirty="0">
                <a:solidFill>
                  <a:schemeClr val="tx1"/>
                </a:solidFill>
                <a:latin typeface="微軟正黑體" pitchFamily="34" charset="-120"/>
                <a:ea typeface="微軟正黑體" pitchFamily="34" charset="-120"/>
                <a:cs typeface="+mn-cs"/>
              </a:rPr>
              <a:t>/</a:t>
            </a:r>
            <a:r>
              <a:rPr lang="zh-TW" altLang="zh-TW" sz="1000" kern="1200" dirty="0">
                <a:solidFill>
                  <a:schemeClr val="tx1"/>
                </a:solidFill>
                <a:latin typeface="微軟正黑體" pitchFamily="34" charset="-120"/>
                <a:ea typeface="微軟正黑體" pitchFamily="34" charset="-120"/>
                <a:cs typeface="+mn-cs"/>
              </a:rPr>
              <a:t>伺服器體系結構資料庫系統具有兩個部分：一個前端（客戶機）和一個後端（伺服器），它們通過網路連接在一起。網路軟體用於在用戶和</a:t>
            </a:r>
            <a:r>
              <a:rPr lang="en-US" altLang="zh-TW" sz="1000" kern="1200" dirty="0">
                <a:solidFill>
                  <a:schemeClr val="tx1"/>
                </a:solidFill>
                <a:latin typeface="微軟正黑體" pitchFamily="34" charset="-120"/>
                <a:ea typeface="微軟正黑體" pitchFamily="34" charset="-120"/>
                <a:cs typeface="+mn-cs"/>
              </a:rPr>
              <a:t>Oracle </a:t>
            </a:r>
            <a:r>
              <a:rPr lang="zh-TW" altLang="zh-TW" sz="1000" kern="1200" dirty="0">
                <a:solidFill>
                  <a:schemeClr val="tx1"/>
                </a:solidFill>
                <a:latin typeface="微軟正黑體" pitchFamily="34" charset="-120"/>
                <a:ea typeface="微軟正黑體" pitchFamily="34" charset="-120"/>
                <a:cs typeface="+mn-cs"/>
              </a:rPr>
              <a:t>伺服器之間進行通信。</a:t>
            </a:r>
          </a:p>
          <a:p>
            <a:pPr lvl="1">
              <a:buFont typeface="Wingdings" pitchFamily="2" charset="2"/>
              <a:buChar char="Ø"/>
            </a:pPr>
            <a:r>
              <a:rPr lang="zh-TW" altLang="zh-TW" sz="1000" kern="1200" dirty="0">
                <a:solidFill>
                  <a:schemeClr val="tx1"/>
                </a:solidFill>
                <a:latin typeface="微軟正黑體" pitchFamily="34" charset="-120"/>
                <a:ea typeface="微軟正黑體" pitchFamily="34" charset="-120"/>
                <a:cs typeface="+mn-cs"/>
              </a:rPr>
              <a:t>客戶機是一個資料庫應用程式，它啟動一個請求，以便在資料庫伺服器上執行操作。它請求、處理並顯示由伺服器管理的資料。客戶機工作站可以針對其作業進行優化。例如，客戶機可能不需要大磁片容量，或者可能從圖形功能中獲益。通常，客戶機在資料庫伺服器以外的電腦上運行。多個客戶機可以同時針對一個伺服器運行。</a:t>
            </a:r>
          </a:p>
          <a:p>
            <a:pPr lvl="1">
              <a:buFont typeface="Wingdings" pitchFamily="2" charset="2"/>
              <a:buChar char="Ø"/>
            </a:pPr>
            <a:r>
              <a:rPr lang="zh-TW" altLang="zh-TW" sz="1000" kern="1200" dirty="0">
                <a:solidFill>
                  <a:schemeClr val="tx1"/>
                </a:solidFill>
                <a:latin typeface="微軟正黑體" pitchFamily="34" charset="-120"/>
                <a:ea typeface="微軟正黑體" pitchFamily="34" charset="-120"/>
                <a:cs typeface="+mn-cs"/>
              </a:rPr>
              <a:t>伺服器運行</a:t>
            </a:r>
            <a:r>
              <a:rPr lang="en-US" altLang="zh-TW" sz="1000" kern="1200" dirty="0">
                <a:solidFill>
                  <a:schemeClr val="tx1"/>
                </a:solidFill>
                <a:latin typeface="微軟正黑體" pitchFamily="34" charset="-120"/>
                <a:ea typeface="微軟正黑體" pitchFamily="34" charset="-120"/>
                <a:cs typeface="+mn-cs"/>
              </a:rPr>
              <a:t>Oracle DB </a:t>
            </a:r>
            <a:r>
              <a:rPr lang="zh-TW" altLang="zh-TW" sz="1000" kern="1200" dirty="0">
                <a:solidFill>
                  <a:schemeClr val="tx1"/>
                </a:solidFill>
                <a:latin typeface="微軟正黑體" pitchFamily="34" charset="-120"/>
                <a:ea typeface="微軟正黑體" pitchFamily="34" charset="-120"/>
                <a:cs typeface="+mn-cs"/>
              </a:rPr>
              <a:t>軟體並處理並行的共用資料訪問所需的功能。伺服器接收並處理源自客戶機應用程式的請求。用於管理伺服器的電腦可以針對其職責進行優化。例如，伺服器電腦可以具有大容量磁片和快速處理器。</a:t>
            </a:r>
          </a:p>
        </p:txBody>
      </p:sp>
    </p:spTree>
    <p:extLst>
      <p:ext uri="{BB962C8B-B14F-4D97-AF65-F5344CB8AC3E}">
        <p14:creationId xmlns:p14="http://schemas.microsoft.com/office/powerpoint/2010/main" val="148296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000000"/>
                </a:solidFill>
                <a:effectLst/>
                <a:uLnTx/>
                <a:uFillTx/>
                <a:latin typeface="新細明體" charset="0"/>
                <a:ea typeface="新細明體" charset="0"/>
                <a:cs typeface="+mn-cs"/>
              </a:rPr>
              <a:t>開始：</a:t>
            </a:r>
            <a:endParaRPr kumimoji="0" lang="en-US" altLang="zh-TW" sz="1200" b="1" i="0" u="none" strike="noStrike" kern="1200" cap="none" spc="0" normalizeH="0" baseline="0" noProof="0" dirty="0">
              <a:ln>
                <a:noFill/>
              </a:ln>
              <a:solidFill>
                <a:srgbClr val="000000"/>
              </a:solidFill>
              <a:effectLst/>
              <a:uLnTx/>
              <a:uFillTx/>
              <a:latin typeface="新細明體" charset="0"/>
              <a:ea typeface="新細明體"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0" i="0" u="none" strike="noStrike" kern="1200" cap="none" spc="0" normalizeH="0" baseline="0" noProof="0" dirty="0">
                <a:ln>
                  <a:noFill/>
                </a:ln>
                <a:solidFill>
                  <a:srgbClr val="FF0000"/>
                </a:solidFill>
                <a:effectLst/>
                <a:uLnTx/>
                <a:uFillTx/>
                <a:latin typeface="Calibri"/>
                <a:ea typeface="新細明體" charset="0"/>
                <a:cs typeface="+mn-cs"/>
              </a:rPr>
              <a:t>接下來更詳細介紹何謂「資訊」</a:t>
            </a:r>
            <a:endParaRPr kumimoji="0" lang="en-US" altLang="zh-TW" sz="1200" b="0" i="0" u="none" strike="noStrike" kern="1200" cap="none" spc="0" normalizeH="0" baseline="0" noProof="0" dirty="0">
              <a:ln>
                <a:noFill/>
              </a:ln>
              <a:solidFill>
                <a:srgbClr val="FF0000"/>
              </a:solidFill>
              <a:effectLst/>
              <a:uLnTx/>
              <a:uFillTx/>
              <a:latin typeface="Calibri"/>
              <a:ea typeface="新細明體"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prstClr val="black"/>
                </a:solidFill>
                <a:effectLst/>
                <a:uLnTx/>
                <a:uFillTx/>
                <a:latin typeface="Calibri"/>
                <a:ea typeface="新細明體" charset="0"/>
                <a:cs typeface="+mn-cs"/>
              </a:rPr>
              <a:t>表：</a:t>
            </a:r>
            <a:endParaRPr kumimoji="0" lang="en-US" altLang="zh-TW" sz="1200" b="1" i="0" u="none" strike="noStrike" kern="1200" cap="none" spc="0" normalizeH="0" baseline="0" noProof="0" dirty="0">
              <a:ln>
                <a:noFill/>
              </a:ln>
              <a:solidFill>
                <a:prstClr val="black"/>
              </a:solidFill>
              <a:effectLst/>
              <a:uLnTx/>
              <a:uFillTx/>
              <a:latin typeface="Calibri"/>
              <a:ea typeface="新細明體"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Calibri"/>
                <a:ea typeface="新細明體" charset="0"/>
                <a:cs typeface="+mn-cs"/>
              </a:rPr>
              <a:t>1.</a:t>
            </a:r>
            <a:r>
              <a:rPr kumimoji="0" lang="zh-TW" altLang="en-US" sz="1200" b="0" i="0" u="none" strike="noStrike" kern="1200" cap="none" spc="0" normalizeH="0" baseline="0" noProof="0" dirty="0">
                <a:ln>
                  <a:noFill/>
                </a:ln>
                <a:solidFill>
                  <a:prstClr val="black"/>
                </a:solidFill>
                <a:effectLst/>
                <a:uLnTx/>
                <a:uFillTx/>
                <a:latin typeface="Calibri"/>
                <a:ea typeface="新細明體" charset="0"/>
                <a:cs typeface="+mn-cs"/>
              </a:rPr>
              <a:t>資料是屬於潛在的資訊，它必須要透過「處理」才能變成有用的「資料」</a:t>
            </a:r>
            <a:endParaRPr kumimoji="0" lang="en-US" altLang="zh-TW" sz="1200" b="0" i="0" u="none" strike="noStrike" kern="1200" cap="none" spc="0" normalizeH="0" baseline="0" noProof="0" dirty="0">
              <a:ln>
                <a:noFill/>
              </a:ln>
              <a:solidFill>
                <a:prstClr val="black"/>
              </a:solidFill>
              <a:effectLst/>
              <a:uLnTx/>
              <a:uFillTx/>
              <a:latin typeface="Calibri"/>
              <a:ea typeface="新細明體"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Calibri"/>
                <a:ea typeface="新細明體" charset="0"/>
                <a:cs typeface="+mn-cs"/>
              </a:rPr>
              <a:t>2.</a:t>
            </a:r>
            <a:r>
              <a:rPr kumimoji="0" lang="zh-TW" altLang="en-US" sz="1200" b="0" i="0" u="none" strike="noStrike" kern="1200" cap="none" spc="0" normalizeH="0" baseline="0" noProof="0" dirty="0">
                <a:ln>
                  <a:noFill/>
                </a:ln>
                <a:solidFill>
                  <a:prstClr val="black"/>
                </a:solidFill>
                <a:effectLst/>
                <a:uLnTx/>
                <a:uFillTx/>
                <a:latin typeface="Calibri"/>
                <a:ea typeface="新細明體" charset="0"/>
                <a:cs typeface="+mn-cs"/>
              </a:rPr>
              <a:t>資料是屬於靜態的被儲存起來，它必須要透過「處理」才能變成動態的方式呈現</a:t>
            </a:r>
            <a:endParaRPr kumimoji="0" lang="en-US" altLang="zh-TW" sz="1200" b="0" i="0" u="none" strike="noStrike" kern="1200" cap="none" spc="0" normalizeH="0" baseline="0" noProof="0" dirty="0">
              <a:ln>
                <a:noFill/>
              </a:ln>
              <a:solidFill>
                <a:prstClr val="black"/>
              </a:solidFill>
              <a:effectLst/>
              <a:uLnTx/>
              <a:uFillTx/>
              <a:latin typeface="Calibri"/>
              <a:ea typeface="新細明體"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Calibri"/>
                <a:ea typeface="新細明體" charset="0"/>
                <a:cs typeface="+mn-cs"/>
              </a:rPr>
              <a:t>3.</a:t>
            </a:r>
            <a:r>
              <a:rPr kumimoji="0" lang="zh-TW" altLang="en-US" sz="1200" b="0" i="0" u="none" strike="noStrike" kern="1200" cap="none" spc="0" normalizeH="0" baseline="0" noProof="0" dirty="0">
                <a:ln>
                  <a:noFill/>
                </a:ln>
                <a:solidFill>
                  <a:prstClr val="black"/>
                </a:solidFill>
                <a:effectLst/>
                <a:uLnTx/>
                <a:uFillTx/>
                <a:latin typeface="Calibri"/>
                <a:ea typeface="新細明體" charset="0"/>
                <a:cs typeface="+mn-cs"/>
              </a:rPr>
              <a:t>資料是屬於過去的歷史，它必須要透過「處理」才能變成資訊，以提供決策者預測未來走勢</a:t>
            </a:r>
            <a:endParaRPr kumimoji="0" lang="en-US" altLang="zh-TW" sz="1200" b="0" i="0" u="none" strike="noStrike" kern="1200" cap="none" spc="0" normalizeH="0" baseline="0" noProof="0" dirty="0">
              <a:ln>
                <a:noFill/>
              </a:ln>
              <a:solidFill>
                <a:prstClr val="black"/>
              </a:solidFill>
              <a:effectLst/>
              <a:uLnTx/>
              <a:uFillTx/>
              <a:latin typeface="Calibri"/>
              <a:ea typeface="新細明體"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Calibri"/>
                <a:ea typeface="新細明體" charset="0"/>
                <a:cs typeface="+mn-cs"/>
              </a:rPr>
              <a:t>4.</a:t>
            </a:r>
            <a:r>
              <a:rPr kumimoji="0" lang="zh-TW" altLang="en-US" sz="1200" b="0" i="0" u="none" strike="noStrike" kern="1200" cap="none" spc="0" normalizeH="0" baseline="0" noProof="0" dirty="0">
                <a:ln>
                  <a:noFill/>
                </a:ln>
                <a:solidFill>
                  <a:prstClr val="black"/>
                </a:solidFill>
                <a:effectLst/>
                <a:uLnTx/>
                <a:uFillTx/>
                <a:latin typeface="Calibri"/>
                <a:ea typeface="新細明體" charset="0"/>
                <a:cs typeface="+mn-cs"/>
              </a:rPr>
              <a:t>資料只要行動就可以產生，因此，必須要透過「處理」才能提供決策者作決策</a:t>
            </a:r>
            <a:endParaRPr kumimoji="0" lang="en-US" altLang="zh-TW" sz="1200" b="0" i="0" u="none" strike="noStrike" kern="1200" cap="none" spc="0" normalizeH="0" baseline="0" noProof="0" dirty="0">
              <a:ln>
                <a:noFill/>
              </a:ln>
              <a:solidFill>
                <a:prstClr val="black"/>
              </a:solidFill>
              <a:effectLst/>
              <a:uLnTx/>
              <a:uFillTx/>
              <a:latin typeface="Calibri"/>
              <a:ea typeface="新細明體"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Calibri"/>
                <a:ea typeface="新細明體" charset="0"/>
                <a:cs typeface="+mn-cs"/>
              </a:rPr>
              <a:t>5.</a:t>
            </a:r>
            <a:r>
              <a:rPr kumimoji="0" lang="zh-TW" altLang="en-US" sz="1200" b="0" i="0" u="none" strike="noStrike" kern="1200" cap="none" spc="0" normalizeH="0" baseline="0" noProof="0" dirty="0">
                <a:ln>
                  <a:noFill/>
                </a:ln>
                <a:solidFill>
                  <a:prstClr val="black"/>
                </a:solidFill>
                <a:effectLst/>
                <a:uLnTx/>
                <a:uFillTx/>
                <a:latin typeface="Calibri"/>
                <a:ea typeface="新細明體" charset="0"/>
                <a:cs typeface="+mn-cs"/>
              </a:rPr>
              <a:t>每天的交易處理資料，如果只有儲存，就必須花費許多成本，因此，要進一步拿來分析運用才能產生效益。</a:t>
            </a:r>
            <a:endParaRPr kumimoji="0" lang="en-US" altLang="zh-TW" sz="1200" b="0" i="0" u="none" strike="noStrike" kern="1200" cap="none" spc="0" normalizeH="0" baseline="0" noProof="0" dirty="0">
              <a:ln>
                <a:noFill/>
              </a:ln>
              <a:solidFill>
                <a:prstClr val="black"/>
              </a:solidFill>
              <a:effectLst/>
              <a:uLnTx/>
              <a:uFillTx/>
              <a:latin typeface="Calibri"/>
              <a:ea typeface="新細明體" charset="0"/>
              <a:cs typeface="+mn-cs"/>
            </a:endParaRPr>
          </a:p>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9</a:t>
            </a:fld>
            <a:endParaRPr kumimoji="1" lang="zh-TW" altLang="en-US"/>
          </a:p>
        </p:txBody>
      </p:sp>
    </p:spTree>
    <p:extLst>
      <p:ext uri="{BB962C8B-B14F-4D97-AF65-F5344CB8AC3E}">
        <p14:creationId xmlns:p14="http://schemas.microsoft.com/office/powerpoint/2010/main" val="18447079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Administration Workshop I   1 - </a:t>
            </a:r>
            <a:fld id="{E0E14D41-971C-A94F-BE7B-4A382F8CE65E}" type="slidenum">
              <a:rPr lang="en-US" altLang="zh-TW"/>
              <a:pPr/>
              <a:t>46</a:t>
            </a:fld>
            <a:endParaRPr lang="en-US" altLang="zh-TW"/>
          </a:p>
        </p:txBody>
      </p:sp>
      <p:sp>
        <p:nvSpPr>
          <p:cNvPr id="409602" name="Rectangle 2"/>
          <p:cNvSpPr>
            <a:spLocks noGrp="1" noRot="1" noChangeAspect="1" noChangeArrowheads="1" noTextEdit="1"/>
          </p:cNvSpPr>
          <p:nvPr>
            <p:ph type="sldImg"/>
          </p:nvPr>
        </p:nvSpPr>
        <p:spPr>
          <a:xfrm>
            <a:off x="-527050" y="463550"/>
            <a:ext cx="8047038" cy="4527550"/>
          </a:xfrm>
          <a:ln/>
        </p:spPr>
      </p:sp>
      <p:sp>
        <p:nvSpPr>
          <p:cNvPr id="409603" name="Rectangle 3"/>
          <p:cNvSpPr>
            <a:spLocks noGrp="1" noChangeArrowheads="1"/>
          </p:cNvSpPr>
          <p:nvPr>
            <p:ph type="body" idx="1"/>
          </p:nvPr>
        </p:nvSpPr>
        <p:spPr>
          <a:xfrm>
            <a:off x="457200" y="5222875"/>
            <a:ext cx="6076950" cy="3654425"/>
          </a:xfrm>
        </p:spPr>
        <p:txBody>
          <a:bodyPr/>
          <a:lstStyle/>
          <a:p>
            <a:r>
              <a:rPr lang="en-US" altLang="zh-TW"/>
              <a:t>Instance: Database Configurations</a:t>
            </a:r>
          </a:p>
          <a:p>
            <a:pPr lvl="1"/>
            <a:r>
              <a:rPr lang="en-US" altLang="zh-TW"/>
              <a:t>Each database instance is associated with one and only one database. If there are multiple databases on the same server, then there is a separate and distinct database instance for each database. A database instance cannot be shared. A Real Applications Cluster (RAC) database usually has multiple instances on separate servers for the same shared database. In this model, the same database is associated with each RAC instance, which meets the requirement that at most only one database is associated with an instance.</a:t>
            </a:r>
          </a:p>
        </p:txBody>
      </p:sp>
    </p:spTree>
    <p:extLst>
      <p:ext uri="{BB962C8B-B14F-4D97-AF65-F5344CB8AC3E}">
        <p14:creationId xmlns:p14="http://schemas.microsoft.com/office/powerpoint/2010/main" val="372965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Administration Workshop I   I - </a:t>
            </a:r>
            <a:fld id="{C8572978-8048-4E19-A983-FE5170EFB4EE}" type="slidenum">
              <a:rPr lang="en-US" altLang="zh-TW"/>
              <a:pPr/>
              <a:t>47</a:t>
            </a:fld>
            <a:endParaRPr lang="en-US" altLang="zh-TW"/>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48480" y="5143598"/>
            <a:ext cx="5961041" cy="3489013"/>
          </a:xfrm>
        </p:spPr>
        <p:txBody>
          <a:bodyPr/>
          <a:lstStyle/>
          <a:p>
            <a:endParaRPr lang="en-US" altLang="zh-TW" dirty="0"/>
          </a:p>
        </p:txBody>
      </p:sp>
    </p:spTree>
    <p:extLst>
      <p:ext uri="{BB962C8B-B14F-4D97-AF65-F5344CB8AC3E}">
        <p14:creationId xmlns:p14="http://schemas.microsoft.com/office/powerpoint/2010/main" val="2143278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Administration Workshop I   I - </a:t>
            </a:r>
            <a:fld id="{C8572978-8048-4E19-A983-FE5170EFB4EE}" type="slidenum">
              <a:rPr lang="en-US" altLang="zh-TW"/>
              <a:pPr/>
              <a:t>48</a:t>
            </a:fld>
            <a:endParaRPr lang="en-US" altLang="zh-TW"/>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48480" y="5143598"/>
            <a:ext cx="5961041" cy="3489013"/>
          </a:xfrm>
        </p:spPr>
        <p:txBody>
          <a:bodyPr/>
          <a:lstStyle/>
          <a:p>
            <a:endParaRPr lang="en-US" altLang="zh-TW" dirty="0"/>
          </a:p>
        </p:txBody>
      </p:sp>
    </p:spTree>
    <p:extLst>
      <p:ext uri="{BB962C8B-B14F-4D97-AF65-F5344CB8AC3E}">
        <p14:creationId xmlns:p14="http://schemas.microsoft.com/office/powerpoint/2010/main" val="1828529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TW"/>
              <a:t>Oracle Database 11</a:t>
            </a:r>
            <a:r>
              <a:rPr lang="en-US" altLang="zh-TW" i="1"/>
              <a:t>g</a:t>
            </a:r>
            <a:r>
              <a:rPr lang="en-US" altLang="zh-TW"/>
              <a:t>: Administration Workshop I   I - </a:t>
            </a:r>
            <a:fld id="{C8572978-8048-4E19-A983-FE5170EFB4EE}" type="slidenum">
              <a:rPr lang="en-US" altLang="zh-TW"/>
              <a:pPr/>
              <a:t>49</a:t>
            </a:fld>
            <a:endParaRPr lang="en-US" altLang="zh-TW"/>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48480" y="5143598"/>
            <a:ext cx="5961041" cy="3489013"/>
          </a:xfrm>
        </p:spPr>
        <p:txBody>
          <a:bodyPr/>
          <a:lstStyle/>
          <a:p>
            <a:endParaRPr lang="en-US" altLang="zh-TW" dirty="0"/>
          </a:p>
        </p:txBody>
      </p:sp>
    </p:spTree>
    <p:extLst>
      <p:ext uri="{BB962C8B-B14F-4D97-AF65-F5344CB8AC3E}">
        <p14:creationId xmlns:p14="http://schemas.microsoft.com/office/powerpoint/2010/main" val="159692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fld id="{28330D47-A7DA-FF48-AE93-8F390D99F04D}" type="slidenum">
              <a:rPr lang="en-US" altLang="zh-TW">
                <a:latin typeface="Arial" charset="0"/>
                <a:ea typeface="新細明體" charset="0"/>
              </a:rPr>
              <a:pPr eaLnBrk="1" hangingPunct="1"/>
              <a:t>50</a:t>
            </a:fld>
            <a:endParaRPr lang="en-US" altLang="zh-TW">
              <a:latin typeface="Arial" charset="0"/>
              <a:ea typeface="新細明體"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TW" altLang="en-US">
              <a:ea typeface="新細明體" charset="0"/>
            </a:endParaRPr>
          </a:p>
        </p:txBody>
      </p:sp>
    </p:spTree>
    <p:extLst>
      <p:ext uri="{BB962C8B-B14F-4D97-AF65-F5344CB8AC3E}">
        <p14:creationId xmlns:p14="http://schemas.microsoft.com/office/powerpoint/2010/main" val="1744841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10</a:t>
            </a:fld>
            <a:endParaRPr kumimoji="1" lang="zh-TW" altLang="en-US"/>
          </a:p>
        </p:txBody>
      </p:sp>
    </p:spTree>
    <p:extLst>
      <p:ext uri="{BB962C8B-B14F-4D97-AF65-F5344CB8AC3E}">
        <p14:creationId xmlns:p14="http://schemas.microsoft.com/office/powerpoint/2010/main" val="70753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defRPr/>
            </a:pPr>
            <a:r>
              <a:rPr lang="zh-TW" altLang="en-US" b="1" dirty="0">
                <a:solidFill>
                  <a:schemeClr val="tx2">
                    <a:satMod val="130000"/>
                  </a:schemeClr>
                </a:solidFill>
                <a:latin typeface="+mn-ea"/>
              </a:rPr>
              <a:t>開始：</a:t>
            </a:r>
            <a:endParaRPr lang="en-US" altLang="zh-TW" b="1" dirty="0">
              <a:solidFill>
                <a:schemeClr val="tx2">
                  <a:satMod val="130000"/>
                </a:schemeClr>
              </a:solidFill>
              <a:latin typeface="+mn-ea"/>
            </a:endParaRPr>
          </a:p>
          <a:p>
            <a:pPr>
              <a:defRPr/>
            </a:pPr>
            <a:r>
              <a:rPr lang="zh-TW" altLang="en-US" dirty="0">
                <a:solidFill>
                  <a:srgbClr val="FF0000"/>
                </a:solidFill>
              </a:rPr>
              <a:t>接下來更詳細介紹何謂資料</a:t>
            </a:r>
            <a:endParaRPr lang="en-US" altLang="zh-TW" dirty="0">
              <a:solidFill>
                <a:srgbClr val="FF0000"/>
              </a:solidFill>
            </a:endParaRPr>
          </a:p>
          <a:p>
            <a:pPr>
              <a:defRPr/>
            </a:pPr>
            <a:r>
              <a:rPr lang="zh-TW" altLang="en-US" b="1" dirty="0"/>
              <a:t>圖：</a:t>
            </a:r>
            <a:endParaRPr lang="en-US" altLang="zh-TW" b="1" dirty="0"/>
          </a:p>
          <a:p>
            <a:pPr>
              <a:defRPr/>
            </a:pPr>
            <a:r>
              <a:rPr lang="zh-TW" altLang="en-US" dirty="0"/>
              <a:t>在輸入學生的各科成績之後，我們還無法得知那一位學生是第一名。</a:t>
            </a:r>
            <a:endParaRPr lang="en-US" altLang="zh-TW" dirty="0"/>
          </a:p>
          <a:p>
            <a:pPr>
              <a:defRPr/>
            </a:pPr>
            <a:r>
              <a:rPr lang="zh-TW" altLang="en-US" dirty="0"/>
              <a:t>因此，就必須要再進行加總處理。</a:t>
            </a:r>
          </a:p>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11</a:t>
            </a:fld>
            <a:endParaRPr kumimoji="1" lang="zh-TW" altLang="en-US"/>
          </a:p>
        </p:txBody>
      </p:sp>
    </p:spTree>
    <p:extLst>
      <p:ext uri="{BB962C8B-B14F-4D97-AF65-F5344CB8AC3E}">
        <p14:creationId xmlns:p14="http://schemas.microsoft.com/office/powerpoint/2010/main" val="174101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defRPr/>
            </a:pPr>
            <a:r>
              <a:rPr lang="zh-TW" altLang="en-US" b="1" dirty="0">
                <a:solidFill>
                  <a:schemeClr val="tx2">
                    <a:satMod val="130000"/>
                  </a:schemeClr>
                </a:solidFill>
                <a:latin typeface="+mn-ea"/>
              </a:rPr>
              <a:t>開始：</a:t>
            </a:r>
            <a:endParaRPr lang="en-US" altLang="zh-TW" b="1" dirty="0">
              <a:solidFill>
                <a:schemeClr val="tx2">
                  <a:satMod val="130000"/>
                </a:schemeClr>
              </a:solidFill>
              <a:latin typeface="+mn-ea"/>
            </a:endParaRPr>
          </a:p>
          <a:p>
            <a:pPr>
              <a:defRPr/>
            </a:pPr>
            <a:r>
              <a:rPr lang="zh-TW" altLang="en-US" dirty="0">
                <a:solidFill>
                  <a:srgbClr val="FF0000"/>
                </a:solidFill>
              </a:rPr>
              <a:t>接下來更詳細介紹何謂資料</a:t>
            </a:r>
            <a:endParaRPr lang="en-US" altLang="zh-TW" dirty="0">
              <a:solidFill>
                <a:srgbClr val="FF0000"/>
              </a:solidFill>
            </a:endParaRPr>
          </a:p>
          <a:p>
            <a:pPr>
              <a:defRPr/>
            </a:pPr>
            <a:r>
              <a:rPr lang="zh-TW" altLang="en-US" b="1" dirty="0"/>
              <a:t>圖：</a:t>
            </a:r>
            <a:endParaRPr lang="en-US" altLang="zh-TW" b="1" dirty="0"/>
          </a:p>
          <a:p>
            <a:pPr>
              <a:defRPr/>
            </a:pPr>
            <a:r>
              <a:rPr lang="zh-TW" altLang="en-US" dirty="0"/>
              <a:t>在輸入學生的各科成績之後，我們還無法得知那一位學生是第一名。</a:t>
            </a:r>
            <a:endParaRPr lang="en-US" altLang="zh-TW" dirty="0"/>
          </a:p>
          <a:p>
            <a:pPr>
              <a:defRPr/>
            </a:pPr>
            <a:r>
              <a:rPr lang="zh-TW" altLang="en-US" dirty="0"/>
              <a:t>因此，就必須要再進行加總處理。</a:t>
            </a:r>
          </a:p>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12</a:t>
            </a:fld>
            <a:endParaRPr kumimoji="1" lang="zh-TW" altLang="en-US"/>
          </a:p>
        </p:txBody>
      </p:sp>
    </p:spTree>
    <p:extLst>
      <p:ext uri="{BB962C8B-B14F-4D97-AF65-F5344CB8AC3E}">
        <p14:creationId xmlns:p14="http://schemas.microsoft.com/office/powerpoint/2010/main" val="796471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13</a:t>
            </a:fld>
            <a:endParaRPr kumimoji="1" lang="zh-TW" altLang="en-US"/>
          </a:p>
        </p:txBody>
      </p:sp>
    </p:spTree>
    <p:extLst>
      <p:ext uri="{BB962C8B-B14F-4D97-AF65-F5344CB8AC3E}">
        <p14:creationId xmlns:p14="http://schemas.microsoft.com/office/powerpoint/2010/main" val="1247258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1A77357-1A22-CD44-9BA5-67D814C6CDCB}" type="slidenum">
              <a:rPr kumimoji="1" lang="zh-TW" altLang="en-US" smtClean="0"/>
              <a:pPr/>
              <a:t>14</a:t>
            </a:fld>
            <a:endParaRPr kumimoji="1" lang="zh-TW" altLang="en-US"/>
          </a:p>
        </p:txBody>
      </p:sp>
    </p:spTree>
    <p:extLst>
      <p:ext uri="{BB962C8B-B14F-4D97-AF65-F5344CB8AC3E}">
        <p14:creationId xmlns:p14="http://schemas.microsoft.com/office/powerpoint/2010/main" val="1914774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zh-TW"/>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TW"/>
              <a:t>Click to edit Master subtitle style</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3364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59026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ltLang="zh-TW"/>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99812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投影片">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
            <a:ext cx="12188388" cy="6857999"/>
          </a:xfrm>
          <a:prstGeom prst="rect">
            <a:avLst/>
          </a:prstGeom>
        </p:spPr>
      </p:pic>
      <p:sp>
        <p:nvSpPr>
          <p:cNvPr id="8" name="標題 1"/>
          <p:cNvSpPr>
            <a:spLocks noGrp="1"/>
          </p:cNvSpPr>
          <p:nvPr>
            <p:ph type="ctrTitle" hasCustomPrompt="1"/>
          </p:nvPr>
        </p:nvSpPr>
        <p:spPr>
          <a:xfrm>
            <a:off x="1103445" y="2821418"/>
            <a:ext cx="10465163" cy="1010543"/>
          </a:xfrm>
        </p:spPr>
        <p:txBody>
          <a:bodyPr>
            <a:normAutofit/>
          </a:bodyPr>
          <a:lstStyle>
            <a:lvl1pPr>
              <a:defRPr sz="4800" b="1">
                <a:solidFill>
                  <a:schemeClr val="tx1"/>
                </a:solidFill>
              </a:defRPr>
            </a:lvl1pPr>
          </a:lstStyle>
          <a:p>
            <a:r>
              <a:rPr lang="en-US" altLang="zh-TW" dirty="0"/>
              <a:t>Presentation Template</a:t>
            </a:r>
            <a:endParaRPr lang="zh-TW" altLang="en-US" dirty="0"/>
          </a:p>
        </p:txBody>
      </p:sp>
      <p:sp>
        <p:nvSpPr>
          <p:cNvPr id="9" name="副標題 2"/>
          <p:cNvSpPr>
            <a:spLocks noGrp="1"/>
          </p:cNvSpPr>
          <p:nvPr>
            <p:ph type="subTitle" idx="1" hasCustomPrompt="1"/>
          </p:nvPr>
        </p:nvSpPr>
        <p:spPr>
          <a:xfrm>
            <a:off x="1103445" y="3507349"/>
            <a:ext cx="10465163" cy="694928"/>
          </a:xfrm>
          <a:prstGeom prst="rect">
            <a:avLst/>
          </a:prstGeom>
        </p:spPr>
        <p:txBody>
          <a:bodyPr>
            <a:normAutofit/>
          </a:bodyPr>
          <a:lstStyle>
            <a:lvl1pPr marL="0" indent="0" algn="l">
              <a:buNone/>
              <a:defRPr sz="2667">
                <a:solidFill>
                  <a:schemeClr val="tx1">
                    <a:lumMod val="50000"/>
                    <a:lumOff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zh-TW" dirty="0"/>
              <a:t>Subtitle</a:t>
            </a:r>
            <a:endParaRPr lang="zh-TW" altLang="en-US" dirty="0"/>
          </a:p>
        </p:txBody>
      </p:sp>
      <p:sp>
        <p:nvSpPr>
          <p:cNvPr id="10" name="日期版面配置區 3"/>
          <p:cNvSpPr>
            <a:spLocks noGrp="1"/>
          </p:cNvSpPr>
          <p:nvPr>
            <p:ph type="dt" sz="half" idx="10"/>
          </p:nvPr>
        </p:nvSpPr>
        <p:spPr>
          <a:xfrm>
            <a:off x="1103445" y="4312014"/>
            <a:ext cx="1357941" cy="365125"/>
          </a:xfrm>
          <a:prstGeom prst="rect">
            <a:avLst/>
          </a:prstGeom>
        </p:spPr>
        <p:txBody>
          <a:bodyPr/>
          <a:lstStyle>
            <a:lvl1pPr>
              <a:defRPr sz="1333">
                <a:solidFill>
                  <a:schemeClr val="tx1">
                    <a:lumMod val="50000"/>
                    <a:lumOff val="50000"/>
                  </a:schemeClr>
                </a:solidFill>
              </a:defRPr>
            </a:lvl1pPr>
          </a:lstStyle>
          <a:p>
            <a:endParaRPr lang="zh-TW" altLang="en-US" dirty="0"/>
          </a:p>
        </p:txBody>
      </p:sp>
    </p:spTree>
    <p:extLst>
      <p:ext uri="{BB962C8B-B14F-4D97-AF65-F5344CB8AC3E}">
        <p14:creationId xmlns:p14="http://schemas.microsoft.com/office/powerpoint/2010/main" val="957844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
            <a:ext cx="12188388" cy="6857999"/>
          </a:xfrm>
          <a:prstGeom prst="rect">
            <a:avLst/>
          </a:prstGeom>
        </p:spPr>
      </p:pic>
      <p:sp>
        <p:nvSpPr>
          <p:cNvPr id="8" name="標題 1"/>
          <p:cNvSpPr>
            <a:spLocks noGrp="1"/>
          </p:cNvSpPr>
          <p:nvPr>
            <p:ph type="ctrTitle" hasCustomPrompt="1"/>
          </p:nvPr>
        </p:nvSpPr>
        <p:spPr>
          <a:xfrm>
            <a:off x="1103445" y="2821418"/>
            <a:ext cx="10465163" cy="1010543"/>
          </a:xfrm>
        </p:spPr>
        <p:txBody>
          <a:bodyPr>
            <a:normAutofit/>
          </a:bodyPr>
          <a:lstStyle>
            <a:lvl1pPr>
              <a:defRPr sz="4800" b="1">
                <a:solidFill>
                  <a:schemeClr val="tx1"/>
                </a:solidFill>
              </a:defRPr>
            </a:lvl1pPr>
          </a:lstStyle>
          <a:p>
            <a:r>
              <a:rPr lang="en-US" altLang="zh-TW" dirty="0"/>
              <a:t>Presentation Template</a:t>
            </a:r>
            <a:endParaRPr lang="zh-TW" altLang="en-US" dirty="0"/>
          </a:p>
        </p:txBody>
      </p:sp>
      <p:sp>
        <p:nvSpPr>
          <p:cNvPr id="9" name="副標題 2"/>
          <p:cNvSpPr>
            <a:spLocks noGrp="1"/>
          </p:cNvSpPr>
          <p:nvPr>
            <p:ph type="subTitle" idx="1" hasCustomPrompt="1"/>
          </p:nvPr>
        </p:nvSpPr>
        <p:spPr>
          <a:xfrm>
            <a:off x="1103445" y="3507349"/>
            <a:ext cx="10465163" cy="694928"/>
          </a:xfrm>
          <a:prstGeom prst="rect">
            <a:avLst/>
          </a:prstGeom>
        </p:spPr>
        <p:txBody>
          <a:bodyPr>
            <a:normAutofit/>
          </a:bodyPr>
          <a:lstStyle>
            <a:lvl1pPr marL="0" indent="0" algn="l">
              <a:buNone/>
              <a:defRPr sz="2667">
                <a:solidFill>
                  <a:schemeClr val="tx1">
                    <a:lumMod val="50000"/>
                    <a:lumOff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ltLang="zh-TW" dirty="0"/>
              <a:t>Subtitle</a:t>
            </a:r>
            <a:endParaRPr lang="zh-TW" altLang="en-US" dirty="0"/>
          </a:p>
        </p:txBody>
      </p:sp>
      <p:sp>
        <p:nvSpPr>
          <p:cNvPr id="10" name="日期版面配置區 3"/>
          <p:cNvSpPr>
            <a:spLocks noGrp="1"/>
          </p:cNvSpPr>
          <p:nvPr>
            <p:ph type="dt" sz="half" idx="10"/>
          </p:nvPr>
        </p:nvSpPr>
        <p:spPr>
          <a:xfrm>
            <a:off x="1103445" y="4312014"/>
            <a:ext cx="1357941" cy="365125"/>
          </a:xfrm>
          <a:prstGeom prst="rect">
            <a:avLst/>
          </a:prstGeom>
        </p:spPr>
        <p:txBody>
          <a:bodyPr/>
          <a:lstStyle>
            <a:lvl1pPr>
              <a:defRPr sz="1333">
                <a:solidFill>
                  <a:schemeClr val="tx1">
                    <a:lumMod val="50000"/>
                    <a:lumOff val="50000"/>
                  </a:schemeClr>
                </a:solidFill>
              </a:defRPr>
            </a:lvl1pPr>
          </a:lstStyle>
          <a:p>
            <a:endParaRPr lang="zh-TW" altLang="en-US" dirty="0"/>
          </a:p>
        </p:txBody>
      </p:sp>
    </p:spTree>
    <p:extLst>
      <p:ext uri="{BB962C8B-B14F-4D97-AF65-F5344CB8AC3E}">
        <p14:creationId xmlns:p14="http://schemas.microsoft.com/office/powerpoint/2010/main" val="23607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章節標題">
    <p:spTree>
      <p:nvGrpSpPr>
        <p:cNvPr id="1" name=""/>
        <p:cNvGrpSpPr/>
        <p:nvPr/>
      </p:nvGrpSpPr>
      <p:grpSpPr>
        <a:xfrm>
          <a:off x="0" y="0"/>
          <a:ext cx="0" cy="0"/>
          <a:chOff x="0" y="0"/>
          <a:chExt cx="0" cy="0"/>
        </a:xfrm>
      </p:grpSpPr>
      <p:pic>
        <p:nvPicPr>
          <p:cNvPr id="8" name="圖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
            <a:ext cx="12188388" cy="6857999"/>
          </a:xfrm>
          <a:prstGeom prst="rect">
            <a:avLst/>
          </a:prstGeom>
        </p:spPr>
      </p:pic>
      <p:sp>
        <p:nvSpPr>
          <p:cNvPr id="7" name="標題 1"/>
          <p:cNvSpPr>
            <a:spLocks noGrp="1"/>
          </p:cNvSpPr>
          <p:nvPr>
            <p:ph type="ctrTitle" hasCustomPrompt="1"/>
          </p:nvPr>
        </p:nvSpPr>
        <p:spPr>
          <a:xfrm>
            <a:off x="1100703" y="2263015"/>
            <a:ext cx="10467905" cy="1010543"/>
          </a:xfrm>
        </p:spPr>
        <p:txBody>
          <a:bodyPr>
            <a:normAutofit/>
          </a:bodyPr>
          <a:lstStyle>
            <a:lvl1pPr>
              <a:defRPr sz="4800" b="1"/>
            </a:lvl1pPr>
          </a:lstStyle>
          <a:p>
            <a:r>
              <a:rPr lang="en-US" altLang="zh-TW" dirty="0"/>
              <a:t>CHAPTER TITLE</a:t>
            </a:r>
            <a:endParaRPr lang="zh-TW" altLang="en-US" dirty="0"/>
          </a:p>
        </p:txBody>
      </p:sp>
      <p:sp>
        <p:nvSpPr>
          <p:cNvPr id="10" name="內容版面配置區 2"/>
          <p:cNvSpPr>
            <a:spLocks noGrp="1"/>
          </p:cNvSpPr>
          <p:nvPr>
            <p:ph sz="half" idx="1"/>
          </p:nvPr>
        </p:nvSpPr>
        <p:spPr>
          <a:xfrm>
            <a:off x="1100704" y="3465579"/>
            <a:ext cx="7299553" cy="1787624"/>
          </a:xfrm>
          <a:prstGeom prst="rect">
            <a:avLst/>
          </a:prstGeom>
        </p:spPr>
        <p:txBody>
          <a:bodyPr>
            <a:normAutofit/>
          </a:bodyPr>
          <a:lstStyle>
            <a:lvl1pPr marL="0" indent="0">
              <a:lnSpc>
                <a:spcPct val="100000"/>
              </a:lnSpc>
              <a:buFontTx/>
              <a:buNone/>
              <a:defRPr sz="2667"/>
            </a:lvl1pPr>
            <a:lvl2pPr marL="609585" indent="0">
              <a:lnSpc>
                <a:spcPct val="100000"/>
              </a:lnSpc>
              <a:buFontTx/>
              <a:buNone/>
              <a:defRPr sz="2400"/>
            </a:lvl2pPr>
            <a:lvl3pPr marL="1219170" indent="0">
              <a:lnSpc>
                <a:spcPct val="100000"/>
              </a:lnSpc>
              <a:buFontTx/>
              <a:buNone/>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Tree>
    <p:extLst>
      <p:ext uri="{BB962C8B-B14F-4D97-AF65-F5344CB8AC3E}">
        <p14:creationId xmlns:p14="http://schemas.microsoft.com/office/powerpoint/2010/main" val="135489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8" name="內容版面配置區 2"/>
          <p:cNvSpPr>
            <a:spLocks noGrp="1"/>
          </p:cNvSpPr>
          <p:nvPr>
            <p:ph sz="half" idx="1"/>
          </p:nvPr>
        </p:nvSpPr>
        <p:spPr>
          <a:xfrm>
            <a:off x="527382" y="1220755"/>
            <a:ext cx="11133625" cy="4704523"/>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pic>
        <p:nvPicPr>
          <p:cNvPr id="7" name="圖片 6"/>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0000"/>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1"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1482754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sz="half" idx="1"/>
          </p:nvPr>
        </p:nvSpPr>
        <p:spPr>
          <a:xfrm>
            <a:off x="527382" y="1220755"/>
            <a:ext cx="5467191" cy="4704523"/>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2" name="內容版面配置區 2"/>
          <p:cNvSpPr>
            <a:spLocks noGrp="1"/>
          </p:cNvSpPr>
          <p:nvPr>
            <p:ph sz="half" idx="13"/>
          </p:nvPr>
        </p:nvSpPr>
        <p:spPr>
          <a:xfrm>
            <a:off x="6193817" y="1220755"/>
            <a:ext cx="5467191" cy="4704523"/>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8"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9"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2930718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7383" y="274640"/>
            <a:ext cx="11133624" cy="562073"/>
          </a:xfrm>
        </p:spPr>
        <p:txBody>
          <a:bodyPr/>
          <a:lstStyle/>
          <a:p>
            <a:r>
              <a:rPr lang="zh-TW" altLang="en-US"/>
              <a:t>按一下以編輯母片標題樣式</a:t>
            </a:r>
          </a:p>
        </p:txBody>
      </p:sp>
      <p:sp>
        <p:nvSpPr>
          <p:cNvPr id="3" name="內容版面配置區 2"/>
          <p:cNvSpPr>
            <a:spLocks noGrp="1"/>
          </p:cNvSpPr>
          <p:nvPr>
            <p:ph sz="half" idx="1"/>
          </p:nvPr>
        </p:nvSpPr>
        <p:spPr>
          <a:xfrm>
            <a:off x="527382" y="1220756"/>
            <a:ext cx="11133625" cy="2256249"/>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4" name="內容版面配置區 3"/>
          <p:cNvSpPr>
            <a:spLocks noGrp="1"/>
          </p:cNvSpPr>
          <p:nvPr>
            <p:ph sz="half" idx="2"/>
          </p:nvPr>
        </p:nvSpPr>
        <p:spPr>
          <a:xfrm>
            <a:off x="527382" y="3669031"/>
            <a:ext cx="5470797"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8" name="內容版面配置區 3"/>
          <p:cNvSpPr>
            <a:spLocks noGrp="1"/>
          </p:cNvSpPr>
          <p:nvPr>
            <p:ph sz="half" idx="13"/>
          </p:nvPr>
        </p:nvSpPr>
        <p:spPr>
          <a:xfrm>
            <a:off x="6190205" y="3669028"/>
            <a:ext cx="5470801"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102571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7383" y="274640"/>
            <a:ext cx="11133624" cy="562073"/>
          </a:xfrm>
        </p:spPr>
        <p:txBody>
          <a:bodyPr/>
          <a:lstStyle/>
          <a:p>
            <a:r>
              <a:rPr lang="zh-TW" altLang="en-US"/>
              <a:t>按一下以編輯母片標題樣式</a:t>
            </a:r>
          </a:p>
        </p:txBody>
      </p:sp>
      <p:sp>
        <p:nvSpPr>
          <p:cNvPr id="3" name="內容版面配置區 2"/>
          <p:cNvSpPr>
            <a:spLocks noGrp="1"/>
          </p:cNvSpPr>
          <p:nvPr>
            <p:ph sz="half" idx="1"/>
          </p:nvPr>
        </p:nvSpPr>
        <p:spPr>
          <a:xfrm>
            <a:off x="527382" y="3669028"/>
            <a:ext cx="11133625" cy="2256249"/>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4" name="內容版面配置區 3"/>
          <p:cNvSpPr>
            <a:spLocks noGrp="1"/>
          </p:cNvSpPr>
          <p:nvPr>
            <p:ph sz="half" idx="2"/>
          </p:nvPr>
        </p:nvSpPr>
        <p:spPr>
          <a:xfrm>
            <a:off x="527382" y="1220755"/>
            <a:ext cx="5470797"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8" name="內容版面配置區 3"/>
          <p:cNvSpPr>
            <a:spLocks noGrp="1"/>
          </p:cNvSpPr>
          <p:nvPr>
            <p:ph sz="half" idx="13"/>
          </p:nvPr>
        </p:nvSpPr>
        <p:spPr>
          <a:xfrm>
            <a:off x="6190205" y="1220755"/>
            <a:ext cx="5470801"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47618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7383" y="274640"/>
            <a:ext cx="11133624" cy="562073"/>
          </a:xfrm>
        </p:spPr>
        <p:txBody>
          <a:bodyPr/>
          <a:lstStyle/>
          <a:p>
            <a:r>
              <a:rPr lang="zh-TW" altLang="en-US"/>
              <a:t>按一下以編輯母片標題樣式</a:t>
            </a:r>
          </a:p>
        </p:txBody>
      </p:sp>
      <p:sp>
        <p:nvSpPr>
          <p:cNvPr id="3" name="內容版面配置區 2"/>
          <p:cNvSpPr>
            <a:spLocks noGrp="1"/>
          </p:cNvSpPr>
          <p:nvPr>
            <p:ph sz="half" idx="1"/>
          </p:nvPr>
        </p:nvSpPr>
        <p:spPr>
          <a:xfrm>
            <a:off x="527382" y="1220755"/>
            <a:ext cx="5278780" cy="4704523"/>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5998183" y="1220756"/>
            <a:ext cx="5662824"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8" name="內容版面配置區 3"/>
          <p:cNvSpPr>
            <a:spLocks noGrp="1"/>
          </p:cNvSpPr>
          <p:nvPr>
            <p:ph sz="half" idx="13"/>
          </p:nvPr>
        </p:nvSpPr>
        <p:spPr>
          <a:xfrm>
            <a:off x="5998183" y="3669028"/>
            <a:ext cx="5662824"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317680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lvl1pPr marL="0">
              <a:defRPr/>
            </a:lvl1pPr>
          </a:lstStyle>
          <a:p>
            <a:r>
              <a:rPr lang="en-US" altLang="zh-TW"/>
              <a:t>Click to edit Master title style</a:t>
            </a:r>
            <a:endParaRPr lang="en-US" dirty="0"/>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0461344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7383" y="274640"/>
            <a:ext cx="11133624" cy="562073"/>
          </a:xfrm>
        </p:spPr>
        <p:txBody>
          <a:bodyPr/>
          <a:lstStyle/>
          <a:p>
            <a:r>
              <a:rPr lang="zh-TW" altLang="en-US"/>
              <a:t>按一下以編輯母片標題樣式</a:t>
            </a:r>
          </a:p>
        </p:txBody>
      </p:sp>
      <p:sp>
        <p:nvSpPr>
          <p:cNvPr id="3" name="內容版面配置區 2"/>
          <p:cNvSpPr>
            <a:spLocks noGrp="1"/>
          </p:cNvSpPr>
          <p:nvPr>
            <p:ph sz="half" idx="1"/>
          </p:nvPr>
        </p:nvSpPr>
        <p:spPr>
          <a:xfrm>
            <a:off x="6382227" y="1220755"/>
            <a:ext cx="5278780" cy="4704523"/>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527383" y="1220756"/>
            <a:ext cx="5662824"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8" name="內容版面配置區 3"/>
          <p:cNvSpPr>
            <a:spLocks noGrp="1"/>
          </p:cNvSpPr>
          <p:nvPr>
            <p:ph sz="half" idx="13"/>
          </p:nvPr>
        </p:nvSpPr>
        <p:spPr>
          <a:xfrm>
            <a:off x="527383" y="3669028"/>
            <a:ext cx="5662824"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2254872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27383" y="274640"/>
            <a:ext cx="11133624" cy="562073"/>
          </a:xfrm>
        </p:spPr>
        <p:txBody>
          <a:bodyPr/>
          <a:lstStyle/>
          <a:p>
            <a:r>
              <a:rPr lang="zh-TW" altLang="en-US"/>
              <a:t>按一下以編輯母片標題樣式</a:t>
            </a:r>
          </a:p>
        </p:txBody>
      </p:sp>
      <p:sp>
        <p:nvSpPr>
          <p:cNvPr id="4" name="內容版面配置區 3"/>
          <p:cNvSpPr>
            <a:spLocks noGrp="1"/>
          </p:cNvSpPr>
          <p:nvPr>
            <p:ph sz="half" idx="2"/>
          </p:nvPr>
        </p:nvSpPr>
        <p:spPr>
          <a:xfrm>
            <a:off x="527383" y="1220756"/>
            <a:ext cx="5471703"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8" name="內容版面配置區 3"/>
          <p:cNvSpPr>
            <a:spLocks noGrp="1"/>
          </p:cNvSpPr>
          <p:nvPr>
            <p:ph sz="half" idx="13"/>
          </p:nvPr>
        </p:nvSpPr>
        <p:spPr>
          <a:xfrm>
            <a:off x="527383" y="3669028"/>
            <a:ext cx="5471703"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1" name="內容版面配置區 3"/>
          <p:cNvSpPr>
            <a:spLocks noGrp="1"/>
          </p:cNvSpPr>
          <p:nvPr>
            <p:ph sz="half" idx="14"/>
          </p:nvPr>
        </p:nvSpPr>
        <p:spPr>
          <a:xfrm>
            <a:off x="6189303" y="1220756"/>
            <a:ext cx="5471703" cy="2256248"/>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2" name="內容版面配置區 3"/>
          <p:cNvSpPr>
            <a:spLocks noGrp="1"/>
          </p:cNvSpPr>
          <p:nvPr>
            <p:ph sz="half" idx="15"/>
          </p:nvPr>
        </p:nvSpPr>
        <p:spPr>
          <a:xfrm>
            <a:off x="6189303" y="3669028"/>
            <a:ext cx="5471703" cy="2256251"/>
          </a:xfrm>
          <a:prstGeom prst="rect">
            <a:avLst/>
          </a:prstGeom>
        </p:spPr>
        <p:txBody>
          <a:bodyPr>
            <a:normAutofit/>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15"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4"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3946322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527382" y="1220755"/>
            <a:ext cx="5470801"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4" name="內容版面配置區 3"/>
          <p:cNvSpPr>
            <a:spLocks noGrp="1"/>
          </p:cNvSpPr>
          <p:nvPr>
            <p:ph sz="half" idx="2"/>
          </p:nvPr>
        </p:nvSpPr>
        <p:spPr>
          <a:xfrm>
            <a:off x="527382" y="1860517"/>
            <a:ext cx="5470801" cy="4064760"/>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6190204"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內容版面配置區 5"/>
          <p:cNvSpPr>
            <a:spLocks noGrp="1"/>
          </p:cNvSpPr>
          <p:nvPr>
            <p:ph sz="quarter" idx="4"/>
          </p:nvPr>
        </p:nvSpPr>
        <p:spPr>
          <a:xfrm>
            <a:off x="6190204" y="1860517"/>
            <a:ext cx="5470803" cy="4064760"/>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標題 1"/>
          <p:cNvSpPr>
            <a:spLocks noGrp="1"/>
          </p:cNvSpPr>
          <p:nvPr>
            <p:ph type="title"/>
          </p:nvPr>
        </p:nvSpPr>
        <p:spPr>
          <a:xfrm>
            <a:off x="527383" y="274640"/>
            <a:ext cx="11133624" cy="562073"/>
          </a:xfrm>
        </p:spPr>
        <p:txBody>
          <a:bodyPr/>
          <a:lstStyle/>
          <a:p>
            <a:r>
              <a:rPr lang="zh-TW" altLang="en-US" dirty="0"/>
              <a:t>按一下以編輯母片標題樣式</a:t>
            </a:r>
          </a:p>
        </p:txBody>
      </p:sp>
      <p:pic>
        <p:nvPicPr>
          <p:cNvPr id="12" name="圖片 1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11" name="頁尾版面配置區 4"/>
          <p:cNvSpPr>
            <a:spLocks noGrp="1"/>
          </p:cNvSpPr>
          <p:nvPr>
            <p:ph type="ftr" sz="quarter" idx="11"/>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4" name="投影片編號版面配置區 5"/>
          <p:cNvSpPr>
            <a:spLocks noGrp="1"/>
          </p:cNvSpPr>
          <p:nvPr>
            <p:ph type="sldNum" sz="quarter" idx="12"/>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11399572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527382" y="1220755"/>
            <a:ext cx="5470801"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4" name="內容版面配置區 3"/>
          <p:cNvSpPr>
            <a:spLocks noGrp="1"/>
          </p:cNvSpPr>
          <p:nvPr>
            <p:ph sz="half" idx="2"/>
          </p:nvPr>
        </p:nvSpPr>
        <p:spPr>
          <a:xfrm>
            <a:off x="527382" y="1860517"/>
            <a:ext cx="5470801" cy="4064760"/>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6190204"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10" name="標題 1"/>
          <p:cNvSpPr>
            <a:spLocks noGrp="1"/>
          </p:cNvSpPr>
          <p:nvPr>
            <p:ph type="title"/>
          </p:nvPr>
        </p:nvSpPr>
        <p:spPr>
          <a:xfrm>
            <a:off x="527383" y="274640"/>
            <a:ext cx="11133624" cy="562073"/>
          </a:xfrm>
        </p:spPr>
        <p:txBody>
          <a:bodyPr/>
          <a:lstStyle/>
          <a:p>
            <a:r>
              <a:rPr lang="zh-TW" altLang="en-US" dirty="0"/>
              <a:t>按一下以編輯母片標題樣式</a:t>
            </a:r>
          </a:p>
        </p:txBody>
      </p:sp>
      <p:sp>
        <p:nvSpPr>
          <p:cNvPr id="11" name="內容版面配置區 3"/>
          <p:cNvSpPr>
            <a:spLocks noGrp="1"/>
          </p:cNvSpPr>
          <p:nvPr>
            <p:ph sz="half" idx="13"/>
          </p:nvPr>
        </p:nvSpPr>
        <p:spPr>
          <a:xfrm>
            <a:off x="6190204" y="1860517"/>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2" name="文字版面配置區 4"/>
          <p:cNvSpPr>
            <a:spLocks noGrp="1"/>
          </p:cNvSpPr>
          <p:nvPr>
            <p:ph type="body" sz="quarter" idx="14"/>
          </p:nvPr>
        </p:nvSpPr>
        <p:spPr>
          <a:xfrm>
            <a:off x="6190204" y="3669029"/>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13" name="內容版面配置區 3"/>
          <p:cNvSpPr>
            <a:spLocks noGrp="1"/>
          </p:cNvSpPr>
          <p:nvPr>
            <p:ph sz="half" idx="15"/>
          </p:nvPr>
        </p:nvSpPr>
        <p:spPr>
          <a:xfrm>
            <a:off x="6190204" y="4308791"/>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5" name="圖片 14"/>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14" name="頁尾版面配置區 4"/>
          <p:cNvSpPr>
            <a:spLocks noGrp="1"/>
          </p:cNvSpPr>
          <p:nvPr>
            <p:ph type="ftr" sz="quarter" idx="16"/>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7"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393047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比對">
    <p:spTree>
      <p:nvGrpSpPr>
        <p:cNvPr id="1" name=""/>
        <p:cNvGrpSpPr/>
        <p:nvPr/>
      </p:nvGrpSpPr>
      <p:grpSpPr>
        <a:xfrm>
          <a:off x="0" y="0"/>
          <a:ext cx="0" cy="0"/>
          <a:chOff x="0" y="0"/>
          <a:chExt cx="0" cy="0"/>
        </a:xfrm>
      </p:grpSpPr>
      <p:sp>
        <p:nvSpPr>
          <p:cNvPr id="5" name="文字版面配置區 4"/>
          <p:cNvSpPr>
            <a:spLocks noGrp="1"/>
          </p:cNvSpPr>
          <p:nvPr>
            <p:ph type="body" sz="quarter" idx="3"/>
          </p:nvPr>
        </p:nvSpPr>
        <p:spPr>
          <a:xfrm>
            <a:off x="6190204"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內容版面配置區 5"/>
          <p:cNvSpPr>
            <a:spLocks noGrp="1"/>
          </p:cNvSpPr>
          <p:nvPr>
            <p:ph sz="quarter" idx="4"/>
          </p:nvPr>
        </p:nvSpPr>
        <p:spPr>
          <a:xfrm>
            <a:off x="6190204" y="1860517"/>
            <a:ext cx="5470803" cy="4064760"/>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標題 1"/>
          <p:cNvSpPr>
            <a:spLocks noGrp="1"/>
          </p:cNvSpPr>
          <p:nvPr>
            <p:ph type="title"/>
          </p:nvPr>
        </p:nvSpPr>
        <p:spPr>
          <a:xfrm>
            <a:off x="527383" y="274640"/>
            <a:ext cx="11133624" cy="562073"/>
          </a:xfrm>
        </p:spPr>
        <p:txBody>
          <a:bodyPr/>
          <a:lstStyle/>
          <a:p>
            <a:r>
              <a:rPr lang="zh-TW" altLang="en-US" dirty="0"/>
              <a:t>按一下以編輯母片標題樣式</a:t>
            </a:r>
          </a:p>
        </p:txBody>
      </p:sp>
      <p:sp>
        <p:nvSpPr>
          <p:cNvPr id="11" name="文字版面配置區 4"/>
          <p:cNvSpPr>
            <a:spLocks noGrp="1"/>
          </p:cNvSpPr>
          <p:nvPr>
            <p:ph type="body" sz="quarter" idx="13"/>
          </p:nvPr>
        </p:nvSpPr>
        <p:spPr>
          <a:xfrm>
            <a:off x="527383"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12" name="內容版面配置區 3"/>
          <p:cNvSpPr>
            <a:spLocks noGrp="1"/>
          </p:cNvSpPr>
          <p:nvPr>
            <p:ph sz="half" idx="14"/>
          </p:nvPr>
        </p:nvSpPr>
        <p:spPr>
          <a:xfrm>
            <a:off x="527383" y="1860517"/>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3" name="文字版面配置區 4"/>
          <p:cNvSpPr>
            <a:spLocks noGrp="1"/>
          </p:cNvSpPr>
          <p:nvPr>
            <p:ph type="body" sz="quarter" idx="15"/>
          </p:nvPr>
        </p:nvSpPr>
        <p:spPr>
          <a:xfrm>
            <a:off x="527383" y="3669029"/>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14" name="內容版面配置區 3"/>
          <p:cNvSpPr>
            <a:spLocks noGrp="1"/>
          </p:cNvSpPr>
          <p:nvPr>
            <p:ph sz="half" idx="16"/>
          </p:nvPr>
        </p:nvSpPr>
        <p:spPr>
          <a:xfrm>
            <a:off x="527383" y="4308791"/>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16" name="圖片 1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15" name="頁尾版面配置區 4"/>
          <p:cNvSpPr>
            <a:spLocks noGrp="1"/>
          </p:cNvSpPr>
          <p:nvPr>
            <p:ph type="ftr" sz="quarter" idx="18"/>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8" name="投影片編號版面配置區 5"/>
          <p:cNvSpPr>
            <a:spLocks noGrp="1"/>
          </p:cNvSpPr>
          <p:nvPr>
            <p:ph type="sldNum" sz="quarter" idx="19"/>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4047372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比對">
    <p:spTree>
      <p:nvGrpSpPr>
        <p:cNvPr id="1" name=""/>
        <p:cNvGrpSpPr/>
        <p:nvPr/>
      </p:nvGrpSpPr>
      <p:grpSpPr>
        <a:xfrm>
          <a:off x="0" y="0"/>
          <a:ext cx="0" cy="0"/>
          <a:chOff x="0" y="0"/>
          <a:chExt cx="0" cy="0"/>
        </a:xfrm>
      </p:grpSpPr>
      <p:sp>
        <p:nvSpPr>
          <p:cNvPr id="10" name="標題 1"/>
          <p:cNvSpPr>
            <a:spLocks noGrp="1"/>
          </p:cNvSpPr>
          <p:nvPr>
            <p:ph type="title"/>
          </p:nvPr>
        </p:nvSpPr>
        <p:spPr>
          <a:xfrm>
            <a:off x="527383" y="274640"/>
            <a:ext cx="11133624" cy="562073"/>
          </a:xfrm>
        </p:spPr>
        <p:txBody>
          <a:bodyPr/>
          <a:lstStyle/>
          <a:p>
            <a:r>
              <a:rPr lang="zh-TW" altLang="en-US" dirty="0"/>
              <a:t>按一下以編輯母片標題樣式</a:t>
            </a:r>
          </a:p>
        </p:txBody>
      </p:sp>
      <p:sp>
        <p:nvSpPr>
          <p:cNvPr id="11" name="文字版面配置區 4"/>
          <p:cNvSpPr>
            <a:spLocks noGrp="1"/>
          </p:cNvSpPr>
          <p:nvPr>
            <p:ph type="body" sz="quarter" idx="13"/>
          </p:nvPr>
        </p:nvSpPr>
        <p:spPr>
          <a:xfrm>
            <a:off x="527383"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12" name="內容版面配置區 3"/>
          <p:cNvSpPr>
            <a:spLocks noGrp="1"/>
          </p:cNvSpPr>
          <p:nvPr>
            <p:ph sz="half" idx="14"/>
          </p:nvPr>
        </p:nvSpPr>
        <p:spPr>
          <a:xfrm>
            <a:off x="527383" y="1860517"/>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3" name="文字版面配置區 4"/>
          <p:cNvSpPr>
            <a:spLocks noGrp="1"/>
          </p:cNvSpPr>
          <p:nvPr>
            <p:ph type="body" sz="quarter" idx="15"/>
          </p:nvPr>
        </p:nvSpPr>
        <p:spPr>
          <a:xfrm>
            <a:off x="527383" y="3669029"/>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14" name="內容版面配置區 3"/>
          <p:cNvSpPr>
            <a:spLocks noGrp="1"/>
          </p:cNvSpPr>
          <p:nvPr>
            <p:ph sz="half" idx="16"/>
          </p:nvPr>
        </p:nvSpPr>
        <p:spPr>
          <a:xfrm>
            <a:off x="527383" y="4308791"/>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5" name="文字版面配置區 4"/>
          <p:cNvSpPr>
            <a:spLocks noGrp="1"/>
          </p:cNvSpPr>
          <p:nvPr>
            <p:ph type="body" sz="quarter" idx="3"/>
          </p:nvPr>
        </p:nvSpPr>
        <p:spPr>
          <a:xfrm>
            <a:off x="6190204" y="1220755"/>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dirty="0"/>
              <a:t>按一下以編輯母片文字樣式</a:t>
            </a:r>
          </a:p>
        </p:txBody>
      </p:sp>
      <p:sp>
        <p:nvSpPr>
          <p:cNvPr id="16" name="內容版面配置區 3"/>
          <p:cNvSpPr>
            <a:spLocks noGrp="1"/>
          </p:cNvSpPr>
          <p:nvPr>
            <p:ph sz="half" idx="17"/>
          </p:nvPr>
        </p:nvSpPr>
        <p:spPr>
          <a:xfrm>
            <a:off x="6190204" y="1860517"/>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7" name="文字版面配置區 4"/>
          <p:cNvSpPr>
            <a:spLocks noGrp="1"/>
          </p:cNvSpPr>
          <p:nvPr>
            <p:ph type="body" sz="quarter" idx="18"/>
          </p:nvPr>
        </p:nvSpPr>
        <p:spPr>
          <a:xfrm>
            <a:off x="6190204" y="3669029"/>
            <a:ext cx="5470803" cy="639763"/>
          </a:xfrm>
          <a:prstGeom prst="rect">
            <a:avLst/>
          </a:prstGeo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18" name="內容版面配置區 3"/>
          <p:cNvSpPr>
            <a:spLocks noGrp="1"/>
          </p:cNvSpPr>
          <p:nvPr>
            <p:ph sz="half" idx="19"/>
          </p:nvPr>
        </p:nvSpPr>
        <p:spPr>
          <a:xfrm>
            <a:off x="6190204" y="4308791"/>
            <a:ext cx="5470803" cy="1616487"/>
          </a:xfrm>
          <a:prstGeom prst="rect">
            <a:avLst/>
          </a:prstGeo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zh-TW" altLang="en-US" dirty="0"/>
              <a:t>按一下以編輯母片文字樣式</a:t>
            </a:r>
          </a:p>
          <a:p>
            <a:pPr lvl="1"/>
            <a:r>
              <a:rPr lang="zh-TW" altLang="en-US" dirty="0"/>
              <a:t>第二層</a:t>
            </a:r>
          </a:p>
          <a:p>
            <a:pPr lvl="2"/>
            <a:r>
              <a:rPr lang="zh-TW" altLang="en-US" dirty="0"/>
              <a:t>第三層</a:t>
            </a:r>
          </a:p>
        </p:txBody>
      </p:sp>
      <p:pic>
        <p:nvPicPr>
          <p:cNvPr id="20" name="圖片 1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19" name="頁尾版面配置區 4"/>
          <p:cNvSpPr>
            <a:spLocks noGrp="1"/>
          </p:cNvSpPr>
          <p:nvPr>
            <p:ph type="ftr" sz="quarter" idx="20"/>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2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20925966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6"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9"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34848208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895867" y="1197411"/>
            <a:ext cx="6686533" cy="4727868"/>
          </a:xfrm>
          <a:prstGeom prst="rect">
            <a:avLst/>
          </a:prstGeom>
        </p:spPr>
        <p:txBody>
          <a:bodyPr>
            <a:normAutofit/>
          </a:bodyPr>
          <a:lstStyle>
            <a:lvl1pPr>
              <a:defRPr sz="2667"/>
            </a:lvl1pPr>
            <a:lvl2pPr>
              <a:defRPr sz="2400"/>
            </a:lvl2pPr>
            <a:lvl3pPr>
              <a:defRPr sz="2133"/>
            </a:lvl3pPr>
            <a:lvl4pPr>
              <a:defRPr sz="1867"/>
            </a:lvl4pPr>
            <a:lvl5pPr>
              <a:defRPr sz="1600"/>
            </a:lvl5pPr>
            <a:lvl6pPr>
              <a:defRPr sz="2667"/>
            </a:lvl6pPr>
            <a:lvl7pPr>
              <a:defRPr sz="2667"/>
            </a:lvl7pPr>
            <a:lvl8pPr>
              <a:defRPr sz="2667"/>
            </a:lvl8pPr>
            <a:lvl9pPr>
              <a:defRPr sz="2667"/>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p:cNvSpPr>
            <a:spLocks noGrp="1"/>
          </p:cNvSpPr>
          <p:nvPr>
            <p:ph type="body" sz="half" idx="2"/>
          </p:nvPr>
        </p:nvSpPr>
        <p:spPr>
          <a:xfrm>
            <a:off x="527382" y="1220756"/>
            <a:ext cx="4176463" cy="4704523"/>
          </a:xfrm>
          <a:prstGeom prst="rect">
            <a:avLst/>
          </a:prstGeom>
        </p:spPr>
        <p:txBody>
          <a:bodyPr>
            <a:normAutofit/>
          </a:bodyPr>
          <a:lstStyle>
            <a:lvl1pPr marL="380990" indent="-380990">
              <a:buFont typeface="Wingdings" charset="2"/>
              <a:buChar char="n"/>
              <a:defRPr sz="26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TW" altLang="en-US" dirty="0"/>
              <a:t>按一下以編輯母片文字樣式</a:t>
            </a:r>
          </a:p>
        </p:txBody>
      </p:sp>
      <p:sp>
        <p:nvSpPr>
          <p:cNvPr id="8" name="標題 1"/>
          <p:cNvSpPr>
            <a:spLocks noGrp="1"/>
          </p:cNvSpPr>
          <p:nvPr>
            <p:ph type="title"/>
          </p:nvPr>
        </p:nvSpPr>
        <p:spPr>
          <a:xfrm>
            <a:off x="527383" y="274640"/>
            <a:ext cx="11133623" cy="562073"/>
          </a:xfrm>
        </p:spPr>
        <p:txBody>
          <a:bodyPr/>
          <a:lstStyle/>
          <a:p>
            <a:r>
              <a:rPr lang="zh-TW" altLang="en-US"/>
              <a:t>按一下以編輯母片標題樣式</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16734663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含標題的圖片">
    <p:spTree>
      <p:nvGrpSpPr>
        <p:cNvPr id="1" name=""/>
        <p:cNvGrpSpPr/>
        <p:nvPr/>
      </p:nvGrpSpPr>
      <p:grpSpPr>
        <a:xfrm>
          <a:off x="0" y="0"/>
          <a:ext cx="0" cy="0"/>
          <a:chOff x="0" y="0"/>
          <a:chExt cx="0" cy="0"/>
        </a:xfrm>
      </p:grpSpPr>
      <p:sp>
        <p:nvSpPr>
          <p:cNvPr id="3" name="圖片版面配置區 2"/>
          <p:cNvSpPr>
            <a:spLocks noGrp="1"/>
          </p:cNvSpPr>
          <p:nvPr>
            <p:ph type="pic" idx="1"/>
          </p:nvPr>
        </p:nvSpPr>
        <p:spPr>
          <a:xfrm>
            <a:off x="527383" y="1028733"/>
            <a:ext cx="11133624" cy="3840427"/>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TW" altLang="en-US"/>
          </a:p>
        </p:txBody>
      </p:sp>
      <p:sp>
        <p:nvSpPr>
          <p:cNvPr id="4" name="文字版面配置區 3"/>
          <p:cNvSpPr>
            <a:spLocks noGrp="1"/>
          </p:cNvSpPr>
          <p:nvPr>
            <p:ph type="body" sz="half" idx="2"/>
          </p:nvPr>
        </p:nvSpPr>
        <p:spPr>
          <a:xfrm>
            <a:off x="527383" y="5061182"/>
            <a:ext cx="11133624" cy="1111020"/>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TW" altLang="en-US"/>
              <a:t>按一下以編輯母片文字樣式</a:t>
            </a:r>
          </a:p>
        </p:txBody>
      </p:sp>
      <p:sp>
        <p:nvSpPr>
          <p:cNvPr id="8" name="標題 1"/>
          <p:cNvSpPr>
            <a:spLocks noGrp="1"/>
          </p:cNvSpPr>
          <p:nvPr>
            <p:ph type="title"/>
          </p:nvPr>
        </p:nvSpPr>
        <p:spPr>
          <a:xfrm>
            <a:off x="527383" y="274640"/>
            <a:ext cx="11133624" cy="562073"/>
          </a:xfrm>
        </p:spPr>
        <p:txBody>
          <a:bodyPr/>
          <a:lstStyle/>
          <a:p>
            <a:r>
              <a:rPr lang="zh-TW" altLang="en-US" dirty="0"/>
              <a:t>按一下以編輯母片標題樣式</a:t>
            </a:r>
          </a:p>
        </p:txBody>
      </p:sp>
      <p:pic>
        <p:nvPicPr>
          <p:cNvPr id="10" name="圖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7381" y="841625"/>
            <a:ext cx="12000000" cy="62400"/>
          </a:xfrm>
          <a:prstGeom prst="rect">
            <a:avLst/>
          </a:prstGeom>
        </p:spPr>
      </p:pic>
      <p:sp>
        <p:nvSpPr>
          <p:cNvPr id="9"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2"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33689483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結尾標語頁">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7" name="標題 1"/>
          <p:cNvSpPr>
            <a:spLocks noGrp="1"/>
          </p:cNvSpPr>
          <p:nvPr>
            <p:ph type="ctrTitle" hasCustomPrompt="1"/>
          </p:nvPr>
        </p:nvSpPr>
        <p:spPr>
          <a:xfrm>
            <a:off x="1100703" y="2263015"/>
            <a:ext cx="10467905" cy="1010543"/>
          </a:xfrm>
        </p:spPr>
        <p:txBody>
          <a:bodyPr>
            <a:normAutofit/>
          </a:bodyPr>
          <a:lstStyle>
            <a:lvl1pPr>
              <a:defRPr sz="4800" b="1"/>
            </a:lvl1pPr>
          </a:lstStyle>
          <a:p>
            <a:r>
              <a:rPr lang="en-US" altLang="zh-TW" dirty="0"/>
              <a:t>Thank you for listening</a:t>
            </a:r>
            <a:endParaRPr lang="zh-TW" altLang="en-US" dirty="0"/>
          </a:p>
        </p:txBody>
      </p:sp>
    </p:spTree>
    <p:extLst>
      <p:ext uri="{BB962C8B-B14F-4D97-AF65-F5344CB8AC3E}">
        <p14:creationId xmlns:p14="http://schemas.microsoft.com/office/powerpoint/2010/main" val="11261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zh-TW"/>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097280" y="86786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8822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結尾頁">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
            <a:ext cx="12188388" cy="6857999"/>
          </a:xfrm>
          <a:prstGeom prst="rect">
            <a:avLst/>
          </a:prstGeom>
        </p:spPr>
      </p:pic>
    </p:spTree>
    <p:extLst>
      <p:ext uri="{BB962C8B-B14F-4D97-AF65-F5344CB8AC3E}">
        <p14:creationId xmlns:p14="http://schemas.microsoft.com/office/powerpoint/2010/main" val="29492255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lvl1pPr marL="0">
              <a:defRPr/>
            </a:lvl1pPr>
          </a:lstStyle>
          <a:p>
            <a:r>
              <a:rPr lang="en-US" altLang="zh-TW"/>
              <a:t>Click to edit Master title style</a:t>
            </a:r>
            <a:endParaRPr lang="en-US" dirty="0"/>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74071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solidFill>
            <a:schemeClr val="bg1"/>
          </a:solidFill>
        </p:spPr>
        <p:txBody>
          <a:bodyPr/>
          <a:lstStyle/>
          <a:p>
            <a:r>
              <a:rPr lang="en-US" altLang="zh-TW"/>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Date Placeholder 4"/>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63070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TW"/>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7" name="Date Placeholder 6"/>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30406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Date Placeholder 2"/>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95182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3091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ltLang="zh-TW"/>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624D31-43A5-475A-80CF-332C9F6DCF35}" type="datetimeFigureOut">
              <a:rPr lang="en-US" smtClean="0"/>
              <a:pPr/>
              <a:t>7/29/2024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55888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ltLang="zh-TW"/>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27099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3.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zh-TW"/>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pPr/>
              <a:t>7/29/2024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097280" y="1121619"/>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55702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8"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圖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527384" y="6377851"/>
            <a:ext cx="11664617" cy="304824"/>
          </a:xfrm>
          <a:prstGeom prst="rect">
            <a:avLst/>
          </a:prstGeom>
        </p:spPr>
      </p:pic>
      <p:sp>
        <p:nvSpPr>
          <p:cNvPr id="2" name="標題版面配置區 1"/>
          <p:cNvSpPr>
            <a:spLocks noGrp="1"/>
          </p:cNvSpPr>
          <p:nvPr>
            <p:ph type="title"/>
          </p:nvPr>
        </p:nvSpPr>
        <p:spPr>
          <a:xfrm>
            <a:off x="527383" y="274640"/>
            <a:ext cx="11133624" cy="562073"/>
          </a:xfrm>
          <a:prstGeom prst="rect">
            <a:avLst/>
          </a:prstGeom>
        </p:spPr>
        <p:txBody>
          <a:bodyPr vert="horz" lIns="91440" tIns="45720" rIns="91440" bIns="45720" rtlCol="0" anchor="ctr">
            <a:noAutofit/>
          </a:bodyPr>
          <a:lstStyle/>
          <a:p>
            <a:r>
              <a:rPr lang="zh-TW" altLang="en-US" dirty="0"/>
              <a:t>按一下以編輯母片標題樣式</a:t>
            </a:r>
          </a:p>
        </p:txBody>
      </p:sp>
      <p:sp>
        <p:nvSpPr>
          <p:cNvPr id="7" name="文字版面配置區 2"/>
          <p:cNvSpPr>
            <a:spLocks noGrp="1"/>
          </p:cNvSpPr>
          <p:nvPr>
            <p:ph type="body" idx="1"/>
          </p:nvPr>
        </p:nvSpPr>
        <p:spPr>
          <a:xfrm>
            <a:off x="527384" y="1220756"/>
            <a:ext cx="11055017" cy="4905409"/>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頁尾版面配置區 4"/>
          <p:cNvSpPr>
            <a:spLocks noGrp="1"/>
          </p:cNvSpPr>
          <p:nvPr>
            <p:ph type="ftr" sz="quarter" idx="3"/>
          </p:nvPr>
        </p:nvSpPr>
        <p:spPr>
          <a:xfrm>
            <a:off x="2447595" y="6287300"/>
            <a:ext cx="5088565" cy="384041"/>
          </a:xfrm>
          <a:prstGeom prst="rect">
            <a:avLst/>
          </a:prstGeom>
        </p:spPr>
        <p:txBody>
          <a:bodyPr vert="horz" lIns="91440" tIns="45720" rIns="91440" bIns="45720" rtlCol="0" anchor="ctr"/>
          <a:lstStyle>
            <a:lvl1pPr algn="l">
              <a:defRPr sz="1333">
                <a:solidFill>
                  <a:schemeClr val="tx1">
                    <a:lumMod val="65000"/>
                    <a:lumOff val="35000"/>
                  </a:schemeClr>
                </a:solidFill>
              </a:defRPr>
            </a:lvl1pPr>
          </a:lstStyle>
          <a:p>
            <a:r>
              <a:rPr lang="en-US" altLang="zh-TW"/>
              <a:t>Presentation Sample</a:t>
            </a:r>
            <a:endParaRPr lang="zh-TW" altLang="en-US" dirty="0"/>
          </a:p>
        </p:txBody>
      </p:sp>
      <p:sp>
        <p:nvSpPr>
          <p:cNvPr id="11" name="投影片編號版面配置區 5"/>
          <p:cNvSpPr>
            <a:spLocks noGrp="1"/>
          </p:cNvSpPr>
          <p:nvPr>
            <p:ph type="sldNum" sz="quarter" idx="4"/>
          </p:nvPr>
        </p:nvSpPr>
        <p:spPr>
          <a:xfrm>
            <a:off x="11541731" y="6287297"/>
            <a:ext cx="648000" cy="379200"/>
          </a:xfrm>
          <a:prstGeom prst="rect">
            <a:avLst/>
          </a:prstGeom>
        </p:spPr>
        <p:txBody>
          <a:bodyPr vert="horz" lIns="91440" tIns="45720" rIns="91440" bIns="45720" rtlCol="0" anchor="ctr"/>
          <a:lstStyle>
            <a:lvl1pPr algn="l">
              <a:defRPr sz="1600">
                <a:solidFill>
                  <a:schemeClr val="tx1">
                    <a:lumMod val="65000"/>
                    <a:lumOff val="35000"/>
                  </a:schemeClr>
                </a:solidFill>
                <a:latin typeface="Calibri" charset="0"/>
                <a:ea typeface="Calibri" charset="0"/>
                <a:cs typeface="Calibri" charset="0"/>
              </a:defRPr>
            </a:lvl1pPr>
          </a:lstStyle>
          <a:p>
            <a:fld id="{ADAF07C5-463E-4746-8662-F9EAE6427DB3}" type="slidenum">
              <a:rPr lang="zh-TW" altLang="en-US" smtClean="0"/>
              <a:pPr/>
              <a:t>‹#›</a:t>
            </a:fld>
            <a:endParaRPr lang="zh-TW" altLang="en-US" dirty="0"/>
          </a:p>
        </p:txBody>
      </p:sp>
    </p:spTree>
    <p:extLst>
      <p:ext uri="{BB962C8B-B14F-4D97-AF65-F5344CB8AC3E}">
        <p14:creationId xmlns:p14="http://schemas.microsoft.com/office/powerpoint/2010/main" val="338433004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Lst>
  <p:hf hdr="0" ftr="0" dt="0"/>
  <p:txStyles>
    <p:titleStyle>
      <a:lvl1pPr algn="l" defTabSz="1219170" rtl="0" eaLnBrk="1" latinLnBrk="0" hangingPunct="1">
        <a:spcBef>
          <a:spcPct val="0"/>
        </a:spcBef>
        <a:buNone/>
        <a:defRPr sz="3733" b="1" kern="1200">
          <a:solidFill>
            <a:schemeClr val="tx1"/>
          </a:solidFill>
          <a:latin typeface="+mj-lt"/>
          <a:ea typeface="+mj-ea"/>
          <a:cs typeface="+mj-cs"/>
        </a:defRPr>
      </a:lvl1pPr>
    </p:titleStyle>
    <p:bodyStyle>
      <a:lvl1pPr marL="457189" indent="-457189" algn="just" defTabSz="1219170" rtl="0" eaLnBrk="1" latinLnBrk="0" hangingPunct="1">
        <a:lnSpc>
          <a:spcPct val="150000"/>
        </a:lnSpc>
        <a:spcBef>
          <a:spcPct val="20000"/>
        </a:spcBef>
        <a:buClr>
          <a:schemeClr val="tx1"/>
        </a:buClr>
        <a:buFont typeface="Wingdings" charset="2"/>
        <a:buChar char="n"/>
        <a:defRPr sz="2667" kern="1200">
          <a:solidFill>
            <a:schemeClr val="tx1"/>
          </a:solidFill>
          <a:latin typeface="+mn-lt"/>
          <a:ea typeface="+mn-ea"/>
          <a:cs typeface="+mn-cs"/>
        </a:defRPr>
      </a:lvl1pPr>
      <a:lvl2pPr marL="990575" indent="-380990" algn="just" defTabSz="1219170" rtl="0" eaLnBrk="1" latinLnBrk="0" hangingPunct="1">
        <a:lnSpc>
          <a:spcPct val="150000"/>
        </a:lnSpc>
        <a:spcBef>
          <a:spcPct val="20000"/>
        </a:spcBef>
        <a:buClr>
          <a:schemeClr val="tx1"/>
        </a:buClr>
        <a:buFont typeface="Wingdings" charset="2"/>
        <a:buChar char="l"/>
        <a:defRPr sz="2400" kern="1200">
          <a:solidFill>
            <a:schemeClr val="tx1"/>
          </a:solidFill>
          <a:latin typeface="+mn-lt"/>
          <a:ea typeface="+mn-ea"/>
          <a:cs typeface="+mn-cs"/>
        </a:defRPr>
      </a:lvl2pPr>
      <a:lvl3pPr marL="1523962" indent="-304792" algn="just" defTabSz="1219170" rtl="0" eaLnBrk="1" latinLnBrk="0" hangingPunct="1">
        <a:lnSpc>
          <a:spcPct val="150000"/>
        </a:lnSpc>
        <a:spcBef>
          <a:spcPct val="20000"/>
        </a:spcBef>
        <a:buClr>
          <a:schemeClr val="tx1"/>
        </a:buClr>
        <a:buSzPct val="80000"/>
        <a:buFont typeface="Wingdings" charset="2"/>
        <a:buChar char="u"/>
        <a:defRPr sz="2133" kern="1200">
          <a:solidFill>
            <a:schemeClr val="tx1"/>
          </a:solidFill>
          <a:latin typeface="+mn-lt"/>
          <a:ea typeface="+mn-ea"/>
          <a:cs typeface="+mn-cs"/>
        </a:defRPr>
      </a:lvl3pPr>
      <a:lvl4pPr marL="2133547" indent="-304792" algn="just" defTabSz="1219170" rtl="0" eaLnBrk="1" latinLnBrk="0" hangingPunct="1">
        <a:lnSpc>
          <a:spcPct val="150000"/>
        </a:lnSpc>
        <a:spcBef>
          <a:spcPct val="20000"/>
        </a:spcBef>
        <a:buClr>
          <a:schemeClr val="tx1"/>
        </a:buClr>
        <a:buSzPct val="80000"/>
        <a:buFont typeface="Wingdings" charset="2"/>
        <a:buChar char="u"/>
        <a:defRPr sz="1867" kern="1200">
          <a:solidFill>
            <a:schemeClr val="tx1"/>
          </a:solidFill>
          <a:latin typeface="+mn-lt"/>
          <a:ea typeface="+mn-ea"/>
          <a:cs typeface="+mn-cs"/>
        </a:defRPr>
      </a:lvl4pPr>
      <a:lvl5pPr marL="2743131" indent="-304792" algn="just" defTabSz="1219170" rtl="0" eaLnBrk="1" latinLnBrk="0" hangingPunct="1">
        <a:lnSpc>
          <a:spcPct val="150000"/>
        </a:lnSpc>
        <a:spcBef>
          <a:spcPct val="20000"/>
        </a:spcBef>
        <a:buClr>
          <a:schemeClr val="tx1"/>
        </a:buClr>
        <a:buSzPct val="80000"/>
        <a:buFont typeface="Wingdings" charset="2"/>
        <a:buChar char="u"/>
        <a:defRPr sz="16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TW"/>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1.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oracle.com/technetwork/indexes/downloads/index.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1.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1.xml"/><Relationship Id="rId4"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b="1" dirty="0">
                <a:solidFill>
                  <a:schemeClr val="tx1"/>
                </a:solidFill>
                <a:latin typeface="微軟正黑體" pitchFamily="34" charset="-120"/>
                <a:ea typeface="微軟正黑體" pitchFamily="34" charset="-120"/>
                <a:cs typeface="Arial" charset="0"/>
              </a:rPr>
              <a:t>什麼是資料庫</a:t>
            </a:r>
            <a:r>
              <a:rPr lang="en-US" altLang="zh-TW" sz="4800" b="1" dirty="0">
                <a:solidFill>
                  <a:schemeClr val="tx1"/>
                </a:solidFill>
                <a:latin typeface="微軟正黑體" pitchFamily="34" charset="-120"/>
                <a:ea typeface="微軟正黑體" pitchFamily="34" charset="-120"/>
                <a:cs typeface="Arial" charset="0"/>
              </a:rPr>
              <a:t>???</a:t>
            </a:r>
            <a:endParaRPr lang="zh-TW" altLang="en-US" dirty="0">
              <a:gradFill flip="none" rotWithShape="1">
                <a:gsLst>
                  <a:gs pos="0">
                    <a:schemeClr val="accent1"/>
                  </a:gs>
                  <a:gs pos="47000">
                    <a:schemeClr val="accent1">
                      <a:lumMod val="50000"/>
                    </a:schemeClr>
                  </a:gs>
                  <a:gs pos="100000">
                    <a:schemeClr val="accent1">
                      <a:lumMod val="75000"/>
                    </a:schemeClr>
                  </a:gs>
                </a:gsLst>
                <a:path path="circle">
                  <a:fillToRect l="100000" t="100000"/>
                </a:path>
                <a:tileRect r="-100000" b="-100000"/>
              </a:gradFill>
              <a:latin typeface="+mj-ea"/>
            </a:endParaRPr>
          </a:p>
        </p:txBody>
      </p:sp>
    </p:spTree>
    <p:extLst>
      <p:ext uri="{BB962C8B-B14F-4D97-AF65-F5344CB8AC3E}">
        <p14:creationId xmlns:p14="http://schemas.microsoft.com/office/powerpoint/2010/main" val="4272803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F433D4A-1896-81A3-0443-0D1B74C6C0BC}"/>
              </a:ext>
            </a:extLst>
          </p:cNvPr>
          <p:cNvSpPr>
            <a:spLocks noGrp="1" noChangeArrowheads="1"/>
          </p:cNvSpPr>
          <p:nvPr>
            <p:ph type="title"/>
          </p:nvPr>
        </p:nvSpPr>
        <p:spPr>
          <a:xfrm>
            <a:off x="1238251" y="274638"/>
            <a:ext cx="10953749" cy="797417"/>
          </a:xfrm>
        </p:spPr>
        <p:txBody>
          <a:bodyPr>
            <a:normAutofit/>
          </a:bodyPr>
          <a:lstStyle/>
          <a:p>
            <a:pPr eaLnBrk="1" fontAlgn="auto" hangingPunct="1">
              <a:spcAft>
                <a:spcPts val="0"/>
              </a:spcAft>
              <a:defRPr/>
            </a:pPr>
            <a:r>
              <a:rPr lang="zh-TW" altLang="en-US" sz="4400" b="1" dirty="0">
                <a:solidFill>
                  <a:schemeClr val="tx1"/>
                </a:solidFill>
                <a:latin typeface="微軟正黑體" panose="020B0604030504040204" pitchFamily="34" charset="-120"/>
                <a:ea typeface="微軟正黑體" panose="020B0604030504040204" pitchFamily="34" charset="-120"/>
              </a:rPr>
              <a:t>資料庫的意義</a:t>
            </a:r>
          </a:p>
        </p:txBody>
      </p:sp>
      <p:sp>
        <p:nvSpPr>
          <p:cNvPr id="3" name="Text Box 3">
            <a:extLst>
              <a:ext uri="{FF2B5EF4-FFF2-40B4-BE49-F238E27FC236}">
                <a16:creationId xmlns:a16="http://schemas.microsoft.com/office/drawing/2014/main" id="{F0DDE294-8A25-DA43-3543-6AEB6003D906}"/>
              </a:ext>
            </a:extLst>
          </p:cNvPr>
          <p:cNvSpPr txBox="1">
            <a:spLocks noChangeArrowheads="1"/>
          </p:cNvSpPr>
          <p:nvPr/>
        </p:nvSpPr>
        <p:spPr bwMode="auto">
          <a:xfrm>
            <a:off x="1238251" y="1285875"/>
            <a:ext cx="10175983" cy="1990288"/>
          </a:xfrm>
          <a:prstGeom prst="rect">
            <a:avLst/>
          </a:prstGeom>
          <a:noFill/>
          <a:ln w="9525">
            <a:noFill/>
            <a:miter lim="800000"/>
            <a:headEnd/>
            <a:tailEnd/>
          </a:ln>
          <a:effectLst/>
        </p:spPr>
        <p:txBody>
          <a:bodyPr wrap="square">
            <a:spAutoFit/>
          </a:bodyPr>
          <a:lstStyle/>
          <a:p>
            <a:pPr eaLnBrk="1" hangingPunct="1">
              <a:lnSpc>
                <a:spcPts val="3700"/>
              </a:lnSpc>
            </a:pPr>
            <a:r>
              <a:rPr kumimoji="0" lang="zh-TW" altLang="en-US" sz="2000" b="1" dirty="0">
                <a:solidFill>
                  <a:srgbClr val="320E04"/>
                </a:solidFill>
                <a:latin typeface="微軟正黑體" pitchFamily="34" charset="-120"/>
                <a:ea typeface="微軟正黑體" pitchFamily="34" charset="-120"/>
                <a:cs typeface="Times New Roman" pitchFamily="18" charset="0"/>
              </a:rPr>
              <a:t>隨著資訊科技的進步，資料庫系統帶給我們極大的便利。</a:t>
            </a:r>
            <a:endParaRPr kumimoji="0" lang="en-US" altLang="zh-TW" sz="2000" b="1" dirty="0">
              <a:solidFill>
                <a:srgbClr val="320E04"/>
              </a:solidFill>
              <a:latin typeface="微軟正黑體" pitchFamily="34" charset="-120"/>
              <a:ea typeface="微軟正黑體" pitchFamily="34" charset="-120"/>
              <a:cs typeface="Times New Roman" pitchFamily="18" charset="0"/>
            </a:endParaRPr>
          </a:p>
          <a:p>
            <a:pPr eaLnBrk="1" hangingPunct="1">
              <a:lnSpc>
                <a:spcPts val="3700"/>
              </a:lnSpc>
            </a:pPr>
            <a:r>
              <a:rPr kumimoji="0" lang="zh-TW" altLang="en-US" sz="2000" b="1" dirty="0">
                <a:solidFill>
                  <a:srgbClr val="320E04"/>
                </a:solidFill>
                <a:latin typeface="微軟正黑體" pitchFamily="34" charset="-120"/>
                <a:ea typeface="微軟正黑體" pitchFamily="34" charset="-120"/>
                <a:cs typeface="Times New Roman" pitchFamily="18" charset="0"/>
              </a:rPr>
              <a:t>例如：我們要</a:t>
            </a:r>
            <a:r>
              <a:rPr kumimoji="0" lang="zh-TW" altLang="en-US" sz="2000" b="1" dirty="0">
                <a:solidFill>
                  <a:srgbClr val="A50021"/>
                </a:solidFill>
                <a:latin typeface="微軟正黑體" pitchFamily="34" charset="-120"/>
                <a:ea typeface="微軟正黑體" pitchFamily="34" charset="-120"/>
                <a:cs typeface="Times New Roman" pitchFamily="18" charset="0"/>
              </a:rPr>
              <a:t>借閱某一本書</a:t>
            </a:r>
            <a:r>
              <a:rPr kumimoji="0" lang="zh-TW" altLang="en-US" sz="2000" b="1" dirty="0">
                <a:solidFill>
                  <a:srgbClr val="320E04"/>
                </a:solidFill>
                <a:latin typeface="微軟正黑體" pitchFamily="34" charset="-120"/>
                <a:ea typeface="微軟正黑體" pitchFamily="34" charset="-120"/>
                <a:cs typeface="Times New Roman" pitchFamily="18" charset="0"/>
              </a:rPr>
              <a:t>，想知道該本書</a:t>
            </a:r>
            <a:r>
              <a:rPr kumimoji="0" lang="zh-TW" altLang="en-US" sz="2000" b="1" dirty="0">
                <a:solidFill>
                  <a:srgbClr val="A50021"/>
                </a:solidFill>
                <a:latin typeface="微軟正黑體" pitchFamily="34" charset="-120"/>
                <a:ea typeface="微軟正黑體" pitchFamily="34" charset="-120"/>
                <a:cs typeface="Times New Roman" pitchFamily="18" charset="0"/>
              </a:rPr>
              <a:t>是否正放在某一圖書館</a:t>
            </a:r>
            <a:r>
              <a:rPr kumimoji="0" lang="zh-TW" altLang="en-US" sz="2000" b="1" dirty="0">
                <a:solidFill>
                  <a:srgbClr val="320E04"/>
                </a:solidFill>
                <a:latin typeface="微軟正黑體" pitchFamily="34" charset="-120"/>
                <a:ea typeface="微軟正黑體" pitchFamily="34" charset="-120"/>
                <a:cs typeface="Times New Roman" pitchFamily="18" charset="0"/>
              </a:rPr>
              <a:t>中，並且尚未被預約借出。此時，我們只要</a:t>
            </a:r>
            <a:r>
              <a:rPr kumimoji="0" lang="zh-TW" altLang="en-US" sz="2000" b="1" dirty="0">
                <a:solidFill>
                  <a:srgbClr val="A50021"/>
                </a:solidFill>
                <a:latin typeface="微軟正黑體" pitchFamily="34" charset="-120"/>
                <a:ea typeface="微軟正黑體" pitchFamily="34" charset="-120"/>
                <a:cs typeface="Times New Roman" pitchFamily="18" charset="0"/>
              </a:rPr>
              <a:t>透過網路</a:t>
            </a:r>
            <a:r>
              <a:rPr kumimoji="0" lang="zh-TW" altLang="en-US" sz="2000" b="1" dirty="0">
                <a:solidFill>
                  <a:srgbClr val="320E04"/>
                </a:solidFill>
                <a:latin typeface="微軟正黑體" pitchFamily="34" charset="-120"/>
                <a:ea typeface="微軟正黑體" pitchFamily="34" charset="-120"/>
                <a:cs typeface="Times New Roman" pitchFamily="18" charset="0"/>
              </a:rPr>
              <a:t>就可以立即查詢到這本書的相關訊息。而這種便利性</a:t>
            </a:r>
            <a:r>
              <a:rPr kumimoji="0" lang="zh-TW" altLang="en-US" sz="2000" b="1" dirty="0">
                <a:solidFill>
                  <a:srgbClr val="A50021"/>
                </a:solidFill>
                <a:latin typeface="微軟正黑體" pitchFamily="34" charset="-120"/>
                <a:ea typeface="微軟正黑體" pitchFamily="34" charset="-120"/>
                <a:cs typeface="Times New Roman" pitchFamily="18" charset="0"/>
              </a:rPr>
              <a:t>最主要的幕後工程</a:t>
            </a:r>
            <a:r>
              <a:rPr kumimoji="0" lang="zh-TW" altLang="en-US" sz="2000" b="1" dirty="0">
                <a:solidFill>
                  <a:srgbClr val="320E04"/>
                </a:solidFill>
                <a:latin typeface="微軟正黑體" pitchFamily="34" charset="-120"/>
                <a:ea typeface="微軟正黑體" pitchFamily="34" charset="-120"/>
                <a:cs typeface="Times New Roman" pitchFamily="18" charset="0"/>
              </a:rPr>
              <a:t>就是圖書館中有一部功能強大的</a:t>
            </a:r>
            <a:r>
              <a:rPr kumimoji="0" lang="zh-TW" altLang="en-US" sz="2000" b="1" u="sng" dirty="0">
                <a:solidFill>
                  <a:srgbClr val="A50021"/>
                </a:solidFill>
                <a:latin typeface="微軟正黑體" pitchFamily="34" charset="-120"/>
                <a:ea typeface="微軟正黑體" pitchFamily="34" charset="-120"/>
                <a:cs typeface="Times New Roman" pitchFamily="18" charset="0"/>
              </a:rPr>
              <a:t>資料庫</a:t>
            </a:r>
            <a:r>
              <a:rPr kumimoji="0" lang="zh-TW" altLang="en-US" sz="2000" b="1" dirty="0">
                <a:solidFill>
                  <a:srgbClr val="320E04"/>
                </a:solidFill>
                <a:latin typeface="微軟正黑體" pitchFamily="34" charset="-120"/>
                <a:ea typeface="微軟正黑體" pitchFamily="34" charset="-120"/>
                <a:cs typeface="Times New Roman" pitchFamily="18" charset="0"/>
              </a:rPr>
              <a:t>。</a:t>
            </a:r>
          </a:p>
        </p:txBody>
      </p:sp>
      <p:pic>
        <p:nvPicPr>
          <p:cNvPr id="4" name="Picture 2">
            <a:extLst>
              <a:ext uri="{FF2B5EF4-FFF2-40B4-BE49-F238E27FC236}">
                <a16:creationId xmlns:a16="http://schemas.microsoft.com/office/drawing/2014/main" id="{01B44C30-C261-6AA6-731C-93A69003E89C}"/>
              </a:ext>
            </a:extLst>
          </p:cNvPr>
          <p:cNvPicPr>
            <a:picLocks noChangeAspect="1" noChangeArrowheads="1"/>
          </p:cNvPicPr>
          <p:nvPr/>
        </p:nvPicPr>
        <p:blipFill>
          <a:blip r:embed="rId3"/>
          <a:srcRect/>
          <a:stretch>
            <a:fillRect/>
          </a:stretch>
        </p:blipFill>
        <p:spPr bwMode="auto">
          <a:xfrm>
            <a:off x="2512630" y="3783724"/>
            <a:ext cx="7357533" cy="2214563"/>
          </a:xfrm>
          <a:prstGeom prst="rect">
            <a:avLst/>
          </a:prstGeom>
          <a:noFill/>
          <a:ln w="9525">
            <a:noFill/>
            <a:miter lim="800000"/>
            <a:headEnd/>
            <a:tailEnd/>
          </a:ln>
        </p:spPr>
      </p:pic>
    </p:spTree>
    <p:extLst>
      <p:ext uri="{BB962C8B-B14F-4D97-AF65-F5344CB8AC3E}">
        <p14:creationId xmlns:p14="http://schemas.microsoft.com/office/powerpoint/2010/main" val="29759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998B040-3172-B2F6-8E4F-E750FC8BF2B0}"/>
              </a:ext>
            </a:extLst>
          </p:cNvPr>
          <p:cNvSpPr txBox="1">
            <a:spLocks noChangeArrowheads="1"/>
          </p:cNvSpPr>
          <p:nvPr/>
        </p:nvSpPr>
        <p:spPr>
          <a:xfrm>
            <a:off x="1087821" y="274638"/>
            <a:ext cx="9580179" cy="81318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8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何謂資料庫</a:t>
            </a:r>
            <a:r>
              <a:rPr kumimoji="0" lang="en-US" sz="48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(Database)?</a:t>
            </a:r>
            <a:endParaRPr kumimoji="0" lang="zh-TW" altLang="en-US" sz="4800" b="0"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endParaRPr>
          </a:p>
        </p:txBody>
      </p:sp>
      <p:sp>
        <p:nvSpPr>
          <p:cNvPr id="3" name="Text Box 3">
            <a:extLst>
              <a:ext uri="{FF2B5EF4-FFF2-40B4-BE49-F238E27FC236}">
                <a16:creationId xmlns:a16="http://schemas.microsoft.com/office/drawing/2014/main" id="{DADA1E11-986F-FF8C-5A20-F0BC94C2BBBF}"/>
              </a:ext>
            </a:extLst>
          </p:cNvPr>
          <p:cNvSpPr txBox="1">
            <a:spLocks noChangeArrowheads="1"/>
          </p:cNvSpPr>
          <p:nvPr/>
        </p:nvSpPr>
        <p:spPr bwMode="auto">
          <a:xfrm>
            <a:off x="1087821" y="1285875"/>
            <a:ext cx="10373709" cy="4708981"/>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spcBef>
                <a:spcPct val="50000"/>
              </a:spcBef>
            </a:pPr>
            <a:r>
              <a:rPr kumimoji="0" lang="zh-TW" altLang="en-US" sz="2000" b="1" dirty="0">
                <a:solidFill>
                  <a:srgbClr val="320E04"/>
                </a:solidFill>
                <a:latin typeface="微軟正黑體" charset="0"/>
                <a:ea typeface="微軟正黑體" charset="0"/>
                <a:cs typeface="Times New Roman" charset="0"/>
              </a:rPr>
              <a:t>一般人都會說，</a:t>
            </a:r>
            <a:r>
              <a:rPr kumimoji="0" lang="zh-TW" altLang="en-US" sz="2000" b="1" dirty="0">
                <a:solidFill>
                  <a:srgbClr val="A50021"/>
                </a:solidFill>
                <a:latin typeface="微軟正黑體" charset="0"/>
                <a:ea typeface="微軟正黑體" charset="0"/>
                <a:cs typeface="Times New Roman" charset="0"/>
              </a:rPr>
              <a:t>資料庫</a:t>
            </a:r>
            <a:r>
              <a:rPr kumimoji="0" lang="zh-TW" altLang="en-US" sz="2000" b="1" dirty="0">
                <a:solidFill>
                  <a:srgbClr val="320E04"/>
                </a:solidFill>
                <a:latin typeface="微軟正黑體" charset="0"/>
                <a:ea typeface="微軟正黑體" charset="0"/>
                <a:cs typeface="Times New Roman" charset="0"/>
              </a:rPr>
              <a:t>就是</a:t>
            </a:r>
            <a:r>
              <a:rPr kumimoji="0" lang="zh-TW" altLang="en-US" sz="2000" b="1" dirty="0">
                <a:solidFill>
                  <a:srgbClr val="1F497D">
                    <a:lumMod val="75000"/>
                  </a:srgbClr>
                </a:solidFill>
                <a:latin typeface="微軟正黑體" charset="0"/>
                <a:ea typeface="微軟正黑體" charset="0"/>
                <a:cs typeface="Times New Roman" charset="0"/>
              </a:rPr>
              <a:t>儲存資料的地方</a:t>
            </a:r>
            <a:r>
              <a:rPr kumimoji="0" lang="zh-TW" altLang="en-US" sz="2000" b="1" dirty="0">
                <a:solidFill>
                  <a:srgbClr val="320E04"/>
                </a:solidFill>
                <a:latin typeface="微軟正黑體" charset="0"/>
                <a:ea typeface="微軟正黑體" charset="0"/>
                <a:cs typeface="Times New Roman" charset="0"/>
              </a:rPr>
              <a:t>，這是比較不正式的定義方式。</a:t>
            </a:r>
            <a:endParaRPr kumimoji="0" lang="en-US" altLang="zh-TW" sz="2000" b="1" dirty="0">
              <a:solidFill>
                <a:srgbClr val="320E04"/>
              </a:solidFill>
              <a:latin typeface="微軟正黑體" charset="0"/>
              <a:ea typeface="微軟正黑體" charset="0"/>
              <a:cs typeface="Times New Roman" charset="0"/>
            </a:endParaRPr>
          </a:p>
          <a:p>
            <a:pPr eaLnBrk="1" hangingPunct="1">
              <a:lnSpc>
                <a:spcPct val="150000"/>
              </a:lnSpc>
              <a:spcBef>
                <a:spcPct val="50000"/>
              </a:spcBef>
            </a:pPr>
            <a:r>
              <a:rPr kumimoji="0" lang="zh-TW" altLang="en-US" sz="2000" b="1" dirty="0">
                <a:solidFill>
                  <a:srgbClr val="A50021"/>
                </a:solidFill>
                <a:latin typeface="微軟正黑體" charset="0"/>
                <a:ea typeface="微軟正黑體" charset="0"/>
                <a:cs typeface="Times New Roman" charset="0"/>
              </a:rPr>
              <a:t>比較正式的定義</a:t>
            </a:r>
            <a:r>
              <a:rPr kumimoji="0" lang="zh-TW" altLang="en-US" sz="2000" b="1" dirty="0">
                <a:solidFill>
                  <a:srgbClr val="320E04"/>
                </a:solidFill>
                <a:latin typeface="微軟正黑體" charset="0"/>
                <a:ea typeface="微軟正黑體" charset="0"/>
                <a:cs typeface="Times New Roman" charset="0"/>
              </a:rPr>
              <a:t>：資料庫是由</a:t>
            </a:r>
            <a:r>
              <a:rPr kumimoji="0" lang="zh-TW" altLang="en-US" sz="2000" b="1" dirty="0">
                <a:solidFill>
                  <a:srgbClr val="1F497D">
                    <a:lumMod val="75000"/>
                  </a:srgbClr>
                </a:solidFill>
                <a:latin typeface="微軟正黑體" charset="0"/>
                <a:ea typeface="微軟正黑體" charset="0"/>
                <a:cs typeface="Times New Roman" charset="0"/>
              </a:rPr>
              <a:t>一群相關資料的集合體</a:t>
            </a:r>
            <a:r>
              <a:rPr kumimoji="0" lang="zh-TW" altLang="en-US" sz="2000" b="1" dirty="0">
                <a:solidFill>
                  <a:srgbClr val="320E04"/>
                </a:solidFill>
                <a:latin typeface="微軟正黑體" charset="0"/>
                <a:ea typeface="微軟正黑體" charset="0"/>
                <a:cs typeface="Times New Roman" charset="0"/>
              </a:rPr>
              <a:t>。就像是一本</a:t>
            </a:r>
            <a:r>
              <a:rPr kumimoji="0" lang="zh-TW" altLang="en-US" sz="2000" b="1" dirty="0">
                <a:solidFill>
                  <a:srgbClr val="1F497D">
                    <a:lumMod val="75000"/>
                  </a:srgbClr>
                </a:solidFill>
                <a:latin typeface="微軟正黑體" charset="0"/>
                <a:ea typeface="微軟正黑體" charset="0"/>
                <a:cs typeface="Times New Roman" charset="0"/>
              </a:rPr>
              <a:t>電子書</a:t>
            </a:r>
            <a:r>
              <a:rPr kumimoji="0" lang="zh-TW" altLang="en-US" sz="2000" b="1" dirty="0">
                <a:solidFill>
                  <a:srgbClr val="320E04"/>
                </a:solidFill>
                <a:latin typeface="微軟正黑體" charset="0"/>
                <a:ea typeface="微軟正黑體" charset="0"/>
                <a:cs typeface="Times New Roman" charset="0"/>
              </a:rPr>
              <a:t>，資料以</a:t>
            </a:r>
            <a:r>
              <a:rPr kumimoji="0" lang="zh-TW" altLang="en-US" sz="2000" b="1" dirty="0">
                <a:solidFill>
                  <a:srgbClr val="A50021"/>
                </a:solidFill>
                <a:latin typeface="微軟正黑體" charset="0"/>
                <a:ea typeface="微軟正黑體" charset="0"/>
                <a:cs typeface="Times New Roman" charset="0"/>
              </a:rPr>
              <a:t>不重覆</a:t>
            </a:r>
            <a:r>
              <a:rPr kumimoji="0" lang="zh-TW" altLang="en-US" sz="2000" b="1" dirty="0">
                <a:solidFill>
                  <a:srgbClr val="320E04"/>
                </a:solidFill>
                <a:latin typeface="微軟正黑體" charset="0"/>
                <a:ea typeface="微軟正黑體" charset="0"/>
                <a:cs typeface="Times New Roman" charset="0"/>
              </a:rPr>
              <a:t>的方式來儲存許多</a:t>
            </a:r>
            <a:r>
              <a:rPr kumimoji="0" lang="zh-TW" altLang="en-US" sz="2000" b="1" dirty="0">
                <a:solidFill>
                  <a:srgbClr val="A50021"/>
                </a:solidFill>
                <a:latin typeface="微軟正黑體" charset="0"/>
                <a:ea typeface="微軟正黑體" charset="0"/>
                <a:cs typeface="Times New Roman" charset="0"/>
              </a:rPr>
              <a:t>有用的資訊</a:t>
            </a:r>
            <a:r>
              <a:rPr kumimoji="0" lang="zh-TW" altLang="en-US" sz="2000" b="1" dirty="0">
                <a:solidFill>
                  <a:srgbClr val="320E04"/>
                </a:solidFill>
                <a:latin typeface="微軟正黑體" charset="0"/>
                <a:ea typeface="微軟正黑體" charset="0"/>
                <a:cs typeface="Times New Roman" charset="0"/>
              </a:rPr>
              <a:t>，讓使用者可以</a:t>
            </a:r>
            <a:r>
              <a:rPr kumimoji="0" lang="zh-TW" altLang="en-US" sz="2000" b="1" dirty="0">
                <a:solidFill>
                  <a:srgbClr val="A50021"/>
                </a:solidFill>
                <a:latin typeface="微軟正黑體" charset="0"/>
                <a:ea typeface="微軟正黑體" charset="0"/>
                <a:cs typeface="Times New Roman" charset="0"/>
              </a:rPr>
              <a:t>方便</a:t>
            </a:r>
            <a:r>
              <a:rPr kumimoji="0" lang="zh-TW" altLang="en-US" sz="2000" b="1" dirty="0">
                <a:solidFill>
                  <a:srgbClr val="320E04"/>
                </a:solidFill>
                <a:latin typeface="微軟正黑體" charset="0"/>
                <a:ea typeface="微軟正黑體" charset="0"/>
                <a:cs typeface="Times New Roman" charset="0"/>
              </a:rPr>
              <a:t>及</a:t>
            </a:r>
            <a:r>
              <a:rPr kumimoji="0" lang="zh-TW" altLang="en-US" sz="2000" b="1" dirty="0">
                <a:solidFill>
                  <a:srgbClr val="A50021"/>
                </a:solidFill>
                <a:latin typeface="微軟正黑體" charset="0"/>
                <a:ea typeface="微軟正黑體" charset="0"/>
                <a:cs typeface="Times New Roman" charset="0"/>
              </a:rPr>
              <a:t>有效率</a:t>
            </a:r>
            <a:r>
              <a:rPr kumimoji="0" lang="zh-TW" altLang="en-US" sz="2000" b="1" dirty="0">
                <a:solidFill>
                  <a:srgbClr val="320E04"/>
                </a:solidFill>
                <a:latin typeface="微軟正黑體" charset="0"/>
                <a:ea typeface="微軟正黑體" charset="0"/>
                <a:cs typeface="Times New Roman" charset="0"/>
              </a:rPr>
              <a:t>的管理所須要的資訊。</a:t>
            </a:r>
            <a:endParaRPr kumimoji="0" lang="en-US" altLang="zh-TW" sz="2000" b="1" dirty="0">
              <a:solidFill>
                <a:srgbClr val="320E04"/>
              </a:solidFill>
              <a:latin typeface="微軟正黑體" charset="0"/>
              <a:ea typeface="微軟正黑體" charset="0"/>
              <a:cs typeface="Times New Roman" charset="0"/>
            </a:endParaRPr>
          </a:p>
          <a:p>
            <a:pPr eaLnBrk="1" hangingPunct="1">
              <a:lnSpc>
                <a:spcPct val="150000"/>
              </a:lnSpc>
              <a:spcBef>
                <a:spcPct val="50000"/>
              </a:spcBef>
            </a:pPr>
            <a:r>
              <a:rPr kumimoji="0" lang="zh-TW" altLang="en-US" sz="2000" b="1" dirty="0">
                <a:solidFill>
                  <a:prstClr val="black"/>
                </a:solidFill>
                <a:latin typeface="微軟正黑體" charset="0"/>
                <a:ea typeface="微軟正黑體" charset="0"/>
                <a:cs typeface="Times New Roman" charset="0"/>
              </a:rPr>
              <a:t>常見的應用如下所示：</a:t>
            </a:r>
            <a:endParaRPr kumimoji="0" lang="en-US" altLang="zh-TW" sz="2000" b="1" dirty="0">
              <a:solidFill>
                <a:prstClr val="black"/>
              </a:solidFill>
              <a:latin typeface="微軟正黑體" charset="0"/>
              <a:ea typeface="微軟正黑體" charset="0"/>
              <a:cs typeface="Times New Roman" charset="0"/>
            </a:endParaRPr>
          </a:p>
          <a:p>
            <a:pPr eaLnBrk="1" hangingPunct="1">
              <a:lnSpc>
                <a:spcPct val="150000"/>
              </a:lnSpc>
              <a:spcBef>
                <a:spcPct val="50000"/>
              </a:spcBef>
            </a:pPr>
            <a:r>
              <a:rPr kumimoji="0" lang="zh-TW" altLang="en-US" sz="2000" b="1" dirty="0">
                <a:solidFill>
                  <a:prstClr val="black"/>
                </a:solidFill>
                <a:latin typeface="微軟正黑體" charset="0"/>
                <a:ea typeface="微軟正黑體" charset="0"/>
                <a:cs typeface="Times New Roman" charset="0"/>
              </a:rPr>
              <a:t>例如</a:t>
            </a:r>
            <a:r>
              <a:rPr kumimoji="0" lang="en-US" altLang="en-US" sz="2000" b="1" dirty="0">
                <a:solidFill>
                  <a:prstClr val="black"/>
                </a:solidFill>
                <a:latin typeface="微軟正黑體" charset="0"/>
                <a:ea typeface="微軟正黑體" charset="0"/>
                <a:cs typeface="Times New Roman" charset="0"/>
              </a:rPr>
              <a:t>1</a:t>
            </a:r>
            <a:r>
              <a:rPr kumimoji="0" lang="zh-TW" altLang="en-US" sz="2000" b="1" dirty="0">
                <a:solidFill>
                  <a:prstClr val="black"/>
                </a:solidFill>
                <a:latin typeface="微軟正黑體" charset="0"/>
                <a:ea typeface="微軟正黑體" charset="0"/>
                <a:cs typeface="Times New Roman" charset="0"/>
              </a:rPr>
              <a:t>：個人通訊錄上的運用</a:t>
            </a:r>
          </a:p>
          <a:p>
            <a:pPr eaLnBrk="1" hangingPunct="1">
              <a:lnSpc>
                <a:spcPct val="150000"/>
              </a:lnSpc>
              <a:spcBef>
                <a:spcPct val="50000"/>
              </a:spcBef>
            </a:pPr>
            <a:r>
              <a:rPr kumimoji="0" lang="zh-TW" altLang="en-US" sz="2000" b="1" dirty="0">
                <a:solidFill>
                  <a:prstClr val="black"/>
                </a:solidFill>
                <a:latin typeface="微軟正黑體" charset="0"/>
                <a:ea typeface="微軟正黑體" charset="0"/>
                <a:cs typeface="Times New Roman" charset="0"/>
              </a:rPr>
              <a:t>例如</a:t>
            </a:r>
            <a:r>
              <a:rPr kumimoji="0" lang="en-US" altLang="en-US" sz="2000" b="1" dirty="0">
                <a:solidFill>
                  <a:prstClr val="black"/>
                </a:solidFill>
                <a:latin typeface="微軟正黑體" charset="0"/>
                <a:ea typeface="微軟正黑體" charset="0"/>
                <a:cs typeface="Times New Roman" charset="0"/>
              </a:rPr>
              <a:t>2</a:t>
            </a:r>
            <a:r>
              <a:rPr kumimoji="0" lang="zh-TW" altLang="en-US" sz="2000" b="1" dirty="0">
                <a:solidFill>
                  <a:prstClr val="black"/>
                </a:solidFill>
                <a:latin typeface="微軟正黑體" charset="0"/>
                <a:ea typeface="微軟正黑體" charset="0"/>
                <a:cs typeface="Times New Roman" charset="0"/>
              </a:rPr>
              <a:t>：行動通訊錄的運用</a:t>
            </a:r>
          </a:p>
          <a:p>
            <a:pPr eaLnBrk="1" hangingPunct="1">
              <a:lnSpc>
                <a:spcPct val="150000"/>
              </a:lnSpc>
              <a:spcBef>
                <a:spcPct val="50000"/>
              </a:spcBef>
            </a:pPr>
            <a:r>
              <a:rPr kumimoji="0" lang="zh-TW" altLang="en-US" sz="2000" b="1" dirty="0">
                <a:solidFill>
                  <a:prstClr val="black"/>
                </a:solidFill>
                <a:latin typeface="微軟正黑體" charset="0"/>
                <a:ea typeface="微軟正黑體" charset="0"/>
                <a:cs typeface="Times New Roman" charset="0"/>
              </a:rPr>
              <a:t>例如</a:t>
            </a:r>
            <a:r>
              <a:rPr kumimoji="0" lang="en-US" altLang="en-US" sz="2000" b="1" dirty="0">
                <a:solidFill>
                  <a:prstClr val="black"/>
                </a:solidFill>
                <a:latin typeface="微軟正黑體" charset="0"/>
                <a:ea typeface="微軟正黑體" charset="0"/>
                <a:cs typeface="Times New Roman" charset="0"/>
              </a:rPr>
              <a:t>3</a:t>
            </a:r>
            <a:r>
              <a:rPr kumimoji="0" lang="zh-TW" altLang="en-US" sz="2000" b="1" dirty="0">
                <a:solidFill>
                  <a:prstClr val="black"/>
                </a:solidFill>
                <a:latin typeface="微軟正黑體" charset="0"/>
                <a:ea typeface="微軟正黑體" charset="0"/>
                <a:cs typeface="Times New Roman" charset="0"/>
              </a:rPr>
              <a:t>：在校務行政系統的學生「成績處理系統」之運用</a:t>
            </a:r>
          </a:p>
          <a:p>
            <a:pPr eaLnBrk="1" hangingPunct="1">
              <a:lnSpc>
                <a:spcPct val="150000"/>
              </a:lnSpc>
              <a:spcBef>
                <a:spcPct val="50000"/>
              </a:spcBef>
            </a:pPr>
            <a:r>
              <a:rPr kumimoji="0" lang="en-US" altLang="zh-TW" sz="2000" b="1" dirty="0">
                <a:solidFill>
                  <a:srgbClr val="320E04"/>
                </a:solidFill>
                <a:latin typeface="微軟正黑體" charset="0"/>
                <a:ea typeface="微軟正黑體" charset="0"/>
                <a:cs typeface="Times New Roman" charset="0"/>
              </a:rPr>
              <a:t>……</a:t>
            </a:r>
            <a:endParaRPr kumimoji="0" lang="zh-TW" altLang="en-US" sz="2000" b="1" dirty="0">
              <a:solidFill>
                <a:srgbClr val="320E04"/>
              </a:solidFill>
              <a:latin typeface="微軟正黑體" charset="0"/>
              <a:ea typeface="微軟正黑體" charset="0"/>
              <a:cs typeface="Times New Roman" charset="0"/>
            </a:endParaRPr>
          </a:p>
        </p:txBody>
      </p:sp>
    </p:spTree>
    <p:extLst>
      <p:ext uri="{BB962C8B-B14F-4D97-AF65-F5344CB8AC3E}">
        <p14:creationId xmlns:p14="http://schemas.microsoft.com/office/powerpoint/2010/main" val="170189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C7099E6-7055-024D-EE43-166B3BE355F4}"/>
              </a:ext>
            </a:extLst>
          </p:cNvPr>
          <p:cNvSpPr>
            <a:spLocks noGrp="1" noChangeArrowheads="1"/>
          </p:cNvSpPr>
          <p:nvPr>
            <p:ph type="title"/>
          </p:nvPr>
        </p:nvSpPr>
        <p:spPr>
          <a:xfrm>
            <a:off x="1119352" y="274638"/>
            <a:ext cx="9548648" cy="1143000"/>
          </a:xfrm>
        </p:spPr>
        <p:txBody>
          <a:bodyPr vert="horz" wrap="square" lIns="91440" tIns="45720" rIns="91440" bIns="45720" numCol="1" rtlCol="0" anchor="ctr" anchorCtr="0" compatLnSpc="1">
            <a:prstTxWarp prst="textNoShape">
              <a:avLst/>
            </a:prstTxWarp>
            <a:normAutofit/>
          </a:bodyPr>
          <a:lstStyle/>
          <a:p>
            <a:r>
              <a:rPr lang="zh-TW" altLang="en-US" sz="4400" b="1" dirty="0">
                <a:solidFill>
                  <a:schemeClr val="tx1"/>
                </a:solidFill>
                <a:latin typeface="微軟正黑體" panose="020B0604030504040204" pitchFamily="34" charset="-120"/>
                <a:ea typeface="微軟正黑體" panose="020B0604030504040204" pitchFamily="34" charset="-120"/>
              </a:rPr>
              <a:t>例如</a:t>
            </a:r>
            <a:r>
              <a:rPr lang="en-US" altLang="en-US" sz="4400" b="1" dirty="0">
                <a:solidFill>
                  <a:schemeClr val="tx1"/>
                </a:solidFill>
                <a:latin typeface="微軟正黑體" panose="020B0604030504040204" pitchFamily="34" charset="-120"/>
                <a:ea typeface="微軟正黑體" panose="020B0604030504040204" pitchFamily="34" charset="-120"/>
              </a:rPr>
              <a:t>1</a:t>
            </a:r>
            <a:r>
              <a:rPr lang="zh-TW" altLang="en-US" sz="4400" b="1" dirty="0">
                <a:solidFill>
                  <a:schemeClr val="tx1"/>
                </a:solidFill>
                <a:latin typeface="微軟正黑體" panose="020B0604030504040204" pitchFamily="34" charset="-120"/>
                <a:ea typeface="微軟正黑體" panose="020B0604030504040204" pitchFamily="34" charset="-120"/>
              </a:rPr>
              <a:t>：個人通訊錄上的運用</a:t>
            </a:r>
          </a:p>
        </p:txBody>
      </p:sp>
      <p:sp>
        <p:nvSpPr>
          <p:cNvPr id="3" name="Text Box 3">
            <a:extLst>
              <a:ext uri="{FF2B5EF4-FFF2-40B4-BE49-F238E27FC236}">
                <a16:creationId xmlns:a16="http://schemas.microsoft.com/office/drawing/2014/main" id="{BCFF7119-B937-3C07-0263-4FF00CF97246}"/>
              </a:ext>
            </a:extLst>
          </p:cNvPr>
          <p:cNvSpPr txBox="1">
            <a:spLocks noChangeArrowheads="1"/>
          </p:cNvSpPr>
          <p:nvPr/>
        </p:nvSpPr>
        <p:spPr bwMode="auto">
          <a:xfrm>
            <a:off x="1481960" y="1285875"/>
            <a:ext cx="9186042" cy="1477328"/>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000" b="1" dirty="0">
                <a:solidFill>
                  <a:srgbClr val="A50021"/>
                </a:solidFill>
                <a:latin typeface="微軟正黑體" charset="0"/>
                <a:ea typeface="微軟正黑體" charset="0"/>
                <a:cs typeface="Times New Roman" charset="0"/>
              </a:rPr>
              <a:t>尚未建立資料庫的情況</a:t>
            </a:r>
            <a:endParaRPr kumimoji="0" lang="en-US" altLang="zh-TW" sz="2000" b="1" dirty="0">
              <a:solidFill>
                <a:srgbClr val="A50021"/>
              </a:solidFill>
              <a:latin typeface="微軟正黑體" charset="0"/>
              <a:ea typeface="微軟正黑體" charset="0"/>
              <a:cs typeface="Times New Roman" charset="0"/>
            </a:endParaRPr>
          </a:p>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 如果我們平時</a:t>
            </a:r>
            <a:r>
              <a:rPr kumimoji="0" lang="zh-TW" altLang="en-US" sz="2000" b="1" dirty="0">
                <a:solidFill>
                  <a:srgbClr val="A50021"/>
                </a:solidFill>
                <a:latin typeface="微軟正黑體" charset="0"/>
                <a:ea typeface="微軟正黑體" charset="0"/>
                <a:cs typeface="Times New Roman" charset="0"/>
              </a:rPr>
              <a:t>沒有</a:t>
            </a:r>
            <a:r>
              <a:rPr kumimoji="0" lang="zh-TW" altLang="en-US" sz="2000" b="1" dirty="0">
                <a:solidFill>
                  <a:srgbClr val="320E04"/>
                </a:solidFill>
                <a:latin typeface="微軟正黑體" charset="0"/>
                <a:ea typeface="微軟正黑體" charset="0"/>
                <a:cs typeface="Times New Roman" charset="0"/>
              </a:rPr>
              <a:t>將親朋好友的</a:t>
            </a:r>
            <a:r>
              <a:rPr kumimoji="0" lang="zh-TW" altLang="en-US" sz="2000" b="1" dirty="0">
                <a:solidFill>
                  <a:srgbClr val="A50021"/>
                </a:solidFill>
                <a:latin typeface="微軟正黑體" charset="0"/>
                <a:ea typeface="微軟正黑體" charset="0"/>
                <a:cs typeface="Times New Roman" charset="0"/>
              </a:rPr>
              <a:t>通訊錄數位化</a:t>
            </a:r>
            <a:r>
              <a:rPr kumimoji="0" lang="zh-TW" altLang="en-US" sz="2000" b="1" dirty="0">
                <a:solidFill>
                  <a:srgbClr val="320E04"/>
                </a:solidFill>
                <a:latin typeface="微軟正黑體" charset="0"/>
                <a:ea typeface="微軟正黑體" charset="0"/>
                <a:cs typeface="Times New Roman" charset="0"/>
              </a:rPr>
              <a:t>，並儲存到資料庫中，需要</a:t>
            </a:r>
            <a:r>
              <a:rPr kumimoji="0" lang="zh-TW" altLang="en-US" sz="2000" b="1" dirty="0">
                <a:solidFill>
                  <a:srgbClr val="A50021"/>
                </a:solidFill>
                <a:latin typeface="微軟正黑體" charset="0"/>
                <a:ea typeface="微軟正黑體" charset="0"/>
                <a:cs typeface="Times New Roman" charset="0"/>
              </a:rPr>
              <a:t>查詢</a:t>
            </a:r>
            <a:r>
              <a:rPr kumimoji="0" lang="zh-TW" altLang="en-US" sz="2000" b="1" dirty="0">
                <a:solidFill>
                  <a:srgbClr val="320E04"/>
                </a:solidFill>
                <a:latin typeface="微軟正黑體" charset="0"/>
                <a:ea typeface="微軟正黑體" charset="0"/>
                <a:cs typeface="Times New Roman" charset="0"/>
              </a:rPr>
              <a:t>某一同學的電話時，可能會</a:t>
            </a:r>
            <a:r>
              <a:rPr kumimoji="0" lang="zh-TW" altLang="en-US" sz="2000" b="1" dirty="0">
                <a:solidFill>
                  <a:srgbClr val="A50021"/>
                </a:solidFill>
                <a:latin typeface="微軟正黑體" charset="0"/>
                <a:ea typeface="微軟正黑體" charset="0"/>
                <a:cs typeface="Times New Roman" charset="0"/>
              </a:rPr>
              <a:t>翻箱倒櫃</a:t>
            </a:r>
            <a:r>
              <a:rPr kumimoji="0" lang="zh-TW" altLang="en-US" sz="2000" b="1" dirty="0">
                <a:solidFill>
                  <a:srgbClr val="320E04"/>
                </a:solidFill>
                <a:latin typeface="微軟正黑體" charset="0"/>
                <a:ea typeface="微軟正黑體" charset="0"/>
                <a:cs typeface="Times New Roman" charset="0"/>
              </a:rPr>
              <a:t>，</a:t>
            </a:r>
            <a:r>
              <a:rPr kumimoji="0" lang="zh-TW" altLang="en-US" sz="2000" b="1" dirty="0">
                <a:solidFill>
                  <a:schemeClr val="tx2">
                    <a:lumMod val="75000"/>
                  </a:schemeClr>
                </a:solidFill>
                <a:latin typeface="微軟正黑體" charset="0"/>
                <a:ea typeface="微軟正黑體" charset="0"/>
                <a:cs typeface="Times New Roman" charset="0"/>
              </a:rPr>
              <a:t>無法即可找到</a:t>
            </a:r>
            <a:r>
              <a:rPr kumimoji="0" lang="zh-TW" altLang="en-US" sz="2000" b="1" dirty="0">
                <a:solidFill>
                  <a:srgbClr val="320E04"/>
                </a:solidFill>
                <a:latin typeface="微軟正黑體" charset="0"/>
                <a:ea typeface="微軟正黑體" charset="0"/>
                <a:cs typeface="Times New Roman" charset="0"/>
              </a:rPr>
              <a:t>。</a:t>
            </a:r>
          </a:p>
        </p:txBody>
      </p:sp>
      <p:pic>
        <p:nvPicPr>
          <p:cNvPr id="4" name="圖片 1" descr="1">
            <a:extLst>
              <a:ext uri="{FF2B5EF4-FFF2-40B4-BE49-F238E27FC236}">
                <a16:creationId xmlns:a16="http://schemas.microsoft.com/office/drawing/2014/main" id="{F856582E-303B-304B-EF55-2339686F6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9" y="3429001"/>
            <a:ext cx="4962525"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894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7B7EA39B-D777-A31E-379F-204EFA535CC0}"/>
              </a:ext>
            </a:extLst>
          </p:cNvPr>
          <p:cNvPicPr>
            <a:picLocks noChangeAspect="1"/>
          </p:cNvPicPr>
          <p:nvPr/>
        </p:nvPicPr>
        <p:blipFill>
          <a:blip r:embed="rId3"/>
          <a:stretch>
            <a:fillRect/>
          </a:stretch>
        </p:blipFill>
        <p:spPr>
          <a:xfrm>
            <a:off x="962723" y="270729"/>
            <a:ext cx="10266554" cy="5846571"/>
          </a:xfrm>
          <a:prstGeom prst="rect">
            <a:avLst/>
          </a:prstGeom>
        </p:spPr>
      </p:pic>
    </p:spTree>
    <p:extLst>
      <p:ext uri="{BB962C8B-B14F-4D97-AF65-F5344CB8AC3E}">
        <p14:creationId xmlns:p14="http://schemas.microsoft.com/office/powerpoint/2010/main" val="2191036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FADD667-63AF-548E-291E-985A73A396A5}"/>
              </a:ext>
            </a:extLst>
          </p:cNvPr>
          <p:cNvSpPr>
            <a:spLocks noGrp="1" noChangeArrowheads="1"/>
          </p:cNvSpPr>
          <p:nvPr>
            <p:ph type="title"/>
          </p:nvPr>
        </p:nvSpPr>
        <p:spPr>
          <a:xfrm>
            <a:off x="1072055" y="184666"/>
            <a:ext cx="9595945" cy="958334"/>
          </a:xfrm>
        </p:spPr>
        <p:txBody>
          <a:bodyPr vert="horz" wrap="square" lIns="91440" tIns="45720" rIns="91440" bIns="45720" numCol="1" rtlCol="0" anchor="ctr" anchorCtr="0" compatLnSpc="1">
            <a:prstTxWarp prst="textNoShape">
              <a:avLst/>
            </a:prstTxWarp>
            <a:normAutofit/>
          </a:bodyPr>
          <a:lstStyle/>
          <a:p>
            <a:r>
              <a:rPr lang="zh-TW" altLang="en-US" sz="4400" b="1" u="sng" dirty="0">
                <a:solidFill>
                  <a:schemeClr val="tx1"/>
                </a:solidFill>
                <a:latin typeface="微軟正黑體" panose="020B0604030504040204" pitchFamily="34" charset="-120"/>
                <a:ea typeface="微軟正黑體" panose="020B0604030504040204" pitchFamily="34" charset="-120"/>
              </a:rPr>
              <a:t>例如</a:t>
            </a:r>
            <a:r>
              <a:rPr lang="en-US" altLang="zh-TW" sz="4400" b="1" u="sng" dirty="0">
                <a:solidFill>
                  <a:schemeClr val="tx1"/>
                </a:solidFill>
                <a:latin typeface="微軟正黑體" panose="020B0604030504040204" pitchFamily="34" charset="-120"/>
                <a:ea typeface="微軟正黑體" panose="020B0604030504040204" pitchFamily="34" charset="-120"/>
              </a:rPr>
              <a:t>2</a:t>
            </a:r>
            <a:r>
              <a:rPr lang="zh-TW" altLang="en-US" sz="4400" b="1" u="sng" dirty="0">
                <a:solidFill>
                  <a:schemeClr val="tx1"/>
                </a:solidFill>
                <a:latin typeface="微軟正黑體" panose="020B0604030504040204" pitchFamily="34" charset="-120"/>
                <a:ea typeface="微軟正黑體" panose="020B0604030504040204" pitchFamily="34" charset="-120"/>
              </a:rPr>
              <a:t>：行動通訊錄的運用</a:t>
            </a:r>
          </a:p>
        </p:txBody>
      </p:sp>
      <p:sp>
        <p:nvSpPr>
          <p:cNvPr id="3" name="Text Box 3">
            <a:extLst>
              <a:ext uri="{FF2B5EF4-FFF2-40B4-BE49-F238E27FC236}">
                <a16:creationId xmlns:a16="http://schemas.microsoft.com/office/drawing/2014/main" id="{FB73DB72-CFA1-78F4-E3B7-71D6AA3B92FE}"/>
              </a:ext>
            </a:extLst>
          </p:cNvPr>
          <p:cNvSpPr txBox="1">
            <a:spLocks noChangeArrowheads="1"/>
          </p:cNvSpPr>
          <p:nvPr/>
        </p:nvSpPr>
        <p:spPr bwMode="auto">
          <a:xfrm>
            <a:off x="1277007" y="1071564"/>
            <a:ext cx="9853448" cy="1015663"/>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spcBef>
                <a:spcPct val="50000"/>
              </a:spcBef>
            </a:pPr>
            <a:r>
              <a:rPr kumimoji="0" lang="zh-TW" altLang="en-US" sz="2000" b="1" dirty="0">
                <a:solidFill>
                  <a:srgbClr val="320E04"/>
                </a:solidFill>
                <a:latin typeface="微軟正黑體" charset="0"/>
                <a:ea typeface="微軟正黑體" charset="0"/>
                <a:cs typeface="Times New Roman" charset="0"/>
              </a:rPr>
              <a:t>各位同學手機中的聯絡電話，它可以依照</a:t>
            </a:r>
            <a:r>
              <a:rPr kumimoji="0" lang="zh-TW" altLang="en-US" sz="2000" b="1" dirty="0">
                <a:solidFill>
                  <a:srgbClr val="A50021"/>
                </a:solidFill>
                <a:latin typeface="微軟正黑體" charset="0"/>
                <a:ea typeface="微軟正黑體" charset="0"/>
                <a:cs typeface="Times New Roman" charset="0"/>
              </a:rPr>
              <a:t>不同的群組</a:t>
            </a:r>
            <a:r>
              <a:rPr kumimoji="0" lang="zh-TW" altLang="en-US" sz="2000" b="1" dirty="0">
                <a:solidFill>
                  <a:srgbClr val="320E04"/>
                </a:solidFill>
                <a:latin typeface="微軟正黑體" charset="0"/>
                <a:ea typeface="微軟正黑體" charset="0"/>
                <a:cs typeface="Times New Roman" charset="0"/>
              </a:rPr>
              <a:t>來儲存通訊錄，以</a:t>
            </a:r>
            <a:r>
              <a:rPr kumimoji="0" lang="zh-TW" altLang="en-US" sz="2000" b="1" dirty="0">
                <a:solidFill>
                  <a:srgbClr val="A50021"/>
                </a:solidFill>
                <a:latin typeface="微軟正黑體" charset="0"/>
                <a:ea typeface="微軟正黑體" charset="0"/>
                <a:cs typeface="Times New Roman" charset="0"/>
              </a:rPr>
              <a:t>方便我們查詢</a:t>
            </a:r>
            <a:r>
              <a:rPr kumimoji="0" lang="zh-TW" altLang="en-US" sz="2000" b="1" dirty="0">
                <a:solidFill>
                  <a:srgbClr val="320E04"/>
                </a:solidFill>
                <a:latin typeface="微軟正黑體" charset="0"/>
                <a:ea typeface="微軟正黑體" charset="0"/>
                <a:cs typeface="Times New Roman" charset="0"/>
              </a:rPr>
              <a:t>、聯絡，這些都是利用到</a:t>
            </a:r>
            <a:r>
              <a:rPr kumimoji="0" lang="zh-TW" altLang="en-US" sz="2000" b="1" dirty="0">
                <a:solidFill>
                  <a:schemeClr val="tx2">
                    <a:lumMod val="75000"/>
                  </a:schemeClr>
                </a:solidFill>
                <a:latin typeface="微軟正黑體" charset="0"/>
                <a:ea typeface="微軟正黑體" charset="0"/>
                <a:cs typeface="Times New Roman" charset="0"/>
              </a:rPr>
              <a:t>資料庫的功能</a:t>
            </a:r>
            <a:r>
              <a:rPr kumimoji="0" lang="zh-TW" altLang="en-US" sz="2000" b="1" dirty="0">
                <a:solidFill>
                  <a:srgbClr val="320E04"/>
                </a:solidFill>
                <a:latin typeface="微軟正黑體" charset="0"/>
                <a:ea typeface="微軟正黑體" charset="0"/>
                <a:cs typeface="Times New Roman" charset="0"/>
              </a:rPr>
              <a:t>，其說明如下： </a:t>
            </a:r>
          </a:p>
        </p:txBody>
      </p:sp>
      <p:sp>
        <p:nvSpPr>
          <p:cNvPr id="4" name="Rectangle 2">
            <a:extLst>
              <a:ext uri="{FF2B5EF4-FFF2-40B4-BE49-F238E27FC236}">
                <a16:creationId xmlns:a16="http://schemas.microsoft.com/office/drawing/2014/main" id="{F8103865-B32C-F90D-0497-C819A8635D51}"/>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graphicFrame>
        <p:nvGraphicFramePr>
          <p:cNvPr id="5" name="Object 1">
            <a:extLst>
              <a:ext uri="{FF2B5EF4-FFF2-40B4-BE49-F238E27FC236}">
                <a16:creationId xmlns:a16="http://schemas.microsoft.com/office/drawing/2014/main" id="{C8AB1441-F278-F743-4FAB-0742CA533670}"/>
              </a:ext>
            </a:extLst>
          </p:cNvPr>
          <p:cNvGraphicFramePr>
            <a:graphicFrameLocks noChangeAspect="1"/>
          </p:cNvGraphicFramePr>
          <p:nvPr/>
        </p:nvGraphicFramePr>
        <p:xfrm>
          <a:off x="2667000" y="2214563"/>
          <a:ext cx="4643438" cy="3829050"/>
        </p:xfrm>
        <a:graphic>
          <a:graphicData uri="http://schemas.openxmlformats.org/presentationml/2006/ole">
            <mc:AlternateContent xmlns:mc="http://schemas.openxmlformats.org/markup-compatibility/2006">
              <mc:Choice xmlns:v="urn:schemas-microsoft-com:vml" Requires="v">
                <p:oleObj name="Visio" r:id="rId3" imgW="3094602" imgH="2554651" progId="Visio.Drawing.11">
                  <p:embed/>
                </p:oleObj>
              </mc:Choice>
              <mc:Fallback>
                <p:oleObj name="Visio" r:id="rId3" imgW="3094602" imgH="2554651" progId="Visio.Drawing.11">
                  <p:embed/>
                  <p:pic>
                    <p:nvPicPr>
                      <p:cNvPr id="102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14563"/>
                        <a:ext cx="4643438" cy="382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605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B4E032-DF35-D646-3DED-A16FAECF1A63}"/>
              </a:ext>
            </a:extLst>
          </p:cNvPr>
          <p:cNvPicPr>
            <a:picLocks noChangeAspect="1" noChangeArrowheads="1"/>
          </p:cNvPicPr>
          <p:nvPr/>
        </p:nvPicPr>
        <p:blipFill>
          <a:blip r:embed="rId3"/>
          <a:srcRect/>
          <a:stretch>
            <a:fillRect/>
          </a:stretch>
        </p:blipFill>
        <p:spPr bwMode="auto">
          <a:xfrm>
            <a:off x="1024758" y="1537632"/>
            <a:ext cx="7989851" cy="4391682"/>
          </a:xfrm>
          <a:prstGeom prst="rect">
            <a:avLst/>
          </a:prstGeom>
          <a:noFill/>
          <a:ln w="9525">
            <a:noFill/>
            <a:miter lim="800000"/>
            <a:headEnd/>
            <a:tailEnd/>
          </a:ln>
        </p:spPr>
      </p:pic>
      <p:sp>
        <p:nvSpPr>
          <p:cNvPr id="3" name="Rectangle 2">
            <a:extLst>
              <a:ext uri="{FF2B5EF4-FFF2-40B4-BE49-F238E27FC236}">
                <a16:creationId xmlns:a16="http://schemas.microsoft.com/office/drawing/2014/main" id="{37552746-2404-4AC5-ED2F-00D5B55C21B4}"/>
              </a:ext>
            </a:extLst>
          </p:cNvPr>
          <p:cNvSpPr txBox="1">
            <a:spLocks noChangeArrowheads="1"/>
          </p:cNvSpPr>
          <p:nvPr/>
        </p:nvSpPr>
        <p:spPr>
          <a:xfrm>
            <a:off x="1024759" y="0"/>
            <a:ext cx="10941269" cy="985894"/>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4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例如</a:t>
            </a:r>
            <a:r>
              <a:rPr kumimoji="0" lang="en-US" sz="44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3</a:t>
            </a:r>
            <a:r>
              <a:rPr kumimoji="0" lang="zh-TW" altLang="en-US" sz="44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：校務行政系統</a:t>
            </a:r>
            <a:r>
              <a:rPr kumimoji="0" lang="en-US" altLang="zh-TW" sz="44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 </a:t>
            </a:r>
            <a:r>
              <a:rPr kumimoji="0" lang="zh-TW" altLang="en-US" sz="44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「成績處理系統」</a:t>
            </a:r>
            <a:endParaRPr kumimoji="0" lang="zh-TW" altLang="en-US" sz="4400" b="0"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endParaRPr>
          </a:p>
        </p:txBody>
      </p:sp>
      <p:sp>
        <p:nvSpPr>
          <p:cNvPr id="4" name="Rectangle 3">
            <a:extLst>
              <a:ext uri="{FF2B5EF4-FFF2-40B4-BE49-F238E27FC236}">
                <a16:creationId xmlns:a16="http://schemas.microsoft.com/office/drawing/2014/main" id="{274D3FAA-5BE3-886A-6908-4A47CB1C45FF}"/>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Verdana" charset="0"/>
              <a:ea typeface="標楷體" charset="0"/>
            </a:endParaRPr>
          </a:p>
        </p:txBody>
      </p:sp>
      <p:pic>
        <p:nvPicPr>
          <p:cNvPr id="5" name="Picture 2">
            <a:extLst>
              <a:ext uri="{FF2B5EF4-FFF2-40B4-BE49-F238E27FC236}">
                <a16:creationId xmlns:a16="http://schemas.microsoft.com/office/drawing/2014/main" id="{A751AB91-BC77-C867-7A5C-89D4531D0904}"/>
              </a:ext>
            </a:extLst>
          </p:cNvPr>
          <p:cNvPicPr>
            <a:picLocks noChangeAspect="1" noChangeArrowheads="1"/>
          </p:cNvPicPr>
          <p:nvPr/>
        </p:nvPicPr>
        <p:blipFill>
          <a:blip r:embed="rId4"/>
          <a:srcRect/>
          <a:stretch>
            <a:fillRect/>
          </a:stretch>
        </p:blipFill>
        <p:spPr bwMode="auto">
          <a:xfrm>
            <a:off x="5335893" y="3486861"/>
            <a:ext cx="5960184" cy="2726232"/>
          </a:xfrm>
          <a:prstGeom prst="rect">
            <a:avLst/>
          </a:prstGeom>
          <a:noFill/>
          <a:ln w="9525">
            <a:noFill/>
            <a:miter lim="800000"/>
            <a:headEnd/>
            <a:tailEnd/>
          </a:ln>
        </p:spPr>
      </p:pic>
      <p:sp>
        <p:nvSpPr>
          <p:cNvPr id="6" name="弧形箭號 (左彎) 6">
            <a:extLst>
              <a:ext uri="{FF2B5EF4-FFF2-40B4-BE49-F238E27FC236}">
                <a16:creationId xmlns:a16="http://schemas.microsoft.com/office/drawing/2014/main" id="{EE82EEBB-112C-84ED-B2C7-A637F45F5D9A}"/>
              </a:ext>
            </a:extLst>
          </p:cNvPr>
          <p:cNvSpPr/>
          <p:nvPr/>
        </p:nvSpPr>
        <p:spPr>
          <a:xfrm rot="19446417">
            <a:off x="7086698" y="2430700"/>
            <a:ext cx="736641" cy="1307058"/>
          </a:xfrm>
          <a:prstGeom prst="curvedLeftArrow">
            <a:avLst/>
          </a:prstGeom>
          <a:solidFill>
            <a:srgbClr val="C00000"/>
          </a:solidFill>
          <a:ln w="28575" cap="flat" cmpd="sng" algn="ctr">
            <a:solidFill>
              <a:sysClr val="windowText" lastClr="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82702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C28224B-52AD-2528-8162-8A93C6CBBAD8}"/>
              </a:ext>
            </a:extLst>
          </p:cNvPr>
          <p:cNvSpPr txBox="1">
            <a:spLocks noChangeArrowheads="1"/>
          </p:cNvSpPr>
          <p:nvPr/>
        </p:nvSpPr>
        <p:spPr>
          <a:xfrm>
            <a:off x="1103586" y="0"/>
            <a:ext cx="8215312" cy="97746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4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資料庫特性與好處</a:t>
            </a:r>
            <a:endParaRPr kumimoji="0" lang="zh-TW" altLang="en-US" sz="4400" b="0"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endParaRPr>
          </a:p>
        </p:txBody>
      </p:sp>
      <p:sp>
        <p:nvSpPr>
          <p:cNvPr id="3" name="Text Box 3">
            <a:extLst>
              <a:ext uri="{FF2B5EF4-FFF2-40B4-BE49-F238E27FC236}">
                <a16:creationId xmlns:a16="http://schemas.microsoft.com/office/drawing/2014/main" id="{FAF661F0-830A-26C0-A149-1E190FDD423D}"/>
              </a:ext>
            </a:extLst>
          </p:cNvPr>
          <p:cNvSpPr txBox="1">
            <a:spLocks noChangeArrowheads="1"/>
          </p:cNvSpPr>
          <p:nvPr/>
        </p:nvSpPr>
        <p:spPr bwMode="auto">
          <a:xfrm>
            <a:off x="1103586" y="1340069"/>
            <a:ext cx="9680027" cy="4540469"/>
          </a:xfrm>
          <a:prstGeom prst="rect">
            <a:avLst/>
          </a:prstGeom>
          <a:noFill/>
          <a:ln w="9525">
            <a:noFill/>
            <a:miter lim="800000"/>
            <a:headEnd/>
            <a:tailEnd/>
          </a:ln>
          <a:effectLst/>
        </p:spPr>
        <p:txBody>
          <a:bodyPr wrap="square">
            <a:no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ts val="4000"/>
              </a:lnSpc>
            </a:pPr>
            <a:r>
              <a:rPr kumimoji="0" lang="zh-TW" altLang="en-US" sz="2000" b="1" dirty="0">
                <a:solidFill>
                  <a:srgbClr val="1F497D">
                    <a:lumMod val="75000"/>
                  </a:srgbClr>
                </a:solidFill>
                <a:latin typeface="微軟正黑體" charset="0"/>
                <a:ea typeface="微軟正黑體" charset="0"/>
                <a:cs typeface="Times New Roman" charset="0"/>
              </a:rPr>
              <a:t>資料庫</a:t>
            </a:r>
            <a:r>
              <a:rPr kumimoji="0" lang="zh-TW" altLang="en-US" sz="2000" b="1" dirty="0">
                <a:solidFill>
                  <a:srgbClr val="320E04"/>
                </a:solidFill>
                <a:latin typeface="微軟正黑體" charset="0"/>
                <a:ea typeface="微軟正黑體" charset="0"/>
                <a:cs typeface="Times New Roman" charset="0"/>
              </a:rPr>
              <a:t>除了可以讓我們</a:t>
            </a:r>
            <a:r>
              <a:rPr kumimoji="0" lang="zh-TW" altLang="en-US" sz="2000" b="1" dirty="0">
                <a:solidFill>
                  <a:srgbClr val="A50021"/>
                </a:solidFill>
                <a:latin typeface="微軟正黑體" charset="0"/>
                <a:ea typeface="微軟正黑體" charset="0"/>
                <a:cs typeface="Times New Roman" charset="0"/>
              </a:rPr>
              <a:t>依照群組來儲存資料</a:t>
            </a:r>
            <a:r>
              <a:rPr kumimoji="0" lang="zh-TW" altLang="en-US" sz="2000" b="1" dirty="0">
                <a:solidFill>
                  <a:srgbClr val="320E04"/>
                </a:solidFill>
                <a:latin typeface="微軟正黑體" charset="0"/>
                <a:ea typeface="微軟正黑體" charset="0"/>
                <a:cs typeface="Times New Roman" charset="0"/>
              </a:rPr>
              <a:t>，以</a:t>
            </a:r>
            <a:r>
              <a:rPr kumimoji="0" lang="zh-TW" altLang="en-US" sz="2000" b="1" dirty="0">
                <a:solidFill>
                  <a:srgbClr val="A50021"/>
                </a:solidFill>
                <a:latin typeface="微軟正黑體" charset="0"/>
                <a:ea typeface="微軟正黑體" charset="0"/>
                <a:cs typeface="Times New Roman" charset="0"/>
              </a:rPr>
              <a:t>方便</a:t>
            </a:r>
            <a:r>
              <a:rPr kumimoji="0" lang="zh-TW" altLang="en-US" sz="2000" b="1" dirty="0">
                <a:solidFill>
                  <a:srgbClr val="320E04"/>
                </a:solidFill>
                <a:latin typeface="微軟正黑體" charset="0"/>
                <a:ea typeface="微軟正黑體" charset="0"/>
                <a:cs typeface="Times New Roman" charset="0"/>
              </a:rPr>
              <a:t>爾後的</a:t>
            </a:r>
            <a:r>
              <a:rPr kumimoji="0" lang="zh-TW" altLang="en-US" sz="2000" b="1" dirty="0">
                <a:solidFill>
                  <a:srgbClr val="A50021"/>
                </a:solidFill>
                <a:latin typeface="微軟正黑體" charset="0"/>
                <a:ea typeface="微軟正黑體" charset="0"/>
                <a:cs typeface="Times New Roman" charset="0"/>
              </a:rPr>
              <a:t>查詢之外</a:t>
            </a:r>
            <a:r>
              <a:rPr kumimoji="0" lang="zh-TW" altLang="en-US" sz="2000" b="1" dirty="0">
                <a:solidFill>
                  <a:srgbClr val="320E04"/>
                </a:solidFill>
                <a:latin typeface="微軟正黑體" charset="0"/>
                <a:ea typeface="微軟正黑體" charset="0"/>
                <a:cs typeface="Times New Roman" charset="0"/>
              </a:rPr>
              <a:t>，其最主要的好處非常多，可以歸納以下</a:t>
            </a:r>
            <a:r>
              <a:rPr kumimoji="0" lang="zh-TW" altLang="en-US" sz="2000" b="1" dirty="0">
                <a:solidFill>
                  <a:srgbClr val="1F497D">
                    <a:lumMod val="75000"/>
                  </a:srgbClr>
                </a:solidFill>
                <a:latin typeface="微軟正黑體" charset="0"/>
                <a:ea typeface="微軟正黑體" charset="0"/>
                <a:cs typeface="Times New Roman" charset="0"/>
              </a:rPr>
              <a:t>七項</a:t>
            </a:r>
            <a:r>
              <a:rPr kumimoji="0" lang="zh-TW" altLang="en-US" sz="2000" b="1" dirty="0">
                <a:solidFill>
                  <a:srgbClr val="0000FF"/>
                </a:solidFill>
                <a:latin typeface="微軟正黑體" charset="0"/>
                <a:ea typeface="微軟正黑體" charset="0"/>
                <a:cs typeface="Times New Roman" charset="0"/>
              </a:rPr>
              <a:t>：</a:t>
            </a:r>
          </a:p>
          <a:p>
            <a:pPr marL="457200" indent="-457200" eaLnBrk="1" hangingPunct="1">
              <a:lnSpc>
                <a:spcPts val="4000"/>
              </a:lnSpc>
              <a:buClr>
                <a:prstClr val="black"/>
              </a:buClr>
              <a:buFont typeface="+mj-ea"/>
              <a:buAutoNum type="ea1ChtPeriod"/>
            </a:pPr>
            <a:r>
              <a:rPr kumimoji="0" lang="zh-TW" altLang="en-US" sz="2000" b="1" dirty="0">
                <a:solidFill>
                  <a:srgbClr val="A50021"/>
                </a:solidFill>
                <a:latin typeface="微軟正黑體" charset="0"/>
                <a:ea typeface="微軟正黑體" charset="0"/>
                <a:cs typeface="Times New Roman" charset="0"/>
              </a:rPr>
              <a:t>降低</a:t>
            </a:r>
            <a:r>
              <a:rPr kumimoji="0" lang="zh-TW" altLang="en-US" sz="2000" b="1" dirty="0">
                <a:solidFill>
                  <a:srgbClr val="320E04"/>
                </a:solidFill>
                <a:latin typeface="微軟正黑體" charset="0"/>
                <a:ea typeface="微軟正黑體" charset="0"/>
                <a:cs typeface="Times New Roman" charset="0"/>
              </a:rPr>
              <a:t>資料的</a:t>
            </a:r>
            <a:r>
              <a:rPr kumimoji="0" lang="zh-TW" altLang="en-US" sz="2000" b="1" dirty="0">
                <a:solidFill>
                  <a:srgbClr val="1F497D">
                    <a:lumMod val="75000"/>
                  </a:srgbClr>
                </a:solidFill>
                <a:latin typeface="微軟正黑體" charset="0"/>
                <a:ea typeface="微軟正黑體" charset="0"/>
                <a:cs typeface="Times New Roman" charset="0"/>
              </a:rPr>
              <a:t>重複性</a:t>
            </a:r>
            <a:r>
              <a:rPr kumimoji="0" lang="en-US" altLang="en-US" sz="2000" b="1" dirty="0">
                <a:solidFill>
                  <a:srgbClr val="320E04"/>
                </a:solidFill>
                <a:latin typeface="微軟正黑體" charset="0"/>
                <a:ea typeface="微軟正黑體" charset="0"/>
                <a:cs typeface="Times New Roman" charset="0"/>
              </a:rPr>
              <a:t>(Redundancy)</a:t>
            </a:r>
          </a:p>
          <a:p>
            <a:pPr marL="457200" indent="-457200" eaLnBrk="1" hangingPunct="1">
              <a:lnSpc>
                <a:spcPts val="4000"/>
              </a:lnSpc>
              <a:buClr>
                <a:prstClr val="black"/>
              </a:buClr>
              <a:buFont typeface="+mj-ea"/>
              <a:buAutoNum type="ea1ChtPeriod"/>
            </a:pPr>
            <a:r>
              <a:rPr kumimoji="0" lang="zh-TW" altLang="en-US" sz="2000" b="1" dirty="0">
                <a:solidFill>
                  <a:srgbClr val="A50021"/>
                </a:solidFill>
                <a:latin typeface="微軟正黑體" charset="0"/>
                <a:ea typeface="微軟正黑體" charset="0"/>
                <a:cs typeface="Times New Roman" charset="0"/>
              </a:rPr>
              <a:t>達成</a:t>
            </a:r>
            <a:r>
              <a:rPr kumimoji="0" lang="zh-TW" altLang="en-US" sz="2000" b="1" dirty="0">
                <a:solidFill>
                  <a:srgbClr val="320E04"/>
                </a:solidFill>
                <a:latin typeface="微軟正黑體" charset="0"/>
                <a:ea typeface="微軟正黑體" charset="0"/>
                <a:cs typeface="Times New Roman" charset="0"/>
              </a:rPr>
              <a:t>資料的</a:t>
            </a:r>
            <a:r>
              <a:rPr kumimoji="0" lang="zh-TW" altLang="en-US" sz="2000" b="1" dirty="0">
                <a:solidFill>
                  <a:srgbClr val="1F497D">
                    <a:lumMod val="75000"/>
                  </a:srgbClr>
                </a:solidFill>
                <a:latin typeface="微軟正黑體" charset="0"/>
                <a:ea typeface="微軟正黑體" charset="0"/>
                <a:cs typeface="Times New Roman" charset="0"/>
              </a:rPr>
              <a:t>一致性</a:t>
            </a:r>
            <a:r>
              <a:rPr kumimoji="0" lang="en-US" altLang="en-US" sz="2000" b="1" dirty="0">
                <a:solidFill>
                  <a:srgbClr val="320E04"/>
                </a:solidFill>
                <a:latin typeface="微軟正黑體" charset="0"/>
                <a:ea typeface="微軟正黑體" charset="0"/>
                <a:cs typeface="Times New Roman" charset="0"/>
              </a:rPr>
              <a:t>(Consistency)</a:t>
            </a:r>
            <a:endParaRPr kumimoji="0" lang="zh-TW" altLang="en-US" sz="2000" b="1" dirty="0">
              <a:solidFill>
                <a:srgbClr val="320E04"/>
              </a:solidFill>
              <a:latin typeface="微軟正黑體" charset="0"/>
              <a:ea typeface="微軟正黑體" charset="0"/>
              <a:cs typeface="Times New Roman" charset="0"/>
            </a:endParaRPr>
          </a:p>
          <a:p>
            <a:pPr marL="457200" indent="-457200" eaLnBrk="1" hangingPunct="1">
              <a:lnSpc>
                <a:spcPts val="4000"/>
              </a:lnSpc>
              <a:buClr>
                <a:prstClr val="black"/>
              </a:buClr>
              <a:buFont typeface="+mj-ea"/>
              <a:buAutoNum type="ea1ChtPeriod"/>
            </a:pPr>
            <a:r>
              <a:rPr kumimoji="0" lang="zh-TW" altLang="en-US" sz="2000" b="1" dirty="0">
                <a:solidFill>
                  <a:srgbClr val="A50021"/>
                </a:solidFill>
                <a:latin typeface="微軟正黑體" charset="0"/>
                <a:ea typeface="微軟正黑體" charset="0"/>
                <a:cs typeface="Times New Roman" charset="0"/>
              </a:rPr>
              <a:t>達成</a:t>
            </a:r>
            <a:r>
              <a:rPr kumimoji="0" lang="zh-TW" altLang="en-US" sz="2000" b="1" dirty="0">
                <a:solidFill>
                  <a:srgbClr val="320E04"/>
                </a:solidFill>
                <a:latin typeface="微軟正黑體" charset="0"/>
                <a:ea typeface="微軟正黑體" charset="0"/>
                <a:cs typeface="Times New Roman" charset="0"/>
              </a:rPr>
              <a:t>資料的</a:t>
            </a:r>
            <a:r>
              <a:rPr kumimoji="0" lang="zh-TW" altLang="en-US" sz="2000" b="1" dirty="0">
                <a:solidFill>
                  <a:srgbClr val="1F497D">
                    <a:lumMod val="75000"/>
                  </a:srgbClr>
                </a:solidFill>
                <a:latin typeface="微軟正黑體" charset="0"/>
                <a:ea typeface="微軟正黑體" charset="0"/>
                <a:cs typeface="Times New Roman" charset="0"/>
              </a:rPr>
              <a:t>共享性</a:t>
            </a:r>
            <a:r>
              <a:rPr kumimoji="0" lang="en-US" altLang="en-US" sz="2000" b="1" dirty="0">
                <a:solidFill>
                  <a:srgbClr val="320E04"/>
                </a:solidFill>
                <a:latin typeface="微軟正黑體" charset="0"/>
                <a:ea typeface="微軟正黑體" charset="0"/>
                <a:cs typeface="Times New Roman" charset="0"/>
              </a:rPr>
              <a:t>(Data Sharing)</a:t>
            </a:r>
            <a:endParaRPr kumimoji="0" lang="zh-TW" altLang="en-US" sz="2000" b="1" dirty="0">
              <a:solidFill>
                <a:srgbClr val="320E04"/>
              </a:solidFill>
              <a:latin typeface="微軟正黑體" charset="0"/>
              <a:ea typeface="微軟正黑體" charset="0"/>
              <a:cs typeface="Times New Roman" charset="0"/>
            </a:endParaRPr>
          </a:p>
          <a:p>
            <a:pPr marL="457200" indent="-457200" eaLnBrk="1" hangingPunct="1">
              <a:lnSpc>
                <a:spcPts val="4000"/>
              </a:lnSpc>
              <a:buClr>
                <a:prstClr val="black"/>
              </a:buClr>
              <a:buFont typeface="+mj-ea"/>
              <a:buAutoNum type="ea1ChtPeriod"/>
            </a:pPr>
            <a:r>
              <a:rPr kumimoji="0" lang="zh-TW" altLang="en-US" sz="2000" b="1" dirty="0">
                <a:solidFill>
                  <a:srgbClr val="A50021"/>
                </a:solidFill>
                <a:latin typeface="微軟正黑體" charset="0"/>
                <a:ea typeface="微軟正黑體" charset="0"/>
                <a:cs typeface="Times New Roman" charset="0"/>
              </a:rPr>
              <a:t>達成</a:t>
            </a:r>
            <a:r>
              <a:rPr kumimoji="0" lang="zh-TW" altLang="en-US" sz="2000" b="1" dirty="0">
                <a:solidFill>
                  <a:srgbClr val="320E04"/>
                </a:solidFill>
                <a:latin typeface="微軟正黑體" charset="0"/>
                <a:ea typeface="微軟正黑體" charset="0"/>
                <a:cs typeface="Times New Roman" charset="0"/>
              </a:rPr>
              <a:t>資料的</a:t>
            </a:r>
            <a:r>
              <a:rPr kumimoji="0" lang="zh-TW" altLang="en-US" sz="2000" b="1" dirty="0">
                <a:solidFill>
                  <a:srgbClr val="1F497D">
                    <a:lumMod val="75000"/>
                  </a:srgbClr>
                </a:solidFill>
                <a:latin typeface="微軟正黑體" charset="0"/>
                <a:ea typeface="微軟正黑體" charset="0"/>
                <a:cs typeface="Times New Roman" charset="0"/>
              </a:rPr>
              <a:t>獨立性</a:t>
            </a:r>
            <a:r>
              <a:rPr kumimoji="0" lang="en-US" altLang="en-US" sz="2000" b="1" dirty="0">
                <a:solidFill>
                  <a:srgbClr val="320E04"/>
                </a:solidFill>
                <a:latin typeface="微軟正黑體" charset="0"/>
                <a:ea typeface="微軟正黑體" charset="0"/>
                <a:cs typeface="Times New Roman" charset="0"/>
              </a:rPr>
              <a:t>(Data Independence)</a:t>
            </a:r>
            <a:endParaRPr kumimoji="0" lang="zh-TW" altLang="en-US" sz="2000" b="1" dirty="0">
              <a:solidFill>
                <a:srgbClr val="320E04"/>
              </a:solidFill>
              <a:latin typeface="微軟正黑體" charset="0"/>
              <a:ea typeface="微軟正黑體" charset="0"/>
              <a:cs typeface="Times New Roman" charset="0"/>
            </a:endParaRPr>
          </a:p>
          <a:p>
            <a:pPr marL="457200" indent="-457200" eaLnBrk="1" hangingPunct="1">
              <a:lnSpc>
                <a:spcPts val="4000"/>
              </a:lnSpc>
              <a:buClr>
                <a:prstClr val="black"/>
              </a:buClr>
              <a:buFont typeface="+mj-ea"/>
              <a:buAutoNum type="ea1ChtPeriod"/>
            </a:pPr>
            <a:r>
              <a:rPr kumimoji="0" lang="zh-TW" altLang="en-US" sz="2000" b="1" dirty="0">
                <a:solidFill>
                  <a:srgbClr val="A50021"/>
                </a:solidFill>
                <a:latin typeface="微軟正黑體" charset="0"/>
                <a:ea typeface="微軟正黑體" charset="0"/>
                <a:cs typeface="Times New Roman" charset="0"/>
              </a:rPr>
              <a:t>達成</a:t>
            </a:r>
            <a:r>
              <a:rPr kumimoji="0" lang="zh-TW" altLang="en-US" sz="2000" b="1" dirty="0">
                <a:solidFill>
                  <a:srgbClr val="320E04"/>
                </a:solidFill>
                <a:latin typeface="微軟正黑體" charset="0"/>
                <a:ea typeface="微軟正黑體" charset="0"/>
                <a:cs typeface="Times New Roman" charset="0"/>
              </a:rPr>
              <a:t>資料的</a:t>
            </a:r>
            <a:r>
              <a:rPr kumimoji="0" lang="zh-TW" altLang="en-US" sz="2000" b="1" dirty="0">
                <a:solidFill>
                  <a:srgbClr val="1F497D">
                    <a:lumMod val="75000"/>
                  </a:srgbClr>
                </a:solidFill>
                <a:latin typeface="微軟正黑體" charset="0"/>
                <a:ea typeface="微軟正黑體" charset="0"/>
                <a:cs typeface="Times New Roman" charset="0"/>
              </a:rPr>
              <a:t>完整性</a:t>
            </a:r>
            <a:r>
              <a:rPr kumimoji="0" lang="en-US" altLang="en-US" sz="2000" b="1" dirty="0">
                <a:solidFill>
                  <a:srgbClr val="320E04"/>
                </a:solidFill>
                <a:latin typeface="微軟正黑體" charset="0"/>
                <a:ea typeface="微軟正黑體" charset="0"/>
                <a:cs typeface="Times New Roman" charset="0"/>
              </a:rPr>
              <a:t>(Integrity)</a:t>
            </a:r>
            <a:endParaRPr kumimoji="0" lang="zh-TW" altLang="en-US" sz="2000" b="1" dirty="0">
              <a:solidFill>
                <a:srgbClr val="320E04"/>
              </a:solidFill>
              <a:latin typeface="微軟正黑體" charset="0"/>
              <a:ea typeface="微軟正黑體" charset="0"/>
              <a:cs typeface="Times New Roman" charset="0"/>
            </a:endParaRPr>
          </a:p>
          <a:p>
            <a:pPr marL="457200" indent="-457200" eaLnBrk="1" hangingPunct="1">
              <a:lnSpc>
                <a:spcPts val="4000"/>
              </a:lnSpc>
              <a:buClr>
                <a:prstClr val="black"/>
              </a:buClr>
              <a:buFont typeface="+mj-ea"/>
              <a:buAutoNum type="ea1ChtPeriod"/>
            </a:pPr>
            <a:r>
              <a:rPr kumimoji="0" lang="zh-TW" altLang="en-US" sz="2000" b="1" dirty="0">
                <a:solidFill>
                  <a:srgbClr val="A50021"/>
                </a:solidFill>
                <a:latin typeface="微軟正黑體" charset="0"/>
                <a:ea typeface="微軟正黑體" charset="0"/>
                <a:cs typeface="Times New Roman" charset="0"/>
              </a:rPr>
              <a:t>達成</a:t>
            </a:r>
            <a:r>
              <a:rPr kumimoji="0" lang="zh-TW" altLang="en-US" sz="2000" b="1" dirty="0">
                <a:solidFill>
                  <a:srgbClr val="320E04"/>
                </a:solidFill>
                <a:latin typeface="微軟正黑體" charset="0"/>
                <a:ea typeface="微軟正黑體" charset="0"/>
                <a:cs typeface="Times New Roman" charset="0"/>
              </a:rPr>
              <a:t>資料的</a:t>
            </a:r>
            <a:r>
              <a:rPr kumimoji="0" lang="zh-TW" altLang="en-US" sz="2000" b="1" dirty="0">
                <a:solidFill>
                  <a:srgbClr val="1F497D">
                    <a:lumMod val="75000"/>
                  </a:srgbClr>
                </a:solidFill>
                <a:latin typeface="微軟正黑體" charset="0"/>
                <a:ea typeface="微軟正黑體" charset="0"/>
                <a:cs typeface="Times New Roman" charset="0"/>
              </a:rPr>
              <a:t>安全性</a:t>
            </a:r>
            <a:r>
              <a:rPr kumimoji="0" lang="en-US" altLang="en-US" sz="2000" b="1" dirty="0">
                <a:solidFill>
                  <a:srgbClr val="0070C0"/>
                </a:solidFill>
                <a:latin typeface="微軟正黑體" charset="0"/>
                <a:ea typeface="微軟正黑體" charset="0"/>
                <a:cs typeface="Times New Roman" charset="0"/>
              </a:rPr>
              <a:t>(</a:t>
            </a:r>
            <a:r>
              <a:rPr kumimoji="0" lang="en-US" altLang="en-US" sz="2000" b="1" dirty="0">
                <a:solidFill>
                  <a:srgbClr val="320E04"/>
                </a:solidFill>
                <a:latin typeface="微軟正黑體" charset="0"/>
                <a:ea typeface="微軟正黑體" charset="0"/>
                <a:cs typeface="Times New Roman" charset="0"/>
              </a:rPr>
              <a:t>Security)</a:t>
            </a:r>
            <a:endParaRPr kumimoji="0" lang="zh-TW" altLang="en-US" sz="2000" b="1" dirty="0">
              <a:solidFill>
                <a:srgbClr val="320E04"/>
              </a:solidFill>
              <a:latin typeface="微軟正黑體" charset="0"/>
              <a:ea typeface="微軟正黑體" charset="0"/>
              <a:cs typeface="Times New Roman" charset="0"/>
            </a:endParaRPr>
          </a:p>
        </p:txBody>
      </p:sp>
    </p:spTree>
    <p:extLst>
      <p:ext uri="{BB962C8B-B14F-4D97-AF65-F5344CB8AC3E}">
        <p14:creationId xmlns:p14="http://schemas.microsoft.com/office/powerpoint/2010/main" val="3856904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6C07BD0A-80F6-FD40-D6EE-081028063DC6}"/>
              </a:ext>
            </a:extLst>
          </p:cNvPr>
          <p:cNvSpPr txBox="1">
            <a:spLocks noChangeArrowheads="1"/>
          </p:cNvSpPr>
          <p:nvPr/>
        </p:nvSpPr>
        <p:spPr bwMode="auto">
          <a:xfrm>
            <a:off x="362607" y="1844566"/>
            <a:ext cx="10294883" cy="2123658"/>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algn="ctr" eaLnBrk="1" hangingPunct="1">
              <a:lnSpc>
                <a:spcPct val="150000"/>
              </a:lnSpc>
            </a:pPr>
            <a:r>
              <a:rPr kumimoji="0" lang="en-US" altLang="zh-TW" sz="9600" b="1" i="1" dirty="0">
                <a:solidFill>
                  <a:prstClr val="black"/>
                </a:solidFill>
                <a:latin typeface="MV Boli" pitchFamily="2" charset="0"/>
                <a:ea typeface="微軟正黑體" charset="0"/>
                <a:cs typeface="MV Boli" pitchFamily="2" charset="0"/>
              </a:rPr>
              <a:t>Q &amp; A</a:t>
            </a:r>
          </a:p>
        </p:txBody>
      </p:sp>
      <p:sp>
        <p:nvSpPr>
          <p:cNvPr id="5" name="Rectangle 4">
            <a:extLst>
              <a:ext uri="{FF2B5EF4-FFF2-40B4-BE49-F238E27FC236}">
                <a16:creationId xmlns:a16="http://schemas.microsoft.com/office/drawing/2014/main" id="{F169C62B-CC61-2E28-C24F-149064915ED5}"/>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Verdana" charset="0"/>
              <a:ea typeface="標楷體" charset="0"/>
            </a:endParaRPr>
          </a:p>
        </p:txBody>
      </p:sp>
      <p:sp>
        <p:nvSpPr>
          <p:cNvPr id="6" name="Rectangle 5">
            <a:extLst>
              <a:ext uri="{FF2B5EF4-FFF2-40B4-BE49-F238E27FC236}">
                <a16:creationId xmlns:a16="http://schemas.microsoft.com/office/drawing/2014/main" id="{A3A4DB51-6FA1-4139-74D6-EC1D0BCADBC6}"/>
              </a:ext>
            </a:extLst>
          </p:cNvPr>
          <p:cNvSpPr>
            <a:spLocks noChangeArrowheads="1"/>
          </p:cNvSpPr>
          <p:nvPr/>
        </p:nvSpPr>
        <p:spPr bwMode="auto">
          <a:xfrm>
            <a:off x="1524001" y="272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Verdana" charset="0"/>
              <a:ea typeface="標楷體" charset="0"/>
            </a:endParaRPr>
          </a:p>
        </p:txBody>
      </p:sp>
      <p:sp>
        <p:nvSpPr>
          <p:cNvPr id="7" name="Rectangle 2">
            <a:extLst>
              <a:ext uri="{FF2B5EF4-FFF2-40B4-BE49-F238E27FC236}">
                <a16:creationId xmlns:a16="http://schemas.microsoft.com/office/drawing/2014/main" id="{03BFBD4A-978A-F0DE-4620-67BE137AE396}"/>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black"/>
              </a:solidFill>
              <a:effectLst/>
              <a:uLnTx/>
              <a:uFillTx/>
              <a:latin typeface="Verdana" charset="0"/>
              <a:ea typeface="標楷體" charset="0"/>
            </a:endParaRPr>
          </a:p>
        </p:txBody>
      </p:sp>
      <p:pic>
        <p:nvPicPr>
          <p:cNvPr id="8" name="Picture 5" descr="C:\Users\Tim\AppData\Local\Microsoft\Windows\Temporary Internet Files\Content.IE5\QG5JQ3UJ\questions_graphic[1].jpg">
            <a:extLst>
              <a:ext uri="{FF2B5EF4-FFF2-40B4-BE49-F238E27FC236}">
                <a16:creationId xmlns:a16="http://schemas.microsoft.com/office/drawing/2014/main" id="{EC2C7A8E-7438-F140-9F39-CC41BA8E25F6}"/>
              </a:ext>
            </a:extLst>
          </p:cNvPr>
          <p:cNvPicPr>
            <a:picLocks noChangeAspect="1" noChangeArrowheads="1"/>
          </p:cNvPicPr>
          <p:nvPr/>
        </p:nvPicPr>
        <p:blipFill>
          <a:blip r:embed="rId3"/>
          <a:srcRect/>
          <a:stretch>
            <a:fillRect/>
          </a:stretch>
        </p:blipFill>
        <p:spPr bwMode="auto">
          <a:xfrm>
            <a:off x="7972191" y="3526789"/>
            <a:ext cx="2458670" cy="2450474"/>
          </a:xfrm>
          <a:prstGeom prst="rect">
            <a:avLst/>
          </a:prstGeom>
          <a:noFill/>
        </p:spPr>
      </p:pic>
    </p:spTree>
    <p:extLst>
      <p:ext uri="{BB962C8B-B14F-4D97-AF65-F5344CB8AC3E}">
        <p14:creationId xmlns:p14="http://schemas.microsoft.com/office/powerpoint/2010/main" val="27918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50883" y="0"/>
            <a:ext cx="9517117" cy="1071564"/>
          </a:xfrm>
        </p:spPr>
        <p:txBody>
          <a:bodyPr>
            <a:normAutofit/>
          </a:bodyPr>
          <a:lstStyle/>
          <a:p>
            <a:pPr>
              <a:defRPr/>
            </a:pPr>
            <a:r>
              <a:rPr lang="zh-TW" altLang="en-US" sz="4400" b="1" dirty="0">
                <a:solidFill>
                  <a:schemeClr val="tx1"/>
                </a:solidFill>
              </a:rPr>
              <a:t>一、降低資料的重覆</a:t>
            </a:r>
            <a:r>
              <a:rPr lang="en-US" altLang="en-US" sz="4400" b="1" dirty="0">
                <a:solidFill>
                  <a:schemeClr val="tx1"/>
                </a:solidFill>
              </a:rPr>
              <a:t>(Redundancy)</a:t>
            </a:r>
            <a:endParaRPr lang="zh-TW" altLang="en-US" sz="4400" dirty="0">
              <a:solidFill>
                <a:schemeClr val="tx1"/>
              </a:solidFill>
            </a:endParaRPr>
          </a:p>
        </p:txBody>
      </p:sp>
      <p:sp>
        <p:nvSpPr>
          <p:cNvPr id="128003" name="Text Box 3"/>
          <p:cNvSpPr txBox="1">
            <a:spLocks noChangeArrowheads="1"/>
          </p:cNvSpPr>
          <p:nvPr/>
        </p:nvSpPr>
        <p:spPr bwMode="auto">
          <a:xfrm>
            <a:off x="1150883" y="1340069"/>
            <a:ext cx="10168758" cy="2092881"/>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marL="361950" indent="-361950" eaLnBrk="1" hangingPunct="1">
              <a:lnSpc>
                <a:spcPct val="150000"/>
              </a:lnSpc>
              <a:spcBef>
                <a:spcPct val="50000"/>
              </a:spcBef>
              <a:buFont typeface="Wingdings" pitchFamily="2" charset="2"/>
              <a:buChar char="ü"/>
            </a:pPr>
            <a:r>
              <a:rPr kumimoji="0" lang="zh-TW" altLang="en-US" sz="2000" b="1" dirty="0">
                <a:solidFill>
                  <a:srgbClr val="320E04"/>
                </a:solidFill>
                <a:latin typeface="微軟正黑體" charset="0"/>
                <a:ea typeface="微軟正黑體" charset="0"/>
                <a:cs typeface="Times New Roman" charset="0"/>
              </a:rPr>
              <a:t>資料庫</a:t>
            </a:r>
            <a:r>
              <a:rPr kumimoji="0" lang="zh-TW" altLang="en-US" sz="2000" b="1" dirty="0">
                <a:solidFill>
                  <a:srgbClr val="A50021"/>
                </a:solidFill>
                <a:latin typeface="微軟正黑體" charset="0"/>
                <a:ea typeface="微軟正黑體" charset="0"/>
                <a:cs typeface="Times New Roman" charset="0"/>
              </a:rPr>
              <a:t>最主要的精神</a:t>
            </a:r>
            <a:r>
              <a:rPr kumimoji="0" lang="zh-TW" altLang="en-US" sz="2000" b="1" dirty="0">
                <a:solidFill>
                  <a:srgbClr val="320E04"/>
                </a:solidFill>
                <a:latin typeface="微軟正黑體" charset="0"/>
                <a:ea typeface="微軟正黑體" charset="0"/>
                <a:cs typeface="Times New Roman" charset="0"/>
              </a:rPr>
              <a:t>就是，</a:t>
            </a:r>
            <a:r>
              <a:rPr kumimoji="0" lang="zh-TW" altLang="en-US" sz="2000" b="1" dirty="0">
                <a:solidFill>
                  <a:schemeClr val="tx2">
                    <a:lumMod val="75000"/>
                  </a:schemeClr>
                </a:solidFill>
                <a:latin typeface="微軟正黑體" charset="0"/>
                <a:ea typeface="微軟正黑體" charset="0"/>
                <a:cs typeface="Times New Roman" charset="0"/>
              </a:rPr>
              <a:t>在「相同的資料」情況下，只須儲存一次</a:t>
            </a:r>
            <a:r>
              <a:rPr kumimoji="0" lang="zh-TW" altLang="en-US" sz="2000" b="1" dirty="0">
                <a:solidFill>
                  <a:srgbClr val="006600"/>
                </a:solidFill>
                <a:latin typeface="微軟正黑體" charset="0"/>
                <a:ea typeface="微軟正黑體" charset="0"/>
                <a:cs typeface="Times New Roman" charset="0"/>
              </a:rPr>
              <a:t>。</a:t>
            </a:r>
            <a:r>
              <a:rPr kumimoji="0" lang="zh-TW" altLang="en-US" sz="2000" b="1" dirty="0">
                <a:solidFill>
                  <a:srgbClr val="320E04"/>
                </a:solidFill>
                <a:latin typeface="微軟正黑體" charset="0"/>
                <a:ea typeface="微軟正黑體" charset="0"/>
                <a:cs typeface="Times New Roman" charset="0"/>
              </a:rPr>
              <a:t>其作法為透過</a:t>
            </a:r>
            <a:r>
              <a:rPr kumimoji="0" lang="zh-TW" altLang="en-US" sz="2000" b="1" dirty="0">
                <a:solidFill>
                  <a:schemeClr val="tx2">
                    <a:lumMod val="75000"/>
                  </a:schemeClr>
                </a:solidFill>
                <a:latin typeface="微軟正黑體" charset="0"/>
                <a:ea typeface="微軟正黑體" charset="0"/>
                <a:cs typeface="Times New Roman" charset="0"/>
              </a:rPr>
              <a:t>資料集中化</a:t>
            </a:r>
            <a:r>
              <a:rPr kumimoji="0" lang="en-US" altLang="en-US" sz="2000" b="1" dirty="0">
                <a:solidFill>
                  <a:schemeClr val="tx2">
                    <a:lumMod val="75000"/>
                  </a:schemeClr>
                </a:solidFill>
                <a:latin typeface="微軟正黑體" charset="0"/>
                <a:ea typeface="微軟正黑體" charset="0"/>
                <a:cs typeface="Times New Roman" charset="0"/>
              </a:rPr>
              <a:t>(Data Centralized)</a:t>
            </a:r>
            <a:r>
              <a:rPr kumimoji="0" lang="zh-TW" altLang="en-US" sz="2000" b="1" dirty="0">
                <a:solidFill>
                  <a:srgbClr val="320E04"/>
                </a:solidFill>
                <a:latin typeface="微軟正黑體" charset="0"/>
                <a:ea typeface="微軟正黑體" charset="0"/>
                <a:cs typeface="Times New Roman" charset="0"/>
              </a:rPr>
              <a:t>來</a:t>
            </a:r>
            <a:r>
              <a:rPr kumimoji="0" lang="zh-TW" altLang="en-US" sz="2000" b="1" dirty="0">
                <a:solidFill>
                  <a:srgbClr val="A50021"/>
                </a:solidFill>
                <a:latin typeface="微軟正黑體" charset="0"/>
                <a:ea typeface="微軟正黑體" charset="0"/>
                <a:cs typeface="Times New Roman" charset="0"/>
              </a:rPr>
              <a:t>減少資料的重覆性</a:t>
            </a:r>
            <a:r>
              <a:rPr kumimoji="0" lang="zh-TW" altLang="en-US" sz="2000" b="1" dirty="0">
                <a:solidFill>
                  <a:srgbClr val="320E04"/>
                </a:solidFill>
                <a:latin typeface="微軟正黑體" charset="0"/>
                <a:ea typeface="微軟正黑體" charset="0"/>
                <a:cs typeface="Times New Roman" charset="0"/>
              </a:rPr>
              <a:t>。</a:t>
            </a:r>
            <a:endParaRPr kumimoji="0" lang="en-US" altLang="zh-TW" sz="2000" b="1" dirty="0">
              <a:solidFill>
                <a:srgbClr val="320E04"/>
              </a:solidFill>
              <a:latin typeface="微軟正黑體" charset="0"/>
              <a:ea typeface="微軟正黑體" charset="0"/>
              <a:cs typeface="Times New Roman" charset="0"/>
            </a:endParaRPr>
          </a:p>
          <a:p>
            <a:pPr marL="361950" indent="-361950" eaLnBrk="1" hangingPunct="1">
              <a:lnSpc>
                <a:spcPct val="150000"/>
              </a:lnSpc>
              <a:spcBef>
                <a:spcPct val="50000"/>
              </a:spcBef>
              <a:buFont typeface="Wingdings" pitchFamily="2" charset="2"/>
              <a:buChar char="ü"/>
            </a:pPr>
            <a:r>
              <a:rPr kumimoji="0" lang="zh-TW" altLang="en-US" sz="2000" b="1" dirty="0">
                <a:solidFill>
                  <a:srgbClr val="320E04"/>
                </a:solidFill>
                <a:latin typeface="微軟正黑體" charset="0"/>
                <a:ea typeface="微軟正黑體" charset="0"/>
                <a:cs typeface="Times New Roman" charset="0"/>
              </a:rPr>
              <a:t>我們利用關聯式資料庫中的</a:t>
            </a:r>
            <a:r>
              <a:rPr kumimoji="0" lang="zh-TW" altLang="en-US" sz="2000" b="1" dirty="0">
                <a:solidFill>
                  <a:schemeClr val="tx2">
                    <a:lumMod val="75000"/>
                  </a:schemeClr>
                </a:solidFill>
                <a:latin typeface="微軟正黑體" charset="0"/>
                <a:ea typeface="微軟正黑體" charset="0"/>
                <a:cs typeface="Times New Roman" charset="0"/>
              </a:rPr>
              <a:t>正規化</a:t>
            </a:r>
            <a:r>
              <a:rPr kumimoji="0" lang="en-US" altLang="en-US" sz="2000" b="1" dirty="0">
                <a:solidFill>
                  <a:srgbClr val="320E04"/>
                </a:solidFill>
                <a:latin typeface="微軟正黑體" charset="0"/>
                <a:ea typeface="微軟正黑體" charset="0"/>
                <a:cs typeface="Times New Roman" charset="0"/>
              </a:rPr>
              <a:t>(Normalization)</a:t>
            </a:r>
            <a:r>
              <a:rPr kumimoji="0" lang="zh-TW" altLang="en-US" sz="2000" b="1" dirty="0">
                <a:solidFill>
                  <a:srgbClr val="320E04"/>
                </a:solidFill>
                <a:latin typeface="微軟正黑體" charset="0"/>
                <a:ea typeface="微軟正黑體" charset="0"/>
                <a:cs typeface="Times New Roman" charset="0"/>
              </a:rPr>
              <a:t>來將</a:t>
            </a:r>
            <a:r>
              <a:rPr kumimoji="0" lang="zh-TW" altLang="en-US" sz="2000" b="1" dirty="0">
                <a:solidFill>
                  <a:schemeClr val="tx2">
                    <a:lumMod val="75000"/>
                  </a:schemeClr>
                </a:solidFill>
                <a:latin typeface="微軟正黑體" charset="0"/>
                <a:ea typeface="微軟正黑體" charset="0"/>
                <a:cs typeface="Times New Roman" charset="0"/>
              </a:rPr>
              <a:t>資料集中化管理</a:t>
            </a:r>
            <a:r>
              <a:rPr kumimoji="0" lang="zh-TW" altLang="en-US" sz="2000" b="1" dirty="0">
                <a:solidFill>
                  <a:srgbClr val="320E04"/>
                </a:solidFill>
                <a:latin typeface="微軟正黑體" charset="0"/>
                <a:ea typeface="微軟正黑體" charset="0"/>
                <a:cs typeface="Times New Roman" charset="0"/>
              </a:rPr>
              <a:t>，以</a:t>
            </a:r>
            <a:r>
              <a:rPr kumimoji="0" lang="zh-TW" altLang="en-US" sz="2000" b="1" dirty="0">
                <a:solidFill>
                  <a:srgbClr val="A50021"/>
                </a:solidFill>
                <a:latin typeface="微軟正黑體" charset="0"/>
                <a:ea typeface="微軟正黑體" charset="0"/>
                <a:cs typeface="Times New Roman" charset="0"/>
              </a:rPr>
              <a:t>減少資料的重覆性問題</a:t>
            </a:r>
            <a:r>
              <a:rPr kumimoji="0" lang="zh-TW" altLang="en-US" sz="2000" b="1" dirty="0">
                <a:solidFill>
                  <a:srgbClr val="320E04"/>
                </a:solidFill>
                <a:latin typeface="微軟正黑體" charset="0"/>
                <a:ea typeface="微軟正黑體" charset="0"/>
                <a:cs typeface="Times New Roman" charset="0"/>
              </a:rPr>
              <a:t>。</a:t>
            </a:r>
          </a:p>
        </p:txBody>
      </p:sp>
    </p:spTree>
    <p:extLst>
      <p:ext uri="{BB962C8B-B14F-4D97-AF65-F5344CB8AC3E}">
        <p14:creationId xmlns:p14="http://schemas.microsoft.com/office/powerpoint/2010/main" val="799677487"/>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087821" y="0"/>
            <a:ext cx="9580179" cy="1071563"/>
          </a:xfrm>
        </p:spPr>
        <p:txBody>
          <a:bodyPr>
            <a:normAutofit/>
          </a:bodyPr>
          <a:lstStyle/>
          <a:p>
            <a:pPr>
              <a:defRPr/>
            </a:pPr>
            <a:r>
              <a:rPr lang="en-US" sz="4400" b="1" dirty="0">
                <a:solidFill>
                  <a:schemeClr val="tx1"/>
                </a:solidFill>
              </a:rPr>
              <a:t>1.</a:t>
            </a:r>
            <a:r>
              <a:rPr lang="zh-TW" altLang="en-US" sz="4400" b="1" dirty="0">
                <a:solidFill>
                  <a:schemeClr val="tx1"/>
                </a:solidFill>
              </a:rPr>
              <a:t>  資料尚未集中化</a:t>
            </a:r>
          </a:p>
        </p:txBody>
      </p:sp>
      <p:sp>
        <p:nvSpPr>
          <p:cNvPr id="128003" name="Text Box 3"/>
          <p:cNvSpPr txBox="1">
            <a:spLocks noChangeArrowheads="1"/>
          </p:cNvSpPr>
          <p:nvPr/>
        </p:nvSpPr>
        <p:spPr bwMode="auto">
          <a:xfrm>
            <a:off x="1087821" y="1237297"/>
            <a:ext cx="10042633" cy="1477328"/>
          </a:xfrm>
          <a:prstGeom prst="rect">
            <a:avLst/>
          </a:prstGeom>
          <a:noFill/>
          <a:ln w="9525">
            <a:noFill/>
            <a:miter lim="800000"/>
            <a:headEnd/>
            <a:tailEnd/>
          </a:ln>
          <a:effectLst/>
        </p:spPr>
        <p:txBody>
          <a:bodyPr wrap="square">
            <a:spAutoFit/>
          </a:bodyPr>
          <a:lstStyle/>
          <a:p>
            <a:pPr>
              <a:lnSpc>
                <a:spcPct val="150000"/>
              </a:lnSpc>
              <a:defRPr/>
            </a:pPr>
            <a:r>
              <a:rPr lang="zh-TW" altLang="en-US" sz="2000" b="1" dirty="0">
                <a:solidFill>
                  <a:srgbClr val="320E04"/>
                </a:solidFill>
                <a:latin typeface="微軟正黑體" pitchFamily="34" charset="-120"/>
                <a:ea typeface="微軟正黑體" pitchFamily="34" charset="-120"/>
                <a:cs typeface="Times New Roman" pitchFamily="18" charset="0"/>
              </a:rPr>
              <a:t>以學校的「教務處」與「學務處」為例，如果都</a:t>
            </a:r>
            <a:r>
              <a:rPr lang="zh-TW" altLang="en-US" sz="2000" b="1" dirty="0">
                <a:solidFill>
                  <a:schemeClr val="tx2">
                    <a:lumMod val="75000"/>
                  </a:schemeClr>
                </a:solidFill>
                <a:latin typeface="微軟正黑體" pitchFamily="34" charset="-120"/>
                <a:ea typeface="微軟正黑體" pitchFamily="34" charset="-120"/>
                <a:cs typeface="Times New Roman" pitchFamily="18" charset="0"/>
              </a:rPr>
              <a:t>各自獨立的學籍資料</a:t>
            </a:r>
            <a:r>
              <a:rPr lang="zh-TW" altLang="en-US" sz="2000" b="1" dirty="0">
                <a:solidFill>
                  <a:srgbClr val="320E04"/>
                </a:solidFill>
                <a:latin typeface="微軟正黑體" pitchFamily="34" charset="-120"/>
                <a:ea typeface="微軟正黑體" pitchFamily="34" charset="-120"/>
                <a:cs typeface="Times New Roman" pitchFamily="18" charset="0"/>
              </a:rPr>
              <a:t>，將會</a:t>
            </a:r>
            <a:r>
              <a:rPr lang="zh-TW" altLang="en-US" sz="2000" b="1" dirty="0">
                <a:solidFill>
                  <a:srgbClr val="A50021"/>
                </a:solidFill>
                <a:latin typeface="微軟正黑體" pitchFamily="34" charset="-120"/>
                <a:ea typeface="微軟正黑體" pitchFamily="34" charset="-120"/>
                <a:cs typeface="Times New Roman" pitchFamily="18" charset="0"/>
              </a:rPr>
              <a:t>導致大量資料的重覆性</a:t>
            </a:r>
            <a:r>
              <a:rPr lang="zh-TW" altLang="en-US" sz="2000" b="1" dirty="0">
                <a:solidFill>
                  <a:srgbClr val="320E04"/>
                </a:solidFill>
                <a:latin typeface="微軟正黑體" pitchFamily="34" charset="-120"/>
                <a:ea typeface="微軟正黑體" pitchFamily="34" charset="-120"/>
                <a:cs typeface="Times New Roman" pitchFamily="18" charset="0"/>
              </a:rPr>
              <a:t>。例如：教務處的「學號與姓名」與學務處的</a:t>
            </a:r>
            <a:r>
              <a:rPr lang="zh-TW" altLang="en-US" sz="2000" b="1" dirty="0">
                <a:solidFill>
                  <a:srgbClr val="A50021"/>
                </a:solidFill>
                <a:latin typeface="微軟正黑體" pitchFamily="34" charset="-120"/>
                <a:ea typeface="微軟正黑體" pitchFamily="34" charset="-120"/>
                <a:cs typeface="Times New Roman" pitchFamily="18" charset="0"/>
              </a:rPr>
              <a:t>「學號與姓名」重覆儲存</a:t>
            </a:r>
            <a:r>
              <a:rPr lang="zh-TW" altLang="en-US" sz="2000" b="1" dirty="0">
                <a:solidFill>
                  <a:srgbClr val="320E04"/>
                </a:solidFill>
                <a:latin typeface="微軟正黑體" pitchFamily="34" charset="-120"/>
                <a:ea typeface="微軟正黑體" pitchFamily="34" charset="-120"/>
                <a:cs typeface="Times New Roman" pitchFamily="18" charset="0"/>
              </a:rPr>
              <a:t>。如下圖所示：</a:t>
            </a:r>
          </a:p>
        </p:txBody>
      </p:sp>
      <p:pic>
        <p:nvPicPr>
          <p:cNvPr id="307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2714625"/>
            <a:ext cx="7421563"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04742"/>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25497C2-C5D8-E8E3-69E3-64A5FC8EF889}"/>
              </a:ext>
            </a:extLst>
          </p:cNvPr>
          <p:cNvSpPr txBox="1">
            <a:spLocks noChangeArrowheads="1"/>
          </p:cNvSpPr>
          <p:nvPr/>
        </p:nvSpPr>
        <p:spPr>
          <a:xfrm>
            <a:off x="1153472" y="537577"/>
            <a:ext cx="10058400" cy="1450757"/>
          </a:xfrm>
          <a:prstGeom prst="rect">
            <a:avLst/>
          </a:prstGeom>
        </p:spPr>
        <p:txBody>
          <a:bodyPr vert="horz" wrap="square" lIns="91440" tIns="45720" rIns="91440" bIns="45720" numCol="1" rtlCol="0" anchor="ctr" anchorCtr="0" compatLnSpc="1">
            <a:prstTxWarp prst="textNoShape">
              <a:avLst/>
            </a:prstTxWarp>
            <a:normAutofit/>
          </a:bodyPr>
          <a:lstStyle>
            <a:lvl1pPr marL="0" algn="l" defTabSz="1219170" rtl="0" eaLnBrk="1" latinLnBrk="0" hangingPunct="1">
              <a:spcBef>
                <a:spcPct val="0"/>
              </a:spcBef>
              <a:buNone/>
              <a:defRPr sz="3733" b="1" kern="1200">
                <a:solidFill>
                  <a:schemeClr val="tx1"/>
                </a:solidFill>
                <a:latin typeface="+mj-lt"/>
                <a:ea typeface="+mj-ea"/>
                <a:cs typeface="+mj-cs"/>
              </a:defRPr>
            </a:lvl1pPr>
          </a:lstStyle>
          <a:p>
            <a:r>
              <a:rPr lang="zh-TW" altLang="en-US">
                <a:latin typeface="微軟正黑體" panose="020B0604030504040204" pitchFamily="34" charset="-120"/>
                <a:ea typeface="微軟正黑體" panose="020B0604030504040204" pitchFamily="34" charset="-120"/>
              </a:rPr>
              <a:t>本課程內容 </a:t>
            </a:r>
            <a:endParaRPr lang="zh-TW" altLang="en-US" dirty="0">
              <a:latin typeface="微軟正黑體" panose="020B0604030504040204" pitchFamily="34" charset="-120"/>
              <a:ea typeface="微軟正黑體" panose="020B0604030504040204" pitchFamily="34" charset="-120"/>
            </a:endParaRPr>
          </a:p>
        </p:txBody>
      </p:sp>
      <p:sp>
        <p:nvSpPr>
          <p:cNvPr id="8" name="Text Box 3">
            <a:extLst>
              <a:ext uri="{FF2B5EF4-FFF2-40B4-BE49-F238E27FC236}">
                <a16:creationId xmlns:a16="http://schemas.microsoft.com/office/drawing/2014/main" id="{002ABEAB-09AF-2DAB-8A49-8F8C0B0C8D9A}"/>
              </a:ext>
            </a:extLst>
          </p:cNvPr>
          <p:cNvSpPr txBox="1">
            <a:spLocks noChangeArrowheads="1"/>
          </p:cNvSpPr>
          <p:nvPr/>
        </p:nvSpPr>
        <p:spPr bwMode="auto">
          <a:xfrm>
            <a:off x="1604826" y="1823453"/>
            <a:ext cx="7031038" cy="3046988"/>
          </a:xfrm>
          <a:prstGeom prst="rect">
            <a:avLst/>
          </a:prstGeom>
          <a:noFill/>
          <a:ln w="9525">
            <a:noFill/>
            <a:miter lim="800000"/>
            <a:headEnd/>
            <a:tailEnd/>
          </a:ln>
          <a:effectLst/>
        </p:spPr>
        <p:txBody>
          <a:bodyP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marL="514350" indent="-514350" eaLnBrk="1" hangingPunct="1">
              <a:lnSpc>
                <a:spcPct val="150000"/>
              </a:lnSpc>
            </a:pPr>
            <a:r>
              <a:rPr kumimoji="0" lang="en-US" altLang="zh-TW" sz="3200" b="1" dirty="0">
                <a:latin typeface="微軟正黑體" panose="020B0604030504040204" pitchFamily="34" charset="-120"/>
                <a:ea typeface="微軟正黑體" panose="020B0604030504040204" pitchFamily="34" charset="-120"/>
                <a:cs typeface="Times New Roman" charset="0"/>
              </a:rPr>
              <a:t>Part I </a:t>
            </a:r>
            <a:r>
              <a:rPr kumimoji="0" lang="zh-TW" altLang="en-US" sz="3200" b="1" dirty="0">
                <a:latin typeface="微軟正黑體" panose="020B0604030504040204" pitchFamily="34" charset="-120"/>
                <a:ea typeface="微軟正黑體" panose="020B0604030504040204" pitchFamily="34" charset="-120"/>
                <a:cs typeface="Times New Roman" charset="0"/>
              </a:rPr>
              <a:t>認識資料、資料庫及資訊的關係</a:t>
            </a:r>
          </a:p>
          <a:p>
            <a:pPr marL="514350" indent="-514350" eaLnBrk="1" hangingPunct="1">
              <a:lnSpc>
                <a:spcPct val="150000"/>
              </a:lnSpc>
              <a:buFont typeface="+mj-lt"/>
              <a:buAutoNum type="arabicPeriod"/>
            </a:pPr>
            <a:r>
              <a:rPr kumimoji="0" lang="zh-TW" altLang="en-US" sz="3200" b="1" dirty="0">
                <a:latin typeface="微軟正黑體" panose="020B0604030504040204" pitchFamily="34" charset="-120"/>
                <a:ea typeface="微軟正黑體" panose="020B0604030504040204" pitchFamily="34" charset="-120"/>
                <a:cs typeface="Times New Roman" charset="0"/>
              </a:rPr>
              <a:t>資料庫的意義</a:t>
            </a:r>
            <a:endParaRPr kumimoji="0" lang="en-US" altLang="zh-TW" sz="3200" b="1" dirty="0">
              <a:latin typeface="微軟正黑體" panose="020B0604030504040204" pitchFamily="34" charset="-120"/>
              <a:ea typeface="微軟正黑體" panose="020B0604030504040204" pitchFamily="34" charset="-120"/>
              <a:cs typeface="Times New Roman" charset="0"/>
            </a:endParaRPr>
          </a:p>
          <a:p>
            <a:pPr marL="514350" indent="-514350" eaLnBrk="1" hangingPunct="1">
              <a:lnSpc>
                <a:spcPct val="150000"/>
              </a:lnSpc>
              <a:buFont typeface="+mj-lt"/>
              <a:buAutoNum type="arabicPeriod"/>
            </a:pPr>
            <a:r>
              <a:rPr kumimoji="0" lang="zh-TW" altLang="en-US" sz="3200" b="1" dirty="0">
                <a:latin typeface="微軟正黑體" panose="020B0604030504040204" pitchFamily="34" charset="-120"/>
                <a:ea typeface="微軟正黑體" panose="020B0604030504040204" pitchFamily="34" charset="-120"/>
                <a:cs typeface="Times New Roman" charset="0"/>
              </a:rPr>
              <a:t>資料庫的特性與好處</a:t>
            </a:r>
          </a:p>
          <a:p>
            <a:pPr marL="514350" indent="-514350" eaLnBrk="1" hangingPunct="1">
              <a:lnSpc>
                <a:spcPct val="150000"/>
              </a:lnSpc>
              <a:buFont typeface="+mj-lt"/>
              <a:buAutoNum type="arabicPeriod"/>
            </a:pPr>
            <a:r>
              <a:rPr kumimoji="0" lang="zh-TW" altLang="en-US" sz="3200" b="1" dirty="0">
                <a:latin typeface="微軟正黑體" panose="020B0604030504040204" pitchFamily="34" charset="-120"/>
                <a:ea typeface="微軟正黑體" panose="020B0604030504040204" pitchFamily="34" charset="-120"/>
              </a:rPr>
              <a:t>資料庫與資料庫管理系統</a:t>
            </a:r>
          </a:p>
        </p:txBody>
      </p:sp>
    </p:spTree>
    <p:extLst>
      <p:ext uri="{BB962C8B-B14F-4D97-AF65-F5344CB8AC3E}">
        <p14:creationId xmlns:p14="http://schemas.microsoft.com/office/powerpoint/2010/main" val="356958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98179" y="0"/>
            <a:ext cx="9469821" cy="1143000"/>
          </a:xfrm>
        </p:spPr>
        <p:txBody>
          <a:bodyPr>
            <a:normAutofit/>
          </a:bodyPr>
          <a:lstStyle/>
          <a:p>
            <a:pPr>
              <a:defRPr/>
            </a:pPr>
            <a:r>
              <a:rPr lang="en-US" sz="4400" b="1" dirty="0">
                <a:solidFill>
                  <a:schemeClr val="tx1"/>
                </a:solidFill>
              </a:rPr>
              <a:t>2.</a:t>
            </a:r>
            <a:r>
              <a:rPr lang="zh-TW" altLang="en-US" sz="4400" b="1" dirty="0">
                <a:solidFill>
                  <a:schemeClr val="tx1"/>
                </a:solidFill>
              </a:rPr>
              <a:t>資料集中化</a:t>
            </a:r>
          </a:p>
        </p:txBody>
      </p:sp>
      <p:sp>
        <p:nvSpPr>
          <p:cNvPr id="128003" name="Text Box 3"/>
          <p:cNvSpPr txBox="1">
            <a:spLocks noChangeArrowheads="1"/>
          </p:cNvSpPr>
          <p:nvPr/>
        </p:nvSpPr>
        <p:spPr bwMode="auto">
          <a:xfrm>
            <a:off x="1198180" y="1071563"/>
            <a:ext cx="9979572" cy="959109"/>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將「教務處」與「學務處」中，把</a:t>
            </a:r>
            <a:r>
              <a:rPr kumimoji="0" lang="zh-TW" altLang="en-US" sz="2000" b="1" dirty="0">
                <a:solidFill>
                  <a:schemeClr val="tx2">
                    <a:lumMod val="75000"/>
                  </a:schemeClr>
                </a:solidFill>
                <a:latin typeface="微軟正黑體" charset="0"/>
                <a:ea typeface="微軟正黑體" charset="0"/>
                <a:cs typeface="Times New Roman" charset="0"/>
              </a:rPr>
              <a:t>相同的資料項</a:t>
            </a:r>
            <a:r>
              <a:rPr kumimoji="0" lang="zh-TW" altLang="en-US" sz="2000" b="1" dirty="0">
                <a:solidFill>
                  <a:srgbClr val="320E04"/>
                </a:solidFill>
                <a:latin typeface="微軟正黑體" charset="0"/>
                <a:ea typeface="微軟正黑體" charset="0"/>
                <a:cs typeface="Times New Roman" charset="0"/>
              </a:rPr>
              <a:t>，</a:t>
            </a:r>
            <a:r>
              <a:rPr kumimoji="0" lang="zh-TW" altLang="en-US" sz="2000" b="1" dirty="0">
                <a:solidFill>
                  <a:srgbClr val="A50021"/>
                </a:solidFill>
                <a:latin typeface="微軟正黑體" charset="0"/>
                <a:ea typeface="微軟正黑體" charset="0"/>
                <a:cs typeface="Times New Roman" charset="0"/>
              </a:rPr>
              <a:t>抽出</a:t>
            </a:r>
            <a:r>
              <a:rPr kumimoji="0" lang="zh-TW" altLang="en-US" sz="2000" b="1" dirty="0">
                <a:solidFill>
                  <a:srgbClr val="320E04"/>
                </a:solidFill>
                <a:latin typeface="微軟正黑體" charset="0"/>
                <a:ea typeface="微軟正黑體" charset="0"/>
                <a:cs typeface="Times New Roman" charset="0"/>
              </a:rPr>
              <a:t>來</a:t>
            </a:r>
            <a:r>
              <a:rPr kumimoji="0" lang="zh-TW" altLang="en-US" sz="2000" b="1" dirty="0">
                <a:solidFill>
                  <a:schemeClr val="tx2">
                    <a:lumMod val="75000"/>
                  </a:schemeClr>
                </a:solidFill>
                <a:latin typeface="微軟正黑體" charset="0"/>
                <a:ea typeface="微軟正黑體" charset="0"/>
                <a:cs typeface="Times New Roman" charset="0"/>
              </a:rPr>
              <a:t>組成一個新的資料表</a:t>
            </a:r>
            <a:r>
              <a:rPr kumimoji="0" lang="en-US" altLang="en-US" sz="2000" b="1" dirty="0">
                <a:solidFill>
                  <a:schemeClr val="tx2">
                    <a:lumMod val="75000"/>
                  </a:schemeClr>
                </a:solidFill>
                <a:latin typeface="微軟正黑體" charset="0"/>
                <a:ea typeface="微軟正黑體" charset="0"/>
                <a:cs typeface="Times New Roman" charset="0"/>
              </a:rPr>
              <a:t>(</a:t>
            </a:r>
            <a:r>
              <a:rPr kumimoji="0" lang="zh-TW" altLang="en-US" sz="2000" b="1" dirty="0">
                <a:solidFill>
                  <a:schemeClr val="tx2">
                    <a:lumMod val="75000"/>
                  </a:schemeClr>
                </a:solidFill>
                <a:latin typeface="微軟正黑體" charset="0"/>
                <a:ea typeface="微軟正黑體" charset="0"/>
                <a:cs typeface="Times New Roman" charset="0"/>
              </a:rPr>
              <a:t>學籍資料表</a:t>
            </a:r>
            <a:r>
              <a:rPr kumimoji="0" lang="en-US" altLang="en-US" sz="2000" b="1" dirty="0">
                <a:solidFill>
                  <a:schemeClr val="tx2">
                    <a:lumMod val="75000"/>
                  </a:schemeClr>
                </a:solidFill>
                <a:latin typeface="微軟正黑體" charset="0"/>
                <a:ea typeface="微軟正黑體" charset="0"/>
                <a:cs typeface="Times New Roman" charset="0"/>
              </a:rPr>
              <a:t>)</a:t>
            </a:r>
            <a:r>
              <a:rPr kumimoji="0" lang="zh-TW" altLang="en-US" sz="2000" b="1" dirty="0">
                <a:solidFill>
                  <a:srgbClr val="320E04"/>
                </a:solidFill>
                <a:latin typeface="微軟正黑體" charset="0"/>
                <a:ea typeface="微軟正黑體" charset="0"/>
                <a:cs typeface="Times New Roman" charset="0"/>
              </a:rPr>
              <a:t>，如下圖所示：</a:t>
            </a:r>
            <a:endParaRPr kumimoji="0" lang="zh-TW" altLang="en-US" sz="2000" b="1" dirty="0">
              <a:solidFill>
                <a:srgbClr val="0000FF"/>
              </a:solidFill>
              <a:latin typeface="微軟正黑體" charset="0"/>
              <a:ea typeface="微軟正黑體" charset="0"/>
              <a:cs typeface="Times New Roman" charset="0"/>
            </a:endParaRPr>
          </a:p>
        </p:txBody>
      </p:sp>
      <p:pic>
        <p:nvPicPr>
          <p:cNvPr id="596993" name="Picture 1"/>
          <p:cNvPicPr>
            <a:picLocks noChangeAspect="1" noChangeArrowheads="1"/>
          </p:cNvPicPr>
          <p:nvPr/>
        </p:nvPicPr>
        <p:blipFill>
          <a:blip r:embed="rId3"/>
          <a:srcRect/>
          <a:stretch>
            <a:fillRect/>
          </a:stretch>
        </p:blipFill>
        <p:spPr bwMode="auto">
          <a:xfrm>
            <a:off x="3523840" y="1923065"/>
            <a:ext cx="5772150" cy="4162425"/>
          </a:xfrm>
          <a:prstGeom prst="rect">
            <a:avLst/>
          </a:prstGeom>
          <a:noFill/>
          <a:ln w="9525">
            <a:noFill/>
            <a:miter lim="800000"/>
            <a:headEnd/>
            <a:tailEnd/>
          </a:ln>
        </p:spPr>
      </p:pic>
      <p:grpSp>
        <p:nvGrpSpPr>
          <p:cNvPr id="22" name="群組 21"/>
          <p:cNvGrpSpPr/>
          <p:nvPr/>
        </p:nvGrpSpPr>
        <p:grpSpPr>
          <a:xfrm>
            <a:off x="4463112" y="6022428"/>
            <a:ext cx="1182414" cy="270765"/>
            <a:chOff x="4969004" y="5814725"/>
            <a:chExt cx="1182414" cy="270765"/>
          </a:xfrm>
        </p:grpSpPr>
        <p:cxnSp>
          <p:nvCxnSpPr>
            <p:cNvPr id="7" name="直線接點 6"/>
            <p:cNvCxnSpPr/>
            <p:nvPr/>
          </p:nvCxnSpPr>
          <p:spPr>
            <a:xfrm flipV="1">
              <a:off x="4969004" y="5846256"/>
              <a:ext cx="0" cy="23923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4969004" y="6085490"/>
              <a:ext cx="11824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6151418" y="5814725"/>
              <a:ext cx="0" cy="27076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群組 22"/>
          <p:cNvGrpSpPr/>
          <p:nvPr/>
        </p:nvGrpSpPr>
        <p:grpSpPr>
          <a:xfrm>
            <a:off x="5904023" y="6022428"/>
            <a:ext cx="2152194" cy="270765"/>
            <a:chOff x="4969004" y="5814725"/>
            <a:chExt cx="1182414" cy="270765"/>
          </a:xfrm>
        </p:grpSpPr>
        <p:cxnSp>
          <p:nvCxnSpPr>
            <p:cNvPr id="24" name="直線接點 23"/>
            <p:cNvCxnSpPr/>
            <p:nvPr/>
          </p:nvCxnSpPr>
          <p:spPr>
            <a:xfrm flipV="1">
              <a:off x="6151418" y="5846256"/>
              <a:ext cx="0" cy="23923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4969004" y="6085490"/>
              <a:ext cx="118241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4969004" y="5814725"/>
              <a:ext cx="0" cy="27076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7710136" y="3786970"/>
            <a:ext cx="3467616" cy="416396"/>
          </a:xfrm>
          <a:prstGeom prst="rect">
            <a:avLst/>
          </a:prstGeom>
        </p:spPr>
        <p:txBody>
          <a:bodyPr wrap="none">
            <a:spAutoFit/>
          </a:bodyPr>
          <a:lstStyle/>
          <a:p>
            <a:pPr>
              <a:lnSpc>
                <a:spcPct val="150000"/>
              </a:lnSpc>
            </a:pPr>
            <a:r>
              <a:rPr lang="zh-TW" altLang="en-US" sz="1600" b="1" dirty="0">
                <a:solidFill>
                  <a:schemeClr val="tx2">
                    <a:lumMod val="75000"/>
                  </a:schemeClr>
                </a:solidFill>
                <a:latin typeface="微軟正黑體" charset="0"/>
                <a:ea typeface="微軟正黑體" charset="0"/>
                <a:cs typeface="Times New Roman" charset="0"/>
              </a:rPr>
              <a:t>正規化</a:t>
            </a:r>
            <a:r>
              <a:rPr lang="zh-TW" altLang="en-US" sz="1600" b="1" dirty="0">
                <a:solidFill>
                  <a:srgbClr val="320E04"/>
                </a:solidFill>
                <a:latin typeface="微軟正黑體" charset="0"/>
                <a:ea typeface="微軟正黑體" charset="0"/>
                <a:cs typeface="Times New Roman" charset="0"/>
              </a:rPr>
              <a:t>：將</a:t>
            </a:r>
            <a:r>
              <a:rPr lang="zh-TW" altLang="en-US" sz="1600" b="1" dirty="0">
                <a:solidFill>
                  <a:srgbClr val="A50021"/>
                </a:solidFill>
                <a:latin typeface="微軟正黑體" charset="0"/>
                <a:ea typeface="微軟正黑體" charset="0"/>
                <a:cs typeface="Times New Roman" charset="0"/>
              </a:rPr>
              <a:t>兩個表格</a:t>
            </a:r>
            <a:r>
              <a:rPr lang="zh-TW" altLang="en-US" sz="1600" b="1" dirty="0">
                <a:solidFill>
                  <a:srgbClr val="320E04"/>
                </a:solidFill>
                <a:latin typeface="微軟正黑體" charset="0"/>
                <a:ea typeface="微軟正黑體" charset="0"/>
                <a:cs typeface="Times New Roman" charset="0"/>
              </a:rPr>
              <a:t>切成</a:t>
            </a:r>
            <a:r>
              <a:rPr lang="zh-TW" altLang="en-US" sz="1600" b="1" dirty="0">
                <a:solidFill>
                  <a:schemeClr val="tx2">
                    <a:lumMod val="75000"/>
                  </a:schemeClr>
                </a:solidFill>
                <a:latin typeface="微軟正黑體" charset="0"/>
                <a:ea typeface="微軟正黑體" charset="0"/>
                <a:cs typeface="Times New Roman" charset="0"/>
              </a:rPr>
              <a:t>三個資料表</a:t>
            </a:r>
          </a:p>
        </p:txBody>
      </p:sp>
    </p:spTree>
    <p:extLst>
      <p:ext uri="{BB962C8B-B14F-4D97-AF65-F5344CB8AC3E}">
        <p14:creationId xmlns:p14="http://schemas.microsoft.com/office/powerpoint/2010/main" val="1002631368"/>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6648" y="0"/>
            <a:ext cx="9501352" cy="1143000"/>
          </a:xfrm>
        </p:spPr>
        <p:txBody>
          <a:bodyPr>
            <a:normAutofit/>
          </a:bodyPr>
          <a:lstStyle/>
          <a:p>
            <a:pPr>
              <a:defRPr/>
            </a:pPr>
            <a:r>
              <a:rPr lang="zh-TW" altLang="en-US" sz="4400" b="1" dirty="0">
                <a:solidFill>
                  <a:schemeClr val="tx1"/>
                </a:solidFill>
              </a:rPr>
              <a:t>二、達成資料的一致性</a:t>
            </a:r>
            <a:r>
              <a:rPr lang="en-US" altLang="en-US" sz="3600" b="1" dirty="0">
                <a:solidFill>
                  <a:schemeClr val="tx1"/>
                </a:solidFill>
              </a:rPr>
              <a:t>(Consistency)</a:t>
            </a:r>
            <a:endParaRPr lang="zh-TW" altLang="en-US" sz="4400" dirty="0">
              <a:solidFill>
                <a:schemeClr val="tx1"/>
              </a:solidFill>
            </a:endParaRPr>
          </a:p>
        </p:txBody>
      </p:sp>
      <p:sp>
        <p:nvSpPr>
          <p:cNvPr id="128003" name="Text Box 3"/>
          <p:cNvSpPr txBox="1">
            <a:spLocks noChangeArrowheads="1"/>
          </p:cNvSpPr>
          <p:nvPr/>
        </p:nvSpPr>
        <p:spPr bwMode="auto">
          <a:xfrm>
            <a:off x="1529255" y="1285876"/>
            <a:ext cx="9806151" cy="2400657"/>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定義：是指</a:t>
            </a:r>
            <a:r>
              <a:rPr kumimoji="0" lang="zh-TW" altLang="en-US" sz="2000" b="1" dirty="0">
                <a:solidFill>
                  <a:srgbClr val="A50021"/>
                </a:solidFill>
                <a:latin typeface="微軟正黑體" charset="0"/>
                <a:ea typeface="微軟正黑體" charset="0"/>
                <a:cs typeface="Times New Roman" charset="0"/>
              </a:rPr>
              <a:t>某一個資料值改變</a:t>
            </a:r>
            <a:r>
              <a:rPr kumimoji="0" lang="zh-TW" altLang="en-US" sz="2000" b="1" dirty="0">
                <a:solidFill>
                  <a:srgbClr val="320E04"/>
                </a:solidFill>
                <a:latin typeface="微軟正黑體" charset="0"/>
                <a:ea typeface="微軟正黑體" charset="0"/>
                <a:cs typeface="Times New Roman" charset="0"/>
              </a:rPr>
              <a:t>時，則</a:t>
            </a:r>
            <a:r>
              <a:rPr kumimoji="0" lang="zh-TW" altLang="en-US" sz="2000" b="1" dirty="0">
                <a:solidFill>
                  <a:schemeClr val="tx2">
                    <a:lumMod val="75000"/>
                  </a:schemeClr>
                </a:solidFill>
                <a:latin typeface="微軟正黑體" charset="0"/>
                <a:ea typeface="微軟正黑體" charset="0"/>
                <a:cs typeface="Times New Roman" charset="0"/>
              </a:rPr>
              <a:t>相關的欄位值</a:t>
            </a:r>
            <a:r>
              <a:rPr kumimoji="0" lang="zh-TW" altLang="en-US" sz="2000" b="1" dirty="0">
                <a:solidFill>
                  <a:srgbClr val="320E04"/>
                </a:solidFill>
                <a:latin typeface="微軟正黑體" charset="0"/>
                <a:ea typeface="微軟正黑體" charset="0"/>
                <a:cs typeface="Times New Roman" charset="0"/>
              </a:rPr>
              <a:t>也會</a:t>
            </a:r>
            <a:r>
              <a:rPr kumimoji="0" lang="zh-TW" altLang="en-US" sz="2000" b="1" dirty="0">
                <a:solidFill>
                  <a:srgbClr val="A50021"/>
                </a:solidFill>
                <a:latin typeface="微軟正黑體" charset="0"/>
                <a:ea typeface="微軟正黑體" charset="0"/>
                <a:cs typeface="Times New Roman" charset="0"/>
              </a:rPr>
              <a:t>隨之改變</a:t>
            </a:r>
            <a:r>
              <a:rPr kumimoji="0" lang="zh-TW" altLang="en-US" sz="2000" b="1" dirty="0">
                <a:solidFill>
                  <a:srgbClr val="320E04"/>
                </a:solidFill>
                <a:latin typeface="微軟正黑體" charset="0"/>
                <a:ea typeface="微軟正黑體" charset="0"/>
                <a:cs typeface="Times New Roman" charset="0"/>
              </a:rPr>
              <a:t>。</a:t>
            </a:r>
          </a:p>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作法：</a:t>
            </a:r>
            <a:endParaRPr kumimoji="0" lang="en-US" altLang="zh-TW" sz="2000" b="1" dirty="0">
              <a:solidFill>
                <a:srgbClr val="320E04"/>
              </a:solidFill>
              <a:latin typeface="微軟正黑體" charset="0"/>
              <a:ea typeface="微軟正黑體" charset="0"/>
              <a:cs typeface="Times New Roman" charset="0"/>
            </a:endParaRPr>
          </a:p>
          <a:p>
            <a:pPr marL="898525" indent="-457200" eaLnBrk="1" hangingPunct="1">
              <a:lnSpc>
                <a:spcPct val="150000"/>
              </a:lnSpc>
              <a:buFont typeface="+mj-lt"/>
              <a:buAutoNum type="arabicPeriod"/>
            </a:pPr>
            <a:r>
              <a:rPr kumimoji="0" lang="zh-TW" altLang="en-US" sz="2000" b="1" dirty="0">
                <a:latin typeface="微軟正黑體" charset="0"/>
                <a:ea typeface="微軟正黑體" charset="0"/>
                <a:cs typeface="Times New Roman" charset="0"/>
              </a:rPr>
              <a:t>利用資料分享機制</a:t>
            </a:r>
            <a:r>
              <a:rPr kumimoji="0" lang="zh-TW" altLang="en-US" sz="2000" b="1" dirty="0">
                <a:solidFill>
                  <a:srgbClr val="320E04"/>
                </a:solidFill>
                <a:latin typeface="微軟正黑體" charset="0"/>
                <a:ea typeface="微軟正黑體" charset="0"/>
                <a:cs typeface="Times New Roman" charset="0"/>
              </a:rPr>
              <a:t>：將</a:t>
            </a:r>
            <a:r>
              <a:rPr kumimoji="0" lang="zh-TW" altLang="en-US" sz="2000" b="1" dirty="0">
                <a:solidFill>
                  <a:srgbClr val="A50021"/>
                </a:solidFill>
                <a:latin typeface="微軟正黑體" charset="0"/>
                <a:ea typeface="微軟正黑體" charset="0"/>
                <a:cs typeface="Times New Roman" charset="0"/>
              </a:rPr>
              <a:t>共用項取出</a:t>
            </a:r>
            <a:r>
              <a:rPr kumimoji="0" lang="zh-TW" altLang="en-US" sz="2000" b="1" dirty="0">
                <a:solidFill>
                  <a:srgbClr val="320E04"/>
                </a:solidFill>
                <a:latin typeface="微軟正黑體" charset="0"/>
                <a:ea typeface="微軟正黑體" charset="0"/>
                <a:cs typeface="Times New Roman" charset="0"/>
              </a:rPr>
              <a:t>，再利用</a:t>
            </a:r>
            <a:r>
              <a:rPr kumimoji="0" lang="zh-TW" altLang="en-US" sz="2000" b="1" dirty="0">
                <a:solidFill>
                  <a:srgbClr val="A50021"/>
                </a:solidFill>
                <a:latin typeface="微軟正黑體" charset="0"/>
                <a:ea typeface="微軟正黑體" charset="0"/>
                <a:cs typeface="Times New Roman" charset="0"/>
              </a:rPr>
              <a:t>「主鍵」連接「外鍵」</a:t>
            </a:r>
            <a:r>
              <a:rPr kumimoji="0" lang="zh-TW" altLang="en-US" sz="2000" b="1" dirty="0">
                <a:solidFill>
                  <a:srgbClr val="320E04"/>
                </a:solidFill>
                <a:latin typeface="微軟正黑體" charset="0"/>
                <a:ea typeface="微軟正黑體" charset="0"/>
                <a:cs typeface="Times New Roman" charset="0"/>
              </a:rPr>
              <a:t>來建立關聯，即可</a:t>
            </a:r>
            <a:r>
              <a:rPr kumimoji="0" lang="zh-TW" altLang="en-US" sz="2000" b="1" dirty="0">
                <a:solidFill>
                  <a:srgbClr val="A50021"/>
                </a:solidFill>
                <a:latin typeface="微軟正黑體" charset="0"/>
                <a:ea typeface="微軟正黑體" charset="0"/>
                <a:cs typeface="Times New Roman" charset="0"/>
              </a:rPr>
              <a:t>達到資料的一致性</a:t>
            </a:r>
            <a:r>
              <a:rPr kumimoji="0" lang="zh-TW" altLang="en-US" sz="2000" b="1" dirty="0">
                <a:solidFill>
                  <a:srgbClr val="320E04"/>
                </a:solidFill>
                <a:latin typeface="微軟正黑體" charset="0"/>
                <a:ea typeface="微軟正黑體" charset="0"/>
                <a:cs typeface="Times New Roman" charset="0"/>
              </a:rPr>
              <a:t>。</a:t>
            </a:r>
          </a:p>
          <a:p>
            <a:pPr marL="898525" indent="-457200" eaLnBrk="1" hangingPunct="1">
              <a:lnSpc>
                <a:spcPct val="150000"/>
              </a:lnSpc>
              <a:buFont typeface="+mj-lt"/>
              <a:buAutoNum type="arabicPeriod"/>
            </a:pPr>
            <a:r>
              <a:rPr kumimoji="0" lang="zh-TW" altLang="en-US" sz="2000" b="1" dirty="0">
                <a:latin typeface="微軟正黑體" charset="0"/>
                <a:ea typeface="微軟正黑體" charset="0"/>
                <a:cs typeface="Times New Roman" charset="0"/>
              </a:rPr>
              <a:t>存取界面標準化：</a:t>
            </a:r>
            <a:r>
              <a:rPr kumimoji="0" lang="zh-TW" altLang="en-US" sz="2000" b="1" dirty="0">
                <a:solidFill>
                  <a:srgbClr val="320E04"/>
                </a:solidFill>
                <a:latin typeface="微軟正黑體" charset="0"/>
                <a:ea typeface="微軟正黑體" charset="0"/>
                <a:cs typeface="Times New Roman" charset="0"/>
              </a:rPr>
              <a:t>指利用「</a:t>
            </a:r>
            <a:r>
              <a:rPr kumimoji="0" lang="zh-TW" altLang="en-US" sz="2000" b="1" dirty="0">
                <a:solidFill>
                  <a:schemeClr val="tx2">
                    <a:lumMod val="75000"/>
                  </a:schemeClr>
                </a:solidFill>
                <a:latin typeface="微軟正黑體" charset="0"/>
                <a:ea typeface="微軟正黑體" charset="0"/>
                <a:cs typeface="Times New Roman" charset="0"/>
              </a:rPr>
              <a:t>圖形化使用者介面</a:t>
            </a:r>
            <a:r>
              <a:rPr kumimoji="0" lang="en-US" altLang="en-US" sz="2000" b="1" dirty="0">
                <a:solidFill>
                  <a:schemeClr val="tx2">
                    <a:lumMod val="75000"/>
                  </a:schemeClr>
                </a:solidFill>
                <a:latin typeface="微軟正黑體" charset="0"/>
                <a:ea typeface="微軟正黑體" charset="0"/>
                <a:cs typeface="Times New Roman" charset="0"/>
              </a:rPr>
              <a:t>;GUI</a:t>
            </a:r>
            <a:r>
              <a:rPr kumimoji="0" lang="zh-TW" altLang="en-US" sz="2000" b="1" dirty="0">
                <a:solidFill>
                  <a:srgbClr val="320E04"/>
                </a:solidFill>
                <a:latin typeface="微軟正黑體" charset="0"/>
                <a:ea typeface="微軟正黑體" charset="0"/>
                <a:cs typeface="Times New Roman" charset="0"/>
              </a:rPr>
              <a:t>」來</a:t>
            </a:r>
            <a:r>
              <a:rPr kumimoji="0" lang="zh-TW" altLang="en-US" sz="2000" b="1" dirty="0">
                <a:solidFill>
                  <a:schemeClr val="tx2">
                    <a:lumMod val="75000"/>
                  </a:schemeClr>
                </a:solidFill>
                <a:latin typeface="微軟正黑體" charset="0"/>
                <a:ea typeface="微軟正黑體" charset="0"/>
                <a:cs typeface="Times New Roman" charset="0"/>
              </a:rPr>
              <a:t>限制</a:t>
            </a:r>
            <a:r>
              <a:rPr kumimoji="0" lang="zh-TW" altLang="en-US" sz="2000" b="1" dirty="0">
                <a:solidFill>
                  <a:srgbClr val="320E04"/>
                </a:solidFill>
                <a:latin typeface="微軟正黑體" charset="0"/>
                <a:ea typeface="微軟正黑體" charset="0"/>
                <a:cs typeface="Times New Roman" charset="0"/>
              </a:rPr>
              <a:t>使用者的</a:t>
            </a:r>
            <a:r>
              <a:rPr kumimoji="0" lang="zh-TW" altLang="en-US" sz="2000" b="1" dirty="0">
                <a:solidFill>
                  <a:schemeClr val="tx2">
                    <a:lumMod val="75000"/>
                  </a:schemeClr>
                </a:solidFill>
                <a:latin typeface="微軟正黑體" charset="0"/>
                <a:ea typeface="微軟正黑體" charset="0"/>
                <a:cs typeface="Times New Roman" charset="0"/>
              </a:rPr>
              <a:t>輸入格式</a:t>
            </a:r>
            <a:r>
              <a:rPr kumimoji="0" lang="zh-TW" altLang="en-US" sz="2000" b="1" dirty="0">
                <a:solidFill>
                  <a:srgbClr val="320E04"/>
                </a:solidFill>
                <a:latin typeface="微軟正黑體" charset="0"/>
                <a:ea typeface="微軟正黑體" charset="0"/>
                <a:cs typeface="Times New Roman" charset="0"/>
              </a:rPr>
              <a:t>。</a:t>
            </a:r>
          </a:p>
        </p:txBody>
      </p:sp>
    </p:spTree>
    <p:extLst>
      <p:ext uri="{BB962C8B-B14F-4D97-AF65-F5344CB8AC3E}">
        <p14:creationId xmlns:p14="http://schemas.microsoft.com/office/powerpoint/2010/main" val="2087357298"/>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50883" y="0"/>
            <a:ext cx="9517117" cy="1143000"/>
          </a:xfrm>
        </p:spPr>
        <p:txBody>
          <a:bodyPr>
            <a:normAutofit/>
          </a:bodyPr>
          <a:lstStyle/>
          <a:p>
            <a:pPr>
              <a:defRPr/>
            </a:pPr>
            <a:r>
              <a:rPr lang="zh-TW" altLang="en-US" sz="4400" b="1" dirty="0">
                <a:solidFill>
                  <a:schemeClr val="tx1"/>
                </a:solidFill>
              </a:rPr>
              <a:t>三、達成資料共享</a:t>
            </a:r>
            <a:r>
              <a:rPr lang="en-US" altLang="en-US" sz="4400" b="1" dirty="0">
                <a:solidFill>
                  <a:schemeClr val="tx1"/>
                </a:solidFill>
              </a:rPr>
              <a:t>(Data Sharing)</a:t>
            </a:r>
            <a:endParaRPr lang="zh-TW" altLang="en-US" sz="4400" b="1" dirty="0">
              <a:solidFill>
                <a:schemeClr val="tx1"/>
              </a:solidFill>
            </a:endParaRPr>
          </a:p>
        </p:txBody>
      </p:sp>
      <p:sp>
        <p:nvSpPr>
          <p:cNvPr id="128003" name="Text Box 3"/>
          <p:cNvSpPr txBox="1">
            <a:spLocks noChangeArrowheads="1"/>
          </p:cNvSpPr>
          <p:nvPr/>
        </p:nvSpPr>
        <p:spPr bwMode="auto">
          <a:xfrm>
            <a:off x="1150883" y="1285875"/>
            <a:ext cx="10105695" cy="2092881"/>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定義：指</a:t>
            </a:r>
            <a:r>
              <a:rPr kumimoji="0" lang="zh-TW" altLang="en-US" sz="2000" b="1" dirty="0">
                <a:solidFill>
                  <a:srgbClr val="A50021"/>
                </a:solidFill>
                <a:latin typeface="微軟正黑體" charset="0"/>
                <a:ea typeface="微軟正黑體" charset="0"/>
                <a:cs typeface="Times New Roman" charset="0"/>
              </a:rPr>
              <a:t>同一份資料</a:t>
            </a:r>
            <a:r>
              <a:rPr kumimoji="0" lang="zh-TW" altLang="en-US" sz="2000" b="1" dirty="0">
                <a:solidFill>
                  <a:srgbClr val="320E04"/>
                </a:solidFill>
                <a:latin typeface="微軟正黑體" charset="0"/>
                <a:ea typeface="微軟正黑體" charset="0"/>
                <a:cs typeface="Times New Roman" charset="0"/>
              </a:rPr>
              <a:t>在</a:t>
            </a:r>
            <a:r>
              <a:rPr kumimoji="0" lang="zh-TW" altLang="en-US" sz="2000" b="1" dirty="0">
                <a:solidFill>
                  <a:srgbClr val="00B050"/>
                </a:solidFill>
                <a:latin typeface="微軟正黑體" charset="0"/>
                <a:ea typeface="微軟正黑體" charset="0"/>
                <a:cs typeface="Times New Roman" charset="0"/>
              </a:rPr>
              <a:t>同一時間</a:t>
            </a:r>
            <a:r>
              <a:rPr kumimoji="0" lang="zh-TW" altLang="en-US" sz="2000" b="1" dirty="0">
                <a:solidFill>
                  <a:srgbClr val="320E04"/>
                </a:solidFill>
                <a:latin typeface="微軟正黑體" charset="0"/>
                <a:ea typeface="微軟正黑體" charset="0"/>
                <a:cs typeface="Times New Roman" charset="0"/>
              </a:rPr>
              <a:t>可以提供給</a:t>
            </a:r>
            <a:r>
              <a:rPr kumimoji="0" lang="zh-TW" altLang="en-US" sz="2000" b="1" dirty="0">
                <a:solidFill>
                  <a:schemeClr val="tx2">
                    <a:lumMod val="75000"/>
                  </a:schemeClr>
                </a:solidFill>
                <a:latin typeface="微軟正黑體" charset="0"/>
                <a:ea typeface="微軟正黑體" charset="0"/>
                <a:cs typeface="Times New Roman" charset="0"/>
              </a:rPr>
              <a:t>多位使用者同時來存取</a:t>
            </a:r>
            <a:r>
              <a:rPr kumimoji="0" lang="zh-TW" altLang="en-US" sz="2000" b="1" dirty="0">
                <a:solidFill>
                  <a:srgbClr val="320E04"/>
                </a:solidFill>
                <a:latin typeface="微軟正黑體" charset="0"/>
                <a:ea typeface="微軟正黑體" charset="0"/>
                <a:cs typeface="Times New Roman" charset="0"/>
              </a:rPr>
              <a:t>。</a:t>
            </a:r>
          </a:p>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例如：在下圖中，</a:t>
            </a:r>
            <a:r>
              <a:rPr kumimoji="0" lang="zh-TW" altLang="en-US" sz="2000" b="1" dirty="0">
                <a:solidFill>
                  <a:schemeClr val="tx2">
                    <a:lumMod val="75000"/>
                  </a:schemeClr>
                </a:solidFill>
                <a:latin typeface="微軟正黑體" charset="0"/>
                <a:ea typeface="微軟正黑體" charset="0"/>
                <a:cs typeface="Times New Roman" charset="0"/>
              </a:rPr>
              <a:t>「學籍資料表」</a:t>
            </a:r>
            <a:r>
              <a:rPr kumimoji="0" lang="zh-TW" altLang="en-US" sz="2000" b="1" dirty="0">
                <a:solidFill>
                  <a:srgbClr val="320E04"/>
                </a:solidFill>
                <a:latin typeface="微軟正黑體" charset="0"/>
                <a:ea typeface="微軟正黑體" charset="0"/>
                <a:cs typeface="Times New Roman" charset="0"/>
              </a:rPr>
              <a:t>中的</a:t>
            </a:r>
            <a:r>
              <a:rPr kumimoji="0" lang="zh-TW" altLang="en-US" sz="2000" b="1" dirty="0">
                <a:solidFill>
                  <a:srgbClr val="A50021"/>
                </a:solidFill>
                <a:latin typeface="微軟正黑體" charset="0"/>
                <a:ea typeface="微軟正黑體" charset="0"/>
                <a:cs typeface="Times New Roman" charset="0"/>
              </a:rPr>
              <a:t>「姓名」</a:t>
            </a:r>
            <a:r>
              <a:rPr kumimoji="0" lang="zh-TW" altLang="en-US" sz="2000" b="1" dirty="0">
                <a:solidFill>
                  <a:srgbClr val="320E04"/>
                </a:solidFill>
                <a:latin typeface="微軟正黑體" charset="0"/>
                <a:ea typeface="微軟正黑體" charset="0"/>
                <a:cs typeface="Times New Roman" charset="0"/>
              </a:rPr>
              <a:t>資料，可以同時提供給</a:t>
            </a:r>
            <a:r>
              <a:rPr kumimoji="0" lang="zh-TW" altLang="en-US" sz="2000" b="1" dirty="0">
                <a:solidFill>
                  <a:srgbClr val="006600"/>
                </a:solidFill>
                <a:latin typeface="微軟正黑體" charset="0"/>
                <a:ea typeface="微軟正黑體" charset="0"/>
                <a:cs typeface="Times New Roman" charset="0"/>
              </a:rPr>
              <a:t>「學務處」</a:t>
            </a:r>
            <a:r>
              <a:rPr kumimoji="0" lang="zh-TW" altLang="en-US" sz="2000" b="1" dirty="0">
                <a:solidFill>
                  <a:srgbClr val="320E04"/>
                </a:solidFill>
                <a:latin typeface="微軟正黑體" charset="0"/>
                <a:ea typeface="微軟正黑體" charset="0"/>
                <a:cs typeface="Times New Roman" charset="0"/>
              </a:rPr>
              <a:t>來查詢學生的</a:t>
            </a:r>
            <a:r>
              <a:rPr kumimoji="0" lang="zh-TW" altLang="en-US" sz="2000" b="1" dirty="0">
                <a:solidFill>
                  <a:srgbClr val="A50021"/>
                </a:solidFill>
                <a:latin typeface="微軟正黑體" charset="0"/>
                <a:ea typeface="微軟正黑體" charset="0"/>
                <a:cs typeface="Times New Roman" charset="0"/>
              </a:rPr>
              <a:t>操行成績</a:t>
            </a:r>
            <a:r>
              <a:rPr kumimoji="0" lang="zh-TW" altLang="en-US" sz="2000" b="1" dirty="0">
                <a:solidFill>
                  <a:srgbClr val="320E04"/>
                </a:solidFill>
                <a:latin typeface="微軟正黑體" charset="0"/>
                <a:ea typeface="微軟正黑體" charset="0"/>
                <a:cs typeface="Times New Roman" charset="0"/>
              </a:rPr>
              <a:t>及提供給</a:t>
            </a:r>
            <a:r>
              <a:rPr kumimoji="0" lang="zh-TW" altLang="en-US" sz="2000" b="1" dirty="0">
                <a:solidFill>
                  <a:srgbClr val="006600"/>
                </a:solidFill>
                <a:latin typeface="微軟正黑體" charset="0"/>
                <a:ea typeface="微軟正黑體" charset="0"/>
                <a:cs typeface="Times New Roman" charset="0"/>
              </a:rPr>
              <a:t>「教務處」</a:t>
            </a:r>
            <a:r>
              <a:rPr kumimoji="0" lang="zh-TW" altLang="en-US" sz="2000" b="1" dirty="0">
                <a:solidFill>
                  <a:srgbClr val="320E04"/>
                </a:solidFill>
                <a:latin typeface="微軟正黑體" charset="0"/>
                <a:ea typeface="微軟正黑體" charset="0"/>
                <a:cs typeface="Times New Roman" charset="0"/>
              </a:rPr>
              <a:t>來查詢學生的</a:t>
            </a:r>
            <a:r>
              <a:rPr kumimoji="0" lang="zh-TW" altLang="en-US" sz="2000" b="1" dirty="0">
                <a:solidFill>
                  <a:srgbClr val="A50021"/>
                </a:solidFill>
                <a:latin typeface="微軟正黑體" charset="0"/>
                <a:ea typeface="微軟正黑體" charset="0"/>
                <a:cs typeface="Times New Roman" charset="0"/>
              </a:rPr>
              <a:t>學業成績</a:t>
            </a:r>
            <a:r>
              <a:rPr kumimoji="0" lang="zh-TW" altLang="en-US" sz="2000" b="1" dirty="0">
                <a:solidFill>
                  <a:srgbClr val="320E04"/>
                </a:solidFill>
                <a:latin typeface="微軟正黑體" charset="0"/>
                <a:ea typeface="微軟正黑體" charset="0"/>
                <a:cs typeface="Times New Roman" charset="0"/>
              </a:rPr>
              <a:t>。</a:t>
            </a:r>
          </a:p>
          <a:p>
            <a:pPr eaLnBrk="1" hangingPunct="1">
              <a:lnSpc>
                <a:spcPct val="150000"/>
              </a:lnSpc>
              <a:spcBef>
                <a:spcPct val="50000"/>
              </a:spcBef>
            </a:pPr>
            <a:endParaRPr kumimoji="0" lang="zh-TW" altLang="en-US" sz="2000" b="1" dirty="0">
              <a:solidFill>
                <a:srgbClr val="320E04"/>
              </a:solidFill>
              <a:latin typeface="微軟正黑體" charset="0"/>
              <a:ea typeface="微軟正黑體" charset="0"/>
              <a:cs typeface="Times New Roman" charset="0"/>
            </a:endParaRPr>
          </a:p>
        </p:txBody>
      </p:sp>
      <p:sp>
        <p:nvSpPr>
          <p:cNvPr id="40964" name="Rectangle 12"/>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endParaRPr lang="zh-TW" altLang="zh-TW"/>
          </a:p>
        </p:txBody>
      </p:sp>
      <p:pic>
        <p:nvPicPr>
          <p:cNvPr id="409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101" y="2915145"/>
            <a:ext cx="6694487"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791341"/>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4337" name="Picture 1"/>
          <p:cNvPicPr>
            <a:picLocks noChangeAspect="1" noChangeArrowheads="1"/>
          </p:cNvPicPr>
          <p:nvPr/>
        </p:nvPicPr>
        <p:blipFill>
          <a:blip r:embed="rId3"/>
          <a:srcRect/>
          <a:stretch>
            <a:fillRect/>
          </a:stretch>
        </p:blipFill>
        <p:spPr bwMode="auto">
          <a:xfrm>
            <a:off x="2043771" y="2809514"/>
            <a:ext cx="5664082" cy="3379673"/>
          </a:xfrm>
          <a:prstGeom prst="rect">
            <a:avLst/>
          </a:prstGeom>
          <a:noFill/>
          <a:ln w="9525">
            <a:noFill/>
            <a:miter lim="800000"/>
            <a:headEnd/>
            <a:tailEnd/>
          </a:ln>
        </p:spPr>
      </p:pic>
      <p:sp>
        <p:nvSpPr>
          <p:cNvPr id="128002" name="Rectangle 2"/>
          <p:cNvSpPr>
            <a:spLocks noGrp="1" noChangeArrowheads="1"/>
          </p:cNvSpPr>
          <p:nvPr>
            <p:ph type="title"/>
          </p:nvPr>
        </p:nvSpPr>
        <p:spPr>
          <a:xfrm>
            <a:off x="1119352" y="0"/>
            <a:ext cx="10452538" cy="1143000"/>
          </a:xfrm>
        </p:spPr>
        <p:txBody>
          <a:bodyPr>
            <a:noAutofit/>
          </a:bodyPr>
          <a:lstStyle/>
          <a:p>
            <a:pPr>
              <a:defRPr/>
            </a:pPr>
            <a:r>
              <a:rPr lang="zh-TW" altLang="en-US" sz="4400" b="1" dirty="0">
                <a:solidFill>
                  <a:schemeClr val="tx1"/>
                </a:solidFill>
                <a:latin typeface="Arial" pitchFamily="34" charset="0"/>
                <a:cs typeface="Arial" pitchFamily="34" charset="0"/>
              </a:rPr>
              <a:t>四、資料的獨立性</a:t>
            </a:r>
            <a:r>
              <a:rPr lang="en-US" altLang="en-US" sz="4400" b="1" dirty="0">
                <a:solidFill>
                  <a:schemeClr val="tx1"/>
                </a:solidFill>
                <a:latin typeface="Calibri Light (標題)"/>
                <a:cs typeface="Arial" pitchFamily="34" charset="0"/>
              </a:rPr>
              <a:t>(Data Independence)</a:t>
            </a:r>
            <a:endParaRPr lang="zh-TW" altLang="en-US" sz="4400" b="1" dirty="0">
              <a:solidFill>
                <a:schemeClr val="tx1"/>
              </a:solidFill>
              <a:latin typeface="Calibri Light (標題)"/>
              <a:cs typeface="Arial" pitchFamily="34" charset="0"/>
            </a:endParaRPr>
          </a:p>
        </p:txBody>
      </p:sp>
      <p:sp>
        <p:nvSpPr>
          <p:cNvPr id="128003" name="Text Box 3"/>
          <p:cNvSpPr txBox="1">
            <a:spLocks noChangeArrowheads="1"/>
          </p:cNvSpPr>
          <p:nvPr/>
        </p:nvSpPr>
        <p:spPr bwMode="auto">
          <a:xfrm>
            <a:off x="1119352" y="1143000"/>
            <a:ext cx="9948041" cy="1477328"/>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000" dirty="0">
                <a:solidFill>
                  <a:srgbClr val="320E04"/>
                </a:solidFill>
                <a:latin typeface="微軟正黑體" charset="0"/>
                <a:ea typeface="微軟正黑體" charset="0"/>
                <a:cs typeface="Times New Roman" charset="0"/>
              </a:rPr>
              <a:t>定義：是指</a:t>
            </a:r>
            <a:r>
              <a:rPr kumimoji="0" lang="zh-TW" altLang="en-US" sz="2000" dirty="0">
                <a:solidFill>
                  <a:srgbClr val="A50021"/>
                </a:solidFill>
                <a:latin typeface="微軟正黑體" charset="0"/>
                <a:ea typeface="微軟正黑體" charset="0"/>
                <a:cs typeface="Times New Roman" charset="0"/>
              </a:rPr>
              <a:t>資料</a:t>
            </a:r>
            <a:r>
              <a:rPr kumimoji="0" lang="zh-TW" altLang="en-US" sz="2000" dirty="0">
                <a:solidFill>
                  <a:srgbClr val="320E04"/>
                </a:solidFill>
                <a:latin typeface="微軟正黑體" charset="0"/>
                <a:ea typeface="微軟正黑體" charset="0"/>
                <a:cs typeface="Times New Roman" charset="0"/>
              </a:rPr>
              <a:t>與</a:t>
            </a:r>
            <a:r>
              <a:rPr kumimoji="0" lang="zh-TW" altLang="en-US" sz="2000" dirty="0">
                <a:solidFill>
                  <a:srgbClr val="A50021"/>
                </a:solidFill>
                <a:latin typeface="微軟正黑體" charset="0"/>
                <a:ea typeface="微軟正黑體" charset="0"/>
                <a:cs typeface="Times New Roman" charset="0"/>
              </a:rPr>
              <a:t>應用程式</a:t>
            </a:r>
            <a:r>
              <a:rPr kumimoji="0" lang="zh-TW" altLang="en-US" sz="2000" dirty="0">
                <a:solidFill>
                  <a:srgbClr val="320E04"/>
                </a:solidFill>
                <a:latin typeface="微軟正黑體" charset="0"/>
                <a:ea typeface="微軟正黑體" charset="0"/>
                <a:cs typeface="Times New Roman" charset="0"/>
              </a:rPr>
              <a:t>之間</a:t>
            </a:r>
            <a:r>
              <a:rPr kumimoji="0" lang="zh-TW" altLang="en-US" sz="2000" dirty="0">
                <a:solidFill>
                  <a:schemeClr val="tx2">
                    <a:lumMod val="75000"/>
                  </a:schemeClr>
                </a:solidFill>
                <a:latin typeface="微軟正黑體" charset="0"/>
                <a:ea typeface="微軟正黑體" charset="0"/>
                <a:cs typeface="Times New Roman" charset="0"/>
              </a:rPr>
              <a:t>無關或獨立</a:t>
            </a:r>
            <a:r>
              <a:rPr kumimoji="0" lang="zh-TW" altLang="en-US" sz="2000" dirty="0">
                <a:solidFill>
                  <a:srgbClr val="320E04"/>
                </a:solidFill>
                <a:latin typeface="微軟正黑體" charset="0"/>
                <a:ea typeface="微軟正黑體" charset="0"/>
                <a:cs typeface="Times New Roman" charset="0"/>
              </a:rPr>
              <a:t>。也就是說，當</a:t>
            </a:r>
            <a:r>
              <a:rPr kumimoji="0" lang="zh-TW" altLang="en-US" sz="2000" dirty="0">
                <a:solidFill>
                  <a:srgbClr val="A50021"/>
                </a:solidFill>
                <a:latin typeface="微軟正黑體" charset="0"/>
                <a:ea typeface="微軟正黑體" charset="0"/>
                <a:cs typeface="Times New Roman" charset="0"/>
              </a:rPr>
              <a:t>使用者</a:t>
            </a:r>
            <a:r>
              <a:rPr kumimoji="0" lang="zh-TW" altLang="en-US" sz="2000" dirty="0">
                <a:solidFill>
                  <a:srgbClr val="320E04"/>
                </a:solidFill>
                <a:latin typeface="微軟正黑體" charset="0"/>
                <a:ea typeface="微軟正黑體" charset="0"/>
                <a:cs typeface="Times New Roman" charset="0"/>
              </a:rPr>
              <a:t>對使用界面有</a:t>
            </a:r>
            <a:r>
              <a:rPr kumimoji="0" lang="zh-TW" altLang="en-US" sz="2000" dirty="0">
                <a:solidFill>
                  <a:schemeClr val="tx2">
                    <a:lumMod val="75000"/>
                  </a:schemeClr>
                </a:solidFill>
                <a:latin typeface="微軟正黑體" charset="0"/>
                <a:ea typeface="微軟正黑體" charset="0"/>
                <a:cs typeface="Times New Roman" charset="0"/>
              </a:rPr>
              <a:t>不同需求</a:t>
            </a:r>
            <a:r>
              <a:rPr kumimoji="0" lang="zh-TW" altLang="en-US" sz="2000" dirty="0">
                <a:solidFill>
                  <a:srgbClr val="320E04"/>
                </a:solidFill>
                <a:latin typeface="微軟正黑體" charset="0"/>
                <a:ea typeface="微軟正黑體" charset="0"/>
                <a:cs typeface="Times New Roman" charset="0"/>
              </a:rPr>
              <a:t>時，去修改</a:t>
            </a:r>
            <a:r>
              <a:rPr kumimoji="0" lang="zh-TW" altLang="en-US" sz="2000" dirty="0">
                <a:solidFill>
                  <a:srgbClr val="A50021"/>
                </a:solidFill>
                <a:latin typeface="微軟正黑體" charset="0"/>
                <a:ea typeface="微軟正黑體" charset="0"/>
                <a:cs typeface="Times New Roman" charset="0"/>
              </a:rPr>
              <a:t>外部層</a:t>
            </a:r>
            <a:r>
              <a:rPr kumimoji="0" lang="zh-TW" altLang="en-US" sz="2000" dirty="0">
                <a:solidFill>
                  <a:srgbClr val="320E04"/>
                </a:solidFill>
                <a:latin typeface="微軟正黑體" charset="0"/>
                <a:ea typeface="微軟正黑體" charset="0"/>
                <a:cs typeface="Times New Roman" charset="0"/>
              </a:rPr>
              <a:t>的</a:t>
            </a:r>
            <a:r>
              <a:rPr kumimoji="0" lang="zh-TW" altLang="en-US" sz="2000" dirty="0">
                <a:solidFill>
                  <a:schemeClr val="tx2">
                    <a:lumMod val="75000"/>
                  </a:schemeClr>
                </a:solidFill>
                <a:latin typeface="微軟正黑體" charset="0"/>
                <a:ea typeface="微軟正黑體" charset="0"/>
                <a:cs typeface="Times New Roman" charset="0"/>
              </a:rPr>
              <a:t>應用程式</a:t>
            </a:r>
            <a:r>
              <a:rPr kumimoji="0" lang="zh-TW" altLang="en-US" sz="2000" dirty="0">
                <a:solidFill>
                  <a:srgbClr val="320E04"/>
                </a:solidFill>
                <a:latin typeface="微軟正黑體" charset="0"/>
                <a:ea typeface="微軟正黑體" charset="0"/>
                <a:cs typeface="Times New Roman" charset="0"/>
              </a:rPr>
              <a:t>，並不影響</a:t>
            </a:r>
            <a:r>
              <a:rPr kumimoji="0" lang="zh-TW" altLang="en-US" sz="2000" dirty="0">
                <a:solidFill>
                  <a:srgbClr val="A50021"/>
                </a:solidFill>
                <a:latin typeface="微軟正黑體" charset="0"/>
                <a:ea typeface="微軟正黑體" charset="0"/>
                <a:cs typeface="Times New Roman" charset="0"/>
              </a:rPr>
              <a:t>內部層</a:t>
            </a:r>
            <a:r>
              <a:rPr kumimoji="0" lang="zh-TW" altLang="en-US" sz="2000" dirty="0">
                <a:solidFill>
                  <a:srgbClr val="320E04"/>
                </a:solidFill>
                <a:latin typeface="微軟正黑體" charset="0"/>
                <a:ea typeface="微軟正黑體" charset="0"/>
                <a:cs typeface="Times New Roman" charset="0"/>
              </a:rPr>
              <a:t>的</a:t>
            </a:r>
            <a:r>
              <a:rPr kumimoji="0" lang="zh-TW" altLang="en-US" sz="2000" dirty="0">
                <a:solidFill>
                  <a:schemeClr val="tx2">
                    <a:lumMod val="75000"/>
                  </a:schemeClr>
                </a:solidFill>
                <a:latin typeface="微軟正黑體" charset="0"/>
                <a:ea typeface="微軟正黑體" charset="0"/>
                <a:cs typeface="Times New Roman" charset="0"/>
              </a:rPr>
              <a:t>儲存結構</a:t>
            </a:r>
            <a:r>
              <a:rPr kumimoji="0" lang="zh-TW" altLang="en-US" sz="2000" dirty="0">
                <a:solidFill>
                  <a:srgbClr val="320E04"/>
                </a:solidFill>
                <a:latin typeface="微軟正黑體" charset="0"/>
                <a:ea typeface="微軟正黑體" charset="0"/>
                <a:cs typeface="Times New Roman" charset="0"/>
              </a:rPr>
              <a:t>，亦即</a:t>
            </a:r>
            <a:r>
              <a:rPr kumimoji="0" lang="zh-TW" altLang="en-US" sz="2000" dirty="0">
                <a:solidFill>
                  <a:schemeClr val="tx2">
                    <a:lumMod val="75000"/>
                  </a:schemeClr>
                </a:solidFill>
                <a:latin typeface="微軟正黑體" charset="0"/>
                <a:ea typeface="微軟正黑體" charset="0"/>
                <a:cs typeface="Times New Roman" charset="0"/>
              </a:rPr>
              <a:t>應用程式</a:t>
            </a:r>
            <a:r>
              <a:rPr kumimoji="0" lang="zh-TW" altLang="en-US" sz="2000" dirty="0">
                <a:solidFill>
                  <a:srgbClr val="320E04"/>
                </a:solidFill>
                <a:latin typeface="微軟正黑體" charset="0"/>
                <a:ea typeface="微軟正黑體" charset="0"/>
                <a:cs typeface="Times New Roman" charset="0"/>
              </a:rPr>
              <a:t>不須牽就資料結構而做大幅度的修改。反之即為</a:t>
            </a:r>
            <a:r>
              <a:rPr kumimoji="0" lang="zh-TW" altLang="en-US" sz="2000" dirty="0">
                <a:solidFill>
                  <a:srgbClr val="7030A0"/>
                </a:solidFill>
                <a:latin typeface="微軟正黑體" charset="0"/>
                <a:ea typeface="微軟正黑體" charset="0"/>
                <a:cs typeface="Times New Roman" charset="0"/>
              </a:rPr>
              <a:t>「</a:t>
            </a:r>
            <a:r>
              <a:rPr kumimoji="0" lang="zh-TW" altLang="en-US" sz="2000" b="1" dirty="0">
                <a:solidFill>
                  <a:schemeClr val="tx2">
                    <a:lumMod val="75000"/>
                  </a:schemeClr>
                </a:solidFill>
                <a:latin typeface="微軟正黑體" charset="0"/>
                <a:ea typeface="微軟正黑體" charset="0"/>
                <a:cs typeface="Times New Roman" charset="0"/>
              </a:rPr>
              <a:t>資料相依</a:t>
            </a:r>
            <a:r>
              <a:rPr kumimoji="0" lang="en-US" altLang="en-US" sz="2000" b="1" dirty="0">
                <a:solidFill>
                  <a:schemeClr val="tx2">
                    <a:lumMod val="75000"/>
                  </a:schemeClr>
                </a:solidFill>
                <a:latin typeface="微軟正黑體" charset="0"/>
                <a:ea typeface="微軟正黑體" charset="0"/>
                <a:cs typeface="Times New Roman" charset="0"/>
              </a:rPr>
              <a:t>(Data Independence)</a:t>
            </a:r>
            <a:r>
              <a:rPr kumimoji="0" lang="zh-TW" altLang="en-US" sz="2000" dirty="0">
                <a:solidFill>
                  <a:srgbClr val="320E04"/>
                </a:solidFill>
                <a:latin typeface="微軟正黑體" charset="0"/>
                <a:ea typeface="微軟正黑體" charset="0"/>
                <a:cs typeface="Times New Roman" charset="0"/>
              </a:rPr>
              <a:t>」。</a:t>
            </a:r>
          </a:p>
        </p:txBody>
      </p:sp>
      <p:sp>
        <p:nvSpPr>
          <p:cNvPr id="6" name="矩形 5"/>
          <p:cNvSpPr/>
          <p:nvPr/>
        </p:nvSpPr>
        <p:spPr>
          <a:xfrm>
            <a:off x="8629471" y="5749517"/>
            <a:ext cx="697627" cy="400110"/>
          </a:xfrm>
          <a:prstGeom prst="rect">
            <a:avLst/>
          </a:prstGeom>
        </p:spPr>
        <p:txBody>
          <a:bodyPr wrap="none">
            <a:spAutoFit/>
          </a:bodyPr>
          <a:lstStyle/>
          <a:p>
            <a:pPr>
              <a:defRPr/>
            </a:pPr>
            <a:r>
              <a:rPr lang="zh-TW" altLang="en-US" sz="2000" b="1" dirty="0">
                <a:solidFill>
                  <a:schemeClr val="accent2">
                    <a:lumMod val="75000"/>
                  </a:schemeClr>
                </a:solidFill>
                <a:latin typeface="微軟正黑體" pitchFamily="34" charset="-120"/>
                <a:ea typeface="微軟正黑體" pitchFamily="34" charset="-120"/>
                <a:cs typeface="Times New Roman" pitchFamily="18" charset="0"/>
              </a:rPr>
              <a:t>資料</a:t>
            </a:r>
            <a:endParaRPr lang="zh-TW" altLang="en-US" sz="2000" dirty="0">
              <a:solidFill>
                <a:schemeClr val="accent2">
                  <a:lumMod val="75000"/>
                </a:schemeClr>
              </a:solidFill>
              <a:latin typeface="微軟正黑體" pitchFamily="34" charset="-120"/>
              <a:ea typeface="微軟正黑體" pitchFamily="34" charset="-120"/>
            </a:endParaRPr>
          </a:p>
        </p:txBody>
      </p:sp>
      <p:sp>
        <p:nvSpPr>
          <p:cNvPr id="7" name="矩形 6"/>
          <p:cNvSpPr/>
          <p:nvPr/>
        </p:nvSpPr>
        <p:spPr>
          <a:xfrm>
            <a:off x="8208844" y="3457575"/>
            <a:ext cx="1210588" cy="400110"/>
          </a:xfrm>
          <a:prstGeom prst="rect">
            <a:avLst/>
          </a:prstGeom>
        </p:spPr>
        <p:txBody>
          <a:bodyPr wrap="none">
            <a:spAutoFit/>
          </a:bodyPr>
          <a:lstStyle/>
          <a:p>
            <a:pPr>
              <a:defRPr/>
            </a:pPr>
            <a:r>
              <a:rPr lang="zh-TW" altLang="en-US" sz="2000" b="1" dirty="0">
                <a:solidFill>
                  <a:schemeClr val="accent2">
                    <a:lumMod val="75000"/>
                  </a:schemeClr>
                </a:solidFill>
                <a:latin typeface="微軟正黑體" pitchFamily="34" charset="-120"/>
                <a:ea typeface="微軟正黑體" pitchFamily="34" charset="-120"/>
                <a:cs typeface="Times New Roman" pitchFamily="18" charset="0"/>
              </a:rPr>
              <a:t>應用程式</a:t>
            </a:r>
          </a:p>
        </p:txBody>
      </p:sp>
      <p:cxnSp>
        <p:nvCxnSpPr>
          <p:cNvPr id="9" name="直線接點 8"/>
          <p:cNvCxnSpPr/>
          <p:nvPr/>
        </p:nvCxnSpPr>
        <p:spPr>
          <a:xfrm>
            <a:off x="3275807" y="4067503"/>
            <a:ext cx="6143625" cy="0"/>
          </a:xfrm>
          <a:prstGeom prst="line">
            <a:avLst/>
          </a:prstGeom>
          <a:ln w="25400">
            <a:solidFill>
              <a:srgbClr val="A50021"/>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3275807" y="5549462"/>
            <a:ext cx="6143625" cy="0"/>
          </a:xfrm>
          <a:prstGeom prst="line">
            <a:avLst/>
          </a:prstGeom>
          <a:ln w="25400">
            <a:solidFill>
              <a:srgbClr val="A5002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116510" y="4587766"/>
            <a:ext cx="1210588" cy="400110"/>
          </a:xfrm>
          <a:prstGeom prst="rect">
            <a:avLst/>
          </a:prstGeom>
        </p:spPr>
        <p:txBody>
          <a:bodyPr wrap="none">
            <a:spAutoFit/>
          </a:bodyPr>
          <a:lstStyle/>
          <a:p>
            <a:pPr>
              <a:defRPr/>
            </a:pPr>
            <a:r>
              <a:rPr lang="zh-TW" altLang="en-US" sz="2000" b="1" dirty="0">
                <a:solidFill>
                  <a:schemeClr val="accent2">
                    <a:lumMod val="75000"/>
                  </a:schemeClr>
                </a:solidFill>
                <a:latin typeface="微軟正黑體" pitchFamily="34" charset="-120"/>
                <a:ea typeface="微軟正黑體" pitchFamily="34" charset="-120"/>
                <a:cs typeface="Times New Roman" pitchFamily="18" charset="0"/>
              </a:rPr>
              <a:t>邏輯應用</a:t>
            </a:r>
          </a:p>
        </p:txBody>
      </p:sp>
    </p:spTree>
    <p:extLst>
      <p:ext uri="{BB962C8B-B14F-4D97-AF65-F5344CB8AC3E}">
        <p14:creationId xmlns:p14="http://schemas.microsoft.com/office/powerpoint/2010/main" val="948963817"/>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3"/>
          <p:cNvSpPr txBox="1">
            <a:spLocks noChangeArrowheads="1"/>
          </p:cNvSpPr>
          <p:nvPr/>
        </p:nvSpPr>
        <p:spPr bwMode="auto">
          <a:xfrm>
            <a:off x="835572" y="977462"/>
            <a:ext cx="10673255" cy="3046988"/>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例如：假設使用者本來依</a:t>
            </a:r>
            <a:r>
              <a:rPr kumimoji="0" lang="zh-TW" altLang="en-US" sz="2000" b="1" dirty="0">
                <a:solidFill>
                  <a:srgbClr val="A50021"/>
                </a:solidFill>
                <a:latin typeface="微軟正黑體" charset="0"/>
                <a:ea typeface="微軟正黑體" charset="0"/>
                <a:cs typeface="Times New Roman" charset="0"/>
              </a:rPr>
              <a:t>「學號」</a:t>
            </a:r>
            <a:r>
              <a:rPr kumimoji="0" lang="zh-TW" altLang="en-US" sz="2000" b="1" dirty="0">
                <a:solidFill>
                  <a:srgbClr val="006600"/>
                </a:solidFill>
                <a:latin typeface="微軟正黑體" charset="0"/>
                <a:ea typeface="微軟正黑體" charset="0"/>
                <a:cs typeface="Times New Roman" charset="0"/>
              </a:rPr>
              <a:t>來排序</a:t>
            </a:r>
            <a:r>
              <a:rPr kumimoji="0" lang="zh-TW" altLang="en-US" sz="2000" b="1" dirty="0">
                <a:solidFill>
                  <a:srgbClr val="320E04"/>
                </a:solidFill>
                <a:latin typeface="微軟正黑體" charset="0"/>
                <a:ea typeface="微軟正黑體" charset="0"/>
                <a:cs typeface="Times New Roman" charset="0"/>
              </a:rPr>
              <a:t>全班成績，現在</a:t>
            </a:r>
            <a:r>
              <a:rPr kumimoji="0" lang="zh-TW" altLang="en-US" sz="2000" b="1" dirty="0">
                <a:solidFill>
                  <a:schemeClr val="tx2">
                    <a:lumMod val="75000"/>
                  </a:schemeClr>
                </a:solidFill>
                <a:latin typeface="微軟正黑體" charset="0"/>
                <a:ea typeface="微軟正黑體" charset="0"/>
                <a:cs typeface="Times New Roman" charset="0"/>
              </a:rPr>
              <a:t>修改應用程式</a:t>
            </a:r>
            <a:r>
              <a:rPr kumimoji="0" lang="zh-TW" altLang="en-US" sz="2000" b="1" dirty="0">
                <a:solidFill>
                  <a:srgbClr val="320E04"/>
                </a:solidFill>
                <a:latin typeface="微軟正黑體" charset="0"/>
                <a:ea typeface="微軟正黑體" charset="0"/>
                <a:cs typeface="Times New Roman" charset="0"/>
              </a:rPr>
              <a:t>為可以依照</a:t>
            </a:r>
            <a:r>
              <a:rPr kumimoji="0" lang="zh-TW" altLang="en-US" sz="2000" b="1" dirty="0">
                <a:solidFill>
                  <a:srgbClr val="A50021"/>
                </a:solidFill>
                <a:latin typeface="微軟正黑體" charset="0"/>
                <a:ea typeface="微軟正黑體" charset="0"/>
                <a:cs typeface="Times New Roman" charset="0"/>
              </a:rPr>
              <a:t>「資料庫」</a:t>
            </a:r>
            <a:r>
              <a:rPr kumimoji="0" lang="zh-TW" altLang="en-US" sz="2000" b="1" dirty="0">
                <a:solidFill>
                  <a:srgbClr val="C00000"/>
                </a:solidFill>
                <a:latin typeface="微軟正黑體" charset="0"/>
                <a:ea typeface="微軟正黑體" charset="0"/>
                <a:cs typeface="Times New Roman" charset="0"/>
              </a:rPr>
              <a:t>來排序</a:t>
            </a:r>
            <a:r>
              <a:rPr kumimoji="0" lang="zh-TW" altLang="en-US" sz="2000" b="1" dirty="0">
                <a:solidFill>
                  <a:srgbClr val="320E04"/>
                </a:solidFill>
                <a:latin typeface="微軟正黑體" charset="0"/>
                <a:ea typeface="微軟正黑體" charset="0"/>
                <a:cs typeface="Times New Roman" charset="0"/>
              </a:rPr>
              <a:t>全班成績。這將</a:t>
            </a:r>
            <a:r>
              <a:rPr kumimoji="0" lang="zh-TW" altLang="en-US" sz="2800" b="1" dirty="0">
                <a:solidFill>
                  <a:schemeClr val="tx2">
                    <a:lumMod val="75000"/>
                  </a:schemeClr>
                </a:solidFill>
                <a:latin typeface="微軟正黑體" charset="0"/>
                <a:ea typeface="微軟正黑體" charset="0"/>
                <a:cs typeface="Times New Roman" charset="0"/>
              </a:rPr>
              <a:t>不會影響</a:t>
            </a:r>
            <a:r>
              <a:rPr kumimoji="0" lang="zh-TW" altLang="en-US" sz="2000" b="1" dirty="0">
                <a:solidFill>
                  <a:schemeClr val="tx2">
                    <a:lumMod val="75000"/>
                  </a:schemeClr>
                </a:solidFill>
                <a:latin typeface="微軟正黑體" charset="0"/>
                <a:ea typeface="微軟正黑體" charset="0"/>
                <a:cs typeface="Times New Roman" charset="0"/>
              </a:rPr>
              <a:t>內部層的儲存結構</a:t>
            </a:r>
            <a:r>
              <a:rPr kumimoji="0" lang="zh-TW" altLang="en-US" sz="2000" b="1" dirty="0">
                <a:solidFill>
                  <a:srgbClr val="320E04"/>
                </a:solidFill>
                <a:latin typeface="微軟正黑體" charset="0"/>
                <a:ea typeface="微軟正黑體" charset="0"/>
                <a:cs typeface="Times New Roman" charset="0"/>
              </a:rPr>
              <a:t>。</a:t>
            </a:r>
            <a:r>
              <a:rPr kumimoji="0" lang="zh-TW" altLang="en-US" sz="2000" b="1" dirty="0">
                <a:latin typeface="微軟正黑體" charset="0"/>
                <a:ea typeface="微軟正黑體" charset="0"/>
                <a:cs typeface="Times New Roman" charset="0"/>
                <a:sym typeface="Wingdings" charset="2"/>
              </a:rPr>
              <a:t>這就是資料庫系統</a:t>
            </a:r>
            <a:r>
              <a:rPr kumimoji="0" lang="zh-TW" altLang="en-US" sz="2000" b="1" dirty="0">
                <a:solidFill>
                  <a:srgbClr val="320E04"/>
                </a:solidFill>
                <a:latin typeface="微軟正黑體" charset="0"/>
                <a:ea typeface="微軟正黑體" charset="0"/>
                <a:cs typeface="Times New Roman" charset="0"/>
                <a:sym typeface="Wingdings" charset="2"/>
              </a:rPr>
              <a:t>具有「資料庫獨立性」的優點。</a:t>
            </a:r>
            <a:endParaRPr kumimoji="0" lang="zh-TW" altLang="en-US" sz="2000" b="1" dirty="0">
              <a:solidFill>
                <a:srgbClr val="320E04"/>
              </a:solidFill>
              <a:latin typeface="微軟正黑體" charset="0"/>
              <a:ea typeface="微軟正黑體" charset="0"/>
              <a:cs typeface="Times New Roman" charset="0"/>
            </a:endParaRPr>
          </a:p>
          <a:p>
            <a:pPr eaLnBrk="1" hangingPunct="1">
              <a:lnSpc>
                <a:spcPct val="150000"/>
              </a:lnSpc>
            </a:pPr>
            <a:endParaRPr kumimoji="0" lang="en-US" altLang="zh-TW" sz="2000" b="1" dirty="0">
              <a:solidFill>
                <a:srgbClr val="320E04"/>
              </a:solidFill>
              <a:latin typeface="微軟正黑體" charset="0"/>
              <a:ea typeface="微軟正黑體" charset="0"/>
              <a:cs typeface="Times New Roman" charset="0"/>
            </a:endParaRPr>
          </a:p>
          <a:p>
            <a:pPr eaLnBrk="1" hangingPunct="1">
              <a:lnSpc>
                <a:spcPct val="150000"/>
              </a:lnSpc>
            </a:pPr>
            <a:endParaRPr kumimoji="0" lang="en-US" altLang="zh-TW" sz="2000" b="1" dirty="0">
              <a:solidFill>
                <a:srgbClr val="320E04"/>
              </a:solidFill>
              <a:latin typeface="微軟正黑體" charset="0"/>
              <a:ea typeface="微軟正黑體" charset="0"/>
              <a:cs typeface="Times New Roman" charset="0"/>
            </a:endParaRPr>
          </a:p>
          <a:p>
            <a:pPr eaLnBrk="1" hangingPunct="1">
              <a:lnSpc>
                <a:spcPct val="150000"/>
              </a:lnSpc>
            </a:pPr>
            <a:endParaRPr kumimoji="0" lang="en-US" altLang="zh-TW" sz="2000" b="1" dirty="0">
              <a:solidFill>
                <a:srgbClr val="320E04"/>
              </a:solidFill>
              <a:latin typeface="微軟正黑體" charset="0"/>
              <a:ea typeface="微軟正黑體" charset="0"/>
              <a:cs typeface="Times New Roman" charset="0"/>
            </a:endParaRPr>
          </a:p>
        </p:txBody>
      </p:sp>
      <p:sp>
        <p:nvSpPr>
          <p:cNvPr id="8" name="矩形 7"/>
          <p:cNvSpPr/>
          <p:nvPr/>
        </p:nvSpPr>
        <p:spPr>
          <a:xfrm>
            <a:off x="2084662" y="2832677"/>
            <a:ext cx="2032000" cy="369887"/>
          </a:xfrm>
          <a:prstGeom prst="rect">
            <a:avLst/>
          </a:prstGeom>
        </p:spPr>
        <p:txBody>
          <a:bodyPr wrap="none">
            <a:spAutoFit/>
          </a:bodyPr>
          <a:lstStyle/>
          <a:p>
            <a:pPr>
              <a:defRPr/>
            </a:pPr>
            <a:r>
              <a:rPr lang="zh-TW" altLang="en-US" b="1" dirty="0">
                <a:latin typeface="微軟正黑體" pitchFamily="34" charset="-120"/>
                <a:ea typeface="微軟正黑體" pitchFamily="34" charset="-120"/>
                <a:cs typeface="Times New Roman" pitchFamily="18" charset="0"/>
              </a:rPr>
              <a:t>依「學號」來排序</a:t>
            </a:r>
            <a:endParaRPr lang="zh-TW" altLang="en-US" dirty="0">
              <a:latin typeface="Verdana" pitchFamily="34" charset="0"/>
              <a:ea typeface="標楷體" pitchFamily="65" charset="-120"/>
            </a:endParaRPr>
          </a:p>
        </p:txBody>
      </p:sp>
      <p:sp>
        <p:nvSpPr>
          <p:cNvPr id="9" name="矩形 8"/>
          <p:cNvSpPr/>
          <p:nvPr/>
        </p:nvSpPr>
        <p:spPr>
          <a:xfrm>
            <a:off x="5942287" y="2832677"/>
            <a:ext cx="2262188" cy="369887"/>
          </a:xfrm>
          <a:prstGeom prst="rect">
            <a:avLst/>
          </a:prstGeom>
        </p:spPr>
        <p:txBody>
          <a:bodyPr wrap="none">
            <a:spAutoFit/>
          </a:bodyPr>
          <a:lstStyle/>
          <a:p>
            <a:pPr>
              <a:defRPr/>
            </a:pPr>
            <a:r>
              <a:rPr lang="zh-TW" altLang="en-US" b="1" dirty="0">
                <a:latin typeface="微軟正黑體" pitchFamily="34" charset="-120"/>
                <a:ea typeface="微軟正黑體" pitchFamily="34" charset="-120"/>
                <a:cs typeface="Times New Roman" pitchFamily="18" charset="0"/>
              </a:rPr>
              <a:t>依「資料庫」來排序</a:t>
            </a:r>
            <a:endParaRPr lang="zh-TW" altLang="en-US" dirty="0">
              <a:latin typeface="Verdana" pitchFamily="34" charset="0"/>
              <a:ea typeface="標楷體" pitchFamily="65" charset="-120"/>
            </a:endParaRPr>
          </a:p>
        </p:txBody>
      </p:sp>
      <p:pic>
        <p:nvPicPr>
          <p:cNvPr id="4301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763" y="3189864"/>
            <a:ext cx="40100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913" y="3189864"/>
            <a:ext cx="40290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265586"/>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040524" y="0"/>
            <a:ext cx="9627476" cy="1143000"/>
          </a:xfrm>
        </p:spPr>
        <p:txBody>
          <a:bodyPr>
            <a:normAutofit/>
          </a:bodyPr>
          <a:lstStyle/>
          <a:p>
            <a:pPr>
              <a:defRPr/>
            </a:pPr>
            <a:r>
              <a:rPr lang="zh-TW" altLang="en-US" sz="4400" b="1" dirty="0">
                <a:solidFill>
                  <a:schemeClr val="tx1"/>
                </a:solidFill>
              </a:rPr>
              <a:t>五、資料的完整性</a:t>
            </a:r>
            <a:r>
              <a:rPr lang="en-US" altLang="en-US" sz="4400" b="1" dirty="0">
                <a:solidFill>
                  <a:schemeClr val="tx1"/>
                </a:solidFill>
              </a:rPr>
              <a:t>(Integrity)</a:t>
            </a:r>
            <a:endParaRPr lang="zh-TW" altLang="en-US" sz="4400" b="1" dirty="0">
              <a:solidFill>
                <a:schemeClr val="tx1"/>
              </a:solidFill>
            </a:endParaRPr>
          </a:p>
        </p:txBody>
      </p:sp>
      <p:sp>
        <p:nvSpPr>
          <p:cNvPr id="128003" name="Text Box 3"/>
          <p:cNvSpPr txBox="1">
            <a:spLocks noChangeArrowheads="1"/>
          </p:cNvSpPr>
          <p:nvPr/>
        </p:nvSpPr>
        <p:spPr bwMode="auto">
          <a:xfrm>
            <a:off x="1261242" y="1285875"/>
            <a:ext cx="9790386" cy="2092881"/>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spcBef>
                <a:spcPct val="50000"/>
              </a:spcBef>
            </a:pPr>
            <a:r>
              <a:rPr kumimoji="0" lang="zh-TW" altLang="en-US" sz="2000" b="1" dirty="0">
                <a:solidFill>
                  <a:srgbClr val="320E04"/>
                </a:solidFill>
                <a:latin typeface="微軟正黑體" charset="0"/>
                <a:ea typeface="微軟正黑體" charset="0"/>
                <a:cs typeface="Times New Roman" charset="0"/>
              </a:rPr>
              <a:t>定義：是指用以確保資料的</a:t>
            </a:r>
            <a:r>
              <a:rPr kumimoji="0" lang="zh-TW" altLang="en-US" sz="2000" b="1" dirty="0">
                <a:solidFill>
                  <a:srgbClr val="A50021"/>
                </a:solidFill>
                <a:latin typeface="微軟正黑體" charset="0"/>
                <a:ea typeface="微軟正黑體" charset="0"/>
                <a:cs typeface="Times New Roman" charset="0"/>
              </a:rPr>
              <a:t>一致性</a:t>
            </a:r>
            <a:r>
              <a:rPr kumimoji="0" lang="zh-TW" altLang="en-US" sz="2000" b="1" dirty="0">
                <a:solidFill>
                  <a:srgbClr val="320E04"/>
                </a:solidFill>
                <a:latin typeface="微軟正黑體" charset="0"/>
                <a:ea typeface="微軟正黑體" charset="0"/>
                <a:cs typeface="Times New Roman" charset="0"/>
              </a:rPr>
              <a:t>與</a:t>
            </a:r>
            <a:r>
              <a:rPr kumimoji="0" lang="zh-TW" altLang="en-US" sz="2000" b="1" dirty="0">
                <a:solidFill>
                  <a:schemeClr val="tx2">
                    <a:lumMod val="75000"/>
                  </a:schemeClr>
                </a:solidFill>
                <a:latin typeface="微軟正黑體" charset="0"/>
                <a:ea typeface="微軟正黑體" charset="0"/>
                <a:cs typeface="Times New Roman" charset="0"/>
              </a:rPr>
              <a:t>完整性</a:t>
            </a:r>
            <a:r>
              <a:rPr kumimoji="0" lang="zh-TW" altLang="en-US" sz="2000" b="1" dirty="0">
                <a:solidFill>
                  <a:srgbClr val="320E04"/>
                </a:solidFill>
                <a:latin typeface="微軟正黑體" charset="0"/>
                <a:ea typeface="微軟正黑體" charset="0"/>
                <a:cs typeface="Times New Roman" charset="0"/>
              </a:rPr>
              <a:t>，以避免資料在經過</a:t>
            </a:r>
            <a:r>
              <a:rPr kumimoji="0" lang="zh-TW" altLang="en-US" sz="2000" b="1" dirty="0">
                <a:solidFill>
                  <a:schemeClr val="tx2">
                    <a:lumMod val="75000"/>
                  </a:schemeClr>
                </a:solidFill>
                <a:latin typeface="微軟正黑體" charset="0"/>
                <a:ea typeface="微軟正黑體" charset="0"/>
                <a:cs typeface="Times New Roman" charset="0"/>
              </a:rPr>
              <a:t>新增、修改</a:t>
            </a:r>
            <a:r>
              <a:rPr kumimoji="0" lang="zh-TW" altLang="en-US" sz="2000" b="1" dirty="0">
                <a:solidFill>
                  <a:srgbClr val="320E04"/>
                </a:solidFill>
                <a:latin typeface="微軟正黑體" charset="0"/>
                <a:ea typeface="微軟正黑體" charset="0"/>
                <a:cs typeface="Times New Roman" charset="0"/>
              </a:rPr>
              <a:t>及</a:t>
            </a:r>
            <a:r>
              <a:rPr kumimoji="0" lang="zh-TW" altLang="en-US" sz="2000" b="1" dirty="0">
                <a:solidFill>
                  <a:schemeClr val="tx2">
                    <a:lumMod val="75000"/>
                  </a:schemeClr>
                </a:solidFill>
                <a:latin typeface="微軟正黑體" charset="0"/>
                <a:ea typeface="微軟正黑體" charset="0"/>
                <a:cs typeface="Times New Roman" charset="0"/>
              </a:rPr>
              <a:t>刪除</a:t>
            </a:r>
            <a:r>
              <a:rPr kumimoji="0" lang="zh-TW" altLang="en-US" sz="2000" b="1" dirty="0">
                <a:solidFill>
                  <a:srgbClr val="320E04"/>
                </a:solidFill>
                <a:latin typeface="微軟正黑體" charset="0"/>
                <a:ea typeface="微軟正黑體" charset="0"/>
                <a:cs typeface="Times New Roman" charset="0"/>
              </a:rPr>
              <a:t>等運算之後，而產生的</a:t>
            </a:r>
            <a:r>
              <a:rPr kumimoji="0" lang="zh-TW" altLang="en-US" sz="2000" b="1" dirty="0">
                <a:solidFill>
                  <a:schemeClr val="tx2">
                    <a:lumMod val="75000"/>
                  </a:schemeClr>
                </a:solidFill>
                <a:latin typeface="微軟正黑體" charset="0"/>
                <a:ea typeface="微軟正黑體" charset="0"/>
                <a:cs typeface="Times New Roman" charset="0"/>
              </a:rPr>
              <a:t>異常現象</a:t>
            </a:r>
            <a:r>
              <a:rPr kumimoji="0" lang="zh-TW" altLang="en-US" sz="2000" b="1" dirty="0">
                <a:solidFill>
                  <a:srgbClr val="320E04"/>
                </a:solidFill>
                <a:latin typeface="微軟正黑體" charset="0"/>
                <a:ea typeface="微軟正黑體" charset="0"/>
                <a:cs typeface="Times New Roman" charset="0"/>
              </a:rPr>
              <a:t>。</a:t>
            </a:r>
            <a:endParaRPr kumimoji="0" lang="en-US" altLang="zh-TW" sz="2000" b="1" dirty="0">
              <a:solidFill>
                <a:srgbClr val="320E04"/>
              </a:solidFill>
              <a:latin typeface="微軟正黑體" charset="0"/>
              <a:ea typeface="微軟正黑體" charset="0"/>
              <a:cs typeface="Times New Roman" charset="0"/>
            </a:endParaRPr>
          </a:p>
          <a:p>
            <a:pPr eaLnBrk="1" hangingPunct="1">
              <a:lnSpc>
                <a:spcPct val="150000"/>
              </a:lnSpc>
              <a:spcBef>
                <a:spcPct val="50000"/>
              </a:spcBef>
            </a:pPr>
            <a:r>
              <a:rPr kumimoji="0" lang="zh-TW" altLang="en-US" sz="2000" b="1" dirty="0">
                <a:solidFill>
                  <a:srgbClr val="320E04"/>
                </a:solidFill>
                <a:latin typeface="微軟正黑體" charset="0"/>
                <a:ea typeface="微軟正黑體" charset="0"/>
                <a:cs typeface="Times New Roman" charset="0"/>
              </a:rPr>
              <a:t>例如：學生的</a:t>
            </a:r>
            <a:r>
              <a:rPr kumimoji="0" lang="zh-TW" altLang="en-US" sz="2000" b="1" dirty="0">
                <a:solidFill>
                  <a:srgbClr val="A50021"/>
                </a:solidFill>
                <a:latin typeface="微軟正黑體" charset="0"/>
                <a:ea typeface="微軟正黑體" charset="0"/>
                <a:cs typeface="Times New Roman" charset="0"/>
              </a:rPr>
              <a:t>成績為</a:t>
            </a:r>
            <a:r>
              <a:rPr kumimoji="0" lang="en-US" altLang="en-US" sz="2000" b="1" dirty="0">
                <a:solidFill>
                  <a:srgbClr val="A50021"/>
                </a:solidFill>
                <a:latin typeface="微軟正黑體" charset="0"/>
                <a:ea typeface="微軟正黑體" charset="0"/>
                <a:cs typeface="Times New Roman" charset="0"/>
              </a:rPr>
              <a:t>101</a:t>
            </a:r>
            <a:r>
              <a:rPr kumimoji="0" lang="zh-TW" altLang="en-US" sz="2000" b="1" dirty="0">
                <a:solidFill>
                  <a:srgbClr val="A50021"/>
                </a:solidFill>
                <a:latin typeface="微軟正黑體" charset="0"/>
                <a:ea typeface="微軟正黑體" charset="0"/>
                <a:cs typeface="Times New Roman" charset="0"/>
              </a:rPr>
              <a:t>分時</a:t>
            </a:r>
            <a:r>
              <a:rPr kumimoji="0" lang="zh-TW" altLang="en-US" sz="2000" b="1" dirty="0">
                <a:solidFill>
                  <a:srgbClr val="320E04"/>
                </a:solidFill>
                <a:latin typeface="微軟正黑體" charset="0"/>
                <a:ea typeface="微軟正黑體" charset="0"/>
                <a:cs typeface="Times New Roman" charset="0"/>
              </a:rPr>
              <a:t>，這顯然是一種</a:t>
            </a:r>
            <a:r>
              <a:rPr kumimoji="0" lang="zh-TW" altLang="en-US" sz="2000" b="1" dirty="0">
                <a:solidFill>
                  <a:srgbClr val="006600"/>
                </a:solidFill>
                <a:latin typeface="微軟正黑體" charset="0"/>
                <a:ea typeface="微軟正黑體" charset="0"/>
                <a:cs typeface="Times New Roman" charset="0"/>
              </a:rPr>
              <a:t>錯誤性</a:t>
            </a:r>
            <a:r>
              <a:rPr kumimoji="0" lang="zh-TW" altLang="en-US" sz="2000" b="1" dirty="0">
                <a:solidFill>
                  <a:srgbClr val="320E04"/>
                </a:solidFill>
                <a:latin typeface="微軟正黑體" charset="0"/>
                <a:ea typeface="微軟正黑體" charset="0"/>
                <a:cs typeface="Times New Roman" charset="0"/>
              </a:rPr>
              <a:t>的資料。我們可以利用資料完整性的</a:t>
            </a:r>
            <a:r>
              <a:rPr kumimoji="0" lang="zh-TW" altLang="en-US" sz="2000" b="1" dirty="0">
                <a:solidFill>
                  <a:srgbClr val="A50021"/>
                </a:solidFill>
                <a:latin typeface="微軟正黑體" charset="0"/>
                <a:ea typeface="微軟正黑體" charset="0"/>
                <a:cs typeface="Times New Roman" charset="0"/>
              </a:rPr>
              <a:t>「值域完整性規則」</a:t>
            </a:r>
            <a:r>
              <a:rPr kumimoji="0" lang="zh-TW" altLang="en-US" sz="2000" b="1" dirty="0">
                <a:solidFill>
                  <a:srgbClr val="320E04"/>
                </a:solidFill>
                <a:latin typeface="微軟正黑體" charset="0"/>
                <a:ea typeface="微軟正黑體" charset="0"/>
                <a:cs typeface="Times New Roman" charset="0"/>
              </a:rPr>
              <a:t>，來</a:t>
            </a:r>
            <a:r>
              <a:rPr kumimoji="0" lang="zh-TW" altLang="en-US" sz="2000" b="1" dirty="0">
                <a:solidFill>
                  <a:schemeClr val="tx2">
                    <a:lumMod val="75000"/>
                  </a:schemeClr>
                </a:solidFill>
                <a:latin typeface="微軟正黑體" charset="0"/>
                <a:ea typeface="微軟正黑體" charset="0"/>
                <a:cs typeface="Times New Roman" charset="0"/>
              </a:rPr>
              <a:t>檢查</a:t>
            </a:r>
            <a:r>
              <a:rPr kumimoji="0" lang="zh-TW" altLang="en-US" sz="2000" b="1" dirty="0">
                <a:solidFill>
                  <a:srgbClr val="320E04"/>
                </a:solidFill>
                <a:latin typeface="微軟正黑體" charset="0"/>
                <a:ea typeface="微軟正黑體" charset="0"/>
                <a:cs typeface="Times New Roman" charset="0"/>
              </a:rPr>
              <a:t>使用者將</a:t>
            </a:r>
            <a:r>
              <a:rPr kumimoji="0" lang="zh-TW" altLang="en-US" sz="2000" b="1" dirty="0">
                <a:solidFill>
                  <a:schemeClr val="tx2">
                    <a:lumMod val="75000"/>
                  </a:schemeClr>
                </a:solidFill>
                <a:latin typeface="微軟正黑體" charset="0"/>
                <a:ea typeface="微軟正黑體" charset="0"/>
                <a:cs typeface="Times New Roman" charset="0"/>
              </a:rPr>
              <a:t>錯誤</a:t>
            </a:r>
            <a:r>
              <a:rPr kumimoji="0" lang="zh-TW" altLang="en-US" sz="2000" b="1" dirty="0">
                <a:solidFill>
                  <a:srgbClr val="320E04"/>
                </a:solidFill>
                <a:latin typeface="微軟正黑體" charset="0"/>
                <a:ea typeface="微軟正黑體" charset="0"/>
                <a:cs typeface="Times New Roman" charset="0"/>
              </a:rPr>
              <a:t>及</a:t>
            </a:r>
            <a:r>
              <a:rPr kumimoji="0" lang="zh-TW" altLang="en-US" sz="2000" b="1" dirty="0">
                <a:solidFill>
                  <a:schemeClr val="tx2">
                    <a:lumMod val="75000"/>
                  </a:schemeClr>
                </a:solidFill>
                <a:latin typeface="微軟正黑體" charset="0"/>
                <a:ea typeface="微軟正黑體" charset="0"/>
                <a:cs typeface="Times New Roman" charset="0"/>
              </a:rPr>
              <a:t>不合法</a:t>
            </a:r>
            <a:r>
              <a:rPr kumimoji="0" lang="zh-TW" altLang="en-US" sz="2000" b="1" dirty="0">
                <a:solidFill>
                  <a:srgbClr val="320E04"/>
                </a:solidFill>
                <a:latin typeface="微軟正黑體" charset="0"/>
                <a:ea typeface="微軟正黑體" charset="0"/>
                <a:cs typeface="Times New Roman" charset="0"/>
              </a:rPr>
              <a:t>的資料值</a:t>
            </a:r>
            <a:r>
              <a:rPr kumimoji="0" lang="zh-TW" altLang="en-US" sz="2000" b="1" dirty="0">
                <a:solidFill>
                  <a:schemeClr val="tx2">
                    <a:lumMod val="75000"/>
                  </a:schemeClr>
                </a:solidFill>
                <a:latin typeface="微軟正黑體" charset="0"/>
                <a:ea typeface="微軟正黑體" charset="0"/>
                <a:cs typeface="Times New Roman" charset="0"/>
              </a:rPr>
              <a:t>存入資料庫</a:t>
            </a:r>
            <a:r>
              <a:rPr kumimoji="0" lang="zh-TW" altLang="en-US" sz="2000" b="1" dirty="0">
                <a:solidFill>
                  <a:srgbClr val="320E04"/>
                </a:solidFill>
                <a:latin typeface="微軟正黑體" charset="0"/>
                <a:ea typeface="微軟正黑體" charset="0"/>
                <a:cs typeface="Times New Roman" charset="0"/>
              </a:rPr>
              <a:t>中。</a:t>
            </a:r>
          </a:p>
        </p:txBody>
      </p:sp>
    </p:spTree>
    <p:extLst>
      <p:ext uri="{BB962C8B-B14F-4D97-AF65-F5344CB8AC3E}">
        <p14:creationId xmlns:p14="http://schemas.microsoft.com/office/powerpoint/2010/main" val="2037214901"/>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772510" y="0"/>
            <a:ext cx="11419490" cy="1143000"/>
          </a:xfrm>
        </p:spPr>
        <p:txBody>
          <a:bodyPr>
            <a:noAutofit/>
          </a:bodyPr>
          <a:lstStyle/>
          <a:p>
            <a:pPr>
              <a:defRPr/>
            </a:pPr>
            <a:r>
              <a:rPr lang="zh-TW" altLang="en-US" sz="4400" b="1" dirty="0">
                <a:solidFill>
                  <a:schemeClr val="tx1"/>
                </a:solidFill>
              </a:rPr>
              <a:t>六、無紙作業，有效利用空間</a:t>
            </a:r>
            <a:r>
              <a:rPr lang="en-US" sz="4400" b="1" dirty="0">
                <a:solidFill>
                  <a:schemeClr val="tx1"/>
                </a:solidFill>
              </a:rPr>
              <a:t>(Reduce Paper)</a:t>
            </a:r>
            <a:endParaRPr lang="zh-TW" altLang="en-US" sz="4400" b="1" dirty="0">
              <a:solidFill>
                <a:schemeClr val="tx1"/>
              </a:solidFill>
            </a:endParaRPr>
          </a:p>
        </p:txBody>
      </p:sp>
      <p:sp>
        <p:nvSpPr>
          <p:cNvPr id="128003" name="Text Box 3"/>
          <p:cNvSpPr txBox="1">
            <a:spLocks noChangeArrowheads="1"/>
          </p:cNvSpPr>
          <p:nvPr/>
        </p:nvSpPr>
        <p:spPr bwMode="auto">
          <a:xfrm>
            <a:off x="1119352" y="1285876"/>
            <a:ext cx="10531365" cy="1477328"/>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spcBef>
                <a:spcPct val="50000"/>
              </a:spcBef>
            </a:pPr>
            <a:r>
              <a:rPr kumimoji="0" lang="zh-CN" altLang="en-US" sz="2000" b="1" dirty="0">
                <a:solidFill>
                  <a:srgbClr val="A50021"/>
                </a:solidFill>
                <a:latin typeface="微軟正黑體" charset="0"/>
                <a:ea typeface="微軟正黑體" charset="0"/>
                <a:cs typeface="Times New Roman" charset="0"/>
              </a:rPr>
              <a:t>醫院病歷資料表</a:t>
            </a:r>
            <a:r>
              <a:rPr kumimoji="0" lang="zh-TW" altLang="en-US" sz="2000" b="1" dirty="0">
                <a:solidFill>
                  <a:srgbClr val="320E04"/>
                </a:solidFill>
                <a:latin typeface="微軟正黑體" charset="0"/>
                <a:ea typeface="微軟正黑體" charset="0"/>
                <a:cs typeface="Times New Roman" charset="0"/>
              </a:rPr>
              <a:t>，規模大一點的話，沒有特別蓋個</a:t>
            </a:r>
            <a:r>
              <a:rPr kumimoji="0" lang="zh-TW" altLang="en-US" sz="2000" b="1" dirty="0">
                <a:solidFill>
                  <a:srgbClr val="006600"/>
                </a:solidFill>
                <a:latin typeface="微軟正黑體" charset="0"/>
                <a:ea typeface="微軟正黑體" charset="0"/>
                <a:cs typeface="Times New Roman" charset="0"/>
              </a:rPr>
              <a:t>檔案室</a:t>
            </a:r>
            <a:r>
              <a:rPr kumimoji="0" lang="zh-TW" altLang="en-US" sz="2000" b="1" dirty="0">
                <a:solidFill>
                  <a:srgbClr val="320E04"/>
                </a:solidFill>
                <a:latin typeface="微軟正黑體" charset="0"/>
                <a:ea typeface="微軟正黑體" charset="0"/>
                <a:cs typeface="Times New Roman" charset="0"/>
              </a:rPr>
              <a:t>來存放還真不行。若是利用「資料庫」來儲存，需要時只要利用「電腦」來觀看，如此，每年節省的「</a:t>
            </a:r>
            <a:r>
              <a:rPr kumimoji="0" lang="zh-TW" altLang="en-US" sz="2000" b="1" dirty="0">
                <a:solidFill>
                  <a:schemeClr val="tx2">
                    <a:lumMod val="75000"/>
                  </a:schemeClr>
                </a:solidFill>
                <a:latin typeface="微軟正黑體" charset="0"/>
                <a:ea typeface="微軟正黑體" charset="0"/>
                <a:cs typeface="Times New Roman" charset="0"/>
              </a:rPr>
              <a:t>紙張</a:t>
            </a:r>
            <a:r>
              <a:rPr kumimoji="0" lang="zh-TW" altLang="en-US" sz="2000" b="1" dirty="0">
                <a:solidFill>
                  <a:srgbClr val="320E04"/>
                </a:solidFill>
                <a:latin typeface="微軟正黑體" charset="0"/>
                <a:ea typeface="微軟正黑體" charset="0"/>
                <a:cs typeface="Times New Roman" charset="0"/>
              </a:rPr>
              <a:t>」與「</a:t>
            </a:r>
            <a:r>
              <a:rPr kumimoji="0" lang="zh-TW" altLang="en-US" sz="2000" b="1" dirty="0">
                <a:solidFill>
                  <a:schemeClr val="tx2">
                    <a:lumMod val="75000"/>
                  </a:schemeClr>
                </a:solidFill>
                <a:latin typeface="微軟正黑體" charset="0"/>
                <a:ea typeface="微軟正黑體" charset="0"/>
                <a:cs typeface="Times New Roman" charset="0"/>
              </a:rPr>
              <a:t>存放的空間</a:t>
            </a:r>
            <a:r>
              <a:rPr kumimoji="0" lang="zh-TW" altLang="en-US" sz="2000" b="1" dirty="0">
                <a:solidFill>
                  <a:srgbClr val="320E04"/>
                </a:solidFill>
                <a:latin typeface="微軟正黑體" charset="0"/>
                <a:ea typeface="微軟正黑體" charset="0"/>
                <a:cs typeface="Times New Roman" charset="0"/>
              </a:rPr>
              <a:t>」是非常驚人的。</a:t>
            </a:r>
          </a:p>
        </p:txBody>
      </p:sp>
      <p:pic>
        <p:nvPicPr>
          <p:cNvPr id="646145" name="Picture 1"/>
          <p:cNvPicPr>
            <a:picLocks noChangeAspect="1" noChangeArrowheads="1"/>
          </p:cNvPicPr>
          <p:nvPr/>
        </p:nvPicPr>
        <p:blipFill>
          <a:blip r:embed="rId3"/>
          <a:srcRect/>
          <a:stretch>
            <a:fillRect/>
          </a:stretch>
        </p:blipFill>
        <p:spPr bwMode="auto">
          <a:xfrm>
            <a:off x="3641835" y="2513944"/>
            <a:ext cx="5078226" cy="3555780"/>
          </a:xfrm>
          <a:prstGeom prst="rect">
            <a:avLst/>
          </a:prstGeom>
          <a:noFill/>
          <a:ln w="9525">
            <a:noFill/>
            <a:miter lim="800000"/>
            <a:headEnd/>
            <a:tailEnd/>
          </a:ln>
        </p:spPr>
      </p:pic>
    </p:spTree>
    <p:extLst>
      <p:ext uri="{BB962C8B-B14F-4D97-AF65-F5344CB8AC3E}">
        <p14:creationId xmlns:p14="http://schemas.microsoft.com/office/powerpoint/2010/main" val="423534"/>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008993" y="0"/>
            <a:ext cx="9659007" cy="1143000"/>
          </a:xfrm>
        </p:spPr>
        <p:txBody>
          <a:bodyPr>
            <a:normAutofit/>
          </a:bodyPr>
          <a:lstStyle/>
          <a:p>
            <a:pPr>
              <a:defRPr/>
            </a:pPr>
            <a:r>
              <a:rPr lang="zh-TW" altLang="en-US" sz="4400" b="1" dirty="0">
                <a:solidFill>
                  <a:schemeClr val="tx1"/>
                </a:solidFill>
              </a:rPr>
              <a:t>七、資料的安全性</a:t>
            </a:r>
            <a:r>
              <a:rPr lang="en-US" altLang="en-US" sz="4400" b="1" dirty="0">
                <a:solidFill>
                  <a:schemeClr val="tx1"/>
                </a:solidFill>
              </a:rPr>
              <a:t>(Security)</a:t>
            </a:r>
            <a:endParaRPr lang="zh-TW" altLang="en-US" sz="4400" b="1" dirty="0">
              <a:solidFill>
                <a:schemeClr val="tx1"/>
              </a:solidFill>
            </a:endParaRPr>
          </a:p>
        </p:txBody>
      </p:sp>
      <p:sp>
        <p:nvSpPr>
          <p:cNvPr id="128003" name="Text Box 3"/>
          <p:cNvSpPr txBox="1">
            <a:spLocks noChangeArrowheads="1"/>
          </p:cNvSpPr>
          <p:nvPr/>
        </p:nvSpPr>
        <p:spPr bwMode="auto">
          <a:xfrm>
            <a:off x="1261242" y="1285875"/>
            <a:ext cx="9406760" cy="3970318"/>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由於</a:t>
            </a:r>
            <a:r>
              <a:rPr kumimoji="0" lang="zh-TW" altLang="en-US" sz="2000" b="1" dirty="0">
                <a:solidFill>
                  <a:srgbClr val="A50021"/>
                </a:solidFill>
                <a:latin typeface="微軟正黑體" charset="0"/>
                <a:ea typeface="微軟正黑體" charset="0"/>
                <a:cs typeface="Times New Roman" charset="0"/>
              </a:rPr>
              <a:t>資料庫內的資料</a:t>
            </a:r>
            <a:r>
              <a:rPr kumimoji="0" lang="zh-TW" altLang="en-US" sz="2000" b="1" dirty="0">
                <a:solidFill>
                  <a:srgbClr val="320E04"/>
                </a:solidFill>
                <a:latin typeface="微軟正黑體" charset="0"/>
                <a:ea typeface="微軟正黑體" charset="0"/>
                <a:cs typeface="Times New Roman" charset="0"/>
              </a:rPr>
              <a:t>是屬於企業組織中</a:t>
            </a:r>
            <a:r>
              <a:rPr kumimoji="0" lang="zh-TW" altLang="en-US" sz="2000" b="1" dirty="0">
                <a:solidFill>
                  <a:schemeClr val="tx2">
                    <a:lumMod val="75000"/>
                  </a:schemeClr>
                </a:solidFill>
                <a:latin typeface="微軟正黑體" charset="0"/>
                <a:ea typeface="微軟正黑體" charset="0"/>
                <a:cs typeface="Times New Roman" charset="0"/>
              </a:rPr>
              <a:t>最重要的資產</a:t>
            </a:r>
            <a:r>
              <a:rPr kumimoji="0" lang="zh-TW" altLang="en-US" sz="2000" b="1" dirty="0">
                <a:solidFill>
                  <a:srgbClr val="320E04"/>
                </a:solidFill>
                <a:latin typeface="微軟正黑體" charset="0"/>
                <a:ea typeface="微軟正黑體" charset="0"/>
                <a:cs typeface="Times New Roman" charset="0"/>
              </a:rPr>
              <a:t>，因此，除了要防止</a:t>
            </a:r>
            <a:r>
              <a:rPr kumimoji="0" lang="zh-TW" altLang="en-US" sz="2000" b="1" dirty="0">
                <a:solidFill>
                  <a:srgbClr val="A50021"/>
                </a:solidFill>
                <a:latin typeface="微軟正黑體" charset="0"/>
                <a:ea typeface="微軟正黑體" charset="0"/>
                <a:cs typeface="Times New Roman" charset="0"/>
              </a:rPr>
              <a:t>非法入侵者的破壞</a:t>
            </a:r>
            <a:r>
              <a:rPr kumimoji="0" lang="zh-TW" altLang="en-US" sz="2000" b="1" dirty="0">
                <a:solidFill>
                  <a:srgbClr val="320E04"/>
                </a:solidFill>
                <a:latin typeface="微軟正黑體" charset="0"/>
                <a:ea typeface="微軟正黑體" charset="0"/>
                <a:cs typeface="Times New Roman" charset="0"/>
              </a:rPr>
              <a:t>或</a:t>
            </a:r>
            <a:r>
              <a:rPr kumimoji="0" lang="zh-TW" altLang="en-US" sz="2000" b="1" dirty="0">
                <a:solidFill>
                  <a:srgbClr val="A50021"/>
                </a:solidFill>
                <a:latin typeface="微軟正黑體" charset="0"/>
                <a:ea typeface="微軟正黑體" charset="0"/>
                <a:cs typeface="Times New Roman" charset="0"/>
              </a:rPr>
              <a:t>機器故障</a:t>
            </a:r>
            <a:r>
              <a:rPr kumimoji="0" lang="zh-TW" altLang="en-US" sz="2000" b="1" dirty="0">
                <a:solidFill>
                  <a:srgbClr val="320E04"/>
                </a:solidFill>
                <a:latin typeface="微軟正黑體" charset="0"/>
                <a:ea typeface="微軟正黑體" charset="0"/>
                <a:cs typeface="Times New Roman" charset="0"/>
              </a:rPr>
              <a:t>而導致資料庫毀掉之外，還有一項重要的工作就是要</a:t>
            </a:r>
            <a:r>
              <a:rPr kumimoji="0" lang="zh-TW" altLang="en-US" sz="2000" b="1" dirty="0">
                <a:solidFill>
                  <a:srgbClr val="006600"/>
                </a:solidFill>
                <a:latin typeface="微軟正黑體" charset="0"/>
                <a:ea typeface="微軟正黑體" charset="0"/>
                <a:cs typeface="Times New Roman" charset="0"/>
              </a:rPr>
              <a:t>隨時做好「備份</a:t>
            </a:r>
            <a:r>
              <a:rPr kumimoji="0" lang="en-US" altLang="en-US" sz="2000" b="1" dirty="0">
                <a:solidFill>
                  <a:srgbClr val="006600"/>
                </a:solidFill>
                <a:latin typeface="微軟正黑體" charset="0"/>
                <a:ea typeface="微軟正黑體" charset="0"/>
                <a:cs typeface="Times New Roman" charset="0"/>
              </a:rPr>
              <a:t>(Back-up)</a:t>
            </a:r>
            <a:r>
              <a:rPr kumimoji="0" lang="zh-TW" altLang="en-US" sz="2000" b="1" dirty="0">
                <a:solidFill>
                  <a:srgbClr val="006600"/>
                </a:solidFill>
                <a:latin typeface="微軟正黑體" charset="0"/>
                <a:ea typeface="微軟正黑體" charset="0"/>
                <a:cs typeface="Times New Roman" charset="0"/>
              </a:rPr>
              <a:t>」</a:t>
            </a:r>
            <a:r>
              <a:rPr kumimoji="0" lang="zh-TW" altLang="en-US" sz="2000" b="1" dirty="0">
                <a:solidFill>
                  <a:srgbClr val="320E04"/>
                </a:solidFill>
                <a:latin typeface="微軟正黑體" charset="0"/>
                <a:ea typeface="微軟正黑體" charset="0"/>
                <a:cs typeface="Times New Roman" charset="0"/>
              </a:rPr>
              <a:t>，以保障</a:t>
            </a:r>
            <a:r>
              <a:rPr kumimoji="0" lang="zh-TW" altLang="en-US" sz="2800" b="1" u="sng" dirty="0">
                <a:solidFill>
                  <a:srgbClr val="320E04"/>
                </a:solidFill>
                <a:latin typeface="微軟正黑體" charset="0"/>
                <a:ea typeface="微軟正黑體" charset="0"/>
                <a:cs typeface="Times New Roman" charset="0"/>
              </a:rPr>
              <a:t>資料的安全性</a:t>
            </a:r>
            <a:r>
              <a:rPr kumimoji="0" lang="zh-TW" altLang="en-US" sz="2000" b="1" dirty="0">
                <a:solidFill>
                  <a:srgbClr val="320E04"/>
                </a:solidFill>
                <a:latin typeface="微軟正黑體" charset="0"/>
                <a:ea typeface="微軟正黑體" charset="0"/>
                <a:cs typeface="Times New Roman" charset="0"/>
              </a:rPr>
              <a:t>。</a:t>
            </a:r>
          </a:p>
          <a:p>
            <a:pPr eaLnBrk="1" hangingPunct="1">
              <a:lnSpc>
                <a:spcPct val="150000"/>
              </a:lnSpc>
            </a:pPr>
            <a:r>
              <a:rPr kumimoji="0" lang="zh-TW" altLang="en-US" sz="2000" b="1" dirty="0">
                <a:latin typeface="微軟正黑體" charset="0"/>
                <a:ea typeface="微軟正黑體" charset="0"/>
                <a:cs typeface="Times New Roman" charset="0"/>
              </a:rPr>
              <a:t>策略範例</a:t>
            </a:r>
            <a:endParaRPr kumimoji="0" lang="en-US" altLang="zh-TW" sz="2000" b="1" dirty="0">
              <a:latin typeface="微軟正黑體" charset="0"/>
              <a:ea typeface="微軟正黑體" charset="0"/>
              <a:cs typeface="Times New Roman" charset="0"/>
            </a:endParaRPr>
          </a:p>
          <a:p>
            <a:pPr marL="457200" indent="-457200" eaLnBrk="1" hangingPunct="1">
              <a:lnSpc>
                <a:spcPct val="150000"/>
              </a:lnSpc>
              <a:buFont typeface="+mj-lt"/>
              <a:buAutoNum type="arabicPeriod"/>
            </a:pPr>
            <a:r>
              <a:rPr kumimoji="0" lang="en-US" altLang="en-US" sz="2000" b="1" dirty="0">
                <a:solidFill>
                  <a:srgbClr val="320E04"/>
                </a:solidFill>
                <a:latin typeface="微軟正黑體" charset="0"/>
                <a:ea typeface="微軟正黑體" charset="0"/>
                <a:cs typeface="Times New Roman" charset="0"/>
                <a:sym typeface="Wingdings" charset="2"/>
              </a:rPr>
              <a:t>  </a:t>
            </a:r>
            <a:r>
              <a:rPr kumimoji="0" lang="zh-TW" altLang="en-US" sz="2000" b="1" dirty="0">
                <a:solidFill>
                  <a:srgbClr val="320E04"/>
                </a:solidFill>
                <a:latin typeface="微軟正黑體" charset="0"/>
                <a:ea typeface="微軟正黑體" charset="0"/>
                <a:cs typeface="Times New Roman" charset="0"/>
              </a:rPr>
              <a:t>每天下班之前備份</a:t>
            </a:r>
            <a:r>
              <a:rPr kumimoji="0" lang="en-US" altLang="en-US" sz="2000" b="1" dirty="0">
                <a:solidFill>
                  <a:srgbClr val="320E04"/>
                </a:solidFill>
                <a:latin typeface="微軟正黑體" charset="0"/>
                <a:ea typeface="微軟正黑體" charset="0"/>
                <a:cs typeface="Times New Roman" charset="0"/>
              </a:rPr>
              <a:t>&lt;</a:t>
            </a:r>
            <a:r>
              <a:rPr kumimoji="0" lang="zh-TW" altLang="en-US" sz="2000" b="1" dirty="0">
                <a:solidFill>
                  <a:srgbClr val="320E04"/>
                </a:solidFill>
                <a:latin typeface="微軟正黑體" charset="0"/>
                <a:ea typeface="微軟正黑體" charset="0"/>
                <a:cs typeface="Times New Roman" charset="0"/>
              </a:rPr>
              <a:t>人工備份</a:t>
            </a:r>
            <a:r>
              <a:rPr kumimoji="0" lang="en-US" altLang="en-US" sz="2000" b="1" dirty="0">
                <a:solidFill>
                  <a:srgbClr val="320E04"/>
                </a:solidFill>
                <a:latin typeface="微軟正黑體" charset="0"/>
                <a:ea typeface="微軟正黑體" charset="0"/>
                <a:cs typeface="Times New Roman" charset="0"/>
              </a:rPr>
              <a:t>&gt;</a:t>
            </a:r>
            <a:endParaRPr kumimoji="0" lang="zh-TW" altLang="en-US" sz="2000" b="1" dirty="0">
              <a:solidFill>
                <a:srgbClr val="320E04"/>
              </a:solidFill>
              <a:latin typeface="微軟正黑體" charset="0"/>
              <a:ea typeface="微軟正黑體" charset="0"/>
              <a:cs typeface="Times New Roman" charset="0"/>
            </a:endParaRPr>
          </a:p>
          <a:p>
            <a:pPr marL="457200" indent="-457200" eaLnBrk="1" hangingPunct="1">
              <a:lnSpc>
                <a:spcPct val="150000"/>
              </a:lnSpc>
              <a:buFont typeface="+mj-lt"/>
              <a:buAutoNum type="arabicPeriod"/>
            </a:pPr>
            <a:r>
              <a:rPr kumimoji="0" lang="en-US" altLang="en-US" sz="2000" b="1" dirty="0">
                <a:solidFill>
                  <a:srgbClr val="320E04"/>
                </a:solidFill>
                <a:latin typeface="微軟正黑體" charset="0"/>
                <a:ea typeface="微軟正黑體" charset="0"/>
                <a:cs typeface="Times New Roman" charset="0"/>
              </a:rPr>
              <a:t>  </a:t>
            </a:r>
            <a:r>
              <a:rPr kumimoji="0" lang="zh-TW" altLang="en-US" sz="2000" b="1" dirty="0">
                <a:solidFill>
                  <a:srgbClr val="320E04"/>
                </a:solidFill>
                <a:latin typeface="微軟正黑體" charset="0"/>
                <a:ea typeface="微軟正黑體" charset="0"/>
                <a:cs typeface="Times New Roman" charset="0"/>
              </a:rPr>
              <a:t>每天晚上</a:t>
            </a:r>
            <a:r>
              <a:rPr kumimoji="0" lang="en-US" altLang="en-US" sz="2000" b="1" dirty="0">
                <a:solidFill>
                  <a:srgbClr val="320E04"/>
                </a:solidFill>
                <a:latin typeface="微軟正黑體" charset="0"/>
                <a:ea typeface="微軟正黑體" charset="0"/>
                <a:cs typeface="Times New Roman" charset="0"/>
              </a:rPr>
              <a:t>12:00</a:t>
            </a:r>
            <a:r>
              <a:rPr kumimoji="0" lang="zh-TW" altLang="en-US" sz="2000" b="1" dirty="0">
                <a:solidFill>
                  <a:srgbClr val="320E04"/>
                </a:solidFill>
                <a:latin typeface="微軟正黑體" charset="0"/>
                <a:ea typeface="微軟正黑體" charset="0"/>
                <a:cs typeface="Times New Roman" charset="0"/>
              </a:rPr>
              <a:t>備份</a:t>
            </a:r>
            <a:r>
              <a:rPr kumimoji="0" lang="en-US" altLang="en-US" sz="2000" b="1" dirty="0">
                <a:solidFill>
                  <a:srgbClr val="320E04"/>
                </a:solidFill>
                <a:latin typeface="微軟正黑體" charset="0"/>
                <a:ea typeface="微軟正黑體" charset="0"/>
                <a:cs typeface="Times New Roman" charset="0"/>
              </a:rPr>
              <a:t>&lt;</a:t>
            </a:r>
            <a:r>
              <a:rPr kumimoji="0" lang="zh-TW" altLang="en-US" sz="2000" b="1" dirty="0">
                <a:solidFill>
                  <a:srgbClr val="320E04"/>
                </a:solidFill>
                <a:latin typeface="微軟正黑體" charset="0"/>
                <a:ea typeface="微軟正黑體" charset="0"/>
                <a:cs typeface="Times New Roman" charset="0"/>
              </a:rPr>
              <a:t>系統自動備份</a:t>
            </a:r>
            <a:r>
              <a:rPr kumimoji="0" lang="en-US" altLang="en-US" sz="2000" b="1" dirty="0">
                <a:solidFill>
                  <a:srgbClr val="320E04"/>
                </a:solidFill>
                <a:latin typeface="微軟正黑體" charset="0"/>
                <a:ea typeface="微軟正黑體" charset="0"/>
                <a:cs typeface="Times New Roman" charset="0"/>
              </a:rPr>
              <a:t>&gt;</a:t>
            </a:r>
            <a:endParaRPr kumimoji="0" lang="zh-TW" altLang="en-US" sz="2000" b="1" dirty="0">
              <a:solidFill>
                <a:srgbClr val="320E04"/>
              </a:solidFill>
              <a:latin typeface="微軟正黑體" charset="0"/>
              <a:ea typeface="微軟正黑體" charset="0"/>
              <a:cs typeface="Times New Roman" charset="0"/>
            </a:endParaRPr>
          </a:p>
          <a:p>
            <a:pPr marL="457200" indent="-457200" eaLnBrk="1" hangingPunct="1">
              <a:lnSpc>
                <a:spcPct val="150000"/>
              </a:lnSpc>
              <a:buFont typeface="+mj-lt"/>
              <a:buAutoNum type="arabicPeriod"/>
            </a:pPr>
            <a:r>
              <a:rPr kumimoji="0" lang="en-US" altLang="en-US" sz="2000" b="1" dirty="0">
                <a:latin typeface="微軟正黑體" charset="0"/>
                <a:ea typeface="微軟正黑體" charset="0"/>
                <a:cs typeface="Times New Roman" charset="0"/>
              </a:rPr>
              <a:t>  </a:t>
            </a:r>
            <a:r>
              <a:rPr kumimoji="0" lang="zh-TW" altLang="en-US" sz="2000" b="1" dirty="0">
                <a:latin typeface="微軟正黑體" charset="0"/>
                <a:ea typeface="微軟正黑體" charset="0"/>
                <a:cs typeface="Times New Roman" charset="0"/>
              </a:rPr>
              <a:t>每週備份一次</a:t>
            </a:r>
          </a:p>
          <a:p>
            <a:pPr marL="457200" indent="-457200" eaLnBrk="1" hangingPunct="1">
              <a:lnSpc>
                <a:spcPct val="150000"/>
              </a:lnSpc>
              <a:buFont typeface="+mj-lt"/>
              <a:buAutoNum type="arabicPeriod"/>
            </a:pPr>
            <a:r>
              <a:rPr kumimoji="0" lang="en-US" altLang="en-US" sz="2000" b="1" dirty="0">
                <a:latin typeface="微軟正黑體" charset="0"/>
                <a:ea typeface="微軟正黑體" charset="0"/>
                <a:cs typeface="Times New Roman" charset="0"/>
              </a:rPr>
              <a:t>  </a:t>
            </a:r>
            <a:r>
              <a:rPr kumimoji="0" lang="zh-TW" altLang="en-US" sz="2000" b="1" dirty="0">
                <a:latin typeface="微軟正黑體" charset="0"/>
                <a:ea typeface="微軟正黑體" charset="0"/>
                <a:cs typeface="Times New Roman" charset="0"/>
              </a:rPr>
              <a:t>每月備份一次</a:t>
            </a:r>
          </a:p>
        </p:txBody>
      </p:sp>
    </p:spTree>
    <p:extLst>
      <p:ext uri="{BB962C8B-B14F-4D97-AF65-F5344CB8AC3E}">
        <p14:creationId xmlns:p14="http://schemas.microsoft.com/office/powerpoint/2010/main" val="1417387056"/>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50883" y="1"/>
            <a:ext cx="9517117" cy="1071563"/>
          </a:xfrm>
        </p:spPr>
        <p:txBody>
          <a:bodyPr>
            <a:normAutofit/>
          </a:bodyPr>
          <a:lstStyle/>
          <a:p>
            <a:pPr>
              <a:defRPr/>
            </a:pPr>
            <a:r>
              <a:rPr lang="zh-TW" altLang="en-US" sz="4400" b="1" dirty="0">
                <a:solidFill>
                  <a:schemeClr val="tx1"/>
                </a:solidFill>
              </a:rPr>
              <a:t>資料庫與資料庫管理系統</a:t>
            </a:r>
          </a:p>
        </p:txBody>
      </p:sp>
      <p:sp>
        <p:nvSpPr>
          <p:cNvPr id="128003" name="Text Box 3"/>
          <p:cNvSpPr txBox="1">
            <a:spLocks noChangeArrowheads="1"/>
          </p:cNvSpPr>
          <p:nvPr/>
        </p:nvSpPr>
        <p:spPr bwMode="auto">
          <a:xfrm>
            <a:off x="1150884" y="1277007"/>
            <a:ext cx="9517118" cy="3477875"/>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spcBef>
                <a:spcPct val="50000"/>
              </a:spcBef>
            </a:pPr>
            <a:r>
              <a:rPr kumimoji="0" lang="zh-TW" altLang="en-US" sz="2000" b="1" dirty="0">
                <a:solidFill>
                  <a:srgbClr val="320E04"/>
                </a:solidFill>
                <a:latin typeface="微軟正黑體" charset="0"/>
                <a:ea typeface="微軟正黑體" charset="0"/>
                <a:cs typeface="Times New Roman" charset="0"/>
              </a:rPr>
              <a:t>       我們都知道，</a:t>
            </a:r>
            <a:r>
              <a:rPr kumimoji="0" lang="zh-TW" altLang="en-US" sz="2000" b="1" dirty="0">
                <a:solidFill>
                  <a:srgbClr val="A50021"/>
                </a:solidFill>
                <a:latin typeface="微軟正黑體" charset="0"/>
                <a:ea typeface="微軟正黑體" charset="0"/>
                <a:cs typeface="Times New Roman" charset="0"/>
              </a:rPr>
              <a:t>資料庫</a:t>
            </a:r>
            <a:r>
              <a:rPr kumimoji="0" lang="zh-TW" altLang="en-US" sz="2000" b="1" dirty="0">
                <a:solidFill>
                  <a:srgbClr val="320E04"/>
                </a:solidFill>
                <a:latin typeface="微軟正黑體" charset="0"/>
                <a:ea typeface="微軟正黑體" charset="0"/>
                <a:cs typeface="Times New Roman" charset="0"/>
              </a:rPr>
              <a:t>是</a:t>
            </a:r>
            <a:r>
              <a:rPr kumimoji="0" lang="zh-TW" altLang="en-US" sz="2000" b="1" dirty="0">
                <a:solidFill>
                  <a:schemeClr val="tx2">
                    <a:lumMod val="75000"/>
                  </a:schemeClr>
                </a:solidFill>
                <a:latin typeface="微軟正黑體" charset="0"/>
                <a:ea typeface="微軟正黑體" charset="0"/>
                <a:cs typeface="Times New Roman" charset="0"/>
              </a:rPr>
              <a:t>儲存資料的地方</a:t>
            </a:r>
            <a:r>
              <a:rPr kumimoji="0" lang="zh-TW" altLang="en-US" sz="2000" b="1" dirty="0">
                <a:solidFill>
                  <a:srgbClr val="320E04"/>
                </a:solidFill>
                <a:latin typeface="微軟正黑體" charset="0"/>
                <a:ea typeface="微軟正黑體" charset="0"/>
                <a:cs typeface="Times New Roman" charset="0"/>
              </a:rPr>
              <a:t>，但是如果資料只是儲存到電腦的檔案中，</a:t>
            </a:r>
            <a:r>
              <a:rPr kumimoji="0" lang="zh-TW" altLang="en-US" sz="2000" b="1" dirty="0">
                <a:latin typeface="微軟正黑體" charset="0"/>
                <a:ea typeface="微軟正黑體" charset="0"/>
                <a:cs typeface="Times New Roman" charset="0"/>
              </a:rPr>
              <a:t>其效用並不大</a:t>
            </a:r>
            <a:r>
              <a:rPr kumimoji="0" lang="zh-TW" altLang="en-US" sz="2000" b="1" dirty="0">
                <a:solidFill>
                  <a:srgbClr val="320E04"/>
                </a:solidFill>
                <a:latin typeface="微軟正黑體" charset="0"/>
                <a:ea typeface="微軟正黑體" charset="0"/>
                <a:cs typeface="Times New Roman" charset="0"/>
              </a:rPr>
              <a:t>。因此，</a:t>
            </a:r>
            <a:r>
              <a:rPr kumimoji="0" lang="zh-TW" altLang="en-US" sz="2000" b="1" dirty="0">
                <a:latin typeface="微軟正黑體" charset="0"/>
                <a:ea typeface="微軟正黑體" charset="0"/>
                <a:cs typeface="Times New Roman" charset="0"/>
              </a:rPr>
              <a:t>我們還需要有一套能夠讓我們很方便地管理</a:t>
            </a:r>
            <a:r>
              <a:rPr kumimoji="0" lang="zh-TW" altLang="en-US" sz="2000" b="1" dirty="0">
                <a:solidFill>
                  <a:srgbClr val="320E04"/>
                </a:solidFill>
                <a:latin typeface="微軟正黑體" charset="0"/>
                <a:ea typeface="微軟正黑體" charset="0"/>
                <a:cs typeface="Times New Roman" charset="0"/>
              </a:rPr>
              <a:t>這些</a:t>
            </a:r>
            <a:r>
              <a:rPr kumimoji="0" lang="zh-TW" altLang="en-US" sz="2000" b="1" dirty="0">
                <a:solidFill>
                  <a:srgbClr val="A50021"/>
                </a:solidFill>
                <a:latin typeface="微軟正黑體" charset="0"/>
                <a:ea typeface="微軟正黑體" charset="0"/>
                <a:cs typeface="Times New Roman" charset="0"/>
              </a:rPr>
              <a:t>資料庫檔案</a:t>
            </a:r>
            <a:r>
              <a:rPr kumimoji="0" lang="zh-TW" altLang="en-US" sz="2000" b="1" dirty="0">
                <a:solidFill>
                  <a:srgbClr val="320E04"/>
                </a:solidFill>
                <a:latin typeface="微軟正黑體" charset="0"/>
                <a:ea typeface="微軟正黑體" charset="0"/>
                <a:cs typeface="Times New Roman" charset="0"/>
              </a:rPr>
              <a:t>的</a:t>
            </a:r>
            <a:r>
              <a:rPr kumimoji="0" lang="zh-TW" altLang="en-US" sz="2000" b="1" dirty="0">
                <a:solidFill>
                  <a:schemeClr val="tx2">
                    <a:lumMod val="75000"/>
                  </a:schemeClr>
                </a:solidFill>
                <a:latin typeface="微軟正黑體" charset="0"/>
                <a:ea typeface="微軟正黑體" charset="0"/>
                <a:cs typeface="Times New Roman" charset="0"/>
              </a:rPr>
              <a:t>軟體</a:t>
            </a:r>
            <a:r>
              <a:rPr kumimoji="0" lang="zh-TW" altLang="en-US" sz="2000" b="1" dirty="0">
                <a:solidFill>
                  <a:srgbClr val="320E04"/>
                </a:solidFill>
                <a:latin typeface="微軟正黑體" charset="0"/>
                <a:ea typeface="微軟正黑體" charset="0"/>
                <a:cs typeface="Times New Roman" charset="0"/>
              </a:rPr>
              <a:t>，這軟體就是所謂的</a:t>
            </a:r>
            <a:r>
              <a:rPr kumimoji="0" lang="en-US" altLang="zh-TW" sz="2000" b="1" dirty="0">
                <a:solidFill>
                  <a:schemeClr val="tx2">
                    <a:lumMod val="75000"/>
                  </a:schemeClr>
                </a:solidFill>
                <a:latin typeface="微軟正黑體" charset="0"/>
                <a:ea typeface="微軟正黑體" charset="0"/>
                <a:cs typeface="Times New Roman" charset="0"/>
              </a:rPr>
              <a:t>『</a:t>
            </a:r>
            <a:r>
              <a:rPr kumimoji="0" lang="zh-TW" altLang="en-US" sz="2000" b="1" dirty="0">
                <a:solidFill>
                  <a:schemeClr val="tx2">
                    <a:lumMod val="75000"/>
                  </a:schemeClr>
                </a:solidFill>
                <a:latin typeface="微軟正黑體" charset="0"/>
                <a:ea typeface="微軟正黑體" charset="0"/>
                <a:cs typeface="Times New Roman" charset="0"/>
              </a:rPr>
              <a:t>資料庫管理系統</a:t>
            </a:r>
            <a:r>
              <a:rPr kumimoji="0" lang="en-US" altLang="zh-TW" sz="2000" b="1" dirty="0">
                <a:solidFill>
                  <a:schemeClr val="tx2">
                    <a:lumMod val="75000"/>
                  </a:schemeClr>
                </a:solidFill>
                <a:latin typeface="微軟正黑體" charset="0"/>
                <a:ea typeface="微軟正黑體" charset="0"/>
                <a:cs typeface="Times New Roman" charset="0"/>
              </a:rPr>
              <a:t>』</a:t>
            </a:r>
            <a:r>
              <a:rPr kumimoji="0" lang="zh-TW" altLang="en-US" sz="2000" b="1" dirty="0">
                <a:solidFill>
                  <a:srgbClr val="0000FF"/>
                </a:solidFill>
                <a:latin typeface="微軟正黑體" charset="0"/>
                <a:ea typeface="微軟正黑體" charset="0"/>
                <a:cs typeface="Times New Roman" charset="0"/>
              </a:rPr>
              <a:t>。</a:t>
            </a:r>
          </a:p>
          <a:p>
            <a:pPr eaLnBrk="1" hangingPunct="1">
              <a:lnSpc>
                <a:spcPct val="150000"/>
              </a:lnSpc>
              <a:spcBef>
                <a:spcPct val="50000"/>
              </a:spcBef>
            </a:pPr>
            <a:r>
              <a:rPr kumimoji="0" lang="zh-TW" altLang="en-US" sz="2000" b="1" dirty="0">
                <a:solidFill>
                  <a:srgbClr val="320E04"/>
                </a:solidFill>
                <a:latin typeface="微軟正黑體" charset="0"/>
                <a:ea typeface="微軟正黑體" charset="0"/>
                <a:cs typeface="Times New Roman" charset="0"/>
              </a:rPr>
              <a:t>        什麼是「</a:t>
            </a:r>
            <a:r>
              <a:rPr kumimoji="0" lang="zh-TW" altLang="en-US" sz="2000" b="1" dirty="0">
                <a:solidFill>
                  <a:schemeClr val="tx2">
                    <a:lumMod val="75000"/>
                  </a:schemeClr>
                </a:solidFill>
                <a:latin typeface="微軟正黑體" charset="0"/>
                <a:ea typeface="微軟正黑體" charset="0"/>
                <a:cs typeface="Times New Roman" charset="0"/>
              </a:rPr>
              <a:t>資料庫管理系統</a:t>
            </a:r>
            <a:r>
              <a:rPr kumimoji="0" lang="zh-TW" altLang="en-US" sz="2000" b="1" dirty="0">
                <a:solidFill>
                  <a:srgbClr val="320E04"/>
                </a:solidFill>
                <a:latin typeface="微軟正黑體" charset="0"/>
                <a:ea typeface="微軟正黑體" charset="0"/>
                <a:cs typeface="Times New Roman" charset="0"/>
              </a:rPr>
              <a:t>」呢？其實就是</a:t>
            </a:r>
            <a:r>
              <a:rPr kumimoji="0" lang="zh-TW" altLang="en-US" sz="2000" b="1" u="sng" dirty="0">
                <a:solidFill>
                  <a:schemeClr val="tx2">
                    <a:lumMod val="75000"/>
                  </a:schemeClr>
                </a:solidFill>
                <a:latin typeface="微軟正黑體" charset="0"/>
                <a:ea typeface="微軟正黑體" charset="0"/>
                <a:cs typeface="Times New Roman" charset="0"/>
              </a:rPr>
              <a:t>一套管理「資料庫」的軟體</a:t>
            </a:r>
            <a:r>
              <a:rPr kumimoji="0" lang="zh-TW" altLang="en-US" sz="2000" b="1" dirty="0">
                <a:solidFill>
                  <a:srgbClr val="320E04"/>
                </a:solidFill>
                <a:latin typeface="微軟正黑體" charset="0"/>
                <a:ea typeface="微軟正黑體" charset="0"/>
                <a:cs typeface="Times New Roman" charset="0"/>
              </a:rPr>
              <a:t>，並且它可以</a:t>
            </a:r>
            <a:r>
              <a:rPr kumimoji="0" lang="zh-TW" altLang="en-US" sz="2000" b="1" dirty="0">
                <a:solidFill>
                  <a:srgbClr val="A50021"/>
                </a:solidFill>
                <a:latin typeface="微軟正黑體" charset="0"/>
                <a:ea typeface="微軟正黑體" charset="0"/>
                <a:cs typeface="Times New Roman" charset="0"/>
              </a:rPr>
              <a:t>同時管理數個資料庫</a:t>
            </a:r>
            <a:r>
              <a:rPr kumimoji="0" lang="zh-TW" altLang="en-US" sz="2000" b="1" dirty="0">
                <a:solidFill>
                  <a:srgbClr val="320E04"/>
                </a:solidFill>
                <a:latin typeface="微軟正黑體" charset="0"/>
                <a:ea typeface="微軟正黑體" charset="0"/>
                <a:cs typeface="Times New Roman" charset="0"/>
              </a:rPr>
              <a:t>。因此，</a:t>
            </a:r>
            <a:r>
              <a:rPr kumimoji="0" lang="zh-TW" altLang="en-US" sz="2000" b="1" dirty="0">
                <a:solidFill>
                  <a:srgbClr val="A50021"/>
                </a:solidFill>
                <a:latin typeface="微軟正黑體" charset="0"/>
                <a:ea typeface="微軟正黑體" charset="0"/>
                <a:cs typeface="Times New Roman" charset="0"/>
              </a:rPr>
              <a:t>資料庫</a:t>
            </a:r>
            <a:r>
              <a:rPr kumimoji="0" lang="zh-TW" altLang="en-US" sz="2000" b="1" dirty="0">
                <a:solidFill>
                  <a:srgbClr val="320E04"/>
                </a:solidFill>
                <a:latin typeface="微軟正黑體" charset="0"/>
                <a:ea typeface="微軟正黑體" charset="0"/>
                <a:cs typeface="Times New Roman" charset="0"/>
              </a:rPr>
              <a:t>加上</a:t>
            </a:r>
            <a:r>
              <a:rPr kumimoji="0" lang="zh-TW" altLang="en-US" sz="2000" b="1" dirty="0">
                <a:solidFill>
                  <a:schemeClr val="tx2">
                    <a:lumMod val="75000"/>
                  </a:schemeClr>
                </a:solidFill>
                <a:latin typeface="微軟正黑體" charset="0"/>
                <a:ea typeface="微軟正黑體" charset="0"/>
                <a:cs typeface="Times New Roman" charset="0"/>
              </a:rPr>
              <a:t>資料庫管理系統</a:t>
            </a:r>
            <a:r>
              <a:rPr kumimoji="0" lang="zh-TW" altLang="en-US" sz="2000" b="1" dirty="0">
                <a:solidFill>
                  <a:srgbClr val="320E04"/>
                </a:solidFill>
                <a:latin typeface="微軟正黑體" charset="0"/>
                <a:ea typeface="微軟正黑體" charset="0"/>
                <a:cs typeface="Times New Roman" charset="0"/>
              </a:rPr>
              <a:t>，就是一個完整的</a:t>
            </a:r>
            <a:r>
              <a:rPr kumimoji="0" lang="en-US" altLang="zh-TW" sz="2000" b="1" dirty="0">
                <a:solidFill>
                  <a:schemeClr val="tx2">
                    <a:lumMod val="75000"/>
                  </a:schemeClr>
                </a:solidFill>
                <a:latin typeface="微軟正黑體" charset="0"/>
                <a:ea typeface="微軟正黑體" charset="0"/>
                <a:cs typeface="Times New Roman" charset="0"/>
              </a:rPr>
              <a:t>『</a:t>
            </a:r>
            <a:r>
              <a:rPr kumimoji="0" lang="zh-TW" altLang="en-US" sz="2000" b="1" dirty="0">
                <a:solidFill>
                  <a:schemeClr val="tx2">
                    <a:lumMod val="75000"/>
                  </a:schemeClr>
                </a:solidFill>
                <a:latin typeface="微軟正黑體" charset="0"/>
                <a:ea typeface="微軟正黑體" charset="0"/>
                <a:cs typeface="Times New Roman" charset="0"/>
              </a:rPr>
              <a:t>資料庫系統</a:t>
            </a:r>
            <a:r>
              <a:rPr kumimoji="0" lang="en-US" altLang="zh-TW" sz="2000" b="1" dirty="0">
                <a:solidFill>
                  <a:schemeClr val="tx2">
                    <a:lumMod val="75000"/>
                  </a:schemeClr>
                </a:solidFill>
                <a:latin typeface="微軟正黑體" charset="0"/>
                <a:ea typeface="微軟正黑體" charset="0"/>
                <a:cs typeface="Times New Roman" charset="0"/>
              </a:rPr>
              <a:t>』</a:t>
            </a:r>
            <a:r>
              <a:rPr kumimoji="0" lang="zh-TW" altLang="en-US" sz="2000" b="1" dirty="0">
                <a:solidFill>
                  <a:srgbClr val="320E04"/>
                </a:solidFill>
                <a:latin typeface="微軟正黑體" charset="0"/>
                <a:ea typeface="微軟正黑體" charset="0"/>
                <a:cs typeface="Times New Roman" charset="0"/>
              </a:rPr>
              <a:t>了。所以，一個</a:t>
            </a:r>
            <a:r>
              <a:rPr kumimoji="0" lang="zh-TW" altLang="en-US" sz="2000" b="1" dirty="0">
                <a:solidFill>
                  <a:schemeClr val="tx2">
                    <a:lumMod val="75000"/>
                  </a:schemeClr>
                </a:solidFill>
                <a:latin typeface="微軟正黑體" charset="0"/>
                <a:ea typeface="微軟正黑體" charset="0"/>
                <a:cs typeface="Times New Roman" charset="0"/>
              </a:rPr>
              <a:t>資料庫系統</a:t>
            </a:r>
            <a:r>
              <a:rPr kumimoji="0" lang="en-US" altLang="en-US" sz="2000" b="1" dirty="0">
                <a:solidFill>
                  <a:srgbClr val="320E04"/>
                </a:solidFill>
                <a:latin typeface="微軟正黑體" charset="0"/>
                <a:ea typeface="微軟正黑體" charset="0"/>
                <a:cs typeface="Times New Roman" charset="0"/>
              </a:rPr>
              <a:t>(Database System)</a:t>
            </a:r>
            <a:r>
              <a:rPr kumimoji="0" lang="zh-TW" altLang="en-US" sz="2000" b="1" dirty="0">
                <a:solidFill>
                  <a:srgbClr val="320E04"/>
                </a:solidFill>
                <a:latin typeface="微軟正黑體" charset="0"/>
                <a:ea typeface="微軟正黑體" charset="0"/>
                <a:cs typeface="Times New Roman" charset="0"/>
              </a:rPr>
              <a:t>可分為</a:t>
            </a:r>
            <a:r>
              <a:rPr kumimoji="0" lang="zh-TW" altLang="en-US" sz="2000" b="1" dirty="0">
                <a:solidFill>
                  <a:schemeClr val="tx2">
                    <a:lumMod val="75000"/>
                  </a:schemeClr>
                </a:solidFill>
                <a:latin typeface="微軟正黑體" charset="0"/>
                <a:ea typeface="微軟正黑體" charset="0"/>
                <a:cs typeface="Times New Roman" charset="0"/>
              </a:rPr>
              <a:t>資料庫</a:t>
            </a:r>
            <a:r>
              <a:rPr kumimoji="0" lang="en-US" altLang="en-US" sz="2000" b="1" dirty="0">
                <a:solidFill>
                  <a:srgbClr val="320E04"/>
                </a:solidFill>
                <a:latin typeface="微軟正黑體" charset="0"/>
                <a:ea typeface="微軟正黑體" charset="0"/>
                <a:cs typeface="Times New Roman" charset="0"/>
              </a:rPr>
              <a:t>(Database)</a:t>
            </a:r>
            <a:r>
              <a:rPr kumimoji="0" lang="zh-TW" altLang="en-US" sz="2000" b="1" dirty="0">
                <a:solidFill>
                  <a:srgbClr val="320E04"/>
                </a:solidFill>
                <a:latin typeface="微軟正黑體" charset="0"/>
                <a:ea typeface="微軟正黑體" charset="0"/>
                <a:cs typeface="Times New Roman" charset="0"/>
              </a:rPr>
              <a:t>與</a:t>
            </a:r>
            <a:r>
              <a:rPr kumimoji="0" lang="zh-TW" altLang="en-US" sz="2000" b="1" dirty="0">
                <a:solidFill>
                  <a:schemeClr val="tx2">
                    <a:lumMod val="75000"/>
                  </a:schemeClr>
                </a:solidFill>
                <a:latin typeface="微軟正黑體" charset="0"/>
                <a:ea typeface="微軟正黑體" charset="0"/>
                <a:cs typeface="Times New Roman" charset="0"/>
              </a:rPr>
              <a:t>資料庫管理系統</a:t>
            </a:r>
            <a:r>
              <a:rPr kumimoji="0" lang="en-US" altLang="en-US" sz="2000" b="1" dirty="0">
                <a:solidFill>
                  <a:srgbClr val="320E04"/>
                </a:solidFill>
                <a:latin typeface="微軟正黑體" charset="0"/>
                <a:ea typeface="微軟正黑體" charset="0"/>
                <a:cs typeface="Times New Roman" charset="0"/>
              </a:rPr>
              <a:t>(Database Management System, DBMS)</a:t>
            </a:r>
            <a:r>
              <a:rPr kumimoji="0" lang="zh-TW" altLang="en-US" sz="2000" b="1" dirty="0">
                <a:solidFill>
                  <a:srgbClr val="320E04"/>
                </a:solidFill>
                <a:latin typeface="微軟正黑體" charset="0"/>
                <a:ea typeface="微軟正黑體" charset="0"/>
                <a:cs typeface="Times New Roman" charset="0"/>
              </a:rPr>
              <a:t>兩個部份。</a:t>
            </a:r>
          </a:p>
        </p:txBody>
      </p:sp>
    </p:spTree>
    <p:extLst>
      <p:ext uri="{BB962C8B-B14F-4D97-AF65-F5344CB8AC3E}">
        <p14:creationId xmlns:p14="http://schemas.microsoft.com/office/powerpoint/2010/main" val="1360335809"/>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3"/>
          <p:cNvSpPr txBox="1">
            <a:spLocks noChangeArrowheads="1"/>
          </p:cNvSpPr>
          <p:nvPr/>
        </p:nvSpPr>
        <p:spPr bwMode="auto">
          <a:xfrm>
            <a:off x="1403131" y="551793"/>
            <a:ext cx="10168758" cy="1974771"/>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400" b="1" dirty="0">
                <a:latin typeface="微軟正黑體" charset="0"/>
                <a:ea typeface="微軟正黑體" charset="0"/>
                <a:cs typeface="Times New Roman" charset="0"/>
              </a:rPr>
              <a:t>重要觀念</a:t>
            </a:r>
            <a:endParaRPr kumimoji="0" lang="en-US" altLang="zh-TW" sz="2400" b="1" dirty="0">
              <a:latin typeface="微軟正黑體" charset="0"/>
              <a:ea typeface="微軟正黑體" charset="0"/>
              <a:cs typeface="Times New Roman" charset="0"/>
            </a:endParaRPr>
          </a:p>
          <a:p>
            <a:pPr marL="457200" indent="-457200" eaLnBrk="1" hangingPunct="1">
              <a:lnSpc>
                <a:spcPct val="150000"/>
              </a:lnSpc>
              <a:buFont typeface="Wingdings" pitchFamily="2" charset="2"/>
              <a:buChar char="ü"/>
            </a:pPr>
            <a:r>
              <a:rPr kumimoji="0" lang="zh-TW" altLang="en-US" sz="2000" b="1" dirty="0">
                <a:latin typeface="微軟正黑體" charset="0"/>
                <a:ea typeface="微軟正黑體" charset="0"/>
                <a:cs typeface="Times New Roman" charset="0"/>
              </a:rPr>
              <a:t>資料庫</a:t>
            </a:r>
            <a:r>
              <a:rPr kumimoji="0" lang="en-US" altLang="en-US" sz="2000" b="1" dirty="0">
                <a:latin typeface="微軟正黑體" charset="0"/>
                <a:ea typeface="微軟正黑體" charset="0"/>
                <a:cs typeface="Times New Roman" charset="0"/>
              </a:rPr>
              <a:t>(DB)</a:t>
            </a:r>
            <a:r>
              <a:rPr kumimoji="0" lang="zh-TW" altLang="en-US" sz="2000" b="1" dirty="0">
                <a:latin typeface="微軟正黑體" charset="0"/>
                <a:ea typeface="微軟正黑體" charset="0"/>
                <a:cs typeface="Times New Roman" charset="0"/>
              </a:rPr>
              <a:t>：是由一群相關資料的集合體。</a:t>
            </a:r>
          </a:p>
          <a:p>
            <a:pPr marL="457200" indent="-457200" eaLnBrk="1" hangingPunct="1">
              <a:lnSpc>
                <a:spcPct val="150000"/>
              </a:lnSpc>
              <a:buFont typeface="Wingdings" pitchFamily="2" charset="2"/>
              <a:buChar char="ü"/>
            </a:pPr>
            <a:r>
              <a:rPr kumimoji="0" lang="zh-TW" altLang="en-US" sz="2000" b="1" dirty="0">
                <a:latin typeface="微軟正黑體" charset="0"/>
                <a:ea typeface="微軟正黑體" charset="0"/>
                <a:cs typeface="Times New Roman" charset="0"/>
              </a:rPr>
              <a:t>資料庫管理系統</a:t>
            </a:r>
            <a:r>
              <a:rPr kumimoji="0" lang="en-US" altLang="en-US" sz="2000" b="1" dirty="0">
                <a:latin typeface="微軟正黑體" charset="0"/>
                <a:ea typeface="微軟正黑體" charset="0"/>
                <a:cs typeface="Times New Roman" charset="0"/>
              </a:rPr>
              <a:t>(DBMS)</a:t>
            </a:r>
            <a:r>
              <a:rPr kumimoji="0" lang="zh-TW" altLang="en-US" sz="2000" b="1" dirty="0">
                <a:latin typeface="微軟正黑體" charset="0"/>
                <a:ea typeface="微軟正黑體" charset="0"/>
                <a:cs typeface="Times New Roman" charset="0"/>
              </a:rPr>
              <a:t>：管理這些資料庫檔案的軟體</a:t>
            </a:r>
            <a:r>
              <a:rPr kumimoji="0" lang="en-US" altLang="en-US" sz="2000" b="1" dirty="0">
                <a:latin typeface="微軟正黑體" charset="0"/>
                <a:ea typeface="微軟正黑體" charset="0"/>
                <a:cs typeface="Times New Roman" charset="0"/>
              </a:rPr>
              <a:t>(</a:t>
            </a:r>
            <a:r>
              <a:rPr kumimoji="0" lang="zh-TW" altLang="en-US" sz="2000" b="1" dirty="0">
                <a:latin typeface="微軟正黑體" charset="0"/>
                <a:ea typeface="微軟正黑體" charset="0"/>
                <a:cs typeface="Times New Roman" charset="0"/>
              </a:rPr>
              <a:t>如：</a:t>
            </a:r>
            <a:r>
              <a:rPr kumimoji="0" lang="en-US" altLang="zh-TW" sz="2000" b="1" dirty="0">
                <a:latin typeface="微軟正黑體" charset="0"/>
                <a:ea typeface="微軟正黑體" charset="0"/>
                <a:cs typeface="Times New Roman" charset="0"/>
              </a:rPr>
              <a:t>Oracle, </a:t>
            </a:r>
            <a:r>
              <a:rPr kumimoji="0" lang="en-US" altLang="en-US" sz="2000" b="1" dirty="0">
                <a:latin typeface="微軟正黑體" charset="0"/>
                <a:ea typeface="微軟正黑體" charset="0"/>
                <a:cs typeface="Times New Roman" charset="0"/>
              </a:rPr>
              <a:t>SQL Server)</a:t>
            </a:r>
            <a:r>
              <a:rPr kumimoji="0" lang="zh-TW" altLang="en-US" sz="2000" b="1" dirty="0">
                <a:latin typeface="微軟正黑體" charset="0"/>
                <a:ea typeface="微軟正黑體" charset="0"/>
                <a:cs typeface="Times New Roman" charset="0"/>
              </a:rPr>
              <a:t>。</a:t>
            </a:r>
          </a:p>
          <a:p>
            <a:pPr marL="457200" indent="-457200" eaLnBrk="1" hangingPunct="1">
              <a:lnSpc>
                <a:spcPct val="150000"/>
              </a:lnSpc>
              <a:buFont typeface="Wingdings" pitchFamily="2" charset="2"/>
              <a:buChar char="ü"/>
            </a:pPr>
            <a:r>
              <a:rPr kumimoji="0" lang="zh-TW" altLang="en-US" sz="2000" b="1" dirty="0">
                <a:latin typeface="微軟正黑體" charset="0"/>
                <a:ea typeface="微軟正黑體" charset="0"/>
                <a:cs typeface="Times New Roman" charset="0"/>
              </a:rPr>
              <a:t>資料庫系統</a:t>
            </a:r>
            <a:r>
              <a:rPr kumimoji="0" lang="en-US" altLang="en-US" sz="2000" b="1" dirty="0">
                <a:latin typeface="微軟正黑體" charset="0"/>
                <a:ea typeface="微軟正黑體" charset="0"/>
                <a:cs typeface="Times New Roman" charset="0"/>
              </a:rPr>
              <a:t>(DBS)=</a:t>
            </a:r>
            <a:r>
              <a:rPr kumimoji="0" lang="zh-TW" altLang="en-US" sz="2000" b="1" dirty="0">
                <a:latin typeface="微軟正黑體" charset="0"/>
                <a:ea typeface="微軟正黑體" charset="0"/>
                <a:cs typeface="Times New Roman" charset="0"/>
              </a:rPr>
              <a:t>資料庫</a:t>
            </a:r>
            <a:r>
              <a:rPr kumimoji="0" lang="en-US" altLang="en-US" sz="2000" b="1" dirty="0">
                <a:latin typeface="微軟正黑體" charset="0"/>
                <a:ea typeface="微軟正黑體" charset="0"/>
                <a:cs typeface="Times New Roman" charset="0"/>
              </a:rPr>
              <a:t>(DB)+</a:t>
            </a:r>
            <a:r>
              <a:rPr kumimoji="0" lang="zh-TW" altLang="en-US" sz="2000" b="1" dirty="0">
                <a:latin typeface="微軟正黑體" charset="0"/>
                <a:ea typeface="微軟正黑體" charset="0"/>
                <a:cs typeface="Times New Roman" charset="0"/>
              </a:rPr>
              <a:t>資料庫管理系統</a:t>
            </a:r>
            <a:r>
              <a:rPr kumimoji="0" lang="en-US" altLang="en-US" sz="2000" b="1" dirty="0">
                <a:latin typeface="微軟正黑體" charset="0"/>
                <a:ea typeface="微軟正黑體" charset="0"/>
                <a:cs typeface="Times New Roman" charset="0"/>
              </a:rPr>
              <a:t>(DBMS)</a:t>
            </a:r>
            <a:r>
              <a:rPr kumimoji="0" lang="zh-TW" altLang="en-US" sz="2000" b="1" dirty="0">
                <a:latin typeface="微軟正黑體" charset="0"/>
                <a:ea typeface="微軟正黑體" charset="0"/>
                <a:cs typeface="Times New Roman" charset="0"/>
              </a:rPr>
              <a:t>。</a:t>
            </a:r>
          </a:p>
        </p:txBody>
      </p:sp>
      <p:pic>
        <p:nvPicPr>
          <p:cNvPr id="56323" name="Picture 4" descr="資料庫系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478" y="2773255"/>
            <a:ext cx="4214812"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1653180"/>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CAF0DA-BA9C-2A1D-BC75-B421722E7113}"/>
              </a:ext>
            </a:extLst>
          </p:cNvPr>
          <p:cNvSpPr txBox="1">
            <a:spLocks/>
          </p:cNvSpPr>
          <p:nvPr/>
        </p:nvSpPr>
        <p:spPr>
          <a:xfrm>
            <a:off x="1245476" y="1060398"/>
            <a:ext cx="9854814" cy="3182112"/>
          </a:xfrm>
          <a:prstGeom prst="rect">
            <a:avLst/>
          </a:prstGeom>
        </p:spPr>
        <p:txBody>
          <a:bodyPr vert="horz" lIns="91440" tIns="45720" rIns="91440" bIns="45720" rtlCol="0" anchor="ctr">
            <a:normAutofit/>
          </a:bodyPr>
          <a:lstStyle>
            <a:lvl1pPr marL="0" algn="l" defTabSz="1219170" rtl="0" eaLnBrk="1" latinLnBrk="0" hangingPunct="1">
              <a:spcBef>
                <a:spcPct val="0"/>
              </a:spcBef>
              <a:buNone/>
              <a:defRPr sz="3733" b="1" kern="1200">
                <a:solidFill>
                  <a:schemeClr val="tx1"/>
                </a:solidFill>
                <a:latin typeface="+mj-lt"/>
                <a:ea typeface="+mj-ea"/>
                <a:cs typeface="+mj-cs"/>
              </a:defRPr>
            </a:lvl1pPr>
          </a:lstStyle>
          <a:p>
            <a:pPr>
              <a:spcBef>
                <a:spcPts val="600"/>
              </a:spcBef>
              <a:spcAft>
                <a:spcPts val="600"/>
              </a:spcAft>
            </a:pPr>
            <a:r>
              <a:rPr lang="en-US" altLang="zh-TW" sz="5400">
                <a:latin typeface="微軟正黑體" panose="020B0604030504040204" pitchFamily="34" charset="-120"/>
                <a:ea typeface="微軟正黑體" panose="020B0604030504040204" pitchFamily="34" charset="-120"/>
                <a:cs typeface="Times New Roman" charset="0"/>
              </a:rPr>
              <a:t>Part I</a:t>
            </a:r>
            <a:br>
              <a:rPr lang="en-US" altLang="zh-TW" sz="5400">
                <a:latin typeface="微軟正黑體" panose="020B0604030504040204" pitchFamily="34" charset="-120"/>
                <a:ea typeface="微軟正黑體" panose="020B0604030504040204" pitchFamily="34" charset="-120"/>
                <a:cs typeface="Times New Roman" charset="0"/>
              </a:rPr>
            </a:br>
            <a:r>
              <a:rPr lang="en-US" altLang="zh-TW" sz="5400">
                <a:latin typeface="微軟正黑體" panose="020B0604030504040204" pitchFamily="34" charset="-120"/>
                <a:ea typeface="微軟正黑體" panose="020B0604030504040204" pitchFamily="34" charset="-120"/>
                <a:cs typeface="Times New Roman" charset="0"/>
              </a:rPr>
              <a:t> </a:t>
            </a:r>
            <a:br>
              <a:rPr lang="en-US" altLang="zh-TW" sz="5400">
                <a:latin typeface="微軟正黑體" panose="020B0604030504040204" pitchFamily="34" charset="-120"/>
                <a:ea typeface="微軟正黑體" panose="020B0604030504040204" pitchFamily="34" charset="-120"/>
                <a:cs typeface="Times New Roman" charset="0"/>
              </a:rPr>
            </a:br>
            <a:r>
              <a:rPr lang="zh-TW" altLang="en-US" sz="5400">
                <a:latin typeface="微軟正黑體" panose="020B0604030504040204" pitchFamily="34" charset="-120"/>
                <a:ea typeface="微軟正黑體" panose="020B0604030504040204" pitchFamily="34" charset="-120"/>
                <a:cs typeface="Times New Roman" charset="0"/>
              </a:rPr>
              <a:t>認識資料、資料庫及資訊的關係</a:t>
            </a:r>
            <a:endParaRPr kumimoji="1" lang="zh-TW" altLang="en-US" sz="5400" dirty="0">
              <a:latin typeface="微軟正黑體" panose="020B0604030504040204" pitchFamily="34" charset="-120"/>
              <a:ea typeface="微軟正黑體" panose="020B0604030504040204" pitchFamily="34" charset="-120"/>
              <a:cs typeface="Arial" charset="0"/>
            </a:endParaRPr>
          </a:p>
        </p:txBody>
      </p:sp>
    </p:spTree>
    <p:extLst>
      <p:ext uri="{BB962C8B-B14F-4D97-AF65-F5344CB8AC3E}">
        <p14:creationId xmlns:p14="http://schemas.microsoft.com/office/powerpoint/2010/main" val="2732229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35117" y="0"/>
            <a:ext cx="8215312" cy="1143000"/>
          </a:xfrm>
        </p:spPr>
        <p:txBody>
          <a:bodyPr>
            <a:normAutofit/>
          </a:bodyPr>
          <a:lstStyle/>
          <a:p>
            <a:pPr>
              <a:defRPr/>
            </a:pPr>
            <a:r>
              <a:rPr lang="zh-TW" altLang="en-US" sz="4400" b="1" dirty="0">
                <a:solidFill>
                  <a:schemeClr val="tx1"/>
                </a:solidFill>
              </a:rPr>
              <a:t>資料庫系統的組成</a:t>
            </a:r>
          </a:p>
        </p:txBody>
      </p:sp>
      <p:sp>
        <p:nvSpPr>
          <p:cNvPr id="128003" name="Text Box 3"/>
          <p:cNvSpPr txBox="1">
            <a:spLocks noChangeArrowheads="1"/>
          </p:cNvSpPr>
          <p:nvPr/>
        </p:nvSpPr>
        <p:spPr bwMode="auto">
          <a:xfrm>
            <a:off x="1450428" y="1143000"/>
            <a:ext cx="9995338" cy="5078313"/>
          </a:xfrm>
          <a:prstGeom prst="rect">
            <a:avLst/>
          </a:prstGeom>
          <a:noFill/>
          <a:ln w="9525">
            <a:noFill/>
            <a:miter lim="800000"/>
            <a:headEnd/>
            <a:tailEnd/>
          </a:ln>
          <a:effectLst/>
        </p:spPr>
        <p:txBody>
          <a:bodyPr wrap="square">
            <a:no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ts val="3300"/>
              </a:lnSpc>
            </a:pPr>
            <a:r>
              <a:rPr kumimoji="0" lang="zh-TW" altLang="en-US" b="1" dirty="0">
                <a:solidFill>
                  <a:srgbClr val="320E04"/>
                </a:solidFill>
                <a:latin typeface="微軟正黑體" charset="0"/>
                <a:ea typeface="微軟正黑體" charset="0"/>
                <a:cs typeface="Times New Roman" charset="0"/>
              </a:rPr>
              <a:t>嚴格來說，一個</a:t>
            </a:r>
            <a:r>
              <a:rPr kumimoji="0" lang="zh-TW" altLang="en-US" b="1" dirty="0">
                <a:solidFill>
                  <a:srgbClr val="A50021"/>
                </a:solidFill>
                <a:latin typeface="微軟正黑體" charset="0"/>
                <a:ea typeface="微軟正黑體" charset="0"/>
                <a:cs typeface="Times New Roman" charset="0"/>
              </a:rPr>
              <a:t>資料庫系統</a:t>
            </a:r>
            <a:r>
              <a:rPr kumimoji="0" lang="zh-TW" altLang="en-US" b="1" dirty="0">
                <a:solidFill>
                  <a:srgbClr val="320E04"/>
                </a:solidFill>
                <a:latin typeface="微軟正黑體" charset="0"/>
                <a:ea typeface="微軟正黑體" charset="0"/>
                <a:cs typeface="Times New Roman" charset="0"/>
              </a:rPr>
              <a:t>主要組成包括：</a:t>
            </a:r>
            <a:r>
              <a:rPr kumimoji="0" lang="zh-TW" altLang="en-US" b="1" dirty="0">
                <a:solidFill>
                  <a:schemeClr val="tx2">
                    <a:lumMod val="75000"/>
                  </a:schemeClr>
                </a:solidFill>
                <a:latin typeface="微軟正黑體" charset="0"/>
                <a:ea typeface="微軟正黑體" charset="0"/>
                <a:cs typeface="Times New Roman" charset="0"/>
              </a:rPr>
              <a:t>資料、硬體、軟體</a:t>
            </a:r>
            <a:r>
              <a:rPr kumimoji="0" lang="zh-TW" altLang="en-US" b="1" dirty="0">
                <a:solidFill>
                  <a:srgbClr val="320E04"/>
                </a:solidFill>
                <a:latin typeface="微軟正黑體" charset="0"/>
                <a:ea typeface="微軟正黑體" charset="0"/>
                <a:cs typeface="Times New Roman" charset="0"/>
              </a:rPr>
              <a:t>及</a:t>
            </a:r>
            <a:r>
              <a:rPr kumimoji="0" lang="zh-TW" altLang="en-US" b="1" dirty="0">
                <a:solidFill>
                  <a:schemeClr val="tx2">
                    <a:lumMod val="75000"/>
                  </a:schemeClr>
                </a:solidFill>
                <a:latin typeface="微軟正黑體" charset="0"/>
                <a:ea typeface="微軟正黑體" charset="0"/>
                <a:cs typeface="Times New Roman" charset="0"/>
              </a:rPr>
              <a:t>使用者</a:t>
            </a:r>
            <a:r>
              <a:rPr kumimoji="0" lang="zh-TW" altLang="en-US" b="1" dirty="0">
                <a:solidFill>
                  <a:srgbClr val="320E04"/>
                </a:solidFill>
                <a:latin typeface="微軟正黑體" charset="0"/>
                <a:ea typeface="微軟正黑體" charset="0"/>
                <a:cs typeface="Times New Roman" charset="0"/>
              </a:rPr>
              <a:t>。</a:t>
            </a:r>
          </a:p>
          <a:p>
            <a:pPr marL="441325" indent="-441325" eaLnBrk="1" hangingPunct="1">
              <a:lnSpc>
                <a:spcPts val="3300"/>
              </a:lnSpc>
              <a:buFont typeface="Wingdings" pitchFamily="2" charset="2"/>
              <a:buChar char="ü"/>
            </a:pPr>
            <a:r>
              <a:rPr kumimoji="0" lang="zh-TW" altLang="en-US" b="1" dirty="0">
                <a:latin typeface="微軟正黑體" charset="0"/>
                <a:ea typeface="微軟正黑體" charset="0"/>
                <a:cs typeface="Times New Roman" charset="0"/>
              </a:rPr>
              <a:t>資料：即</a:t>
            </a:r>
            <a:r>
              <a:rPr kumimoji="0" lang="zh-TW" altLang="en-US" b="1" u="sng" dirty="0">
                <a:latin typeface="微軟正黑體" charset="0"/>
                <a:ea typeface="微軟正黑體" charset="0"/>
                <a:cs typeface="Times New Roman" charset="0"/>
              </a:rPr>
              <a:t>資料庫</a:t>
            </a:r>
            <a:r>
              <a:rPr kumimoji="0" lang="zh-TW" altLang="en-US" b="1" dirty="0">
                <a:latin typeface="微軟正黑體" charset="0"/>
                <a:ea typeface="微軟正黑體" charset="0"/>
                <a:cs typeface="Times New Roman" charset="0"/>
              </a:rPr>
              <a:t>；它是由許多相關聯的表格所組合而成。</a:t>
            </a:r>
          </a:p>
          <a:p>
            <a:pPr marL="441325" indent="-441325" eaLnBrk="1" hangingPunct="1">
              <a:lnSpc>
                <a:spcPts val="3300"/>
              </a:lnSpc>
              <a:buFont typeface="Wingdings" pitchFamily="2" charset="2"/>
              <a:buChar char="ü"/>
            </a:pPr>
            <a:r>
              <a:rPr kumimoji="0" lang="zh-TW" altLang="en-US" b="1" dirty="0">
                <a:latin typeface="微軟正黑體" charset="0"/>
                <a:ea typeface="微軟正黑體" charset="0"/>
                <a:cs typeface="Times New Roman" charset="0"/>
              </a:rPr>
              <a:t>硬體：即磁碟、硬碟等輔助儲存設備；或稱一切的週邊設備。</a:t>
            </a:r>
          </a:p>
          <a:p>
            <a:pPr marL="441325" indent="-441325" eaLnBrk="1" hangingPunct="1">
              <a:lnSpc>
                <a:spcPts val="3300"/>
              </a:lnSpc>
              <a:buFont typeface="Wingdings" pitchFamily="2" charset="2"/>
              <a:buChar char="ü"/>
            </a:pPr>
            <a:r>
              <a:rPr kumimoji="0" lang="zh-TW" altLang="en-US" b="1" dirty="0">
                <a:latin typeface="微軟正黑體" charset="0"/>
                <a:ea typeface="微軟正黑體" charset="0"/>
                <a:cs typeface="Times New Roman" charset="0"/>
              </a:rPr>
              <a:t>軟體：即</a:t>
            </a:r>
            <a:r>
              <a:rPr kumimoji="0" lang="zh-TW" altLang="en-US" b="1" u="sng" dirty="0">
                <a:latin typeface="微軟正黑體" charset="0"/>
                <a:ea typeface="微軟正黑體" charset="0"/>
                <a:cs typeface="Times New Roman" charset="0"/>
              </a:rPr>
              <a:t>資料庫管理系統</a:t>
            </a:r>
            <a:r>
              <a:rPr kumimoji="0" lang="en-US" altLang="en-US" b="1" dirty="0">
                <a:latin typeface="微軟正黑體" charset="0"/>
                <a:ea typeface="微軟正黑體" charset="0"/>
                <a:cs typeface="Times New Roman" charset="0"/>
              </a:rPr>
              <a:t>(Data Base Management System, DBMS)</a:t>
            </a:r>
          </a:p>
          <a:p>
            <a:pPr marL="1670050" lvl="2" indent="-457200" eaLnBrk="1" hangingPunct="1">
              <a:lnSpc>
                <a:spcPts val="3300"/>
              </a:lnSpc>
              <a:buFont typeface="Arial" pitchFamily="34" charset="0"/>
              <a:buChar char="•"/>
            </a:pPr>
            <a:r>
              <a:rPr kumimoji="0" lang="zh-TW" altLang="en-US" b="1" dirty="0">
                <a:solidFill>
                  <a:srgbClr val="320E04"/>
                </a:solidFill>
                <a:latin typeface="微軟正黑體" charset="0"/>
                <a:ea typeface="微軟正黑體" charset="0"/>
                <a:cs typeface="Times New Roman" charset="0"/>
              </a:rPr>
              <a:t>是指用來</a:t>
            </a:r>
            <a:r>
              <a:rPr kumimoji="0" lang="zh-TW" altLang="en-US" b="1" u="sng" dirty="0">
                <a:solidFill>
                  <a:srgbClr val="320E04"/>
                </a:solidFill>
                <a:latin typeface="微軟正黑體" charset="0"/>
                <a:ea typeface="微軟正黑體" charset="0"/>
                <a:cs typeface="Times New Roman" charset="0"/>
              </a:rPr>
              <a:t>管理「使用者資料」的軟體</a:t>
            </a:r>
          </a:p>
          <a:p>
            <a:pPr marL="1670050" lvl="2" indent="-457200" eaLnBrk="1" hangingPunct="1">
              <a:lnSpc>
                <a:spcPts val="3300"/>
              </a:lnSpc>
              <a:buFont typeface="Arial" pitchFamily="34" charset="0"/>
              <a:buChar char="•"/>
            </a:pPr>
            <a:r>
              <a:rPr kumimoji="0" lang="zh-TW" altLang="en-US" b="1" dirty="0">
                <a:latin typeface="微軟正黑體" charset="0"/>
                <a:ea typeface="微軟正黑體" charset="0"/>
                <a:cs typeface="Times New Roman" charset="0"/>
              </a:rPr>
              <a:t>作為「</a:t>
            </a:r>
            <a:r>
              <a:rPr kumimoji="0" lang="zh-TW" altLang="en-US" b="1" dirty="0">
                <a:solidFill>
                  <a:schemeClr val="tx2">
                    <a:lumMod val="75000"/>
                  </a:schemeClr>
                </a:solidFill>
                <a:latin typeface="微軟正黑體" charset="0"/>
                <a:ea typeface="微軟正黑體" charset="0"/>
                <a:cs typeface="Times New Roman" charset="0"/>
              </a:rPr>
              <a:t>使用者</a:t>
            </a:r>
            <a:r>
              <a:rPr kumimoji="0" lang="zh-TW" altLang="en-US" b="1" dirty="0">
                <a:latin typeface="微軟正黑體" charset="0"/>
                <a:ea typeface="微軟正黑體" charset="0"/>
                <a:cs typeface="Times New Roman" charset="0"/>
              </a:rPr>
              <a:t>」與「</a:t>
            </a:r>
            <a:r>
              <a:rPr kumimoji="0" lang="zh-TW" altLang="en-US" b="1" dirty="0">
                <a:solidFill>
                  <a:schemeClr val="tx2">
                    <a:lumMod val="75000"/>
                  </a:schemeClr>
                </a:solidFill>
                <a:latin typeface="微軟正黑體" charset="0"/>
                <a:ea typeface="微軟正黑體" charset="0"/>
                <a:cs typeface="Times New Roman" charset="0"/>
              </a:rPr>
              <a:t>資料庫</a:t>
            </a:r>
            <a:r>
              <a:rPr kumimoji="0" lang="zh-TW" altLang="en-US" b="1" dirty="0">
                <a:latin typeface="微軟正黑體" charset="0"/>
                <a:ea typeface="微軟正黑體" charset="0"/>
                <a:cs typeface="Times New Roman" charset="0"/>
              </a:rPr>
              <a:t>」之間的界面</a:t>
            </a:r>
          </a:p>
          <a:p>
            <a:pPr marL="1670050" lvl="2" indent="-457200" eaLnBrk="1" hangingPunct="1">
              <a:lnSpc>
                <a:spcPts val="3300"/>
              </a:lnSpc>
              <a:buFont typeface="Arial" pitchFamily="34" charset="0"/>
              <a:buChar char="•"/>
            </a:pPr>
            <a:r>
              <a:rPr kumimoji="0" lang="zh-TW" altLang="en-US" b="1" dirty="0">
                <a:solidFill>
                  <a:srgbClr val="320E04"/>
                </a:solidFill>
                <a:latin typeface="微軟正黑體" charset="0"/>
                <a:ea typeface="微軟正黑體" charset="0"/>
                <a:cs typeface="Times New Roman" charset="0"/>
              </a:rPr>
              <a:t>目前常見有：</a:t>
            </a:r>
            <a:r>
              <a:rPr kumimoji="0" lang="en-US" altLang="en-US" b="1" dirty="0">
                <a:latin typeface="微軟正黑體" charset="0"/>
                <a:ea typeface="微軟正黑體" charset="0"/>
                <a:cs typeface="Times New Roman" charset="0"/>
              </a:rPr>
              <a:t>Access</a:t>
            </a:r>
            <a:r>
              <a:rPr kumimoji="0" lang="zh-TW" altLang="en-US" b="1" dirty="0">
                <a:latin typeface="微軟正黑體" charset="0"/>
                <a:ea typeface="微軟正黑體" charset="0"/>
                <a:cs typeface="Times New Roman" charset="0"/>
              </a:rPr>
              <a:t>、</a:t>
            </a:r>
            <a:r>
              <a:rPr kumimoji="0" lang="en-US" altLang="en-US" b="1" dirty="0">
                <a:latin typeface="微軟正黑體" charset="0"/>
                <a:ea typeface="微軟正黑體" charset="0"/>
                <a:cs typeface="Times New Roman" charset="0"/>
              </a:rPr>
              <a:t>MS SQL Server </a:t>
            </a:r>
            <a:r>
              <a:rPr kumimoji="0" lang="zh-TW" altLang="en-US" b="1" dirty="0">
                <a:latin typeface="微軟正黑體" charset="0"/>
                <a:ea typeface="微軟正黑體" charset="0"/>
                <a:cs typeface="Times New Roman" charset="0"/>
              </a:rPr>
              <a:t>、</a:t>
            </a:r>
            <a:r>
              <a:rPr kumimoji="0" lang="en-US" altLang="en-US" b="1" dirty="0">
                <a:latin typeface="微軟正黑體" charset="0"/>
                <a:ea typeface="微軟正黑體" charset="0"/>
                <a:cs typeface="Times New Roman" charset="0"/>
              </a:rPr>
              <a:t>Oracle </a:t>
            </a:r>
            <a:r>
              <a:rPr kumimoji="0" lang="zh-TW" altLang="en-US" b="1" dirty="0">
                <a:latin typeface="微軟正黑體" charset="0"/>
                <a:ea typeface="微軟正黑體" charset="0"/>
                <a:cs typeface="Times New Roman" charset="0"/>
              </a:rPr>
              <a:t>、</a:t>
            </a:r>
            <a:r>
              <a:rPr kumimoji="0" lang="en-US" altLang="en-US" b="1" dirty="0">
                <a:latin typeface="微軟正黑體" charset="0"/>
                <a:ea typeface="微軟正黑體" charset="0"/>
                <a:cs typeface="Times New Roman" charset="0"/>
              </a:rPr>
              <a:t>Sybase </a:t>
            </a:r>
            <a:r>
              <a:rPr kumimoji="0" lang="zh-TW" altLang="en-US" b="1" dirty="0">
                <a:latin typeface="微軟正黑體" charset="0"/>
                <a:ea typeface="微軟正黑體" charset="0"/>
                <a:cs typeface="Times New Roman" charset="0"/>
              </a:rPr>
              <a:t>、</a:t>
            </a:r>
            <a:r>
              <a:rPr kumimoji="0" lang="en-US" altLang="en-US" b="1" dirty="0">
                <a:latin typeface="微軟正黑體" charset="0"/>
                <a:ea typeface="微軟正黑體" charset="0"/>
                <a:cs typeface="Times New Roman" charset="0"/>
              </a:rPr>
              <a:t>IBM DB2</a:t>
            </a:r>
            <a:endParaRPr kumimoji="0" lang="en-US" altLang="zh-TW" b="1" dirty="0">
              <a:latin typeface="微軟正黑體" charset="0"/>
              <a:ea typeface="微軟正黑體" charset="0"/>
              <a:cs typeface="Times New Roman" charset="0"/>
            </a:endParaRPr>
          </a:p>
          <a:p>
            <a:pPr eaLnBrk="1" hangingPunct="1">
              <a:lnSpc>
                <a:spcPts val="3300"/>
              </a:lnSpc>
              <a:buFont typeface="Wingdings" pitchFamily="2" charset="2"/>
              <a:buChar char="ü"/>
            </a:pPr>
            <a:r>
              <a:rPr kumimoji="0" lang="zh-TW" altLang="en-US" b="1" dirty="0">
                <a:latin typeface="微軟正黑體" charset="0"/>
                <a:ea typeface="微軟正黑體" charset="0"/>
                <a:cs typeface="Times New Roman" charset="0"/>
              </a:rPr>
              <a:t>使用者</a:t>
            </a:r>
            <a:r>
              <a:rPr kumimoji="0" lang="zh-TW" altLang="en-US" b="1" dirty="0">
                <a:solidFill>
                  <a:schemeClr val="tx2">
                    <a:lumMod val="75000"/>
                  </a:schemeClr>
                </a:solidFill>
                <a:latin typeface="微軟正黑體" charset="0"/>
                <a:ea typeface="微軟正黑體" charset="0"/>
                <a:cs typeface="Times New Roman" charset="0"/>
              </a:rPr>
              <a:t>：</a:t>
            </a:r>
            <a:r>
              <a:rPr kumimoji="0" lang="zh-TW" altLang="en-US" b="1" dirty="0">
                <a:solidFill>
                  <a:srgbClr val="320E04"/>
                </a:solidFill>
                <a:latin typeface="微軟正黑體" charset="0"/>
                <a:ea typeface="微軟正黑體" charset="0"/>
                <a:cs typeface="Times New Roman" charset="0"/>
              </a:rPr>
              <a:t>一般使用者</a:t>
            </a:r>
            <a:r>
              <a:rPr kumimoji="0" lang="en-US" altLang="en-US" b="1" dirty="0">
                <a:solidFill>
                  <a:srgbClr val="320E04"/>
                </a:solidFill>
                <a:latin typeface="微軟正黑體" charset="0"/>
                <a:ea typeface="微軟正黑體" charset="0"/>
                <a:cs typeface="Times New Roman" charset="0"/>
              </a:rPr>
              <a:t>(End User)</a:t>
            </a:r>
            <a:r>
              <a:rPr kumimoji="0" lang="zh-TW" altLang="en-US" b="1" dirty="0">
                <a:solidFill>
                  <a:srgbClr val="320E04"/>
                </a:solidFill>
                <a:latin typeface="微軟正黑體" charset="0"/>
                <a:ea typeface="微軟正黑體" charset="0"/>
                <a:cs typeface="Times New Roman" charset="0"/>
              </a:rPr>
              <a:t>、程式設計師及資料庫管理師</a:t>
            </a:r>
            <a:r>
              <a:rPr kumimoji="0" lang="en-US" altLang="en-US" b="1" dirty="0">
                <a:solidFill>
                  <a:srgbClr val="320E04"/>
                </a:solidFill>
                <a:latin typeface="微軟正黑體" charset="0"/>
                <a:ea typeface="微軟正黑體" charset="0"/>
                <a:cs typeface="Times New Roman" charset="0"/>
              </a:rPr>
              <a:t>(DBA)</a:t>
            </a:r>
            <a:r>
              <a:rPr kumimoji="0" lang="zh-TW" altLang="en-US" b="1" dirty="0">
                <a:solidFill>
                  <a:srgbClr val="320E04"/>
                </a:solidFill>
                <a:latin typeface="微軟正黑體" charset="0"/>
                <a:ea typeface="微軟正黑體" charset="0"/>
                <a:cs typeface="Times New Roman" charset="0"/>
              </a:rPr>
              <a:t>。</a:t>
            </a:r>
            <a:endParaRPr kumimoji="0" lang="en-US" altLang="zh-TW" b="1" u="sng" dirty="0">
              <a:solidFill>
                <a:srgbClr val="320E04"/>
              </a:solidFill>
              <a:latin typeface="微軟正黑體" charset="0"/>
              <a:ea typeface="微軟正黑體" charset="0"/>
              <a:cs typeface="Times New Roman" charset="0"/>
            </a:endParaRPr>
          </a:p>
          <a:p>
            <a:pPr marL="1427163" lvl="3" defTabSz="520700" eaLnBrk="1" hangingPunct="1">
              <a:lnSpc>
                <a:spcPts val="3300"/>
              </a:lnSpc>
              <a:buFont typeface="Arial" pitchFamily="34" charset="0"/>
              <a:buChar char="•"/>
            </a:pPr>
            <a:r>
              <a:rPr kumimoji="0" lang="zh-TW" altLang="en-US" b="1" dirty="0">
                <a:solidFill>
                  <a:srgbClr val="320E04"/>
                </a:solidFill>
                <a:latin typeface="微軟正黑體" charset="0"/>
                <a:ea typeface="微軟正黑體" charset="0"/>
                <a:cs typeface="Times New Roman" charset="0"/>
              </a:rPr>
              <a:t>一般使用者</a:t>
            </a:r>
            <a:r>
              <a:rPr kumimoji="0" lang="en-US" altLang="en-US" b="1" dirty="0">
                <a:solidFill>
                  <a:srgbClr val="320E04"/>
                </a:solidFill>
                <a:latin typeface="微軟正黑體" charset="0"/>
                <a:ea typeface="微軟正黑體" charset="0"/>
                <a:cs typeface="Times New Roman" charset="0"/>
              </a:rPr>
              <a:t>(End User)</a:t>
            </a:r>
            <a:r>
              <a:rPr kumimoji="0" lang="zh-TW" altLang="en-US" b="1" dirty="0">
                <a:solidFill>
                  <a:srgbClr val="320E04"/>
                </a:solidFill>
                <a:latin typeface="微軟正黑體" charset="0"/>
                <a:ea typeface="微軟正黑體" charset="0"/>
                <a:cs typeface="Times New Roman" charset="0"/>
              </a:rPr>
              <a:t>：直接與</a:t>
            </a:r>
            <a:r>
              <a:rPr kumimoji="0" lang="zh-TW" altLang="en-US" b="1" dirty="0">
                <a:solidFill>
                  <a:srgbClr val="A50021"/>
                </a:solidFill>
                <a:latin typeface="微軟正黑體" charset="0"/>
                <a:ea typeface="微軟正黑體" charset="0"/>
                <a:cs typeface="Times New Roman" charset="0"/>
              </a:rPr>
              <a:t>資料庫溝通的使用者</a:t>
            </a:r>
            <a:r>
              <a:rPr kumimoji="0" lang="en-US" altLang="zh-TW" b="1" dirty="0">
                <a:solidFill>
                  <a:srgbClr val="A50021"/>
                </a:solidFill>
                <a:latin typeface="微軟正黑體" charset="0"/>
                <a:ea typeface="微軟正黑體" charset="0"/>
                <a:cs typeface="Times New Roman" charset="0"/>
              </a:rPr>
              <a:t> </a:t>
            </a:r>
            <a:r>
              <a:rPr kumimoji="0" lang="en-US" altLang="en-US" b="1" dirty="0">
                <a:solidFill>
                  <a:srgbClr val="320E04"/>
                </a:solidFill>
                <a:latin typeface="微軟正黑體" charset="0"/>
                <a:ea typeface="微軟正黑體" charset="0"/>
                <a:cs typeface="Times New Roman" charset="0"/>
              </a:rPr>
              <a:t>(</a:t>
            </a:r>
            <a:r>
              <a:rPr kumimoji="0" lang="zh-TW" altLang="en-US" b="1" dirty="0">
                <a:solidFill>
                  <a:srgbClr val="320E04"/>
                </a:solidFill>
                <a:latin typeface="微軟正黑體" charset="0"/>
                <a:ea typeface="微軟正黑體" charset="0"/>
                <a:cs typeface="Times New Roman" charset="0"/>
              </a:rPr>
              <a:t>如：使用</a:t>
            </a:r>
            <a:r>
              <a:rPr kumimoji="0" lang="en-US" altLang="en-US" b="1" dirty="0">
                <a:solidFill>
                  <a:srgbClr val="320E04"/>
                </a:solidFill>
                <a:latin typeface="微軟正黑體" charset="0"/>
                <a:ea typeface="微軟正黑體" charset="0"/>
                <a:cs typeface="Times New Roman" charset="0"/>
              </a:rPr>
              <a:t>SQL</a:t>
            </a:r>
            <a:r>
              <a:rPr kumimoji="0" lang="zh-TW" altLang="en-US" b="1" dirty="0">
                <a:solidFill>
                  <a:srgbClr val="320E04"/>
                </a:solidFill>
                <a:latin typeface="微軟正黑體" charset="0"/>
                <a:ea typeface="微軟正黑體" charset="0"/>
                <a:cs typeface="Times New Roman" charset="0"/>
              </a:rPr>
              <a:t>語言</a:t>
            </a:r>
            <a:r>
              <a:rPr kumimoji="0" lang="en-US" altLang="en-US" b="1" dirty="0">
                <a:solidFill>
                  <a:srgbClr val="320E04"/>
                </a:solidFill>
                <a:latin typeface="微軟正黑體" charset="0"/>
                <a:ea typeface="微軟正黑體" charset="0"/>
                <a:cs typeface="Times New Roman" charset="0"/>
              </a:rPr>
              <a:t>)</a:t>
            </a:r>
            <a:endParaRPr kumimoji="0" lang="zh-TW" altLang="en-US" b="1" dirty="0">
              <a:solidFill>
                <a:srgbClr val="320E04"/>
              </a:solidFill>
              <a:latin typeface="微軟正黑體" charset="0"/>
              <a:ea typeface="微軟正黑體" charset="0"/>
              <a:cs typeface="Times New Roman" charset="0"/>
            </a:endParaRPr>
          </a:p>
          <a:p>
            <a:pPr marL="1427163" lvl="3" defTabSz="520700" eaLnBrk="1" hangingPunct="1">
              <a:lnSpc>
                <a:spcPts val="3300"/>
              </a:lnSpc>
              <a:buFont typeface="Arial" pitchFamily="34" charset="0"/>
              <a:buChar char="•"/>
            </a:pPr>
            <a:r>
              <a:rPr kumimoji="0" lang="zh-TW" altLang="en-US" b="1" dirty="0">
                <a:solidFill>
                  <a:srgbClr val="320E04"/>
                </a:solidFill>
                <a:latin typeface="微軟正黑體" charset="0"/>
                <a:ea typeface="微軟正黑體" charset="0"/>
                <a:cs typeface="Times New Roman" charset="0"/>
              </a:rPr>
              <a:t>程式設計師</a:t>
            </a:r>
            <a:r>
              <a:rPr kumimoji="0" lang="en-US" altLang="en-US" b="1" dirty="0">
                <a:solidFill>
                  <a:srgbClr val="320E04"/>
                </a:solidFill>
                <a:latin typeface="微軟正黑體" charset="0"/>
                <a:ea typeface="微軟正黑體" charset="0"/>
                <a:cs typeface="Times New Roman" charset="0"/>
              </a:rPr>
              <a:t>(Programmer)</a:t>
            </a:r>
            <a:r>
              <a:rPr kumimoji="0" lang="zh-TW" altLang="en-US" b="1" dirty="0">
                <a:solidFill>
                  <a:srgbClr val="320E04"/>
                </a:solidFill>
                <a:latin typeface="微軟正黑體" charset="0"/>
                <a:ea typeface="微軟正黑體" charset="0"/>
                <a:cs typeface="Times New Roman" charset="0"/>
              </a:rPr>
              <a:t>：負責</a:t>
            </a:r>
            <a:r>
              <a:rPr kumimoji="0" lang="zh-TW" altLang="en-US" b="1" dirty="0">
                <a:solidFill>
                  <a:srgbClr val="A50021"/>
                </a:solidFill>
                <a:latin typeface="微軟正黑體" charset="0"/>
                <a:ea typeface="微軟正黑體" charset="0"/>
                <a:cs typeface="Times New Roman" charset="0"/>
              </a:rPr>
              <a:t>撰寫使用者操作介面</a:t>
            </a:r>
            <a:r>
              <a:rPr kumimoji="0" lang="zh-TW" altLang="en-US" b="1" dirty="0">
                <a:solidFill>
                  <a:srgbClr val="320E04"/>
                </a:solidFill>
                <a:latin typeface="微軟正黑體" charset="0"/>
                <a:ea typeface="微軟正黑體" charset="0"/>
                <a:cs typeface="Times New Roman" charset="0"/>
              </a:rPr>
              <a:t>的</a:t>
            </a:r>
            <a:r>
              <a:rPr kumimoji="0" lang="zh-TW" altLang="en-US" b="1" dirty="0">
                <a:solidFill>
                  <a:srgbClr val="A50021"/>
                </a:solidFill>
                <a:latin typeface="微軟正黑體" charset="0"/>
                <a:ea typeface="微軟正黑體" charset="0"/>
                <a:cs typeface="Times New Roman" charset="0"/>
              </a:rPr>
              <a:t>應用程式</a:t>
            </a:r>
            <a:r>
              <a:rPr kumimoji="0" lang="zh-TW" altLang="en-US" b="1" dirty="0">
                <a:solidFill>
                  <a:srgbClr val="320E04"/>
                </a:solidFill>
                <a:latin typeface="微軟正黑體" charset="0"/>
                <a:ea typeface="微軟正黑體" charset="0"/>
                <a:cs typeface="Times New Roman" charset="0"/>
              </a:rPr>
              <a:t>， 讓</a:t>
            </a:r>
            <a:r>
              <a:rPr kumimoji="0" lang="zh-TW" altLang="en-US" b="1" dirty="0">
                <a:solidFill>
                  <a:srgbClr val="A50021"/>
                </a:solidFill>
                <a:latin typeface="微軟正黑體" charset="0"/>
                <a:ea typeface="微軟正黑體" charset="0"/>
                <a:cs typeface="Times New Roman" charset="0"/>
              </a:rPr>
              <a:t>使用者</a:t>
            </a:r>
            <a:r>
              <a:rPr kumimoji="0" lang="zh-TW" altLang="en-US" b="1" dirty="0">
                <a:solidFill>
                  <a:srgbClr val="320E04"/>
                </a:solidFill>
                <a:latin typeface="微軟正黑體" charset="0"/>
                <a:ea typeface="微軟正黑體" charset="0"/>
                <a:cs typeface="Times New Roman" charset="0"/>
              </a:rPr>
              <a:t>能以較方便</a:t>
            </a:r>
            <a:r>
              <a:rPr kumimoji="0" lang="zh-TW" altLang="en-US" b="1" dirty="0">
                <a:solidFill>
                  <a:srgbClr val="A50021"/>
                </a:solidFill>
                <a:latin typeface="微軟正黑體" charset="0"/>
                <a:ea typeface="微軟正黑體" charset="0"/>
                <a:cs typeface="Times New Roman" charset="0"/>
              </a:rPr>
              <a:t>簡單的介面來使用資料庫</a:t>
            </a:r>
          </a:p>
          <a:p>
            <a:pPr marL="1427163" lvl="3" defTabSz="520700" eaLnBrk="1" hangingPunct="1">
              <a:lnSpc>
                <a:spcPts val="3300"/>
              </a:lnSpc>
              <a:buFont typeface="Arial" pitchFamily="34" charset="0"/>
              <a:buChar char="•"/>
            </a:pPr>
            <a:r>
              <a:rPr kumimoji="0" lang="zh-TW" altLang="en-US" b="1" dirty="0">
                <a:solidFill>
                  <a:srgbClr val="320E04"/>
                </a:solidFill>
                <a:latin typeface="微軟正黑體" charset="0"/>
                <a:ea typeface="微軟正黑體" charset="0"/>
                <a:cs typeface="Times New Roman" charset="0"/>
              </a:rPr>
              <a:t>資料庫管理師</a:t>
            </a:r>
            <a:r>
              <a:rPr kumimoji="0" lang="en-US" altLang="en-US" b="1" dirty="0">
                <a:solidFill>
                  <a:srgbClr val="320E04"/>
                </a:solidFill>
                <a:latin typeface="微軟正黑體" charset="0"/>
                <a:ea typeface="微軟正黑體" charset="0"/>
                <a:cs typeface="Times New Roman" charset="0"/>
              </a:rPr>
              <a:t>(DBA)</a:t>
            </a:r>
            <a:r>
              <a:rPr kumimoji="0" lang="zh-TW" altLang="en-US" b="1" dirty="0">
                <a:solidFill>
                  <a:srgbClr val="320E04"/>
                </a:solidFill>
                <a:latin typeface="微軟正黑體" charset="0"/>
                <a:ea typeface="微軟正黑體" charset="0"/>
                <a:cs typeface="Times New Roman" charset="0"/>
              </a:rPr>
              <a:t> ：負責管理與維護資料庫系統正常運作</a:t>
            </a:r>
            <a:endParaRPr kumimoji="0" lang="en-US" altLang="zh-TW" b="1" dirty="0">
              <a:solidFill>
                <a:srgbClr val="320E04"/>
              </a:solidFill>
              <a:latin typeface="微軟正黑體" charset="0"/>
              <a:ea typeface="微軟正黑體" charset="0"/>
              <a:cs typeface="Times New Roman" charset="0"/>
            </a:endParaRPr>
          </a:p>
        </p:txBody>
      </p:sp>
    </p:spTree>
    <p:extLst>
      <p:ext uri="{BB962C8B-B14F-4D97-AF65-F5344CB8AC3E}">
        <p14:creationId xmlns:p14="http://schemas.microsoft.com/office/powerpoint/2010/main" val="554141216"/>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50883" y="0"/>
            <a:ext cx="9517117" cy="1143000"/>
          </a:xfrm>
        </p:spPr>
        <p:txBody>
          <a:bodyPr>
            <a:normAutofit/>
          </a:bodyPr>
          <a:lstStyle/>
          <a:p>
            <a:pPr>
              <a:defRPr/>
            </a:pPr>
            <a:r>
              <a:rPr lang="zh-TW" altLang="en-US" b="1" dirty="0"/>
              <a:t>資料庫管理系統的功能</a:t>
            </a:r>
            <a:endParaRPr lang="zh-TW" altLang="en-US" dirty="0"/>
          </a:p>
        </p:txBody>
      </p:sp>
      <p:sp>
        <p:nvSpPr>
          <p:cNvPr id="128003" name="Text Box 3"/>
          <p:cNvSpPr txBox="1">
            <a:spLocks noChangeArrowheads="1"/>
          </p:cNvSpPr>
          <p:nvPr/>
        </p:nvSpPr>
        <p:spPr bwMode="auto">
          <a:xfrm>
            <a:off x="1150883" y="1143000"/>
            <a:ext cx="10058399" cy="5170646"/>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我們已經瞭解</a:t>
            </a:r>
            <a:r>
              <a:rPr kumimoji="0" lang="zh-TW" altLang="en-US" sz="2000" b="1" dirty="0">
                <a:solidFill>
                  <a:srgbClr val="0000FF"/>
                </a:solidFill>
                <a:latin typeface="微軟正黑體" charset="0"/>
                <a:ea typeface="微軟正黑體" charset="0"/>
                <a:cs typeface="Times New Roman" charset="0"/>
              </a:rPr>
              <a:t>資料庫管理系統</a:t>
            </a:r>
            <a:r>
              <a:rPr kumimoji="0" lang="en-US" altLang="en-US" sz="2000" b="1" dirty="0">
                <a:solidFill>
                  <a:srgbClr val="0000FF"/>
                </a:solidFill>
                <a:latin typeface="微軟正黑體" charset="0"/>
                <a:ea typeface="微軟正黑體" charset="0"/>
                <a:cs typeface="Times New Roman" charset="0"/>
              </a:rPr>
              <a:t>(DBMS)</a:t>
            </a:r>
            <a:r>
              <a:rPr kumimoji="0" lang="zh-TW" altLang="en-US" sz="2000" b="1" dirty="0">
                <a:solidFill>
                  <a:srgbClr val="320E04"/>
                </a:solidFill>
                <a:latin typeface="微軟正黑體" charset="0"/>
                <a:ea typeface="微軟正黑體" charset="0"/>
                <a:cs typeface="Times New Roman" charset="0"/>
              </a:rPr>
              <a:t>是用來</a:t>
            </a:r>
            <a:r>
              <a:rPr kumimoji="0" lang="zh-TW" altLang="en-US" sz="2000" b="1" dirty="0">
                <a:solidFill>
                  <a:srgbClr val="A50021"/>
                </a:solidFill>
                <a:latin typeface="微軟正黑體" charset="0"/>
                <a:ea typeface="微軟正黑體" charset="0"/>
                <a:cs typeface="Times New Roman" charset="0"/>
              </a:rPr>
              <a:t>管理「資料庫」的軟體</a:t>
            </a:r>
            <a:r>
              <a:rPr kumimoji="0" lang="zh-TW" altLang="en-US" sz="2000" b="1" dirty="0">
                <a:solidFill>
                  <a:srgbClr val="320E04"/>
                </a:solidFill>
                <a:latin typeface="微軟正黑體" charset="0"/>
                <a:ea typeface="微軟正黑體" charset="0"/>
                <a:cs typeface="Times New Roman" charset="0"/>
              </a:rPr>
              <a:t>，以作為「使用者」與「資料庫」之間溝通的界面。因此，在本單元中，將介紹</a:t>
            </a:r>
            <a:r>
              <a:rPr kumimoji="0" lang="en-US" altLang="en-US" sz="2000" b="1" dirty="0">
                <a:solidFill>
                  <a:srgbClr val="320E04"/>
                </a:solidFill>
                <a:latin typeface="微軟正黑體" charset="0"/>
                <a:ea typeface="微軟正黑體" charset="0"/>
                <a:cs typeface="Times New Roman" charset="0"/>
              </a:rPr>
              <a:t>DBMS</a:t>
            </a:r>
            <a:r>
              <a:rPr kumimoji="0" lang="zh-TW" altLang="en-US" sz="2000" b="1" dirty="0">
                <a:solidFill>
                  <a:srgbClr val="320E04"/>
                </a:solidFill>
                <a:latin typeface="微軟正黑體" charset="0"/>
                <a:ea typeface="微軟正黑體" charset="0"/>
                <a:cs typeface="Times New Roman" charset="0"/>
              </a:rPr>
              <a:t>是透過</a:t>
            </a:r>
            <a:r>
              <a:rPr kumimoji="0" lang="zh-TW" altLang="en-US" sz="2000" b="1" dirty="0">
                <a:solidFill>
                  <a:srgbClr val="A50021"/>
                </a:solidFill>
                <a:latin typeface="微軟正黑體" charset="0"/>
                <a:ea typeface="微軟正黑體" charset="0"/>
                <a:cs typeface="Times New Roman" charset="0"/>
              </a:rPr>
              <a:t>那些功能</a:t>
            </a:r>
            <a:r>
              <a:rPr kumimoji="0" lang="zh-TW" altLang="en-US" sz="2000" b="1" dirty="0">
                <a:solidFill>
                  <a:srgbClr val="320E04"/>
                </a:solidFill>
                <a:latin typeface="微軟正黑體" charset="0"/>
                <a:ea typeface="微軟正黑體" charset="0"/>
                <a:cs typeface="Times New Roman" charset="0"/>
              </a:rPr>
              <a:t>來</a:t>
            </a:r>
            <a:r>
              <a:rPr kumimoji="0" lang="zh-TW" altLang="en-US" sz="2000" b="1" dirty="0">
                <a:latin typeface="微軟正黑體" charset="0"/>
                <a:ea typeface="微軟正黑體" charset="0"/>
                <a:cs typeface="Times New Roman" charset="0"/>
              </a:rPr>
              <a:t>管理「資料庫」呢？其主要的功能如下：</a:t>
            </a:r>
          </a:p>
          <a:p>
            <a:pPr marL="457200" indent="-457200" eaLnBrk="1" hangingPunct="1">
              <a:lnSpc>
                <a:spcPct val="150000"/>
              </a:lnSpc>
              <a:spcBef>
                <a:spcPct val="50000"/>
              </a:spcBef>
              <a:buFont typeface="+mj-lt"/>
              <a:buAutoNum type="arabicPeriod"/>
            </a:pPr>
            <a:r>
              <a:rPr kumimoji="0" lang="zh-TW" altLang="en-US" sz="2000" b="1" dirty="0">
                <a:solidFill>
                  <a:srgbClr val="320E04"/>
                </a:solidFill>
                <a:latin typeface="微軟正黑體" charset="0"/>
                <a:ea typeface="微軟正黑體" charset="0"/>
                <a:cs typeface="Times New Roman" charset="0"/>
              </a:rPr>
              <a:t>資料的</a:t>
            </a:r>
            <a:r>
              <a:rPr kumimoji="0" lang="zh-TW" altLang="en-US" sz="2000" b="1" dirty="0">
                <a:solidFill>
                  <a:srgbClr val="0070C0"/>
                </a:solidFill>
                <a:latin typeface="微軟正黑體" charset="0"/>
                <a:ea typeface="微軟正黑體" charset="0"/>
                <a:cs typeface="Times New Roman" charset="0"/>
              </a:rPr>
              <a:t>定義</a:t>
            </a:r>
            <a:r>
              <a:rPr kumimoji="0" lang="en-US" altLang="en-US" sz="2000" b="1" dirty="0">
                <a:solidFill>
                  <a:srgbClr val="320E04"/>
                </a:solidFill>
                <a:latin typeface="微軟正黑體" charset="0"/>
                <a:ea typeface="微軟正黑體" charset="0"/>
                <a:cs typeface="Times New Roman" charset="0"/>
              </a:rPr>
              <a:t>(Data Define)</a:t>
            </a:r>
          </a:p>
          <a:p>
            <a:pPr marL="457200" indent="-457200" eaLnBrk="1" hangingPunct="1">
              <a:lnSpc>
                <a:spcPct val="150000"/>
              </a:lnSpc>
              <a:spcBef>
                <a:spcPct val="50000"/>
              </a:spcBef>
              <a:buFont typeface="+mj-lt"/>
              <a:buAutoNum type="arabicPeriod"/>
            </a:pPr>
            <a:r>
              <a:rPr kumimoji="0" lang="zh-TW" altLang="en-US" sz="2000" b="1" dirty="0">
                <a:solidFill>
                  <a:srgbClr val="320E04"/>
                </a:solidFill>
                <a:latin typeface="微軟正黑體" charset="0"/>
                <a:ea typeface="微軟正黑體" charset="0"/>
                <a:cs typeface="Times New Roman" charset="0"/>
              </a:rPr>
              <a:t>資料的</a:t>
            </a:r>
            <a:r>
              <a:rPr kumimoji="0" lang="zh-TW" altLang="en-US" sz="2000" b="1" dirty="0">
                <a:solidFill>
                  <a:srgbClr val="0070C0"/>
                </a:solidFill>
                <a:latin typeface="微軟正黑體" charset="0"/>
                <a:ea typeface="微軟正黑體" charset="0"/>
                <a:cs typeface="Times New Roman" charset="0"/>
              </a:rPr>
              <a:t>操作</a:t>
            </a:r>
            <a:r>
              <a:rPr kumimoji="0" lang="en-US" altLang="en-US" sz="2000" b="1" dirty="0">
                <a:solidFill>
                  <a:srgbClr val="320E04"/>
                </a:solidFill>
                <a:latin typeface="微軟正黑體" charset="0"/>
                <a:ea typeface="微軟正黑體" charset="0"/>
                <a:cs typeface="Times New Roman" charset="0"/>
              </a:rPr>
              <a:t>(Data Manipulation)</a:t>
            </a:r>
          </a:p>
          <a:p>
            <a:pPr marL="457200" indent="-457200" eaLnBrk="1" hangingPunct="1">
              <a:lnSpc>
                <a:spcPct val="150000"/>
              </a:lnSpc>
              <a:spcBef>
                <a:spcPct val="50000"/>
              </a:spcBef>
              <a:buFont typeface="+mj-lt"/>
              <a:buAutoNum type="arabicPeriod"/>
            </a:pPr>
            <a:r>
              <a:rPr kumimoji="0" lang="zh-TW" altLang="en-US" sz="2000" b="1" dirty="0">
                <a:solidFill>
                  <a:srgbClr val="0070C0"/>
                </a:solidFill>
                <a:latin typeface="微軟正黑體" charset="0"/>
                <a:ea typeface="微軟正黑體" charset="0"/>
                <a:cs typeface="Times New Roman" charset="0"/>
              </a:rPr>
              <a:t>重複性</a:t>
            </a:r>
            <a:r>
              <a:rPr kumimoji="0" lang="zh-TW" altLang="en-US" sz="2000" b="1" dirty="0">
                <a:solidFill>
                  <a:srgbClr val="320E04"/>
                </a:solidFill>
                <a:latin typeface="微軟正黑體" charset="0"/>
                <a:ea typeface="微軟正黑體" charset="0"/>
                <a:cs typeface="Times New Roman" charset="0"/>
              </a:rPr>
              <a:t>的控制</a:t>
            </a:r>
            <a:r>
              <a:rPr kumimoji="0" lang="en-US" altLang="en-US" sz="2000" b="1" dirty="0">
                <a:solidFill>
                  <a:srgbClr val="320E04"/>
                </a:solidFill>
                <a:latin typeface="微軟正黑體" charset="0"/>
                <a:ea typeface="微軟正黑體" charset="0"/>
                <a:cs typeface="Times New Roman" charset="0"/>
              </a:rPr>
              <a:t>(Redundancy Control)</a:t>
            </a:r>
          </a:p>
          <a:p>
            <a:pPr marL="457200" indent="-457200" eaLnBrk="1" hangingPunct="1">
              <a:lnSpc>
                <a:spcPct val="150000"/>
              </a:lnSpc>
              <a:spcBef>
                <a:spcPct val="50000"/>
              </a:spcBef>
              <a:buFont typeface="+mj-lt"/>
              <a:buAutoNum type="arabicPeriod"/>
            </a:pPr>
            <a:r>
              <a:rPr kumimoji="0" lang="zh-TW" altLang="en-US" sz="2000" b="1" dirty="0">
                <a:solidFill>
                  <a:srgbClr val="320E04"/>
                </a:solidFill>
                <a:latin typeface="微軟正黑體" charset="0"/>
                <a:ea typeface="微軟正黑體" charset="0"/>
                <a:cs typeface="Times New Roman" charset="0"/>
              </a:rPr>
              <a:t>表示資料之間的</a:t>
            </a:r>
            <a:r>
              <a:rPr kumimoji="0" lang="zh-TW" altLang="en-US" sz="2000" b="1" dirty="0">
                <a:solidFill>
                  <a:srgbClr val="0070C0"/>
                </a:solidFill>
                <a:latin typeface="微軟正黑體" charset="0"/>
                <a:ea typeface="微軟正黑體" charset="0"/>
                <a:cs typeface="Times New Roman" charset="0"/>
              </a:rPr>
              <a:t>複雜關係</a:t>
            </a:r>
            <a:r>
              <a:rPr kumimoji="0" lang="en-US" altLang="en-US" sz="2000" b="1" dirty="0">
                <a:solidFill>
                  <a:srgbClr val="320E04"/>
                </a:solidFill>
                <a:latin typeface="微軟正黑體" charset="0"/>
                <a:ea typeface="微軟正黑體" charset="0"/>
                <a:cs typeface="Times New Roman" charset="0"/>
              </a:rPr>
              <a:t>(Multi-Relationship)</a:t>
            </a:r>
          </a:p>
          <a:p>
            <a:pPr marL="457200" indent="-457200" eaLnBrk="1" hangingPunct="1">
              <a:lnSpc>
                <a:spcPct val="150000"/>
              </a:lnSpc>
              <a:spcBef>
                <a:spcPct val="50000"/>
              </a:spcBef>
              <a:buFont typeface="+mj-lt"/>
              <a:buAutoNum type="arabicPeriod"/>
            </a:pPr>
            <a:r>
              <a:rPr kumimoji="0" lang="zh-TW" altLang="en-US" sz="2000" b="1" dirty="0">
                <a:solidFill>
                  <a:srgbClr val="320E04"/>
                </a:solidFill>
                <a:latin typeface="微軟正黑體" charset="0"/>
                <a:ea typeface="微軟正黑體" charset="0"/>
                <a:cs typeface="Times New Roman" charset="0"/>
              </a:rPr>
              <a:t>實施</a:t>
            </a:r>
            <a:r>
              <a:rPr kumimoji="0" lang="zh-TW" altLang="en-US" sz="2000" b="1" dirty="0">
                <a:solidFill>
                  <a:srgbClr val="0070C0"/>
                </a:solidFill>
                <a:latin typeface="微軟正黑體" charset="0"/>
                <a:ea typeface="微軟正黑體" charset="0"/>
                <a:cs typeface="Times New Roman" charset="0"/>
              </a:rPr>
              <a:t>完整性限制</a:t>
            </a:r>
            <a:r>
              <a:rPr kumimoji="0" lang="en-US" altLang="en-US" sz="2000" b="1" dirty="0">
                <a:solidFill>
                  <a:srgbClr val="320E04"/>
                </a:solidFill>
                <a:latin typeface="微軟正黑體" charset="0"/>
                <a:ea typeface="微軟正黑體" charset="0"/>
                <a:cs typeface="Times New Roman" charset="0"/>
              </a:rPr>
              <a:t>(Integrity Constraint)</a:t>
            </a:r>
          </a:p>
          <a:p>
            <a:pPr marL="457200" indent="-457200" eaLnBrk="1" hangingPunct="1">
              <a:lnSpc>
                <a:spcPct val="150000"/>
              </a:lnSpc>
              <a:spcBef>
                <a:spcPct val="50000"/>
              </a:spcBef>
              <a:buFont typeface="+mj-lt"/>
              <a:buAutoNum type="arabicPeriod"/>
            </a:pPr>
            <a:r>
              <a:rPr kumimoji="0" lang="zh-TW" altLang="en-US" sz="2000" b="1" dirty="0">
                <a:solidFill>
                  <a:srgbClr val="320E04"/>
                </a:solidFill>
                <a:latin typeface="微軟正黑體" charset="0"/>
                <a:ea typeface="微軟正黑體" charset="0"/>
                <a:cs typeface="Times New Roman" charset="0"/>
              </a:rPr>
              <a:t>提供</a:t>
            </a:r>
            <a:r>
              <a:rPr kumimoji="0" lang="zh-TW" altLang="en-US" sz="2000" b="1" dirty="0">
                <a:solidFill>
                  <a:srgbClr val="0070C0"/>
                </a:solidFill>
                <a:latin typeface="微軟正黑體" charset="0"/>
                <a:ea typeface="微軟正黑體" charset="0"/>
                <a:cs typeface="Times New Roman" charset="0"/>
              </a:rPr>
              <a:t>「備份」與「回復」</a:t>
            </a:r>
            <a:r>
              <a:rPr kumimoji="0" lang="zh-TW" altLang="en-US" sz="2000" b="1" dirty="0">
                <a:solidFill>
                  <a:srgbClr val="320E04"/>
                </a:solidFill>
                <a:latin typeface="微軟正黑體" charset="0"/>
                <a:ea typeface="微軟正黑體" charset="0"/>
                <a:cs typeface="Times New Roman" charset="0"/>
              </a:rPr>
              <a:t>的能力</a:t>
            </a:r>
            <a:r>
              <a:rPr kumimoji="0" lang="en-US" altLang="en-US" sz="2000" b="1" dirty="0">
                <a:solidFill>
                  <a:srgbClr val="320E04"/>
                </a:solidFill>
                <a:latin typeface="微軟正黑體" charset="0"/>
                <a:ea typeface="微軟正黑體" charset="0"/>
                <a:cs typeface="Times New Roman" charset="0"/>
              </a:rPr>
              <a:t>(Backup and Restore)</a:t>
            </a:r>
            <a:endParaRPr kumimoji="0" lang="en-US" altLang="zh-TW" sz="2000" b="1" dirty="0">
              <a:solidFill>
                <a:srgbClr val="320E04"/>
              </a:solidFill>
              <a:latin typeface="微軟正黑體" charset="0"/>
              <a:ea typeface="微軟正黑體" charset="0"/>
              <a:cs typeface="Times New Roman" charset="0"/>
            </a:endParaRPr>
          </a:p>
        </p:txBody>
      </p:sp>
    </p:spTree>
    <p:extLst>
      <p:ext uri="{BB962C8B-B14F-4D97-AF65-F5344CB8AC3E}">
        <p14:creationId xmlns:p14="http://schemas.microsoft.com/office/powerpoint/2010/main" val="2025213449"/>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19352" y="0"/>
            <a:ext cx="9548648" cy="1143000"/>
          </a:xfrm>
        </p:spPr>
        <p:txBody>
          <a:bodyPr>
            <a:normAutofit/>
          </a:bodyPr>
          <a:lstStyle/>
          <a:p>
            <a:pPr>
              <a:defRPr/>
            </a:pPr>
            <a:r>
              <a:rPr lang="en-US" altLang="en-US" sz="4400" b="1" dirty="0">
                <a:solidFill>
                  <a:schemeClr val="tx1"/>
                </a:solidFill>
              </a:rPr>
              <a:t>1.</a:t>
            </a:r>
            <a:r>
              <a:rPr lang="zh-TW" altLang="en-US" sz="4400" b="1" dirty="0">
                <a:solidFill>
                  <a:schemeClr val="tx1"/>
                </a:solidFill>
              </a:rPr>
              <a:t>資料的定義 </a:t>
            </a:r>
            <a:r>
              <a:rPr lang="en-US" altLang="en-US" sz="4400" b="1" dirty="0">
                <a:solidFill>
                  <a:schemeClr val="tx1"/>
                </a:solidFill>
              </a:rPr>
              <a:t>(Data Define)</a:t>
            </a:r>
            <a:endParaRPr lang="zh-TW" altLang="en-US" sz="4400" dirty="0">
              <a:solidFill>
                <a:schemeClr val="tx1"/>
              </a:solidFill>
            </a:endParaRPr>
          </a:p>
        </p:txBody>
      </p:sp>
      <p:sp>
        <p:nvSpPr>
          <p:cNvPr id="128003" name="Text Box 3"/>
          <p:cNvSpPr txBox="1">
            <a:spLocks noChangeArrowheads="1"/>
          </p:cNvSpPr>
          <p:nvPr/>
        </p:nvSpPr>
        <p:spPr bwMode="auto">
          <a:xfrm>
            <a:off x="1119352" y="1143000"/>
            <a:ext cx="9869213" cy="1917704"/>
          </a:xfrm>
          <a:prstGeom prst="rect">
            <a:avLst/>
          </a:prstGeom>
          <a:noFill/>
          <a:ln w="9525">
            <a:noFill/>
            <a:miter lim="800000"/>
            <a:headEnd/>
            <a:tailEnd/>
          </a:ln>
          <a:effectLst/>
        </p:spPr>
        <p:txBody>
          <a:bodyPr wrap="square">
            <a:no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ts val="3200"/>
              </a:lnSpc>
            </a:pPr>
            <a:r>
              <a:rPr kumimoji="0" lang="zh-TW" altLang="en-US" sz="2000" b="1" dirty="0">
                <a:solidFill>
                  <a:srgbClr val="320E04"/>
                </a:solidFill>
                <a:latin typeface="微軟正黑體" charset="0"/>
                <a:ea typeface="微軟正黑體" charset="0"/>
                <a:cs typeface="Times New Roman" charset="0"/>
              </a:rPr>
              <a:t>定義</a:t>
            </a:r>
            <a:r>
              <a:rPr kumimoji="0" lang="zh-TW" altLang="en-US" sz="2000" b="1" dirty="0">
                <a:latin typeface="微軟正黑體" charset="0"/>
                <a:ea typeface="微軟正黑體" charset="0"/>
                <a:cs typeface="Times New Roman" charset="0"/>
              </a:rPr>
              <a:t>：</a:t>
            </a:r>
            <a:r>
              <a:rPr kumimoji="0" lang="en-US" altLang="zh-TW" sz="2000" b="1" dirty="0">
                <a:latin typeface="微軟正黑體" charset="0"/>
                <a:ea typeface="微軟正黑體" charset="0"/>
                <a:cs typeface="Times New Roman" charset="0"/>
              </a:rPr>
              <a:t> </a:t>
            </a:r>
            <a:r>
              <a:rPr kumimoji="0" lang="zh-TW" altLang="en-US" sz="2000" b="1" dirty="0">
                <a:latin typeface="微軟正黑體" charset="0"/>
                <a:ea typeface="微軟正黑體" charset="0"/>
                <a:cs typeface="Times New Roman" charset="0"/>
              </a:rPr>
              <a:t>建立資料庫的第一個步驟</a:t>
            </a:r>
            <a:endParaRPr kumimoji="0" lang="en-US" altLang="zh-TW" sz="2000" b="1" dirty="0">
              <a:latin typeface="微軟正黑體" charset="0"/>
              <a:ea typeface="微軟正黑體" charset="0"/>
              <a:cs typeface="Times New Roman" charset="0"/>
            </a:endParaRPr>
          </a:p>
          <a:p>
            <a:pPr eaLnBrk="1" hangingPunct="1">
              <a:lnSpc>
                <a:spcPts val="3200"/>
              </a:lnSpc>
            </a:pPr>
            <a:r>
              <a:rPr kumimoji="0" lang="zh-TW" altLang="en-US" sz="2000" b="1" dirty="0">
                <a:solidFill>
                  <a:srgbClr val="320E04"/>
                </a:solidFill>
                <a:latin typeface="微軟正黑體" charset="0"/>
                <a:ea typeface="微軟正黑體" charset="0"/>
                <a:cs typeface="Times New Roman" charset="0"/>
              </a:rPr>
              <a:t>是指提供</a:t>
            </a:r>
            <a:r>
              <a:rPr kumimoji="0" lang="en-US" altLang="en-US" sz="2000" b="1" dirty="0">
                <a:solidFill>
                  <a:srgbClr val="320E04"/>
                </a:solidFill>
                <a:latin typeface="微軟正黑體" charset="0"/>
                <a:ea typeface="微軟正黑體" charset="0"/>
                <a:cs typeface="Times New Roman" charset="0"/>
              </a:rPr>
              <a:t>DBA</a:t>
            </a:r>
            <a:r>
              <a:rPr kumimoji="0" lang="zh-TW" altLang="en-US" sz="2000" b="1" dirty="0">
                <a:solidFill>
                  <a:srgbClr val="320E04"/>
                </a:solidFill>
                <a:latin typeface="微軟正黑體" charset="0"/>
                <a:ea typeface="微軟正黑體" charset="0"/>
                <a:cs typeface="Times New Roman" charset="0"/>
              </a:rPr>
              <a:t>建立</a:t>
            </a:r>
            <a:r>
              <a:rPr kumimoji="0" lang="zh-TW" altLang="en-US" sz="2000" b="1" dirty="0">
                <a:solidFill>
                  <a:srgbClr val="A50021"/>
                </a:solidFill>
                <a:latin typeface="微軟正黑體" charset="0"/>
                <a:ea typeface="微軟正黑體" charset="0"/>
                <a:cs typeface="Times New Roman" charset="0"/>
              </a:rPr>
              <a:t>資料格式</a:t>
            </a:r>
            <a:r>
              <a:rPr kumimoji="0" lang="zh-TW" altLang="en-US" sz="2000" b="1" dirty="0">
                <a:solidFill>
                  <a:srgbClr val="320E04"/>
                </a:solidFill>
                <a:latin typeface="微軟正黑體" charset="0"/>
                <a:ea typeface="微軟正黑體" charset="0"/>
                <a:cs typeface="Times New Roman" charset="0"/>
              </a:rPr>
              <a:t>及</a:t>
            </a:r>
            <a:r>
              <a:rPr kumimoji="0" lang="zh-TW" altLang="en-US" sz="2000" b="1" dirty="0">
                <a:solidFill>
                  <a:srgbClr val="A50021"/>
                </a:solidFill>
                <a:latin typeface="微軟正黑體" charset="0"/>
                <a:ea typeface="微軟正黑體" charset="0"/>
                <a:cs typeface="Times New Roman" charset="0"/>
              </a:rPr>
              <a:t>儲存格式</a:t>
            </a:r>
            <a:r>
              <a:rPr kumimoji="0" lang="zh-TW" altLang="en-US" sz="2000" b="1" dirty="0">
                <a:solidFill>
                  <a:srgbClr val="320E04"/>
                </a:solidFill>
                <a:latin typeface="微軟正黑體" charset="0"/>
                <a:ea typeface="微軟正黑體" charset="0"/>
                <a:cs typeface="Times New Roman" charset="0"/>
              </a:rPr>
              <a:t>的能力。亦即設定資料「欄位名稱」、「</a:t>
            </a:r>
            <a:r>
              <a:rPr kumimoji="0" lang="zh-TW" altLang="en-US" sz="2000" b="1" dirty="0">
                <a:latin typeface="微軟正黑體" charset="0"/>
                <a:ea typeface="微軟正黑體" charset="0"/>
                <a:cs typeface="Times New Roman" charset="0"/>
              </a:rPr>
              <a:t>資料類型</a:t>
            </a:r>
            <a:r>
              <a:rPr kumimoji="0" lang="zh-TW" altLang="en-US" sz="2000" b="1" dirty="0">
                <a:solidFill>
                  <a:srgbClr val="320E04"/>
                </a:solidFill>
                <a:latin typeface="微軟正黑體" charset="0"/>
                <a:ea typeface="微軟正黑體" charset="0"/>
                <a:cs typeface="Times New Roman" charset="0"/>
              </a:rPr>
              <a:t>」及相關的「限制條件」。其「</a:t>
            </a:r>
            <a:r>
              <a:rPr kumimoji="0" lang="zh-TW" altLang="en-US" sz="2000" b="1" dirty="0">
                <a:latin typeface="微軟正黑體" charset="0"/>
                <a:ea typeface="微軟正黑體" charset="0"/>
                <a:cs typeface="Times New Roman" charset="0"/>
              </a:rPr>
              <a:t>資料類型</a:t>
            </a:r>
            <a:r>
              <a:rPr kumimoji="0" lang="zh-TW" altLang="en-US" sz="2000" b="1" dirty="0">
                <a:solidFill>
                  <a:srgbClr val="320E04"/>
                </a:solidFill>
                <a:latin typeface="微軟正黑體" charset="0"/>
                <a:ea typeface="微軟正黑體" charset="0"/>
                <a:cs typeface="Times New Roman" charset="0"/>
              </a:rPr>
              <a:t>」的種類非常多。</a:t>
            </a:r>
            <a:endParaRPr kumimoji="0" lang="en-US" altLang="zh-TW" sz="2000" b="1" dirty="0">
              <a:solidFill>
                <a:srgbClr val="320E04"/>
              </a:solidFill>
              <a:latin typeface="微軟正黑體" charset="0"/>
              <a:ea typeface="微軟正黑體" charset="0"/>
              <a:cs typeface="Times New Roman" charset="0"/>
            </a:endParaRPr>
          </a:p>
          <a:p>
            <a:pPr eaLnBrk="1" hangingPunct="1">
              <a:lnSpc>
                <a:spcPts val="3200"/>
              </a:lnSpc>
            </a:pPr>
            <a:r>
              <a:rPr kumimoji="0" lang="zh-TW" altLang="en-US" sz="2000" b="1" dirty="0">
                <a:solidFill>
                  <a:srgbClr val="320E04"/>
                </a:solidFill>
                <a:latin typeface="微軟正黑體" charset="0"/>
                <a:ea typeface="微軟正黑體" charset="0"/>
                <a:cs typeface="Times New Roman" charset="0"/>
              </a:rPr>
              <a:t>例如：文字、數字或日期等等， 此功能類似在「程式設計」中宣告「變數」的「資料型態」。如下圖所示：</a:t>
            </a:r>
          </a:p>
        </p:txBody>
      </p:sp>
      <p:pic>
        <p:nvPicPr>
          <p:cNvPr id="614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143" y="3060704"/>
            <a:ext cx="340995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886042"/>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35117" y="0"/>
            <a:ext cx="9532883" cy="1143000"/>
          </a:xfrm>
        </p:spPr>
        <p:txBody>
          <a:bodyPr>
            <a:normAutofit/>
          </a:bodyPr>
          <a:lstStyle/>
          <a:p>
            <a:pPr>
              <a:defRPr/>
            </a:pPr>
            <a:r>
              <a:rPr lang="en-US" sz="4400" b="1" dirty="0">
                <a:solidFill>
                  <a:schemeClr val="tx1"/>
                </a:solidFill>
              </a:rPr>
              <a:t>2.</a:t>
            </a:r>
            <a:r>
              <a:rPr lang="zh-TW" altLang="en-US" sz="4400" b="1" dirty="0">
                <a:solidFill>
                  <a:schemeClr val="tx1"/>
                </a:solidFill>
              </a:rPr>
              <a:t>資料的操作 </a:t>
            </a:r>
            <a:r>
              <a:rPr lang="en-US" sz="4400" b="1" dirty="0">
                <a:solidFill>
                  <a:schemeClr val="tx1"/>
                </a:solidFill>
              </a:rPr>
              <a:t>(Data Manipulation)</a:t>
            </a:r>
            <a:endParaRPr lang="zh-TW" altLang="en-US" sz="4400" dirty="0">
              <a:solidFill>
                <a:schemeClr val="tx1"/>
              </a:solidFill>
            </a:endParaRPr>
          </a:p>
        </p:txBody>
      </p:sp>
      <p:sp>
        <p:nvSpPr>
          <p:cNvPr id="128003" name="Text Box 3"/>
          <p:cNvSpPr txBox="1">
            <a:spLocks noChangeArrowheads="1"/>
          </p:cNvSpPr>
          <p:nvPr/>
        </p:nvSpPr>
        <p:spPr bwMode="auto">
          <a:xfrm>
            <a:off x="1135117" y="1371600"/>
            <a:ext cx="9948041" cy="4094162"/>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spcBef>
                <a:spcPct val="50000"/>
              </a:spcBef>
            </a:pPr>
            <a:r>
              <a:rPr kumimoji="0" lang="zh-TW" altLang="en-US" sz="2000" b="1" dirty="0">
                <a:solidFill>
                  <a:srgbClr val="320E04"/>
                </a:solidFill>
                <a:latin typeface="微軟正黑體" charset="0"/>
                <a:ea typeface="微軟正黑體" charset="0"/>
                <a:cs typeface="Times New Roman" charset="0"/>
              </a:rPr>
              <a:t>在</a:t>
            </a:r>
            <a:r>
              <a:rPr kumimoji="0" lang="zh-TW" altLang="en-US" sz="2000" b="1" dirty="0">
                <a:latin typeface="微軟正黑體" charset="0"/>
                <a:ea typeface="微軟正黑體" charset="0"/>
                <a:cs typeface="Times New Roman" charset="0"/>
              </a:rPr>
              <a:t>定義</a:t>
            </a:r>
            <a:r>
              <a:rPr kumimoji="0" lang="zh-TW" altLang="en-US" sz="2000" b="1" dirty="0">
                <a:solidFill>
                  <a:srgbClr val="320E04"/>
                </a:solidFill>
                <a:latin typeface="微軟正黑體" charset="0"/>
                <a:ea typeface="微軟正黑體" charset="0"/>
                <a:cs typeface="Times New Roman" charset="0"/>
              </a:rPr>
              <a:t>完成</a:t>
            </a:r>
            <a:r>
              <a:rPr kumimoji="0" lang="zh-TW" altLang="en-US" sz="2000" b="1" dirty="0">
                <a:solidFill>
                  <a:srgbClr val="A50021"/>
                </a:solidFill>
                <a:latin typeface="微軟正黑體" charset="0"/>
                <a:ea typeface="微軟正黑體" charset="0"/>
                <a:cs typeface="Times New Roman" charset="0"/>
              </a:rPr>
              <a:t>資料庫的格式</a:t>
            </a:r>
            <a:r>
              <a:rPr kumimoji="0" lang="en-US" altLang="zh-TW" sz="2000" b="1" dirty="0">
                <a:solidFill>
                  <a:srgbClr val="320E04"/>
                </a:solidFill>
                <a:latin typeface="微軟正黑體" charset="0"/>
                <a:ea typeface="微軟正黑體" charset="0"/>
                <a:cs typeface="Times New Roman" charset="0"/>
              </a:rPr>
              <a:t>(</a:t>
            </a:r>
            <a:r>
              <a:rPr kumimoji="0" lang="zh-TW" altLang="en-US" sz="2000" b="1" dirty="0">
                <a:solidFill>
                  <a:srgbClr val="320E04"/>
                </a:solidFill>
                <a:latin typeface="微軟正黑體" charset="0"/>
                <a:ea typeface="微軟正黑體" charset="0"/>
                <a:cs typeface="Times New Roman" charset="0"/>
              </a:rPr>
              <a:t>亦即</a:t>
            </a:r>
            <a:r>
              <a:rPr kumimoji="0" lang="zh-TW" altLang="en-US" sz="2000" b="1" dirty="0">
                <a:solidFill>
                  <a:schemeClr val="tx2">
                    <a:lumMod val="75000"/>
                  </a:schemeClr>
                </a:solidFill>
                <a:latin typeface="微軟正黑體" charset="0"/>
                <a:ea typeface="微軟正黑體" charset="0"/>
                <a:cs typeface="Times New Roman" charset="0"/>
              </a:rPr>
              <a:t>建立資料表</a:t>
            </a:r>
            <a:r>
              <a:rPr kumimoji="0" lang="en-US" altLang="zh-TW" sz="2000" b="1" dirty="0">
                <a:solidFill>
                  <a:srgbClr val="320E04"/>
                </a:solidFill>
                <a:latin typeface="微軟正黑體" charset="0"/>
                <a:ea typeface="微軟正黑體" charset="0"/>
                <a:cs typeface="Times New Roman" charset="0"/>
              </a:rPr>
              <a:t>)</a:t>
            </a:r>
            <a:r>
              <a:rPr kumimoji="0" lang="zh-TW" altLang="en-US" sz="2000" b="1" dirty="0">
                <a:solidFill>
                  <a:srgbClr val="320E04"/>
                </a:solidFill>
                <a:latin typeface="微軟正黑體" charset="0"/>
                <a:ea typeface="微軟正黑體" charset="0"/>
                <a:cs typeface="Times New Roman" charset="0"/>
              </a:rPr>
              <a:t>之後，接下來，就可以讓我們儲存資料，並且必須能夠讓使用者方便的</a:t>
            </a:r>
            <a:r>
              <a:rPr kumimoji="0" lang="zh-TW" altLang="en-US" sz="2000" b="1" dirty="0">
                <a:solidFill>
                  <a:srgbClr val="A50021"/>
                </a:solidFill>
                <a:latin typeface="微軟正黑體" charset="0"/>
                <a:ea typeface="微軟正黑體" charset="0"/>
                <a:cs typeface="Times New Roman" charset="0"/>
              </a:rPr>
              <a:t>存取資料</a:t>
            </a:r>
            <a:r>
              <a:rPr kumimoji="0" lang="zh-TW" altLang="en-US" sz="2000" b="1" dirty="0">
                <a:solidFill>
                  <a:srgbClr val="320E04"/>
                </a:solidFill>
                <a:latin typeface="微軟正黑體" charset="0"/>
                <a:ea typeface="微軟正黑體" charset="0"/>
                <a:cs typeface="Times New Roman" charset="0"/>
              </a:rPr>
              <a:t>。而存取資料的定義是針對「資料庫執行」四項功能：</a:t>
            </a:r>
            <a:endParaRPr kumimoji="0" lang="en-US" altLang="zh-TW" sz="2000" b="1" dirty="0">
              <a:solidFill>
                <a:srgbClr val="320E04"/>
              </a:solidFill>
              <a:latin typeface="微軟正黑體" charset="0"/>
              <a:ea typeface="微軟正黑體" charset="0"/>
              <a:cs typeface="Times New Roman" charset="0"/>
            </a:endParaRPr>
          </a:p>
          <a:p>
            <a:pPr marL="457200" indent="-457200" eaLnBrk="1" hangingPunct="1">
              <a:lnSpc>
                <a:spcPct val="150000"/>
              </a:lnSpc>
              <a:spcBef>
                <a:spcPct val="50000"/>
              </a:spcBef>
              <a:buFont typeface="+mj-lt"/>
              <a:buAutoNum type="arabicPeriod"/>
            </a:pPr>
            <a:r>
              <a:rPr kumimoji="0" lang="en-US" altLang="zh-TW" sz="2000" b="1" dirty="0">
                <a:latin typeface="微軟正黑體" charset="0"/>
                <a:ea typeface="微軟正黑體" charset="0"/>
                <a:cs typeface="Times New Roman" charset="0"/>
              </a:rPr>
              <a:t>  </a:t>
            </a:r>
            <a:r>
              <a:rPr kumimoji="0" lang="zh-TW" altLang="en-US" sz="2000" b="1" dirty="0">
                <a:latin typeface="微軟正黑體" charset="0"/>
                <a:ea typeface="微軟正黑體" charset="0"/>
                <a:cs typeface="Times New Roman" charset="0"/>
              </a:rPr>
              <a:t>新增</a:t>
            </a:r>
            <a:r>
              <a:rPr kumimoji="0" lang="en-US" altLang="zh-TW" sz="2000" b="1" dirty="0">
                <a:latin typeface="微軟正黑體" charset="0"/>
                <a:ea typeface="微軟正黑體" charset="0"/>
                <a:cs typeface="Times New Roman" charset="0"/>
              </a:rPr>
              <a:t>(INSERT)</a:t>
            </a:r>
          </a:p>
          <a:p>
            <a:pPr marL="457200" indent="-457200" eaLnBrk="1" hangingPunct="1">
              <a:lnSpc>
                <a:spcPct val="150000"/>
              </a:lnSpc>
              <a:spcBef>
                <a:spcPct val="50000"/>
              </a:spcBef>
              <a:buFont typeface="+mj-lt"/>
              <a:buAutoNum type="arabicPeriod"/>
            </a:pPr>
            <a:r>
              <a:rPr kumimoji="0" lang="en-US" altLang="zh-TW" sz="2000" b="1" dirty="0">
                <a:latin typeface="微軟正黑體" charset="0"/>
                <a:ea typeface="微軟正黑體" charset="0"/>
                <a:cs typeface="Times New Roman" charset="0"/>
              </a:rPr>
              <a:t>  </a:t>
            </a:r>
            <a:r>
              <a:rPr kumimoji="0" lang="zh-TW" altLang="en-US" sz="2000" b="1" dirty="0">
                <a:latin typeface="微軟正黑體" charset="0"/>
                <a:ea typeface="微軟正黑體" charset="0"/>
                <a:cs typeface="Times New Roman" charset="0"/>
              </a:rPr>
              <a:t>修改</a:t>
            </a:r>
            <a:r>
              <a:rPr kumimoji="0" lang="en-US" altLang="zh-TW" sz="2000" b="1" dirty="0">
                <a:latin typeface="微軟正黑體" charset="0"/>
                <a:ea typeface="微軟正黑體" charset="0"/>
                <a:cs typeface="Times New Roman" charset="0"/>
              </a:rPr>
              <a:t>(UPDATE)</a:t>
            </a:r>
          </a:p>
          <a:p>
            <a:pPr marL="457200" indent="-457200" eaLnBrk="1" hangingPunct="1">
              <a:lnSpc>
                <a:spcPct val="150000"/>
              </a:lnSpc>
              <a:spcBef>
                <a:spcPct val="50000"/>
              </a:spcBef>
              <a:buFont typeface="+mj-lt"/>
              <a:buAutoNum type="arabicPeriod"/>
            </a:pPr>
            <a:r>
              <a:rPr kumimoji="0" lang="en-US" altLang="zh-TW" sz="2000" b="1" dirty="0">
                <a:latin typeface="微軟正黑體" charset="0"/>
                <a:ea typeface="微軟正黑體" charset="0"/>
                <a:cs typeface="Times New Roman" charset="0"/>
              </a:rPr>
              <a:t>  </a:t>
            </a:r>
            <a:r>
              <a:rPr kumimoji="0" lang="zh-TW" altLang="en-US" sz="2000" b="1" dirty="0">
                <a:latin typeface="微軟正黑體" charset="0"/>
                <a:ea typeface="微軟正黑體" charset="0"/>
                <a:cs typeface="Times New Roman" charset="0"/>
              </a:rPr>
              <a:t>刪除</a:t>
            </a:r>
            <a:r>
              <a:rPr kumimoji="0" lang="en-US" altLang="zh-TW" sz="2000" b="1" dirty="0">
                <a:latin typeface="微軟正黑體" charset="0"/>
                <a:ea typeface="微軟正黑體" charset="0"/>
                <a:cs typeface="Times New Roman" charset="0"/>
              </a:rPr>
              <a:t>(DELETE)</a:t>
            </a:r>
          </a:p>
          <a:p>
            <a:pPr marL="457200" indent="-457200" eaLnBrk="1" hangingPunct="1">
              <a:lnSpc>
                <a:spcPct val="150000"/>
              </a:lnSpc>
              <a:spcBef>
                <a:spcPct val="50000"/>
              </a:spcBef>
              <a:buFont typeface="+mj-lt"/>
              <a:buAutoNum type="arabicPeriod"/>
            </a:pPr>
            <a:r>
              <a:rPr kumimoji="0" lang="en-US" altLang="zh-TW" sz="2000" b="1" dirty="0">
                <a:latin typeface="微軟正黑體" charset="0"/>
                <a:ea typeface="微軟正黑體" charset="0"/>
                <a:cs typeface="Times New Roman" charset="0"/>
              </a:rPr>
              <a:t>  </a:t>
            </a:r>
            <a:r>
              <a:rPr kumimoji="0" lang="zh-TW" altLang="en-US" sz="2000" b="1" dirty="0">
                <a:latin typeface="微軟正黑體" charset="0"/>
                <a:ea typeface="微軟正黑體" charset="0"/>
                <a:cs typeface="Times New Roman" charset="0"/>
              </a:rPr>
              <a:t>查詢</a:t>
            </a:r>
            <a:r>
              <a:rPr kumimoji="0" lang="en-US" altLang="zh-TW" sz="2000" b="1" dirty="0">
                <a:latin typeface="微軟正黑體" charset="0"/>
                <a:ea typeface="微軟正黑體" charset="0"/>
                <a:cs typeface="Times New Roman" charset="0"/>
              </a:rPr>
              <a:t>(SELECT)</a:t>
            </a:r>
            <a:endParaRPr kumimoji="0" lang="zh-TW" altLang="en-US" sz="2000" b="1" dirty="0">
              <a:latin typeface="微軟正黑體" charset="0"/>
              <a:ea typeface="微軟正黑體" charset="0"/>
              <a:cs typeface="Times New Roman" charset="0"/>
            </a:endParaRPr>
          </a:p>
        </p:txBody>
      </p:sp>
    </p:spTree>
    <p:extLst>
      <p:ext uri="{BB962C8B-B14F-4D97-AF65-F5344CB8AC3E}">
        <p14:creationId xmlns:p14="http://schemas.microsoft.com/office/powerpoint/2010/main" val="1196134937"/>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19352" y="0"/>
            <a:ext cx="11072648" cy="1143000"/>
          </a:xfrm>
        </p:spPr>
        <p:txBody>
          <a:bodyPr>
            <a:noAutofit/>
          </a:bodyPr>
          <a:lstStyle/>
          <a:p>
            <a:pPr>
              <a:lnSpc>
                <a:spcPct val="150000"/>
              </a:lnSpc>
              <a:spcBef>
                <a:spcPct val="50000"/>
              </a:spcBef>
              <a:defRPr/>
            </a:pPr>
            <a:r>
              <a:rPr lang="en-US" altLang="en-US" sz="4400" b="1" dirty="0">
                <a:solidFill>
                  <a:schemeClr val="tx1"/>
                </a:solidFill>
                <a:latin typeface="微軟正黑體" pitchFamily="34" charset="-120"/>
                <a:ea typeface="微軟正黑體" pitchFamily="34" charset="-120"/>
                <a:cs typeface="Times New Roman" pitchFamily="18" charset="0"/>
              </a:rPr>
              <a:t>3.</a:t>
            </a:r>
            <a:r>
              <a:rPr lang="zh-TW" altLang="en-US" sz="4400" b="1" dirty="0">
                <a:solidFill>
                  <a:schemeClr val="tx1"/>
                </a:solidFill>
                <a:latin typeface="微軟正黑體" pitchFamily="34" charset="-120"/>
                <a:cs typeface="Times New Roman" pitchFamily="18" charset="0"/>
              </a:rPr>
              <a:t>重複性的控制</a:t>
            </a:r>
            <a:r>
              <a:rPr lang="en-US" altLang="en-US" sz="4400" b="1" dirty="0">
                <a:solidFill>
                  <a:schemeClr val="tx1"/>
                </a:solidFill>
                <a:latin typeface="微軟正黑體" pitchFamily="34" charset="-120"/>
                <a:ea typeface="微軟正黑體" pitchFamily="34" charset="-120"/>
                <a:cs typeface="Times New Roman" pitchFamily="18" charset="0"/>
              </a:rPr>
              <a:t>(Redundancy Control)</a:t>
            </a:r>
          </a:p>
        </p:txBody>
      </p:sp>
      <p:sp>
        <p:nvSpPr>
          <p:cNvPr id="128003" name="Text Box 3"/>
          <p:cNvSpPr txBox="1">
            <a:spLocks noChangeArrowheads="1"/>
          </p:cNvSpPr>
          <p:nvPr/>
        </p:nvSpPr>
        <p:spPr bwMode="auto">
          <a:xfrm>
            <a:off x="1119352" y="1225550"/>
            <a:ext cx="9144000" cy="5632450"/>
          </a:xfrm>
          <a:prstGeom prst="rect">
            <a:avLst/>
          </a:prstGeom>
          <a:noFill/>
          <a:ln w="9525">
            <a:noFill/>
            <a:miter lim="800000"/>
            <a:headEnd/>
            <a:tailEnd/>
          </a:ln>
          <a:effectLst/>
        </p:spPr>
        <p:txBody>
          <a:bodyPr wrap="square">
            <a:spAutoFit/>
          </a:bodyPr>
          <a:lstStyle/>
          <a:p>
            <a:pPr>
              <a:lnSpc>
                <a:spcPct val="150000"/>
              </a:lnSpc>
              <a:defRPr/>
            </a:pPr>
            <a:r>
              <a:rPr lang="zh-TW" altLang="en-US" sz="2000" b="1" dirty="0">
                <a:latin typeface="微軟正黑體" pitchFamily="34" charset="-120"/>
                <a:ea typeface="微軟正黑體" pitchFamily="34" charset="-120"/>
                <a:cs typeface="Times New Roman" pitchFamily="18" charset="0"/>
              </a:rPr>
              <a:t>功能：主要是為了達成「資料的一致性」及「節省儲存空間」。</a:t>
            </a:r>
          </a:p>
          <a:p>
            <a:pPr>
              <a:lnSpc>
                <a:spcPct val="150000"/>
              </a:lnSpc>
              <a:defRPr/>
            </a:pPr>
            <a:r>
              <a:rPr lang="zh-TW" altLang="en-US" sz="2000" b="1" dirty="0">
                <a:latin typeface="微軟正黑體" pitchFamily="34" charset="-120"/>
                <a:ea typeface="微軟正黑體" pitchFamily="34" charset="-120"/>
                <a:cs typeface="Times New Roman" pitchFamily="18" charset="0"/>
              </a:rPr>
              <a:t>作法：設定「主鍵」來控制。如下圖所示：</a:t>
            </a:r>
            <a:endParaRPr lang="zh-TW" altLang="en-US" sz="1600" dirty="0">
              <a:latin typeface="+mn-ea"/>
            </a:endParaRPr>
          </a:p>
          <a:p>
            <a:pPr>
              <a:lnSpc>
                <a:spcPct val="150000"/>
              </a:lnSpc>
              <a:defRPr/>
            </a:pPr>
            <a:r>
              <a:rPr lang="en-US" altLang="zh-TW" sz="2000" b="1" dirty="0">
                <a:latin typeface="微軟正黑體" pitchFamily="34" charset="-120"/>
                <a:ea typeface="微軟正黑體" pitchFamily="34" charset="-120"/>
                <a:cs typeface="Times New Roman" pitchFamily="18" charset="0"/>
              </a:rPr>
              <a:t>                       </a:t>
            </a:r>
            <a:r>
              <a:rPr lang="zh-TW" altLang="en-US" b="1" dirty="0">
                <a:latin typeface="微軟正黑體" pitchFamily="34" charset="-120"/>
                <a:ea typeface="微軟正黑體" pitchFamily="34" charset="-120"/>
                <a:cs typeface="Times New Roman" pitchFamily="18" charset="0"/>
              </a:rPr>
              <a:t>設定主鍵</a:t>
            </a:r>
            <a:endParaRPr lang="en-US" altLang="zh-TW" sz="2000" b="1" dirty="0">
              <a:latin typeface="微軟正黑體" pitchFamily="34" charset="-120"/>
              <a:ea typeface="微軟正黑體" pitchFamily="34" charset="-120"/>
              <a:cs typeface="Times New Roman" pitchFamily="18" charset="0"/>
            </a:endParaRPr>
          </a:p>
          <a:p>
            <a:pPr>
              <a:lnSpc>
                <a:spcPct val="150000"/>
              </a:lnSpc>
              <a:defRPr/>
            </a:pPr>
            <a:endParaRPr lang="en-US" altLang="zh-TW" sz="2000" b="1" dirty="0">
              <a:latin typeface="微軟正黑體" pitchFamily="34" charset="-120"/>
              <a:ea typeface="微軟正黑體" pitchFamily="34" charset="-120"/>
              <a:cs typeface="Times New Roman" pitchFamily="18" charset="0"/>
            </a:endParaRPr>
          </a:p>
          <a:p>
            <a:pPr>
              <a:lnSpc>
                <a:spcPct val="150000"/>
              </a:lnSpc>
              <a:defRPr/>
            </a:pPr>
            <a:endParaRPr lang="en-US" altLang="zh-TW" sz="2000" b="1" dirty="0">
              <a:latin typeface="微軟正黑體" pitchFamily="34" charset="-120"/>
              <a:ea typeface="微軟正黑體" pitchFamily="34" charset="-120"/>
              <a:cs typeface="Times New Roman" pitchFamily="18" charset="0"/>
            </a:endParaRPr>
          </a:p>
          <a:p>
            <a:pPr>
              <a:lnSpc>
                <a:spcPct val="150000"/>
              </a:lnSpc>
              <a:defRPr/>
            </a:pPr>
            <a:endParaRPr lang="en-US" altLang="zh-TW" sz="2000" b="1" dirty="0">
              <a:latin typeface="微軟正黑體" pitchFamily="34" charset="-120"/>
              <a:ea typeface="微軟正黑體" pitchFamily="34" charset="-120"/>
              <a:cs typeface="Times New Roman" pitchFamily="18" charset="0"/>
            </a:endParaRPr>
          </a:p>
          <a:p>
            <a:pPr>
              <a:lnSpc>
                <a:spcPct val="150000"/>
              </a:lnSpc>
              <a:defRPr/>
            </a:pPr>
            <a:endParaRPr lang="en-US" altLang="zh-TW" sz="2000" b="1" dirty="0">
              <a:latin typeface="微軟正黑體" pitchFamily="34" charset="-120"/>
              <a:ea typeface="微軟正黑體" pitchFamily="34" charset="-120"/>
              <a:cs typeface="Times New Roman" pitchFamily="18" charset="0"/>
            </a:endParaRPr>
          </a:p>
          <a:p>
            <a:pPr>
              <a:lnSpc>
                <a:spcPct val="150000"/>
              </a:lnSpc>
              <a:defRPr/>
            </a:pPr>
            <a:endParaRPr lang="en-US" altLang="zh-TW" sz="2000" b="1" dirty="0">
              <a:latin typeface="微軟正黑體" pitchFamily="34" charset="-120"/>
              <a:ea typeface="微軟正黑體" pitchFamily="34" charset="-120"/>
              <a:cs typeface="Times New Roman" pitchFamily="18" charset="0"/>
            </a:endParaRPr>
          </a:p>
          <a:p>
            <a:pPr>
              <a:lnSpc>
                <a:spcPct val="150000"/>
              </a:lnSpc>
              <a:defRPr/>
            </a:pPr>
            <a:endParaRPr lang="en-US" altLang="zh-TW" sz="2000" b="1" dirty="0">
              <a:latin typeface="微軟正黑體" pitchFamily="34" charset="-120"/>
              <a:ea typeface="微軟正黑體" pitchFamily="34" charset="-120"/>
              <a:cs typeface="Times New Roman" pitchFamily="18" charset="0"/>
            </a:endParaRPr>
          </a:p>
          <a:p>
            <a:pPr>
              <a:lnSpc>
                <a:spcPct val="150000"/>
              </a:lnSpc>
              <a:defRPr/>
            </a:pPr>
            <a:endParaRPr lang="en-US" altLang="zh-TW" sz="2000" b="1" dirty="0">
              <a:latin typeface="微軟正黑體" pitchFamily="34" charset="-120"/>
              <a:ea typeface="微軟正黑體" pitchFamily="34" charset="-120"/>
              <a:cs typeface="Times New Roman" pitchFamily="18" charset="0"/>
            </a:endParaRPr>
          </a:p>
          <a:p>
            <a:pPr>
              <a:lnSpc>
                <a:spcPct val="150000"/>
              </a:lnSpc>
              <a:defRPr/>
            </a:pPr>
            <a:endParaRPr lang="en-US" altLang="zh-TW" sz="2000" b="1" dirty="0">
              <a:latin typeface="微軟正黑體" pitchFamily="34" charset="-120"/>
              <a:ea typeface="微軟正黑體" pitchFamily="34" charset="-120"/>
              <a:cs typeface="Times New Roman" pitchFamily="18" charset="0"/>
            </a:endParaRPr>
          </a:p>
          <a:p>
            <a:pPr>
              <a:lnSpc>
                <a:spcPct val="150000"/>
              </a:lnSpc>
              <a:defRPr/>
            </a:pPr>
            <a:endParaRPr lang="en-US" altLang="zh-TW" sz="2000" b="1" dirty="0">
              <a:latin typeface="微軟正黑體" pitchFamily="34" charset="-120"/>
              <a:ea typeface="微軟正黑體" pitchFamily="34" charset="-120"/>
              <a:cs typeface="Times New Roman" pitchFamily="18" charset="0"/>
            </a:endParaRPr>
          </a:p>
        </p:txBody>
      </p:sp>
      <p:sp>
        <p:nvSpPr>
          <p:cNvPr id="64516" name="Rectangle 4"/>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sp>
        <p:nvSpPr>
          <p:cNvPr id="64517" name="Rectangle 5"/>
          <p:cNvSpPr>
            <a:spLocks noChangeArrowheads="1"/>
          </p:cNvSpPr>
          <p:nvPr/>
        </p:nvSpPr>
        <p:spPr bwMode="auto">
          <a:xfrm>
            <a:off x="1524001" y="272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pic>
        <p:nvPicPr>
          <p:cNvPr id="6451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7" y="2214565"/>
            <a:ext cx="5973488" cy="408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943984"/>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056290" y="0"/>
            <a:ext cx="9611710" cy="1143000"/>
          </a:xfrm>
        </p:spPr>
        <p:txBody>
          <a:bodyPr>
            <a:normAutofit/>
          </a:bodyPr>
          <a:lstStyle/>
          <a:p>
            <a:pPr>
              <a:lnSpc>
                <a:spcPct val="150000"/>
              </a:lnSpc>
              <a:spcBef>
                <a:spcPct val="50000"/>
              </a:spcBef>
              <a:defRPr/>
            </a:pPr>
            <a:r>
              <a:rPr lang="en-US" altLang="en-US" sz="4400" b="1" dirty="0">
                <a:solidFill>
                  <a:schemeClr val="tx1"/>
                </a:solidFill>
                <a:latin typeface="微軟正黑體" pitchFamily="34" charset="-120"/>
                <a:ea typeface="微軟正黑體" pitchFamily="34" charset="-120"/>
                <a:cs typeface="Times New Roman" pitchFamily="18" charset="0"/>
              </a:rPr>
              <a:t>4.</a:t>
            </a:r>
            <a:r>
              <a:rPr lang="zh-TW" altLang="en-US" sz="4400" b="1" dirty="0">
                <a:solidFill>
                  <a:schemeClr val="tx1"/>
                </a:solidFill>
                <a:latin typeface="微軟正黑體" pitchFamily="34" charset="-120"/>
                <a:cs typeface="Times New Roman" pitchFamily="18" charset="0"/>
              </a:rPr>
              <a:t>表示資料之間的複雜關係</a:t>
            </a:r>
            <a:endParaRPr lang="en-US" altLang="en-US" sz="4400" b="1" dirty="0">
              <a:solidFill>
                <a:schemeClr val="tx1"/>
              </a:solidFill>
              <a:latin typeface="微軟正黑體" pitchFamily="34" charset="-120"/>
              <a:ea typeface="微軟正黑體" pitchFamily="34" charset="-120"/>
              <a:cs typeface="Times New Roman" pitchFamily="18" charset="0"/>
            </a:endParaRPr>
          </a:p>
        </p:txBody>
      </p:sp>
      <p:sp>
        <p:nvSpPr>
          <p:cNvPr id="128003" name="Text Box 3"/>
          <p:cNvSpPr txBox="1">
            <a:spLocks noChangeArrowheads="1"/>
          </p:cNvSpPr>
          <p:nvPr/>
        </p:nvSpPr>
        <p:spPr bwMode="auto">
          <a:xfrm>
            <a:off x="1261241" y="1143000"/>
            <a:ext cx="9622223" cy="3430939"/>
          </a:xfrm>
          <a:prstGeom prst="rect">
            <a:avLst/>
          </a:prstGeom>
          <a:noFill/>
          <a:ln w="9525">
            <a:noFill/>
            <a:miter lim="800000"/>
            <a:headEnd/>
            <a:tailEnd/>
          </a:ln>
          <a:effectLst/>
        </p:spPr>
        <p:txBody>
          <a:bodyPr wrap="square">
            <a:spAutoFit/>
          </a:bodyPr>
          <a:lstStyle/>
          <a:p>
            <a:pPr>
              <a:lnSpc>
                <a:spcPts val="3300"/>
              </a:lnSpc>
              <a:defRPr/>
            </a:pPr>
            <a:r>
              <a:rPr lang="zh-TW" altLang="en-US" sz="2000" b="1" dirty="0">
                <a:solidFill>
                  <a:srgbClr val="320E04"/>
                </a:solidFill>
                <a:latin typeface="微軟正黑體" pitchFamily="34" charset="-120"/>
                <a:ea typeface="微軟正黑體" pitchFamily="34" charset="-120"/>
                <a:cs typeface="Times New Roman" pitchFamily="18" charset="0"/>
              </a:rPr>
              <a:t>定義：是指</a:t>
            </a:r>
            <a:r>
              <a:rPr lang="en-US" altLang="en-US" sz="2000" b="1" dirty="0">
                <a:solidFill>
                  <a:srgbClr val="320E04"/>
                </a:solidFill>
                <a:latin typeface="微軟正黑體" pitchFamily="34" charset="-120"/>
                <a:ea typeface="微軟正黑體" pitchFamily="34" charset="-120"/>
                <a:cs typeface="Times New Roman" pitchFamily="18" charset="0"/>
              </a:rPr>
              <a:t>DBMS</a:t>
            </a:r>
            <a:r>
              <a:rPr lang="zh-TW" altLang="en-US" sz="2000" b="1" dirty="0">
                <a:solidFill>
                  <a:srgbClr val="320E04"/>
                </a:solidFill>
                <a:latin typeface="微軟正黑體" pitchFamily="34" charset="-120"/>
                <a:ea typeface="微軟正黑體" pitchFamily="34" charset="-120"/>
                <a:cs typeface="Times New Roman" pitchFamily="18" charset="0"/>
              </a:rPr>
              <a:t>必須要有能力來表示</a:t>
            </a:r>
            <a:r>
              <a:rPr lang="zh-TW" altLang="en-US" sz="2000" b="1" dirty="0">
                <a:solidFill>
                  <a:srgbClr val="A50021"/>
                </a:solidFill>
                <a:latin typeface="微軟正黑體" pitchFamily="34" charset="-120"/>
                <a:ea typeface="微軟正黑體" pitchFamily="34" charset="-120"/>
                <a:cs typeface="Times New Roman" pitchFamily="18" charset="0"/>
              </a:rPr>
              <a:t>資料之間的複雜關係</a:t>
            </a:r>
            <a:r>
              <a:rPr lang="zh-TW" altLang="en-US" sz="2000" b="1" dirty="0">
                <a:solidFill>
                  <a:srgbClr val="320E04"/>
                </a:solidFill>
                <a:latin typeface="微軟正黑體" pitchFamily="34" charset="-120"/>
                <a:ea typeface="微軟正黑體" pitchFamily="34" charset="-120"/>
                <a:cs typeface="Times New Roman" pitchFamily="18" charset="0"/>
              </a:rPr>
              <a:t>，基本上，有三種不同的關係，分別為：</a:t>
            </a:r>
            <a:endParaRPr lang="en-US" altLang="zh-TW" sz="2000" b="1" dirty="0">
              <a:solidFill>
                <a:srgbClr val="320E04"/>
              </a:solidFill>
              <a:latin typeface="微軟正黑體" pitchFamily="34" charset="-120"/>
              <a:ea typeface="微軟正黑體" pitchFamily="34" charset="-120"/>
              <a:cs typeface="Times New Roman" pitchFamily="18" charset="0"/>
            </a:endParaRPr>
          </a:p>
          <a:p>
            <a:pPr marL="457200" indent="-457200">
              <a:lnSpc>
                <a:spcPts val="3300"/>
              </a:lnSpc>
              <a:buFont typeface="+mj-lt"/>
              <a:buAutoNum type="arabicPeriod"/>
              <a:defRPr/>
            </a:pPr>
            <a:r>
              <a:rPr lang="zh-TW" altLang="en-US" sz="2000" b="1" dirty="0">
                <a:solidFill>
                  <a:srgbClr val="320E04"/>
                </a:solidFill>
                <a:latin typeface="微軟正黑體" pitchFamily="34" charset="-120"/>
                <a:ea typeface="微軟正黑體" pitchFamily="34" charset="-120"/>
                <a:cs typeface="Times New Roman" pitchFamily="18" charset="0"/>
              </a:rPr>
              <a:t>一對一：表示</a:t>
            </a:r>
            <a:r>
              <a:rPr lang="en-US" altLang="zh-TW" sz="2000" b="1" dirty="0">
                <a:solidFill>
                  <a:srgbClr val="320E04"/>
                </a:solidFill>
                <a:latin typeface="微軟正黑體" pitchFamily="34" charset="-120"/>
                <a:ea typeface="微軟正黑體" pitchFamily="34" charset="-120"/>
                <a:cs typeface="Times New Roman" pitchFamily="18" charset="0"/>
              </a:rPr>
              <a:t>A</a:t>
            </a:r>
            <a:r>
              <a:rPr lang="zh-TW" altLang="en-US" sz="2000" b="1" dirty="0">
                <a:solidFill>
                  <a:srgbClr val="320E04"/>
                </a:solidFill>
                <a:latin typeface="微軟正黑體" pitchFamily="34" charset="-120"/>
                <a:ea typeface="微軟正黑體" pitchFamily="34" charset="-120"/>
                <a:cs typeface="Times New Roman" pitchFamily="18" charset="0"/>
              </a:rPr>
              <a:t>資料表中的一筆記錄</a:t>
            </a:r>
            <a:r>
              <a:rPr lang="en-US" altLang="zh-TW" sz="2000" b="1" dirty="0">
                <a:solidFill>
                  <a:srgbClr val="320E04"/>
                </a:solidFill>
                <a:latin typeface="微軟正黑體" pitchFamily="34" charset="-120"/>
                <a:ea typeface="微軟正黑體" pitchFamily="34" charset="-120"/>
                <a:cs typeface="Times New Roman" pitchFamily="18" charset="0"/>
              </a:rPr>
              <a:t>, </a:t>
            </a:r>
            <a:r>
              <a:rPr lang="zh-TW" altLang="en-US" sz="2000" b="1" dirty="0">
                <a:solidFill>
                  <a:srgbClr val="320E04"/>
                </a:solidFill>
                <a:latin typeface="微軟正黑體" pitchFamily="34" charset="-120"/>
                <a:ea typeface="微軟正黑體" pitchFamily="34" charset="-120"/>
                <a:cs typeface="Times New Roman" pitchFamily="18" charset="0"/>
              </a:rPr>
              <a:t>只能對應到</a:t>
            </a:r>
            <a:r>
              <a:rPr lang="en-US" altLang="zh-TW" sz="2000" b="1" dirty="0">
                <a:solidFill>
                  <a:srgbClr val="320E04"/>
                </a:solidFill>
                <a:latin typeface="微軟正黑體" pitchFamily="34" charset="-120"/>
                <a:ea typeface="微軟正黑體" pitchFamily="34" charset="-120"/>
                <a:cs typeface="Times New Roman" pitchFamily="18" charset="0"/>
              </a:rPr>
              <a:t>B</a:t>
            </a:r>
            <a:r>
              <a:rPr lang="zh-TW" altLang="en-US" sz="2000" b="1" dirty="0">
                <a:solidFill>
                  <a:srgbClr val="320E04"/>
                </a:solidFill>
                <a:latin typeface="微軟正黑體" pitchFamily="34" charset="-120"/>
                <a:ea typeface="微軟正黑體" pitchFamily="34" charset="-120"/>
                <a:cs typeface="Times New Roman" pitchFamily="18" charset="0"/>
              </a:rPr>
              <a:t>資料表中的一筆記錄</a:t>
            </a:r>
            <a:r>
              <a:rPr lang="en-US" altLang="zh-TW" sz="2000" b="1" dirty="0">
                <a:solidFill>
                  <a:srgbClr val="320E04"/>
                </a:solidFill>
                <a:latin typeface="微軟正黑體" pitchFamily="34" charset="-120"/>
                <a:ea typeface="微軟正黑體" pitchFamily="34" charset="-120"/>
                <a:cs typeface="Times New Roman" pitchFamily="18" charset="0"/>
              </a:rPr>
              <a:t>, </a:t>
            </a:r>
            <a:r>
              <a:rPr lang="zh-TW" altLang="en-US" sz="2000" b="1" dirty="0">
                <a:solidFill>
                  <a:srgbClr val="320E04"/>
                </a:solidFill>
                <a:latin typeface="微軟正黑體" pitchFamily="34" charset="-120"/>
                <a:ea typeface="微軟正黑體" pitchFamily="34" charset="-120"/>
                <a:cs typeface="Times New Roman" pitchFamily="18" charset="0"/>
              </a:rPr>
              <a:t>而</a:t>
            </a:r>
            <a:r>
              <a:rPr lang="en-US" altLang="zh-TW" sz="2000" b="1" dirty="0">
                <a:solidFill>
                  <a:srgbClr val="320E04"/>
                </a:solidFill>
                <a:latin typeface="微軟正黑體" pitchFamily="34" charset="-120"/>
                <a:ea typeface="微軟正黑體" pitchFamily="34" charset="-120"/>
                <a:cs typeface="Times New Roman" pitchFamily="18" charset="0"/>
              </a:rPr>
              <a:t>B</a:t>
            </a:r>
            <a:r>
              <a:rPr lang="zh-TW" altLang="en-US" sz="2000" b="1" dirty="0">
                <a:solidFill>
                  <a:srgbClr val="320E04"/>
                </a:solidFill>
                <a:latin typeface="微軟正黑體" pitchFamily="34" charset="-120"/>
                <a:ea typeface="微軟正黑體" pitchFamily="34" charset="-120"/>
                <a:cs typeface="Times New Roman" pitchFamily="18" charset="0"/>
              </a:rPr>
              <a:t>資料表中的一筆記錄也只能對應到</a:t>
            </a:r>
            <a:r>
              <a:rPr lang="en-US" altLang="zh-TW" sz="2000" b="1" dirty="0">
                <a:solidFill>
                  <a:srgbClr val="320E04"/>
                </a:solidFill>
                <a:latin typeface="微軟正黑體" pitchFamily="34" charset="-120"/>
                <a:ea typeface="微軟正黑體" pitchFamily="34" charset="-120"/>
                <a:cs typeface="Times New Roman" pitchFamily="18" charset="0"/>
              </a:rPr>
              <a:t>A</a:t>
            </a:r>
            <a:r>
              <a:rPr lang="zh-TW" altLang="en-US" sz="2000" b="1" dirty="0">
                <a:solidFill>
                  <a:srgbClr val="320E04"/>
                </a:solidFill>
                <a:latin typeface="微軟正黑體" pitchFamily="34" charset="-120"/>
                <a:ea typeface="微軟正黑體" pitchFamily="34" charset="-120"/>
                <a:cs typeface="Times New Roman" pitchFamily="18" charset="0"/>
              </a:rPr>
              <a:t>資料表中的一筆記錄。</a:t>
            </a:r>
            <a:endParaRPr lang="en-US" altLang="zh-TW" sz="2000" b="1" dirty="0">
              <a:solidFill>
                <a:srgbClr val="320E04"/>
              </a:solidFill>
              <a:latin typeface="微軟正黑體" pitchFamily="34" charset="-120"/>
              <a:ea typeface="微軟正黑體" pitchFamily="34" charset="-120"/>
              <a:cs typeface="Times New Roman" pitchFamily="18" charset="0"/>
            </a:endParaRPr>
          </a:p>
          <a:p>
            <a:pPr marL="457200" indent="-457200">
              <a:lnSpc>
                <a:spcPts val="3300"/>
              </a:lnSpc>
              <a:buFont typeface="+mj-lt"/>
              <a:buAutoNum type="arabicPeriod"/>
              <a:defRPr/>
            </a:pPr>
            <a:r>
              <a:rPr lang="zh-TW" altLang="en-US" sz="2000" b="1" dirty="0">
                <a:solidFill>
                  <a:srgbClr val="320E04"/>
                </a:solidFill>
                <a:latin typeface="微軟正黑體" pitchFamily="34" charset="-120"/>
                <a:ea typeface="微軟正黑體" pitchFamily="34" charset="-120"/>
                <a:cs typeface="Times New Roman" pitchFamily="18" charset="0"/>
              </a:rPr>
              <a:t>一對多：例如在客戶資料表中每個客戶都只有一筆記錄</a:t>
            </a:r>
            <a:r>
              <a:rPr lang="en-US" altLang="zh-TW" sz="2000" b="1" dirty="0">
                <a:solidFill>
                  <a:srgbClr val="320E04"/>
                </a:solidFill>
                <a:latin typeface="微軟正黑體" pitchFamily="34" charset="-120"/>
                <a:ea typeface="微軟正黑體" pitchFamily="34" charset="-120"/>
                <a:cs typeface="Times New Roman" pitchFamily="18" charset="0"/>
              </a:rPr>
              <a:t>, </a:t>
            </a:r>
            <a:r>
              <a:rPr lang="zh-TW" altLang="en-US" sz="2000" b="1" dirty="0">
                <a:solidFill>
                  <a:srgbClr val="320E04"/>
                </a:solidFill>
                <a:latin typeface="微軟正黑體" pitchFamily="34" charset="-120"/>
                <a:ea typeface="微軟正黑體" pitchFamily="34" charset="-120"/>
                <a:cs typeface="Times New Roman" pitchFamily="18" charset="0"/>
              </a:rPr>
              <a:t>但可以對應到訂單資料表中的多筆記錄</a:t>
            </a:r>
            <a:r>
              <a:rPr lang="en-US" altLang="zh-TW" sz="2000" b="1" dirty="0">
                <a:solidFill>
                  <a:srgbClr val="320E04"/>
                </a:solidFill>
                <a:latin typeface="微軟正黑體" pitchFamily="34" charset="-120"/>
                <a:ea typeface="微軟正黑體" pitchFamily="34" charset="-120"/>
                <a:cs typeface="Times New Roman" pitchFamily="18" charset="0"/>
              </a:rPr>
              <a:t>, </a:t>
            </a:r>
            <a:r>
              <a:rPr lang="zh-TW" altLang="en-US" sz="2000" b="1" dirty="0">
                <a:solidFill>
                  <a:srgbClr val="320E04"/>
                </a:solidFill>
                <a:latin typeface="微軟正黑體" pitchFamily="34" charset="-120"/>
                <a:ea typeface="微軟正黑體" pitchFamily="34" charset="-120"/>
                <a:cs typeface="Times New Roman" pitchFamily="18" charset="0"/>
              </a:rPr>
              <a:t>這便是一對多的關聯。</a:t>
            </a:r>
            <a:endParaRPr lang="en-US" altLang="zh-TW" sz="2000" b="1" dirty="0">
              <a:solidFill>
                <a:srgbClr val="320E04"/>
              </a:solidFill>
              <a:latin typeface="微軟正黑體" pitchFamily="34" charset="-120"/>
              <a:ea typeface="微軟正黑體" pitchFamily="34" charset="-120"/>
              <a:cs typeface="Times New Roman" pitchFamily="18" charset="0"/>
            </a:endParaRPr>
          </a:p>
          <a:p>
            <a:pPr marL="457200" indent="-457200">
              <a:lnSpc>
                <a:spcPts val="3300"/>
              </a:lnSpc>
              <a:buFont typeface="+mj-lt"/>
              <a:buAutoNum type="arabicPeriod"/>
              <a:defRPr/>
            </a:pPr>
            <a:r>
              <a:rPr lang="zh-TW" altLang="en-US" sz="2000" b="1" dirty="0">
                <a:solidFill>
                  <a:srgbClr val="320E04"/>
                </a:solidFill>
                <a:latin typeface="微軟正黑體" pitchFamily="34" charset="-120"/>
                <a:ea typeface="微軟正黑體" pitchFamily="34" charset="-120"/>
                <a:cs typeface="Times New Roman" pitchFamily="18" charset="0"/>
              </a:rPr>
              <a:t>多對多：例如一個客戶可訂購好幾種書</a:t>
            </a:r>
            <a:r>
              <a:rPr lang="en-US" altLang="zh-TW" sz="2000" b="1" dirty="0">
                <a:solidFill>
                  <a:srgbClr val="320E04"/>
                </a:solidFill>
                <a:latin typeface="微軟正黑體" pitchFamily="34" charset="-120"/>
                <a:ea typeface="微軟正黑體" pitchFamily="34" charset="-120"/>
                <a:cs typeface="Times New Roman" pitchFamily="18" charset="0"/>
              </a:rPr>
              <a:t>, </a:t>
            </a:r>
            <a:r>
              <a:rPr lang="zh-TW" altLang="en-US" sz="2000" b="1" dirty="0">
                <a:solidFill>
                  <a:srgbClr val="320E04"/>
                </a:solidFill>
                <a:latin typeface="微軟正黑體" pitchFamily="34" charset="-120"/>
                <a:ea typeface="微軟正黑體" pitchFamily="34" charset="-120"/>
                <a:cs typeface="Times New Roman" pitchFamily="18" charset="0"/>
              </a:rPr>
              <a:t>而一本書也可賣給好幾個客戶</a:t>
            </a:r>
            <a:r>
              <a:rPr lang="en-US" altLang="zh-TW" sz="2000" b="1" dirty="0">
                <a:solidFill>
                  <a:srgbClr val="320E04"/>
                </a:solidFill>
                <a:latin typeface="微軟正黑體" pitchFamily="34" charset="-120"/>
                <a:ea typeface="微軟正黑體" pitchFamily="34" charset="-120"/>
                <a:cs typeface="Times New Roman" pitchFamily="18" charset="0"/>
              </a:rPr>
              <a:t>, </a:t>
            </a:r>
            <a:r>
              <a:rPr lang="zh-TW" altLang="en-US" sz="2000" b="1" dirty="0">
                <a:solidFill>
                  <a:srgbClr val="320E04"/>
                </a:solidFill>
                <a:latin typeface="微軟正黑體" pitchFamily="34" charset="-120"/>
                <a:ea typeface="微軟正黑體" pitchFamily="34" charset="-120"/>
                <a:cs typeface="Times New Roman" pitchFamily="18" charset="0"/>
              </a:rPr>
              <a:t>若要將兩者建立關聯</a:t>
            </a:r>
            <a:r>
              <a:rPr lang="en-US" altLang="zh-TW" sz="2000" b="1" dirty="0">
                <a:solidFill>
                  <a:srgbClr val="320E04"/>
                </a:solidFill>
                <a:latin typeface="微軟正黑體" pitchFamily="34" charset="-120"/>
                <a:ea typeface="微軟正黑體" pitchFamily="34" charset="-120"/>
                <a:cs typeface="Times New Roman" pitchFamily="18" charset="0"/>
              </a:rPr>
              <a:t>, </a:t>
            </a:r>
            <a:r>
              <a:rPr lang="zh-TW" altLang="en-US" sz="2000" b="1" dirty="0">
                <a:solidFill>
                  <a:srgbClr val="320E04"/>
                </a:solidFill>
                <a:latin typeface="微軟正黑體" pitchFamily="34" charset="-120"/>
                <a:ea typeface="微軟正黑體" pitchFamily="34" charset="-120"/>
                <a:cs typeface="Times New Roman" pitchFamily="18" charset="0"/>
              </a:rPr>
              <a:t>那就是多對多關聯了。</a:t>
            </a:r>
            <a:endParaRPr lang="en-US" altLang="zh-TW" sz="2000" b="1" dirty="0">
              <a:solidFill>
                <a:srgbClr val="320E04"/>
              </a:solidFill>
              <a:latin typeface="微軟正黑體" pitchFamily="34" charset="-120"/>
              <a:ea typeface="微軟正黑體" pitchFamily="34" charset="-120"/>
              <a:cs typeface="Times New Roman" pitchFamily="18" charset="0"/>
            </a:endParaRPr>
          </a:p>
        </p:txBody>
      </p:sp>
      <p:sp>
        <p:nvSpPr>
          <p:cNvPr id="66564" name="Rectangle 4"/>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sp>
        <p:nvSpPr>
          <p:cNvPr id="66565" name="Rectangle 5"/>
          <p:cNvSpPr>
            <a:spLocks noChangeArrowheads="1"/>
          </p:cNvSpPr>
          <p:nvPr/>
        </p:nvSpPr>
        <p:spPr bwMode="auto">
          <a:xfrm>
            <a:off x="1524001" y="272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sp>
        <p:nvSpPr>
          <p:cNvPr id="6656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pic>
        <p:nvPicPr>
          <p:cNvPr id="617473" name="Picture 1"/>
          <p:cNvPicPr>
            <a:picLocks noChangeAspect="1" noChangeArrowheads="1"/>
          </p:cNvPicPr>
          <p:nvPr/>
        </p:nvPicPr>
        <p:blipFill>
          <a:blip r:embed="rId3"/>
          <a:srcRect/>
          <a:stretch>
            <a:fillRect/>
          </a:stretch>
        </p:blipFill>
        <p:spPr bwMode="auto">
          <a:xfrm>
            <a:off x="6206358" y="4264711"/>
            <a:ext cx="3915103" cy="1950754"/>
          </a:xfrm>
          <a:prstGeom prst="rect">
            <a:avLst/>
          </a:prstGeom>
          <a:noFill/>
          <a:ln w="9525">
            <a:noFill/>
            <a:miter lim="800000"/>
            <a:headEnd/>
            <a:tailEnd/>
          </a:ln>
        </p:spPr>
      </p:pic>
    </p:spTree>
    <p:extLst>
      <p:ext uri="{BB962C8B-B14F-4D97-AF65-F5344CB8AC3E}">
        <p14:creationId xmlns:p14="http://schemas.microsoft.com/office/powerpoint/2010/main" val="1209469699"/>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072055" y="0"/>
            <a:ext cx="10310648" cy="1143000"/>
          </a:xfrm>
        </p:spPr>
        <p:txBody>
          <a:bodyPr>
            <a:normAutofit/>
          </a:bodyPr>
          <a:lstStyle/>
          <a:p>
            <a:pPr>
              <a:lnSpc>
                <a:spcPct val="150000"/>
              </a:lnSpc>
              <a:spcBef>
                <a:spcPct val="50000"/>
              </a:spcBef>
              <a:defRPr/>
            </a:pPr>
            <a:r>
              <a:rPr lang="en-US" altLang="en-US" sz="4400" b="1" dirty="0">
                <a:solidFill>
                  <a:srgbClr val="320E04"/>
                </a:solidFill>
                <a:latin typeface="微軟正黑體" pitchFamily="34" charset="-120"/>
                <a:ea typeface="微軟正黑體" pitchFamily="34" charset="-120"/>
                <a:cs typeface="Times New Roman" pitchFamily="18" charset="0"/>
              </a:rPr>
              <a:t>5.</a:t>
            </a:r>
            <a:r>
              <a:rPr lang="zh-TW" altLang="en-US" sz="4400" b="1" dirty="0">
                <a:solidFill>
                  <a:srgbClr val="320E04"/>
                </a:solidFill>
                <a:latin typeface="微軟正黑體" pitchFamily="34" charset="-120"/>
                <a:cs typeface="Times New Roman" pitchFamily="18" charset="0"/>
              </a:rPr>
              <a:t>實施完整性限制</a:t>
            </a:r>
            <a:endParaRPr lang="en-US" altLang="en-US" sz="4400" b="1" dirty="0">
              <a:solidFill>
                <a:srgbClr val="320E04"/>
              </a:solidFill>
              <a:latin typeface="微軟正黑體" pitchFamily="34" charset="-120"/>
              <a:ea typeface="微軟正黑體" pitchFamily="34" charset="-120"/>
              <a:cs typeface="Times New Roman" pitchFamily="18" charset="0"/>
            </a:endParaRPr>
          </a:p>
        </p:txBody>
      </p:sp>
      <p:sp>
        <p:nvSpPr>
          <p:cNvPr id="128003" name="Text Box 3"/>
          <p:cNvSpPr txBox="1">
            <a:spLocks noChangeArrowheads="1"/>
          </p:cNvSpPr>
          <p:nvPr/>
        </p:nvSpPr>
        <p:spPr bwMode="auto">
          <a:xfrm>
            <a:off x="1072055" y="1371990"/>
            <a:ext cx="10089930" cy="959109"/>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定義：是指</a:t>
            </a:r>
            <a:r>
              <a:rPr kumimoji="0" lang="zh-TW" altLang="en-US" sz="2000" b="1" dirty="0">
                <a:solidFill>
                  <a:srgbClr val="A50021"/>
                </a:solidFill>
                <a:latin typeface="微軟正黑體" charset="0"/>
                <a:ea typeface="微軟正黑體" charset="0"/>
                <a:cs typeface="Times New Roman" charset="0"/>
              </a:rPr>
              <a:t>用來規範</a:t>
            </a:r>
            <a:r>
              <a:rPr kumimoji="0" lang="zh-TW" altLang="en-US" sz="2000" b="1" dirty="0">
                <a:solidFill>
                  <a:srgbClr val="320E04"/>
                </a:solidFill>
                <a:latin typeface="微軟正黑體" charset="0"/>
                <a:ea typeface="微軟正黑體" charset="0"/>
                <a:cs typeface="Times New Roman" charset="0"/>
              </a:rPr>
              <a:t>關聯表中的資料在經過</a:t>
            </a:r>
            <a:r>
              <a:rPr kumimoji="0" lang="zh-TW" altLang="en-US" sz="2000" b="1" u="sng" dirty="0">
                <a:solidFill>
                  <a:schemeClr val="tx2">
                    <a:lumMod val="75000"/>
                  </a:schemeClr>
                </a:solidFill>
                <a:latin typeface="微軟正黑體" charset="0"/>
                <a:ea typeface="微軟正黑體" charset="0"/>
                <a:cs typeface="Times New Roman" charset="0"/>
              </a:rPr>
              <a:t>新增、修改及刪除</a:t>
            </a:r>
            <a:r>
              <a:rPr kumimoji="0" lang="zh-TW" altLang="en-US" sz="2000" b="1" dirty="0">
                <a:solidFill>
                  <a:srgbClr val="320E04"/>
                </a:solidFill>
                <a:latin typeface="微軟正黑體" charset="0"/>
                <a:ea typeface="微軟正黑體" charset="0"/>
                <a:cs typeface="Times New Roman" charset="0"/>
              </a:rPr>
              <a:t>之後，將</a:t>
            </a:r>
            <a:r>
              <a:rPr kumimoji="0" lang="zh-TW" altLang="en-US" sz="2000" b="1" dirty="0">
                <a:solidFill>
                  <a:srgbClr val="A50021"/>
                </a:solidFill>
                <a:latin typeface="微軟正黑體" charset="0"/>
                <a:ea typeface="微軟正黑體" charset="0"/>
                <a:cs typeface="Times New Roman" charset="0"/>
              </a:rPr>
              <a:t>錯誤</a:t>
            </a:r>
            <a:r>
              <a:rPr kumimoji="0" lang="zh-TW" altLang="en-US" sz="2000" b="1" dirty="0">
                <a:solidFill>
                  <a:srgbClr val="320E04"/>
                </a:solidFill>
                <a:latin typeface="微軟正黑體" charset="0"/>
                <a:ea typeface="微軟正黑體" charset="0"/>
                <a:cs typeface="Times New Roman" charset="0"/>
              </a:rPr>
              <a:t>或</a:t>
            </a:r>
            <a:r>
              <a:rPr kumimoji="0" lang="zh-TW" altLang="en-US" sz="2000" b="1" dirty="0">
                <a:solidFill>
                  <a:srgbClr val="A50021"/>
                </a:solidFill>
                <a:latin typeface="微軟正黑體" charset="0"/>
                <a:ea typeface="微軟正黑體" charset="0"/>
                <a:cs typeface="Times New Roman" charset="0"/>
              </a:rPr>
              <a:t>不合法</a:t>
            </a:r>
            <a:r>
              <a:rPr kumimoji="0" lang="zh-TW" altLang="en-US" sz="2000" b="1" dirty="0">
                <a:solidFill>
                  <a:srgbClr val="320E04"/>
                </a:solidFill>
                <a:latin typeface="微軟正黑體" charset="0"/>
                <a:ea typeface="微軟正黑體" charset="0"/>
                <a:cs typeface="Times New Roman" charset="0"/>
              </a:rPr>
              <a:t>的資料值</a:t>
            </a:r>
            <a:r>
              <a:rPr kumimoji="0" lang="zh-TW" altLang="en-US" sz="2000" b="1" dirty="0">
                <a:latin typeface="微軟正黑體" charset="0"/>
                <a:ea typeface="微軟正黑體" charset="0"/>
                <a:cs typeface="Times New Roman" charset="0"/>
              </a:rPr>
              <a:t>存入「資料庫」</a:t>
            </a:r>
            <a:r>
              <a:rPr kumimoji="0" lang="zh-TW" altLang="en-US" sz="2000" b="1" dirty="0">
                <a:solidFill>
                  <a:srgbClr val="320E04"/>
                </a:solidFill>
                <a:latin typeface="微軟正黑體" charset="0"/>
                <a:ea typeface="微軟正黑體" charset="0"/>
                <a:cs typeface="Times New Roman" charset="0"/>
              </a:rPr>
              <a:t>中。如下圖所示：</a:t>
            </a:r>
            <a:endParaRPr kumimoji="0" lang="en-US" altLang="zh-TW" sz="2000" b="1" dirty="0">
              <a:solidFill>
                <a:srgbClr val="320E04"/>
              </a:solidFill>
              <a:latin typeface="微軟正黑體" charset="0"/>
              <a:ea typeface="微軟正黑體" charset="0"/>
              <a:cs typeface="Times New Roman" charset="0"/>
            </a:endParaRPr>
          </a:p>
        </p:txBody>
      </p:sp>
      <p:sp>
        <p:nvSpPr>
          <p:cNvPr id="68612" name="Rectangle 4"/>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sp>
        <p:nvSpPr>
          <p:cNvPr id="68613" name="Rectangle 5"/>
          <p:cNvSpPr>
            <a:spLocks noChangeArrowheads="1"/>
          </p:cNvSpPr>
          <p:nvPr/>
        </p:nvSpPr>
        <p:spPr bwMode="auto">
          <a:xfrm>
            <a:off x="1524001" y="272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sp>
        <p:nvSpPr>
          <p:cNvPr id="6861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pic>
        <p:nvPicPr>
          <p:cNvPr id="686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386" y="2331099"/>
            <a:ext cx="6307522" cy="397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4203"/>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35117" y="0"/>
            <a:ext cx="9532883" cy="1143000"/>
          </a:xfrm>
        </p:spPr>
        <p:txBody>
          <a:bodyPr vert="horz" wrap="square" lIns="91440" tIns="45720" rIns="91440" bIns="45720" numCol="1" rtlCol="0" anchor="ctr" anchorCtr="0" compatLnSpc="1">
            <a:prstTxWarp prst="textNoShape">
              <a:avLst/>
            </a:prstTxWarp>
            <a:normAutofit/>
          </a:bodyPr>
          <a:lstStyle/>
          <a:p>
            <a:pPr>
              <a:lnSpc>
                <a:spcPct val="150000"/>
              </a:lnSpc>
              <a:spcBef>
                <a:spcPct val="50000"/>
              </a:spcBef>
            </a:pPr>
            <a:r>
              <a:rPr lang="en-US" altLang="en-US" sz="4400" b="1">
                <a:solidFill>
                  <a:srgbClr val="320E04"/>
                </a:solidFill>
                <a:latin typeface="微軟正黑體" charset="0"/>
                <a:ea typeface="微軟正黑體" charset="0"/>
              </a:rPr>
              <a:t>6.</a:t>
            </a:r>
            <a:r>
              <a:rPr lang="zh-TW" altLang="en-US" sz="4400" b="1">
                <a:solidFill>
                  <a:srgbClr val="320E04"/>
                </a:solidFill>
                <a:latin typeface="微軟正黑體" charset="0"/>
              </a:rPr>
              <a:t>提供「備份」與「回復」的能力</a:t>
            </a:r>
            <a:endParaRPr lang="en-US" altLang="zh-TW" sz="4400" b="1">
              <a:solidFill>
                <a:srgbClr val="320E04"/>
              </a:solidFill>
              <a:latin typeface="微軟正黑體" charset="0"/>
            </a:endParaRPr>
          </a:p>
        </p:txBody>
      </p:sp>
      <p:sp>
        <p:nvSpPr>
          <p:cNvPr id="128003" name="Text Box 3"/>
          <p:cNvSpPr txBox="1">
            <a:spLocks noChangeArrowheads="1"/>
          </p:cNvSpPr>
          <p:nvPr/>
        </p:nvSpPr>
        <p:spPr bwMode="auto">
          <a:xfrm>
            <a:off x="1135117" y="1143000"/>
            <a:ext cx="10011103" cy="959109"/>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pPr>
            <a:r>
              <a:rPr kumimoji="0" lang="zh-TW" altLang="en-US" sz="2000" b="1" dirty="0">
                <a:solidFill>
                  <a:srgbClr val="320E04"/>
                </a:solidFill>
                <a:latin typeface="微軟正黑體" charset="0"/>
                <a:ea typeface="微軟正黑體" charset="0"/>
                <a:cs typeface="Times New Roman" charset="0"/>
              </a:rPr>
              <a:t>定義：是指讓使用者能方便的</a:t>
            </a:r>
            <a:r>
              <a:rPr kumimoji="0" lang="zh-TW" altLang="en-US" sz="2000" b="1" dirty="0">
                <a:solidFill>
                  <a:srgbClr val="A50021"/>
                </a:solidFill>
                <a:latin typeface="微軟正黑體" charset="0"/>
                <a:ea typeface="微軟正黑體" charset="0"/>
                <a:cs typeface="Times New Roman" charset="0"/>
              </a:rPr>
              <a:t>「備份」</a:t>
            </a:r>
            <a:r>
              <a:rPr kumimoji="0" lang="zh-TW" altLang="en-US" sz="2000" b="1" dirty="0">
                <a:solidFill>
                  <a:srgbClr val="320E04"/>
                </a:solidFill>
                <a:latin typeface="微軟正黑體" charset="0"/>
                <a:ea typeface="微軟正黑體" charset="0"/>
                <a:cs typeface="Times New Roman" charset="0"/>
              </a:rPr>
              <a:t>或</a:t>
            </a:r>
            <a:r>
              <a:rPr kumimoji="0" lang="zh-TW" altLang="en-US" sz="2000" b="1" dirty="0">
                <a:solidFill>
                  <a:srgbClr val="A50021"/>
                </a:solidFill>
                <a:latin typeface="微軟正黑體" charset="0"/>
                <a:ea typeface="微軟正黑體" charset="0"/>
                <a:cs typeface="Times New Roman" charset="0"/>
              </a:rPr>
              <a:t>轉移</a:t>
            </a:r>
            <a:r>
              <a:rPr kumimoji="0" lang="zh-TW" altLang="en-US" sz="2000" b="1" dirty="0">
                <a:solidFill>
                  <a:srgbClr val="320E04"/>
                </a:solidFill>
                <a:latin typeface="微軟正黑體" charset="0"/>
                <a:ea typeface="微軟正黑體" charset="0"/>
                <a:cs typeface="Times New Roman" charset="0"/>
              </a:rPr>
              <a:t>資料庫內的資料，以防在</a:t>
            </a:r>
            <a:r>
              <a:rPr kumimoji="0" lang="zh-TW" altLang="en-US" sz="2000" b="1" dirty="0">
                <a:solidFill>
                  <a:schemeClr val="tx2">
                    <a:lumMod val="75000"/>
                  </a:schemeClr>
                </a:solidFill>
                <a:latin typeface="微軟正黑體" charset="0"/>
                <a:ea typeface="微軟正黑體" charset="0"/>
                <a:cs typeface="Times New Roman" charset="0"/>
              </a:rPr>
              <a:t>系統毀損</a:t>
            </a:r>
            <a:r>
              <a:rPr kumimoji="0" lang="zh-TW" altLang="en-US" sz="2000" b="1" dirty="0">
                <a:solidFill>
                  <a:srgbClr val="320E04"/>
                </a:solidFill>
                <a:latin typeface="微軟正黑體" charset="0"/>
                <a:ea typeface="微軟正黑體" charset="0"/>
                <a:cs typeface="Times New Roman" charset="0"/>
              </a:rPr>
              <a:t>時，還能將資料</a:t>
            </a:r>
            <a:r>
              <a:rPr kumimoji="0" lang="zh-TW" altLang="en-US" sz="2000" b="1" dirty="0">
                <a:solidFill>
                  <a:schemeClr val="tx2">
                    <a:lumMod val="75000"/>
                  </a:schemeClr>
                </a:solidFill>
                <a:latin typeface="微軟正黑體" charset="0"/>
                <a:ea typeface="微軟正黑體" charset="0"/>
                <a:cs typeface="Times New Roman" charset="0"/>
              </a:rPr>
              <a:t>「還原」回去，減少損失</a:t>
            </a:r>
            <a:r>
              <a:rPr kumimoji="0" lang="zh-TW" altLang="en-US" sz="2000" b="1" dirty="0">
                <a:solidFill>
                  <a:srgbClr val="320E04"/>
                </a:solidFill>
                <a:latin typeface="微軟正黑體" charset="0"/>
                <a:ea typeface="微軟正黑體" charset="0"/>
                <a:cs typeface="Times New Roman" charset="0"/>
              </a:rPr>
              <a:t>。如下圖所示：</a:t>
            </a:r>
            <a:endParaRPr kumimoji="0" lang="en-US" altLang="zh-TW" sz="2000" b="1" dirty="0">
              <a:solidFill>
                <a:srgbClr val="320E04"/>
              </a:solidFill>
              <a:latin typeface="微軟正黑體" charset="0"/>
              <a:ea typeface="微軟正黑體" charset="0"/>
              <a:cs typeface="Times New Roman" charset="0"/>
            </a:endParaRPr>
          </a:p>
        </p:txBody>
      </p:sp>
      <p:sp>
        <p:nvSpPr>
          <p:cNvPr id="69636" name="Rectangle 4"/>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sp>
        <p:nvSpPr>
          <p:cNvPr id="69637" name="Rectangle 5"/>
          <p:cNvSpPr>
            <a:spLocks noChangeArrowheads="1"/>
          </p:cNvSpPr>
          <p:nvPr/>
        </p:nvSpPr>
        <p:spPr bwMode="auto">
          <a:xfrm>
            <a:off x="1524001" y="272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sp>
        <p:nvSpPr>
          <p:cNvPr id="6963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pic>
        <p:nvPicPr>
          <p:cNvPr id="6963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9393" y="2274177"/>
            <a:ext cx="3957146" cy="398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811981"/>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45476" y="1060398"/>
            <a:ext cx="9854814" cy="3182112"/>
          </a:xfrm>
        </p:spPr>
        <p:txBody>
          <a:bodyPr>
            <a:normAutofit/>
          </a:bodyPr>
          <a:lstStyle/>
          <a:p>
            <a:r>
              <a:rPr lang="en-US" altLang="zh-TW" sz="5400" b="1" dirty="0">
                <a:latin typeface="+mn-lt"/>
                <a:cs typeface="Times New Roman" charset="0"/>
              </a:rPr>
              <a:t>Part II </a:t>
            </a:r>
            <a:br>
              <a:rPr lang="en-US" altLang="zh-TW" sz="5400" b="1" dirty="0">
                <a:latin typeface="+mn-lt"/>
                <a:cs typeface="Times New Roman" charset="0"/>
              </a:rPr>
            </a:br>
            <a:r>
              <a:rPr lang="zh-TW" altLang="en-US" sz="5400" b="1" dirty="0">
                <a:latin typeface="+mn-lt"/>
                <a:cs typeface="Times New Roman" charset="0"/>
              </a:rPr>
              <a:t>認識資料、資料庫及資訊的關係</a:t>
            </a:r>
            <a:endParaRPr kumimoji="1" lang="zh-TW" altLang="en-US" sz="5400" dirty="0">
              <a:solidFill>
                <a:schemeClr val="tx1"/>
              </a:solidFill>
              <a:latin typeface="+mn-lt"/>
              <a:ea typeface="微軟正黑體" pitchFamily="34" charset="-120"/>
              <a:cs typeface="Arial" charset="0"/>
            </a:endParaRPr>
          </a:p>
        </p:txBody>
      </p:sp>
    </p:spTree>
    <p:extLst>
      <p:ext uri="{BB962C8B-B14F-4D97-AF65-F5344CB8AC3E}">
        <p14:creationId xmlns:p14="http://schemas.microsoft.com/office/powerpoint/2010/main" val="582207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1097280" y="0"/>
            <a:ext cx="10058400" cy="1024759"/>
          </a:xfrm>
        </p:spPr>
        <p:txBody>
          <a:bodyPr/>
          <a:lstStyle/>
          <a:p>
            <a:r>
              <a:rPr lang="en-US" altLang="zh-TW" dirty="0">
                <a:solidFill>
                  <a:schemeClr val="tx1"/>
                </a:solidFill>
                <a:ea typeface="新細明體" charset="-120"/>
              </a:rPr>
              <a:t>Relational Database Systems</a:t>
            </a:r>
          </a:p>
        </p:txBody>
      </p:sp>
      <p:sp>
        <p:nvSpPr>
          <p:cNvPr id="285699" name="Rectangle 3"/>
          <p:cNvSpPr>
            <a:spLocks noGrp="1" noChangeArrowheads="1"/>
          </p:cNvSpPr>
          <p:nvPr>
            <p:ph type="body" idx="1"/>
          </p:nvPr>
        </p:nvSpPr>
        <p:spPr>
          <a:xfrm>
            <a:off x="5196417" y="1263650"/>
            <a:ext cx="1016000" cy="300038"/>
          </a:xfrm>
        </p:spPr>
        <p:txBody>
          <a:bodyPr>
            <a:normAutofit fontScale="92500" lnSpcReduction="20000"/>
          </a:bodyPr>
          <a:lstStyle/>
          <a:p>
            <a:r>
              <a:rPr lang="en-US" altLang="zh-TW" sz="1800">
                <a:ea typeface="新細明體" charset="-120"/>
              </a:rPr>
              <a:t>Table</a:t>
            </a:r>
          </a:p>
        </p:txBody>
      </p:sp>
      <p:pic>
        <p:nvPicPr>
          <p:cNvPr id="285701" name="Picture 5" descr="Tables: Table, 1 Row Highlighted, Vertical"/>
          <p:cNvPicPr>
            <a:picLocks noChangeAspect="1" noChangeArrowheads="1"/>
          </p:cNvPicPr>
          <p:nvPr/>
        </p:nvPicPr>
        <p:blipFill>
          <a:blip r:embed="rId3"/>
          <a:srcRect/>
          <a:stretch>
            <a:fillRect/>
          </a:stretch>
        </p:blipFill>
        <p:spPr bwMode="gray">
          <a:xfrm>
            <a:off x="1778001" y="4191001"/>
            <a:ext cx="944033" cy="1793875"/>
          </a:xfrm>
          <a:prstGeom prst="rect">
            <a:avLst/>
          </a:prstGeom>
          <a:noFill/>
        </p:spPr>
      </p:pic>
      <p:pic>
        <p:nvPicPr>
          <p:cNvPr id="285707" name="Picture 11" descr="Tables: Table with Header, Vertical"/>
          <p:cNvPicPr>
            <a:picLocks noChangeAspect="1" noChangeArrowheads="1"/>
          </p:cNvPicPr>
          <p:nvPr/>
        </p:nvPicPr>
        <p:blipFill>
          <a:blip r:embed="rId4"/>
          <a:srcRect/>
          <a:stretch>
            <a:fillRect/>
          </a:stretch>
        </p:blipFill>
        <p:spPr bwMode="gray">
          <a:xfrm>
            <a:off x="5223934" y="1600201"/>
            <a:ext cx="960967" cy="1793875"/>
          </a:xfrm>
          <a:prstGeom prst="rect">
            <a:avLst/>
          </a:prstGeom>
          <a:noFill/>
        </p:spPr>
      </p:pic>
      <p:pic>
        <p:nvPicPr>
          <p:cNvPr id="285713" name="Picture 17" descr="Tables: Table, 1 Tablespace Highlighted, Vertical"/>
          <p:cNvPicPr>
            <a:picLocks noChangeAspect="1" noChangeArrowheads="1"/>
          </p:cNvPicPr>
          <p:nvPr/>
        </p:nvPicPr>
        <p:blipFill>
          <a:blip r:embed="rId5"/>
          <a:srcRect/>
          <a:stretch>
            <a:fillRect/>
          </a:stretch>
        </p:blipFill>
        <p:spPr bwMode="gray">
          <a:xfrm>
            <a:off x="8773585" y="4191001"/>
            <a:ext cx="944033" cy="1793875"/>
          </a:xfrm>
          <a:prstGeom prst="rect">
            <a:avLst/>
          </a:prstGeom>
          <a:noFill/>
        </p:spPr>
      </p:pic>
      <p:pic>
        <p:nvPicPr>
          <p:cNvPr id="285719" name="Picture 23" descr="Tables: Table, 1 Column Highlighted, Vertical"/>
          <p:cNvPicPr>
            <a:picLocks noChangeAspect="1" noChangeArrowheads="1"/>
          </p:cNvPicPr>
          <p:nvPr/>
        </p:nvPicPr>
        <p:blipFill>
          <a:blip r:embed="rId6"/>
          <a:srcRect/>
          <a:stretch>
            <a:fillRect/>
          </a:stretch>
        </p:blipFill>
        <p:spPr bwMode="gray">
          <a:xfrm>
            <a:off x="5232401" y="4191001"/>
            <a:ext cx="944033" cy="1793875"/>
          </a:xfrm>
          <a:prstGeom prst="rect">
            <a:avLst/>
          </a:prstGeom>
          <a:noFill/>
        </p:spPr>
      </p:pic>
      <p:sp>
        <p:nvSpPr>
          <p:cNvPr id="285724" name="Rectangle 28"/>
          <p:cNvSpPr>
            <a:spLocks noChangeArrowheads="1"/>
          </p:cNvSpPr>
          <p:nvPr/>
        </p:nvSpPr>
        <p:spPr bwMode="auto">
          <a:xfrm>
            <a:off x="8128000" y="3846513"/>
            <a:ext cx="2235200" cy="300037"/>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altLang="zh-TW">
                <a:ea typeface="新細明體" charset="-120"/>
              </a:rPr>
              <a:t>Field or cell</a:t>
            </a:r>
          </a:p>
        </p:txBody>
      </p:sp>
      <p:sp>
        <p:nvSpPr>
          <p:cNvPr id="285725" name="Rectangle 29"/>
          <p:cNvSpPr>
            <a:spLocks noChangeArrowheads="1"/>
          </p:cNvSpPr>
          <p:nvPr/>
        </p:nvSpPr>
        <p:spPr bwMode="auto">
          <a:xfrm>
            <a:off x="1792817" y="3846513"/>
            <a:ext cx="914400" cy="300037"/>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altLang="zh-TW">
                <a:ea typeface="新細明體" charset="-120"/>
              </a:rPr>
              <a:t>Row</a:t>
            </a:r>
          </a:p>
        </p:txBody>
      </p:sp>
      <p:sp>
        <p:nvSpPr>
          <p:cNvPr id="285726" name="Rectangle 30"/>
          <p:cNvSpPr>
            <a:spLocks noChangeArrowheads="1"/>
          </p:cNvSpPr>
          <p:nvPr/>
        </p:nvSpPr>
        <p:spPr bwMode="auto">
          <a:xfrm>
            <a:off x="4978400" y="3848100"/>
            <a:ext cx="1524000" cy="300038"/>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altLang="zh-TW">
                <a:ea typeface="新細明體" charset="-120"/>
              </a:rPr>
              <a:t>Column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向右箭號 16">
            <a:extLst>
              <a:ext uri="{FF2B5EF4-FFF2-40B4-BE49-F238E27FC236}">
                <a16:creationId xmlns:a16="http://schemas.microsoft.com/office/drawing/2014/main" id="{9D69C7F7-C4EE-E0B8-81D7-3E101CBCB6D5}"/>
              </a:ext>
            </a:extLst>
          </p:cNvPr>
          <p:cNvSpPr/>
          <p:nvPr/>
        </p:nvSpPr>
        <p:spPr>
          <a:xfrm>
            <a:off x="2487587" y="2992499"/>
            <a:ext cx="7384992" cy="606006"/>
          </a:xfrm>
          <a:prstGeom prst="rightArrow">
            <a:avLst/>
          </a:prstGeom>
          <a:solidFill>
            <a:srgbClr val="FFC000"/>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mj-ea"/>
              <a:ea typeface="+mj-ea"/>
              <a:cs typeface="+mn-cs"/>
            </a:endParaRPr>
          </a:p>
        </p:txBody>
      </p:sp>
      <p:sp>
        <p:nvSpPr>
          <p:cNvPr id="4" name="文字方塊 3">
            <a:extLst>
              <a:ext uri="{FF2B5EF4-FFF2-40B4-BE49-F238E27FC236}">
                <a16:creationId xmlns:a16="http://schemas.microsoft.com/office/drawing/2014/main" id="{EC73CA91-2350-2261-9439-B9C8BCA264C6}"/>
              </a:ext>
            </a:extLst>
          </p:cNvPr>
          <p:cNvSpPr txBox="1"/>
          <p:nvPr/>
        </p:nvSpPr>
        <p:spPr>
          <a:xfrm>
            <a:off x="1296415" y="867158"/>
            <a:ext cx="7126014" cy="769441"/>
          </a:xfrm>
          <a:prstGeom prst="rect">
            <a:avLst/>
          </a:prstGeom>
          <a:noFill/>
        </p:spPr>
        <p:txBody>
          <a:bodyPr wrap="square" rtlCol="0">
            <a:spAutoFit/>
          </a:bodyPr>
          <a:lstStyle/>
          <a:p>
            <a:r>
              <a:rPr lang="zh-TW" altLang="en-US" sz="4400" b="1" dirty="0">
                <a:solidFill>
                  <a:prstClr val="black"/>
                </a:solidFill>
                <a:latin typeface="+mj-ea"/>
                <a:ea typeface="+mj-ea"/>
              </a:rPr>
              <a:t>很久很久以前</a:t>
            </a:r>
            <a:r>
              <a:rPr lang="en-US" altLang="zh-TW" sz="4400" b="1" dirty="0">
                <a:solidFill>
                  <a:prstClr val="black"/>
                </a:solidFill>
                <a:latin typeface="+mj-ea"/>
                <a:ea typeface="+mj-ea"/>
              </a:rPr>
              <a:t>…………</a:t>
            </a:r>
            <a:endParaRPr lang="zh-TW" altLang="en-US" sz="4400" b="1" dirty="0">
              <a:solidFill>
                <a:prstClr val="black"/>
              </a:solidFill>
              <a:latin typeface="+mj-ea"/>
              <a:ea typeface="+mj-ea"/>
            </a:endParaRPr>
          </a:p>
        </p:txBody>
      </p:sp>
      <p:pic>
        <p:nvPicPr>
          <p:cNvPr id="5" name="Picture 1">
            <a:extLst>
              <a:ext uri="{FF2B5EF4-FFF2-40B4-BE49-F238E27FC236}">
                <a16:creationId xmlns:a16="http://schemas.microsoft.com/office/drawing/2014/main" id="{2FFBF84B-E829-343C-683E-7F693AD05408}"/>
              </a:ext>
            </a:extLst>
          </p:cNvPr>
          <p:cNvPicPr>
            <a:picLocks noChangeAspect="1" noChangeArrowheads="1"/>
          </p:cNvPicPr>
          <p:nvPr/>
        </p:nvPicPr>
        <p:blipFill>
          <a:blip r:embed="rId2"/>
          <a:srcRect/>
          <a:stretch>
            <a:fillRect/>
          </a:stretch>
        </p:blipFill>
        <p:spPr bwMode="auto">
          <a:xfrm>
            <a:off x="1183495" y="2301766"/>
            <a:ext cx="1555898" cy="2330015"/>
          </a:xfrm>
          <a:prstGeom prst="rect">
            <a:avLst/>
          </a:prstGeom>
          <a:noFill/>
          <a:ln w="9525">
            <a:noFill/>
            <a:miter lim="800000"/>
            <a:headEnd/>
            <a:tailEnd/>
          </a:ln>
        </p:spPr>
      </p:pic>
      <p:pic>
        <p:nvPicPr>
          <p:cNvPr id="6" name="Picture 2">
            <a:extLst>
              <a:ext uri="{FF2B5EF4-FFF2-40B4-BE49-F238E27FC236}">
                <a16:creationId xmlns:a16="http://schemas.microsoft.com/office/drawing/2014/main" id="{528A64CA-3351-D0CB-018B-84E9CE5023FF}"/>
              </a:ext>
            </a:extLst>
          </p:cNvPr>
          <p:cNvPicPr>
            <a:picLocks noChangeAspect="1" noChangeArrowheads="1"/>
          </p:cNvPicPr>
          <p:nvPr/>
        </p:nvPicPr>
        <p:blipFill>
          <a:blip r:embed="rId3"/>
          <a:srcRect/>
          <a:stretch>
            <a:fillRect/>
          </a:stretch>
        </p:blipFill>
        <p:spPr bwMode="auto">
          <a:xfrm>
            <a:off x="3272543" y="3719237"/>
            <a:ext cx="2576464" cy="2084594"/>
          </a:xfrm>
          <a:prstGeom prst="rect">
            <a:avLst/>
          </a:prstGeom>
          <a:noFill/>
          <a:ln w="9525">
            <a:noFill/>
            <a:miter lim="800000"/>
            <a:headEnd/>
            <a:tailEnd/>
          </a:ln>
        </p:spPr>
      </p:pic>
      <p:pic>
        <p:nvPicPr>
          <p:cNvPr id="7" name="Picture 3">
            <a:extLst>
              <a:ext uri="{FF2B5EF4-FFF2-40B4-BE49-F238E27FC236}">
                <a16:creationId xmlns:a16="http://schemas.microsoft.com/office/drawing/2014/main" id="{0A71AF84-6A0E-668C-9A65-868F730C419D}"/>
              </a:ext>
            </a:extLst>
          </p:cNvPr>
          <p:cNvPicPr>
            <a:picLocks noChangeAspect="1" noChangeArrowheads="1"/>
          </p:cNvPicPr>
          <p:nvPr/>
        </p:nvPicPr>
        <p:blipFill>
          <a:blip r:embed="rId4"/>
          <a:srcRect/>
          <a:stretch>
            <a:fillRect/>
          </a:stretch>
        </p:blipFill>
        <p:spPr bwMode="auto">
          <a:xfrm>
            <a:off x="6787057" y="2062000"/>
            <a:ext cx="2341177" cy="1657237"/>
          </a:xfrm>
          <a:prstGeom prst="rect">
            <a:avLst/>
          </a:prstGeom>
          <a:noFill/>
          <a:ln w="9525">
            <a:noFill/>
            <a:miter lim="800000"/>
            <a:headEnd/>
            <a:tailEnd/>
          </a:ln>
        </p:spPr>
      </p:pic>
      <p:sp>
        <p:nvSpPr>
          <p:cNvPr id="8" name="文字方塊 7">
            <a:extLst>
              <a:ext uri="{FF2B5EF4-FFF2-40B4-BE49-F238E27FC236}">
                <a16:creationId xmlns:a16="http://schemas.microsoft.com/office/drawing/2014/main" id="{D1A5F52B-48C4-53CD-15D6-FCACDD20E81B}"/>
              </a:ext>
            </a:extLst>
          </p:cNvPr>
          <p:cNvSpPr txBox="1"/>
          <p:nvPr/>
        </p:nvSpPr>
        <p:spPr>
          <a:xfrm>
            <a:off x="9872579" y="2890619"/>
            <a:ext cx="1939159" cy="707886"/>
          </a:xfrm>
          <a:prstGeom prst="rect">
            <a:avLst/>
          </a:prstGeom>
          <a:noFill/>
        </p:spPr>
        <p:txBody>
          <a:bodyPr wrap="square" rtlCol="0">
            <a:spAutoFit/>
          </a:bodyPr>
          <a:lstStyle/>
          <a:p>
            <a:r>
              <a:rPr lang="en-US" altLang="zh-TW" sz="4000" b="1" dirty="0">
                <a:solidFill>
                  <a:srgbClr val="C00000"/>
                </a:solidFill>
                <a:latin typeface="+mj-ea"/>
                <a:ea typeface="+mj-ea"/>
              </a:rPr>
              <a:t>NOW</a:t>
            </a:r>
            <a:endParaRPr lang="zh-TW" altLang="en-US" sz="4000" b="1" dirty="0">
              <a:solidFill>
                <a:srgbClr val="C00000"/>
              </a:solidFill>
              <a:latin typeface="+mj-ea"/>
              <a:ea typeface="+mj-ea"/>
            </a:endParaRPr>
          </a:p>
        </p:txBody>
      </p:sp>
      <p:sp>
        <p:nvSpPr>
          <p:cNvPr id="9" name="文字方塊 8">
            <a:extLst>
              <a:ext uri="{FF2B5EF4-FFF2-40B4-BE49-F238E27FC236}">
                <a16:creationId xmlns:a16="http://schemas.microsoft.com/office/drawing/2014/main" id="{EA4F8A08-FD9F-1014-A3EA-F35329C0C096}"/>
              </a:ext>
            </a:extLst>
          </p:cNvPr>
          <p:cNvSpPr txBox="1"/>
          <p:nvPr/>
        </p:nvSpPr>
        <p:spPr>
          <a:xfrm>
            <a:off x="3780221" y="5875893"/>
            <a:ext cx="1343572" cy="369332"/>
          </a:xfrm>
          <a:prstGeom prst="rect">
            <a:avLst/>
          </a:prstGeom>
          <a:noFill/>
        </p:spPr>
        <p:txBody>
          <a:bodyPr wrap="square" rtlCol="0">
            <a:spAutoFit/>
          </a:bodyPr>
          <a:lstStyle/>
          <a:p>
            <a:pPr algn="ctr"/>
            <a:r>
              <a:rPr lang="zh-TW" altLang="en-US" b="1" dirty="0">
                <a:solidFill>
                  <a:prstClr val="black"/>
                </a:solidFill>
                <a:latin typeface="+mj-ea"/>
                <a:ea typeface="+mj-ea"/>
              </a:rPr>
              <a:t>永樂大典</a:t>
            </a:r>
          </a:p>
        </p:txBody>
      </p:sp>
      <p:sp>
        <p:nvSpPr>
          <p:cNvPr id="10" name="文字方塊 9">
            <a:extLst>
              <a:ext uri="{FF2B5EF4-FFF2-40B4-BE49-F238E27FC236}">
                <a16:creationId xmlns:a16="http://schemas.microsoft.com/office/drawing/2014/main" id="{B200FA85-32D1-4CC3-2287-D590D15622BF}"/>
              </a:ext>
            </a:extLst>
          </p:cNvPr>
          <p:cNvSpPr txBox="1"/>
          <p:nvPr/>
        </p:nvSpPr>
        <p:spPr>
          <a:xfrm>
            <a:off x="1296415" y="4631781"/>
            <a:ext cx="1343572" cy="369332"/>
          </a:xfrm>
          <a:prstGeom prst="rect">
            <a:avLst/>
          </a:prstGeom>
          <a:noFill/>
        </p:spPr>
        <p:txBody>
          <a:bodyPr wrap="square" rtlCol="0">
            <a:spAutoFit/>
          </a:bodyPr>
          <a:lstStyle/>
          <a:p>
            <a:pPr algn="ctr"/>
            <a:r>
              <a:rPr lang="zh-TW" altLang="en-US" b="1" dirty="0">
                <a:solidFill>
                  <a:prstClr val="black"/>
                </a:solidFill>
                <a:latin typeface="+mj-ea"/>
                <a:ea typeface="+mj-ea"/>
              </a:rPr>
              <a:t>甲骨文</a:t>
            </a:r>
          </a:p>
        </p:txBody>
      </p:sp>
      <p:sp>
        <p:nvSpPr>
          <p:cNvPr id="11" name="文字方塊 10">
            <a:extLst>
              <a:ext uri="{FF2B5EF4-FFF2-40B4-BE49-F238E27FC236}">
                <a16:creationId xmlns:a16="http://schemas.microsoft.com/office/drawing/2014/main" id="{C0A93706-EFA6-B321-1787-474AA9BB2A76}"/>
              </a:ext>
            </a:extLst>
          </p:cNvPr>
          <p:cNvSpPr txBox="1"/>
          <p:nvPr/>
        </p:nvSpPr>
        <p:spPr>
          <a:xfrm>
            <a:off x="7204842" y="3719237"/>
            <a:ext cx="1343572" cy="369332"/>
          </a:xfrm>
          <a:prstGeom prst="rect">
            <a:avLst/>
          </a:prstGeom>
          <a:noFill/>
        </p:spPr>
        <p:txBody>
          <a:bodyPr wrap="square" rtlCol="0">
            <a:spAutoFit/>
          </a:bodyPr>
          <a:lstStyle/>
          <a:p>
            <a:pPr algn="ctr"/>
            <a:r>
              <a:rPr lang="zh-TW" altLang="en-US" b="1" dirty="0">
                <a:solidFill>
                  <a:prstClr val="black"/>
                </a:solidFill>
                <a:latin typeface="+mj-ea"/>
                <a:ea typeface="+mj-ea"/>
              </a:rPr>
              <a:t>圖書館</a:t>
            </a:r>
          </a:p>
        </p:txBody>
      </p:sp>
    </p:spTree>
    <p:extLst>
      <p:ext uri="{BB962C8B-B14F-4D97-AF65-F5344CB8AC3E}">
        <p14:creationId xmlns:p14="http://schemas.microsoft.com/office/powerpoint/2010/main" val="105468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4" name="Line 6"/>
          <p:cNvSpPr>
            <a:spLocks noChangeShapeType="1"/>
          </p:cNvSpPr>
          <p:nvPr/>
        </p:nvSpPr>
        <p:spPr bwMode="auto">
          <a:xfrm>
            <a:off x="3636433" y="3830638"/>
            <a:ext cx="4572000" cy="0"/>
          </a:xfrm>
          <a:prstGeom prst="line">
            <a:avLst/>
          </a:prstGeom>
          <a:noFill/>
          <a:ln w="28575" cap="rnd">
            <a:solidFill>
              <a:schemeClr val="tx1"/>
            </a:solidFill>
            <a:round/>
            <a:headEnd type="none" w="sm" len="sm"/>
            <a:tailEnd type="triangle" w="sm" len="sm"/>
          </a:ln>
          <a:effectLst/>
        </p:spPr>
        <p:txBody>
          <a:bodyPr/>
          <a:lstStyle/>
          <a:p>
            <a:endParaRPr lang="zh-TW" altLang="en-US"/>
          </a:p>
        </p:txBody>
      </p:sp>
      <p:sp>
        <p:nvSpPr>
          <p:cNvPr id="293890" name="Rectangle 2"/>
          <p:cNvSpPr>
            <a:spLocks noGrp="1" noChangeArrowheads="1"/>
          </p:cNvSpPr>
          <p:nvPr>
            <p:ph type="title"/>
          </p:nvPr>
        </p:nvSpPr>
        <p:spPr>
          <a:xfrm>
            <a:off x="1097280" y="1"/>
            <a:ext cx="10058400" cy="1103586"/>
          </a:xfrm>
        </p:spPr>
        <p:txBody>
          <a:bodyPr/>
          <a:lstStyle/>
          <a:p>
            <a:r>
              <a:rPr lang="en-US" altLang="zh-TW" dirty="0">
                <a:solidFill>
                  <a:schemeClr val="tx1"/>
                </a:solidFill>
                <a:ea typeface="新細明體" charset="-120"/>
              </a:rPr>
              <a:t> How the Data Is Organized</a:t>
            </a:r>
          </a:p>
        </p:txBody>
      </p:sp>
      <p:pic>
        <p:nvPicPr>
          <p:cNvPr id="293892" name="Picture 4" descr="Tables: Table, 1 Row Highlighted, Vertical"/>
          <p:cNvPicPr>
            <a:picLocks noChangeAspect="1" noChangeArrowheads="1"/>
          </p:cNvPicPr>
          <p:nvPr/>
        </p:nvPicPr>
        <p:blipFill>
          <a:blip r:embed="rId3"/>
          <a:srcRect/>
          <a:stretch>
            <a:fillRect/>
          </a:stretch>
        </p:blipFill>
        <p:spPr bwMode="gray">
          <a:xfrm>
            <a:off x="3048001" y="2895601"/>
            <a:ext cx="944033" cy="1793875"/>
          </a:xfrm>
          <a:prstGeom prst="rect">
            <a:avLst/>
          </a:prstGeom>
          <a:noFill/>
        </p:spPr>
      </p:pic>
      <p:pic>
        <p:nvPicPr>
          <p:cNvPr id="293893" name="Picture 5" descr="Tables: Table, 1 Row Highlighted, Vertical"/>
          <p:cNvPicPr>
            <a:picLocks noChangeAspect="1" noChangeArrowheads="1"/>
          </p:cNvPicPr>
          <p:nvPr/>
        </p:nvPicPr>
        <p:blipFill>
          <a:blip r:embed="rId3"/>
          <a:srcRect/>
          <a:stretch>
            <a:fillRect/>
          </a:stretch>
        </p:blipFill>
        <p:spPr bwMode="gray">
          <a:xfrm>
            <a:off x="8214785" y="2933701"/>
            <a:ext cx="944033" cy="1793875"/>
          </a:xfrm>
          <a:prstGeom prst="rect">
            <a:avLst/>
          </a:prstGeom>
          <a:noFill/>
        </p:spPr>
      </p:pic>
      <p:sp>
        <p:nvSpPr>
          <p:cNvPr id="293895" name="Rectangle 7"/>
          <p:cNvSpPr>
            <a:spLocks noChangeArrowheads="1"/>
          </p:cNvSpPr>
          <p:nvPr/>
        </p:nvSpPr>
        <p:spPr bwMode="auto">
          <a:xfrm>
            <a:off x="2453218" y="2476500"/>
            <a:ext cx="2728383" cy="300038"/>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altLang="zh-TW">
                <a:latin typeface="Courier New" pitchFamily="49" charset="0"/>
                <a:ea typeface="新細明體" charset="-120"/>
              </a:rPr>
              <a:t>EMPLOYEES</a:t>
            </a:r>
          </a:p>
        </p:txBody>
      </p:sp>
      <p:sp>
        <p:nvSpPr>
          <p:cNvPr id="293896" name="Rectangle 8"/>
          <p:cNvSpPr>
            <a:spLocks noChangeArrowheads="1"/>
          </p:cNvSpPr>
          <p:nvPr/>
        </p:nvSpPr>
        <p:spPr bwMode="auto">
          <a:xfrm>
            <a:off x="7518400" y="2514600"/>
            <a:ext cx="2946400" cy="300038"/>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altLang="zh-TW">
                <a:latin typeface="Courier New" pitchFamily="49" charset="0"/>
                <a:ea typeface="新細明體" charset="-120"/>
              </a:rPr>
              <a:t>DEPARTMENTS</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1026"/>
          <p:cNvSpPr>
            <a:spLocks noGrp="1" noChangeArrowheads="1"/>
          </p:cNvSpPr>
          <p:nvPr>
            <p:ph type="title"/>
          </p:nvPr>
        </p:nvSpPr>
        <p:spPr>
          <a:xfrm>
            <a:off x="1097280" y="0"/>
            <a:ext cx="10058400" cy="1135117"/>
          </a:xfrm>
        </p:spPr>
        <p:txBody>
          <a:bodyPr/>
          <a:lstStyle/>
          <a:p>
            <a:r>
              <a:rPr lang="en-US" altLang="zh-TW" b="1" dirty="0">
                <a:solidFill>
                  <a:schemeClr val="tx1"/>
                </a:solidFill>
                <a:ea typeface="新細明體" charset="-120"/>
              </a:rPr>
              <a:t>Integrity Constraints</a:t>
            </a:r>
          </a:p>
        </p:txBody>
      </p:sp>
      <p:pic>
        <p:nvPicPr>
          <p:cNvPr id="304131" name="Picture 1027" descr="HR_ER_diag"/>
          <p:cNvPicPr>
            <a:picLocks noChangeAspect="1" noChangeArrowheads="1"/>
          </p:cNvPicPr>
          <p:nvPr/>
        </p:nvPicPr>
        <p:blipFill>
          <a:blip r:embed="rId3"/>
          <a:srcRect/>
          <a:stretch>
            <a:fillRect/>
          </a:stretch>
        </p:blipFill>
        <p:spPr bwMode="gray">
          <a:xfrm>
            <a:off x="2842685" y="1714500"/>
            <a:ext cx="6506633" cy="3429000"/>
          </a:xfrm>
          <a:prstGeom prst="rect">
            <a:avLst/>
          </a:prstGeom>
          <a:noFill/>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1026"/>
          <p:cNvSpPr>
            <a:spLocks noGrp="1" noChangeArrowheads="1"/>
          </p:cNvSpPr>
          <p:nvPr>
            <p:ph type="title"/>
          </p:nvPr>
        </p:nvSpPr>
        <p:spPr>
          <a:xfrm>
            <a:off x="1097280" y="0"/>
            <a:ext cx="10058400" cy="1135117"/>
          </a:xfrm>
        </p:spPr>
        <p:txBody>
          <a:bodyPr/>
          <a:lstStyle/>
          <a:p>
            <a:r>
              <a:rPr lang="en-US" altLang="zh-TW" b="1" dirty="0">
                <a:solidFill>
                  <a:schemeClr val="tx1"/>
                </a:solidFill>
                <a:ea typeface="新細明體" charset="-120"/>
              </a:rPr>
              <a:t>Database Model-1</a:t>
            </a:r>
          </a:p>
        </p:txBody>
      </p:sp>
      <p:pic>
        <p:nvPicPr>
          <p:cNvPr id="4" name="Picture 11" descr="Tables: Table with Header, Vertical"/>
          <p:cNvPicPr>
            <a:picLocks noChangeAspect="1" noChangeArrowheads="1"/>
          </p:cNvPicPr>
          <p:nvPr/>
        </p:nvPicPr>
        <p:blipFill>
          <a:blip r:embed="rId3"/>
          <a:srcRect/>
          <a:stretch>
            <a:fillRect/>
          </a:stretch>
        </p:blipFill>
        <p:spPr bwMode="gray">
          <a:xfrm>
            <a:off x="2767067" y="1347953"/>
            <a:ext cx="720725" cy="1332186"/>
          </a:xfrm>
          <a:prstGeom prst="rect">
            <a:avLst/>
          </a:prstGeom>
          <a:noFill/>
        </p:spPr>
      </p:pic>
      <p:pic>
        <p:nvPicPr>
          <p:cNvPr id="5" name="Picture 11" descr="Tables: Table with Header, Vertical"/>
          <p:cNvPicPr>
            <a:picLocks noChangeAspect="1" noChangeArrowheads="1"/>
          </p:cNvPicPr>
          <p:nvPr/>
        </p:nvPicPr>
        <p:blipFill>
          <a:blip r:embed="rId3"/>
          <a:srcRect/>
          <a:stretch>
            <a:fillRect/>
          </a:stretch>
        </p:blipFill>
        <p:spPr bwMode="gray">
          <a:xfrm>
            <a:off x="1465427" y="2832539"/>
            <a:ext cx="720725" cy="1332186"/>
          </a:xfrm>
          <a:prstGeom prst="rect">
            <a:avLst/>
          </a:prstGeom>
          <a:noFill/>
        </p:spPr>
      </p:pic>
      <p:pic>
        <p:nvPicPr>
          <p:cNvPr id="6" name="Picture 11" descr="Tables: Table with Header, Vertical"/>
          <p:cNvPicPr>
            <a:picLocks noChangeAspect="1" noChangeArrowheads="1"/>
          </p:cNvPicPr>
          <p:nvPr/>
        </p:nvPicPr>
        <p:blipFill>
          <a:blip r:embed="rId3"/>
          <a:srcRect/>
          <a:stretch>
            <a:fillRect/>
          </a:stretch>
        </p:blipFill>
        <p:spPr bwMode="gray">
          <a:xfrm>
            <a:off x="3709385" y="2318846"/>
            <a:ext cx="720725" cy="1332186"/>
          </a:xfrm>
          <a:prstGeom prst="rect">
            <a:avLst/>
          </a:prstGeom>
          <a:noFill/>
        </p:spPr>
      </p:pic>
      <p:pic>
        <p:nvPicPr>
          <p:cNvPr id="7" name="Picture 11" descr="Tables: Table with Header, Vertical"/>
          <p:cNvPicPr>
            <a:picLocks noChangeAspect="1" noChangeArrowheads="1"/>
          </p:cNvPicPr>
          <p:nvPr/>
        </p:nvPicPr>
        <p:blipFill>
          <a:blip r:embed="rId3"/>
          <a:srcRect/>
          <a:stretch>
            <a:fillRect/>
          </a:stretch>
        </p:blipFill>
        <p:spPr bwMode="gray">
          <a:xfrm>
            <a:off x="744702" y="4164725"/>
            <a:ext cx="720725" cy="1332186"/>
          </a:xfrm>
          <a:prstGeom prst="rect">
            <a:avLst/>
          </a:prstGeom>
          <a:noFill/>
        </p:spPr>
      </p:pic>
      <p:pic>
        <p:nvPicPr>
          <p:cNvPr id="8" name="Picture 11" descr="Tables: Table with Header, Vertical"/>
          <p:cNvPicPr>
            <a:picLocks noChangeAspect="1" noChangeArrowheads="1"/>
          </p:cNvPicPr>
          <p:nvPr/>
        </p:nvPicPr>
        <p:blipFill>
          <a:blip r:embed="rId3"/>
          <a:srcRect/>
          <a:stretch>
            <a:fillRect/>
          </a:stretch>
        </p:blipFill>
        <p:spPr bwMode="gray">
          <a:xfrm>
            <a:off x="2177885" y="4117424"/>
            <a:ext cx="720725" cy="1332186"/>
          </a:xfrm>
          <a:prstGeom prst="rect">
            <a:avLst/>
          </a:prstGeom>
          <a:noFill/>
        </p:spPr>
      </p:pic>
      <p:cxnSp>
        <p:nvCxnSpPr>
          <p:cNvPr id="10" name="直線接點 9"/>
          <p:cNvCxnSpPr>
            <a:stCxn id="4" idx="3"/>
          </p:cNvCxnSpPr>
          <p:nvPr/>
        </p:nvCxnSpPr>
        <p:spPr>
          <a:xfrm flipV="1">
            <a:off x="3487792" y="2002221"/>
            <a:ext cx="627008" cy="1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4114800" y="2002221"/>
            <a:ext cx="0" cy="31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V="1">
            <a:off x="1824749" y="2014046"/>
            <a:ext cx="942318" cy="1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5" idx="0"/>
          </p:cNvCxnSpPr>
          <p:nvPr/>
        </p:nvCxnSpPr>
        <p:spPr>
          <a:xfrm>
            <a:off x="1824749" y="2025871"/>
            <a:ext cx="1041" cy="806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V="1">
            <a:off x="2186152" y="3342290"/>
            <a:ext cx="352096" cy="1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538248" y="3354116"/>
            <a:ext cx="0" cy="810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1097280" y="3354116"/>
            <a:ext cx="352096" cy="1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1097280" y="3365942"/>
            <a:ext cx="0" cy="798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683172" y="5833241"/>
            <a:ext cx="3710151" cy="461665"/>
          </a:xfrm>
          <a:prstGeom prst="rect">
            <a:avLst/>
          </a:prstGeom>
          <a:noFill/>
        </p:spPr>
        <p:txBody>
          <a:bodyPr wrap="square" rtlCol="0">
            <a:spAutoFit/>
          </a:bodyPr>
          <a:lstStyle/>
          <a:p>
            <a:pPr algn="ctr"/>
            <a:r>
              <a:rPr lang="en-US" altLang="zh-TW" sz="2400" b="1" dirty="0"/>
              <a:t>Hierarchical</a:t>
            </a:r>
            <a:endParaRPr lang="zh-TW" altLang="en-US" sz="2400" b="1" dirty="0"/>
          </a:p>
        </p:txBody>
      </p:sp>
      <p:pic>
        <p:nvPicPr>
          <p:cNvPr id="26" name="Picture 11" descr="Tables: Table with Header, Vertical"/>
          <p:cNvPicPr>
            <a:picLocks noChangeAspect="1" noChangeArrowheads="1"/>
          </p:cNvPicPr>
          <p:nvPr/>
        </p:nvPicPr>
        <p:blipFill>
          <a:blip r:embed="rId3"/>
          <a:srcRect/>
          <a:stretch>
            <a:fillRect/>
          </a:stretch>
        </p:blipFill>
        <p:spPr bwMode="gray">
          <a:xfrm>
            <a:off x="7918668" y="1336128"/>
            <a:ext cx="720725" cy="1332186"/>
          </a:xfrm>
          <a:prstGeom prst="rect">
            <a:avLst/>
          </a:prstGeom>
          <a:noFill/>
        </p:spPr>
      </p:pic>
      <p:pic>
        <p:nvPicPr>
          <p:cNvPr id="28" name="Picture 11" descr="Tables: Table with Header, Vertical"/>
          <p:cNvPicPr>
            <a:picLocks noChangeAspect="1" noChangeArrowheads="1"/>
          </p:cNvPicPr>
          <p:nvPr/>
        </p:nvPicPr>
        <p:blipFill>
          <a:blip r:embed="rId3"/>
          <a:srcRect/>
          <a:stretch>
            <a:fillRect/>
          </a:stretch>
        </p:blipFill>
        <p:spPr bwMode="gray">
          <a:xfrm>
            <a:off x="8860985" y="2318846"/>
            <a:ext cx="720725" cy="1332186"/>
          </a:xfrm>
          <a:prstGeom prst="rect">
            <a:avLst/>
          </a:prstGeom>
          <a:noFill/>
        </p:spPr>
      </p:pic>
      <p:pic>
        <p:nvPicPr>
          <p:cNvPr id="29" name="Picture 11" descr="Tables: Table with Header, Vertical"/>
          <p:cNvPicPr>
            <a:picLocks noChangeAspect="1" noChangeArrowheads="1"/>
          </p:cNvPicPr>
          <p:nvPr/>
        </p:nvPicPr>
        <p:blipFill>
          <a:blip r:embed="rId3"/>
          <a:srcRect/>
          <a:stretch>
            <a:fillRect/>
          </a:stretch>
        </p:blipFill>
        <p:spPr bwMode="gray">
          <a:xfrm>
            <a:off x="5896303" y="4152900"/>
            <a:ext cx="720725" cy="1332186"/>
          </a:xfrm>
          <a:prstGeom prst="rect">
            <a:avLst/>
          </a:prstGeom>
          <a:noFill/>
        </p:spPr>
      </p:pic>
      <p:pic>
        <p:nvPicPr>
          <p:cNvPr id="30" name="Picture 11" descr="Tables: Table with Header, Vertical"/>
          <p:cNvPicPr>
            <a:picLocks noChangeAspect="1" noChangeArrowheads="1"/>
          </p:cNvPicPr>
          <p:nvPr/>
        </p:nvPicPr>
        <p:blipFill>
          <a:blip r:embed="rId3"/>
          <a:srcRect/>
          <a:stretch>
            <a:fillRect/>
          </a:stretch>
        </p:blipFill>
        <p:spPr bwMode="gray">
          <a:xfrm>
            <a:off x="7337753" y="4141076"/>
            <a:ext cx="720725" cy="1332186"/>
          </a:xfrm>
          <a:prstGeom prst="rect">
            <a:avLst/>
          </a:prstGeom>
          <a:noFill/>
        </p:spPr>
      </p:pic>
      <p:cxnSp>
        <p:nvCxnSpPr>
          <p:cNvPr id="31" name="直線接點 30"/>
          <p:cNvCxnSpPr>
            <a:stCxn id="26" idx="3"/>
          </p:cNvCxnSpPr>
          <p:nvPr/>
        </p:nvCxnSpPr>
        <p:spPr>
          <a:xfrm flipV="1">
            <a:off x="8639393" y="1990396"/>
            <a:ext cx="627008" cy="1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9266401" y="1990396"/>
            <a:ext cx="0" cy="31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V="1">
            <a:off x="6976350" y="2002221"/>
            <a:ext cx="942318" cy="1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endCxn id="27" idx="0"/>
          </p:cNvCxnSpPr>
          <p:nvPr/>
        </p:nvCxnSpPr>
        <p:spPr>
          <a:xfrm>
            <a:off x="6976350" y="2014046"/>
            <a:ext cx="1041" cy="806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V="1">
            <a:off x="7153438" y="3324553"/>
            <a:ext cx="352096" cy="1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7505534" y="3342291"/>
            <a:ext cx="0" cy="810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flipV="1">
            <a:off x="6248881" y="3342291"/>
            <a:ext cx="352096" cy="1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6248881" y="3354117"/>
            <a:ext cx="0" cy="798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8058478" y="3306814"/>
            <a:ext cx="0" cy="810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8050211" y="3306814"/>
            <a:ext cx="810775" cy="11826"/>
          </a:xfrm>
          <a:prstGeom prst="line">
            <a:avLst/>
          </a:prstGeom>
        </p:spPr>
        <p:style>
          <a:lnRef idx="1">
            <a:schemeClr val="accent1"/>
          </a:lnRef>
          <a:fillRef idx="0">
            <a:schemeClr val="accent1"/>
          </a:fillRef>
          <a:effectRef idx="0">
            <a:schemeClr val="accent1"/>
          </a:effectRef>
          <a:fontRef idx="minor">
            <a:schemeClr val="tx1"/>
          </a:fontRef>
        </p:style>
      </p:cxnSp>
      <p:pic>
        <p:nvPicPr>
          <p:cNvPr id="43" name="Picture 11" descr="Tables: Table with Header, Vertical"/>
          <p:cNvPicPr>
            <a:picLocks noChangeAspect="1" noChangeArrowheads="1"/>
          </p:cNvPicPr>
          <p:nvPr/>
        </p:nvPicPr>
        <p:blipFill>
          <a:blip r:embed="rId3"/>
          <a:srcRect/>
          <a:stretch>
            <a:fillRect/>
          </a:stretch>
        </p:blipFill>
        <p:spPr bwMode="gray">
          <a:xfrm>
            <a:off x="9581710" y="4152900"/>
            <a:ext cx="720725" cy="1332186"/>
          </a:xfrm>
          <a:prstGeom prst="rect">
            <a:avLst/>
          </a:prstGeom>
          <a:noFill/>
        </p:spPr>
      </p:pic>
      <p:cxnSp>
        <p:nvCxnSpPr>
          <p:cNvPr id="40" name="直線接點 39"/>
          <p:cNvCxnSpPr/>
          <p:nvPr/>
        </p:nvCxnSpPr>
        <p:spPr>
          <a:xfrm flipV="1">
            <a:off x="9581710" y="3306814"/>
            <a:ext cx="360363" cy="1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9942073" y="3330466"/>
            <a:ext cx="0" cy="810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9" name="Picture 11" descr="Tables: Table with Header, Vertical"/>
          <p:cNvPicPr>
            <a:picLocks noChangeAspect="1" noChangeArrowheads="1"/>
          </p:cNvPicPr>
          <p:nvPr/>
        </p:nvPicPr>
        <p:blipFill>
          <a:blip r:embed="rId3"/>
          <a:srcRect/>
          <a:stretch>
            <a:fillRect/>
          </a:stretch>
        </p:blipFill>
        <p:spPr bwMode="gray">
          <a:xfrm>
            <a:off x="10454835" y="2318846"/>
            <a:ext cx="720725" cy="1332186"/>
          </a:xfrm>
          <a:prstGeom prst="rect">
            <a:avLst/>
          </a:prstGeom>
          <a:noFill/>
        </p:spPr>
      </p:pic>
      <p:cxnSp>
        <p:nvCxnSpPr>
          <p:cNvPr id="50" name="直線接點 49"/>
          <p:cNvCxnSpPr/>
          <p:nvPr/>
        </p:nvCxnSpPr>
        <p:spPr>
          <a:xfrm flipV="1">
            <a:off x="8639393" y="1702676"/>
            <a:ext cx="204962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10689021" y="1697421"/>
            <a:ext cx="0" cy="621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617028" y="5833241"/>
            <a:ext cx="3710151" cy="461665"/>
          </a:xfrm>
          <a:prstGeom prst="rect">
            <a:avLst/>
          </a:prstGeom>
          <a:noFill/>
        </p:spPr>
        <p:txBody>
          <a:bodyPr wrap="square" rtlCol="0">
            <a:spAutoFit/>
          </a:bodyPr>
          <a:lstStyle/>
          <a:p>
            <a:pPr algn="ctr"/>
            <a:r>
              <a:rPr lang="en-US" altLang="zh-TW" sz="2400" b="1" dirty="0"/>
              <a:t>Network</a:t>
            </a:r>
            <a:endParaRPr lang="zh-TW" altLang="en-US" sz="2400" b="1" dirty="0"/>
          </a:p>
        </p:txBody>
      </p:sp>
      <p:pic>
        <p:nvPicPr>
          <p:cNvPr id="27" name="Picture 11" descr="Tables: Table with Header, Vertical"/>
          <p:cNvPicPr>
            <a:picLocks noChangeAspect="1" noChangeArrowheads="1"/>
          </p:cNvPicPr>
          <p:nvPr/>
        </p:nvPicPr>
        <p:blipFill>
          <a:blip r:embed="rId3"/>
          <a:srcRect/>
          <a:stretch>
            <a:fillRect/>
          </a:stretch>
        </p:blipFill>
        <p:spPr bwMode="gray">
          <a:xfrm>
            <a:off x="6617028" y="2820714"/>
            <a:ext cx="720725" cy="1332186"/>
          </a:xfrm>
          <a:prstGeom prst="rect">
            <a:avLst/>
          </a:prstGeom>
          <a:noFill/>
        </p:spPr>
      </p:pic>
      <p:cxnSp>
        <p:nvCxnSpPr>
          <p:cNvPr id="42" name="直線單箭頭接點 41"/>
          <p:cNvCxnSpPr/>
          <p:nvPr/>
        </p:nvCxnSpPr>
        <p:spPr>
          <a:xfrm>
            <a:off x="7918668" y="3074276"/>
            <a:ext cx="0" cy="1043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a:off x="7918668" y="3074276"/>
            <a:ext cx="942318" cy="1182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1026"/>
          <p:cNvSpPr>
            <a:spLocks noGrp="1" noChangeArrowheads="1"/>
          </p:cNvSpPr>
          <p:nvPr>
            <p:ph type="title"/>
          </p:nvPr>
        </p:nvSpPr>
        <p:spPr>
          <a:xfrm>
            <a:off x="1097280" y="0"/>
            <a:ext cx="10058400" cy="1135117"/>
          </a:xfrm>
        </p:spPr>
        <p:txBody>
          <a:bodyPr/>
          <a:lstStyle/>
          <a:p>
            <a:r>
              <a:rPr lang="en-US" altLang="zh-TW" b="1" dirty="0">
                <a:solidFill>
                  <a:schemeClr val="tx1"/>
                </a:solidFill>
                <a:ea typeface="新細明體" charset="-120"/>
              </a:rPr>
              <a:t>Database Model-2</a:t>
            </a:r>
          </a:p>
        </p:txBody>
      </p:sp>
      <p:pic>
        <p:nvPicPr>
          <p:cNvPr id="5" name="Picture 11" descr="Tables: Table with Header, Vertical"/>
          <p:cNvPicPr>
            <a:picLocks noChangeAspect="1" noChangeArrowheads="1"/>
          </p:cNvPicPr>
          <p:nvPr/>
        </p:nvPicPr>
        <p:blipFill>
          <a:blip r:embed="rId3"/>
          <a:srcRect/>
          <a:stretch>
            <a:fillRect/>
          </a:stretch>
        </p:blipFill>
        <p:spPr bwMode="gray">
          <a:xfrm>
            <a:off x="2546514" y="2291254"/>
            <a:ext cx="720725" cy="1332186"/>
          </a:xfrm>
          <a:prstGeom prst="rect">
            <a:avLst/>
          </a:prstGeom>
          <a:noFill/>
        </p:spPr>
      </p:pic>
      <p:pic>
        <p:nvPicPr>
          <p:cNvPr id="7" name="Picture 11" descr="Tables: Table with Header, Vertical"/>
          <p:cNvPicPr>
            <a:picLocks noChangeAspect="1" noChangeArrowheads="1"/>
          </p:cNvPicPr>
          <p:nvPr/>
        </p:nvPicPr>
        <p:blipFill>
          <a:blip r:embed="rId3"/>
          <a:srcRect/>
          <a:stretch>
            <a:fillRect/>
          </a:stretch>
        </p:blipFill>
        <p:spPr bwMode="gray">
          <a:xfrm>
            <a:off x="1825789" y="3623440"/>
            <a:ext cx="720725" cy="1332186"/>
          </a:xfrm>
          <a:prstGeom prst="rect">
            <a:avLst/>
          </a:prstGeom>
          <a:noFill/>
        </p:spPr>
      </p:pic>
      <p:pic>
        <p:nvPicPr>
          <p:cNvPr id="8" name="Picture 11" descr="Tables: Table with Header, Vertical"/>
          <p:cNvPicPr>
            <a:picLocks noChangeAspect="1" noChangeArrowheads="1"/>
          </p:cNvPicPr>
          <p:nvPr/>
        </p:nvPicPr>
        <p:blipFill>
          <a:blip r:embed="rId3"/>
          <a:srcRect/>
          <a:stretch>
            <a:fillRect/>
          </a:stretch>
        </p:blipFill>
        <p:spPr bwMode="gray">
          <a:xfrm>
            <a:off x="3267239" y="3605044"/>
            <a:ext cx="720725" cy="1332186"/>
          </a:xfrm>
          <a:prstGeom prst="rect">
            <a:avLst/>
          </a:prstGeom>
          <a:noFill/>
        </p:spPr>
      </p:pic>
      <p:cxnSp>
        <p:nvCxnSpPr>
          <p:cNvPr id="14" name="直線單箭頭接點 13"/>
          <p:cNvCxnSpPr/>
          <p:nvPr/>
        </p:nvCxnSpPr>
        <p:spPr>
          <a:xfrm>
            <a:off x="8698074" y="2291254"/>
            <a:ext cx="11502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V="1">
            <a:off x="3267239" y="2801005"/>
            <a:ext cx="352096" cy="1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3619335" y="2812831"/>
            <a:ext cx="0" cy="810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2178367" y="2812831"/>
            <a:ext cx="352096" cy="1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2178367" y="2824657"/>
            <a:ext cx="0" cy="798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1043534" y="5435161"/>
            <a:ext cx="3710151" cy="461665"/>
          </a:xfrm>
          <a:prstGeom prst="rect">
            <a:avLst/>
          </a:prstGeom>
          <a:noFill/>
        </p:spPr>
        <p:txBody>
          <a:bodyPr wrap="square" rtlCol="0">
            <a:spAutoFit/>
          </a:bodyPr>
          <a:lstStyle/>
          <a:p>
            <a:pPr algn="ctr"/>
            <a:r>
              <a:rPr lang="en-US" altLang="zh-TW" sz="2400" b="1" dirty="0"/>
              <a:t>Relational</a:t>
            </a:r>
            <a:endParaRPr lang="zh-TW" altLang="en-US" sz="2400" b="1" dirty="0"/>
          </a:p>
        </p:txBody>
      </p:sp>
      <p:pic>
        <p:nvPicPr>
          <p:cNvPr id="26" name="Picture 11" descr="Tables: Table with Header, Vertical"/>
          <p:cNvPicPr>
            <a:picLocks noChangeAspect="1" noChangeArrowheads="1"/>
          </p:cNvPicPr>
          <p:nvPr/>
        </p:nvPicPr>
        <p:blipFill>
          <a:blip r:embed="rId3"/>
          <a:srcRect/>
          <a:stretch>
            <a:fillRect/>
          </a:stretch>
        </p:blipFill>
        <p:spPr bwMode="gray">
          <a:xfrm>
            <a:off x="6837579" y="1686910"/>
            <a:ext cx="720725" cy="1332186"/>
          </a:xfrm>
          <a:prstGeom prst="rect">
            <a:avLst/>
          </a:prstGeom>
          <a:noFill/>
        </p:spPr>
      </p:pic>
      <p:pic>
        <p:nvPicPr>
          <p:cNvPr id="30" name="Picture 11" descr="Tables: Table with Header, Vertical"/>
          <p:cNvPicPr>
            <a:picLocks noChangeAspect="1" noChangeArrowheads="1"/>
          </p:cNvPicPr>
          <p:nvPr/>
        </p:nvPicPr>
        <p:blipFill>
          <a:blip r:embed="rId3"/>
          <a:srcRect/>
          <a:stretch>
            <a:fillRect/>
          </a:stretch>
        </p:blipFill>
        <p:spPr bwMode="gray">
          <a:xfrm>
            <a:off x="6883672" y="4137133"/>
            <a:ext cx="720725" cy="1332186"/>
          </a:xfrm>
          <a:prstGeom prst="rect">
            <a:avLst/>
          </a:prstGeom>
          <a:noFill/>
        </p:spPr>
      </p:pic>
      <p:cxnSp>
        <p:nvCxnSpPr>
          <p:cNvPr id="32" name="直線單箭頭接點 31"/>
          <p:cNvCxnSpPr/>
          <p:nvPr/>
        </p:nvCxnSpPr>
        <p:spPr>
          <a:xfrm flipH="1">
            <a:off x="7604398" y="2291254"/>
            <a:ext cx="9412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8545674" y="2291254"/>
            <a:ext cx="0" cy="71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H="1">
            <a:off x="7604398" y="4531268"/>
            <a:ext cx="9412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V="1">
            <a:off x="8545674" y="3912467"/>
            <a:ext cx="0" cy="618801"/>
          </a:xfrm>
          <a:prstGeom prst="line">
            <a:avLst/>
          </a:prstGeom>
        </p:spPr>
        <p:style>
          <a:lnRef idx="1">
            <a:schemeClr val="accent1"/>
          </a:lnRef>
          <a:fillRef idx="0">
            <a:schemeClr val="accent1"/>
          </a:fillRef>
          <a:effectRef idx="0">
            <a:schemeClr val="accent1"/>
          </a:effectRef>
          <a:fontRef idx="minor">
            <a:schemeClr val="tx1"/>
          </a:fontRef>
        </p:style>
      </p:cxnSp>
      <p:pic>
        <p:nvPicPr>
          <p:cNvPr id="43" name="Picture 11" descr="Tables: Table with Header, Vertical"/>
          <p:cNvPicPr>
            <a:picLocks noChangeAspect="1" noChangeArrowheads="1"/>
          </p:cNvPicPr>
          <p:nvPr/>
        </p:nvPicPr>
        <p:blipFill>
          <a:blip r:embed="rId3"/>
          <a:srcRect/>
          <a:stretch>
            <a:fillRect/>
          </a:stretch>
        </p:blipFill>
        <p:spPr bwMode="gray">
          <a:xfrm>
            <a:off x="9873098" y="4137133"/>
            <a:ext cx="720725" cy="1332186"/>
          </a:xfrm>
          <a:prstGeom prst="rect">
            <a:avLst/>
          </a:prstGeom>
          <a:noFill/>
        </p:spPr>
      </p:pic>
      <p:cxnSp>
        <p:nvCxnSpPr>
          <p:cNvPr id="40" name="直線接點 39"/>
          <p:cNvCxnSpPr/>
          <p:nvPr/>
        </p:nvCxnSpPr>
        <p:spPr>
          <a:xfrm>
            <a:off x="8698074" y="3871746"/>
            <a:ext cx="0" cy="647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V="1">
            <a:off x="8698074" y="4519443"/>
            <a:ext cx="1150280" cy="11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9" name="Picture 11" descr="Tables: Table with Header, Vertical"/>
          <p:cNvPicPr>
            <a:picLocks noChangeAspect="1" noChangeArrowheads="1"/>
          </p:cNvPicPr>
          <p:nvPr/>
        </p:nvPicPr>
        <p:blipFill>
          <a:blip r:embed="rId3"/>
          <a:srcRect/>
          <a:stretch>
            <a:fillRect/>
          </a:stretch>
        </p:blipFill>
        <p:spPr bwMode="gray">
          <a:xfrm>
            <a:off x="9848354" y="1669829"/>
            <a:ext cx="720725" cy="1332186"/>
          </a:xfrm>
          <a:prstGeom prst="rect">
            <a:avLst/>
          </a:prstGeom>
          <a:noFill/>
        </p:spPr>
      </p:pic>
      <p:sp>
        <p:nvSpPr>
          <p:cNvPr id="54" name="文字方塊 53"/>
          <p:cNvSpPr txBox="1"/>
          <p:nvPr/>
        </p:nvSpPr>
        <p:spPr>
          <a:xfrm>
            <a:off x="6883672" y="5452635"/>
            <a:ext cx="3710151" cy="461665"/>
          </a:xfrm>
          <a:prstGeom prst="rect">
            <a:avLst/>
          </a:prstGeom>
          <a:noFill/>
        </p:spPr>
        <p:txBody>
          <a:bodyPr wrap="square" rtlCol="0">
            <a:spAutoFit/>
          </a:bodyPr>
          <a:lstStyle/>
          <a:p>
            <a:pPr algn="ctr"/>
            <a:r>
              <a:rPr lang="en-US" altLang="zh-TW" sz="2400" b="1" dirty="0"/>
              <a:t>Start</a:t>
            </a:r>
            <a:endParaRPr lang="zh-TW" altLang="en-US" sz="2400" b="1" dirty="0"/>
          </a:p>
        </p:txBody>
      </p:sp>
      <p:cxnSp>
        <p:nvCxnSpPr>
          <p:cNvPr id="60" name="直線接點 59"/>
          <p:cNvCxnSpPr/>
          <p:nvPr/>
        </p:nvCxnSpPr>
        <p:spPr>
          <a:xfrm>
            <a:off x="8698074" y="2291254"/>
            <a:ext cx="0" cy="710761"/>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Picture 11" descr="Tables: Table with Header, Vertical"/>
          <p:cNvPicPr>
            <a:picLocks noChangeAspect="1" noChangeArrowheads="1"/>
          </p:cNvPicPr>
          <p:nvPr/>
        </p:nvPicPr>
        <p:blipFill>
          <a:blip r:embed="rId3"/>
          <a:srcRect/>
          <a:stretch>
            <a:fillRect/>
          </a:stretch>
        </p:blipFill>
        <p:spPr bwMode="gray">
          <a:xfrm>
            <a:off x="8185311" y="2804947"/>
            <a:ext cx="957319" cy="1332186"/>
          </a:xfrm>
          <a:prstGeom prst="rect">
            <a:avLst/>
          </a:prstGeom>
          <a:noFill/>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1026"/>
          <p:cNvSpPr>
            <a:spLocks noGrp="1" noChangeArrowheads="1"/>
          </p:cNvSpPr>
          <p:nvPr>
            <p:ph type="title"/>
          </p:nvPr>
        </p:nvSpPr>
        <p:spPr>
          <a:xfrm>
            <a:off x="1097280" y="0"/>
            <a:ext cx="10058400" cy="1135117"/>
          </a:xfrm>
        </p:spPr>
        <p:txBody>
          <a:bodyPr/>
          <a:lstStyle/>
          <a:p>
            <a:r>
              <a:rPr lang="en-US" altLang="zh-TW" b="1" dirty="0">
                <a:solidFill>
                  <a:schemeClr val="tx1"/>
                </a:solidFill>
                <a:ea typeface="新細明體" charset="-120"/>
              </a:rPr>
              <a:t>Types of Database Environment</a:t>
            </a:r>
          </a:p>
        </p:txBody>
      </p:sp>
      <p:sp>
        <p:nvSpPr>
          <p:cNvPr id="27" name="文字方塊 26"/>
          <p:cNvSpPr txBox="1"/>
          <p:nvPr/>
        </p:nvSpPr>
        <p:spPr>
          <a:xfrm>
            <a:off x="1097280" y="1324303"/>
            <a:ext cx="10058400" cy="4524315"/>
          </a:xfrm>
          <a:prstGeom prst="rect">
            <a:avLst/>
          </a:prstGeom>
          <a:noFill/>
        </p:spPr>
        <p:txBody>
          <a:bodyPr wrap="square" rtlCol="0">
            <a:spAutoFit/>
          </a:bodyPr>
          <a:lstStyle/>
          <a:p>
            <a:pPr marL="268288" indent="-268288">
              <a:spcBef>
                <a:spcPts val="600"/>
              </a:spcBef>
              <a:spcAft>
                <a:spcPts val="600"/>
              </a:spcAft>
              <a:buFont typeface="Arial" pitchFamily="34" charset="0"/>
              <a:buChar char="•"/>
            </a:pPr>
            <a:r>
              <a:rPr lang="en-US" altLang="zh-TW" sz="2000" b="1" dirty="0">
                <a:latin typeface="微軟正黑體" pitchFamily="34" charset="-120"/>
                <a:ea typeface="微軟正黑體" pitchFamily="34" charset="-120"/>
              </a:rPr>
              <a:t>OLTP</a:t>
            </a:r>
            <a:r>
              <a:rPr lang="en-US" altLang="zh-TW" sz="2000" dirty="0">
                <a:latin typeface="微軟正黑體" pitchFamily="34" charset="-120"/>
                <a:ea typeface="微軟正黑體" pitchFamily="34" charset="-120"/>
              </a:rPr>
              <a:t> </a:t>
            </a:r>
            <a:r>
              <a:rPr lang="zh-TW" altLang="en-US" sz="2000" dirty="0">
                <a:latin typeface="微軟正黑體" pitchFamily="34" charset="-120"/>
                <a:ea typeface="微軟正黑體" pitchFamily="34" charset="-120"/>
              </a:rPr>
              <a:t>（ </a:t>
            </a:r>
            <a:r>
              <a:rPr lang="en-US" altLang="zh-TW" sz="2000" dirty="0">
                <a:latin typeface="微軟正黑體" pitchFamily="34" charset="-120"/>
                <a:ea typeface="微軟正黑體" pitchFamily="34" charset="-120"/>
              </a:rPr>
              <a:t>On-Line Transaction Processing system) </a:t>
            </a:r>
            <a:r>
              <a:rPr lang="zh-TW" altLang="en-US" sz="2000" dirty="0">
                <a:latin typeface="微軟正黑體" pitchFamily="34" charset="-120"/>
                <a:ea typeface="微軟正黑體" pitchFamily="34" charset="-120"/>
              </a:rPr>
              <a:t>：線上交易處理系統，是指經由網路與資料庫或的結合，以交易資料進行即時處理，有別於傳統的批次處理。</a:t>
            </a:r>
            <a:r>
              <a:rPr lang="en-US" altLang="zh-TW" sz="2000" dirty="0">
                <a:latin typeface="微軟正黑體" pitchFamily="34" charset="-120"/>
                <a:ea typeface="微軟正黑體" pitchFamily="34" charset="-120"/>
              </a:rPr>
              <a:t>OLTP</a:t>
            </a:r>
            <a:r>
              <a:rPr lang="zh-TW" altLang="en-US" sz="2000" dirty="0">
                <a:latin typeface="微軟正黑體" pitchFamily="34" charset="-120"/>
                <a:ea typeface="微軟正黑體" pitchFamily="34" charset="-120"/>
              </a:rPr>
              <a:t>典型用在自動化的資料處理工作，其主檔案龐大、交易數量頻繁，常用於訂單輸入、銀行業務上，性質是結構化且反覆性。</a:t>
            </a:r>
            <a:endParaRPr lang="en-US" altLang="zh-TW" sz="2000" dirty="0">
              <a:latin typeface="微軟正黑體" pitchFamily="34" charset="-120"/>
              <a:ea typeface="微軟正黑體" pitchFamily="34" charset="-120"/>
            </a:endParaRPr>
          </a:p>
          <a:p>
            <a:pPr marL="268288" indent="-268288">
              <a:spcBef>
                <a:spcPts val="600"/>
              </a:spcBef>
              <a:spcAft>
                <a:spcPts val="600"/>
              </a:spcAft>
              <a:buFont typeface="Arial" pitchFamily="34" charset="0"/>
              <a:buChar char="•"/>
            </a:pPr>
            <a:r>
              <a:rPr lang="en-US" altLang="zh-TW" sz="2000" b="1" dirty="0">
                <a:latin typeface="微軟正黑體" pitchFamily="34" charset="-120"/>
                <a:ea typeface="微軟正黑體" pitchFamily="34" charset="-120"/>
              </a:rPr>
              <a:t>OLAP</a:t>
            </a:r>
            <a:r>
              <a:rPr lang="en-US" altLang="zh-TW" sz="2000" dirty="0">
                <a:latin typeface="微軟正黑體" pitchFamily="34" charset="-120"/>
                <a:ea typeface="微軟正黑體" pitchFamily="34" charset="-120"/>
              </a:rPr>
              <a:t> </a:t>
            </a:r>
            <a:r>
              <a:rPr lang="zh-TW" altLang="en-US" sz="2000" dirty="0">
                <a:latin typeface="微軟正黑體" pitchFamily="34" charset="-120"/>
                <a:ea typeface="微軟正黑體" pitchFamily="34" charset="-120"/>
              </a:rPr>
              <a:t>（</a:t>
            </a:r>
            <a:r>
              <a:rPr lang="en-US" altLang="zh-TW" sz="2000" dirty="0">
                <a:latin typeface="微軟正黑體" pitchFamily="34" charset="-120"/>
                <a:ea typeface="微軟正黑體" pitchFamily="34" charset="-120"/>
              </a:rPr>
              <a:t>On-Line Analytical Processing</a:t>
            </a:r>
            <a:r>
              <a:rPr lang="zh-TW" altLang="en-US" sz="2000" dirty="0">
                <a:latin typeface="微軟正黑體" pitchFamily="34" charset="-120"/>
                <a:ea typeface="微軟正黑體" pitchFamily="34" charset="-120"/>
              </a:rPr>
              <a:t>） ：線上分析處理系統，是一套以多維度方式分析資料，而能彈性地提供積存</a:t>
            </a:r>
            <a:r>
              <a:rPr lang="en-US" altLang="zh-TW" sz="2000" dirty="0">
                <a:latin typeface="微軟正黑體" pitchFamily="34" charset="-120"/>
                <a:ea typeface="微軟正黑體" pitchFamily="34" charset="-120"/>
              </a:rPr>
              <a:t>(Roll-up)</a:t>
            </a:r>
            <a:r>
              <a:rPr lang="zh-TW" altLang="en-US" sz="2000" dirty="0">
                <a:latin typeface="微軟正黑體" pitchFamily="34" charset="-120"/>
                <a:ea typeface="微軟正黑體" pitchFamily="34" charset="-120"/>
              </a:rPr>
              <a:t>、下鑽</a:t>
            </a:r>
            <a:r>
              <a:rPr lang="en-US" altLang="zh-TW" sz="2000" dirty="0">
                <a:latin typeface="微軟正黑體" pitchFamily="34" charset="-120"/>
                <a:ea typeface="微軟正黑體" pitchFamily="34" charset="-120"/>
              </a:rPr>
              <a:t>(Drill-down)</a:t>
            </a:r>
            <a:r>
              <a:rPr lang="zh-TW" altLang="en-US" sz="2000" dirty="0">
                <a:latin typeface="微軟正黑體" pitchFamily="34" charset="-120"/>
                <a:ea typeface="微軟正黑體" pitchFamily="34" charset="-120"/>
              </a:rPr>
              <a:t>、和樞紐分析</a:t>
            </a:r>
            <a:r>
              <a:rPr lang="en-US" altLang="zh-TW" sz="2000" dirty="0">
                <a:latin typeface="微軟正黑體" pitchFamily="34" charset="-120"/>
                <a:ea typeface="微軟正黑體" pitchFamily="34" charset="-120"/>
              </a:rPr>
              <a:t>(pivot)</a:t>
            </a:r>
            <a:r>
              <a:rPr lang="zh-TW" altLang="en-US" sz="2000" dirty="0">
                <a:latin typeface="微軟正黑體" pitchFamily="34" charset="-120"/>
                <a:ea typeface="微軟正黑體" pitchFamily="34" charset="-120"/>
              </a:rPr>
              <a:t>等操作，呈現整合性決策資訊的方法，多用於決策支持系統、商務智能或數據倉庫。其主要的功能，在於方便大規模數據分析及統計計算，對決策提供參考和支持。</a:t>
            </a:r>
            <a:endParaRPr lang="en-US" altLang="zh-TW" sz="2000" dirty="0">
              <a:latin typeface="微軟正黑體" pitchFamily="34" charset="-120"/>
              <a:ea typeface="微軟正黑體" pitchFamily="34" charset="-120"/>
            </a:endParaRPr>
          </a:p>
          <a:p>
            <a:pPr marL="268288" indent="-268288">
              <a:spcBef>
                <a:spcPts val="600"/>
              </a:spcBef>
              <a:spcAft>
                <a:spcPts val="600"/>
              </a:spcAft>
              <a:buFont typeface="Arial" pitchFamily="34" charset="0"/>
              <a:buChar char="•"/>
            </a:pPr>
            <a:r>
              <a:rPr lang="en-US" altLang="zh-TW" sz="2000" b="1" dirty="0">
                <a:latin typeface="微軟正黑體" pitchFamily="34" charset="-120"/>
                <a:ea typeface="微軟正黑體" pitchFamily="34" charset="-120"/>
              </a:rPr>
              <a:t>DSS</a:t>
            </a:r>
            <a:r>
              <a:rPr lang="zh-TW" altLang="zh-TW" sz="2000" dirty="0">
                <a:latin typeface="微軟正黑體" pitchFamily="34" charset="-120"/>
                <a:ea typeface="微軟正黑體" pitchFamily="34" charset="-120"/>
              </a:rPr>
              <a:t> （Decision Support Systems）</a:t>
            </a:r>
            <a:r>
              <a:rPr lang="zh-TW" altLang="en-US" sz="2000" dirty="0">
                <a:latin typeface="微軟正黑體" pitchFamily="34" charset="-120"/>
                <a:ea typeface="微軟正黑體" pitchFamily="34" charset="-120"/>
              </a:rPr>
              <a:t> ：</a:t>
            </a:r>
            <a:r>
              <a:rPr lang="zh-TW" altLang="zh-TW" sz="2000" dirty="0">
                <a:latin typeface="微軟正黑體" pitchFamily="34" charset="-120"/>
                <a:ea typeface="微軟正黑體" pitchFamily="34" charset="-120"/>
              </a:rPr>
              <a:t>決策支援系統，為一種協助人做決策的資訊系統，通常以交談式的方法來解決半結構性（Semi-structured）或非結構性（Non-structured）的問題，幫助人類做出決策，其強調的是支援而非替代人類進行決策。</a:t>
            </a:r>
            <a:endParaRPr lang="en-US" altLang="zh-TW" sz="2000" dirty="0">
              <a:latin typeface="微軟正黑體" pitchFamily="34" charset="-120"/>
              <a:ea typeface="微軟正黑體" pitchFamily="34" charset="-120"/>
            </a:endParaRPr>
          </a:p>
          <a:p>
            <a:pPr marL="268288" indent="-268288">
              <a:spcBef>
                <a:spcPts val="600"/>
              </a:spcBef>
              <a:spcAft>
                <a:spcPts val="600"/>
              </a:spcAft>
              <a:buFont typeface="Arial" pitchFamily="34" charset="0"/>
              <a:buChar char="•"/>
            </a:pPr>
            <a:r>
              <a:rPr lang="en-US" altLang="zh-TW" sz="2000" b="1" dirty="0">
                <a:latin typeface="微軟正黑體" pitchFamily="34" charset="-120"/>
                <a:ea typeface="微軟正黑體" pitchFamily="34" charset="-120"/>
              </a:rPr>
              <a:t>HRBRID</a:t>
            </a:r>
            <a:r>
              <a:rPr lang="zh-TW" altLang="zh-TW" sz="2000" dirty="0">
                <a:latin typeface="微軟正黑體" pitchFamily="34" charset="-120"/>
                <a:ea typeface="微軟正黑體" pitchFamily="34" charset="-120"/>
              </a:rPr>
              <a:t> </a:t>
            </a:r>
            <a:r>
              <a:rPr lang="zh-TW" altLang="en-US" sz="2000" dirty="0">
                <a:latin typeface="微軟正黑體" pitchFamily="34" charset="-120"/>
                <a:ea typeface="微軟正黑體" pitchFamily="34" charset="-120"/>
              </a:rPr>
              <a:t>： 混合系統</a:t>
            </a:r>
            <a:r>
              <a:rPr lang="zh-TW" altLang="zh-TW" sz="2000" dirty="0">
                <a:latin typeface="微軟正黑體" pitchFamily="34" charset="-120"/>
                <a:ea typeface="微軟正黑體" pitchFamily="34" charset="-120"/>
              </a:rPr>
              <a:t>， </a:t>
            </a:r>
            <a:r>
              <a:rPr lang="zh-TW" altLang="en-US" sz="2000" dirty="0">
                <a:latin typeface="微軟正黑體" pitchFamily="34" charset="-120"/>
                <a:ea typeface="微軟正黑體" pitchFamily="34" charset="-120"/>
              </a:rPr>
              <a:t>結合線上交易與批次作業系統</a:t>
            </a:r>
            <a:r>
              <a:rPr lang="zh-TW" altLang="zh-TW" sz="2000" dirty="0">
                <a:latin typeface="微軟正黑體" pitchFamily="34" charset="-120"/>
                <a:ea typeface="微軟正黑體" pitchFamily="34" charset="-120"/>
              </a:rPr>
              <a:t>。 </a:t>
            </a:r>
            <a:br>
              <a:rPr lang="zh-TW" altLang="en-US" dirty="0"/>
            </a:br>
            <a:endParaRPr lang="zh-TW" altLang="en-US"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14" name="Picture 2" descr="iasicon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769824" y="4005728"/>
            <a:ext cx="508017" cy="854499"/>
          </a:xfrm>
          <a:prstGeom prst="rect">
            <a:avLst/>
          </a:prstGeom>
          <a:noFill/>
          <a:extLst>
            <a:ext uri="{909E8E84-426E-40DD-AFC4-6F175D3DCCD1}">
              <a14:hiddenFill xmlns:a14="http://schemas.microsoft.com/office/drawing/2010/main">
                <a:solidFill>
                  <a:srgbClr val="FFFFFF"/>
                </a:solidFill>
              </a14:hiddenFill>
            </a:ext>
          </a:extLst>
        </p:spPr>
      </p:pic>
      <p:pic>
        <p:nvPicPr>
          <p:cNvPr id="320515" name="Picture 3" descr="conce0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797157" y="3688439"/>
            <a:ext cx="1154159" cy="1340275"/>
          </a:xfrm>
          <a:prstGeom prst="rect">
            <a:avLst/>
          </a:prstGeom>
          <a:noFill/>
          <a:extLst>
            <a:ext uri="{909E8E84-426E-40DD-AFC4-6F175D3DCCD1}">
              <a14:hiddenFill xmlns:a14="http://schemas.microsoft.com/office/drawing/2010/main">
                <a:solidFill>
                  <a:srgbClr val="FFFFFF"/>
                </a:solidFill>
              </a14:hiddenFill>
            </a:ext>
          </a:extLst>
        </p:spPr>
      </p:pic>
      <p:pic>
        <p:nvPicPr>
          <p:cNvPr id="320516" name="Picture 4"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957876" y="3817078"/>
            <a:ext cx="1114465" cy="1320148"/>
          </a:xfrm>
          <a:prstGeom prst="rect">
            <a:avLst/>
          </a:prstGeom>
          <a:solidFill>
            <a:schemeClr val="bg1"/>
          </a:solidFill>
        </p:spPr>
      </p:pic>
      <p:sp>
        <p:nvSpPr>
          <p:cNvPr id="320517" name="Rectangle 5"/>
          <p:cNvSpPr>
            <a:spLocks noGrp="1" noChangeArrowheads="1"/>
          </p:cNvSpPr>
          <p:nvPr>
            <p:ph type="title"/>
          </p:nvPr>
        </p:nvSpPr>
        <p:spPr>
          <a:xfrm>
            <a:off x="1050925" y="62709"/>
            <a:ext cx="10058400" cy="1085850"/>
          </a:xfrm>
        </p:spPr>
        <p:txBody>
          <a:bodyPr>
            <a:normAutofit/>
          </a:bodyPr>
          <a:lstStyle/>
          <a:p>
            <a:r>
              <a:rPr lang="en-US" altLang="zh-TW" dirty="0">
                <a:solidFill>
                  <a:schemeClr val="tx1"/>
                </a:solidFill>
                <a:ea typeface="Arial" charset="0"/>
                <a:cs typeface="Arial" charset="0"/>
              </a:rPr>
              <a:t>Connecting to a Server</a:t>
            </a:r>
          </a:p>
        </p:txBody>
      </p:sp>
      <p:pic>
        <p:nvPicPr>
          <p:cNvPr id="320518" name="Picture 6" descr="compu0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829220" y="4668668"/>
            <a:ext cx="634889" cy="937116"/>
          </a:xfrm>
          <a:prstGeom prst="rect">
            <a:avLst/>
          </a:prstGeom>
          <a:noFill/>
          <a:extLst>
            <a:ext uri="{909E8E84-426E-40DD-AFC4-6F175D3DCCD1}">
              <a14:hiddenFill xmlns:a14="http://schemas.microsoft.com/office/drawing/2010/main">
                <a:solidFill>
                  <a:srgbClr val="FFFFFF"/>
                </a:solidFill>
              </a14:hiddenFill>
            </a:ext>
          </a:extLst>
        </p:spPr>
      </p:pic>
      <p:sp>
        <p:nvSpPr>
          <p:cNvPr id="320519" name="Line 7"/>
          <p:cNvSpPr>
            <a:spLocks noChangeShapeType="1"/>
          </p:cNvSpPr>
          <p:nvPr/>
        </p:nvSpPr>
        <p:spPr bwMode="gray">
          <a:xfrm>
            <a:off x="4174139" y="4845938"/>
            <a:ext cx="1130938" cy="0"/>
          </a:xfrm>
          <a:prstGeom prst="line">
            <a:avLst/>
          </a:prstGeom>
          <a:noFill/>
          <a:ln w="44450">
            <a:solidFill>
              <a:schemeClr val="accent2"/>
            </a:solidFill>
            <a:round/>
            <a:headEnd type="triangle" w="lg"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latin typeface="Arial" charset="0"/>
              <a:ea typeface="Arial" charset="0"/>
              <a:cs typeface="Arial" charset="0"/>
            </a:endParaRPr>
          </a:p>
        </p:txBody>
      </p:sp>
      <p:pic>
        <p:nvPicPr>
          <p:cNvPr id="320520" name="Picture 8" descr="compu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2781817" y="4542260"/>
            <a:ext cx="1045298" cy="1037104"/>
          </a:xfrm>
          <a:prstGeom prst="rect">
            <a:avLst/>
          </a:prstGeom>
          <a:noFill/>
          <a:extLst>
            <a:ext uri="{909E8E84-426E-40DD-AFC4-6F175D3DCCD1}">
              <a14:hiddenFill xmlns:a14="http://schemas.microsoft.com/office/drawing/2010/main">
                <a:solidFill>
                  <a:srgbClr val="FFFFFF"/>
                </a:solidFill>
              </a14:hiddenFill>
            </a:ext>
          </a:extLst>
        </p:spPr>
      </p:pic>
      <p:pic>
        <p:nvPicPr>
          <p:cNvPr id="320521" name="Picture 9" descr="db2xdb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5727293" y="4541793"/>
            <a:ext cx="1292283" cy="986770"/>
          </a:xfrm>
          <a:prstGeom prst="rect">
            <a:avLst/>
          </a:prstGeom>
          <a:noFill/>
          <a:extLst>
            <a:ext uri="{909E8E84-426E-40DD-AFC4-6F175D3DCCD1}">
              <a14:hiddenFill xmlns:a14="http://schemas.microsoft.com/office/drawing/2010/main">
                <a:solidFill>
                  <a:srgbClr val="FFFFFF"/>
                </a:solidFill>
              </a14:hiddenFill>
            </a:ext>
          </a:extLst>
        </p:spPr>
      </p:pic>
      <p:sp>
        <p:nvSpPr>
          <p:cNvPr id="320522" name="Line 10"/>
          <p:cNvSpPr>
            <a:spLocks noChangeShapeType="1"/>
          </p:cNvSpPr>
          <p:nvPr/>
        </p:nvSpPr>
        <p:spPr bwMode="gray">
          <a:xfrm>
            <a:off x="7377409" y="4845938"/>
            <a:ext cx="1000445" cy="0"/>
          </a:xfrm>
          <a:prstGeom prst="line">
            <a:avLst/>
          </a:prstGeom>
          <a:noFill/>
          <a:ln w="44450">
            <a:solidFill>
              <a:schemeClr val="accent2"/>
            </a:solidFill>
            <a:round/>
            <a:headEnd type="triangle" w="lg"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latin typeface="Arial" charset="0"/>
              <a:ea typeface="Arial" charset="0"/>
              <a:cs typeface="Arial" charset="0"/>
            </a:endParaRPr>
          </a:p>
        </p:txBody>
      </p:sp>
      <p:sp>
        <p:nvSpPr>
          <p:cNvPr id="320523" name="Text Box 11"/>
          <p:cNvSpPr txBox="1">
            <a:spLocks noChangeArrowheads="1"/>
          </p:cNvSpPr>
          <p:nvPr/>
        </p:nvSpPr>
        <p:spPr bwMode="auto">
          <a:xfrm>
            <a:off x="2696177" y="5605784"/>
            <a:ext cx="1130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dirty="0">
                <a:latin typeface="Arial" charset="0"/>
                <a:ea typeface="Arial" charset="0"/>
                <a:cs typeface="Arial" charset="0"/>
              </a:rPr>
              <a:t>Client</a:t>
            </a:r>
          </a:p>
        </p:txBody>
      </p:sp>
      <p:sp>
        <p:nvSpPr>
          <p:cNvPr id="320524" name="Text Box 12"/>
          <p:cNvSpPr txBox="1">
            <a:spLocks noChangeArrowheads="1"/>
          </p:cNvSpPr>
          <p:nvPr/>
        </p:nvSpPr>
        <p:spPr bwMode="auto">
          <a:xfrm>
            <a:off x="5332971" y="5605784"/>
            <a:ext cx="24387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ts val="0"/>
              </a:spcBef>
            </a:pPr>
            <a:r>
              <a:rPr lang="en-US" altLang="zh-TW" sz="1800" dirty="0">
                <a:latin typeface="Arial" charset="0"/>
                <a:ea typeface="Arial" charset="0"/>
                <a:cs typeface="Arial" charset="0"/>
              </a:rPr>
              <a:t>Middle tier</a:t>
            </a:r>
          </a:p>
          <a:p>
            <a:pPr algn="ctr">
              <a:spcBef>
                <a:spcPts val="0"/>
              </a:spcBef>
            </a:pPr>
            <a:r>
              <a:rPr lang="en-US" altLang="zh-TW" sz="1800" dirty="0">
                <a:latin typeface="Arial" charset="0"/>
                <a:ea typeface="Arial" charset="0"/>
                <a:cs typeface="Arial" charset="0"/>
              </a:rPr>
              <a:t>(Application Server)</a:t>
            </a:r>
          </a:p>
        </p:txBody>
      </p:sp>
      <p:sp>
        <p:nvSpPr>
          <p:cNvPr id="320525" name="Text Box 13"/>
          <p:cNvSpPr txBox="1">
            <a:spLocks noChangeArrowheads="1"/>
          </p:cNvSpPr>
          <p:nvPr/>
        </p:nvSpPr>
        <p:spPr bwMode="auto">
          <a:xfrm>
            <a:off x="8957876" y="5743189"/>
            <a:ext cx="1130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dirty="0">
                <a:latin typeface="Arial" charset="0"/>
                <a:ea typeface="Arial" charset="0"/>
                <a:cs typeface="Arial" charset="0"/>
              </a:rPr>
              <a:t>Server</a:t>
            </a:r>
          </a:p>
        </p:txBody>
      </p:sp>
      <p:sp>
        <p:nvSpPr>
          <p:cNvPr id="320526" name="Text Box 14"/>
          <p:cNvSpPr txBox="1">
            <a:spLocks noChangeArrowheads="1"/>
          </p:cNvSpPr>
          <p:nvPr/>
        </p:nvSpPr>
        <p:spPr bwMode="auto">
          <a:xfrm>
            <a:off x="59339" y="4608514"/>
            <a:ext cx="26368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ts val="0"/>
              </a:spcBef>
            </a:pPr>
            <a:r>
              <a:rPr lang="en-US" altLang="zh-TW" dirty="0">
                <a:latin typeface="Arial" charset="0"/>
              </a:rPr>
              <a:t>Multi-tier </a:t>
            </a:r>
          </a:p>
          <a:p>
            <a:pPr algn="ctr">
              <a:spcBef>
                <a:spcPts val="0"/>
              </a:spcBef>
            </a:pPr>
            <a:r>
              <a:rPr lang="en-US" altLang="zh-TW" dirty="0">
                <a:latin typeface="Arial" charset="0"/>
              </a:rPr>
              <a:t>architecture</a:t>
            </a:r>
          </a:p>
        </p:txBody>
      </p:sp>
      <p:pic>
        <p:nvPicPr>
          <p:cNvPr id="15" name="Picture 8" descr="compu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3031139" y="1768272"/>
            <a:ext cx="1045298" cy="10371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771731" y="1704741"/>
            <a:ext cx="1057489" cy="1252656"/>
          </a:xfrm>
          <a:prstGeom prst="rect">
            <a:avLst/>
          </a:prstGeom>
          <a:solidFill>
            <a:schemeClr val="bg1"/>
          </a:solidFill>
        </p:spPr>
      </p:pic>
      <p:pic>
        <p:nvPicPr>
          <p:cNvPr id="17" name="Picture 6" descr="compu0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7563623" y="2512794"/>
            <a:ext cx="602430" cy="889206"/>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0"/>
          <p:cNvSpPr>
            <a:spLocks noChangeShapeType="1"/>
          </p:cNvSpPr>
          <p:nvPr/>
        </p:nvSpPr>
        <p:spPr bwMode="gray">
          <a:xfrm>
            <a:off x="4174140" y="2343428"/>
            <a:ext cx="3392770" cy="0"/>
          </a:xfrm>
          <a:prstGeom prst="line">
            <a:avLst/>
          </a:prstGeom>
          <a:noFill/>
          <a:ln w="44450">
            <a:solidFill>
              <a:schemeClr val="accent2"/>
            </a:solidFill>
            <a:round/>
            <a:headEnd type="triangle" w="lg"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latin typeface="Arial" charset="0"/>
              <a:ea typeface="Arial" charset="0"/>
              <a:cs typeface="Arial" charset="0"/>
            </a:endParaRPr>
          </a:p>
        </p:txBody>
      </p:sp>
      <p:sp>
        <p:nvSpPr>
          <p:cNvPr id="19" name="Text Box 14"/>
          <p:cNvSpPr txBox="1">
            <a:spLocks noChangeArrowheads="1"/>
          </p:cNvSpPr>
          <p:nvPr/>
        </p:nvSpPr>
        <p:spPr bwMode="auto">
          <a:xfrm>
            <a:off x="442636" y="1974379"/>
            <a:ext cx="22535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ts val="0"/>
              </a:spcBef>
            </a:pPr>
            <a:r>
              <a:rPr lang="en-US" altLang="zh-TW" dirty="0">
                <a:latin typeface="Arial" charset="0"/>
              </a:rPr>
              <a:t>Two-tier </a:t>
            </a:r>
          </a:p>
          <a:p>
            <a:pPr algn="ctr">
              <a:spcBef>
                <a:spcPts val="0"/>
              </a:spcBef>
            </a:pPr>
            <a:r>
              <a:rPr lang="en-US" altLang="zh-TW" dirty="0">
                <a:latin typeface="Arial" charset="0"/>
              </a:rPr>
              <a:t>architecture</a:t>
            </a:r>
          </a:p>
        </p:txBody>
      </p:sp>
    </p:spTree>
    <p:extLst>
      <p:ext uri="{BB962C8B-B14F-4D97-AF65-F5344CB8AC3E}">
        <p14:creationId xmlns:p14="http://schemas.microsoft.com/office/powerpoint/2010/main" val="168109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title"/>
          </p:nvPr>
        </p:nvSpPr>
        <p:spPr>
          <a:xfrm>
            <a:off x="1097280" y="0"/>
            <a:ext cx="10058400" cy="1066801"/>
          </a:xfrm>
          <a:noFill/>
          <a:ln/>
        </p:spPr>
        <p:txBody>
          <a:bodyPr>
            <a:normAutofit/>
          </a:bodyPr>
          <a:lstStyle/>
          <a:p>
            <a:r>
              <a:rPr lang="en-US" altLang="zh-TW" dirty="0">
                <a:solidFill>
                  <a:schemeClr val="tx1"/>
                </a:solidFill>
                <a:latin typeface="+mn-lt"/>
                <a:ea typeface="Arial" charset="0"/>
                <a:cs typeface="Arial" charset="0"/>
              </a:rPr>
              <a:t>Instance: Database Configurations</a:t>
            </a:r>
          </a:p>
        </p:txBody>
      </p:sp>
      <p:pic>
        <p:nvPicPr>
          <p:cNvPr id="408609" name="Picture 33" descr="compu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124201" y="2097088"/>
            <a:ext cx="1497013" cy="2209800"/>
          </a:xfrm>
          <a:prstGeom prst="rect">
            <a:avLst/>
          </a:prstGeom>
          <a:noFill/>
          <a:extLst>
            <a:ext uri="{909E8E84-426E-40DD-AFC4-6F175D3DCCD1}">
              <a14:hiddenFill xmlns:a14="http://schemas.microsoft.com/office/drawing/2010/main">
                <a:solidFill>
                  <a:srgbClr val="FFFFFF"/>
                </a:solidFill>
              </a14:hiddenFill>
            </a:ext>
          </a:extLst>
        </p:spPr>
      </p:pic>
      <p:pic>
        <p:nvPicPr>
          <p:cNvPr id="408610" name="Picture 34"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86000" y="3697288"/>
            <a:ext cx="1295400" cy="1255712"/>
          </a:xfrm>
          <a:prstGeom prst="rect">
            <a:avLst/>
          </a:prstGeom>
          <a:noFill/>
          <a:extLst>
            <a:ext uri="{909E8E84-426E-40DD-AFC4-6F175D3DCCD1}">
              <a14:hiddenFill xmlns:a14="http://schemas.microsoft.com/office/drawing/2010/main">
                <a:solidFill>
                  <a:srgbClr val="FFFFFF"/>
                </a:solidFill>
              </a14:hiddenFill>
            </a:ext>
          </a:extLst>
        </p:spPr>
      </p:pic>
      <p:sp>
        <p:nvSpPr>
          <p:cNvPr id="408608" name="Text Box 32"/>
          <p:cNvSpPr txBox="1">
            <a:spLocks noChangeArrowheads="1"/>
          </p:cNvSpPr>
          <p:nvPr/>
        </p:nvSpPr>
        <p:spPr bwMode="gray">
          <a:xfrm>
            <a:off x="2590800" y="3925888"/>
            <a:ext cx="533400" cy="369332"/>
          </a:xfrm>
          <a:prstGeom prst="rect">
            <a:avLst/>
          </a:prstGeom>
          <a:solidFill>
            <a:schemeClr val="accent5">
              <a:lumMod val="40000"/>
              <a:lumOff val="60000"/>
            </a:schemeClr>
          </a:solidFill>
          <a:ln w="28575">
            <a:solidFill>
              <a:schemeClr val="tx1"/>
            </a:solidFill>
            <a:miter lim="800000"/>
            <a:headEnd/>
            <a:tailEnd/>
          </a:ln>
          <a:effec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D1</a:t>
            </a:r>
          </a:p>
        </p:txBody>
      </p:sp>
      <p:sp>
        <p:nvSpPr>
          <p:cNvPr id="408611" name="Text Box 35"/>
          <p:cNvSpPr txBox="1">
            <a:spLocks noChangeArrowheads="1"/>
          </p:cNvSpPr>
          <p:nvPr/>
        </p:nvSpPr>
        <p:spPr bwMode="gray">
          <a:xfrm>
            <a:off x="2590800" y="4383088"/>
            <a:ext cx="533400" cy="369332"/>
          </a:xfrm>
          <a:prstGeom prst="rect">
            <a:avLst/>
          </a:prstGeom>
          <a:solidFill>
            <a:schemeClr val="accent5">
              <a:lumMod val="40000"/>
              <a:lumOff val="60000"/>
            </a:schemeClr>
          </a:solidFill>
          <a:ln w="28575">
            <a:solidFill>
              <a:schemeClr val="tx1"/>
            </a:solidFill>
            <a:miter lim="800000"/>
            <a:headEnd/>
            <a:tailEnd/>
          </a:ln>
          <a:effec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D2</a:t>
            </a:r>
          </a:p>
        </p:txBody>
      </p:sp>
      <p:sp>
        <p:nvSpPr>
          <p:cNvPr id="408607" name="Text Box 31"/>
          <p:cNvSpPr txBox="1">
            <a:spLocks noChangeArrowheads="1"/>
          </p:cNvSpPr>
          <p:nvPr/>
        </p:nvSpPr>
        <p:spPr bwMode="gray">
          <a:xfrm>
            <a:off x="3352800" y="2554288"/>
            <a:ext cx="533400" cy="369332"/>
          </a:xfrm>
          <a:prstGeom prst="rect">
            <a:avLst/>
          </a:prstGeom>
          <a:solidFill>
            <a:schemeClr val="bg2"/>
          </a:solidFill>
          <a:ln w="28575">
            <a:solidFill>
              <a:schemeClr val="tx1"/>
            </a:solidFill>
            <a:miter lim="800000"/>
            <a:headEnd/>
            <a:tailEnd/>
          </a:ln>
          <a:effec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I1</a:t>
            </a:r>
          </a:p>
        </p:txBody>
      </p:sp>
      <p:sp>
        <p:nvSpPr>
          <p:cNvPr id="408612" name="Text Box 36"/>
          <p:cNvSpPr txBox="1">
            <a:spLocks noChangeArrowheads="1"/>
          </p:cNvSpPr>
          <p:nvPr/>
        </p:nvSpPr>
        <p:spPr bwMode="gray">
          <a:xfrm>
            <a:off x="3352800" y="3011488"/>
            <a:ext cx="533400" cy="369332"/>
          </a:xfrm>
          <a:prstGeom prst="rect">
            <a:avLst/>
          </a:prstGeom>
          <a:solidFill>
            <a:schemeClr val="bg2"/>
          </a:solidFill>
          <a:ln w="28575">
            <a:solidFill>
              <a:schemeClr val="tx1"/>
            </a:solidFill>
            <a:miter lim="800000"/>
            <a:headEnd/>
            <a:tailEnd/>
          </a:ln>
          <a:effec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I2</a:t>
            </a:r>
          </a:p>
        </p:txBody>
      </p:sp>
      <p:pic>
        <p:nvPicPr>
          <p:cNvPr id="408613" name="Picture 37" descr="compu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410201" y="1905000"/>
            <a:ext cx="1497013" cy="2209800"/>
          </a:xfrm>
          <a:prstGeom prst="rect">
            <a:avLst/>
          </a:prstGeom>
          <a:noFill/>
          <a:extLst>
            <a:ext uri="{909E8E84-426E-40DD-AFC4-6F175D3DCCD1}">
              <a14:hiddenFill xmlns:a14="http://schemas.microsoft.com/office/drawing/2010/main">
                <a:solidFill>
                  <a:srgbClr val="FFFFFF"/>
                </a:solidFill>
              </a14:hiddenFill>
            </a:ext>
          </a:extLst>
        </p:spPr>
      </p:pic>
      <p:pic>
        <p:nvPicPr>
          <p:cNvPr id="408614" name="Picture 38" descr="compu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037388" y="1905000"/>
            <a:ext cx="1497012" cy="2209800"/>
          </a:xfrm>
          <a:prstGeom prst="rect">
            <a:avLst/>
          </a:prstGeom>
          <a:noFill/>
          <a:extLst>
            <a:ext uri="{909E8E84-426E-40DD-AFC4-6F175D3DCCD1}">
              <a14:hiddenFill xmlns:a14="http://schemas.microsoft.com/office/drawing/2010/main">
                <a:solidFill>
                  <a:srgbClr val="FFFFFF"/>
                </a:solidFill>
              </a14:hiddenFill>
            </a:ext>
          </a:extLst>
        </p:spPr>
      </p:pic>
      <p:pic>
        <p:nvPicPr>
          <p:cNvPr id="408615" name="Picture 39" descr="compu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637588" y="1905000"/>
            <a:ext cx="1497012" cy="2209800"/>
          </a:xfrm>
          <a:prstGeom prst="rect">
            <a:avLst/>
          </a:prstGeom>
          <a:noFill/>
          <a:extLst>
            <a:ext uri="{909E8E84-426E-40DD-AFC4-6F175D3DCCD1}">
              <a14:hiddenFill xmlns:a14="http://schemas.microsoft.com/office/drawing/2010/main">
                <a:solidFill>
                  <a:srgbClr val="FFFFFF"/>
                </a:solidFill>
              </a14:hiddenFill>
            </a:ext>
          </a:extLst>
        </p:spPr>
      </p:pic>
      <p:pic>
        <p:nvPicPr>
          <p:cNvPr id="408616" name="Picture 40"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239000" y="4459288"/>
            <a:ext cx="1295400" cy="1255712"/>
          </a:xfrm>
          <a:prstGeom prst="rect">
            <a:avLst/>
          </a:prstGeom>
          <a:noFill/>
          <a:extLst>
            <a:ext uri="{909E8E84-426E-40DD-AFC4-6F175D3DCCD1}">
              <a14:hiddenFill xmlns:a14="http://schemas.microsoft.com/office/drawing/2010/main">
                <a:solidFill>
                  <a:srgbClr val="FFFFFF"/>
                </a:solidFill>
              </a14:hiddenFill>
            </a:ext>
          </a:extLst>
        </p:spPr>
      </p:pic>
      <p:sp>
        <p:nvSpPr>
          <p:cNvPr id="408617" name="Text Box 41"/>
          <p:cNvSpPr txBox="1">
            <a:spLocks noChangeArrowheads="1"/>
          </p:cNvSpPr>
          <p:nvPr/>
        </p:nvSpPr>
        <p:spPr bwMode="gray">
          <a:xfrm>
            <a:off x="5791200" y="2782888"/>
            <a:ext cx="533400" cy="369332"/>
          </a:xfrm>
          <a:prstGeom prst="rect">
            <a:avLst/>
          </a:prstGeom>
          <a:solidFill>
            <a:schemeClr val="bg2"/>
          </a:solidFill>
          <a:ln w="28575">
            <a:solidFill>
              <a:schemeClr val="tx1"/>
            </a:solidFill>
            <a:miter lim="800000"/>
            <a:headEnd/>
            <a:tailEnd/>
          </a:ln>
          <a:effec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I1</a:t>
            </a:r>
          </a:p>
        </p:txBody>
      </p:sp>
      <p:sp>
        <p:nvSpPr>
          <p:cNvPr id="408618" name="Text Box 42"/>
          <p:cNvSpPr txBox="1">
            <a:spLocks noChangeArrowheads="1"/>
          </p:cNvSpPr>
          <p:nvPr/>
        </p:nvSpPr>
        <p:spPr bwMode="gray">
          <a:xfrm>
            <a:off x="7239000" y="2782888"/>
            <a:ext cx="533400" cy="369332"/>
          </a:xfrm>
          <a:prstGeom prst="rect">
            <a:avLst/>
          </a:prstGeom>
          <a:solidFill>
            <a:schemeClr val="bg2"/>
          </a:solidFill>
          <a:ln w="28575">
            <a:solidFill>
              <a:schemeClr val="tx1"/>
            </a:solidFill>
            <a:miter lim="800000"/>
            <a:headEnd/>
            <a:tailEnd/>
          </a:ln>
          <a:effec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I2</a:t>
            </a:r>
          </a:p>
        </p:txBody>
      </p:sp>
      <p:sp>
        <p:nvSpPr>
          <p:cNvPr id="408619" name="Text Box 43"/>
          <p:cNvSpPr txBox="1">
            <a:spLocks noChangeArrowheads="1"/>
          </p:cNvSpPr>
          <p:nvPr/>
        </p:nvSpPr>
        <p:spPr bwMode="gray">
          <a:xfrm>
            <a:off x="8839200" y="2782888"/>
            <a:ext cx="533400" cy="369332"/>
          </a:xfrm>
          <a:prstGeom prst="rect">
            <a:avLst/>
          </a:prstGeom>
          <a:solidFill>
            <a:schemeClr val="bg2"/>
          </a:solidFill>
          <a:ln w="28575">
            <a:solidFill>
              <a:schemeClr val="tx1"/>
            </a:solidFill>
            <a:miter lim="800000"/>
            <a:headEnd/>
            <a:tailEnd/>
          </a:ln>
          <a:effec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I3</a:t>
            </a:r>
          </a:p>
        </p:txBody>
      </p:sp>
      <p:sp>
        <p:nvSpPr>
          <p:cNvPr id="408620" name="Text Box 44"/>
          <p:cNvSpPr txBox="1">
            <a:spLocks noChangeArrowheads="1"/>
          </p:cNvSpPr>
          <p:nvPr/>
        </p:nvSpPr>
        <p:spPr bwMode="gray">
          <a:xfrm>
            <a:off x="7620000" y="4992688"/>
            <a:ext cx="533400" cy="369332"/>
          </a:xfrm>
          <a:prstGeom prst="rect">
            <a:avLst/>
          </a:prstGeom>
          <a:solidFill>
            <a:schemeClr val="accent5">
              <a:lumMod val="40000"/>
              <a:lumOff val="60000"/>
            </a:schemeClr>
          </a:solidFill>
          <a:ln w="28575">
            <a:solidFill>
              <a:schemeClr val="tx1"/>
            </a:solidFill>
            <a:miter lim="800000"/>
            <a:headEnd/>
            <a:tailEnd/>
          </a:ln>
          <a:effec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D</a:t>
            </a:r>
          </a:p>
        </p:txBody>
      </p:sp>
      <p:sp>
        <p:nvSpPr>
          <p:cNvPr id="408621" name="Text Box 45"/>
          <p:cNvSpPr txBox="1">
            <a:spLocks noChangeArrowheads="1"/>
          </p:cNvSpPr>
          <p:nvPr/>
        </p:nvSpPr>
        <p:spPr bwMode="auto">
          <a:xfrm>
            <a:off x="6324600" y="15240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Clustered System</a:t>
            </a:r>
          </a:p>
        </p:txBody>
      </p:sp>
      <p:sp>
        <p:nvSpPr>
          <p:cNvPr id="408622" name="Text Box 46"/>
          <p:cNvSpPr txBox="1">
            <a:spLocks noChangeArrowheads="1"/>
          </p:cNvSpPr>
          <p:nvPr/>
        </p:nvSpPr>
        <p:spPr bwMode="auto">
          <a:xfrm>
            <a:off x="2209800" y="1600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dirty="0">
                <a:latin typeface="Arial" charset="0"/>
              </a:rPr>
              <a:t>Non-clustered System</a:t>
            </a:r>
          </a:p>
        </p:txBody>
      </p:sp>
      <p:sp>
        <p:nvSpPr>
          <p:cNvPr id="408623" name="Text Box 47"/>
          <p:cNvSpPr txBox="1">
            <a:spLocks noChangeArrowheads="1"/>
          </p:cNvSpPr>
          <p:nvPr/>
        </p:nvSpPr>
        <p:spPr bwMode="auto">
          <a:xfrm>
            <a:off x="2209800" y="4953000"/>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Local Storage</a:t>
            </a:r>
          </a:p>
        </p:txBody>
      </p:sp>
      <p:sp>
        <p:nvSpPr>
          <p:cNvPr id="408624" name="Text Box 48"/>
          <p:cNvSpPr txBox="1">
            <a:spLocks noChangeArrowheads="1"/>
          </p:cNvSpPr>
          <p:nvPr/>
        </p:nvSpPr>
        <p:spPr bwMode="auto">
          <a:xfrm>
            <a:off x="6934200" y="5715001"/>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defTabSz="228600">
              <a:spcBef>
                <a:spcPct val="0"/>
              </a:spcBef>
              <a:defRPr sz="2400">
                <a:solidFill>
                  <a:schemeClr val="tx1"/>
                </a:solidFill>
                <a:latin typeface="Times New Roman" charset="0"/>
              </a:defRPr>
            </a:lvl1pPr>
            <a:lvl2pPr marL="228600" algn="l" defTabSz="228600">
              <a:spcBef>
                <a:spcPct val="0"/>
              </a:spcBef>
              <a:defRPr sz="2400">
                <a:solidFill>
                  <a:schemeClr val="tx1"/>
                </a:solidFill>
                <a:latin typeface="Times New Roman" charset="0"/>
              </a:defRPr>
            </a:lvl2pPr>
            <a:lvl3pPr marL="457200" algn="l" defTabSz="228600">
              <a:spcBef>
                <a:spcPct val="0"/>
              </a:spcBef>
              <a:defRPr sz="2400">
                <a:solidFill>
                  <a:schemeClr val="tx1"/>
                </a:solidFill>
                <a:latin typeface="Times New Roman" charset="0"/>
              </a:defRPr>
            </a:lvl3pPr>
            <a:lvl4pPr marL="685800" algn="l" defTabSz="228600">
              <a:spcBef>
                <a:spcPct val="0"/>
              </a:spcBef>
              <a:defRPr sz="2400">
                <a:solidFill>
                  <a:schemeClr val="tx1"/>
                </a:solidFill>
                <a:latin typeface="Times New Roman" charset="0"/>
              </a:defRPr>
            </a:lvl4pPr>
            <a:lvl5pPr marL="914400" algn="l" defTabSz="228600">
              <a:spcBef>
                <a:spcPct val="0"/>
              </a:spcBef>
              <a:defRPr sz="2400">
                <a:solidFill>
                  <a:schemeClr val="tx1"/>
                </a:solidFill>
                <a:latin typeface="Times New Roman" charset="0"/>
              </a:defRPr>
            </a:lvl5pPr>
            <a:lvl6pPr marL="1371600" defTabSz="228600" fontAlgn="base">
              <a:spcBef>
                <a:spcPct val="0"/>
              </a:spcBef>
              <a:spcAft>
                <a:spcPct val="0"/>
              </a:spcAft>
              <a:defRPr sz="2400">
                <a:solidFill>
                  <a:schemeClr val="tx1"/>
                </a:solidFill>
                <a:latin typeface="Times New Roman" charset="0"/>
              </a:defRPr>
            </a:lvl6pPr>
            <a:lvl7pPr marL="1828800" defTabSz="228600" fontAlgn="base">
              <a:spcBef>
                <a:spcPct val="0"/>
              </a:spcBef>
              <a:spcAft>
                <a:spcPct val="0"/>
              </a:spcAft>
              <a:defRPr sz="2400">
                <a:solidFill>
                  <a:schemeClr val="tx1"/>
                </a:solidFill>
                <a:latin typeface="Times New Roman" charset="0"/>
              </a:defRPr>
            </a:lvl7pPr>
            <a:lvl8pPr marL="2286000" defTabSz="228600" fontAlgn="base">
              <a:spcBef>
                <a:spcPct val="0"/>
              </a:spcBef>
              <a:spcAft>
                <a:spcPct val="0"/>
              </a:spcAft>
              <a:defRPr sz="2400">
                <a:solidFill>
                  <a:schemeClr val="tx1"/>
                </a:solidFill>
                <a:latin typeface="Times New Roman" charset="0"/>
              </a:defRPr>
            </a:lvl8pPr>
            <a:lvl9pPr marL="2743200" defTabSz="228600" fontAlgn="base">
              <a:spcBef>
                <a:spcPct val="0"/>
              </a:spcBef>
              <a:spcAft>
                <a:spcPct val="0"/>
              </a:spcAft>
              <a:defRPr sz="2400">
                <a:solidFill>
                  <a:schemeClr val="tx1"/>
                </a:solidFill>
                <a:latin typeface="Times New Roman" charset="0"/>
              </a:defRPr>
            </a:lvl9pPr>
          </a:lstStyle>
          <a:p>
            <a:pPr algn="ctr">
              <a:spcBef>
                <a:spcPct val="50000"/>
              </a:spcBef>
            </a:pPr>
            <a:r>
              <a:rPr lang="en-US" altLang="zh-TW" sz="1800">
                <a:latin typeface="Arial" charset="0"/>
              </a:rPr>
              <a:t>Shared Storage</a:t>
            </a:r>
          </a:p>
        </p:txBody>
      </p:sp>
      <p:cxnSp>
        <p:nvCxnSpPr>
          <p:cNvPr id="408626" name="AutoShape 50"/>
          <p:cNvCxnSpPr>
            <a:cxnSpLocks noChangeShapeType="1"/>
            <a:stCxn id="408613" idx="2"/>
            <a:endCxn id="408616" idx="0"/>
          </p:cNvCxnSpPr>
          <p:nvPr/>
        </p:nvCxnSpPr>
        <p:spPr bwMode="gray">
          <a:xfrm rot="16200000" flipH="1">
            <a:off x="6850856" y="3423444"/>
            <a:ext cx="344488" cy="1727200"/>
          </a:xfrm>
          <a:prstGeom prst="bentConnector3">
            <a:avLst>
              <a:gd name="adj1" fmla="val 49769"/>
            </a:avLst>
          </a:prstGeom>
          <a:noFill/>
          <a:ln w="38100">
            <a:solidFill>
              <a:schemeClr val="tx1"/>
            </a:solidFill>
            <a:miter lim="800000"/>
            <a:headEnd type="triangle" w="lg"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8627" name="AutoShape 51"/>
          <p:cNvCxnSpPr>
            <a:cxnSpLocks noChangeShapeType="1"/>
            <a:stCxn id="408615" idx="2"/>
            <a:endCxn id="408616" idx="0"/>
          </p:cNvCxnSpPr>
          <p:nvPr/>
        </p:nvCxnSpPr>
        <p:spPr bwMode="gray">
          <a:xfrm rot="5400000">
            <a:off x="8464550" y="3536950"/>
            <a:ext cx="344488" cy="1500188"/>
          </a:xfrm>
          <a:prstGeom prst="bentConnector3">
            <a:avLst>
              <a:gd name="adj1" fmla="val 49769"/>
            </a:avLst>
          </a:prstGeom>
          <a:noFill/>
          <a:ln w="38100">
            <a:solidFill>
              <a:schemeClr val="tx1"/>
            </a:solidFill>
            <a:miter lim="800000"/>
            <a:headEnd type="triangle" w="lg" len="sm"/>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8629" name="AutoShape 53"/>
          <p:cNvCxnSpPr>
            <a:cxnSpLocks noChangeShapeType="1"/>
            <a:stCxn id="408614" idx="2"/>
            <a:endCxn id="408616" idx="0"/>
          </p:cNvCxnSpPr>
          <p:nvPr/>
        </p:nvCxnSpPr>
        <p:spPr bwMode="gray">
          <a:xfrm rot="16200000" flipH="1">
            <a:off x="7664450" y="4237038"/>
            <a:ext cx="344488" cy="100012"/>
          </a:xfrm>
          <a:prstGeom prst="bentConnector3">
            <a:avLst>
              <a:gd name="adj1" fmla="val 49769"/>
            </a:avLst>
          </a:prstGeom>
          <a:noFill/>
          <a:ln w="38100">
            <a:solidFill>
              <a:schemeClr val="tx1"/>
            </a:solidFill>
            <a:miter lim="800000"/>
            <a:headEnd type="triangle" w="lg"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51920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097280" y="1"/>
            <a:ext cx="10058400" cy="930166"/>
          </a:xfrm>
        </p:spPr>
        <p:txBody>
          <a:bodyPr/>
          <a:lstStyle/>
          <a:p>
            <a:r>
              <a:rPr lang="en-US" altLang="zh-TW" dirty="0">
                <a:solidFill>
                  <a:schemeClr val="tx1"/>
                </a:solidFill>
                <a:latin typeface="+mn-lt"/>
                <a:ea typeface="微軟正黑體" pitchFamily="34" charset="-120"/>
              </a:rPr>
              <a:t>Oracle User</a:t>
            </a:r>
          </a:p>
        </p:txBody>
      </p:sp>
      <p:sp>
        <p:nvSpPr>
          <p:cNvPr id="322563" name="Rectangle 3"/>
          <p:cNvSpPr>
            <a:spLocks noGrp="1" noChangeArrowheads="1"/>
          </p:cNvSpPr>
          <p:nvPr>
            <p:ph type="body" idx="1"/>
          </p:nvPr>
        </p:nvSpPr>
        <p:spPr>
          <a:xfrm>
            <a:off x="1157816" y="1513490"/>
            <a:ext cx="10557933" cy="2075466"/>
          </a:xfrm>
        </p:spPr>
        <p:txBody>
          <a:bodyPr>
            <a:normAutofit/>
          </a:bodyPr>
          <a:lstStyle/>
          <a:p>
            <a:pPr marL="536575" lvl="1" indent="-336550">
              <a:spcBef>
                <a:spcPts val="600"/>
              </a:spcBef>
              <a:spcAft>
                <a:spcPts val="600"/>
              </a:spcAft>
              <a:buClrTx/>
              <a:buFont typeface="Wingdings" pitchFamily="2" charset="2"/>
              <a:buChar char=""/>
            </a:pPr>
            <a:r>
              <a:rPr lang="en-US" altLang="zh-TW" sz="2800" dirty="0">
                <a:solidFill>
                  <a:schemeClr val="tx1"/>
                </a:solidFill>
                <a:latin typeface="微軟正黑體" pitchFamily="34" charset="-120"/>
                <a:ea typeface="微軟正黑體" pitchFamily="34" charset="-120"/>
              </a:rPr>
              <a:t>End User</a:t>
            </a:r>
          </a:p>
          <a:p>
            <a:pPr marL="536575" lvl="1" indent="-336550">
              <a:spcBef>
                <a:spcPts val="600"/>
              </a:spcBef>
              <a:spcAft>
                <a:spcPts val="600"/>
              </a:spcAft>
              <a:buClrTx/>
              <a:buFont typeface="Wingdings" pitchFamily="2" charset="2"/>
              <a:buChar char=""/>
            </a:pPr>
            <a:r>
              <a:rPr lang="en-US" altLang="zh-TW" sz="2800" dirty="0">
                <a:solidFill>
                  <a:schemeClr val="tx1"/>
                </a:solidFill>
                <a:latin typeface="微軟正黑體" pitchFamily="34" charset="-120"/>
                <a:ea typeface="微軟正黑體" pitchFamily="34" charset="-120"/>
              </a:rPr>
              <a:t>Database Developer</a:t>
            </a:r>
          </a:p>
          <a:p>
            <a:pPr marL="536575" lvl="1" indent="-336550">
              <a:spcBef>
                <a:spcPts val="600"/>
              </a:spcBef>
              <a:spcAft>
                <a:spcPts val="600"/>
              </a:spcAft>
              <a:buClrTx/>
              <a:buFont typeface="Wingdings" pitchFamily="2" charset="2"/>
              <a:buChar char=""/>
            </a:pPr>
            <a:r>
              <a:rPr lang="en-US" altLang="zh-TW" sz="2800" dirty="0">
                <a:solidFill>
                  <a:schemeClr val="tx1"/>
                </a:solidFill>
                <a:latin typeface="微軟正黑體" pitchFamily="34" charset="-120"/>
                <a:ea typeface="微軟正黑體" pitchFamily="34" charset="-120"/>
              </a:rPr>
              <a:t>Database Administrator</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097280" y="1"/>
            <a:ext cx="10058400" cy="930166"/>
          </a:xfrm>
        </p:spPr>
        <p:txBody>
          <a:bodyPr/>
          <a:lstStyle/>
          <a:p>
            <a:r>
              <a:rPr lang="en-US" altLang="zh-TW" dirty="0">
                <a:solidFill>
                  <a:schemeClr val="tx1"/>
                </a:solidFill>
                <a:latin typeface="+mn-lt"/>
                <a:ea typeface="微軟正黑體" pitchFamily="34" charset="-120"/>
              </a:rPr>
              <a:t>Oracle Program Categories</a:t>
            </a:r>
          </a:p>
        </p:txBody>
      </p:sp>
      <p:sp>
        <p:nvSpPr>
          <p:cNvPr id="322563" name="Rectangle 3"/>
          <p:cNvSpPr>
            <a:spLocks noGrp="1" noChangeArrowheads="1"/>
          </p:cNvSpPr>
          <p:nvPr>
            <p:ph type="body" idx="1"/>
          </p:nvPr>
        </p:nvSpPr>
        <p:spPr>
          <a:xfrm>
            <a:off x="1157816" y="1513490"/>
            <a:ext cx="10557933" cy="2916620"/>
          </a:xfrm>
        </p:spPr>
        <p:txBody>
          <a:bodyPr>
            <a:noAutofit/>
          </a:bodyPr>
          <a:lstStyle/>
          <a:p>
            <a:pPr marL="536575" lvl="1" indent="-336550">
              <a:spcBef>
                <a:spcPts val="600"/>
              </a:spcBef>
              <a:spcAft>
                <a:spcPts val="600"/>
              </a:spcAft>
              <a:buClrTx/>
              <a:buFont typeface="Wingdings" pitchFamily="2" charset="2"/>
              <a:buChar char=""/>
            </a:pPr>
            <a:r>
              <a:rPr lang="en-US" altLang="zh-TW" sz="2800" dirty="0">
                <a:solidFill>
                  <a:schemeClr val="tx1"/>
                </a:solidFill>
                <a:latin typeface="微軟正黑體" pitchFamily="34" charset="-120"/>
                <a:ea typeface="微軟正黑體" pitchFamily="34" charset="-120"/>
              </a:rPr>
              <a:t>Oracle Interface</a:t>
            </a:r>
          </a:p>
          <a:p>
            <a:pPr marL="536575" lvl="1" indent="-336550">
              <a:spcBef>
                <a:spcPts val="600"/>
              </a:spcBef>
              <a:spcAft>
                <a:spcPts val="600"/>
              </a:spcAft>
              <a:buClrTx/>
              <a:buFont typeface="Wingdings" pitchFamily="2" charset="2"/>
              <a:buChar char=""/>
            </a:pPr>
            <a:r>
              <a:rPr lang="en-US" altLang="zh-TW" sz="2800" dirty="0">
                <a:solidFill>
                  <a:schemeClr val="tx1"/>
                </a:solidFill>
                <a:latin typeface="微軟正黑體" pitchFamily="34" charset="-120"/>
                <a:ea typeface="微軟正黑體" pitchFamily="34" charset="-120"/>
              </a:rPr>
              <a:t>Oracle SQL Developer</a:t>
            </a:r>
          </a:p>
          <a:p>
            <a:pPr marL="536575" lvl="1" indent="-336550">
              <a:spcBef>
                <a:spcPts val="600"/>
              </a:spcBef>
              <a:spcAft>
                <a:spcPts val="600"/>
              </a:spcAft>
              <a:buClrTx/>
              <a:buFont typeface="Wingdings" pitchFamily="2" charset="2"/>
              <a:buChar char=""/>
            </a:pPr>
            <a:r>
              <a:rPr lang="en-US" altLang="zh-TW" sz="2800" dirty="0">
                <a:solidFill>
                  <a:schemeClr val="tx1"/>
                </a:solidFill>
                <a:latin typeface="微軟正黑體" pitchFamily="34" charset="-120"/>
                <a:ea typeface="微軟正黑體" pitchFamily="34" charset="-120"/>
              </a:rPr>
              <a:t>SQL * Plus</a:t>
            </a:r>
          </a:p>
          <a:p>
            <a:pPr marL="536575" lvl="1" indent="-336550">
              <a:spcBef>
                <a:spcPts val="600"/>
              </a:spcBef>
              <a:spcAft>
                <a:spcPts val="600"/>
              </a:spcAft>
              <a:buClrTx/>
              <a:buFont typeface="Wingdings" pitchFamily="2" charset="2"/>
              <a:buChar char=""/>
            </a:pPr>
            <a:r>
              <a:rPr lang="en-US" altLang="zh-TW" sz="2800" dirty="0">
                <a:solidFill>
                  <a:schemeClr val="tx1"/>
                </a:solidFill>
                <a:latin typeface="微軟正黑體" pitchFamily="34" charset="-120"/>
                <a:ea typeface="微軟正黑體" pitchFamily="34" charset="-120"/>
              </a:rPr>
              <a:t>The Oracle Enterprise Manager</a:t>
            </a:r>
          </a:p>
          <a:p>
            <a:pPr marL="536575" lvl="1" indent="-336550">
              <a:spcBef>
                <a:spcPts val="600"/>
              </a:spcBef>
              <a:spcAft>
                <a:spcPts val="600"/>
              </a:spcAft>
              <a:buClrTx/>
              <a:buFont typeface="Wingdings" pitchFamily="2" charset="2"/>
              <a:buChar char=""/>
            </a:pPr>
            <a:r>
              <a:rPr lang="en-US" altLang="zh-TW" sz="2800" dirty="0">
                <a:solidFill>
                  <a:schemeClr val="tx1"/>
                </a:solidFill>
                <a:latin typeface="微軟正黑體" pitchFamily="34" charset="-120"/>
                <a:ea typeface="微軟正黑體" pitchFamily="34" charset="-120"/>
              </a:rPr>
              <a:t>The Oracle Recovery Manager</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097280" y="1"/>
            <a:ext cx="10058400" cy="930166"/>
          </a:xfrm>
        </p:spPr>
        <p:txBody>
          <a:bodyPr/>
          <a:lstStyle/>
          <a:p>
            <a:r>
              <a:rPr lang="en-US" altLang="zh-TW" dirty="0">
                <a:solidFill>
                  <a:schemeClr val="tx1"/>
                </a:solidFill>
                <a:latin typeface="+mn-lt"/>
                <a:ea typeface="微軟正黑體" pitchFamily="34" charset="-120"/>
              </a:rPr>
              <a:t>Oracle Editions</a:t>
            </a:r>
          </a:p>
        </p:txBody>
      </p:sp>
      <p:sp>
        <p:nvSpPr>
          <p:cNvPr id="322563" name="Rectangle 3"/>
          <p:cNvSpPr>
            <a:spLocks noGrp="1" noChangeArrowheads="1"/>
          </p:cNvSpPr>
          <p:nvPr>
            <p:ph type="body" idx="1"/>
          </p:nvPr>
        </p:nvSpPr>
        <p:spPr>
          <a:xfrm>
            <a:off x="1157816" y="1324303"/>
            <a:ext cx="10557933" cy="2916620"/>
          </a:xfrm>
        </p:spPr>
        <p:txBody>
          <a:bodyPr>
            <a:noAutofit/>
          </a:bodyPr>
          <a:lstStyle/>
          <a:p>
            <a:pPr marL="536575" lvl="1" indent="-336550">
              <a:spcBef>
                <a:spcPts val="600"/>
              </a:spcBef>
              <a:spcAft>
                <a:spcPts val="600"/>
              </a:spcAft>
              <a:buClrTx/>
              <a:buFont typeface="Wingdings" pitchFamily="2" charset="2"/>
              <a:buChar char=""/>
            </a:pPr>
            <a:r>
              <a:rPr lang="en-US" altLang="zh-TW" sz="2400" dirty="0">
                <a:solidFill>
                  <a:schemeClr val="tx1"/>
                </a:solidFill>
                <a:latin typeface="微軟正黑體" pitchFamily="34" charset="-120"/>
                <a:ea typeface="微軟正黑體" pitchFamily="34" charset="-120"/>
              </a:rPr>
              <a:t>Enterprise</a:t>
            </a:r>
          </a:p>
          <a:p>
            <a:pPr marL="536575" lvl="1" indent="-336550">
              <a:spcBef>
                <a:spcPts val="600"/>
              </a:spcBef>
              <a:spcAft>
                <a:spcPts val="600"/>
              </a:spcAft>
              <a:buClrTx/>
              <a:buFont typeface="Wingdings" pitchFamily="2" charset="2"/>
              <a:buChar char=""/>
            </a:pPr>
            <a:r>
              <a:rPr lang="en-US" altLang="zh-TW" sz="2400" dirty="0">
                <a:solidFill>
                  <a:schemeClr val="tx1"/>
                </a:solidFill>
                <a:latin typeface="微軟正黑體" pitchFamily="34" charset="-120"/>
                <a:ea typeface="微軟正黑體" pitchFamily="34" charset="-120"/>
              </a:rPr>
              <a:t>Standard</a:t>
            </a:r>
          </a:p>
          <a:p>
            <a:pPr marL="536575" lvl="1" indent="-336550">
              <a:spcBef>
                <a:spcPts val="600"/>
              </a:spcBef>
              <a:spcAft>
                <a:spcPts val="600"/>
              </a:spcAft>
              <a:buClrTx/>
              <a:buFont typeface="Wingdings" pitchFamily="2" charset="2"/>
              <a:buChar char=""/>
            </a:pPr>
            <a:r>
              <a:rPr lang="en-US" altLang="zh-TW" sz="2400" dirty="0">
                <a:solidFill>
                  <a:schemeClr val="tx1"/>
                </a:solidFill>
                <a:latin typeface="微軟正黑體" pitchFamily="34" charset="-120"/>
                <a:ea typeface="微軟正黑體" pitchFamily="34" charset="-120"/>
              </a:rPr>
              <a:t>Express</a:t>
            </a:r>
          </a:p>
          <a:p>
            <a:pPr marL="268288" lvl="1" indent="0">
              <a:spcBef>
                <a:spcPts val="600"/>
              </a:spcBef>
              <a:spcAft>
                <a:spcPts val="0"/>
              </a:spcAft>
              <a:buClrTx/>
              <a:buNone/>
            </a:pPr>
            <a:r>
              <a:rPr lang="en-US" altLang="zh-TW" sz="2000" dirty="0">
                <a:solidFill>
                  <a:schemeClr val="tx1"/>
                </a:solidFill>
                <a:latin typeface="微軟正黑體" pitchFamily="34" charset="-120"/>
                <a:ea typeface="微軟正黑體" pitchFamily="34" charset="-120"/>
                <a:hlinkClick r:id="rId3"/>
              </a:rPr>
              <a:t>http://www.oracle.com/technetwork/indexes/downloads/index.html</a:t>
            </a:r>
            <a:endParaRPr lang="en-US" altLang="zh-TW" sz="2000" dirty="0">
              <a:solidFill>
                <a:schemeClr val="tx1"/>
              </a:solidFill>
              <a:latin typeface="微軟正黑體" pitchFamily="34" charset="-120"/>
              <a:ea typeface="微軟正黑體" pitchFamily="34" charset="-120"/>
            </a:endParaRPr>
          </a:p>
          <a:p>
            <a:pPr marL="268288" lvl="1" indent="0">
              <a:spcBef>
                <a:spcPts val="600"/>
              </a:spcBef>
              <a:spcAft>
                <a:spcPts val="600"/>
              </a:spcAft>
              <a:buClrTx/>
              <a:buNone/>
            </a:pPr>
            <a:endParaRPr lang="en-US" altLang="zh-TW" sz="2400" dirty="0">
              <a:solidFill>
                <a:schemeClr val="tx1"/>
              </a:solidFill>
              <a:latin typeface="微軟正黑體" pitchFamily="34" charset="-120"/>
              <a:ea typeface="微軟正黑體" pitchFamily="34" charset="-120"/>
            </a:endParaRPr>
          </a:p>
          <a:p>
            <a:pPr marL="536575" lvl="1" indent="-336550">
              <a:spcBef>
                <a:spcPts val="600"/>
              </a:spcBef>
              <a:spcAft>
                <a:spcPts val="600"/>
              </a:spcAft>
              <a:buClrTx/>
              <a:buNone/>
            </a:pPr>
            <a:endParaRPr lang="en-US" altLang="zh-TW" sz="2800" dirty="0">
              <a:solidFill>
                <a:schemeClr val="tx1"/>
              </a:solidFill>
              <a:latin typeface="微軟正黑體" pitchFamily="34" charset="-120"/>
              <a:ea typeface="微軟正黑體" pitchFamily="34" charset="-120"/>
            </a:endParaRPr>
          </a:p>
        </p:txBody>
      </p:sp>
      <p:pic>
        <p:nvPicPr>
          <p:cNvPr id="586755" name="Picture 3"/>
          <p:cNvPicPr>
            <a:picLocks noChangeAspect="1" noChangeArrowheads="1"/>
          </p:cNvPicPr>
          <p:nvPr/>
        </p:nvPicPr>
        <p:blipFill>
          <a:blip r:embed="rId4"/>
          <a:srcRect/>
          <a:stretch>
            <a:fillRect/>
          </a:stretch>
        </p:blipFill>
        <p:spPr bwMode="auto">
          <a:xfrm>
            <a:off x="1364045" y="3202042"/>
            <a:ext cx="5787638" cy="3009572"/>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E7F14EA-E785-0F50-81DA-7848C9AF2AAE}"/>
              </a:ext>
            </a:extLst>
          </p:cNvPr>
          <p:cNvSpPr txBox="1">
            <a:spLocks noChangeArrowheads="1"/>
          </p:cNvSpPr>
          <p:nvPr/>
        </p:nvSpPr>
        <p:spPr>
          <a:xfrm>
            <a:off x="1040524" y="214314"/>
            <a:ext cx="9413164" cy="85774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4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rPr>
              <a:t>資料庫的引言</a:t>
            </a:r>
          </a:p>
        </p:txBody>
      </p:sp>
      <p:pic>
        <p:nvPicPr>
          <p:cNvPr id="3" name="Picture 4" descr="1">
            <a:extLst>
              <a:ext uri="{FF2B5EF4-FFF2-40B4-BE49-F238E27FC236}">
                <a16:creationId xmlns:a16="http://schemas.microsoft.com/office/drawing/2014/main" id="{5010D45C-A4B9-CCBC-BB0C-E10DE9E42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83631" y="1623220"/>
            <a:ext cx="2141538" cy="3259137"/>
          </a:xfrm>
          <a:prstGeom prst="rect">
            <a:avLst/>
          </a:prstGeom>
        </p:spPr>
      </p:pic>
      <p:pic>
        <p:nvPicPr>
          <p:cNvPr id="4" name="Picture 8" descr="5">
            <a:extLst>
              <a:ext uri="{FF2B5EF4-FFF2-40B4-BE49-F238E27FC236}">
                <a16:creationId xmlns:a16="http://schemas.microsoft.com/office/drawing/2014/main" id="{04371ED4-0310-4A51-927B-420FEE50D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607" y="1570831"/>
            <a:ext cx="271621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向右箭號 11">
            <a:extLst>
              <a:ext uri="{FF2B5EF4-FFF2-40B4-BE49-F238E27FC236}">
                <a16:creationId xmlns:a16="http://schemas.microsoft.com/office/drawing/2014/main" id="{98041BCA-8C35-AEFB-2D65-5F39BA665112}"/>
              </a:ext>
            </a:extLst>
          </p:cNvPr>
          <p:cNvSpPr/>
          <p:nvPr/>
        </p:nvSpPr>
        <p:spPr>
          <a:xfrm>
            <a:off x="5315743" y="2980950"/>
            <a:ext cx="1439864" cy="606006"/>
          </a:xfrm>
          <a:prstGeom prst="rightArrow">
            <a:avLst/>
          </a:prstGeom>
          <a:solidFill>
            <a:srgbClr val="FFC000"/>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73C25F09-DB6A-C66D-59E8-ED68FB10EC7E}"/>
              </a:ext>
            </a:extLst>
          </p:cNvPr>
          <p:cNvSpPr txBox="1"/>
          <p:nvPr/>
        </p:nvSpPr>
        <p:spPr>
          <a:xfrm>
            <a:off x="5315743" y="3586956"/>
            <a:ext cx="945931" cy="461665"/>
          </a:xfrm>
          <a:prstGeom prst="rect">
            <a:avLst/>
          </a:prstGeom>
          <a:noFill/>
        </p:spPr>
        <p:txBody>
          <a:bodyPr wrap="square" rtlCol="0">
            <a:spAutoFit/>
          </a:bodyPr>
          <a:lstStyle/>
          <a:p>
            <a:pPr algn="ctr"/>
            <a:r>
              <a:rPr lang="zh-TW" altLang="en-US" sz="2400" b="1" dirty="0">
                <a:solidFill>
                  <a:prstClr val="black"/>
                </a:solidFill>
                <a:latin typeface="微軟正黑體" panose="020B0604030504040204" pitchFamily="34" charset="-120"/>
                <a:ea typeface="微軟正黑體" panose="020B0604030504040204" pitchFamily="34" charset="-120"/>
              </a:rPr>
              <a:t>轉化</a:t>
            </a:r>
          </a:p>
        </p:txBody>
      </p:sp>
      <p:sp>
        <p:nvSpPr>
          <p:cNvPr id="7" name="文字方塊 6">
            <a:extLst>
              <a:ext uri="{FF2B5EF4-FFF2-40B4-BE49-F238E27FC236}">
                <a16:creationId xmlns:a16="http://schemas.microsoft.com/office/drawing/2014/main" id="{15557DBC-A71B-BF81-473B-C744882CE6A0}"/>
              </a:ext>
            </a:extLst>
          </p:cNvPr>
          <p:cNvSpPr txBox="1"/>
          <p:nvPr/>
        </p:nvSpPr>
        <p:spPr>
          <a:xfrm>
            <a:off x="1743471" y="4882357"/>
            <a:ext cx="3421857" cy="461665"/>
          </a:xfrm>
          <a:prstGeom prst="rect">
            <a:avLst/>
          </a:prstGeom>
          <a:noFill/>
        </p:spPr>
        <p:txBody>
          <a:bodyPr wrap="square" rtlCol="0">
            <a:spAutoFit/>
          </a:bodyPr>
          <a:lstStyle/>
          <a:p>
            <a:pPr algn="ctr"/>
            <a:r>
              <a:rPr lang="zh-TW" altLang="en-US" sz="2400" b="1" dirty="0">
                <a:solidFill>
                  <a:prstClr val="black"/>
                </a:solidFill>
                <a:latin typeface="微軟正黑體" panose="020B0604030504040204" pitchFamily="34" charset="-120"/>
                <a:ea typeface="微軟正黑體" panose="020B0604030504040204" pitchFamily="34" charset="-120"/>
              </a:rPr>
              <a:t>沒有關聯的集合</a:t>
            </a:r>
          </a:p>
        </p:txBody>
      </p:sp>
      <p:sp>
        <p:nvSpPr>
          <p:cNvPr id="8" name="文字方塊 7">
            <a:extLst>
              <a:ext uri="{FF2B5EF4-FFF2-40B4-BE49-F238E27FC236}">
                <a16:creationId xmlns:a16="http://schemas.microsoft.com/office/drawing/2014/main" id="{B9C965F9-AF40-2D9B-C74F-4D18E68CB080}"/>
              </a:ext>
            </a:extLst>
          </p:cNvPr>
          <p:cNvSpPr txBox="1"/>
          <p:nvPr/>
        </p:nvSpPr>
        <p:spPr>
          <a:xfrm>
            <a:off x="6755607" y="5034757"/>
            <a:ext cx="3421857" cy="461665"/>
          </a:xfrm>
          <a:prstGeom prst="rect">
            <a:avLst/>
          </a:prstGeom>
          <a:noFill/>
        </p:spPr>
        <p:txBody>
          <a:bodyPr wrap="square" rtlCol="0">
            <a:spAutoFit/>
          </a:bodyPr>
          <a:lstStyle/>
          <a:p>
            <a:pPr algn="ctr"/>
            <a:r>
              <a:rPr lang="zh-TW" altLang="en-US" sz="2400" b="1" dirty="0">
                <a:solidFill>
                  <a:prstClr val="black"/>
                </a:solidFill>
                <a:latin typeface="微軟正黑體" panose="020B0604030504040204" pitchFamily="34" charset="-120"/>
                <a:ea typeface="微軟正黑體" panose="020B0604030504040204" pitchFamily="34" charset="-120"/>
              </a:rPr>
              <a:t>有關聯的集合</a:t>
            </a:r>
          </a:p>
        </p:txBody>
      </p:sp>
    </p:spTree>
    <p:extLst>
      <p:ext uri="{BB962C8B-B14F-4D97-AF65-F5344CB8AC3E}">
        <p14:creationId xmlns:p14="http://schemas.microsoft.com/office/powerpoint/2010/main" val="137585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3"/>
          <p:cNvSpPr txBox="1">
            <a:spLocks noChangeArrowheads="1"/>
          </p:cNvSpPr>
          <p:nvPr/>
        </p:nvSpPr>
        <p:spPr bwMode="auto">
          <a:xfrm>
            <a:off x="362607" y="1844566"/>
            <a:ext cx="10294883" cy="2123658"/>
          </a:xfrm>
          <a:prstGeom prst="rect">
            <a:avLst/>
          </a:prstGeom>
          <a:noFill/>
          <a:ln w="9525">
            <a:noFill/>
            <a:miter lim="800000"/>
            <a:headEnd/>
            <a:tailEnd/>
          </a:ln>
          <a:effectLst/>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algn="ctr" eaLnBrk="1" hangingPunct="1">
              <a:lnSpc>
                <a:spcPct val="150000"/>
              </a:lnSpc>
            </a:pPr>
            <a:r>
              <a:rPr kumimoji="0" lang="en-US" altLang="zh-TW" sz="9600" b="1" i="1" dirty="0">
                <a:latin typeface="MV Boli" pitchFamily="2" charset="0"/>
                <a:ea typeface="微軟正黑體" charset="0"/>
                <a:cs typeface="MV Boli" pitchFamily="2" charset="0"/>
              </a:rPr>
              <a:t>Q &amp; A</a:t>
            </a:r>
          </a:p>
        </p:txBody>
      </p:sp>
      <p:sp>
        <p:nvSpPr>
          <p:cNvPr id="69636" name="Rectangle 4"/>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sp>
        <p:nvSpPr>
          <p:cNvPr id="69637" name="Rectangle 5"/>
          <p:cNvSpPr>
            <a:spLocks noChangeArrowheads="1"/>
          </p:cNvSpPr>
          <p:nvPr/>
        </p:nvSpPr>
        <p:spPr bwMode="auto">
          <a:xfrm>
            <a:off x="1524001" y="272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sp>
        <p:nvSpPr>
          <p:cNvPr id="6963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endParaRPr lang="zh-TW" altLang="en-US"/>
          </a:p>
        </p:txBody>
      </p:sp>
      <p:pic>
        <p:nvPicPr>
          <p:cNvPr id="658437" name="Picture 5" descr="C:\Users\Tim\AppData\Local\Microsoft\Windows\Temporary Internet Files\Content.IE5\QG5JQ3UJ\questions_graphic[1].jpg"/>
          <p:cNvPicPr>
            <a:picLocks noChangeAspect="1" noChangeArrowheads="1"/>
          </p:cNvPicPr>
          <p:nvPr/>
        </p:nvPicPr>
        <p:blipFill>
          <a:blip r:embed="rId3"/>
          <a:srcRect/>
          <a:stretch>
            <a:fillRect/>
          </a:stretch>
        </p:blipFill>
        <p:spPr bwMode="auto">
          <a:xfrm>
            <a:off x="7972191" y="3526789"/>
            <a:ext cx="2458670" cy="2450474"/>
          </a:xfrm>
          <a:prstGeom prst="rect">
            <a:avLst/>
          </a:prstGeom>
          <a:noFill/>
        </p:spPr>
      </p:pic>
    </p:spTree>
    <p:extLst>
      <p:ext uri="{BB962C8B-B14F-4D97-AF65-F5344CB8AC3E}">
        <p14:creationId xmlns:p14="http://schemas.microsoft.com/office/powerpoint/2010/main" val="389811981"/>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txBox="1">
            <a:spLocks noChangeArrowheads="1"/>
          </p:cNvSpPr>
          <p:nvPr/>
        </p:nvSpPr>
        <p:spPr>
          <a:xfrm>
            <a:off x="1097280" y="1244086"/>
            <a:ext cx="1992695" cy="88208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000" b="1" i="0" u="none" strike="noStrike" kern="1200" cap="none" spc="-50" normalizeH="0" baseline="0" noProof="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張天天</a:t>
            </a:r>
            <a:endParaRPr kumimoji="0" lang="zh-TW" altLang="en-US" sz="4000" b="1" i="0" u="none"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endParaRPr>
          </a:p>
        </p:txBody>
      </p:sp>
      <p:sp>
        <p:nvSpPr>
          <p:cNvPr id="125963" name="Rectangle 11"/>
          <p:cNvSpPr>
            <a:spLocks noChangeArrowheads="1"/>
          </p:cNvSpPr>
          <p:nvPr/>
        </p:nvSpPr>
        <p:spPr bwMode="auto">
          <a:xfrm>
            <a:off x="2480386" y="4831898"/>
            <a:ext cx="89461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r>
              <a:rPr lang="en-US" altLang="zh-TW" sz="4000" b="1" dirty="0">
                <a:solidFill>
                  <a:prstClr val="black"/>
                </a:solidFill>
                <a:latin typeface="微軟正黑體" panose="020B0604030504040204" pitchFamily="34" charset="-120"/>
                <a:ea typeface="微軟正黑體" panose="020B0604030504040204" pitchFamily="34" charset="-120"/>
              </a:rPr>
              <a:t>40</a:t>
            </a:r>
          </a:p>
        </p:txBody>
      </p:sp>
      <p:sp>
        <p:nvSpPr>
          <p:cNvPr id="125964" name="Rectangle 12"/>
          <p:cNvSpPr>
            <a:spLocks noChangeArrowheads="1"/>
          </p:cNvSpPr>
          <p:nvPr/>
        </p:nvSpPr>
        <p:spPr bwMode="auto">
          <a:xfrm>
            <a:off x="2480386" y="2237923"/>
            <a:ext cx="18002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r>
              <a:rPr lang="zh-TW" altLang="en-US" sz="4000" b="1" dirty="0">
                <a:solidFill>
                  <a:prstClr val="black"/>
                </a:solidFill>
                <a:latin typeface="微軟正黑體" panose="020B0604030504040204" pitchFamily="34" charset="-120"/>
                <a:ea typeface="微軟正黑體" panose="020B0604030504040204" pitchFamily="34" charset="-120"/>
              </a:rPr>
              <a:t>閒扯</a:t>
            </a:r>
          </a:p>
        </p:txBody>
      </p:sp>
      <p:sp>
        <p:nvSpPr>
          <p:cNvPr id="125965" name="Rectangle 13"/>
          <p:cNvSpPr>
            <a:spLocks noChangeArrowheads="1"/>
          </p:cNvSpPr>
          <p:nvPr/>
        </p:nvSpPr>
        <p:spPr bwMode="auto">
          <a:xfrm>
            <a:off x="1040524" y="2887211"/>
            <a:ext cx="14398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r>
              <a:rPr lang="zh-TW" altLang="en-US" sz="4000" b="1" dirty="0">
                <a:solidFill>
                  <a:prstClr val="black"/>
                </a:solidFill>
                <a:latin typeface="微軟正黑體" panose="020B0604030504040204" pitchFamily="34" charset="-120"/>
                <a:ea typeface="微軟正黑體" panose="020B0604030504040204" pitchFamily="34" charset="-120"/>
              </a:rPr>
              <a:t>銀行</a:t>
            </a:r>
          </a:p>
        </p:txBody>
      </p:sp>
      <p:sp>
        <p:nvSpPr>
          <p:cNvPr id="125966" name="Rectangle 14"/>
          <p:cNvSpPr>
            <a:spLocks noChangeArrowheads="1"/>
          </p:cNvSpPr>
          <p:nvPr/>
        </p:nvSpPr>
        <p:spPr bwMode="auto">
          <a:xfrm>
            <a:off x="7277320" y="1685131"/>
            <a:ext cx="3673475" cy="328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ts val="5000"/>
              </a:lnSpc>
            </a:pPr>
            <a:r>
              <a:rPr lang="zh-TW" altLang="en-US" sz="4000" b="1" dirty="0">
                <a:solidFill>
                  <a:prstClr val="black"/>
                </a:solidFill>
                <a:latin typeface="微軟正黑體" panose="020B0604030504040204" pitchFamily="34" charset="-120"/>
                <a:ea typeface="微軟正黑體" panose="020B0604030504040204" pitchFamily="34" charset="-120"/>
              </a:rPr>
              <a:t>姓名：張天天</a:t>
            </a:r>
            <a:br>
              <a:rPr lang="zh-TW" altLang="en-US" sz="4000" b="1" dirty="0">
                <a:solidFill>
                  <a:prstClr val="black"/>
                </a:solidFill>
                <a:latin typeface="微軟正黑體" panose="020B0604030504040204" pitchFamily="34" charset="-120"/>
                <a:ea typeface="微軟正黑體" panose="020B0604030504040204" pitchFamily="34" charset="-120"/>
              </a:rPr>
            </a:br>
            <a:r>
              <a:rPr lang="zh-TW" altLang="en-US" sz="4000" b="1" dirty="0">
                <a:solidFill>
                  <a:prstClr val="black"/>
                </a:solidFill>
                <a:latin typeface="微軟正黑體" panose="020B0604030504040204" pitchFamily="34" charset="-120"/>
                <a:ea typeface="微軟正黑體" panose="020B0604030504040204" pitchFamily="34" charset="-120"/>
              </a:rPr>
              <a:t>年齡：</a:t>
            </a:r>
            <a:r>
              <a:rPr lang="en-US" altLang="zh-TW" sz="4000" b="1" dirty="0">
                <a:solidFill>
                  <a:prstClr val="black"/>
                </a:solidFill>
                <a:latin typeface="微軟正黑體" panose="020B0604030504040204" pitchFamily="34" charset="-120"/>
                <a:ea typeface="微軟正黑體" panose="020B0604030504040204" pitchFamily="34" charset="-120"/>
              </a:rPr>
              <a:t>40</a:t>
            </a:r>
            <a:br>
              <a:rPr lang="en-US" altLang="zh-TW" sz="4000" b="1" dirty="0">
                <a:solidFill>
                  <a:prstClr val="black"/>
                </a:solidFill>
                <a:latin typeface="微軟正黑體" panose="020B0604030504040204" pitchFamily="34" charset="-120"/>
                <a:ea typeface="微軟正黑體" panose="020B0604030504040204" pitchFamily="34" charset="-120"/>
              </a:rPr>
            </a:br>
            <a:r>
              <a:rPr lang="zh-TW" altLang="en-US" sz="4000" b="1" dirty="0">
                <a:solidFill>
                  <a:prstClr val="black"/>
                </a:solidFill>
                <a:latin typeface="微軟正黑體" panose="020B0604030504040204" pitchFamily="34" charset="-120"/>
                <a:ea typeface="微軟正黑體" panose="020B0604030504040204" pitchFamily="34" charset="-120"/>
              </a:rPr>
              <a:t>行業：銀行</a:t>
            </a:r>
            <a:br>
              <a:rPr lang="zh-TW" altLang="en-US" sz="4000" b="1" dirty="0">
                <a:solidFill>
                  <a:prstClr val="black"/>
                </a:solidFill>
                <a:latin typeface="微軟正黑體" panose="020B0604030504040204" pitchFamily="34" charset="-120"/>
                <a:ea typeface="微軟正黑體" panose="020B0604030504040204" pitchFamily="34" charset="-120"/>
              </a:rPr>
            </a:br>
            <a:r>
              <a:rPr lang="zh-TW" altLang="en-US" sz="4000" b="1" dirty="0">
                <a:solidFill>
                  <a:prstClr val="black"/>
                </a:solidFill>
                <a:latin typeface="微軟正黑體" panose="020B0604030504040204" pitchFamily="34" charset="-120"/>
                <a:ea typeface="微軟正黑體" panose="020B0604030504040204" pitchFamily="34" charset="-120"/>
              </a:rPr>
              <a:t>興趣：閒扯</a:t>
            </a:r>
          </a:p>
          <a:p>
            <a:pPr eaLnBrk="1" hangingPunct="1"/>
            <a:endParaRPr lang="zh-TW" altLang="en-US" sz="4000" b="1" dirty="0">
              <a:solidFill>
                <a:prstClr val="black"/>
              </a:solidFill>
              <a:latin typeface="微軟正黑體" panose="020B0604030504040204" pitchFamily="34" charset="-120"/>
              <a:ea typeface="微軟正黑體" panose="020B0604030504040204" pitchFamily="34" charset="-120"/>
            </a:endParaRPr>
          </a:p>
        </p:txBody>
      </p:sp>
      <p:sp>
        <p:nvSpPr>
          <p:cNvPr id="12" name="向右箭號 11"/>
          <p:cNvSpPr/>
          <p:nvPr/>
        </p:nvSpPr>
        <p:spPr>
          <a:xfrm>
            <a:off x="4821810" y="2281205"/>
            <a:ext cx="1439864" cy="606006"/>
          </a:xfrm>
          <a:prstGeom prst="rightArrow">
            <a:avLst/>
          </a:prstGeom>
          <a:solidFill>
            <a:srgbClr val="FFC000"/>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2400" b="0" i="0" u="none" strike="noStrike" kern="0" cap="none" spc="0" normalizeH="0" baseline="0" noProof="0">
              <a:ln>
                <a:noFill/>
              </a:ln>
              <a:solidFill>
                <a:prstClr val="white"/>
              </a:solidFill>
              <a:effectLst/>
              <a:uLnTx/>
              <a:uFillTx/>
              <a:latin typeface="微軟正黑體" panose="020B0604030504040204" pitchFamily="34" charset="-120"/>
              <a:ea typeface="新細明體" panose="02020500000000000000" pitchFamily="18" charset="-120"/>
              <a:cs typeface="+mn-cs"/>
            </a:endParaRPr>
          </a:p>
        </p:txBody>
      </p:sp>
      <p:sp>
        <p:nvSpPr>
          <p:cNvPr id="13" name="文字方塊 12"/>
          <p:cNvSpPr txBox="1"/>
          <p:nvPr/>
        </p:nvSpPr>
        <p:spPr>
          <a:xfrm>
            <a:off x="4821810" y="2887211"/>
            <a:ext cx="1439864" cy="584775"/>
          </a:xfrm>
          <a:prstGeom prst="rect">
            <a:avLst/>
          </a:prstGeom>
          <a:noFill/>
        </p:spPr>
        <p:txBody>
          <a:bodyPr wrap="square" rtlCol="0">
            <a:spAutoFit/>
          </a:bodyPr>
          <a:lstStyle/>
          <a:p>
            <a:pPr algn="ctr"/>
            <a:r>
              <a:rPr lang="zh-TW" altLang="en-US" sz="3200" b="1" dirty="0">
                <a:solidFill>
                  <a:prstClr val="black"/>
                </a:solidFill>
                <a:latin typeface="微軟正黑體" panose="020B0604030504040204" pitchFamily="34" charset="-120"/>
              </a:rPr>
              <a:t>轉化</a:t>
            </a:r>
          </a:p>
        </p:txBody>
      </p:sp>
      <p:sp>
        <p:nvSpPr>
          <p:cNvPr id="15" name="Rectangle 2"/>
          <p:cNvSpPr txBox="1">
            <a:spLocks noChangeArrowheads="1"/>
          </p:cNvSpPr>
          <p:nvPr/>
        </p:nvSpPr>
        <p:spPr>
          <a:xfrm>
            <a:off x="1040524" y="214314"/>
            <a:ext cx="9413164" cy="857741"/>
          </a:xfrm>
          <a:prstGeom prst="rect">
            <a:avLst/>
          </a:prstGeom>
        </p:spPr>
        <p:txBody>
          <a:bodyPr vert="horz" lIns="91440" tIns="45720" rIns="91440" bIns="45720" rtlCol="0" anchor="b">
            <a:normAutofit/>
          </a:bodyPr>
          <a:lstStyle/>
          <a:p>
            <a:pPr defTabSz="914400">
              <a:lnSpc>
                <a:spcPct val="85000"/>
              </a:lnSpc>
              <a:spcBef>
                <a:spcPct val="0"/>
              </a:spcBef>
              <a:defRPr/>
            </a:pPr>
            <a:r>
              <a:rPr lang="zh-TW" altLang="en-US" sz="4400" b="1" u="sng" spc="-50" dirty="0">
                <a:solidFill>
                  <a:prstClr val="black"/>
                </a:solidFill>
                <a:latin typeface="微軟正黑體" panose="020B0604030504040204" pitchFamily="34" charset="-120"/>
              </a:rPr>
              <a:t>資料庫的引言</a:t>
            </a:r>
          </a:p>
        </p:txBody>
      </p:sp>
    </p:spTree>
    <p:extLst>
      <p:ext uri="{BB962C8B-B14F-4D97-AF65-F5344CB8AC3E}">
        <p14:creationId xmlns:p14="http://schemas.microsoft.com/office/powerpoint/2010/main" val="354280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box(in)">
                                      <p:cBhvr>
                                        <p:cTn id="7" dur="500"/>
                                        <p:tgtEl>
                                          <p:spTgt spid="12595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5963"/>
                                        </p:tgtEl>
                                        <p:attrNameLst>
                                          <p:attrName>style.visibility</p:attrName>
                                        </p:attrNameLst>
                                      </p:cBhvr>
                                      <p:to>
                                        <p:strVal val="visible"/>
                                      </p:to>
                                    </p:set>
                                    <p:animEffect transition="in" filter="box(in)">
                                      <p:cBhvr>
                                        <p:cTn id="10" dur="500"/>
                                        <p:tgtEl>
                                          <p:spTgt spid="12596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5964"/>
                                        </p:tgtEl>
                                        <p:attrNameLst>
                                          <p:attrName>style.visibility</p:attrName>
                                        </p:attrNameLst>
                                      </p:cBhvr>
                                      <p:to>
                                        <p:strVal val="visible"/>
                                      </p:to>
                                    </p:set>
                                    <p:animEffect transition="in" filter="box(in)">
                                      <p:cBhvr>
                                        <p:cTn id="13" dur="500"/>
                                        <p:tgtEl>
                                          <p:spTgt spid="12596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25965"/>
                                        </p:tgtEl>
                                        <p:attrNameLst>
                                          <p:attrName>style.visibility</p:attrName>
                                        </p:attrNameLst>
                                      </p:cBhvr>
                                      <p:to>
                                        <p:strVal val="visible"/>
                                      </p:to>
                                    </p:set>
                                    <p:animEffect transition="in" filter="box(in)">
                                      <p:cBhvr>
                                        <p:cTn id="16" dur="500"/>
                                        <p:tgtEl>
                                          <p:spTgt spid="12596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5966"/>
                                        </p:tgtEl>
                                        <p:attrNameLst>
                                          <p:attrName>style.visibility</p:attrName>
                                        </p:attrNameLst>
                                      </p:cBhvr>
                                      <p:to>
                                        <p:strVal val="visible"/>
                                      </p:to>
                                    </p:set>
                                    <p:animEffect transition="in" filter="blinds(horizontal)">
                                      <p:cBhvr>
                                        <p:cTn id="21" dur="500"/>
                                        <p:tgtEl>
                                          <p:spTgt spid="12596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63" grpId="0"/>
      <p:bldP spid="125964" grpId="0"/>
      <p:bldP spid="125965" grpId="0"/>
      <p:bldP spid="125966" grpId="0"/>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8768E61-436C-56AC-B546-5BD3628F1BC9}"/>
              </a:ext>
            </a:extLst>
          </p:cNvPr>
          <p:cNvSpPr txBox="1">
            <a:spLocks noChangeArrowheads="1"/>
          </p:cNvSpPr>
          <p:nvPr/>
        </p:nvSpPr>
        <p:spPr>
          <a:xfrm>
            <a:off x="1072055" y="274638"/>
            <a:ext cx="9595945" cy="7343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4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資料、資料庫及資訊的關係</a:t>
            </a:r>
          </a:p>
        </p:txBody>
      </p:sp>
      <p:sp>
        <p:nvSpPr>
          <p:cNvPr id="3" name="Text Box 3">
            <a:extLst>
              <a:ext uri="{FF2B5EF4-FFF2-40B4-BE49-F238E27FC236}">
                <a16:creationId xmlns:a16="http://schemas.microsoft.com/office/drawing/2014/main" id="{542A309F-0A5F-429E-E6CE-FC2D24128AE2}"/>
              </a:ext>
            </a:extLst>
          </p:cNvPr>
          <p:cNvSpPr txBox="1">
            <a:spLocks noChangeArrowheads="1"/>
          </p:cNvSpPr>
          <p:nvPr/>
        </p:nvSpPr>
        <p:spPr bwMode="auto">
          <a:xfrm>
            <a:off x="1072055" y="1285875"/>
            <a:ext cx="10247585" cy="2819400"/>
          </a:xfrm>
          <a:prstGeom prst="rect">
            <a:avLst/>
          </a:prstGeom>
          <a:noFill/>
          <a:ln w="9525">
            <a:noFill/>
            <a:miter lim="800000"/>
            <a:headEnd/>
            <a:tailEnd/>
          </a:ln>
          <a:effectLst/>
        </p:spPr>
        <p:txBody>
          <a:bodyPr wrap="square">
            <a:no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marL="457200" indent="-457200" eaLnBrk="1" hangingPunct="1">
              <a:lnSpc>
                <a:spcPts val="3100"/>
              </a:lnSpc>
              <a:buFont typeface="+mj-lt"/>
              <a:buAutoNum type="arabicPeriod"/>
            </a:pPr>
            <a:r>
              <a:rPr kumimoji="0" lang="zh-TW" altLang="en-US" sz="2000" b="1" dirty="0">
                <a:solidFill>
                  <a:srgbClr val="1F497D">
                    <a:lumMod val="50000"/>
                  </a:srgbClr>
                </a:solidFill>
                <a:latin typeface="微軟正黑體" charset="0"/>
                <a:ea typeface="微軟正黑體" charset="0"/>
                <a:cs typeface="Times New Roman" charset="0"/>
              </a:rPr>
              <a:t>資料</a:t>
            </a:r>
            <a:r>
              <a:rPr kumimoji="0" lang="en-US" altLang="zh-TW" sz="2000" b="1" dirty="0">
                <a:solidFill>
                  <a:srgbClr val="1F497D">
                    <a:lumMod val="50000"/>
                  </a:srgbClr>
                </a:solidFill>
                <a:latin typeface="微軟正黑體" charset="0"/>
                <a:ea typeface="微軟正黑體" charset="0"/>
                <a:cs typeface="Times New Roman" charset="0"/>
              </a:rPr>
              <a:t>(Data)</a:t>
            </a:r>
            <a:r>
              <a:rPr kumimoji="0" lang="zh-TW" altLang="en-US" sz="2000" b="1" dirty="0">
                <a:solidFill>
                  <a:srgbClr val="320E04"/>
                </a:solidFill>
                <a:latin typeface="微軟正黑體" charset="0"/>
                <a:ea typeface="微軟正黑體" charset="0"/>
                <a:cs typeface="Times New Roman" charset="0"/>
              </a:rPr>
              <a:t>：是指</a:t>
            </a:r>
            <a:r>
              <a:rPr lang="zh-TW" altLang="en-US" sz="2000" b="1" dirty="0">
                <a:solidFill>
                  <a:srgbClr val="A50021"/>
                </a:solidFill>
                <a:latin typeface="微軟正黑體" charset="0"/>
                <a:ea typeface="微軟正黑體" charset="0"/>
                <a:cs typeface="Times New Roman" charset="0"/>
              </a:rPr>
              <a:t>未經過處理</a:t>
            </a:r>
            <a:r>
              <a:rPr lang="zh-TW" altLang="en-US" sz="2000" b="1" dirty="0">
                <a:solidFill>
                  <a:prstClr val="black"/>
                </a:solidFill>
                <a:latin typeface="微軟正黑體" charset="0"/>
                <a:ea typeface="微軟正黑體" charset="0"/>
                <a:cs typeface="Times New Roman" charset="0"/>
              </a:rPr>
              <a:t>的</a:t>
            </a:r>
            <a:r>
              <a:rPr lang="zh-TW" altLang="en-US" sz="2000" b="1" dirty="0">
                <a:solidFill>
                  <a:srgbClr val="A50021"/>
                </a:solidFill>
                <a:latin typeface="微軟正黑體" charset="0"/>
                <a:ea typeface="微軟正黑體" charset="0"/>
                <a:cs typeface="Times New Roman" charset="0"/>
              </a:rPr>
              <a:t>原始記錄。</a:t>
            </a:r>
            <a:r>
              <a:rPr kumimoji="0" lang="en-US" altLang="zh-TW" sz="2000" b="1" dirty="0">
                <a:solidFill>
                  <a:srgbClr val="A50021"/>
                </a:solidFill>
                <a:latin typeface="微軟正黑體" charset="0"/>
                <a:ea typeface="微軟正黑體" charset="0"/>
                <a:cs typeface="Times New Roman" charset="0"/>
              </a:rPr>
              <a:t> </a:t>
            </a:r>
          </a:p>
          <a:p>
            <a:pPr marL="457200" indent="-457200" eaLnBrk="1" hangingPunct="1">
              <a:lnSpc>
                <a:spcPts val="3100"/>
              </a:lnSpc>
            </a:pPr>
            <a:r>
              <a:rPr kumimoji="0" lang="zh-TW" altLang="en-US" sz="2000" b="1" dirty="0">
                <a:solidFill>
                  <a:srgbClr val="A50021"/>
                </a:solidFill>
                <a:latin typeface="微軟正黑體" charset="0"/>
                <a:ea typeface="微軟正黑體" charset="0"/>
                <a:cs typeface="Times New Roman" charset="0"/>
              </a:rPr>
              <a:t>                               </a:t>
            </a:r>
            <a:r>
              <a:rPr kumimoji="0" lang="zh-TW" altLang="en-US" sz="2000" b="1" dirty="0">
                <a:solidFill>
                  <a:srgbClr val="320E04"/>
                </a:solidFill>
                <a:latin typeface="微軟正黑體" charset="0"/>
                <a:ea typeface="微軟正黑體" charset="0"/>
                <a:cs typeface="Times New Roman" charset="0"/>
              </a:rPr>
              <a:t>例如：學生考試的</a:t>
            </a:r>
            <a:r>
              <a:rPr lang="zh-TW" altLang="en-US" sz="2000" b="1" dirty="0">
                <a:solidFill>
                  <a:srgbClr val="A50021"/>
                </a:solidFill>
                <a:latin typeface="微軟正黑體" charset="0"/>
                <a:ea typeface="微軟正黑體" charset="0"/>
                <a:cs typeface="Times New Roman" charset="0"/>
              </a:rPr>
              <a:t>原始成績，</a:t>
            </a:r>
            <a:r>
              <a:rPr lang="zh-TW" altLang="en-US" sz="2000" b="1" dirty="0">
                <a:solidFill>
                  <a:prstClr val="black"/>
                </a:solidFill>
                <a:latin typeface="微軟正黑體" charset="0"/>
                <a:ea typeface="微軟正黑體" charset="0"/>
                <a:cs typeface="Times New Roman" charset="0"/>
              </a:rPr>
              <a:t>田徑賽跑成績。 </a:t>
            </a:r>
          </a:p>
          <a:p>
            <a:pPr marL="457200" indent="-457200" eaLnBrk="1" hangingPunct="1">
              <a:lnSpc>
                <a:spcPts val="3100"/>
              </a:lnSpc>
              <a:buFont typeface="+mj-lt"/>
              <a:buAutoNum type="arabicPeriod" startAt="2"/>
            </a:pPr>
            <a:r>
              <a:rPr kumimoji="0" lang="zh-TW" altLang="en-US" sz="2000" b="1" dirty="0">
                <a:solidFill>
                  <a:srgbClr val="1F497D">
                    <a:lumMod val="50000"/>
                  </a:srgbClr>
                </a:solidFill>
                <a:latin typeface="微軟正黑體" charset="0"/>
                <a:ea typeface="微軟正黑體" charset="0"/>
                <a:cs typeface="Times New Roman" charset="0"/>
              </a:rPr>
              <a:t>資訊</a:t>
            </a:r>
            <a:r>
              <a:rPr kumimoji="0" lang="en-US" altLang="zh-TW" sz="2000" b="1" dirty="0">
                <a:solidFill>
                  <a:srgbClr val="1F497D">
                    <a:lumMod val="50000"/>
                  </a:srgbClr>
                </a:solidFill>
                <a:latin typeface="微軟正黑體" charset="0"/>
                <a:ea typeface="微軟正黑體" charset="0"/>
                <a:cs typeface="Times New Roman" charset="0"/>
              </a:rPr>
              <a:t>(Information) </a:t>
            </a:r>
            <a:r>
              <a:rPr kumimoji="0" lang="zh-TW" altLang="en-US" sz="2000" b="1" dirty="0">
                <a:solidFill>
                  <a:srgbClr val="320E04"/>
                </a:solidFill>
                <a:latin typeface="微軟正黑體" charset="0"/>
                <a:ea typeface="微軟正黑體" charset="0"/>
                <a:cs typeface="Times New Roman" charset="0"/>
              </a:rPr>
              <a:t>：就是有</a:t>
            </a:r>
            <a:r>
              <a:rPr kumimoji="0" lang="zh-TW" altLang="en-US" sz="2000" b="1" dirty="0">
                <a:solidFill>
                  <a:srgbClr val="A50021"/>
                </a:solidFill>
                <a:latin typeface="微軟正黑體" charset="0"/>
                <a:ea typeface="微軟正黑體" charset="0"/>
                <a:cs typeface="Times New Roman" charset="0"/>
              </a:rPr>
              <a:t>經過「資料處理」</a:t>
            </a:r>
            <a:r>
              <a:rPr kumimoji="0" lang="zh-TW" altLang="en-US" sz="2000" b="1" dirty="0">
                <a:solidFill>
                  <a:srgbClr val="320E04"/>
                </a:solidFill>
                <a:latin typeface="微軟正黑體" charset="0"/>
                <a:ea typeface="微軟正黑體" charset="0"/>
                <a:cs typeface="Times New Roman" charset="0"/>
              </a:rPr>
              <a:t>的</a:t>
            </a:r>
            <a:r>
              <a:rPr kumimoji="0" lang="zh-TW" altLang="en-US" sz="2000" b="1" dirty="0">
                <a:solidFill>
                  <a:srgbClr val="A50021"/>
                </a:solidFill>
                <a:latin typeface="微軟正黑體" charset="0"/>
                <a:ea typeface="微軟正黑體" charset="0"/>
                <a:cs typeface="Times New Roman" charset="0"/>
              </a:rPr>
              <a:t>結果。</a:t>
            </a:r>
            <a:endParaRPr kumimoji="0" lang="en-US" altLang="zh-TW" sz="2000" b="1" dirty="0">
              <a:solidFill>
                <a:srgbClr val="A50021"/>
              </a:solidFill>
              <a:latin typeface="微軟正黑體" charset="0"/>
              <a:ea typeface="微軟正黑體" charset="0"/>
              <a:cs typeface="Times New Roman" charset="0"/>
            </a:endParaRPr>
          </a:p>
          <a:p>
            <a:pPr marL="457200" indent="-457200" eaLnBrk="1" hangingPunct="1">
              <a:lnSpc>
                <a:spcPts val="3100"/>
              </a:lnSpc>
            </a:pPr>
            <a:r>
              <a:rPr kumimoji="0" lang="zh-TW" altLang="en-US" sz="2000" b="1" dirty="0">
                <a:solidFill>
                  <a:srgbClr val="A50021"/>
                </a:solidFill>
                <a:latin typeface="微軟正黑體" charset="0"/>
                <a:ea typeface="微軟正黑體" charset="0"/>
                <a:cs typeface="Times New Roman" charset="0"/>
              </a:rPr>
              <a:t>                                             </a:t>
            </a:r>
            <a:r>
              <a:rPr kumimoji="0" lang="zh-TW" altLang="en-US" sz="2000" b="1" dirty="0">
                <a:solidFill>
                  <a:srgbClr val="320E04"/>
                </a:solidFill>
                <a:latin typeface="微軟正黑體" charset="0"/>
                <a:ea typeface="微軟正黑體" charset="0"/>
                <a:cs typeface="Times New Roman" charset="0"/>
              </a:rPr>
              <a:t>例如：全班同學成績之</a:t>
            </a:r>
            <a:r>
              <a:rPr kumimoji="0" lang="zh-TW" altLang="en-US" sz="2000" b="1" dirty="0">
                <a:solidFill>
                  <a:srgbClr val="A50021"/>
                </a:solidFill>
                <a:latin typeface="微軟正黑體" charset="0"/>
                <a:ea typeface="微軟正黑體" charset="0"/>
                <a:cs typeface="Times New Roman" charset="0"/>
              </a:rPr>
              <a:t>排名</a:t>
            </a:r>
            <a:r>
              <a:rPr kumimoji="0" lang="zh-TW" altLang="en-US" sz="2000" b="1" dirty="0">
                <a:solidFill>
                  <a:srgbClr val="320E04"/>
                </a:solidFill>
                <a:latin typeface="微軟正黑體" charset="0"/>
                <a:ea typeface="微軟正黑體" charset="0"/>
                <a:cs typeface="Times New Roman" charset="0"/>
              </a:rPr>
              <a:t>及</a:t>
            </a:r>
            <a:r>
              <a:rPr kumimoji="0" lang="zh-TW" altLang="en-US" sz="2000" b="1" dirty="0">
                <a:solidFill>
                  <a:srgbClr val="A50021"/>
                </a:solidFill>
                <a:latin typeface="微軟正黑體" charset="0"/>
                <a:ea typeface="微軟正黑體" charset="0"/>
                <a:cs typeface="Times New Roman" charset="0"/>
              </a:rPr>
              <a:t>分佈圖</a:t>
            </a:r>
            <a:r>
              <a:rPr kumimoji="0" lang="zh-TW" altLang="en-US" sz="2000" b="1" dirty="0">
                <a:solidFill>
                  <a:srgbClr val="320E04"/>
                </a:solidFill>
                <a:latin typeface="微軟正黑體" charset="0"/>
                <a:ea typeface="微軟正黑體" charset="0"/>
                <a:cs typeface="Times New Roman" charset="0"/>
              </a:rPr>
              <a:t>。 </a:t>
            </a:r>
            <a:endParaRPr kumimoji="0" lang="en-US" altLang="zh-TW" sz="2000" b="1" dirty="0">
              <a:solidFill>
                <a:srgbClr val="320E04"/>
              </a:solidFill>
              <a:latin typeface="微軟正黑體" charset="0"/>
              <a:ea typeface="微軟正黑體" charset="0"/>
              <a:cs typeface="Times New Roman" charset="0"/>
            </a:endParaRPr>
          </a:p>
          <a:p>
            <a:pPr marL="457200" indent="-457200" eaLnBrk="1" hangingPunct="1">
              <a:lnSpc>
                <a:spcPts val="3100"/>
              </a:lnSpc>
              <a:buFont typeface="+mj-lt"/>
              <a:buAutoNum type="arabicPeriod" startAt="3"/>
            </a:pPr>
            <a:r>
              <a:rPr kumimoji="0" lang="zh-TW" altLang="en-US" sz="2000" b="1" dirty="0">
                <a:solidFill>
                  <a:srgbClr val="1F497D">
                    <a:lumMod val="50000"/>
                  </a:srgbClr>
                </a:solidFill>
                <a:latin typeface="微軟正黑體" charset="0"/>
                <a:ea typeface="微軟正黑體" charset="0"/>
                <a:cs typeface="Times New Roman" charset="0"/>
              </a:rPr>
              <a:t>資料處理</a:t>
            </a:r>
            <a:r>
              <a:rPr kumimoji="0" lang="en-US" altLang="en-US" sz="2000" b="1" dirty="0">
                <a:solidFill>
                  <a:srgbClr val="1F497D">
                    <a:lumMod val="50000"/>
                  </a:srgbClr>
                </a:solidFill>
                <a:latin typeface="微軟正黑體" charset="0"/>
                <a:ea typeface="微軟正黑體" charset="0"/>
                <a:cs typeface="Times New Roman" charset="0"/>
              </a:rPr>
              <a:t>(Data Processing)</a:t>
            </a:r>
            <a:r>
              <a:rPr kumimoji="0" lang="zh-TW" altLang="en-US" sz="2000" b="1" dirty="0">
                <a:solidFill>
                  <a:srgbClr val="1F497D">
                    <a:lumMod val="50000"/>
                  </a:srgbClr>
                </a:solidFill>
                <a:latin typeface="微軟正黑體" charset="0"/>
                <a:ea typeface="微軟正黑體" charset="0"/>
                <a:cs typeface="Times New Roman" charset="0"/>
              </a:rPr>
              <a:t> </a:t>
            </a:r>
            <a:r>
              <a:rPr kumimoji="0" lang="zh-TW" altLang="en-US" sz="2000" b="1" dirty="0">
                <a:solidFill>
                  <a:srgbClr val="320E04"/>
                </a:solidFill>
                <a:latin typeface="微軟正黑體" charset="0"/>
                <a:ea typeface="微軟正黑體" charset="0"/>
                <a:cs typeface="Times New Roman" charset="0"/>
              </a:rPr>
              <a:t>：則是將</a:t>
            </a:r>
            <a:r>
              <a:rPr kumimoji="0" lang="zh-TW" altLang="en-US" sz="2000" b="1" dirty="0">
                <a:solidFill>
                  <a:srgbClr val="A50021"/>
                </a:solidFill>
                <a:latin typeface="微軟正黑體" charset="0"/>
                <a:ea typeface="微軟正黑體" charset="0"/>
                <a:cs typeface="Times New Roman" charset="0"/>
              </a:rPr>
              <a:t>「資料」</a:t>
            </a:r>
            <a:r>
              <a:rPr kumimoji="0" lang="zh-TW" altLang="en-US" sz="2000" b="1" dirty="0">
                <a:solidFill>
                  <a:srgbClr val="320E04"/>
                </a:solidFill>
                <a:latin typeface="微軟正黑體" charset="0"/>
                <a:ea typeface="微軟正黑體" charset="0"/>
                <a:cs typeface="Times New Roman" charset="0"/>
              </a:rPr>
              <a:t>轉換成</a:t>
            </a:r>
            <a:r>
              <a:rPr kumimoji="0" lang="zh-TW" altLang="en-US" sz="2000" b="1" dirty="0">
                <a:solidFill>
                  <a:srgbClr val="A50021"/>
                </a:solidFill>
                <a:latin typeface="微軟正黑體" charset="0"/>
                <a:ea typeface="微軟正黑體" charset="0"/>
                <a:cs typeface="Times New Roman" charset="0"/>
              </a:rPr>
              <a:t>「資訊」</a:t>
            </a:r>
            <a:r>
              <a:rPr kumimoji="0" lang="zh-TW" altLang="en-US" sz="2000" b="1" dirty="0">
                <a:solidFill>
                  <a:srgbClr val="320E04"/>
                </a:solidFill>
                <a:latin typeface="微軟正黑體" charset="0"/>
                <a:ea typeface="微軟正黑體" charset="0"/>
                <a:cs typeface="Times New Roman" charset="0"/>
              </a:rPr>
              <a:t>的</a:t>
            </a:r>
            <a:r>
              <a:rPr kumimoji="0" lang="zh-TW" altLang="en-US" sz="2000" b="1" dirty="0">
                <a:solidFill>
                  <a:srgbClr val="A50021"/>
                </a:solidFill>
                <a:latin typeface="微軟正黑體" charset="0"/>
                <a:ea typeface="微軟正黑體" charset="0"/>
                <a:cs typeface="Times New Roman" charset="0"/>
              </a:rPr>
              <a:t>一連串處理過程</a:t>
            </a:r>
            <a:r>
              <a:rPr kumimoji="0" lang="zh-TW" altLang="en-US" sz="2000" b="1" dirty="0">
                <a:solidFill>
                  <a:srgbClr val="320E04"/>
                </a:solidFill>
                <a:latin typeface="微軟正黑體" charset="0"/>
                <a:ea typeface="微軟正黑體" charset="0"/>
                <a:cs typeface="Times New Roman" charset="0"/>
              </a:rPr>
              <a:t>，而這一連串的處理過程就是</a:t>
            </a:r>
            <a:r>
              <a:rPr kumimoji="0" lang="zh-TW" altLang="en-US" sz="2000" b="1" dirty="0">
                <a:solidFill>
                  <a:srgbClr val="C00000"/>
                </a:solidFill>
                <a:latin typeface="微軟正黑體" charset="0"/>
                <a:ea typeface="微軟正黑體" charset="0"/>
                <a:cs typeface="Times New Roman" charset="0"/>
              </a:rPr>
              <a:t>先輸入原始資料到「資料庫」</a:t>
            </a:r>
            <a:r>
              <a:rPr kumimoji="0" lang="en-US" altLang="zh-TW" sz="2000" b="1" dirty="0">
                <a:solidFill>
                  <a:srgbClr val="C00000"/>
                </a:solidFill>
                <a:latin typeface="微軟正黑體" charset="0"/>
                <a:ea typeface="微軟正黑體" charset="0"/>
                <a:cs typeface="Times New Roman" charset="0"/>
              </a:rPr>
              <a:t>  </a:t>
            </a:r>
            <a:r>
              <a:rPr kumimoji="0" lang="zh-TW" altLang="en-US" sz="2000" b="1" dirty="0">
                <a:solidFill>
                  <a:srgbClr val="320E04"/>
                </a:solidFill>
                <a:latin typeface="微軟正黑體" charset="0"/>
                <a:ea typeface="微軟正黑體" charset="0"/>
                <a:cs typeface="Times New Roman" charset="0"/>
              </a:rPr>
              <a:t>中，再</a:t>
            </a:r>
            <a:r>
              <a:rPr kumimoji="0" lang="zh-TW" altLang="en-US" sz="2000" b="1" dirty="0">
                <a:solidFill>
                  <a:srgbClr val="A50021"/>
                </a:solidFill>
                <a:latin typeface="微軟正黑體" charset="0"/>
                <a:ea typeface="微軟正黑體" charset="0"/>
                <a:cs typeface="Times New Roman" charset="0"/>
              </a:rPr>
              <a:t>透過「程式」來處理</a:t>
            </a:r>
            <a:r>
              <a:rPr kumimoji="0" lang="zh-TW" altLang="en-US" sz="2000" b="1" dirty="0">
                <a:solidFill>
                  <a:srgbClr val="320E04"/>
                </a:solidFill>
                <a:latin typeface="微軟正黑體" charset="0"/>
                <a:ea typeface="微軟正黑體" charset="0"/>
                <a:cs typeface="Times New Roman" charset="0"/>
              </a:rPr>
              <a:t>。例如：</a:t>
            </a:r>
            <a:r>
              <a:rPr kumimoji="0" lang="zh-TW" altLang="en-US" sz="2000" b="1" dirty="0">
                <a:solidFill>
                  <a:srgbClr val="A50021"/>
                </a:solidFill>
                <a:latin typeface="微軟正黑體" charset="0"/>
                <a:ea typeface="微軟正黑體" charset="0"/>
                <a:cs typeface="Times New Roman" charset="0"/>
              </a:rPr>
              <a:t>成績處理系統</a:t>
            </a:r>
            <a:r>
              <a:rPr kumimoji="0" lang="zh-TW" altLang="en-US" sz="2000" b="1" dirty="0">
                <a:solidFill>
                  <a:srgbClr val="320E04"/>
                </a:solidFill>
                <a:latin typeface="微軟正黑體" charset="0"/>
                <a:ea typeface="微軟正黑體" charset="0"/>
                <a:cs typeface="Times New Roman" charset="0"/>
              </a:rPr>
              <a:t>。如下圖所示：</a:t>
            </a:r>
          </a:p>
        </p:txBody>
      </p:sp>
      <p:pic>
        <p:nvPicPr>
          <p:cNvPr id="4" name="Picture 1">
            <a:extLst>
              <a:ext uri="{FF2B5EF4-FFF2-40B4-BE49-F238E27FC236}">
                <a16:creationId xmlns:a16="http://schemas.microsoft.com/office/drawing/2014/main" id="{39BD17F5-A095-F1FF-7E10-5609223E38A3}"/>
              </a:ext>
            </a:extLst>
          </p:cNvPr>
          <p:cNvPicPr>
            <a:picLocks noChangeAspect="1" noChangeArrowheads="1"/>
          </p:cNvPicPr>
          <p:nvPr/>
        </p:nvPicPr>
        <p:blipFill>
          <a:blip r:embed="rId3"/>
          <a:srcRect/>
          <a:stretch>
            <a:fillRect/>
          </a:stretch>
        </p:blipFill>
        <p:spPr bwMode="auto">
          <a:xfrm>
            <a:off x="1522030" y="4404820"/>
            <a:ext cx="7886700" cy="1352550"/>
          </a:xfrm>
          <a:prstGeom prst="rect">
            <a:avLst/>
          </a:prstGeom>
          <a:noFill/>
          <a:ln w="9525">
            <a:noFill/>
            <a:miter lim="800000"/>
            <a:headEnd/>
            <a:tailEnd/>
          </a:ln>
        </p:spPr>
      </p:pic>
    </p:spTree>
    <p:extLst>
      <p:ext uri="{BB962C8B-B14F-4D97-AF65-F5344CB8AC3E}">
        <p14:creationId xmlns:p14="http://schemas.microsoft.com/office/powerpoint/2010/main" val="82146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435241C-0483-E09A-92DF-524084B24F86}"/>
              </a:ext>
            </a:extLst>
          </p:cNvPr>
          <p:cNvSpPr txBox="1">
            <a:spLocks noChangeArrowheads="1"/>
          </p:cNvSpPr>
          <p:nvPr/>
        </p:nvSpPr>
        <p:spPr>
          <a:xfrm>
            <a:off x="1097280" y="1"/>
            <a:ext cx="10058400" cy="110358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4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資料</a:t>
            </a:r>
            <a:r>
              <a:rPr kumimoji="0" lang="en-US" altLang="zh-TW" sz="4400" b="1" i="0" u="sng"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(Data)</a:t>
            </a:r>
          </a:p>
        </p:txBody>
      </p:sp>
      <p:sp>
        <p:nvSpPr>
          <p:cNvPr id="3" name="Text Box 3">
            <a:extLst>
              <a:ext uri="{FF2B5EF4-FFF2-40B4-BE49-F238E27FC236}">
                <a16:creationId xmlns:a16="http://schemas.microsoft.com/office/drawing/2014/main" id="{4C97A87B-02F4-8FE6-AF6C-BD4F4EB93EDF}"/>
              </a:ext>
            </a:extLst>
          </p:cNvPr>
          <p:cNvSpPr txBox="1">
            <a:spLocks noChangeArrowheads="1"/>
          </p:cNvSpPr>
          <p:nvPr/>
        </p:nvSpPr>
        <p:spPr bwMode="auto">
          <a:xfrm>
            <a:off x="1358736" y="1529255"/>
            <a:ext cx="9078035" cy="1350241"/>
          </a:xfrm>
          <a:prstGeom prst="rect">
            <a:avLst/>
          </a:prstGeom>
          <a:noFill/>
          <a:ln w="9525">
            <a:noFill/>
            <a:miter lim="800000"/>
            <a:headEnd/>
            <a:tailEnd/>
          </a:ln>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marL="457200" indent="-457200" eaLnBrk="1" hangingPunct="1">
              <a:lnSpc>
                <a:spcPts val="3400"/>
              </a:lnSpc>
              <a:buFont typeface="+mj-lt"/>
              <a:buAutoNum type="arabicPeriod"/>
            </a:pPr>
            <a:r>
              <a:rPr kumimoji="0" lang="zh-TW" altLang="en-US" sz="2000" b="1" dirty="0">
                <a:solidFill>
                  <a:srgbClr val="320E04"/>
                </a:solidFill>
                <a:latin typeface="微軟正黑體" pitchFamily="34" charset="-120"/>
                <a:ea typeface="微軟正黑體" pitchFamily="34" charset="-120"/>
                <a:cs typeface="Times New Roman" charset="0"/>
              </a:rPr>
              <a:t>是</a:t>
            </a:r>
            <a:r>
              <a:rPr kumimoji="0" lang="zh-TW" altLang="en-US" sz="2000" b="1" dirty="0">
                <a:solidFill>
                  <a:srgbClr val="A50021"/>
                </a:solidFill>
                <a:latin typeface="微軟正黑體" pitchFamily="34" charset="-120"/>
                <a:ea typeface="微軟正黑體" pitchFamily="34" charset="-120"/>
                <a:cs typeface="Times New Roman" charset="0"/>
              </a:rPr>
              <a:t>客觀存在的、具體的</a:t>
            </a:r>
            <a:r>
              <a:rPr kumimoji="0" lang="zh-TW" altLang="en-US" sz="2000" b="1" dirty="0">
                <a:solidFill>
                  <a:srgbClr val="320E04"/>
                </a:solidFill>
                <a:latin typeface="微軟正黑體" pitchFamily="34" charset="-120"/>
                <a:ea typeface="微軟正黑體" pitchFamily="34" charset="-120"/>
                <a:cs typeface="Times New Roman" charset="0"/>
              </a:rPr>
              <a:t>、</a:t>
            </a:r>
            <a:r>
              <a:rPr kumimoji="0" lang="zh-TW" altLang="en-US" sz="2000" b="1" dirty="0">
                <a:solidFill>
                  <a:srgbClr val="A50021"/>
                </a:solidFill>
                <a:latin typeface="微軟正黑體" pitchFamily="34" charset="-120"/>
                <a:ea typeface="微軟正黑體" pitchFamily="34" charset="-120"/>
                <a:cs typeface="Times New Roman" charset="0"/>
              </a:rPr>
              <a:t>事實的</a:t>
            </a:r>
            <a:r>
              <a:rPr kumimoji="0" lang="zh-TW" altLang="en-US" sz="2000" b="1" dirty="0">
                <a:solidFill>
                  <a:srgbClr val="320E04"/>
                </a:solidFill>
                <a:latin typeface="微軟正黑體" pitchFamily="34" charset="-120"/>
                <a:ea typeface="微軟正黑體" pitchFamily="34" charset="-120"/>
                <a:cs typeface="Times New Roman" charset="0"/>
              </a:rPr>
              <a:t>記錄。</a:t>
            </a:r>
          </a:p>
          <a:p>
            <a:pPr marL="457200" indent="-457200" eaLnBrk="1" hangingPunct="1">
              <a:lnSpc>
                <a:spcPts val="3400"/>
              </a:lnSpc>
              <a:buFont typeface="+mj-lt"/>
              <a:buAutoNum type="arabicPeriod"/>
            </a:pPr>
            <a:r>
              <a:rPr kumimoji="0" lang="zh-TW" altLang="en-US" sz="2000" b="1" dirty="0">
                <a:solidFill>
                  <a:srgbClr val="320E04"/>
                </a:solidFill>
                <a:latin typeface="微軟正黑體" pitchFamily="34" charset="-120"/>
                <a:ea typeface="微軟正黑體" pitchFamily="34" charset="-120"/>
                <a:cs typeface="Times New Roman" charset="0"/>
              </a:rPr>
              <a:t>簡單來說，日常生活中所記錄的</a:t>
            </a:r>
            <a:r>
              <a:rPr kumimoji="0" lang="zh-TW" altLang="en-US" sz="2000" b="1" dirty="0">
                <a:solidFill>
                  <a:srgbClr val="A50021"/>
                </a:solidFill>
                <a:latin typeface="微軟正黑體" pitchFamily="34" charset="-120"/>
                <a:ea typeface="微軟正黑體" pitchFamily="34" charset="-120"/>
                <a:cs typeface="Times New Roman" charset="0"/>
              </a:rPr>
              <a:t>事實資料</a:t>
            </a:r>
            <a:r>
              <a:rPr kumimoji="0" lang="en-US" altLang="zh-TW" sz="2000" b="1" dirty="0">
                <a:solidFill>
                  <a:srgbClr val="320E04"/>
                </a:solidFill>
                <a:latin typeface="微軟正黑體" pitchFamily="34" charset="-120"/>
                <a:ea typeface="微軟正黑體" pitchFamily="34" charset="-120"/>
                <a:cs typeface="Times New Roman" charset="0"/>
              </a:rPr>
              <a:t>(</a:t>
            </a:r>
            <a:r>
              <a:rPr kumimoji="0" lang="zh-TW" altLang="en-US" sz="2000" b="1" dirty="0">
                <a:solidFill>
                  <a:srgbClr val="320E04"/>
                </a:solidFill>
                <a:latin typeface="微軟正黑體" pitchFamily="34" charset="-120"/>
                <a:ea typeface="微軟正黑體" pitchFamily="34" charset="-120"/>
                <a:cs typeface="Times New Roman" charset="0"/>
              </a:rPr>
              <a:t>姓名、生日、電話及地址</a:t>
            </a:r>
            <a:r>
              <a:rPr kumimoji="0" lang="en-US" altLang="zh-TW" sz="2000" b="1" dirty="0">
                <a:solidFill>
                  <a:srgbClr val="320E04"/>
                </a:solidFill>
                <a:latin typeface="微軟正黑體" pitchFamily="34" charset="-120"/>
                <a:ea typeface="微軟正黑體" pitchFamily="34" charset="-120"/>
                <a:cs typeface="Times New Roman" charset="0"/>
              </a:rPr>
              <a:t>)</a:t>
            </a:r>
            <a:r>
              <a:rPr kumimoji="0" lang="zh-TW" altLang="en-US" sz="2000" b="1" dirty="0">
                <a:solidFill>
                  <a:srgbClr val="320E04"/>
                </a:solidFill>
                <a:latin typeface="微軟正黑體" pitchFamily="34" charset="-120"/>
                <a:ea typeface="微軟正黑體" pitchFamily="34" charset="-120"/>
                <a:cs typeface="Times New Roman" charset="0"/>
              </a:rPr>
              <a:t>或學生在</a:t>
            </a:r>
            <a:r>
              <a:rPr kumimoji="0" lang="zh-TW" altLang="en-US" sz="2000" b="1" dirty="0">
                <a:solidFill>
                  <a:srgbClr val="A50021"/>
                </a:solidFill>
                <a:latin typeface="微軟正黑體" pitchFamily="34" charset="-120"/>
                <a:ea typeface="微軟正黑體" pitchFamily="34" charset="-120"/>
                <a:cs typeface="Times New Roman" charset="0"/>
              </a:rPr>
              <a:t>期中考的各科原始成績</a:t>
            </a:r>
            <a:r>
              <a:rPr kumimoji="0" lang="zh-TW" altLang="en-US" sz="2000" b="1" dirty="0">
                <a:solidFill>
                  <a:srgbClr val="320E04"/>
                </a:solidFill>
                <a:latin typeface="微軟正黑體" pitchFamily="34" charset="-120"/>
                <a:ea typeface="微軟正黑體" pitchFamily="34" charset="-120"/>
                <a:cs typeface="Times New Roman" charset="0"/>
              </a:rPr>
              <a:t>，這些都是</a:t>
            </a:r>
            <a:r>
              <a:rPr kumimoji="0" lang="zh-TW" altLang="en-US" sz="2000" b="1" dirty="0">
                <a:solidFill>
                  <a:srgbClr val="A50021"/>
                </a:solidFill>
                <a:latin typeface="微軟正黑體" pitchFamily="34" charset="-120"/>
                <a:ea typeface="微軟正黑體" pitchFamily="34" charset="-120"/>
                <a:cs typeface="Times New Roman" charset="0"/>
              </a:rPr>
              <a:t>未經過資料處理的資料</a:t>
            </a:r>
            <a:r>
              <a:rPr kumimoji="0" lang="zh-TW" altLang="en-US" sz="2000" b="1" dirty="0">
                <a:solidFill>
                  <a:srgbClr val="320E04"/>
                </a:solidFill>
                <a:latin typeface="微軟正黑體" pitchFamily="34" charset="-120"/>
                <a:ea typeface="微軟正黑體" pitchFamily="34" charset="-120"/>
                <a:cs typeface="Times New Roman" charset="0"/>
              </a:rPr>
              <a:t>。</a:t>
            </a:r>
          </a:p>
        </p:txBody>
      </p:sp>
      <p:pic>
        <p:nvPicPr>
          <p:cNvPr id="4" name="Picture 1">
            <a:extLst>
              <a:ext uri="{FF2B5EF4-FFF2-40B4-BE49-F238E27FC236}">
                <a16:creationId xmlns:a16="http://schemas.microsoft.com/office/drawing/2014/main" id="{1F8C8407-628B-292E-9E7F-A0D1188FF8A8}"/>
              </a:ext>
            </a:extLst>
          </p:cNvPr>
          <p:cNvPicPr>
            <a:picLocks noChangeAspect="1" noChangeArrowheads="1"/>
          </p:cNvPicPr>
          <p:nvPr/>
        </p:nvPicPr>
        <p:blipFill>
          <a:blip r:embed="rId3"/>
          <a:srcRect/>
          <a:stretch>
            <a:fillRect/>
          </a:stretch>
        </p:blipFill>
        <p:spPr bwMode="auto">
          <a:xfrm>
            <a:off x="2237390" y="3429000"/>
            <a:ext cx="6134100" cy="2609850"/>
          </a:xfrm>
          <a:prstGeom prst="rect">
            <a:avLst/>
          </a:prstGeom>
          <a:noFill/>
          <a:ln w="9525">
            <a:noFill/>
            <a:miter lim="800000"/>
            <a:headEnd/>
            <a:tailEnd/>
          </a:ln>
        </p:spPr>
      </p:pic>
      <p:pic>
        <p:nvPicPr>
          <p:cNvPr id="5" name="Picture 5" descr="C:\Users\Tim\AppData\Local\Microsoft\Windows\Temporary Internet Files\Content.IE5\XR5B4RI2\3768774_163846883826_2[1].jpg">
            <a:extLst>
              <a:ext uri="{FF2B5EF4-FFF2-40B4-BE49-F238E27FC236}">
                <a16:creationId xmlns:a16="http://schemas.microsoft.com/office/drawing/2014/main" id="{7ABEFB72-6253-05B5-27BA-5EDB8B702A41}"/>
              </a:ext>
            </a:extLst>
          </p:cNvPr>
          <p:cNvPicPr>
            <a:picLocks noChangeAspect="1" noChangeArrowheads="1"/>
          </p:cNvPicPr>
          <p:nvPr/>
        </p:nvPicPr>
        <p:blipFill>
          <a:blip r:embed="rId4"/>
          <a:srcRect/>
          <a:stretch>
            <a:fillRect/>
          </a:stretch>
        </p:blipFill>
        <p:spPr bwMode="auto">
          <a:xfrm>
            <a:off x="9182361" y="3788370"/>
            <a:ext cx="2508819" cy="2472069"/>
          </a:xfrm>
          <a:prstGeom prst="rect">
            <a:avLst/>
          </a:prstGeom>
          <a:noFill/>
        </p:spPr>
      </p:pic>
      <p:sp>
        <p:nvSpPr>
          <p:cNvPr id="6" name="文字方塊 5">
            <a:extLst>
              <a:ext uri="{FF2B5EF4-FFF2-40B4-BE49-F238E27FC236}">
                <a16:creationId xmlns:a16="http://schemas.microsoft.com/office/drawing/2014/main" id="{71294F91-C235-AF87-AE8E-79199977948F}"/>
              </a:ext>
            </a:extLst>
          </p:cNvPr>
          <p:cNvSpPr txBox="1"/>
          <p:nvPr/>
        </p:nvSpPr>
        <p:spPr>
          <a:xfrm>
            <a:off x="8371489" y="3429000"/>
            <a:ext cx="3105807" cy="830997"/>
          </a:xfrm>
          <a:prstGeom prst="rect">
            <a:avLst/>
          </a:prstGeom>
          <a:noFill/>
        </p:spPr>
        <p:txBody>
          <a:bodyPr wrap="square" rtlCol="0">
            <a:spAutoFit/>
          </a:bodyPr>
          <a:lstStyle/>
          <a:p>
            <a:r>
              <a:rPr lang="zh-TW" altLang="en-US" sz="4800" b="1" dirty="0">
                <a:solidFill>
                  <a:srgbClr val="C00000"/>
                </a:solidFill>
                <a:latin typeface="微軟正黑體" pitchFamily="34" charset="-120"/>
              </a:rPr>
              <a:t>誰</a:t>
            </a:r>
            <a:r>
              <a:rPr lang="zh-TW" altLang="en-US" sz="3200" b="1" dirty="0">
                <a:solidFill>
                  <a:prstClr val="black"/>
                </a:solidFill>
                <a:latin typeface="微軟正黑體" pitchFamily="34" charset="-120"/>
              </a:rPr>
              <a:t>是第一名</a:t>
            </a:r>
            <a:r>
              <a:rPr lang="en-US" altLang="zh-TW" sz="3200" b="1" dirty="0">
                <a:solidFill>
                  <a:prstClr val="black"/>
                </a:solidFill>
                <a:latin typeface="微軟正黑體" pitchFamily="34" charset="-120"/>
              </a:rPr>
              <a:t>.....</a:t>
            </a:r>
          </a:p>
        </p:txBody>
      </p:sp>
    </p:spTree>
    <p:extLst>
      <p:ext uri="{BB962C8B-B14F-4D97-AF65-F5344CB8AC3E}">
        <p14:creationId xmlns:p14="http://schemas.microsoft.com/office/powerpoint/2010/main" val="341650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ABB85E-86AA-B35B-7F22-9F37D66F0B45}"/>
              </a:ext>
            </a:extLst>
          </p:cNvPr>
          <p:cNvSpPr txBox="1">
            <a:spLocks noChangeArrowheads="1"/>
          </p:cNvSpPr>
          <p:nvPr/>
        </p:nvSpPr>
        <p:spPr>
          <a:xfrm>
            <a:off x="1097280" y="0"/>
            <a:ext cx="10058400" cy="102475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400" b="1" i="0" u="none" strike="noStrike" kern="1200" cap="none" spc="-50" normalizeH="0" baseline="0" noProof="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資訊</a:t>
            </a:r>
            <a:r>
              <a:rPr kumimoji="0" lang="en-US" altLang="zh-TW" sz="4400" b="1" i="0" u="none" strike="noStrike" kern="1200" cap="none" spc="-50" normalizeH="0" baseline="0" noProof="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rPr>
              <a:t>(Information) </a:t>
            </a:r>
            <a:endParaRPr kumimoji="0" lang="en-US" altLang="zh-TW" sz="4400" b="1" i="0" u="none" strike="noStrike" kern="1200" cap="none" spc="-5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mj-cs"/>
            </a:endParaRPr>
          </a:p>
        </p:txBody>
      </p:sp>
      <p:sp>
        <p:nvSpPr>
          <p:cNvPr id="8" name="Text Box 3">
            <a:extLst>
              <a:ext uri="{FF2B5EF4-FFF2-40B4-BE49-F238E27FC236}">
                <a16:creationId xmlns:a16="http://schemas.microsoft.com/office/drawing/2014/main" id="{854AF83A-305F-184F-7462-DE71B1F432EB}"/>
              </a:ext>
            </a:extLst>
          </p:cNvPr>
          <p:cNvSpPr txBox="1">
            <a:spLocks noChangeArrowheads="1"/>
          </p:cNvSpPr>
          <p:nvPr/>
        </p:nvSpPr>
        <p:spPr bwMode="auto">
          <a:xfrm>
            <a:off x="1444682" y="1216025"/>
            <a:ext cx="9223318" cy="498406"/>
          </a:xfrm>
          <a:prstGeom prst="rect">
            <a:avLst/>
          </a:prstGeom>
          <a:noFill/>
          <a:ln w="9525">
            <a:noFill/>
            <a:miter lim="800000"/>
            <a:headEnd/>
            <a:tailEnd/>
          </a:ln>
        </p:spPr>
        <p:txBody>
          <a:bodyPr wrap="square">
            <a:spAutoFit/>
          </a:bodyPr>
          <a:lstStyle>
            <a:lvl1pPr eaLnBrk="0" hangingPunct="0">
              <a:defRPr kumimoji="1">
                <a:solidFill>
                  <a:schemeClr val="tx1"/>
                </a:solidFill>
                <a:latin typeface="Verdana" charset="0"/>
                <a:ea typeface="標楷體" charset="0"/>
              </a:defRPr>
            </a:lvl1pPr>
            <a:lvl2pPr marL="742950" indent="-285750" eaLnBrk="0" hangingPunct="0">
              <a:defRPr kumimoji="1">
                <a:solidFill>
                  <a:schemeClr val="tx1"/>
                </a:solidFill>
                <a:latin typeface="Verdana" charset="0"/>
                <a:ea typeface="標楷體" charset="0"/>
              </a:defRPr>
            </a:lvl2pPr>
            <a:lvl3pPr marL="1143000" indent="-228600" eaLnBrk="0" hangingPunct="0">
              <a:defRPr kumimoji="1">
                <a:solidFill>
                  <a:schemeClr val="tx1"/>
                </a:solidFill>
                <a:latin typeface="Verdana" charset="0"/>
                <a:ea typeface="標楷體" charset="0"/>
              </a:defRPr>
            </a:lvl3pPr>
            <a:lvl4pPr marL="1600200" indent="-228600" eaLnBrk="0" hangingPunct="0">
              <a:defRPr kumimoji="1">
                <a:solidFill>
                  <a:schemeClr val="tx1"/>
                </a:solidFill>
                <a:latin typeface="Verdana" charset="0"/>
                <a:ea typeface="標楷體" charset="0"/>
              </a:defRPr>
            </a:lvl4pPr>
            <a:lvl5pPr marL="2057400" indent="-228600" eaLnBrk="0" hangingPunct="0">
              <a:defRPr kumimoji="1">
                <a:solidFill>
                  <a:schemeClr val="tx1"/>
                </a:solidFill>
                <a:latin typeface="Verdana" charset="0"/>
                <a:ea typeface="標楷體" charset="0"/>
              </a:defRPr>
            </a:lvl5pPr>
            <a:lvl6pPr marL="2514600" indent="-228600" eaLnBrk="0" fontAlgn="base" hangingPunct="0">
              <a:spcBef>
                <a:spcPct val="0"/>
              </a:spcBef>
              <a:spcAft>
                <a:spcPct val="0"/>
              </a:spcAft>
              <a:defRPr kumimoji="1">
                <a:solidFill>
                  <a:schemeClr val="tx1"/>
                </a:solidFill>
                <a:latin typeface="Verdana" charset="0"/>
                <a:ea typeface="標楷體" charset="0"/>
              </a:defRPr>
            </a:lvl6pPr>
            <a:lvl7pPr marL="2971800" indent="-228600" eaLnBrk="0" fontAlgn="base" hangingPunct="0">
              <a:spcBef>
                <a:spcPct val="0"/>
              </a:spcBef>
              <a:spcAft>
                <a:spcPct val="0"/>
              </a:spcAft>
              <a:defRPr kumimoji="1">
                <a:solidFill>
                  <a:schemeClr val="tx1"/>
                </a:solidFill>
                <a:latin typeface="Verdana" charset="0"/>
                <a:ea typeface="標楷體" charset="0"/>
              </a:defRPr>
            </a:lvl7pPr>
            <a:lvl8pPr marL="3429000" indent="-228600" eaLnBrk="0" fontAlgn="base" hangingPunct="0">
              <a:spcBef>
                <a:spcPct val="0"/>
              </a:spcBef>
              <a:spcAft>
                <a:spcPct val="0"/>
              </a:spcAft>
              <a:defRPr kumimoji="1">
                <a:solidFill>
                  <a:schemeClr val="tx1"/>
                </a:solidFill>
                <a:latin typeface="Verdana" charset="0"/>
                <a:ea typeface="標楷體" charset="0"/>
              </a:defRPr>
            </a:lvl8pPr>
            <a:lvl9pPr marL="3886200" indent="-228600" eaLnBrk="0" fontAlgn="base" hangingPunct="0">
              <a:spcBef>
                <a:spcPct val="0"/>
              </a:spcBef>
              <a:spcAft>
                <a:spcPct val="0"/>
              </a:spcAft>
              <a:defRPr kumimoji="1">
                <a:solidFill>
                  <a:schemeClr val="tx1"/>
                </a:solidFill>
                <a:latin typeface="Verdana" charset="0"/>
                <a:ea typeface="標楷體" charset="0"/>
              </a:defRPr>
            </a:lvl9pPr>
          </a:lstStyle>
          <a:p>
            <a:pPr eaLnBrk="1" hangingPunct="1">
              <a:lnSpc>
                <a:spcPct val="150000"/>
              </a:lnSpc>
              <a:spcBef>
                <a:spcPct val="50000"/>
              </a:spcBef>
            </a:pPr>
            <a:r>
              <a:rPr kumimoji="0" lang="en-US" altLang="zh-TW" sz="2000" b="1" dirty="0">
                <a:solidFill>
                  <a:srgbClr val="320E04"/>
                </a:solidFill>
                <a:latin typeface="微軟正黑體" pitchFamily="34" charset="-120"/>
                <a:ea typeface="微軟正黑體" pitchFamily="34" charset="-120"/>
                <a:cs typeface="Times New Roman" charset="0"/>
              </a:rPr>
              <a:t>1.  </a:t>
            </a:r>
            <a:r>
              <a:rPr kumimoji="0" lang="zh-TW" altLang="en-US" sz="2000" b="1" dirty="0">
                <a:solidFill>
                  <a:srgbClr val="320E04"/>
                </a:solidFill>
                <a:latin typeface="微軟正黑體" pitchFamily="34" charset="-120"/>
                <a:ea typeface="微軟正黑體" pitchFamily="34" charset="-120"/>
                <a:cs typeface="Times New Roman" charset="0"/>
              </a:rPr>
              <a:t>經過</a:t>
            </a:r>
            <a:r>
              <a:rPr kumimoji="0" lang="zh-TW" altLang="en-US" sz="2000" b="1" dirty="0">
                <a:solidFill>
                  <a:srgbClr val="A50021"/>
                </a:solidFill>
                <a:latin typeface="微軟正黑體" pitchFamily="34" charset="-120"/>
                <a:ea typeface="微軟正黑體" pitchFamily="34" charset="-120"/>
                <a:cs typeface="Times New Roman" charset="0"/>
              </a:rPr>
              <a:t>「資料處理」</a:t>
            </a:r>
            <a:r>
              <a:rPr kumimoji="0" lang="zh-TW" altLang="en-US" sz="2000" b="1" dirty="0">
                <a:solidFill>
                  <a:srgbClr val="320E04"/>
                </a:solidFill>
                <a:latin typeface="微軟正黑體" pitchFamily="34" charset="-120"/>
                <a:ea typeface="微軟正黑體" pitchFamily="34" charset="-120"/>
                <a:cs typeface="Times New Roman" charset="0"/>
              </a:rPr>
              <a:t>之後的結果即為</a:t>
            </a:r>
            <a:r>
              <a:rPr kumimoji="0" lang="zh-TW" altLang="en-US" sz="2000" b="1" dirty="0">
                <a:solidFill>
                  <a:srgbClr val="A50021"/>
                </a:solidFill>
                <a:latin typeface="微軟正黑體" pitchFamily="34" charset="-120"/>
                <a:ea typeface="微軟正黑體" pitchFamily="34" charset="-120"/>
                <a:cs typeface="Times New Roman" charset="0"/>
              </a:rPr>
              <a:t>資訊</a:t>
            </a:r>
            <a:r>
              <a:rPr kumimoji="0" lang="zh-TW" altLang="en-US" sz="2000" b="1" dirty="0">
                <a:solidFill>
                  <a:srgbClr val="320E04"/>
                </a:solidFill>
                <a:latin typeface="微軟正黑體" pitchFamily="34" charset="-120"/>
                <a:ea typeface="微軟正黑體" pitchFamily="34" charset="-120"/>
                <a:cs typeface="Times New Roman" charset="0"/>
              </a:rPr>
              <a:t>。而「資料」與「資訊」的特性比較。</a:t>
            </a:r>
          </a:p>
        </p:txBody>
      </p:sp>
      <p:graphicFrame>
        <p:nvGraphicFramePr>
          <p:cNvPr id="9" name="表格 8">
            <a:extLst>
              <a:ext uri="{FF2B5EF4-FFF2-40B4-BE49-F238E27FC236}">
                <a16:creationId xmlns:a16="http://schemas.microsoft.com/office/drawing/2014/main" id="{DF9F6872-FE94-9B9F-9E3D-50345207E760}"/>
              </a:ext>
            </a:extLst>
          </p:cNvPr>
          <p:cNvGraphicFramePr>
            <a:graphicFrameLocks noGrp="1"/>
          </p:cNvGraphicFramePr>
          <p:nvPr/>
        </p:nvGraphicFramePr>
        <p:xfrm>
          <a:off x="1444682" y="1781504"/>
          <a:ext cx="6784918" cy="2219981"/>
        </p:xfrm>
        <a:graphic>
          <a:graphicData uri="http://schemas.openxmlformats.org/drawingml/2006/table">
            <a:tbl>
              <a:tblPr firstRow="1" bandRow="1"/>
              <a:tblGrid>
                <a:gridCol w="2922366">
                  <a:extLst>
                    <a:ext uri="{9D8B030D-6E8A-4147-A177-3AD203B41FA5}">
                      <a16:colId xmlns:a16="http://schemas.microsoft.com/office/drawing/2014/main" val="20000"/>
                    </a:ext>
                  </a:extLst>
                </a:gridCol>
                <a:gridCol w="3862552">
                  <a:extLst>
                    <a:ext uri="{9D8B030D-6E8A-4147-A177-3AD203B41FA5}">
                      <a16:colId xmlns:a16="http://schemas.microsoft.com/office/drawing/2014/main" val="20001"/>
                    </a:ext>
                  </a:extLst>
                </a:gridCol>
              </a:tblGrid>
              <a:tr h="362606">
                <a:tc>
                  <a:txBody>
                    <a:bodyPr/>
                    <a:lstStyle>
                      <a:lvl1pPr marL="0" algn="l" defTabSz="1219170" rtl="0" eaLnBrk="1" latinLnBrk="0" hangingPunct="1">
                        <a:defRPr sz="2400" b="1" kern="1200">
                          <a:solidFill>
                            <a:schemeClr val="lt1"/>
                          </a:solidFill>
                          <a:latin typeface="Calibri"/>
                        </a:defRPr>
                      </a:lvl1pPr>
                      <a:lvl2pPr marL="609585" algn="l" defTabSz="1219170" rtl="0" eaLnBrk="1" latinLnBrk="0" hangingPunct="1">
                        <a:defRPr sz="2400" b="1" kern="1200">
                          <a:solidFill>
                            <a:schemeClr val="lt1"/>
                          </a:solidFill>
                          <a:latin typeface="Calibri"/>
                        </a:defRPr>
                      </a:lvl2pPr>
                      <a:lvl3pPr marL="1219170" algn="l" defTabSz="1219170" rtl="0" eaLnBrk="1" latinLnBrk="0" hangingPunct="1">
                        <a:defRPr sz="2400" b="1" kern="1200">
                          <a:solidFill>
                            <a:schemeClr val="lt1"/>
                          </a:solidFill>
                          <a:latin typeface="Calibri"/>
                        </a:defRPr>
                      </a:lvl3pPr>
                      <a:lvl4pPr marL="1828754" algn="l" defTabSz="1219170" rtl="0" eaLnBrk="1" latinLnBrk="0" hangingPunct="1">
                        <a:defRPr sz="2400" b="1" kern="1200">
                          <a:solidFill>
                            <a:schemeClr val="lt1"/>
                          </a:solidFill>
                          <a:latin typeface="Calibri"/>
                        </a:defRPr>
                      </a:lvl4pPr>
                      <a:lvl5pPr marL="2438339" algn="l" defTabSz="1219170" rtl="0" eaLnBrk="1" latinLnBrk="0" hangingPunct="1">
                        <a:defRPr sz="2400" b="1" kern="1200">
                          <a:solidFill>
                            <a:schemeClr val="lt1"/>
                          </a:solidFill>
                          <a:latin typeface="Calibri"/>
                        </a:defRPr>
                      </a:lvl5pPr>
                      <a:lvl6pPr marL="3047924" algn="l" defTabSz="1219170" rtl="0" eaLnBrk="1" latinLnBrk="0" hangingPunct="1">
                        <a:defRPr sz="2400" b="1" kern="1200">
                          <a:solidFill>
                            <a:schemeClr val="lt1"/>
                          </a:solidFill>
                          <a:latin typeface="Calibri"/>
                        </a:defRPr>
                      </a:lvl6pPr>
                      <a:lvl7pPr marL="3657509" algn="l" defTabSz="1219170" rtl="0" eaLnBrk="1" latinLnBrk="0" hangingPunct="1">
                        <a:defRPr sz="2400" b="1" kern="1200">
                          <a:solidFill>
                            <a:schemeClr val="lt1"/>
                          </a:solidFill>
                          <a:latin typeface="Calibri"/>
                        </a:defRPr>
                      </a:lvl7pPr>
                      <a:lvl8pPr marL="4267093" algn="l" defTabSz="1219170" rtl="0" eaLnBrk="1" latinLnBrk="0" hangingPunct="1">
                        <a:defRPr sz="2400" b="1" kern="1200">
                          <a:solidFill>
                            <a:schemeClr val="lt1"/>
                          </a:solidFill>
                          <a:latin typeface="Calibri"/>
                        </a:defRPr>
                      </a:lvl8pPr>
                      <a:lvl9pPr marL="4876678" algn="l" defTabSz="1219170" rtl="0" eaLnBrk="1" latinLnBrk="0" hangingPunct="1">
                        <a:defRPr sz="2400" b="1" kern="1200">
                          <a:solidFill>
                            <a:schemeClr val="lt1"/>
                          </a:solidFill>
                          <a:latin typeface="Calibri"/>
                        </a:defRPr>
                      </a:lvl9pPr>
                    </a:lstStyle>
                    <a:p>
                      <a:pPr algn="l"/>
                      <a:r>
                        <a:rPr lang="zh-TW" altLang="en-US" sz="1600" b="1" dirty="0"/>
                        <a:t>資料</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1219170" rtl="0" eaLnBrk="1" latinLnBrk="0" hangingPunct="1">
                        <a:defRPr sz="2400" b="1" kern="1200">
                          <a:solidFill>
                            <a:schemeClr val="lt1"/>
                          </a:solidFill>
                          <a:latin typeface="Calibri"/>
                        </a:defRPr>
                      </a:lvl1pPr>
                      <a:lvl2pPr marL="609585" algn="l" defTabSz="1219170" rtl="0" eaLnBrk="1" latinLnBrk="0" hangingPunct="1">
                        <a:defRPr sz="2400" b="1" kern="1200">
                          <a:solidFill>
                            <a:schemeClr val="lt1"/>
                          </a:solidFill>
                          <a:latin typeface="Calibri"/>
                        </a:defRPr>
                      </a:lvl2pPr>
                      <a:lvl3pPr marL="1219170" algn="l" defTabSz="1219170" rtl="0" eaLnBrk="1" latinLnBrk="0" hangingPunct="1">
                        <a:defRPr sz="2400" b="1" kern="1200">
                          <a:solidFill>
                            <a:schemeClr val="lt1"/>
                          </a:solidFill>
                          <a:latin typeface="Calibri"/>
                        </a:defRPr>
                      </a:lvl3pPr>
                      <a:lvl4pPr marL="1828754" algn="l" defTabSz="1219170" rtl="0" eaLnBrk="1" latinLnBrk="0" hangingPunct="1">
                        <a:defRPr sz="2400" b="1" kern="1200">
                          <a:solidFill>
                            <a:schemeClr val="lt1"/>
                          </a:solidFill>
                          <a:latin typeface="Calibri"/>
                        </a:defRPr>
                      </a:lvl4pPr>
                      <a:lvl5pPr marL="2438339" algn="l" defTabSz="1219170" rtl="0" eaLnBrk="1" latinLnBrk="0" hangingPunct="1">
                        <a:defRPr sz="2400" b="1" kern="1200">
                          <a:solidFill>
                            <a:schemeClr val="lt1"/>
                          </a:solidFill>
                          <a:latin typeface="Calibri"/>
                        </a:defRPr>
                      </a:lvl5pPr>
                      <a:lvl6pPr marL="3047924" algn="l" defTabSz="1219170" rtl="0" eaLnBrk="1" latinLnBrk="0" hangingPunct="1">
                        <a:defRPr sz="2400" b="1" kern="1200">
                          <a:solidFill>
                            <a:schemeClr val="lt1"/>
                          </a:solidFill>
                          <a:latin typeface="Calibri"/>
                        </a:defRPr>
                      </a:lvl6pPr>
                      <a:lvl7pPr marL="3657509" algn="l" defTabSz="1219170" rtl="0" eaLnBrk="1" latinLnBrk="0" hangingPunct="1">
                        <a:defRPr sz="2400" b="1" kern="1200">
                          <a:solidFill>
                            <a:schemeClr val="lt1"/>
                          </a:solidFill>
                          <a:latin typeface="Calibri"/>
                        </a:defRPr>
                      </a:lvl7pPr>
                      <a:lvl8pPr marL="4267093" algn="l" defTabSz="1219170" rtl="0" eaLnBrk="1" latinLnBrk="0" hangingPunct="1">
                        <a:defRPr sz="2400" b="1" kern="1200">
                          <a:solidFill>
                            <a:schemeClr val="lt1"/>
                          </a:solidFill>
                          <a:latin typeface="Calibri"/>
                        </a:defRPr>
                      </a:lvl8pPr>
                      <a:lvl9pPr marL="4876678" algn="l" defTabSz="1219170" rtl="0" eaLnBrk="1" latinLnBrk="0" hangingPunct="1">
                        <a:defRPr sz="2400" b="1" kern="1200">
                          <a:solidFill>
                            <a:schemeClr val="lt1"/>
                          </a:solidFill>
                          <a:latin typeface="Calibri"/>
                        </a:defRPr>
                      </a:lvl9pPr>
                    </a:lstStyle>
                    <a:p>
                      <a:r>
                        <a:rPr lang="zh-TW" altLang="en-US" sz="1600" b="1" dirty="0"/>
                        <a:t>資訊</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71475">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r>
                        <a:rPr lang="zh-TW" altLang="en-US" sz="1600" b="1" dirty="0"/>
                        <a:t>潛在的資訊</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r>
                        <a:rPr lang="zh-TW" altLang="en-US" sz="1600" b="1" dirty="0"/>
                        <a:t>有用的資料</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71475">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r>
                        <a:rPr lang="zh-TW" altLang="en-US" sz="1600" b="1" dirty="0"/>
                        <a:t>靜態的儲存</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r>
                        <a:rPr lang="zh-TW" altLang="en-US" sz="1600" b="1" dirty="0"/>
                        <a:t>動態的處理</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371475">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r>
                        <a:rPr lang="zh-TW" altLang="en-US" sz="1600" b="1" dirty="0"/>
                        <a:t>過去的歷史</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r>
                        <a:rPr lang="zh-TW" altLang="en-US" sz="1600" b="1" dirty="0"/>
                        <a:t>未來的預測</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371475">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r>
                        <a:rPr lang="zh-TW" altLang="en-US" sz="1600" b="1" dirty="0"/>
                        <a:t>由行動產生</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r>
                        <a:rPr lang="zh-TW" altLang="en-US" sz="1600" b="1" dirty="0"/>
                        <a:t>輔助決策</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r h="371475">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r>
                        <a:rPr lang="zh-TW" altLang="en-US" sz="1600" b="1" dirty="0"/>
                        <a:t>儲存使用成本的耗費</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r>
                        <a:rPr lang="zh-TW" altLang="en-US" sz="1600" b="1" dirty="0"/>
                        <a:t>運用才有效益</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5"/>
                  </a:ext>
                </a:extLst>
              </a:tr>
            </a:tbl>
          </a:graphicData>
        </a:graphic>
      </p:graphicFrame>
      <p:sp>
        <p:nvSpPr>
          <p:cNvPr id="10" name="矩形 9">
            <a:extLst>
              <a:ext uri="{FF2B5EF4-FFF2-40B4-BE49-F238E27FC236}">
                <a16:creationId xmlns:a16="http://schemas.microsoft.com/office/drawing/2014/main" id="{C7461B1C-8EF2-158E-D049-5A38FF1EFD16}"/>
              </a:ext>
            </a:extLst>
          </p:cNvPr>
          <p:cNvSpPr/>
          <p:nvPr/>
        </p:nvSpPr>
        <p:spPr>
          <a:xfrm>
            <a:off x="1444682" y="4004639"/>
            <a:ext cx="10747318" cy="507831"/>
          </a:xfrm>
          <a:prstGeom prst="rect">
            <a:avLst/>
          </a:prstGeom>
        </p:spPr>
        <p:txBody>
          <a:bodyPr wrap="square">
            <a:spAutoFit/>
          </a:bodyPr>
          <a:lstStyle/>
          <a:p>
            <a:pPr>
              <a:lnSpc>
                <a:spcPct val="150000"/>
              </a:lnSpc>
              <a:spcBef>
                <a:spcPct val="50000"/>
              </a:spcBef>
            </a:pPr>
            <a:r>
              <a:rPr lang="en-US" altLang="zh-TW" b="1" dirty="0">
                <a:solidFill>
                  <a:srgbClr val="320E04"/>
                </a:solidFill>
                <a:latin typeface="微軟正黑體" pitchFamily="34" charset="-120"/>
                <a:cs typeface="Times New Roman" charset="0"/>
              </a:rPr>
              <a:t>2.  </a:t>
            </a:r>
            <a:r>
              <a:rPr lang="zh-TW" altLang="en-US" b="1" dirty="0">
                <a:solidFill>
                  <a:srgbClr val="320E04"/>
                </a:solidFill>
                <a:latin typeface="微軟正黑體" pitchFamily="34" charset="-120"/>
                <a:cs typeface="Times New Roman" charset="0"/>
              </a:rPr>
              <a:t>「</a:t>
            </a:r>
            <a:r>
              <a:rPr lang="zh-TW" altLang="en-US" b="1" dirty="0">
                <a:solidFill>
                  <a:srgbClr val="A50021"/>
                </a:solidFill>
                <a:latin typeface="微軟正黑體" pitchFamily="34" charset="-120"/>
                <a:cs typeface="Times New Roman" charset="0"/>
              </a:rPr>
              <a:t>資料處理」</a:t>
            </a:r>
            <a:r>
              <a:rPr lang="zh-TW" altLang="en-US" b="1" dirty="0">
                <a:solidFill>
                  <a:srgbClr val="320E04"/>
                </a:solidFill>
                <a:latin typeface="微軟正黑體" pitchFamily="34" charset="-120"/>
                <a:cs typeface="Times New Roman" charset="0"/>
              </a:rPr>
              <a:t>會將</a:t>
            </a:r>
            <a:r>
              <a:rPr lang="zh-TW" altLang="en-US" b="1" dirty="0">
                <a:solidFill>
                  <a:srgbClr val="A50021"/>
                </a:solidFill>
                <a:latin typeface="微軟正黑體" pitchFamily="34" charset="-120"/>
                <a:cs typeface="Times New Roman" charset="0"/>
              </a:rPr>
              <a:t>原始資料</a:t>
            </a:r>
            <a:r>
              <a:rPr lang="zh-TW" altLang="en-US" b="1" dirty="0">
                <a:solidFill>
                  <a:srgbClr val="320E04"/>
                </a:solidFill>
                <a:latin typeface="微軟正黑體" pitchFamily="34" charset="-120"/>
                <a:cs typeface="Times New Roman" charset="0"/>
              </a:rPr>
              <a:t>以加</a:t>
            </a:r>
            <a:r>
              <a:rPr lang="zh-TW" altLang="en-US" b="1" dirty="0">
                <a:solidFill>
                  <a:srgbClr val="A50021"/>
                </a:solidFill>
                <a:latin typeface="微軟正黑體" pitchFamily="34" charset="-120"/>
                <a:cs typeface="Times New Roman" charset="0"/>
              </a:rPr>
              <a:t>整理、計算及分析</a:t>
            </a:r>
            <a:r>
              <a:rPr lang="zh-TW" altLang="en-US" b="1" dirty="0">
                <a:solidFill>
                  <a:srgbClr val="320E04"/>
                </a:solidFill>
                <a:latin typeface="微軟正黑體" pitchFamily="34" charset="-120"/>
                <a:cs typeface="Times New Roman" charset="0"/>
              </a:rPr>
              <a:t>之後，變成</a:t>
            </a:r>
            <a:r>
              <a:rPr lang="zh-TW" altLang="en-US" b="1" dirty="0">
                <a:solidFill>
                  <a:srgbClr val="A50021"/>
                </a:solidFill>
                <a:latin typeface="微軟正黑體" pitchFamily="34" charset="-120"/>
                <a:cs typeface="Times New Roman" charset="0"/>
              </a:rPr>
              <a:t>有用的資訊</a:t>
            </a:r>
            <a:r>
              <a:rPr lang="zh-TW" altLang="en-US" b="1" dirty="0">
                <a:solidFill>
                  <a:srgbClr val="320E04"/>
                </a:solidFill>
                <a:latin typeface="微軟正黑體" pitchFamily="34" charset="-120"/>
                <a:cs typeface="Times New Roman" charset="0"/>
              </a:rPr>
              <a:t>。</a:t>
            </a:r>
            <a:endParaRPr lang="en-US" altLang="zh-TW" b="1" dirty="0">
              <a:solidFill>
                <a:srgbClr val="320E04"/>
              </a:solidFill>
              <a:latin typeface="微軟正黑體" pitchFamily="34" charset="-120"/>
              <a:cs typeface="Times New Roman" charset="0"/>
            </a:endParaRPr>
          </a:p>
        </p:txBody>
      </p:sp>
      <p:pic>
        <p:nvPicPr>
          <p:cNvPr id="11" name="Picture 2">
            <a:extLst>
              <a:ext uri="{FF2B5EF4-FFF2-40B4-BE49-F238E27FC236}">
                <a16:creationId xmlns:a16="http://schemas.microsoft.com/office/drawing/2014/main" id="{ADF69B93-83D3-F8B2-D1C3-701D4958C8D9}"/>
              </a:ext>
            </a:extLst>
          </p:cNvPr>
          <p:cNvPicPr>
            <a:picLocks noChangeAspect="1" noChangeArrowheads="1"/>
          </p:cNvPicPr>
          <p:nvPr/>
        </p:nvPicPr>
        <p:blipFill>
          <a:blip r:embed="rId3"/>
          <a:srcRect/>
          <a:stretch>
            <a:fillRect/>
          </a:stretch>
        </p:blipFill>
        <p:spPr bwMode="auto">
          <a:xfrm>
            <a:off x="2144109" y="4512470"/>
            <a:ext cx="4162097" cy="1811172"/>
          </a:xfrm>
          <a:prstGeom prst="rect">
            <a:avLst/>
          </a:prstGeom>
          <a:noFill/>
          <a:ln w="9525">
            <a:noFill/>
            <a:miter lim="800000"/>
            <a:headEnd/>
            <a:tailEnd/>
          </a:ln>
        </p:spPr>
      </p:pic>
      <p:sp>
        <p:nvSpPr>
          <p:cNvPr id="12" name="矩形 11">
            <a:extLst>
              <a:ext uri="{FF2B5EF4-FFF2-40B4-BE49-F238E27FC236}">
                <a16:creationId xmlns:a16="http://schemas.microsoft.com/office/drawing/2014/main" id="{AE22C8E4-A2BA-34F5-D95E-B6F80FC9AC68}"/>
              </a:ext>
            </a:extLst>
          </p:cNvPr>
          <p:cNvSpPr/>
          <p:nvPr/>
        </p:nvSpPr>
        <p:spPr>
          <a:xfrm>
            <a:off x="4776953" y="4512470"/>
            <a:ext cx="1529254" cy="1811172"/>
          </a:xfrm>
          <a:prstGeom prst="rect">
            <a:avLst/>
          </a:prstGeom>
          <a:noFill/>
          <a:ln w="381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a:ea typeface="新細明體" panose="02020500000000000000" pitchFamily="18" charset="-120"/>
              <a:cs typeface="+mn-cs"/>
            </a:endParaRPr>
          </a:p>
        </p:txBody>
      </p:sp>
      <p:pic>
        <p:nvPicPr>
          <p:cNvPr id="13" name="Picture 4" descr="C:\Users\Tim\AppData\Local\Microsoft\Windows\Temporary Internet Files\Content.IE5\N3EG2JEK\academic-ranking[1].gif">
            <a:extLst>
              <a:ext uri="{FF2B5EF4-FFF2-40B4-BE49-F238E27FC236}">
                <a16:creationId xmlns:a16="http://schemas.microsoft.com/office/drawing/2014/main" id="{1657F2F5-E56F-FEC2-4EBC-74AAE9B9B05F}"/>
              </a:ext>
            </a:extLst>
          </p:cNvPr>
          <p:cNvPicPr>
            <a:picLocks noChangeAspect="1" noChangeArrowheads="1"/>
          </p:cNvPicPr>
          <p:nvPr/>
        </p:nvPicPr>
        <p:blipFill>
          <a:blip r:embed="rId4"/>
          <a:srcRect/>
          <a:stretch>
            <a:fillRect/>
          </a:stretch>
        </p:blipFill>
        <p:spPr bwMode="auto">
          <a:xfrm>
            <a:off x="9398183" y="4004639"/>
            <a:ext cx="2539634" cy="2373403"/>
          </a:xfrm>
          <a:prstGeom prst="rect">
            <a:avLst/>
          </a:prstGeom>
          <a:noFill/>
        </p:spPr>
      </p:pic>
    </p:spTree>
    <p:extLst>
      <p:ext uri="{BB962C8B-B14F-4D97-AF65-F5344CB8AC3E}">
        <p14:creationId xmlns:p14="http://schemas.microsoft.com/office/powerpoint/2010/main" val="380473002"/>
      </p:ext>
    </p:extLst>
  </p:cSld>
  <p:clrMapOvr>
    <a:masterClrMapping/>
  </p:clrMapOvr>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國泰輔助色">
      <a:dk1>
        <a:sysClr val="windowText" lastClr="000000"/>
      </a:dk1>
      <a:lt1>
        <a:sysClr val="window" lastClr="FFFFFF"/>
      </a:lt1>
      <a:dk2>
        <a:srgbClr val="FFF200"/>
      </a:dk2>
      <a:lt2>
        <a:srgbClr val="00A94F"/>
      </a:lt2>
      <a:accent1>
        <a:srgbClr val="004C8D"/>
      </a:accent1>
      <a:accent2>
        <a:srgbClr val="4F8940"/>
      </a:accent2>
      <a:accent3>
        <a:srgbClr val="FBC93E"/>
      </a:accent3>
      <a:accent4>
        <a:srgbClr val="8C297A"/>
      </a:accent4>
      <a:accent5>
        <a:srgbClr val="C53246"/>
      </a:accent5>
      <a:accent6>
        <a:srgbClr val="29A4B1"/>
      </a:accent6>
      <a:hlink>
        <a:srgbClr val="0000FF"/>
      </a:hlink>
      <a:folHlink>
        <a:srgbClr val="800080"/>
      </a:folHlink>
    </a:clrScheme>
    <a:fontScheme name="國泰字體">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Template>
  <TotalTime>5690</TotalTime>
  <Words>4954</Words>
  <Application>Microsoft Office PowerPoint</Application>
  <PresentationFormat>寬螢幕</PresentationFormat>
  <Paragraphs>341</Paragraphs>
  <Slides>50</Slides>
  <Notes>44</Notes>
  <HiddenSlides>0</HiddenSlides>
  <MMClips>0</MMClips>
  <ScaleCrop>false</ScaleCrop>
  <HeadingPairs>
    <vt:vector size="8" baseType="variant">
      <vt:variant>
        <vt:lpstr>使用字型</vt:lpstr>
      </vt:variant>
      <vt:variant>
        <vt:i4>10</vt:i4>
      </vt:variant>
      <vt:variant>
        <vt:lpstr>佈景主題</vt:lpstr>
      </vt:variant>
      <vt:variant>
        <vt:i4>2</vt:i4>
      </vt:variant>
      <vt:variant>
        <vt:lpstr>內嵌 OLE 伺服程式</vt:lpstr>
      </vt:variant>
      <vt:variant>
        <vt:i4>1</vt:i4>
      </vt:variant>
      <vt:variant>
        <vt:lpstr>投影片標題</vt:lpstr>
      </vt:variant>
      <vt:variant>
        <vt:i4>50</vt:i4>
      </vt:variant>
    </vt:vector>
  </HeadingPairs>
  <TitlesOfParts>
    <vt:vector size="63" baseType="lpstr">
      <vt:lpstr>Calibri Light (標題)</vt:lpstr>
      <vt:lpstr>微軟正黑體</vt:lpstr>
      <vt:lpstr>新細明體</vt:lpstr>
      <vt:lpstr>Arial</vt:lpstr>
      <vt:lpstr>Calibri</vt:lpstr>
      <vt:lpstr>Calibri Light</vt:lpstr>
      <vt:lpstr>Courier New</vt:lpstr>
      <vt:lpstr>MV Boli</vt:lpstr>
      <vt:lpstr>Verdana</vt:lpstr>
      <vt:lpstr>Wingdings</vt:lpstr>
      <vt:lpstr>Retrospect</vt:lpstr>
      <vt:lpstr>Office 佈景主題</vt:lpstr>
      <vt:lpstr>Visio</vt:lpstr>
      <vt:lpstr>什麼是資料庫???</vt:lpstr>
      <vt:lpstr>PowerPoint 簡報</vt:lpstr>
      <vt:lpstr>PowerPoint 簡報</vt:lpstr>
      <vt:lpstr>PowerPoint 簡報</vt:lpstr>
      <vt:lpstr>PowerPoint 簡報</vt:lpstr>
      <vt:lpstr>PowerPoint 簡報</vt:lpstr>
      <vt:lpstr>PowerPoint 簡報</vt:lpstr>
      <vt:lpstr>PowerPoint 簡報</vt:lpstr>
      <vt:lpstr>PowerPoint 簡報</vt:lpstr>
      <vt:lpstr>資料庫的意義</vt:lpstr>
      <vt:lpstr>PowerPoint 簡報</vt:lpstr>
      <vt:lpstr>例如1：個人通訊錄上的運用</vt:lpstr>
      <vt:lpstr>PowerPoint 簡報</vt:lpstr>
      <vt:lpstr>例如2：行動通訊錄的運用</vt:lpstr>
      <vt:lpstr>PowerPoint 簡報</vt:lpstr>
      <vt:lpstr>PowerPoint 簡報</vt:lpstr>
      <vt:lpstr>PowerPoint 簡報</vt:lpstr>
      <vt:lpstr>一、降低資料的重覆(Redundancy)</vt:lpstr>
      <vt:lpstr>1.  資料尚未集中化</vt:lpstr>
      <vt:lpstr>2.資料集中化</vt:lpstr>
      <vt:lpstr>二、達成資料的一致性(Consistency)</vt:lpstr>
      <vt:lpstr>三、達成資料共享(Data Sharing)</vt:lpstr>
      <vt:lpstr>四、資料的獨立性(Data Independence)</vt:lpstr>
      <vt:lpstr>PowerPoint 簡報</vt:lpstr>
      <vt:lpstr>五、資料的完整性(Integrity)</vt:lpstr>
      <vt:lpstr>六、無紙作業，有效利用空間(Reduce Paper)</vt:lpstr>
      <vt:lpstr>七、資料的安全性(Security)</vt:lpstr>
      <vt:lpstr>資料庫與資料庫管理系統</vt:lpstr>
      <vt:lpstr>PowerPoint 簡報</vt:lpstr>
      <vt:lpstr>資料庫系統的組成</vt:lpstr>
      <vt:lpstr>資料庫管理系統的功能</vt:lpstr>
      <vt:lpstr>1.資料的定義 (Data Define)</vt:lpstr>
      <vt:lpstr>2.資料的操作 (Data Manipulation)</vt:lpstr>
      <vt:lpstr>3.重複性的控制(Redundancy Control)</vt:lpstr>
      <vt:lpstr>4.表示資料之間的複雜關係</vt:lpstr>
      <vt:lpstr>5.實施完整性限制</vt:lpstr>
      <vt:lpstr>6.提供「備份」與「回復」的能力</vt:lpstr>
      <vt:lpstr>Part II  認識資料、資料庫及資訊的關係</vt:lpstr>
      <vt:lpstr>Relational Database Systems</vt:lpstr>
      <vt:lpstr> How the Data Is Organized</vt:lpstr>
      <vt:lpstr>Integrity Constraints</vt:lpstr>
      <vt:lpstr>Database Model-1</vt:lpstr>
      <vt:lpstr>Database Model-2</vt:lpstr>
      <vt:lpstr>Types of Database Environment</vt:lpstr>
      <vt:lpstr>Connecting to a Server</vt:lpstr>
      <vt:lpstr>Instance: Database Configurations</vt:lpstr>
      <vt:lpstr>Oracle User</vt:lpstr>
      <vt:lpstr>Oracle Program Categories</vt:lpstr>
      <vt:lpstr>Oracle Editions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Tim Chang</dc:creator>
  <cp:lastModifiedBy>Tim Chang</cp:lastModifiedBy>
  <cp:revision>460</cp:revision>
  <dcterms:created xsi:type="dcterms:W3CDTF">2015-08-31T02:05:59Z</dcterms:created>
  <dcterms:modified xsi:type="dcterms:W3CDTF">2024-07-29T07:41:07Z</dcterms:modified>
</cp:coreProperties>
</file>