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59"/>
  </p:notesMasterIdLst>
  <p:sldIdLst>
    <p:sldId id="366" r:id="rId2"/>
    <p:sldId id="466" r:id="rId3"/>
    <p:sldId id="367" r:id="rId4"/>
    <p:sldId id="402" r:id="rId5"/>
    <p:sldId id="403" r:id="rId6"/>
    <p:sldId id="404" r:id="rId7"/>
    <p:sldId id="405" r:id="rId8"/>
    <p:sldId id="409" r:id="rId9"/>
    <p:sldId id="410" r:id="rId10"/>
    <p:sldId id="411" r:id="rId11"/>
    <p:sldId id="412" r:id="rId12"/>
    <p:sldId id="413" r:id="rId13"/>
    <p:sldId id="415" r:id="rId14"/>
    <p:sldId id="416" r:id="rId15"/>
    <p:sldId id="417" r:id="rId16"/>
    <p:sldId id="418" r:id="rId17"/>
    <p:sldId id="419" r:id="rId18"/>
    <p:sldId id="420" r:id="rId19"/>
    <p:sldId id="422" r:id="rId20"/>
    <p:sldId id="424" r:id="rId21"/>
    <p:sldId id="425" r:id="rId22"/>
    <p:sldId id="426" r:id="rId23"/>
    <p:sldId id="427" r:id="rId24"/>
    <p:sldId id="428" r:id="rId25"/>
    <p:sldId id="429"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7" r:id="rId42"/>
    <p:sldId id="448" r:id="rId43"/>
    <p:sldId id="450" r:id="rId44"/>
    <p:sldId id="451" r:id="rId45"/>
    <p:sldId id="452" r:id="rId46"/>
    <p:sldId id="454" r:id="rId47"/>
    <p:sldId id="455" r:id="rId48"/>
    <p:sldId id="456" r:id="rId49"/>
    <p:sldId id="457" r:id="rId50"/>
    <p:sldId id="458" r:id="rId51"/>
    <p:sldId id="459" r:id="rId52"/>
    <p:sldId id="460" r:id="rId53"/>
    <p:sldId id="461" r:id="rId54"/>
    <p:sldId id="462" r:id="rId55"/>
    <p:sldId id="463" r:id="rId56"/>
    <p:sldId id="464" r:id="rId57"/>
    <p:sldId id="46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90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38"/>
    <p:restoredTop sz="77697" autoAdjust="0"/>
  </p:normalViewPr>
  <p:slideViewPr>
    <p:cSldViewPr snapToGrid="0" snapToObjects="1">
      <p:cViewPr>
        <p:scale>
          <a:sx n="60" d="100"/>
          <a:sy n="60" d="100"/>
        </p:scale>
        <p:origin x="-528" y="-72"/>
      </p:cViewPr>
      <p:guideLst>
        <p:guide orient="horz" pos="2160"/>
        <p:guide pos="3840"/>
      </p:guideLst>
    </p:cSldViewPr>
  </p:slideViewPr>
  <p:notesTextViewPr>
    <p:cViewPr>
      <p:scale>
        <a:sx n="1" d="1"/>
        <a:sy n="1" d="1"/>
      </p:scale>
      <p:origin x="0" y="0"/>
    </p:cViewPr>
  </p:notesTextViewPr>
  <p:sorterViewPr>
    <p:cViewPr>
      <p:scale>
        <a:sx n="66" d="100"/>
        <a:sy n="66" d="100"/>
      </p:scale>
      <p:origin x="0" y="280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0BAAB-BDF3-6340-96D0-CFAA788AC2B5}" type="datetimeFigureOut">
              <a:rPr kumimoji="1" lang="zh-TW" altLang="en-US" smtClean="0"/>
              <a:pPr/>
              <a:t>2016/3/15</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77357-1A22-CD44-9BA5-67D814C6CDCB}" type="slidenum">
              <a:rPr kumimoji="1" lang="zh-TW" altLang="en-US" smtClean="0"/>
              <a:pPr/>
              <a:t>‹#›</a:t>
            </a:fld>
            <a:endParaRPr kumimoji="1" lang="zh-TW" altLang="en-US"/>
          </a:p>
        </p:txBody>
      </p:sp>
    </p:spTree>
    <p:extLst>
      <p:ext uri="{BB962C8B-B14F-4D97-AF65-F5344CB8AC3E}">
        <p14:creationId xmlns:p14="http://schemas.microsoft.com/office/powerpoint/2010/main" xmlns="" val="379341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__1.doc"/></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__2.doc"/></Relationships>
</file>

<file path=ppt/notesSlides/_rels/note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image" Target="../media/image40.png"/></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__3.doc"/></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__4.doc"/></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Microsoft_Office_Word_97_-_2003___5.doc"/></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vmlDrawing" Target="../drawings/vmlDrawing6.vml"/><Relationship Id="rId4" Type="http://schemas.openxmlformats.org/officeDocument/2006/relationships/oleObject" Target="../embeddings/Microsoft_Office_Word_97_-_2003___6.doc"/></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Administration Workshop I   6 - </a:t>
            </a:r>
            <a:fld id="{6FC55B72-8ED1-6745-8A7D-014CCBFECEB6}" type="slidenum">
              <a:rPr lang="en-US" altLang="zh-TW"/>
              <a:pPr/>
              <a:t>3</a:t>
            </a:fld>
            <a:endParaRPr lang="en-US" altLang="zh-TW"/>
          </a:p>
        </p:txBody>
      </p:sp>
      <p:sp>
        <p:nvSpPr>
          <p:cNvPr id="317444" name="Rectangle 4"/>
          <p:cNvSpPr>
            <a:spLocks noGrp="1" noRot="1" noChangeAspect="1" noChangeArrowheads="1" noTextEdit="1"/>
          </p:cNvSpPr>
          <p:nvPr>
            <p:ph type="sldImg"/>
          </p:nvPr>
        </p:nvSpPr>
        <p:spPr>
          <a:ln/>
        </p:spPr>
      </p:sp>
      <p:sp>
        <p:nvSpPr>
          <p:cNvPr id="317445" name="Rectangle 5"/>
          <p:cNvSpPr>
            <a:spLocks noGrp="1" noChangeArrowheads="1"/>
          </p:cNvSpPr>
          <p:nvPr>
            <p:ph type="body" idx="1"/>
          </p:nvPr>
        </p:nvSpPr>
        <p:spPr/>
        <p:txBody>
          <a:bodyPr/>
          <a:lstStyle/>
          <a:p>
            <a:r>
              <a:rPr lang="en-US" altLang="zh-TW"/>
              <a:t>Resources</a:t>
            </a:r>
          </a:p>
          <a:p>
            <a:pPr lvl="2"/>
            <a:r>
              <a:rPr lang="en-US" altLang="zh-TW" i="1"/>
              <a:t>Oracle Database Net Services Administrator’s Guide</a:t>
            </a:r>
          </a:p>
          <a:p>
            <a:pPr lvl="2"/>
            <a:r>
              <a:rPr lang="en-US" altLang="zh-TW" i="1"/>
              <a:t>Oracle Database Net Services Reference</a:t>
            </a:r>
          </a:p>
        </p:txBody>
      </p:sp>
    </p:spTree>
    <p:extLst>
      <p:ext uri="{BB962C8B-B14F-4D97-AF65-F5344CB8AC3E}">
        <p14:creationId xmlns:p14="http://schemas.microsoft.com/office/powerpoint/2010/main" xmlns="" val="584183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2D98A979-5B6F-7744-9CEE-4522C0911368}" type="slidenum">
              <a:rPr lang="en-US" altLang="zh-TW">
                <a:solidFill>
                  <a:schemeClr val="tx1"/>
                </a:solidFill>
              </a:rPr>
              <a:pPr/>
              <a:t>12</a:t>
            </a:fld>
            <a:endParaRPr lang="en-US" altLang="zh-TW">
              <a:solidFill>
                <a:schemeClr val="tx1"/>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若在算術表示式中</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有任一資料欄的值為空值</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則結果也會是空值。舉例來說</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若您嘗試將數 字除以零</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則會出現錯誤。不過</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要是您將一個數字除以空值</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則結果會是空值或為不明的值。 投影片範例中的員工 </a:t>
            </a:r>
            <a:r>
              <a:rPr lang="en-US" altLang="zh-TW" sz="1200" kern="1200" dirty="0" smtClean="0">
                <a:solidFill>
                  <a:schemeClr val="tx1"/>
                </a:solidFill>
                <a:effectLst/>
                <a:latin typeface="+mn-lt"/>
                <a:ea typeface="+mn-ea"/>
                <a:cs typeface="+mn-cs"/>
              </a:rPr>
              <a:t>King </a:t>
            </a:r>
            <a:r>
              <a:rPr lang="zh-TW" altLang="en-US" sz="1200" kern="1200" dirty="0" smtClean="0">
                <a:solidFill>
                  <a:schemeClr val="tx1"/>
                </a:solidFill>
                <a:effectLst/>
                <a:latin typeface="+mn-lt"/>
                <a:ea typeface="+mn-ea"/>
                <a:cs typeface="+mn-cs"/>
              </a:rPr>
              <a:t>並未收取任何佣金。而因為算術表示式中的 </a:t>
            </a:r>
            <a:r>
              <a:rPr lang="en-US" altLang="zh-TW" sz="1200" kern="1200" dirty="0" smtClean="0">
                <a:solidFill>
                  <a:schemeClr val="tx1"/>
                </a:solidFill>
                <a:effectLst/>
                <a:latin typeface="+mn-lt"/>
                <a:ea typeface="+mn-ea"/>
                <a:cs typeface="+mn-cs"/>
              </a:rPr>
              <a:t>COMMISSION_PCT </a:t>
            </a:r>
            <a:r>
              <a:rPr lang="zh-TW" altLang="en-US" sz="1200" kern="1200" dirty="0" smtClean="0">
                <a:solidFill>
                  <a:schemeClr val="tx1"/>
                </a:solidFill>
                <a:effectLst/>
                <a:latin typeface="+mn-lt"/>
                <a:ea typeface="+mn-ea"/>
                <a:cs typeface="+mn-cs"/>
              </a:rPr>
              <a:t>資 料欄是空值</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所以結果也會是空值。 </a:t>
            </a:r>
            <a:endParaRPr lang="zh-TW" altLang="en-US" dirty="0">
              <a:effectLst/>
            </a:endParaRPr>
          </a:p>
        </p:txBody>
      </p:sp>
    </p:spTree>
    <p:extLst>
      <p:ext uri="{BB962C8B-B14F-4D97-AF65-F5344CB8AC3E}">
        <p14:creationId xmlns:p14="http://schemas.microsoft.com/office/powerpoint/2010/main" xmlns="" val="2020637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EA92C771-CE65-C74B-B1A6-516F510A1B8B}" type="slidenum">
              <a:rPr lang="en-US" altLang="zh-TW">
                <a:solidFill>
                  <a:schemeClr val="tx1"/>
                </a:solidFill>
              </a:rPr>
              <a:pPr/>
              <a:t>13</a:t>
            </a:fld>
            <a:endParaRPr lang="en-US" altLang="zh-TW">
              <a:solidFill>
                <a:schemeClr val="tx1"/>
              </a:solidFill>
            </a:endParaRPr>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xfrm>
            <a:off x="477838" y="5400675"/>
            <a:ext cx="6359525" cy="3663950"/>
          </a:xfrm>
        </p:spPr>
        <p:txBody>
          <a:bodyPr/>
          <a:lstStyle/>
          <a:p>
            <a:r>
              <a:rPr lang="en-US" altLang="zh-TW"/>
              <a:t>Defining a Column Alias</a:t>
            </a:r>
          </a:p>
          <a:p>
            <a:pPr lvl="1"/>
            <a:r>
              <a:rPr lang="en-US" altLang="zh-TW"/>
              <a:t>When displaying the result of a query, SQL Developer normally uses the name of the selected column as the column heading. This heading may not be descriptive and, therefore, may be difficult to understand. You can change a column heading by using a column alias.</a:t>
            </a:r>
          </a:p>
          <a:p>
            <a:pPr lvl="1"/>
            <a:r>
              <a:rPr lang="en-US" altLang="zh-TW"/>
              <a:t>Specify the alias after the column in the </a:t>
            </a:r>
            <a:r>
              <a:rPr lang="en-US" altLang="zh-TW">
                <a:latin typeface="Courier New" charset="0"/>
              </a:rPr>
              <a:t>SELECT</a:t>
            </a:r>
            <a:r>
              <a:rPr lang="en-US" altLang="zh-TW"/>
              <a:t> list using blank space as a separator. By default, alias headings appear in uppercase. If the alias contains spaces or special characters (such as # or $), or if it is case-sensitive, enclose the alias in double quotation marks (“ ”).</a:t>
            </a:r>
          </a:p>
        </p:txBody>
      </p:sp>
    </p:spTree>
    <p:extLst>
      <p:ext uri="{BB962C8B-B14F-4D97-AF65-F5344CB8AC3E}">
        <p14:creationId xmlns:p14="http://schemas.microsoft.com/office/powerpoint/2010/main" xmlns="" val="1382152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09F7C422-F5C7-204A-9C75-35D696B10233}" type="slidenum">
              <a:rPr lang="en-US" altLang="zh-TW">
                <a:solidFill>
                  <a:schemeClr val="tx1"/>
                </a:solidFill>
              </a:rPr>
              <a:pPr/>
              <a:t>14</a:t>
            </a:fld>
            <a:endParaRPr lang="en-US" altLang="zh-TW">
              <a:solidFill>
                <a:schemeClr val="tx1"/>
              </a:solidFill>
            </a:endParaRPr>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第一個範例顯示所有員工的姓名與佣金比例。請注意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在資料欄別名之前使用了選擇性的 </a:t>
            </a:r>
            <a:r>
              <a:rPr lang="en-US" altLang="zh-TW" sz="1200" kern="1200" dirty="0" smtClean="0">
                <a:solidFill>
                  <a:schemeClr val="tx1"/>
                </a:solidFill>
                <a:effectLst/>
                <a:latin typeface="+mn-lt"/>
                <a:ea typeface="+mn-ea"/>
                <a:cs typeface="+mn-cs"/>
              </a:rPr>
              <a:t>AS </a:t>
            </a:r>
            <a:r>
              <a:rPr lang="zh-TW" altLang="en-US" sz="1200" kern="1200" dirty="0" smtClean="0">
                <a:solidFill>
                  <a:schemeClr val="tx1"/>
                </a:solidFill>
                <a:effectLst/>
                <a:latin typeface="+mn-lt"/>
                <a:ea typeface="+mn-ea"/>
                <a:cs typeface="+mn-cs"/>
              </a:rPr>
              <a:t>關鍵字。不論是否使用 </a:t>
            </a:r>
            <a:r>
              <a:rPr lang="en-US" altLang="zh-TW" sz="1200" kern="1200" dirty="0" smtClean="0">
                <a:solidFill>
                  <a:schemeClr val="tx1"/>
                </a:solidFill>
                <a:effectLst/>
                <a:latin typeface="+mn-lt"/>
                <a:ea typeface="+mn-ea"/>
                <a:cs typeface="+mn-cs"/>
              </a:rPr>
              <a:t>AS </a:t>
            </a:r>
            <a:r>
              <a:rPr lang="zh-TW" altLang="en-US" sz="1200" kern="1200" dirty="0" smtClean="0">
                <a:solidFill>
                  <a:schemeClr val="tx1"/>
                </a:solidFill>
                <a:effectLst/>
                <a:latin typeface="+mn-lt"/>
                <a:ea typeface="+mn-ea"/>
                <a:cs typeface="+mn-cs"/>
              </a:rPr>
              <a:t>關鍵字</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查詢的結果都會一致。另外也請注意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該 </a:t>
            </a:r>
            <a:r>
              <a:rPr lang="en-US" altLang="zh-TW" sz="1200" kern="1200" dirty="0" smtClean="0">
                <a:solidFill>
                  <a:schemeClr val="tx1"/>
                </a:solidFill>
                <a:effectLst/>
                <a:latin typeface="+mn-lt"/>
                <a:ea typeface="+mn-ea"/>
                <a:cs typeface="+mn-cs"/>
              </a:rPr>
              <a:t>SQL </a:t>
            </a:r>
            <a:r>
              <a:rPr lang="zh-TW" altLang="en-US" sz="1200" kern="1200" dirty="0" smtClean="0">
                <a:solidFill>
                  <a:schemeClr val="tx1"/>
                </a:solidFill>
                <a:effectLst/>
                <a:latin typeface="+mn-lt"/>
                <a:ea typeface="+mn-ea"/>
                <a:cs typeface="+mn-cs"/>
              </a:rPr>
              <a:t>敘述句的兩 個資料欄別名 </a:t>
            </a:r>
            <a:r>
              <a:rPr lang="en-US" altLang="zh-TW" sz="1200" kern="1200" dirty="0" smtClean="0">
                <a:solidFill>
                  <a:schemeClr val="tx1"/>
                </a:solidFill>
                <a:effectLst/>
                <a:latin typeface="+mn-lt"/>
                <a:ea typeface="+mn-ea"/>
                <a:cs typeface="+mn-cs"/>
              </a:rPr>
              <a:t>name </a:t>
            </a:r>
            <a:r>
              <a:rPr lang="zh-TW" altLang="en-US" sz="1200" kern="1200" dirty="0" smtClean="0">
                <a:solidFill>
                  <a:schemeClr val="tx1"/>
                </a:solidFill>
                <a:effectLst/>
                <a:latin typeface="+mn-lt"/>
                <a:ea typeface="+mn-ea"/>
                <a:cs typeface="+mn-cs"/>
              </a:rPr>
              <a:t>與 </a:t>
            </a:r>
            <a:r>
              <a:rPr lang="en-US" altLang="zh-TW" sz="1200" kern="1200" dirty="0" err="1" smtClean="0">
                <a:solidFill>
                  <a:schemeClr val="tx1"/>
                </a:solidFill>
                <a:effectLst/>
                <a:latin typeface="+mn-lt"/>
                <a:ea typeface="+mn-ea"/>
                <a:cs typeface="+mn-cs"/>
              </a:rPr>
              <a:t>comm</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是以小寫顯示</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但查詢結果則會以大寫來顯示資料欄標題。正如 在上一張投影片中所提及的</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資料欄標題預設會以大寫顯示。 </a:t>
            </a:r>
            <a:endParaRPr lang="zh-TW" altLang="en-US" dirty="0" smtClean="0">
              <a:effectLst/>
            </a:endParaRPr>
          </a:p>
          <a:p>
            <a:r>
              <a:rPr lang="zh-TW" altLang="en-US" sz="1200" kern="1200" dirty="0" smtClean="0">
                <a:solidFill>
                  <a:schemeClr val="tx1"/>
                </a:solidFill>
                <a:effectLst/>
                <a:latin typeface="+mn-lt"/>
                <a:ea typeface="+mn-ea"/>
                <a:cs typeface="+mn-cs"/>
              </a:rPr>
              <a:t>第二個範例顯示所有員工的姓氏與年薪。因為 </a:t>
            </a:r>
            <a:r>
              <a:rPr lang="en-US" altLang="zh-TW" sz="1200" kern="1200" dirty="0" smtClean="0">
                <a:solidFill>
                  <a:schemeClr val="tx1"/>
                </a:solidFill>
                <a:effectLst/>
                <a:latin typeface="+mn-lt"/>
                <a:ea typeface="+mn-ea"/>
                <a:cs typeface="+mn-cs"/>
              </a:rPr>
              <a:t>Annual Salary </a:t>
            </a:r>
            <a:r>
              <a:rPr lang="zh-TW" altLang="en-US" sz="1200" kern="1200" dirty="0" smtClean="0">
                <a:solidFill>
                  <a:schemeClr val="tx1"/>
                </a:solidFill>
                <a:effectLst/>
                <a:latin typeface="+mn-lt"/>
                <a:ea typeface="+mn-ea"/>
                <a:cs typeface="+mn-cs"/>
              </a:rPr>
              <a:t>含有一個空格</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所以用雙引號 括住。請注意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輸出結果中的資料欄標題與資料欄別名完全相同。 </a:t>
            </a:r>
            <a:endParaRPr lang="zh-TW" altLang="en-US" dirty="0">
              <a:effectLst/>
            </a:endParaRPr>
          </a:p>
        </p:txBody>
      </p:sp>
    </p:spTree>
    <p:extLst>
      <p:ext uri="{BB962C8B-B14F-4D97-AF65-F5344CB8AC3E}">
        <p14:creationId xmlns:p14="http://schemas.microsoft.com/office/powerpoint/2010/main" xmlns="" val="1104258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6DC821FE-8ED6-DD49-B838-1FB40FFB20F7}" type="slidenum">
              <a:rPr lang="en-US" altLang="zh-TW">
                <a:solidFill>
                  <a:schemeClr val="tx1"/>
                </a:solidFill>
              </a:rPr>
              <a:pPr/>
              <a:t>15</a:t>
            </a:fld>
            <a:endParaRPr lang="en-US" altLang="zh-TW">
              <a:solidFill>
                <a:schemeClr val="tx1"/>
              </a:solidFill>
            </a:endParaRPr>
          </a:p>
        </p:txBody>
      </p:sp>
      <p:sp>
        <p:nvSpPr>
          <p:cNvPr id="437252" name="Rectangle 4"/>
          <p:cNvSpPr>
            <a:spLocks noGrp="1" noRot="1" noChangeAspect="1" noChangeArrowheads="1" noTextEdit="1"/>
          </p:cNvSpPr>
          <p:nvPr>
            <p:ph type="sldImg"/>
          </p:nvPr>
        </p:nvSpPr>
        <p:spPr>
          <a:ln/>
        </p:spPr>
      </p:sp>
      <p:sp>
        <p:nvSpPr>
          <p:cNvPr id="437253" name="Rectangle 5"/>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xmlns="" val="1382831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525368D0-9190-F24A-9E2C-03F0B4A17C73}" type="slidenum">
              <a:rPr lang="en-US" altLang="zh-TW">
                <a:solidFill>
                  <a:schemeClr val="tx1"/>
                </a:solidFill>
              </a:rPr>
              <a:pPr/>
              <a:t>16</a:t>
            </a:fld>
            <a:endParaRPr lang="en-US" altLang="zh-TW">
              <a:solidFill>
                <a:schemeClr val="tx1"/>
              </a:solidFill>
            </a:endParaRPr>
          </a:p>
        </p:txBody>
      </p:sp>
      <p:sp>
        <p:nvSpPr>
          <p:cNvPr id="337924" name="Rectangle 2052"/>
          <p:cNvSpPr>
            <a:spLocks noGrp="1" noRot="1" noChangeAspect="1" noChangeArrowheads="1" noTextEdit="1"/>
          </p:cNvSpPr>
          <p:nvPr>
            <p:ph type="sldImg"/>
          </p:nvPr>
        </p:nvSpPr>
        <p:spPr>
          <a:ln/>
        </p:spPr>
      </p:sp>
      <p:sp>
        <p:nvSpPr>
          <p:cNvPr id="337925" name="Rectangle 2053"/>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您可以利用連接運算子 </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將資料欄與其他資料欄、算術表示式或常數值連結</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以建立一個字 元表示式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運算子兩邊的資料欄會結合成一個輸出資料欄。 </a:t>
            </a:r>
            <a:endParaRPr lang="zh-TW" altLang="en-US" dirty="0" smtClean="0">
              <a:effectLst/>
            </a:endParaRPr>
          </a:p>
          <a:p>
            <a:r>
              <a:rPr lang="zh-TW" altLang="en-US" sz="1200" kern="1200" dirty="0" smtClean="0">
                <a:solidFill>
                  <a:schemeClr val="tx1"/>
                </a:solidFill>
                <a:effectLst/>
                <a:latin typeface="+mn-lt"/>
                <a:ea typeface="+mn-ea"/>
                <a:cs typeface="+mn-cs"/>
              </a:rPr>
              <a:t>此範例將 </a:t>
            </a:r>
            <a:r>
              <a:rPr lang="en-US" altLang="zh-TW" sz="1200" kern="1200" dirty="0" smtClean="0">
                <a:solidFill>
                  <a:schemeClr val="tx1"/>
                </a:solidFill>
                <a:effectLst/>
                <a:latin typeface="+mn-lt"/>
                <a:ea typeface="+mn-ea"/>
                <a:cs typeface="+mn-cs"/>
              </a:rPr>
              <a:t>LAST_NAME </a:t>
            </a:r>
            <a:r>
              <a:rPr lang="zh-TW" altLang="en-US" sz="1200" kern="1200" dirty="0" smtClean="0">
                <a:solidFill>
                  <a:schemeClr val="tx1"/>
                </a:solidFill>
                <a:effectLst/>
                <a:latin typeface="+mn-lt"/>
                <a:ea typeface="+mn-ea"/>
                <a:cs typeface="+mn-cs"/>
              </a:rPr>
              <a:t>與 </a:t>
            </a:r>
            <a:r>
              <a:rPr lang="en-US" altLang="zh-TW" sz="1200" kern="1200" dirty="0" smtClean="0">
                <a:solidFill>
                  <a:schemeClr val="tx1"/>
                </a:solidFill>
                <a:effectLst/>
                <a:latin typeface="+mn-lt"/>
                <a:ea typeface="+mn-ea"/>
                <a:cs typeface="+mn-cs"/>
              </a:rPr>
              <a:t>JOB_ID </a:t>
            </a:r>
            <a:r>
              <a:rPr lang="zh-TW" altLang="en-US" sz="1200" kern="1200" dirty="0" smtClean="0">
                <a:solidFill>
                  <a:schemeClr val="tx1"/>
                </a:solidFill>
                <a:effectLst/>
                <a:latin typeface="+mn-lt"/>
                <a:ea typeface="+mn-ea"/>
                <a:cs typeface="+mn-cs"/>
              </a:rPr>
              <a:t>做連接</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而且別名是 </a:t>
            </a:r>
            <a:r>
              <a:rPr lang="en-US" altLang="zh-TW" sz="1200" kern="1200" dirty="0" smtClean="0">
                <a:solidFill>
                  <a:schemeClr val="tx1"/>
                </a:solidFill>
                <a:effectLst/>
                <a:latin typeface="+mn-lt"/>
                <a:ea typeface="+mn-ea"/>
                <a:cs typeface="+mn-cs"/>
              </a:rPr>
              <a:t>Employees</a:t>
            </a:r>
            <a:r>
              <a:rPr lang="zh-TW" altLang="en-US" sz="1200" kern="1200" dirty="0" smtClean="0">
                <a:solidFill>
                  <a:schemeClr val="tx1"/>
                </a:solidFill>
                <a:effectLst/>
                <a:latin typeface="+mn-lt"/>
                <a:ea typeface="+mn-ea"/>
                <a:cs typeface="+mn-cs"/>
              </a:rPr>
              <a:t>。請注意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這裡的員工姓 氏與工作代碼</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會結合一個輸出資料欄。 </a:t>
            </a:r>
            <a:endParaRPr lang="zh-TW" altLang="en-US" dirty="0" smtClean="0">
              <a:effectLst/>
            </a:endParaRPr>
          </a:p>
          <a:p>
            <a:r>
              <a:rPr lang="zh-TW" altLang="en-US" sz="1200" kern="1200" dirty="0" smtClean="0">
                <a:solidFill>
                  <a:schemeClr val="tx1"/>
                </a:solidFill>
                <a:effectLst/>
                <a:latin typeface="+mn-lt"/>
                <a:ea typeface="+mn-ea"/>
                <a:cs typeface="+mn-cs"/>
              </a:rPr>
              <a:t>別名前的 </a:t>
            </a:r>
            <a:r>
              <a:rPr lang="en-US" altLang="zh-TW" sz="1200" kern="1200" dirty="0" smtClean="0">
                <a:solidFill>
                  <a:schemeClr val="tx1"/>
                </a:solidFill>
                <a:effectLst/>
                <a:latin typeface="+mn-lt"/>
                <a:ea typeface="+mn-ea"/>
                <a:cs typeface="+mn-cs"/>
              </a:rPr>
              <a:t>AS </a:t>
            </a:r>
            <a:r>
              <a:rPr lang="zh-TW" altLang="en-US" sz="1200" kern="1200" dirty="0" smtClean="0">
                <a:solidFill>
                  <a:schemeClr val="tx1"/>
                </a:solidFill>
                <a:effectLst/>
                <a:latin typeface="+mn-lt"/>
                <a:ea typeface="+mn-ea"/>
                <a:cs typeface="+mn-cs"/>
              </a:rPr>
              <a:t>關鍵字能讓 </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敘述句更易於判讀。 空值與連接運算子 </a:t>
            </a:r>
            <a:endParaRPr lang="zh-TW" altLang="en-US" dirty="0" smtClean="0">
              <a:effectLst/>
            </a:endParaRPr>
          </a:p>
          <a:p>
            <a:r>
              <a:rPr lang="zh-TW" altLang="en-US" sz="1200" kern="1200" dirty="0" smtClean="0">
                <a:solidFill>
                  <a:schemeClr val="tx1"/>
                </a:solidFill>
                <a:effectLst/>
                <a:latin typeface="+mn-lt"/>
                <a:ea typeface="+mn-ea"/>
                <a:cs typeface="+mn-cs"/>
              </a:rPr>
              <a:t>如果您將空值與字元字串連接</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結果會是一個字元字串。例如</a:t>
            </a:r>
            <a:r>
              <a:rPr lang="en-US" altLang="zh-TW" sz="1200" kern="1200" dirty="0" smtClean="0">
                <a:solidFill>
                  <a:schemeClr val="tx1"/>
                </a:solidFill>
                <a:effectLst/>
                <a:latin typeface="+mn-lt"/>
                <a:ea typeface="+mn-ea"/>
                <a:cs typeface="+mn-cs"/>
              </a:rPr>
              <a:t>,LAST_NAME || NULL </a:t>
            </a:r>
            <a:r>
              <a:rPr lang="zh-TW" altLang="en-US" sz="1200" kern="1200" dirty="0" smtClean="0">
                <a:solidFill>
                  <a:schemeClr val="tx1"/>
                </a:solidFill>
                <a:effectLst/>
                <a:latin typeface="+mn-lt"/>
                <a:ea typeface="+mn-ea"/>
                <a:cs typeface="+mn-cs"/>
              </a:rPr>
              <a:t>的結 果是 </a:t>
            </a:r>
            <a:r>
              <a:rPr lang="en-US" altLang="zh-TW" sz="1200" kern="1200" dirty="0" smtClean="0">
                <a:solidFill>
                  <a:schemeClr val="tx1"/>
                </a:solidFill>
                <a:effectLst/>
                <a:latin typeface="+mn-lt"/>
                <a:ea typeface="+mn-ea"/>
                <a:cs typeface="+mn-cs"/>
              </a:rPr>
              <a:t>LAST_NAME</a:t>
            </a:r>
            <a:r>
              <a:rPr lang="zh-TW" altLang="en-US" sz="1200" kern="1200" dirty="0" smtClean="0">
                <a:solidFill>
                  <a:schemeClr val="tx1"/>
                </a:solidFill>
                <a:effectLst/>
                <a:latin typeface="+mn-lt"/>
                <a:ea typeface="+mn-ea"/>
                <a:cs typeface="+mn-cs"/>
              </a:rPr>
              <a:t>。 </a:t>
            </a:r>
            <a:endParaRPr lang="zh-TW" altLang="en-US" dirty="0">
              <a:effectLst/>
            </a:endParaRPr>
          </a:p>
        </p:txBody>
      </p:sp>
    </p:spTree>
    <p:extLst>
      <p:ext uri="{BB962C8B-B14F-4D97-AF65-F5344CB8AC3E}">
        <p14:creationId xmlns:p14="http://schemas.microsoft.com/office/powerpoint/2010/main" xmlns="" val="892365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515E3B00-5067-AA43-8F48-CC35B2F0DFE8}" type="slidenum">
              <a:rPr lang="en-US" altLang="zh-TW">
                <a:solidFill>
                  <a:schemeClr val="tx1"/>
                </a:solidFill>
              </a:rPr>
              <a:pPr/>
              <a:t>17</a:t>
            </a:fld>
            <a:endParaRPr lang="en-US" altLang="zh-TW">
              <a:solidFill>
                <a:schemeClr val="tx1"/>
              </a:solidFill>
            </a:endParaRPr>
          </a:p>
        </p:txBody>
      </p:sp>
      <p:sp>
        <p:nvSpPr>
          <p:cNvPr id="339972" name="Rectangle 4"/>
          <p:cNvSpPr>
            <a:spLocks noGrp="1" noRot="1" noChangeAspect="1" noChangeArrowheads="1" noTextEdit="1"/>
          </p:cNvSpPr>
          <p:nvPr>
            <p:ph type="sldImg"/>
          </p:nvPr>
        </p:nvSpPr>
        <p:spPr>
          <a:ln/>
        </p:spPr>
      </p:sp>
      <p:sp>
        <p:nvSpPr>
          <p:cNvPr id="339973" name="Rectangle 5"/>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文字字元字串 </a:t>
            </a:r>
            <a:endParaRPr lang="zh-TW" altLang="en-US" dirty="0" smtClean="0">
              <a:effectLst/>
            </a:endParaRPr>
          </a:p>
          <a:p>
            <a:r>
              <a:rPr lang="zh-TW" altLang="en-US" sz="1200" kern="1200" dirty="0" smtClean="0">
                <a:solidFill>
                  <a:schemeClr val="tx1"/>
                </a:solidFill>
                <a:effectLst/>
                <a:latin typeface="+mn-lt"/>
                <a:ea typeface="+mn-ea"/>
                <a:cs typeface="+mn-cs"/>
              </a:rPr>
              <a:t>所謂文字</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是指 </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清單中包含的字元、數字或日期</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而不是指資料欄名稱或資料欄別名。 每傳回一個資料列</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就會輸出文字字元字串。查詢結果中可包含自由格式文字的文字字串</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而 且同樣會被視為 </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清單中的一個資料欄。 </a:t>
            </a:r>
            <a:endParaRPr lang="zh-TW" altLang="en-US" dirty="0" smtClean="0">
              <a:effectLst/>
            </a:endParaRPr>
          </a:p>
          <a:p>
            <a:r>
              <a:rPr lang="zh-TW" altLang="en-US" sz="1200" kern="1200" dirty="0" smtClean="0">
                <a:solidFill>
                  <a:schemeClr val="tx1"/>
                </a:solidFill>
                <a:effectLst/>
                <a:latin typeface="+mn-lt"/>
                <a:ea typeface="+mn-ea"/>
                <a:cs typeface="+mn-cs"/>
              </a:rPr>
              <a:t>日期與字元文字必須加上單引號 </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數字文字則不需要。 </a:t>
            </a:r>
            <a:endParaRPr lang="zh-TW" altLang="en-US" dirty="0">
              <a:effectLst/>
            </a:endParaRPr>
          </a:p>
        </p:txBody>
      </p:sp>
    </p:spTree>
    <p:extLst>
      <p:ext uri="{BB962C8B-B14F-4D97-AF65-F5344CB8AC3E}">
        <p14:creationId xmlns:p14="http://schemas.microsoft.com/office/powerpoint/2010/main" xmlns="" val="969345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B4659349-6B34-B448-9749-039237191CCE}" type="slidenum">
              <a:rPr lang="en-US" altLang="zh-TW">
                <a:solidFill>
                  <a:schemeClr val="tx1"/>
                </a:solidFill>
              </a:rPr>
              <a:pPr/>
              <a:t>18</a:t>
            </a:fld>
            <a:endParaRPr lang="en-US" altLang="zh-TW">
              <a:solidFill>
                <a:schemeClr val="tx1"/>
              </a:solidFill>
            </a:endParaRPr>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a:xfrm>
            <a:off x="477838" y="5400675"/>
            <a:ext cx="6359525" cy="3663950"/>
          </a:xfrm>
        </p:spPr>
        <p:txBody>
          <a:bodyPr/>
          <a:lstStyle/>
          <a:p>
            <a:r>
              <a:rPr lang="en-US" altLang="zh-TW"/>
              <a:t>Using Literal Character Strings </a:t>
            </a:r>
          </a:p>
          <a:p>
            <a:pPr lvl="1"/>
            <a:r>
              <a:rPr lang="en-US" altLang="zh-TW"/>
              <a:t>The example in the slide displays the last names and job codes of all employees. The column has the heading Employee Details. Note the spaces between the single quotation marks in the </a:t>
            </a:r>
            <a:r>
              <a:rPr lang="en-US" altLang="zh-TW">
                <a:latin typeface="Courier New" charset="0"/>
              </a:rPr>
              <a:t>SELECT</a:t>
            </a:r>
            <a:r>
              <a:rPr lang="en-US" altLang="zh-TW"/>
              <a:t> statement. The spaces improve the readability of the output. </a:t>
            </a:r>
          </a:p>
          <a:p>
            <a:pPr lvl="1"/>
            <a:r>
              <a:rPr lang="en-US" altLang="zh-TW"/>
              <a:t>In the following example, the last name and salary for each employee are concatenated with a literal, to give the returned rows more meaning:</a:t>
            </a:r>
            <a:endParaRPr lang="en-US" altLang="zh-TW" sz="400"/>
          </a:p>
          <a:p>
            <a:pPr lvl="4">
              <a:spcBef>
                <a:spcPct val="25000"/>
              </a:spcBef>
            </a:pPr>
            <a:r>
              <a:rPr lang="en-US" altLang="zh-TW"/>
              <a:t>SELECT last_name ||': 1 Month salary = '||salary Monthly</a:t>
            </a:r>
          </a:p>
          <a:p>
            <a:pPr lvl="4"/>
            <a:r>
              <a:rPr lang="en-US" altLang="zh-TW"/>
              <a:t>FROM   employees;</a:t>
            </a:r>
          </a:p>
        </p:txBody>
      </p:sp>
      <p:sp>
        <p:nvSpPr>
          <p:cNvPr id="342023" name="Text Box 7"/>
          <p:cNvSpPr txBox="1">
            <a:spLocks noChangeArrowheads="1"/>
          </p:cNvSpPr>
          <p:nvPr/>
        </p:nvSpPr>
        <p:spPr bwMode="gray">
          <a:xfrm>
            <a:off x="1371600" y="8920163"/>
            <a:ext cx="371475" cy="376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401" tIns="12401" rIns="12401" bIns="12401">
            <a:spAutoFit/>
          </a:bodyPr>
          <a:lstStyle>
            <a:lvl1pPr algn="l" defTabSz="803275">
              <a:spcBef>
                <a:spcPct val="0"/>
              </a:spcBef>
              <a:defRPr sz="2400">
                <a:solidFill>
                  <a:schemeClr val="tx1"/>
                </a:solidFill>
                <a:latin typeface="Times New Roman" charset="0"/>
              </a:defRPr>
            </a:lvl1pPr>
            <a:lvl2pPr marL="401638" algn="l" defTabSz="803275">
              <a:spcBef>
                <a:spcPct val="0"/>
              </a:spcBef>
              <a:defRPr sz="2400">
                <a:solidFill>
                  <a:schemeClr val="tx1"/>
                </a:solidFill>
                <a:latin typeface="Times New Roman" charset="0"/>
              </a:defRPr>
            </a:lvl2pPr>
            <a:lvl3pPr marL="803275" algn="l" defTabSz="803275">
              <a:spcBef>
                <a:spcPct val="0"/>
              </a:spcBef>
              <a:defRPr sz="2400">
                <a:solidFill>
                  <a:schemeClr val="tx1"/>
                </a:solidFill>
                <a:latin typeface="Times New Roman" charset="0"/>
              </a:defRPr>
            </a:lvl3pPr>
            <a:lvl4pPr marL="1206500" algn="l" defTabSz="803275">
              <a:spcBef>
                <a:spcPct val="0"/>
              </a:spcBef>
              <a:defRPr sz="2400">
                <a:solidFill>
                  <a:schemeClr val="tx1"/>
                </a:solidFill>
                <a:latin typeface="Times New Roman" charset="0"/>
              </a:defRPr>
            </a:lvl4pPr>
            <a:lvl5pPr marL="1606550" algn="l" defTabSz="803275">
              <a:spcBef>
                <a:spcPct val="0"/>
              </a:spcBef>
              <a:defRPr sz="2400">
                <a:solidFill>
                  <a:schemeClr val="tx1"/>
                </a:solidFill>
                <a:latin typeface="Times New Roman" charset="0"/>
              </a:defRPr>
            </a:lvl5pPr>
            <a:lvl6pPr marL="2063750" defTabSz="803275" fontAlgn="base">
              <a:spcBef>
                <a:spcPct val="0"/>
              </a:spcBef>
              <a:spcAft>
                <a:spcPct val="0"/>
              </a:spcAft>
              <a:defRPr sz="2400">
                <a:solidFill>
                  <a:schemeClr val="tx1"/>
                </a:solidFill>
                <a:latin typeface="Times New Roman" charset="0"/>
              </a:defRPr>
            </a:lvl6pPr>
            <a:lvl7pPr marL="2520950" defTabSz="803275" fontAlgn="base">
              <a:spcBef>
                <a:spcPct val="0"/>
              </a:spcBef>
              <a:spcAft>
                <a:spcPct val="0"/>
              </a:spcAft>
              <a:defRPr sz="2400">
                <a:solidFill>
                  <a:schemeClr val="tx1"/>
                </a:solidFill>
                <a:latin typeface="Times New Roman" charset="0"/>
              </a:defRPr>
            </a:lvl7pPr>
            <a:lvl8pPr marL="2978150" defTabSz="803275" fontAlgn="base">
              <a:spcBef>
                <a:spcPct val="0"/>
              </a:spcBef>
              <a:spcAft>
                <a:spcPct val="0"/>
              </a:spcAft>
              <a:defRPr sz="2400">
                <a:solidFill>
                  <a:schemeClr val="tx1"/>
                </a:solidFill>
                <a:latin typeface="Times New Roman" charset="0"/>
              </a:defRPr>
            </a:lvl8pPr>
            <a:lvl9pPr marL="3435350" defTabSz="803275" fontAlgn="base">
              <a:spcBef>
                <a:spcPct val="0"/>
              </a:spcBef>
              <a:spcAft>
                <a:spcPct val="0"/>
              </a:spcAft>
              <a:defRPr sz="2400">
                <a:solidFill>
                  <a:schemeClr val="tx1"/>
                </a:solidFill>
                <a:latin typeface="Times New Roman" charset="0"/>
              </a:defRPr>
            </a:lvl9pPr>
          </a:lstStyle>
          <a:p>
            <a:pPr algn="ctr">
              <a:buClr>
                <a:srgbClr val="000000"/>
              </a:buClr>
            </a:pPr>
            <a:r>
              <a:rPr lang="en-US" altLang="zh-TW" sz="2300">
                <a:latin typeface="Arial" charset="0"/>
              </a:rPr>
              <a:t>…</a:t>
            </a:r>
          </a:p>
        </p:txBody>
      </p:sp>
      <p:pic>
        <p:nvPicPr>
          <p:cNvPr id="342025" name="Picture 9" descr="C:\project-SQLFund1\images\img01-18b.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47788" y="7029450"/>
            <a:ext cx="3148012" cy="20383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11711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37B9331A-D27D-0249-8648-F615BFEA84DB}" type="slidenum">
              <a:rPr lang="en-US" altLang="zh-TW">
                <a:solidFill>
                  <a:schemeClr val="tx1"/>
                </a:solidFill>
              </a:rPr>
              <a:pPr/>
              <a:t>19</a:t>
            </a:fld>
            <a:endParaRPr lang="en-US" altLang="zh-TW">
              <a:solidFill>
                <a:schemeClr val="tx1"/>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重複的資料列</a:t>
            </a:r>
            <a:br>
              <a:rPr lang="zh-TW" altLang="en-US"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除非另行指示</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否則 </a:t>
            </a:r>
            <a:r>
              <a:rPr lang="en-US" altLang="zh-TW" sz="1200" kern="1200" dirty="0" err="1" smtClean="0">
                <a:solidFill>
                  <a:schemeClr val="tx1"/>
                </a:solidFill>
                <a:effectLst/>
                <a:latin typeface="+mn-lt"/>
                <a:ea typeface="+mn-ea"/>
                <a:cs typeface="+mn-cs"/>
              </a:rPr>
              <a:t>iSQL</a:t>
            </a:r>
            <a:r>
              <a:rPr lang="en-US" altLang="zh-TW" sz="1200" kern="1200" dirty="0" smtClean="0">
                <a:solidFill>
                  <a:schemeClr val="tx1"/>
                </a:solidFill>
                <a:effectLst/>
                <a:latin typeface="+mn-lt"/>
                <a:ea typeface="+mn-ea"/>
                <a:cs typeface="+mn-cs"/>
              </a:rPr>
              <a:t>*Plus </a:t>
            </a:r>
            <a:r>
              <a:rPr lang="zh-TW" altLang="en-US" sz="1200" kern="1200" dirty="0" smtClean="0">
                <a:solidFill>
                  <a:schemeClr val="tx1"/>
                </a:solidFill>
                <a:effectLst/>
                <a:latin typeface="+mn-lt"/>
                <a:ea typeface="+mn-ea"/>
                <a:cs typeface="+mn-cs"/>
              </a:rPr>
              <a:t>會顯示查詢的所有結果</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而不會刪除重複的資料列。投影片中 </a:t>
            </a:r>
            <a:endParaRPr lang="zh-TW" altLang="en-US" dirty="0" smtClean="0">
              <a:effectLst/>
            </a:endParaRPr>
          </a:p>
          <a:p>
            <a:r>
              <a:rPr lang="zh-TW" altLang="en-US" sz="1200" kern="1200" dirty="0" smtClean="0">
                <a:solidFill>
                  <a:schemeClr val="tx1"/>
                </a:solidFill>
                <a:effectLst/>
                <a:latin typeface="+mn-lt"/>
                <a:ea typeface="+mn-ea"/>
                <a:cs typeface="+mn-cs"/>
              </a:rPr>
              <a:t>的第一個範例顯示 </a:t>
            </a:r>
            <a:r>
              <a:rPr lang="en-US" altLang="zh-TW" sz="1200" kern="1200" dirty="0" smtClean="0">
                <a:solidFill>
                  <a:schemeClr val="tx1"/>
                </a:solidFill>
                <a:effectLst/>
                <a:latin typeface="+mn-lt"/>
                <a:ea typeface="+mn-ea"/>
                <a:cs typeface="+mn-cs"/>
              </a:rPr>
              <a:t>EMPLOYEES </a:t>
            </a:r>
            <a:r>
              <a:rPr lang="zh-TW" altLang="en-US" sz="1200" kern="1200" dirty="0" smtClean="0">
                <a:solidFill>
                  <a:schemeClr val="tx1"/>
                </a:solidFill>
                <a:effectLst/>
                <a:latin typeface="+mn-lt"/>
                <a:ea typeface="+mn-ea"/>
                <a:cs typeface="+mn-cs"/>
              </a:rPr>
              <a:t>表格中的所有部門編號。請注意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其中有重複的部門編號。 </a:t>
            </a:r>
            <a:endParaRPr lang="zh-TW" altLang="en-US" dirty="0" smtClean="0">
              <a:effectLst/>
            </a:endParaRPr>
          </a:p>
          <a:p>
            <a:r>
              <a:rPr lang="zh-TW" altLang="en-US" sz="1200" kern="1200" dirty="0" smtClean="0">
                <a:solidFill>
                  <a:schemeClr val="tx1"/>
                </a:solidFill>
                <a:effectLst/>
                <a:latin typeface="+mn-lt"/>
                <a:ea typeface="+mn-ea"/>
                <a:cs typeface="+mn-cs"/>
              </a:rPr>
              <a:t>若要刪除結果中重複的資料列</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請在 </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子句的 </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關鍵字後面加上 </a:t>
            </a:r>
            <a:r>
              <a:rPr lang="en-US" altLang="zh-TW" sz="1200" kern="1200" dirty="0" smtClean="0">
                <a:solidFill>
                  <a:schemeClr val="tx1"/>
                </a:solidFill>
                <a:effectLst/>
                <a:latin typeface="+mn-lt"/>
                <a:ea typeface="+mn-ea"/>
                <a:cs typeface="+mn-cs"/>
              </a:rPr>
              <a:t>DISTINCT </a:t>
            </a:r>
            <a:r>
              <a:rPr lang="zh-TW" altLang="en-US" sz="1200" kern="1200" dirty="0" smtClean="0">
                <a:solidFill>
                  <a:schemeClr val="tx1"/>
                </a:solidFill>
                <a:effectLst/>
                <a:latin typeface="+mn-lt"/>
                <a:ea typeface="+mn-ea"/>
                <a:cs typeface="+mn-cs"/>
              </a:rPr>
              <a:t>關 鍵字。在投影片的第二個範例中</a:t>
            </a:r>
            <a:r>
              <a:rPr lang="en-US" altLang="zh-TW" sz="1200" kern="1200" dirty="0" smtClean="0">
                <a:solidFill>
                  <a:schemeClr val="tx1"/>
                </a:solidFill>
                <a:effectLst/>
                <a:latin typeface="+mn-lt"/>
                <a:ea typeface="+mn-ea"/>
                <a:cs typeface="+mn-cs"/>
              </a:rPr>
              <a:t>,EMPLOYEES </a:t>
            </a:r>
            <a:r>
              <a:rPr lang="zh-TW" altLang="en-US" sz="1200" kern="1200" dirty="0" smtClean="0">
                <a:solidFill>
                  <a:schemeClr val="tx1"/>
                </a:solidFill>
                <a:effectLst/>
                <a:latin typeface="+mn-lt"/>
                <a:ea typeface="+mn-ea"/>
                <a:cs typeface="+mn-cs"/>
              </a:rPr>
              <a:t>表格實際上有 </a:t>
            </a:r>
            <a:r>
              <a:rPr lang="en-US" altLang="zh-TW" sz="1200" kern="1200" dirty="0" smtClean="0">
                <a:solidFill>
                  <a:schemeClr val="tx1"/>
                </a:solidFill>
                <a:effectLst/>
                <a:latin typeface="+mn-lt"/>
                <a:ea typeface="+mn-ea"/>
                <a:cs typeface="+mn-cs"/>
              </a:rPr>
              <a:t>20 </a:t>
            </a:r>
            <a:r>
              <a:rPr lang="zh-TW" altLang="en-US" sz="1200" kern="1200" dirty="0" smtClean="0">
                <a:solidFill>
                  <a:schemeClr val="tx1"/>
                </a:solidFill>
                <a:effectLst/>
                <a:latin typeface="+mn-lt"/>
                <a:ea typeface="+mn-ea"/>
                <a:cs typeface="+mn-cs"/>
              </a:rPr>
              <a:t>個資料列</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但其中只有七個唯 一的部門編號。 </a:t>
            </a:r>
            <a:endParaRPr lang="zh-TW" altLang="en-US" dirty="0" smtClean="0">
              <a:effectLst/>
            </a:endParaRPr>
          </a:p>
          <a:p>
            <a:r>
              <a:rPr lang="zh-TW" altLang="en-US" sz="1200" kern="1200" dirty="0" smtClean="0">
                <a:solidFill>
                  <a:schemeClr val="tx1"/>
                </a:solidFill>
                <a:effectLst/>
                <a:latin typeface="+mn-lt"/>
                <a:ea typeface="+mn-ea"/>
                <a:cs typeface="+mn-cs"/>
              </a:rPr>
              <a:t>您可以在 </a:t>
            </a:r>
            <a:r>
              <a:rPr lang="en-US" altLang="zh-TW" sz="1200" kern="1200" dirty="0" smtClean="0">
                <a:solidFill>
                  <a:schemeClr val="tx1"/>
                </a:solidFill>
                <a:effectLst/>
                <a:latin typeface="+mn-lt"/>
                <a:ea typeface="+mn-ea"/>
                <a:cs typeface="+mn-cs"/>
              </a:rPr>
              <a:t>DISTINCT </a:t>
            </a:r>
            <a:r>
              <a:rPr lang="zh-TW" altLang="en-US" sz="1200" kern="1200" dirty="0" smtClean="0">
                <a:solidFill>
                  <a:schemeClr val="tx1"/>
                </a:solidFill>
                <a:effectLst/>
                <a:latin typeface="+mn-lt"/>
                <a:ea typeface="+mn-ea"/>
                <a:cs typeface="+mn-cs"/>
              </a:rPr>
              <a:t>限定字元後面指定多個資料欄。</a:t>
            </a:r>
            <a:r>
              <a:rPr lang="en-US" altLang="zh-TW" sz="1200" kern="1200" dirty="0" smtClean="0">
                <a:solidFill>
                  <a:schemeClr val="tx1"/>
                </a:solidFill>
                <a:effectLst/>
                <a:latin typeface="+mn-lt"/>
                <a:ea typeface="+mn-ea"/>
                <a:cs typeface="+mn-cs"/>
              </a:rPr>
              <a:t>DISTINCT </a:t>
            </a:r>
            <a:r>
              <a:rPr lang="zh-TW" altLang="en-US" sz="1200" kern="1200" dirty="0" smtClean="0">
                <a:solidFill>
                  <a:schemeClr val="tx1"/>
                </a:solidFill>
                <a:effectLst/>
                <a:latin typeface="+mn-lt"/>
                <a:ea typeface="+mn-ea"/>
                <a:cs typeface="+mn-cs"/>
              </a:rPr>
              <a:t>限定字元會影響所有選取的 資料欄</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而結果會是各個資料欄的組合都是獨一無二的。 </a:t>
            </a:r>
            <a:endParaRPr lang="zh-TW" altLang="en-US" dirty="0" smtClean="0">
              <a:effectLst/>
            </a:endParaRPr>
          </a:p>
          <a:p>
            <a:r>
              <a:rPr lang="en-US" altLang="zh-TW" sz="1200" kern="1200" dirty="0" smtClean="0">
                <a:solidFill>
                  <a:schemeClr val="tx1"/>
                </a:solidFill>
                <a:effectLst/>
                <a:latin typeface="+mn-lt"/>
                <a:ea typeface="+mn-ea"/>
                <a:cs typeface="+mn-cs"/>
              </a:rPr>
              <a:t>SELECT DISTINCT </a:t>
            </a:r>
            <a:r>
              <a:rPr lang="en-US" altLang="zh-TW" sz="1200" kern="1200" dirty="0" err="1" smtClean="0">
                <a:solidFill>
                  <a:schemeClr val="tx1"/>
                </a:solidFill>
                <a:effectLst/>
                <a:latin typeface="+mn-lt"/>
                <a:ea typeface="+mn-ea"/>
                <a:cs typeface="+mn-cs"/>
              </a:rPr>
              <a:t>department_id</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job_id</a:t>
            </a:r>
            <a:r>
              <a:rPr lang="en-US" altLang="zh-TW" sz="1200" kern="1200" dirty="0" smtClean="0">
                <a:solidFill>
                  <a:schemeClr val="tx1"/>
                </a:solidFill>
                <a:effectLst/>
                <a:latin typeface="+mn-lt"/>
                <a:ea typeface="+mn-ea"/>
                <a:cs typeface="+mn-cs"/>
              </a:rPr>
              <a:t> FROM employees; </a:t>
            </a:r>
            <a:endParaRPr lang="zh-TW" altLang="en-US" dirty="0">
              <a:effectLst/>
            </a:endParaRPr>
          </a:p>
        </p:txBody>
      </p:sp>
      <p:pic>
        <p:nvPicPr>
          <p:cNvPr id="346117" name="Picture 5" descr="C:\project-SQLFund1\images\img01-20b.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60488" y="7680325"/>
            <a:ext cx="3114675" cy="1374775"/>
          </a:xfrm>
          <a:prstGeom prst="rect">
            <a:avLst/>
          </a:prstGeom>
          <a:noFill/>
          <a:extLst>
            <a:ext uri="{909E8E84-426E-40DD-AFC4-6F175D3DCCD1}">
              <a14:hiddenFill xmlns:a14="http://schemas.microsoft.com/office/drawing/2010/main" xmlns="">
                <a:solidFill>
                  <a:srgbClr val="FFFFFF"/>
                </a:solidFill>
              </a14:hiddenFill>
            </a:ext>
          </a:extLst>
        </p:spPr>
      </p:pic>
      <p:sp>
        <p:nvSpPr>
          <p:cNvPr id="346119" name="Text Box 7"/>
          <p:cNvSpPr txBox="1">
            <a:spLocks noChangeArrowheads="1"/>
          </p:cNvSpPr>
          <p:nvPr/>
        </p:nvSpPr>
        <p:spPr bwMode="auto">
          <a:xfrm>
            <a:off x="1360488" y="8863013"/>
            <a:ext cx="420687"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spTree>
    <p:extLst>
      <p:ext uri="{BB962C8B-B14F-4D97-AF65-F5344CB8AC3E}">
        <p14:creationId xmlns:p14="http://schemas.microsoft.com/office/powerpoint/2010/main" xmlns="" val="1110206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ABF5C635-3931-0A4C-AD15-F136E37B2CD7}" type="slidenum">
              <a:rPr lang="en-US" altLang="zh-TW">
                <a:solidFill>
                  <a:schemeClr val="tx1"/>
                </a:solidFill>
              </a:rPr>
              <a:pPr/>
              <a:t>20</a:t>
            </a:fld>
            <a:endParaRPr lang="en-US" altLang="zh-TW">
              <a:solidFill>
                <a:schemeClr val="tx1"/>
              </a:solidFill>
            </a:endParaRPr>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a:xfrm>
            <a:off x="477838" y="5400675"/>
            <a:ext cx="6359525" cy="3663950"/>
          </a:xfrm>
        </p:spPr>
        <p:txBody>
          <a:bodyPr/>
          <a:lstStyle/>
          <a:p>
            <a:r>
              <a:rPr lang="en-US" altLang="zh-TW"/>
              <a:t>Displaying the Table Structure</a:t>
            </a:r>
          </a:p>
          <a:p>
            <a:pPr lvl="1"/>
            <a:r>
              <a:rPr lang="en-US" altLang="zh-TW"/>
              <a:t>In SQL Developer, you can display the structure of a </a:t>
            </a:r>
            <a:r>
              <a:rPr lang="en-US" altLang="zh-TW">
                <a:solidFill>
                  <a:schemeClr val="tx1"/>
                </a:solidFill>
              </a:rPr>
              <a:t>table by using the </a:t>
            </a:r>
            <a:r>
              <a:rPr lang="en-US" altLang="zh-TW">
                <a:solidFill>
                  <a:schemeClr val="tx1"/>
                </a:solidFill>
                <a:latin typeface="Courier New" charset="0"/>
              </a:rPr>
              <a:t>DESCRIBE</a:t>
            </a:r>
            <a:r>
              <a:rPr lang="en-US" altLang="zh-TW">
                <a:solidFill>
                  <a:schemeClr val="tx1"/>
                </a:solidFill>
              </a:rPr>
              <a:t> command. The command displays the column names and the data types, and it shows you whether a</a:t>
            </a:r>
            <a:r>
              <a:rPr lang="en-US" altLang="zh-TW"/>
              <a:t> column </a:t>
            </a:r>
            <a:r>
              <a:rPr lang="en-US" altLang="zh-TW" i="1"/>
              <a:t>must</a:t>
            </a:r>
            <a:r>
              <a:rPr lang="en-US" altLang="zh-TW"/>
              <a:t> contain data (that is, whether the column has a </a:t>
            </a:r>
            <a:r>
              <a:rPr lang="en-US" altLang="zh-TW">
                <a:latin typeface="Courier New" charset="0"/>
              </a:rPr>
              <a:t>NOT</a:t>
            </a:r>
            <a:r>
              <a:rPr lang="en-US" altLang="zh-TW"/>
              <a:t> </a:t>
            </a:r>
            <a:r>
              <a:rPr lang="en-US" altLang="zh-TW">
                <a:latin typeface="Courier New" charset="0"/>
              </a:rPr>
              <a:t>NULL</a:t>
            </a:r>
            <a:r>
              <a:rPr lang="en-US" altLang="zh-TW"/>
              <a:t> constraint).</a:t>
            </a:r>
          </a:p>
          <a:p>
            <a:pPr lvl="1"/>
            <a:r>
              <a:rPr lang="en-US" altLang="zh-TW"/>
              <a:t>In the syntax, </a:t>
            </a:r>
            <a:r>
              <a:rPr lang="en-US" altLang="zh-TW" i="1">
                <a:latin typeface="Courier New" charset="0"/>
              </a:rPr>
              <a:t>table</a:t>
            </a:r>
            <a:r>
              <a:rPr lang="en-US" altLang="zh-TW" i="1"/>
              <a:t> </a:t>
            </a:r>
            <a:r>
              <a:rPr lang="en-US" altLang="zh-TW" i="1">
                <a:latin typeface="Courier New" charset="0"/>
              </a:rPr>
              <a:t>name</a:t>
            </a:r>
            <a:r>
              <a:rPr lang="en-US" altLang="zh-TW" i="1"/>
              <a:t> </a:t>
            </a:r>
            <a:r>
              <a:rPr lang="en-US" altLang="zh-TW"/>
              <a:t>is the name of any existing table, view, or synonym that is accessible to the user.</a:t>
            </a:r>
          </a:p>
          <a:p>
            <a:pPr lvl="1"/>
            <a:r>
              <a:rPr lang="en-US" altLang="zh-TW"/>
              <a:t>Using the SQL Developer GUI interface, you can select the table in the Connections tree and use the Columns tab to view the table structure.</a:t>
            </a:r>
          </a:p>
          <a:p>
            <a:pPr lvl="1"/>
            <a:r>
              <a:rPr lang="en-US" altLang="zh-TW" b="1"/>
              <a:t>Note: </a:t>
            </a:r>
            <a:r>
              <a:rPr lang="en-US" altLang="zh-TW"/>
              <a:t>The </a:t>
            </a:r>
            <a:r>
              <a:rPr lang="en-US" altLang="zh-TW">
                <a:latin typeface="Courier New" charset="0"/>
              </a:rPr>
              <a:t>DESCRIBE</a:t>
            </a:r>
            <a:r>
              <a:rPr lang="en-US" altLang="zh-TW"/>
              <a:t> command is supported by both SQL*Plus and SQL Developer.</a:t>
            </a:r>
          </a:p>
        </p:txBody>
      </p:sp>
    </p:spTree>
    <p:extLst>
      <p:ext uri="{BB962C8B-B14F-4D97-AF65-F5344CB8AC3E}">
        <p14:creationId xmlns:p14="http://schemas.microsoft.com/office/powerpoint/2010/main" xmlns="" val="1408584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84DB264F-668C-5647-96C8-722E5F8FA0F0}" type="slidenum">
              <a:rPr lang="en-US" altLang="zh-TW">
                <a:solidFill>
                  <a:schemeClr val="tx1"/>
                </a:solidFill>
              </a:rPr>
              <a:pPr/>
              <a:t>21</a:t>
            </a:fld>
            <a:endParaRPr lang="en-US" altLang="zh-TW">
              <a:solidFill>
                <a:schemeClr val="tx1"/>
              </a:solidFill>
            </a:endParaRPr>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a:xfrm>
            <a:off x="477838" y="5400675"/>
            <a:ext cx="6359525" cy="3663950"/>
          </a:xfrm>
        </p:spPr>
        <p:txBody>
          <a:bodyPr/>
          <a:lstStyle/>
          <a:p>
            <a:r>
              <a:rPr lang="en-US" altLang="zh-TW"/>
              <a:t>Using the </a:t>
            </a:r>
            <a:r>
              <a:rPr lang="en-US" altLang="zh-TW">
                <a:latin typeface="Courier New" charset="0"/>
              </a:rPr>
              <a:t>DESCRIBE</a:t>
            </a:r>
            <a:r>
              <a:rPr lang="en-US" altLang="zh-TW"/>
              <a:t> Command</a:t>
            </a:r>
          </a:p>
          <a:p>
            <a:pPr lvl="1"/>
            <a:r>
              <a:rPr lang="en-US" altLang="zh-TW"/>
              <a:t>The example in the slide displays information about the structure of the </a:t>
            </a:r>
            <a:r>
              <a:rPr lang="en-US" altLang="zh-TW">
                <a:latin typeface="Courier New" charset="0"/>
              </a:rPr>
              <a:t>EMPLOYEES</a:t>
            </a:r>
            <a:r>
              <a:rPr lang="en-US" altLang="zh-TW"/>
              <a:t> table using the </a:t>
            </a:r>
            <a:r>
              <a:rPr lang="en-US" altLang="zh-TW">
                <a:latin typeface="Courier New" charset="0"/>
              </a:rPr>
              <a:t>DESCRIBE</a:t>
            </a:r>
            <a:r>
              <a:rPr lang="en-US" altLang="zh-TW"/>
              <a:t> command.</a:t>
            </a:r>
          </a:p>
          <a:p>
            <a:pPr lvl="1"/>
            <a:r>
              <a:rPr lang="en-US" altLang="zh-TW"/>
              <a:t>In the resulting display, </a:t>
            </a:r>
            <a:r>
              <a:rPr lang="en-US" altLang="zh-TW" i="1"/>
              <a:t>Null </a:t>
            </a:r>
            <a:r>
              <a:rPr lang="en-US" altLang="zh-TW">
                <a:ea typeface="Arial" charset="0"/>
                <a:cs typeface="Arial" charset="0"/>
              </a:rPr>
              <a:t>indicates that the values for this column may be unknown.</a:t>
            </a:r>
            <a:r>
              <a:rPr lang="en-US" altLang="zh-TW"/>
              <a:t> </a:t>
            </a:r>
            <a:r>
              <a:rPr lang="en-US" altLang="zh-TW">
                <a:latin typeface="Courier New" charset="0"/>
              </a:rPr>
              <a:t>NOT</a:t>
            </a:r>
            <a:r>
              <a:rPr lang="en-US" altLang="zh-TW"/>
              <a:t> </a:t>
            </a:r>
            <a:r>
              <a:rPr lang="en-US" altLang="zh-TW">
                <a:latin typeface="Courier New" charset="0"/>
              </a:rPr>
              <a:t>NULL</a:t>
            </a:r>
            <a:r>
              <a:rPr lang="en-US" altLang="zh-TW"/>
              <a:t> indicates that a column must contain data. </a:t>
            </a:r>
            <a:r>
              <a:rPr lang="en-US" altLang="zh-TW" i="1"/>
              <a:t>Type </a:t>
            </a:r>
            <a:r>
              <a:rPr lang="en-US" altLang="zh-TW"/>
              <a:t>displays the data type for a column.</a:t>
            </a:r>
          </a:p>
          <a:p>
            <a:pPr lvl="1"/>
            <a:r>
              <a:rPr lang="en-US" altLang="zh-TW"/>
              <a:t>The data types are described in the following table:</a:t>
            </a:r>
          </a:p>
        </p:txBody>
      </p:sp>
      <p:graphicFrame>
        <p:nvGraphicFramePr>
          <p:cNvPr id="360452" name="Object 4"/>
          <p:cNvGraphicFramePr>
            <a:graphicFrameLocks/>
          </p:cNvGraphicFramePr>
          <p:nvPr/>
        </p:nvGraphicFramePr>
        <p:xfrm>
          <a:off x="495300" y="6791325"/>
          <a:ext cx="5715000" cy="1704975"/>
        </p:xfrm>
        <a:graphic>
          <a:graphicData uri="http://schemas.openxmlformats.org/presentationml/2006/ole">
            <p:oleObj spid="_x0000_s56322" name="Document" r:id="rId4" imgW="5667756" imgH="1697736" progId="Word.Document.8">
              <p:embed/>
            </p:oleObj>
          </a:graphicData>
        </a:graphic>
      </p:graphicFrame>
    </p:spTree>
    <p:extLst>
      <p:ext uri="{BB962C8B-B14F-4D97-AF65-F5344CB8AC3E}">
        <p14:creationId xmlns:p14="http://schemas.microsoft.com/office/powerpoint/2010/main" xmlns="" val="135921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F6E4D3C6-3A61-5A4D-B7F3-DAA8D7F745BC}" type="slidenum">
              <a:rPr lang="en-US" altLang="zh-TW">
                <a:solidFill>
                  <a:schemeClr val="tx1"/>
                </a:solidFill>
              </a:rPr>
              <a:pPr/>
              <a:t>4</a:t>
            </a:fld>
            <a:endParaRPr lang="en-US" altLang="zh-TW">
              <a:solidFill>
                <a:schemeClr val="tx1"/>
              </a:solidFill>
            </a:endParaRPr>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a:xfrm>
            <a:off x="477838" y="5400675"/>
            <a:ext cx="6359525" cy="3663950"/>
          </a:xfrm>
        </p:spPr>
        <p:txBody>
          <a:bodyPr/>
          <a:lstStyle/>
          <a:p>
            <a:r>
              <a:rPr lang="en-US" altLang="zh-TW" sz="1200" kern="1200" dirty="0" smtClean="0">
                <a:solidFill>
                  <a:schemeClr val="tx1"/>
                </a:solidFill>
                <a:effectLst/>
                <a:latin typeface="+mn-lt"/>
                <a:ea typeface="+mn-ea"/>
                <a:cs typeface="+mn-cs"/>
              </a:rPr>
              <a:t>SQL </a:t>
            </a:r>
            <a:r>
              <a:rPr lang="en-US" altLang="zh-TW" sz="1200" b="1"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敘述句的功能 </a:t>
            </a:r>
            <a:endParaRPr lang="zh-TW" altLang="en-US" dirty="0" smtClean="0">
              <a:effectLst/>
            </a:endParaRPr>
          </a:p>
          <a:p>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敘述句會從資料庫中擷取資訊。您可以使用 </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敘述句</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來執行下列功能</a:t>
            </a:r>
            <a:r>
              <a:rPr lang="en-US" altLang="zh-TW" sz="1200" kern="1200" dirty="0" smtClean="0">
                <a:solidFill>
                  <a:schemeClr val="tx1"/>
                </a:solidFill>
                <a:effectLst/>
                <a:latin typeface="+mn-lt"/>
                <a:ea typeface="+mn-ea"/>
                <a:cs typeface="+mn-cs"/>
              </a:rPr>
              <a:t>: </a:t>
            </a:r>
            <a:endParaRPr lang="zh-TW" altLang="en-US" dirty="0" smtClean="0">
              <a:effectLst/>
            </a:endParaRPr>
          </a:p>
          <a:p>
            <a:r>
              <a:rPr lang="zh-TW" altLang="en-US" sz="1200" kern="1200" dirty="0" smtClean="0">
                <a:solidFill>
                  <a:schemeClr val="tx1"/>
                </a:solidFill>
                <a:effectLst/>
                <a:latin typeface="+mn-lt"/>
                <a:ea typeface="+mn-ea"/>
                <a:cs typeface="+mn-cs"/>
              </a:rPr>
              <a:t>投影 </a:t>
            </a:r>
            <a:r>
              <a:rPr lang="en-US" altLang="zh-TW" sz="1200" kern="1200" dirty="0" smtClean="0">
                <a:solidFill>
                  <a:schemeClr val="tx1"/>
                </a:solidFill>
                <a:effectLst/>
                <a:latin typeface="+mn-lt"/>
                <a:ea typeface="+mn-ea"/>
                <a:cs typeface="+mn-cs"/>
              </a:rPr>
              <a:t>(Projection):</a:t>
            </a:r>
            <a:r>
              <a:rPr lang="zh-TW" altLang="en-US" sz="1200" kern="1200" dirty="0" smtClean="0">
                <a:solidFill>
                  <a:schemeClr val="tx1"/>
                </a:solidFill>
                <a:effectLst/>
                <a:latin typeface="+mn-lt"/>
                <a:ea typeface="+mn-ea"/>
                <a:cs typeface="+mn-cs"/>
              </a:rPr>
              <a:t>選擇由查詢傳回的表格資料欄。視需要而定</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選擇要傳回多少個資料 </a:t>
            </a:r>
          </a:p>
          <a:p>
            <a:r>
              <a:rPr lang="zh-TW" altLang="en-US" sz="1200" kern="1200" dirty="0" smtClean="0">
                <a:solidFill>
                  <a:schemeClr val="tx1"/>
                </a:solidFill>
                <a:effectLst/>
                <a:latin typeface="+mn-lt"/>
                <a:ea typeface="+mn-ea"/>
                <a:cs typeface="+mn-cs"/>
              </a:rPr>
              <a:t>欄 </a:t>
            </a:r>
          </a:p>
          <a:p>
            <a:r>
              <a:rPr lang="zh-TW" altLang="en-US" sz="1200" kern="1200" dirty="0" smtClean="0">
                <a:solidFill>
                  <a:schemeClr val="tx1"/>
                </a:solidFill>
                <a:effectLst/>
                <a:latin typeface="+mn-lt"/>
                <a:ea typeface="+mn-ea"/>
                <a:cs typeface="+mn-cs"/>
              </a:rPr>
              <a:t>選擇 </a:t>
            </a:r>
            <a:r>
              <a:rPr lang="en-US" altLang="zh-TW" sz="1200" kern="1200" dirty="0" smtClean="0">
                <a:solidFill>
                  <a:schemeClr val="tx1"/>
                </a:solidFill>
                <a:effectLst/>
                <a:latin typeface="+mn-lt"/>
                <a:ea typeface="+mn-ea"/>
                <a:cs typeface="+mn-cs"/>
              </a:rPr>
              <a:t>(Selection):</a:t>
            </a:r>
            <a:r>
              <a:rPr lang="zh-TW" altLang="en-US" sz="1200" kern="1200" dirty="0" smtClean="0">
                <a:solidFill>
                  <a:schemeClr val="tx1"/>
                </a:solidFill>
                <a:effectLst/>
                <a:latin typeface="+mn-lt"/>
                <a:ea typeface="+mn-ea"/>
                <a:cs typeface="+mn-cs"/>
              </a:rPr>
              <a:t>選擇由查詢傳回的表格資料列。您可以使用各種條件來限制要擷取的 </a:t>
            </a:r>
          </a:p>
          <a:p>
            <a:r>
              <a:rPr lang="zh-TW" altLang="en-US" sz="1200" kern="1200" dirty="0" smtClean="0">
                <a:solidFill>
                  <a:schemeClr val="tx1"/>
                </a:solidFill>
                <a:effectLst/>
                <a:latin typeface="+mn-lt"/>
                <a:ea typeface="+mn-ea"/>
                <a:cs typeface="+mn-cs"/>
              </a:rPr>
              <a:t>資料列。 </a:t>
            </a:r>
          </a:p>
          <a:p>
            <a:r>
              <a:rPr lang="zh-TW" altLang="en-US" sz="1200" kern="1200" dirty="0" smtClean="0">
                <a:solidFill>
                  <a:schemeClr val="tx1"/>
                </a:solidFill>
                <a:effectLst/>
                <a:latin typeface="+mn-lt"/>
                <a:ea typeface="+mn-ea"/>
                <a:cs typeface="+mn-cs"/>
              </a:rPr>
              <a:t>結合 </a:t>
            </a:r>
            <a:r>
              <a:rPr lang="en-US" altLang="zh-TW" sz="1200" kern="1200" dirty="0" smtClean="0">
                <a:solidFill>
                  <a:schemeClr val="tx1"/>
                </a:solidFill>
                <a:effectLst/>
                <a:latin typeface="+mn-lt"/>
                <a:ea typeface="+mn-ea"/>
                <a:cs typeface="+mn-cs"/>
              </a:rPr>
              <a:t>(Joining):</a:t>
            </a:r>
            <a:r>
              <a:rPr lang="zh-TW" altLang="en-US" sz="1200" kern="1200" dirty="0" smtClean="0">
                <a:solidFill>
                  <a:schemeClr val="tx1"/>
                </a:solidFill>
                <a:effectLst/>
                <a:latin typeface="+mn-lt"/>
                <a:ea typeface="+mn-ea"/>
                <a:cs typeface="+mn-cs"/>
              </a:rPr>
              <a:t>指定不同表格之間的連結</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將其中儲存的資料做結合。關於 </a:t>
            </a:r>
            <a:r>
              <a:rPr lang="en-US" altLang="zh-TW" sz="1200" kern="1200" dirty="0" smtClean="0">
                <a:solidFill>
                  <a:schemeClr val="tx1"/>
                </a:solidFill>
                <a:effectLst/>
                <a:latin typeface="+mn-lt"/>
                <a:ea typeface="+mn-ea"/>
                <a:cs typeface="+mn-cs"/>
              </a:rPr>
              <a:t>SQL </a:t>
            </a:r>
            <a:r>
              <a:rPr lang="zh-TW" altLang="en-US" sz="1200" kern="1200" dirty="0" smtClean="0">
                <a:solidFill>
                  <a:schemeClr val="tx1"/>
                </a:solidFill>
                <a:effectLst/>
                <a:latin typeface="+mn-lt"/>
                <a:ea typeface="+mn-ea"/>
                <a:cs typeface="+mn-cs"/>
              </a:rPr>
              <a:t>結合</a:t>
            </a:r>
            <a:r>
              <a:rPr lang="en-US" altLang="zh-TW" sz="1200" kern="1200" dirty="0" smtClean="0">
                <a:solidFill>
                  <a:schemeClr val="tx1"/>
                </a:solidFill>
                <a:effectLst/>
                <a:latin typeface="+mn-lt"/>
                <a:ea typeface="+mn-ea"/>
                <a:cs typeface="+mn-cs"/>
              </a:rPr>
              <a:t>, </a:t>
            </a:r>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在稍後的章節中將有更詳盡的介紹。 </a:t>
            </a:r>
            <a:endParaRPr lang="zh-TW" alt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xmlns="" val="2051462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7A1D084A-B147-B14C-A05E-D25DC13436EE}" type="slidenum">
              <a:rPr lang="en-US" altLang="zh-TW">
                <a:solidFill>
                  <a:schemeClr val="tx1"/>
                </a:solidFill>
              </a:rPr>
              <a:pPr/>
              <a:t>22</a:t>
            </a:fld>
            <a:endParaRPr lang="en-US" altLang="zh-TW">
              <a:solidFill>
                <a:schemeClr val="tx1"/>
              </a:solidFill>
            </a:endParaRPr>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a:xfrm>
            <a:off x="477838" y="5400675"/>
            <a:ext cx="6359525" cy="3663950"/>
          </a:xfrm>
        </p:spPr>
        <p:txBody>
          <a:bodyPr/>
          <a:lstStyle/>
          <a:p>
            <a:r>
              <a:rPr lang="zh-TW" altLang="en-US" sz="1200" kern="1200" baseline="0" dirty="0" smtClean="0">
                <a:solidFill>
                  <a:schemeClr val="tx1"/>
                </a:solidFill>
                <a:latin typeface="+mn-lt"/>
                <a:ea typeface="+mn-ea"/>
                <a:cs typeface="+mn-cs"/>
              </a:rPr>
              <a:t>在本章節中，您應該已經學會如何利用</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敘述句從資料庫表格擷取資料。</a:t>
            </a:r>
          </a:p>
          <a:p>
            <a:r>
              <a:rPr lang="en-US" altLang="zh-TW" sz="1200" kern="1200" baseline="0" dirty="0" smtClean="0">
                <a:solidFill>
                  <a:schemeClr val="tx1"/>
                </a:solidFill>
                <a:latin typeface="+mn-lt"/>
                <a:ea typeface="+mn-ea"/>
                <a:cs typeface="+mn-cs"/>
              </a:rPr>
              <a:t>SELECT *|{[DISTINCT] </a:t>
            </a:r>
            <a:r>
              <a:rPr lang="en-US" altLang="zh-TW" sz="1200" i="1" kern="1200" baseline="0" dirty="0" smtClean="0">
                <a:solidFill>
                  <a:schemeClr val="tx1"/>
                </a:solidFill>
                <a:latin typeface="+mn-lt"/>
                <a:ea typeface="+mn-ea"/>
                <a:cs typeface="+mn-cs"/>
              </a:rPr>
              <a:t>column [alias],...}</a:t>
            </a:r>
          </a:p>
          <a:p>
            <a:r>
              <a:rPr lang="en-US" altLang="zh-TW" sz="1200" kern="1200" baseline="0" dirty="0" smtClean="0">
                <a:solidFill>
                  <a:schemeClr val="tx1"/>
                </a:solidFill>
                <a:latin typeface="+mn-lt"/>
                <a:ea typeface="+mn-ea"/>
                <a:cs typeface="+mn-cs"/>
              </a:rPr>
              <a:t>FROM </a:t>
            </a:r>
            <a:r>
              <a:rPr lang="en-US" altLang="zh-TW" sz="1200" i="1" kern="1200" baseline="0" dirty="0" smtClean="0">
                <a:solidFill>
                  <a:schemeClr val="tx1"/>
                </a:solidFill>
                <a:latin typeface="+mn-lt"/>
                <a:ea typeface="+mn-ea"/>
                <a:cs typeface="+mn-cs"/>
              </a:rPr>
              <a:t>table;</a:t>
            </a:r>
          </a:p>
          <a:p>
            <a:r>
              <a:rPr lang="zh-TW" altLang="en-US" sz="1200" kern="1200" baseline="0" dirty="0" smtClean="0">
                <a:solidFill>
                  <a:schemeClr val="tx1"/>
                </a:solidFill>
                <a:latin typeface="+mn-lt"/>
                <a:ea typeface="+mn-ea"/>
                <a:cs typeface="+mn-cs"/>
              </a:rPr>
              <a:t>在此語法中：</a:t>
            </a:r>
          </a:p>
          <a:p>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是一或多個資料欄的清單</a:t>
            </a:r>
          </a:p>
          <a:p>
            <a:r>
              <a:rPr lang="zh-TW" altLang="en-US" sz="1200" kern="1200" baseline="0" dirty="0" smtClean="0">
                <a:solidFill>
                  <a:schemeClr val="tx1"/>
                </a:solidFill>
                <a:latin typeface="+mn-lt"/>
                <a:ea typeface="+mn-ea"/>
                <a:cs typeface="+mn-cs"/>
              </a:rPr>
              <a:t>* 選取所有資料欄</a:t>
            </a:r>
          </a:p>
          <a:p>
            <a:r>
              <a:rPr lang="en-US" altLang="zh-TW" sz="1200" kern="1200" baseline="0" dirty="0" smtClean="0">
                <a:solidFill>
                  <a:schemeClr val="tx1"/>
                </a:solidFill>
                <a:latin typeface="+mn-lt"/>
                <a:ea typeface="+mn-ea"/>
                <a:cs typeface="+mn-cs"/>
              </a:rPr>
              <a:t>DISTINCT </a:t>
            </a:r>
            <a:r>
              <a:rPr lang="zh-TW" altLang="en-US" sz="1200" kern="1200" baseline="0" dirty="0" smtClean="0">
                <a:solidFill>
                  <a:schemeClr val="tx1"/>
                </a:solidFill>
                <a:latin typeface="+mn-lt"/>
                <a:ea typeface="+mn-ea"/>
                <a:cs typeface="+mn-cs"/>
              </a:rPr>
              <a:t>抑制重複項</a:t>
            </a:r>
          </a:p>
          <a:p>
            <a:r>
              <a:rPr lang="en-US" altLang="zh-TW" sz="1200" i="1" kern="1200" baseline="0" dirty="0" err="1" smtClean="0">
                <a:solidFill>
                  <a:schemeClr val="tx1"/>
                </a:solidFill>
                <a:latin typeface="+mn-lt"/>
                <a:ea typeface="+mn-ea"/>
                <a:cs typeface="+mn-cs"/>
              </a:rPr>
              <a:t>column|expression</a:t>
            </a:r>
            <a:r>
              <a:rPr lang="en-US" altLang="zh-TW" sz="1200" i="1" kern="1200" baseline="0" dirty="0" smtClean="0">
                <a:solidFill>
                  <a:schemeClr val="tx1"/>
                </a:solidFill>
                <a:latin typeface="+mn-lt"/>
                <a:ea typeface="+mn-ea"/>
                <a:cs typeface="+mn-cs"/>
              </a:rPr>
              <a:t> </a:t>
            </a:r>
            <a:r>
              <a:rPr lang="zh-TW" altLang="en-US" sz="1200" i="1" kern="1200" baseline="0" dirty="0" smtClean="0">
                <a:solidFill>
                  <a:schemeClr val="tx1"/>
                </a:solidFill>
                <a:latin typeface="+mn-lt"/>
                <a:ea typeface="+mn-ea"/>
                <a:cs typeface="+mn-cs"/>
              </a:rPr>
              <a:t>選取命名的資料欄或表示式</a:t>
            </a:r>
          </a:p>
          <a:p>
            <a:r>
              <a:rPr lang="en-US" altLang="zh-TW" sz="1200" i="1" kern="1200" baseline="0" dirty="0" smtClean="0">
                <a:solidFill>
                  <a:schemeClr val="tx1"/>
                </a:solidFill>
                <a:latin typeface="+mn-lt"/>
                <a:ea typeface="+mn-ea"/>
                <a:cs typeface="+mn-cs"/>
              </a:rPr>
              <a:t>alias </a:t>
            </a:r>
            <a:r>
              <a:rPr lang="zh-TW" altLang="en-US" sz="1200" i="1" kern="1200" baseline="0" dirty="0" smtClean="0">
                <a:solidFill>
                  <a:schemeClr val="tx1"/>
                </a:solidFill>
                <a:latin typeface="+mn-lt"/>
                <a:ea typeface="+mn-ea"/>
                <a:cs typeface="+mn-cs"/>
              </a:rPr>
              <a:t>為選取的資料欄提供不同標題</a:t>
            </a:r>
          </a:p>
          <a:p>
            <a:r>
              <a:rPr lang="en-US" altLang="zh-TW" sz="1200" kern="1200" baseline="0" dirty="0" smtClean="0">
                <a:solidFill>
                  <a:schemeClr val="tx1"/>
                </a:solidFill>
                <a:latin typeface="+mn-lt"/>
                <a:ea typeface="+mn-ea"/>
                <a:cs typeface="+mn-cs"/>
              </a:rPr>
              <a:t>FROM </a:t>
            </a:r>
            <a:r>
              <a:rPr lang="en-US" altLang="zh-TW" sz="1200" i="1" kern="1200" baseline="0" dirty="0" smtClean="0">
                <a:solidFill>
                  <a:schemeClr val="tx1"/>
                </a:solidFill>
                <a:latin typeface="+mn-lt"/>
                <a:ea typeface="+mn-ea"/>
                <a:cs typeface="+mn-cs"/>
              </a:rPr>
              <a:t>table </a:t>
            </a:r>
            <a:r>
              <a:rPr lang="zh-TW" altLang="en-US" sz="1200" i="1" kern="1200" baseline="0" dirty="0" smtClean="0">
                <a:solidFill>
                  <a:schemeClr val="tx1"/>
                </a:solidFill>
                <a:latin typeface="+mn-lt"/>
                <a:ea typeface="+mn-ea"/>
                <a:cs typeface="+mn-cs"/>
              </a:rPr>
              <a:t>指定包含資料欄的表格</a:t>
            </a:r>
            <a:endParaRPr lang="en-US" altLang="zh-TW" dirty="0"/>
          </a:p>
        </p:txBody>
      </p:sp>
    </p:spTree>
    <p:extLst>
      <p:ext uri="{BB962C8B-B14F-4D97-AF65-F5344CB8AC3E}">
        <p14:creationId xmlns:p14="http://schemas.microsoft.com/office/powerpoint/2010/main" xmlns="" val="1157149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A3AD4C8C-8866-1A41-8D2F-821680A99E10}" type="slidenum">
              <a:rPr lang="en-US" altLang="zh-TW">
                <a:solidFill>
                  <a:schemeClr val="tx1"/>
                </a:solidFill>
              </a:rPr>
              <a:pPr/>
              <a:t>23</a:t>
            </a:fld>
            <a:endParaRPr lang="en-US" altLang="zh-TW">
              <a:solidFill>
                <a:schemeClr val="tx1"/>
              </a:solidFill>
            </a:endParaRPr>
          </a:p>
        </p:txBody>
      </p:sp>
      <p:sp>
        <p:nvSpPr>
          <p:cNvPr id="380932" name="Rectangle 4"/>
          <p:cNvSpPr>
            <a:spLocks noGrp="1" noRot="1" noChangeAspect="1" noChangeArrowheads="1" noTextEdit="1"/>
          </p:cNvSpPr>
          <p:nvPr>
            <p:ph type="sldImg"/>
          </p:nvPr>
        </p:nvSpPr>
        <p:spPr>
          <a:ln/>
        </p:spPr>
      </p:sp>
      <p:sp>
        <p:nvSpPr>
          <p:cNvPr id="380933" name="Rectangle 5"/>
          <p:cNvSpPr>
            <a:spLocks noGrp="1" noChangeArrowheads="1"/>
          </p:cNvSpPr>
          <p:nvPr>
            <p:ph type="body" idx="1"/>
          </p:nvPr>
        </p:nvSpPr>
        <p:spPr>
          <a:xfrm>
            <a:off x="477838" y="5400675"/>
            <a:ext cx="6359525" cy="3663950"/>
          </a:xfrm>
        </p:spPr>
        <p:txBody>
          <a:bodyPr/>
          <a:lstStyle/>
          <a:p>
            <a:r>
              <a:rPr lang="en-US" altLang="zh-TW"/>
              <a:t>Practice 1: Overview</a:t>
            </a:r>
          </a:p>
          <a:p>
            <a:pPr lvl="1"/>
            <a:r>
              <a:rPr lang="en-US" altLang="zh-TW"/>
              <a:t>In this practice, you write simple </a:t>
            </a:r>
            <a:r>
              <a:rPr lang="en-US" altLang="zh-TW">
                <a:latin typeface="Courier New" charset="0"/>
              </a:rPr>
              <a:t>SELECT</a:t>
            </a:r>
            <a:r>
              <a:rPr lang="en-US" altLang="zh-TW"/>
              <a:t> queries. The queries cover most of the </a:t>
            </a:r>
            <a:r>
              <a:rPr lang="en-US" altLang="zh-TW">
                <a:latin typeface="Courier New" charset="0"/>
              </a:rPr>
              <a:t>SELECT</a:t>
            </a:r>
            <a:r>
              <a:rPr lang="en-US" altLang="zh-TW"/>
              <a:t> clauses and operations that you learned in this lesson.</a:t>
            </a:r>
          </a:p>
        </p:txBody>
      </p:sp>
    </p:spTree>
    <p:extLst>
      <p:ext uri="{BB962C8B-B14F-4D97-AF65-F5344CB8AC3E}">
        <p14:creationId xmlns:p14="http://schemas.microsoft.com/office/powerpoint/2010/main" xmlns="" val="469229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97D9DC7D-CA55-47FA-8D3D-ED3BC7D64548}" type="slidenum">
              <a:rPr lang="en-US" altLang="zh-TW">
                <a:solidFill>
                  <a:schemeClr val="tx1"/>
                </a:solidFill>
              </a:rPr>
              <a:pPr/>
              <a:t>25</a:t>
            </a:fld>
            <a:endParaRPr lang="en-US" altLang="zh-TW">
              <a:solidFill>
                <a:schemeClr val="tx1"/>
              </a:solidFill>
            </a:endParaRPr>
          </a:p>
        </p:txBody>
      </p:sp>
      <p:sp>
        <p:nvSpPr>
          <p:cNvPr id="309252" name="Rectangle 4"/>
          <p:cNvSpPr>
            <a:spLocks noGrp="1" noRot="1" noChangeAspect="1" noChangeArrowheads="1" noTextEdit="1"/>
          </p:cNvSpPr>
          <p:nvPr>
            <p:ph type="sldImg"/>
          </p:nvPr>
        </p:nvSpPr>
        <p:spPr>
          <a:ln/>
        </p:spPr>
      </p:sp>
      <p:sp>
        <p:nvSpPr>
          <p:cNvPr id="309253" name="Rectangle 5"/>
          <p:cNvSpPr>
            <a:spLocks noGrp="1" noChangeArrowheads="1"/>
          </p:cNvSpPr>
          <p:nvPr>
            <p:ph type="body" idx="1"/>
          </p:nvPr>
        </p:nvSpPr>
        <p:spPr>
          <a:xfrm>
            <a:off x="447973" y="5143500"/>
            <a:ext cx="5962055" cy="3489476"/>
          </a:xfrm>
        </p:spPr>
        <p:txBody>
          <a:bodyPr/>
          <a:lstStyle/>
          <a:p>
            <a:r>
              <a:rPr lang="en-US" altLang="zh-TW"/>
              <a:t>Objectives</a:t>
            </a:r>
          </a:p>
          <a:p>
            <a:pPr lvl="1"/>
            <a:r>
              <a:rPr lang="en-US" altLang="zh-TW"/>
              <a:t>When retrieving data from the database, you may need to do the following:</a:t>
            </a:r>
          </a:p>
          <a:p>
            <a:pPr lvl="2"/>
            <a:r>
              <a:rPr lang="en-US" altLang="zh-TW"/>
              <a:t>Restrict the rows of data that are displayed </a:t>
            </a:r>
          </a:p>
          <a:p>
            <a:pPr lvl="2"/>
            <a:r>
              <a:rPr lang="en-US" altLang="zh-TW"/>
              <a:t>Specify the order in which the rows are displayed </a:t>
            </a:r>
          </a:p>
          <a:p>
            <a:pPr lvl="1"/>
            <a:r>
              <a:rPr lang="en-US" altLang="zh-TW"/>
              <a:t>This lesson explains the SQL statements that you use to perform the actions listed above.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B0A16DE6-C555-4B4A-B6C6-EAA10DE3D057}" type="slidenum">
              <a:rPr lang="en-US" altLang="zh-TW">
                <a:solidFill>
                  <a:schemeClr val="tx1"/>
                </a:solidFill>
              </a:rPr>
              <a:pPr/>
              <a:t>26</a:t>
            </a:fld>
            <a:endParaRPr lang="en-US" altLang="zh-TW">
              <a:solidFill>
                <a:schemeClr val="tx1"/>
              </a:solidFill>
            </a:endParaRPr>
          </a:p>
        </p:txBody>
      </p:sp>
      <p:sp>
        <p:nvSpPr>
          <p:cNvPr id="311300" name="Rectangle 4"/>
          <p:cNvSpPr>
            <a:spLocks noGrp="1" noRot="1" noChangeAspect="1" noChangeArrowheads="1" noTextEdit="1"/>
          </p:cNvSpPr>
          <p:nvPr>
            <p:ph type="sldImg"/>
          </p:nvPr>
        </p:nvSpPr>
        <p:spPr>
          <a:ln/>
        </p:spPr>
      </p:sp>
      <p:sp>
        <p:nvSpPr>
          <p:cNvPr id="311301" name="Rectangle 5"/>
          <p:cNvSpPr>
            <a:spLocks noGrp="1" noChangeArrowheads="1"/>
          </p:cNvSpPr>
          <p:nvPr>
            <p:ph type="body" idx="1"/>
          </p:nvPr>
        </p:nvSpPr>
        <p:spPr/>
        <p:txBody>
          <a:bodyPr/>
          <a:lstStyle/>
          <a:p>
            <a:r>
              <a:rPr lang="zh-TW" altLang="en-US" sz="1200" kern="1200" baseline="0" dirty="0" smtClean="0">
                <a:solidFill>
                  <a:schemeClr val="tx1"/>
                </a:solidFill>
                <a:latin typeface="+mn-lt"/>
                <a:ea typeface="+mn-ea"/>
                <a:cs typeface="+mn-cs"/>
              </a:rPr>
              <a:t>投影片中的範例，假設您想要顯示部門</a:t>
            </a:r>
            <a:r>
              <a:rPr lang="en-US" altLang="zh-TW" sz="1200" kern="1200" baseline="0" dirty="0" smtClean="0">
                <a:solidFill>
                  <a:schemeClr val="tx1"/>
                </a:solidFill>
                <a:latin typeface="+mn-lt"/>
                <a:ea typeface="+mn-ea"/>
                <a:cs typeface="+mn-cs"/>
              </a:rPr>
              <a:t>90 </a:t>
            </a:r>
            <a:r>
              <a:rPr lang="zh-TW" altLang="en-US" sz="1200" kern="1200" baseline="0" dirty="0" smtClean="0">
                <a:solidFill>
                  <a:schemeClr val="tx1"/>
                </a:solidFill>
                <a:latin typeface="+mn-lt"/>
                <a:ea typeface="+mn-ea"/>
                <a:cs typeface="+mn-cs"/>
              </a:rPr>
              <a:t>中的所有員工。只會傳回</a:t>
            </a:r>
            <a:r>
              <a:rPr lang="en-US" altLang="zh-TW" sz="1200" kern="1200" baseline="0" dirty="0" smtClean="0">
                <a:solidFill>
                  <a:schemeClr val="tx1"/>
                </a:solidFill>
                <a:latin typeface="+mn-lt"/>
                <a:ea typeface="+mn-ea"/>
                <a:cs typeface="+mn-cs"/>
              </a:rPr>
              <a:t>DEPARTMENT_ID </a:t>
            </a:r>
            <a:r>
              <a:rPr lang="zh-TW" altLang="en-US" sz="1200" kern="1200" baseline="0" dirty="0" smtClean="0">
                <a:solidFill>
                  <a:schemeClr val="tx1"/>
                </a:solidFill>
                <a:latin typeface="+mn-lt"/>
                <a:ea typeface="+mn-ea"/>
                <a:cs typeface="+mn-cs"/>
              </a:rPr>
              <a:t>資料欄</a:t>
            </a:r>
          </a:p>
          <a:p>
            <a:r>
              <a:rPr lang="zh-TW" altLang="en-US" sz="1200" kern="1200" baseline="0" dirty="0" smtClean="0">
                <a:solidFill>
                  <a:schemeClr val="tx1"/>
                </a:solidFill>
                <a:latin typeface="+mn-lt"/>
                <a:ea typeface="+mn-ea"/>
                <a:cs typeface="+mn-cs"/>
              </a:rPr>
              <a:t>中值為</a:t>
            </a:r>
            <a:r>
              <a:rPr lang="en-US" altLang="zh-TW" sz="1200" kern="1200" baseline="0" dirty="0" smtClean="0">
                <a:solidFill>
                  <a:schemeClr val="tx1"/>
                </a:solidFill>
                <a:latin typeface="+mn-lt"/>
                <a:ea typeface="+mn-ea"/>
                <a:cs typeface="+mn-cs"/>
              </a:rPr>
              <a:t>90 </a:t>
            </a:r>
            <a:r>
              <a:rPr lang="zh-TW" altLang="en-US" sz="1200" kern="1200" baseline="0" dirty="0" smtClean="0">
                <a:solidFill>
                  <a:schemeClr val="tx1"/>
                </a:solidFill>
                <a:latin typeface="+mn-lt"/>
                <a:ea typeface="+mn-ea"/>
                <a:cs typeface="+mn-cs"/>
              </a:rPr>
              <a:t>的資料列。此限制方法是</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中</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子句的基礎。</a:t>
            </a:r>
            <a:endParaRPr lang="en-US" altLang="zh-TW"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2EF2CE97-14DA-454E-93C2-476618A41AF9}" type="slidenum">
              <a:rPr lang="en-US" altLang="zh-TW">
                <a:solidFill>
                  <a:schemeClr val="tx1"/>
                </a:solidFill>
              </a:rPr>
              <a:pPr/>
              <a:t>27</a:t>
            </a:fld>
            <a:endParaRPr lang="en-US" altLang="zh-TW">
              <a:solidFill>
                <a:schemeClr val="tx1"/>
              </a:solidFill>
            </a:endParaRPr>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限制所選取的資料列</a:t>
            </a:r>
          </a:p>
          <a:p>
            <a:r>
              <a:rPr lang="zh-TW" altLang="en-US" sz="1200" kern="1200" baseline="0" dirty="0" smtClean="0">
                <a:solidFill>
                  <a:schemeClr val="tx1"/>
                </a:solidFill>
                <a:latin typeface="+mn-lt"/>
                <a:ea typeface="+mn-ea"/>
                <a:cs typeface="+mn-cs"/>
              </a:rPr>
              <a:t>您可以使用</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子句來限制從查詢中傳回的資料列。</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子句包含必須符合的條件，就</a:t>
            </a:r>
          </a:p>
          <a:p>
            <a:r>
              <a:rPr lang="zh-TW" altLang="en-US" sz="1200" kern="1200" baseline="0" dirty="0" smtClean="0">
                <a:solidFill>
                  <a:schemeClr val="tx1"/>
                </a:solidFill>
                <a:latin typeface="+mn-lt"/>
                <a:ea typeface="+mn-ea"/>
                <a:cs typeface="+mn-cs"/>
              </a:rPr>
              <a:t>緊接在</a:t>
            </a:r>
            <a:r>
              <a:rPr lang="en-US" altLang="zh-TW" sz="1200" kern="1200" baseline="0" dirty="0" smtClean="0">
                <a:solidFill>
                  <a:schemeClr val="tx1"/>
                </a:solidFill>
                <a:latin typeface="+mn-lt"/>
                <a:ea typeface="+mn-ea"/>
                <a:cs typeface="+mn-cs"/>
              </a:rPr>
              <a:t>FROM </a:t>
            </a:r>
            <a:r>
              <a:rPr lang="zh-TW" altLang="en-US" sz="1200" kern="1200" baseline="0" dirty="0" smtClean="0">
                <a:solidFill>
                  <a:schemeClr val="tx1"/>
                </a:solidFill>
                <a:latin typeface="+mn-lt"/>
                <a:ea typeface="+mn-ea"/>
                <a:cs typeface="+mn-cs"/>
              </a:rPr>
              <a:t>子句之後。若條件為真，會傳回符合該條件的資料列。</a:t>
            </a:r>
          </a:p>
          <a:p>
            <a:r>
              <a:rPr lang="zh-TW" altLang="en-US" sz="1200" kern="1200" baseline="0" dirty="0" smtClean="0">
                <a:solidFill>
                  <a:schemeClr val="tx1"/>
                </a:solidFill>
                <a:latin typeface="+mn-lt"/>
                <a:ea typeface="+mn-ea"/>
                <a:cs typeface="+mn-cs"/>
              </a:rPr>
              <a:t>在此語法中：</a:t>
            </a:r>
          </a:p>
          <a:p>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會限制只查詢符合條件的資料列</a:t>
            </a:r>
          </a:p>
          <a:p>
            <a:r>
              <a:rPr lang="en-US" altLang="zh-TW" sz="1200" i="1" kern="1200" baseline="0" dirty="0" smtClean="0">
                <a:solidFill>
                  <a:schemeClr val="tx1"/>
                </a:solidFill>
                <a:latin typeface="+mn-lt"/>
                <a:ea typeface="+mn-ea"/>
                <a:cs typeface="+mn-cs"/>
              </a:rPr>
              <a:t>condition </a:t>
            </a:r>
            <a:r>
              <a:rPr lang="zh-TW" altLang="en-US" sz="1200" i="1" kern="1200" baseline="0" dirty="0" smtClean="0">
                <a:solidFill>
                  <a:schemeClr val="tx1"/>
                </a:solidFill>
                <a:latin typeface="+mn-lt"/>
                <a:ea typeface="+mn-ea"/>
                <a:cs typeface="+mn-cs"/>
              </a:rPr>
              <a:t>是由資料欄名稱、表示式、常數以及一個比較運算子所組成</a:t>
            </a:r>
          </a:p>
          <a:p>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子句可比較資料欄、字串值、算術表示式或函數中的值。由下列三種元素組成：</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資料欄名稱</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比較條件</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資料欄名稱、常數或數值清單</a:t>
            </a:r>
            <a:endParaRPr lang="en-US" altLang="zh-TW" dirty="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B1803914-7E55-4455-8728-5F002AD97238}" type="slidenum">
              <a:rPr lang="en-US" altLang="zh-TW">
                <a:solidFill>
                  <a:schemeClr val="tx1"/>
                </a:solidFill>
              </a:rPr>
              <a:pPr/>
              <a:t>28</a:t>
            </a:fld>
            <a:endParaRPr lang="en-US" altLang="zh-TW">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47973" y="5143500"/>
            <a:ext cx="5962055" cy="3489476"/>
          </a:xfrm>
        </p:spPr>
        <p:txBody>
          <a:bodyPr/>
          <a:lstStyle/>
          <a:p>
            <a:r>
              <a:rPr lang="en-US" altLang="zh-TW">
                <a:solidFill>
                  <a:srgbClr val="000000"/>
                </a:solidFill>
              </a:rPr>
              <a:t>Using the </a:t>
            </a:r>
            <a:r>
              <a:rPr lang="en-US" altLang="zh-TW">
                <a:solidFill>
                  <a:srgbClr val="000000"/>
                </a:solidFill>
                <a:latin typeface="Courier New" pitchFamily="49" charset="0"/>
              </a:rPr>
              <a:t>WHERE</a:t>
            </a:r>
            <a:r>
              <a:rPr lang="en-US" altLang="zh-TW">
                <a:solidFill>
                  <a:srgbClr val="000000"/>
                </a:solidFill>
              </a:rPr>
              <a:t> Clause</a:t>
            </a:r>
            <a:endParaRPr lang="en-US" altLang="zh-TW"/>
          </a:p>
          <a:p>
            <a:pPr lvl="1"/>
            <a:r>
              <a:rPr lang="en-US" altLang="zh-TW"/>
              <a:t>In the example, the </a:t>
            </a:r>
            <a:r>
              <a:rPr lang="en-US" altLang="zh-TW">
                <a:latin typeface="Courier New" pitchFamily="49" charset="0"/>
              </a:rPr>
              <a:t>SELECT</a:t>
            </a:r>
            <a:r>
              <a:rPr lang="en-US" altLang="zh-TW"/>
              <a:t> statement retrieves the employee ID, last name, job ID, and department number of all employees who are in department 90.</a:t>
            </a:r>
          </a:p>
          <a:p>
            <a:pPr lvl="1"/>
            <a:r>
              <a:rPr lang="en-US" altLang="zh-TW" b="1"/>
              <a:t>Note:</a:t>
            </a:r>
            <a:r>
              <a:rPr lang="en-US" altLang="zh-TW"/>
              <a:t> You cannot use column alias in the </a:t>
            </a:r>
            <a:r>
              <a:rPr lang="en-US" altLang="zh-TW">
                <a:latin typeface="Courier New" pitchFamily="49" charset="0"/>
              </a:rPr>
              <a:t>WHERE</a:t>
            </a:r>
            <a:r>
              <a:rPr lang="en-US" altLang="zh-TW"/>
              <a:t> clause.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72B19FDD-916D-40EA-9A83-E8EEAF26F1A3}" type="slidenum">
              <a:rPr lang="en-US" altLang="zh-TW">
                <a:solidFill>
                  <a:schemeClr val="tx1"/>
                </a:solidFill>
              </a:rPr>
              <a:pPr/>
              <a:t>29</a:t>
            </a:fld>
            <a:endParaRPr lang="en-US" altLang="zh-TW">
              <a:solidFill>
                <a:schemeClr val="tx1"/>
              </a:solidFill>
            </a:endParaRPr>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字元字串與日期</a:t>
            </a:r>
          </a:p>
          <a:p>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子句中的字元字串與日期，一定要用單引號</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括起來，但數字常數就不必加上單引</a:t>
            </a:r>
          </a:p>
          <a:p>
            <a:r>
              <a:rPr lang="zh-TW" altLang="en-US" sz="1200" kern="1200" baseline="0" dirty="0" smtClean="0">
                <a:solidFill>
                  <a:schemeClr val="tx1"/>
                </a:solidFill>
                <a:latin typeface="+mn-lt"/>
                <a:ea typeface="+mn-ea"/>
                <a:cs typeface="+mn-cs"/>
              </a:rPr>
              <a:t>號。</a:t>
            </a:r>
          </a:p>
          <a:p>
            <a:r>
              <a:rPr lang="zh-TW" altLang="en-US" sz="1200" kern="1200" baseline="0" dirty="0" smtClean="0">
                <a:solidFill>
                  <a:schemeClr val="tx1"/>
                </a:solidFill>
                <a:latin typeface="+mn-lt"/>
                <a:ea typeface="+mn-ea"/>
                <a:cs typeface="+mn-cs"/>
              </a:rPr>
              <a:t>所有字元搜尋都會區分大小寫。在下列範例中，因為</a:t>
            </a:r>
            <a:r>
              <a:rPr lang="en-US" altLang="zh-TW" sz="1200" kern="1200" baseline="0" dirty="0" smtClean="0">
                <a:solidFill>
                  <a:schemeClr val="tx1"/>
                </a:solidFill>
                <a:latin typeface="+mn-lt"/>
                <a:ea typeface="+mn-ea"/>
                <a:cs typeface="+mn-cs"/>
              </a:rPr>
              <a:t>EMPLOYEES </a:t>
            </a:r>
            <a:r>
              <a:rPr lang="zh-TW" altLang="en-US" sz="1200" kern="1200" baseline="0" dirty="0" smtClean="0">
                <a:solidFill>
                  <a:schemeClr val="tx1"/>
                </a:solidFill>
                <a:latin typeface="+mn-lt"/>
                <a:ea typeface="+mn-ea"/>
                <a:cs typeface="+mn-cs"/>
              </a:rPr>
              <a:t>表格中混用大小寫來儲存所</a:t>
            </a:r>
          </a:p>
          <a:p>
            <a:r>
              <a:rPr lang="zh-TW" altLang="en-US" sz="1200" kern="1200" baseline="0" dirty="0" smtClean="0">
                <a:solidFill>
                  <a:schemeClr val="tx1"/>
                </a:solidFill>
                <a:latin typeface="+mn-lt"/>
                <a:ea typeface="+mn-ea"/>
                <a:cs typeface="+mn-cs"/>
              </a:rPr>
              <a:t>有的姓氏，所以不會傳回資料列：</a:t>
            </a:r>
          </a:p>
          <a:p>
            <a:r>
              <a:rPr lang="en-US" altLang="zh-TW" sz="1200" kern="1200" baseline="0" dirty="0" smtClean="0">
                <a:solidFill>
                  <a:schemeClr val="tx1"/>
                </a:solidFill>
                <a:latin typeface="+mn-lt"/>
                <a:ea typeface="+mn-ea"/>
                <a:cs typeface="+mn-cs"/>
              </a:rPr>
              <a:t>SELECT </a:t>
            </a:r>
            <a:r>
              <a:rPr lang="en-US" altLang="zh-TW" sz="1200" kern="1200" baseline="0" dirty="0" err="1" smtClean="0">
                <a:solidFill>
                  <a:schemeClr val="tx1"/>
                </a:solidFill>
                <a:latin typeface="+mn-lt"/>
                <a:ea typeface="+mn-ea"/>
                <a:cs typeface="+mn-cs"/>
              </a:rPr>
              <a:t>last_name</a:t>
            </a:r>
            <a:r>
              <a:rPr lang="en-US" altLang="zh-TW" sz="1200" kern="1200" baseline="0" dirty="0" smtClean="0">
                <a:solidFill>
                  <a:schemeClr val="tx1"/>
                </a:solidFill>
                <a:latin typeface="+mn-lt"/>
                <a:ea typeface="+mn-ea"/>
                <a:cs typeface="+mn-cs"/>
              </a:rPr>
              <a:t>, </a:t>
            </a:r>
            <a:r>
              <a:rPr lang="en-US" altLang="zh-TW" sz="1200" kern="1200" baseline="0" dirty="0" err="1" smtClean="0">
                <a:solidFill>
                  <a:schemeClr val="tx1"/>
                </a:solidFill>
                <a:latin typeface="+mn-lt"/>
                <a:ea typeface="+mn-ea"/>
                <a:cs typeface="+mn-cs"/>
              </a:rPr>
              <a:t>job_id</a:t>
            </a:r>
            <a:r>
              <a:rPr lang="en-US" altLang="zh-TW" sz="1200" kern="1200" baseline="0" dirty="0" smtClean="0">
                <a:solidFill>
                  <a:schemeClr val="tx1"/>
                </a:solidFill>
                <a:latin typeface="+mn-lt"/>
                <a:ea typeface="+mn-ea"/>
                <a:cs typeface="+mn-cs"/>
              </a:rPr>
              <a:t>, </a:t>
            </a:r>
            <a:r>
              <a:rPr lang="en-US" altLang="zh-TW" sz="1200" kern="1200" baseline="0" dirty="0" err="1" smtClean="0">
                <a:solidFill>
                  <a:schemeClr val="tx1"/>
                </a:solidFill>
                <a:latin typeface="+mn-lt"/>
                <a:ea typeface="+mn-ea"/>
                <a:cs typeface="+mn-cs"/>
              </a:rPr>
              <a:t>department_id</a:t>
            </a:r>
            <a:endParaRPr lang="en-US" altLang="zh-TW" sz="1200" kern="1200" baseline="0" dirty="0" smtClean="0">
              <a:solidFill>
                <a:schemeClr val="tx1"/>
              </a:solidFill>
              <a:latin typeface="+mn-lt"/>
              <a:ea typeface="+mn-ea"/>
              <a:cs typeface="+mn-cs"/>
            </a:endParaRPr>
          </a:p>
          <a:p>
            <a:r>
              <a:rPr lang="en-US" altLang="zh-TW" sz="1200" kern="1200" baseline="0" dirty="0" smtClean="0">
                <a:solidFill>
                  <a:schemeClr val="tx1"/>
                </a:solidFill>
                <a:latin typeface="+mn-lt"/>
                <a:ea typeface="+mn-ea"/>
                <a:cs typeface="+mn-cs"/>
              </a:rPr>
              <a:t>FROM employees</a:t>
            </a:r>
          </a:p>
          <a:p>
            <a:r>
              <a:rPr lang="en-US" altLang="zh-TW" sz="1200" kern="1200" baseline="0" dirty="0" smtClean="0">
                <a:solidFill>
                  <a:schemeClr val="tx1"/>
                </a:solidFill>
                <a:latin typeface="+mn-lt"/>
                <a:ea typeface="+mn-ea"/>
                <a:cs typeface="+mn-cs"/>
              </a:rPr>
              <a:t>WHERE </a:t>
            </a:r>
            <a:r>
              <a:rPr lang="en-US" altLang="zh-TW" sz="1200" kern="1200" baseline="0" dirty="0" err="1" smtClean="0">
                <a:solidFill>
                  <a:schemeClr val="tx1"/>
                </a:solidFill>
                <a:latin typeface="+mn-lt"/>
                <a:ea typeface="+mn-ea"/>
                <a:cs typeface="+mn-cs"/>
              </a:rPr>
              <a:t>last_name</a:t>
            </a:r>
            <a:r>
              <a:rPr lang="en-US" altLang="zh-TW" sz="1200" kern="1200" baseline="0" dirty="0" smtClean="0">
                <a:solidFill>
                  <a:schemeClr val="tx1"/>
                </a:solidFill>
                <a:latin typeface="+mn-lt"/>
                <a:ea typeface="+mn-ea"/>
                <a:cs typeface="+mn-cs"/>
              </a:rPr>
              <a:t> = 'WHALEN';</a:t>
            </a:r>
          </a:p>
          <a:p>
            <a:r>
              <a:rPr lang="en-US" altLang="zh-TW" sz="1200" kern="1200" baseline="0" dirty="0" smtClean="0">
                <a:solidFill>
                  <a:schemeClr val="tx1"/>
                </a:solidFill>
                <a:latin typeface="+mn-lt"/>
                <a:ea typeface="+mn-ea"/>
                <a:cs typeface="+mn-cs"/>
              </a:rPr>
              <a:t>Oracle </a:t>
            </a:r>
            <a:r>
              <a:rPr lang="zh-TW" altLang="en-US" sz="1200" kern="1200" baseline="0" dirty="0" smtClean="0">
                <a:solidFill>
                  <a:schemeClr val="tx1"/>
                </a:solidFill>
                <a:latin typeface="+mn-lt"/>
                <a:ea typeface="+mn-ea"/>
                <a:cs typeface="+mn-cs"/>
              </a:rPr>
              <a:t>資料庫會以內部的數字格式來儲存日期，分別代表世紀、年、月、日、時、分、秒。預</a:t>
            </a:r>
          </a:p>
          <a:p>
            <a:r>
              <a:rPr lang="zh-TW" altLang="en-US" sz="1200" kern="1200" baseline="0" dirty="0" smtClean="0">
                <a:solidFill>
                  <a:schemeClr val="tx1"/>
                </a:solidFill>
                <a:latin typeface="+mn-lt"/>
                <a:ea typeface="+mn-ea"/>
                <a:cs typeface="+mn-cs"/>
              </a:rPr>
              <a:t>設的日期顯示為</a:t>
            </a:r>
            <a:r>
              <a:rPr lang="en-US" altLang="zh-TW" sz="1200" kern="1200" baseline="0" dirty="0" smtClean="0">
                <a:solidFill>
                  <a:schemeClr val="tx1"/>
                </a:solidFill>
                <a:latin typeface="+mn-lt"/>
                <a:ea typeface="+mn-ea"/>
                <a:cs typeface="+mn-cs"/>
              </a:rPr>
              <a:t>DD-MON-RR</a:t>
            </a:r>
            <a:r>
              <a:rPr lang="zh-TW" altLang="en-US" sz="1200" kern="1200" baseline="0" dirty="0" smtClean="0">
                <a:solidFill>
                  <a:schemeClr val="tx1"/>
                </a:solidFill>
                <a:latin typeface="+mn-lt"/>
                <a:ea typeface="+mn-ea"/>
                <a:cs typeface="+mn-cs"/>
              </a:rPr>
              <a:t>。</a:t>
            </a:r>
          </a:p>
          <a:p>
            <a:r>
              <a:rPr lang="zh-TW" altLang="en-US" sz="1200" kern="1200" baseline="0" dirty="0" smtClean="0">
                <a:solidFill>
                  <a:schemeClr val="tx1"/>
                </a:solidFill>
                <a:latin typeface="+mn-lt"/>
                <a:ea typeface="+mn-ea"/>
                <a:cs typeface="+mn-cs"/>
              </a:rPr>
              <a:t>注意：如需關於</a:t>
            </a:r>
            <a:r>
              <a:rPr lang="en-US" altLang="zh-TW" sz="1200" kern="1200" baseline="0" dirty="0" smtClean="0">
                <a:solidFill>
                  <a:schemeClr val="tx1"/>
                </a:solidFill>
                <a:latin typeface="+mn-lt"/>
                <a:ea typeface="+mn-ea"/>
                <a:cs typeface="+mn-cs"/>
              </a:rPr>
              <a:t>RR </a:t>
            </a:r>
            <a:r>
              <a:rPr lang="zh-TW" altLang="en-US" sz="1200" kern="1200" baseline="0" dirty="0" smtClean="0">
                <a:solidFill>
                  <a:schemeClr val="tx1"/>
                </a:solidFill>
                <a:latin typeface="+mn-lt"/>
                <a:ea typeface="+mn-ea"/>
                <a:cs typeface="+mn-cs"/>
              </a:rPr>
              <a:t>格式以及變更預設</a:t>
            </a:r>
            <a:endParaRPr lang="en-US" altLang="zh-TW" dirty="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ECC0CBB6-115F-4164-BFC3-5F3355513C6C}" type="slidenum">
              <a:rPr lang="en-US" altLang="zh-TW">
                <a:solidFill>
                  <a:schemeClr val="tx1"/>
                </a:solidFill>
              </a:rPr>
              <a:pPr/>
              <a:t>30</a:t>
            </a:fld>
            <a:endParaRPr lang="en-US" altLang="zh-TW">
              <a:solidFill>
                <a:schemeClr val="tx1"/>
              </a:solidFill>
            </a:endParaRPr>
          </a:p>
        </p:txBody>
      </p:sp>
      <p:sp>
        <p:nvSpPr>
          <p:cNvPr id="319492" name="Rectangle 4"/>
          <p:cNvSpPr>
            <a:spLocks noGrp="1" noRot="1" noChangeAspect="1" noChangeArrowheads="1" noTextEdit="1"/>
          </p:cNvSpPr>
          <p:nvPr>
            <p:ph type="sldImg"/>
          </p:nvPr>
        </p:nvSpPr>
        <p:spPr>
          <a:ln/>
        </p:spPr>
      </p:sp>
      <p:sp>
        <p:nvSpPr>
          <p:cNvPr id="319493" name="Rectangle 5"/>
          <p:cNvSpPr>
            <a:spLocks noGrp="1" noChangeArrowheads="1"/>
          </p:cNvSpPr>
          <p:nvPr>
            <p:ph type="body" idx="1"/>
          </p:nvPr>
        </p:nvSpPr>
        <p:spPr>
          <a:xfrm>
            <a:off x="447973" y="5143500"/>
            <a:ext cx="5962055" cy="3489476"/>
          </a:xfrm>
        </p:spPr>
        <p:txBody>
          <a:bodyPr/>
          <a:lstStyle/>
          <a:p>
            <a:r>
              <a:rPr lang="en-US" altLang="zh-TW" dirty="0"/>
              <a:t>Comparison Operators</a:t>
            </a:r>
          </a:p>
          <a:p>
            <a:pPr lvl="1"/>
            <a:r>
              <a:rPr lang="en-US" altLang="zh-TW" dirty="0"/>
              <a:t>Comparison operators are used in conditions that compare one expression to another value or expression. They are used in the </a:t>
            </a:r>
            <a:r>
              <a:rPr lang="en-US" altLang="zh-TW" dirty="0">
                <a:latin typeface="Courier New" pitchFamily="49" charset="0"/>
              </a:rPr>
              <a:t>WHERE</a:t>
            </a:r>
            <a:r>
              <a:rPr lang="en-US" altLang="zh-TW" dirty="0"/>
              <a:t> clause in the following format:</a:t>
            </a:r>
          </a:p>
          <a:p>
            <a:pPr lvl="1"/>
            <a:r>
              <a:rPr lang="en-US" altLang="zh-TW" b="1" dirty="0"/>
              <a:t>Syntax</a:t>
            </a:r>
            <a:endParaRPr lang="en-US" altLang="zh-TW" sz="400" dirty="0"/>
          </a:p>
          <a:p>
            <a:pPr lvl="1">
              <a:lnSpc>
                <a:spcPct val="95000"/>
              </a:lnSpc>
            </a:pPr>
            <a:r>
              <a:rPr lang="en-US" altLang="zh-TW" b="1" dirty="0">
                <a:latin typeface="Courier New" pitchFamily="49" charset="0"/>
              </a:rPr>
              <a:t> </a:t>
            </a:r>
            <a:r>
              <a:rPr lang="en-US" altLang="zh-TW" sz="1000" b="1" dirty="0">
                <a:latin typeface="Courier New" pitchFamily="49" charset="0"/>
              </a:rPr>
              <a:t>	</a:t>
            </a:r>
            <a:r>
              <a:rPr lang="en-US" altLang="zh-TW" sz="1000" dirty="0">
                <a:latin typeface="Courier New" pitchFamily="49" charset="0"/>
              </a:rPr>
              <a:t>... WHERE </a:t>
            </a:r>
            <a:r>
              <a:rPr lang="en-US" altLang="zh-TW" sz="1000" i="1" dirty="0" err="1">
                <a:latin typeface="Courier New" pitchFamily="49" charset="0"/>
              </a:rPr>
              <a:t>expr</a:t>
            </a:r>
            <a:r>
              <a:rPr lang="en-US" altLang="zh-TW" sz="1000" i="1" dirty="0">
                <a:latin typeface="Courier New" pitchFamily="49" charset="0"/>
              </a:rPr>
              <a:t> operator value</a:t>
            </a:r>
            <a:endParaRPr lang="en-US" altLang="zh-TW" sz="500" i="1" dirty="0">
              <a:latin typeface="Courier New" pitchFamily="49" charset="0"/>
            </a:endParaRPr>
          </a:p>
          <a:p>
            <a:pPr lvl="1"/>
            <a:r>
              <a:rPr lang="en-US" altLang="zh-TW" b="1" dirty="0"/>
              <a:t>Example</a:t>
            </a:r>
            <a:endParaRPr lang="en-US" altLang="zh-TW" sz="400" i="1" dirty="0"/>
          </a:p>
          <a:p>
            <a:pPr lvl="1">
              <a:spcBef>
                <a:spcPct val="0"/>
              </a:spcBef>
            </a:pPr>
            <a:r>
              <a:rPr lang="en-US" altLang="zh-TW" b="1" dirty="0">
                <a:latin typeface="Courier New" pitchFamily="49" charset="0"/>
              </a:rPr>
              <a:t>	</a:t>
            </a:r>
            <a:r>
              <a:rPr lang="en-US" altLang="zh-TW" sz="1000" dirty="0">
                <a:latin typeface="Courier New" pitchFamily="49" charset="0"/>
              </a:rPr>
              <a:t>... WHERE </a:t>
            </a:r>
            <a:r>
              <a:rPr lang="en-US" altLang="zh-TW" sz="1000" dirty="0" err="1">
                <a:latin typeface="Courier New" pitchFamily="49" charset="0"/>
              </a:rPr>
              <a:t>hire_date</a:t>
            </a:r>
            <a:r>
              <a:rPr lang="en-US" altLang="zh-TW" sz="1000" dirty="0">
                <a:latin typeface="Courier New" pitchFamily="49" charset="0"/>
              </a:rPr>
              <a:t> = '01-JAN-95'</a:t>
            </a:r>
          </a:p>
          <a:p>
            <a:pPr lvl="1">
              <a:spcBef>
                <a:spcPct val="0"/>
              </a:spcBef>
            </a:pPr>
            <a:r>
              <a:rPr lang="en-US" altLang="zh-TW" sz="1000" dirty="0">
                <a:latin typeface="Courier New" pitchFamily="49" charset="0"/>
              </a:rPr>
              <a:t>	... WHERE salary &gt;= 6000</a:t>
            </a:r>
          </a:p>
          <a:p>
            <a:pPr lvl="1">
              <a:spcBef>
                <a:spcPct val="0"/>
              </a:spcBef>
            </a:pPr>
            <a:r>
              <a:rPr lang="en-US" altLang="zh-TW" sz="1000" dirty="0">
                <a:latin typeface="Courier New" pitchFamily="49" charset="0"/>
              </a:rPr>
              <a:t>	... WHERE </a:t>
            </a:r>
            <a:r>
              <a:rPr lang="en-US" altLang="zh-TW" sz="1000" dirty="0" err="1">
                <a:latin typeface="Courier New" pitchFamily="49" charset="0"/>
              </a:rPr>
              <a:t>last_name</a:t>
            </a:r>
            <a:r>
              <a:rPr lang="en-US" altLang="zh-TW" sz="1000" dirty="0">
                <a:latin typeface="Courier New" pitchFamily="49" charset="0"/>
              </a:rPr>
              <a:t> = 'Smith'</a:t>
            </a:r>
          </a:p>
          <a:p>
            <a:pPr lvl="1"/>
            <a:r>
              <a:rPr lang="en-US" altLang="zh-TW" dirty="0"/>
              <a:t>An </a:t>
            </a:r>
            <a:r>
              <a:rPr lang="en-US" altLang="zh-TW" dirty="0">
                <a:solidFill>
                  <a:schemeClr val="tx1"/>
                </a:solidFill>
              </a:rPr>
              <a:t>alias cannot be used in the </a:t>
            </a:r>
            <a:r>
              <a:rPr lang="en-US" altLang="zh-TW" dirty="0">
                <a:solidFill>
                  <a:schemeClr val="tx1"/>
                </a:solidFill>
                <a:latin typeface="Courier New" pitchFamily="49" charset="0"/>
              </a:rPr>
              <a:t>WHERE</a:t>
            </a:r>
            <a:r>
              <a:rPr lang="en-US" altLang="zh-TW" dirty="0">
                <a:solidFill>
                  <a:schemeClr val="tx1"/>
                </a:solidFill>
              </a:rPr>
              <a:t> clause.</a:t>
            </a:r>
            <a:endParaRPr lang="en-US" altLang="zh-TW" b="1" dirty="0">
              <a:solidFill>
                <a:schemeClr val="tx1"/>
              </a:solidFill>
              <a:latin typeface="Courier New" pitchFamily="49" charset="0"/>
            </a:endParaRPr>
          </a:p>
          <a:p>
            <a:pPr lvl="1"/>
            <a:r>
              <a:rPr lang="en-US" altLang="zh-TW" b="1" dirty="0">
                <a:solidFill>
                  <a:schemeClr val="tx1"/>
                </a:solidFill>
              </a:rPr>
              <a:t>Note:</a:t>
            </a:r>
            <a:r>
              <a:rPr lang="en-US" altLang="zh-TW" dirty="0">
                <a:solidFill>
                  <a:schemeClr val="tx1"/>
                </a:solidFill>
              </a:rPr>
              <a:t> The symbols </a:t>
            </a:r>
            <a:r>
              <a:rPr lang="en-US" altLang="zh-TW" dirty="0">
                <a:solidFill>
                  <a:schemeClr val="tx1"/>
                </a:solidFill>
                <a:latin typeface="Courier New" pitchFamily="49" charset="0"/>
              </a:rPr>
              <a:t>!=</a:t>
            </a:r>
            <a:r>
              <a:rPr lang="en-US" altLang="zh-TW" dirty="0">
                <a:solidFill>
                  <a:schemeClr val="tx1"/>
                </a:solidFill>
              </a:rPr>
              <a:t>  and </a:t>
            </a:r>
            <a:r>
              <a:rPr lang="en-US" altLang="zh-TW" dirty="0">
                <a:solidFill>
                  <a:schemeClr val="tx1"/>
                </a:solidFill>
                <a:latin typeface="Courier New" pitchFamily="49" charset="0"/>
              </a:rPr>
              <a:t>^=</a:t>
            </a:r>
            <a:r>
              <a:rPr lang="en-US" altLang="zh-TW" dirty="0">
                <a:solidFill>
                  <a:schemeClr val="tx1"/>
                </a:solidFill>
              </a:rPr>
              <a:t> can also represent the</a:t>
            </a:r>
            <a:r>
              <a:rPr lang="en-US" altLang="zh-TW" dirty="0"/>
              <a:t> </a:t>
            </a:r>
            <a:r>
              <a:rPr lang="en-US" altLang="zh-TW" i="1" dirty="0"/>
              <a:t>not equal to</a:t>
            </a:r>
            <a:r>
              <a:rPr lang="en-US" altLang="zh-TW" dirty="0"/>
              <a:t> condition.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4EEC4FF8-AA17-4574-9F45-C5B350C344A4}" type="slidenum">
              <a:rPr lang="en-US" altLang="zh-TW">
                <a:solidFill>
                  <a:schemeClr val="tx1"/>
                </a:solidFill>
              </a:rPr>
              <a:pPr/>
              <a:t>31</a:t>
            </a:fld>
            <a:endParaRPr lang="en-US" altLang="zh-TW">
              <a:solidFill>
                <a:schemeClr val="tx1"/>
              </a:solidFill>
            </a:endParaRPr>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在此範例中，</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敘述句會從</a:t>
            </a:r>
            <a:r>
              <a:rPr lang="en-US" altLang="zh-TW" sz="1200" kern="1200" baseline="0" dirty="0" smtClean="0">
                <a:solidFill>
                  <a:schemeClr val="tx1"/>
                </a:solidFill>
                <a:latin typeface="+mn-lt"/>
                <a:ea typeface="+mn-ea"/>
                <a:cs typeface="+mn-cs"/>
              </a:rPr>
              <a:t>EMPLOYEES </a:t>
            </a:r>
            <a:r>
              <a:rPr lang="zh-TW" altLang="en-US" sz="1200" kern="1200" baseline="0" dirty="0" smtClean="0">
                <a:solidFill>
                  <a:schemeClr val="tx1"/>
                </a:solidFill>
                <a:latin typeface="+mn-lt"/>
                <a:ea typeface="+mn-ea"/>
                <a:cs typeface="+mn-cs"/>
              </a:rPr>
              <a:t>表格中擷取薪資小於或等於</a:t>
            </a:r>
            <a:r>
              <a:rPr lang="en-US" altLang="zh-TW" sz="1200" kern="1200" baseline="0" dirty="0" smtClean="0">
                <a:solidFill>
                  <a:schemeClr val="tx1"/>
                </a:solidFill>
                <a:latin typeface="+mn-lt"/>
                <a:ea typeface="+mn-ea"/>
                <a:cs typeface="+mn-cs"/>
              </a:rPr>
              <a:t>$3,000 </a:t>
            </a:r>
            <a:r>
              <a:rPr lang="zh-TW" altLang="en-US" sz="1200" kern="1200" baseline="0" dirty="0" smtClean="0">
                <a:solidFill>
                  <a:schemeClr val="tx1"/>
                </a:solidFill>
                <a:latin typeface="+mn-lt"/>
                <a:ea typeface="+mn-ea"/>
                <a:cs typeface="+mn-cs"/>
              </a:rPr>
              <a:t>的員工的姓</a:t>
            </a:r>
          </a:p>
          <a:p>
            <a:r>
              <a:rPr lang="zh-TW" altLang="en-US" sz="1200" kern="1200" baseline="0" dirty="0" smtClean="0">
                <a:solidFill>
                  <a:schemeClr val="tx1"/>
                </a:solidFill>
                <a:latin typeface="+mn-lt"/>
                <a:ea typeface="+mn-ea"/>
                <a:cs typeface="+mn-cs"/>
              </a:rPr>
              <a:t>氏與薪資。請注意，</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子句有明確的值。明確的值</a:t>
            </a:r>
            <a:r>
              <a:rPr lang="en-US" altLang="zh-TW" sz="1200" kern="1200" baseline="0" dirty="0" smtClean="0">
                <a:solidFill>
                  <a:schemeClr val="tx1"/>
                </a:solidFill>
                <a:latin typeface="+mn-lt"/>
                <a:ea typeface="+mn-ea"/>
                <a:cs typeface="+mn-cs"/>
              </a:rPr>
              <a:t>3000 </a:t>
            </a:r>
            <a:r>
              <a:rPr lang="zh-TW" altLang="en-US" sz="1200" kern="1200" baseline="0" dirty="0" smtClean="0">
                <a:solidFill>
                  <a:schemeClr val="tx1"/>
                </a:solidFill>
                <a:latin typeface="+mn-lt"/>
                <a:ea typeface="+mn-ea"/>
                <a:cs typeface="+mn-cs"/>
              </a:rPr>
              <a:t>會與</a:t>
            </a:r>
            <a:r>
              <a:rPr lang="en-US" altLang="zh-TW" sz="1200" kern="1200" baseline="0" dirty="0" smtClean="0">
                <a:solidFill>
                  <a:schemeClr val="tx1"/>
                </a:solidFill>
                <a:latin typeface="+mn-lt"/>
                <a:ea typeface="+mn-ea"/>
                <a:cs typeface="+mn-cs"/>
              </a:rPr>
              <a:t>EMPLOYEES </a:t>
            </a:r>
            <a:r>
              <a:rPr lang="zh-TW" altLang="en-US" sz="1200" kern="1200" baseline="0" dirty="0" smtClean="0">
                <a:solidFill>
                  <a:schemeClr val="tx1"/>
                </a:solidFill>
                <a:latin typeface="+mn-lt"/>
                <a:ea typeface="+mn-ea"/>
                <a:cs typeface="+mn-cs"/>
              </a:rPr>
              <a:t>表格</a:t>
            </a:r>
            <a:r>
              <a:rPr lang="en-US" altLang="zh-TW" sz="1200" kern="1200" baseline="0" dirty="0" smtClean="0">
                <a:solidFill>
                  <a:schemeClr val="tx1"/>
                </a:solidFill>
                <a:latin typeface="+mn-lt"/>
                <a:ea typeface="+mn-ea"/>
                <a:cs typeface="+mn-cs"/>
              </a:rPr>
              <a:t>SALARY</a:t>
            </a:r>
          </a:p>
          <a:p>
            <a:r>
              <a:rPr lang="zh-TW" altLang="en-US" sz="1200" kern="1200" baseline="0" dirty="0" smtClean="0">
                <a:solidFill>
                  <a:schemeClr val="tx1"/>
                </a:solidFill>
                <a:latin typeface="+mn-lt"/>
                <a:ea typeface="+mn-ea"/>
                <a:cs typeface="+mn-cs"/>
              </a:rPr>
              <a:t>資料欄中的薪資值做比較。</a:t>
            </a:r>
            <a:endParaRPr lang="en-US" altLang="zh-TW"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4C02237F-4E99-44F6-B597-694A4014343D}" type="slidenum">
              <a:rPr lang="en-US" altLang="zh-TW">
                <a:solidFill>
                  <a:schemeClr val="tx1"/>
                </a:solidFill>
              </a:rPr>
              <a:pPr/>
              <a:t>32</a:t>
            </a:fld>
            <a:endParaRPr lang="en-US" altLang="zh-TW">
              <a:solidFill>
                <a:schemeClr val="tx1"/>
              </a:solidFill>
            </a:endParaRPr>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您可以使用</a:t>
            </a:r>
            <a:r>
              <a:rPr lang="en-US" altLang="zh-TW" sz="1200" kern="1200" baseline="0" dirty="0" smtClean="0">
                <a:solidFill>
                  <a:schemeClr val="tx1"/>
                </a:solidFill>
                <a:latin typeface="+mn-lt"/>
                <a:ea typeface="+mn-ea"/>
                <a:cs typeface="+mn-cs"/>
              </a:rPr>
              <a:t>BETWEEN </a:t>
            </a:r>
            <a:r>
              <a:rPr lang="zh-TW" altLang="en-US" sz="1200" kern="1200" baseline="0" dirty="0" smtClean="0">
                <a:solidFill>
                  <a:schemeClr val="tx1"/>
                </a:solidFill>
                <a:latin typeface="+mn-lt"/>
                <a:ea typeface="+mn-ea"/>
                <a:cs typeface="+mn-cs"/>
              </a:rPr>
              <a:t>範圍條件，以一定範圍的值來顯示資料列。您所指定的範圍需包含下限</a:t>
            </a:r>
          </a:p>
          <a:p>
            <a:r>
              <a:rPr lang="zh-TW" altLang="en-US" sz="1200" kern="1200" baseline="0" dirty="0" smtClean="0">
                <a:solidFill>
                  <a:schemeClr val="tx1"/>
                </a:solidFill>
                <a:latin typeface="+mn-lt"/>
                <a:ea typeface="+mn-ea"/>
                <a:cs typeface="+mn-cs"/>
              </a:rPr>
              <a:t>與上限。</a:t>
            </a:r>
          </a:p>
          <a:p>
            <a:r>
              <a:rPr lang="zh-TW" altLang="en-US" sz="1200" kern="1200" baseline="0" dirty="0" smtClean="0">
                <a:solidFill>
                  <a:schemeClr val="tx1"/>
                </a:solidFill>
                <a:latin typeface="+mn-lt"/>
                <a:ea typeface="+mn-ea"/>
                <a:cs typeface="+mn-cs"/>
              </a:rPr>
              <a:t>投影片中的</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敘述句會從</a:t>
            </a:r>
            <a:r>
              <a:rPr lang="en-US" altLang="zh-TW" sz="1200" kern="1200" baseline="0" dirty="0" smtClean="0">
                <a:solidFill>
                  <a:schemeClr val="tx1"/>
                </a:solidFill>
                <a:latin typeface="+mn-lt"/>
                <a:ea typeface="+mn-ea"/>
                <a:cs typeface="+mn-cs"/>
              </a:rPr>
              <a:t>EMPLOYEES </a:t>
            </a:r>
            <a:r>
              <a:rPr lang="zh-TW" altLang="en-US" sz="1200" kern="1200" baseline="0" dirty="0" smtClean="0">
                <a:solidFill>
                  <a:schemeClr val="tx1"/>
                </a:solidFill>
                <a:latin typeface="+mn-lt"/>
                <a:ea typeface="+mn-ea"/>
                <a:cs typeface="+mn-cs"/>
              </a:rPr>
              <a:t>表格傳回薪資介於</a:t>
            </a:r>
            <a:r>
              <a:rPr lang="en-US" altLang="zh-TW" sz="1200" kern="1200" baseline="0" dirty="0" smtClean="0">
                <a:solidFill>
                  <a:schemeClr val="tx1"/>
                </a:solidFill>
                <a:latin typeface="+mn-lt"/>
                <a:ea typeface="+mn-ea"/>
                <a:cs typeface="+mn-cs"/>
              </a:rPr>
              <a:t>$2,500 </a:t>
            </a:r>
            <a:r>
              <a:rPr lang="zh-TW" altLang="en-US" sz="1200" kern="1200" baseline="0" dirty="0" smtClean="0">
                <a:solidFill>
                  <a:schemeClr val="tx1"/>
                </a:solidFill>
                <a:latin typeface="+mn-lt"/>
                <a:ea typeface="+mn-ea"/>
                <a:cs typeface="+mn-cs"/>
              </a:rPr>
              <a:t>到</a:t>
            </a:r>
            <a:r>
              <a:rPr lang="en-US" altLang="zh-TW" sz="1200" kern="1200" baseline="0" dirty="0" smtClean="0">
                <a:solidFill>
                  <a:schemeClr val="tx1"/>
                </a:solidFill>
                <a:latin typeface="+mn-lt"/>
                <a:ea typeface="+mn-ea"/>
                <a:cs typeface="+mn-cs"/>
              </a:rPr>
              <a:t>$3,500 </a:t>
            </a:r>
            <a:r>
              <a:rPr lang="zh-TW" altLang="en-US" sz="1200" kern="1200" baseline="0" dirty="0" smtClean="0">
                <a:solidFill>
                  <a:schemeClr val="tx1"/>
                </a:solidFill>
                <a:latin typeface="+mn-lt"/>
                <a:ea typeface="+mn-ea"/>
                <a:cs typeface="+mn-cs"/>
              </a:rPr>
              <a:t>之間的員工</a:t>
            </a:r>
          </a:p>
          <a:p>
            <a:r>
              <a:rPr lang="zh-TW" altLang="en-US" sz="1200" kern="1200" baseline="0" dirty="0" smtClean="0">
                <a:solidFill>
                  <a:schemeClr val="tx1"/>
                </a:solidFill>
                <a:latin typeface="+mn-lt"/>
                <a:ea typeface="+mn-ea"/>
                <a:cs typeface="+mn-cs"/>
              </a:rPr>
              <a:t>的資料列。</a:t>
            </a:r>
          </a:p>
          <a:p>
            <a:r>
              <a:rPr lang="zh-TW" altLang="en-US" sz="1200" kern="1200" baseline="0" dirty="0" smtClean="0">
                <a:solidFill>
                  <a:schemeClr val="tx1"/>
                </a:solidFill>
                <a:latin typeface="+mn-lt"/>
                <a:ea typeface="+mn-ea"/>
                <a:cs typeface="+mn-cs"/>
              </a:rPr>
              <a:t>用</a:t>
            </a:r>
            <a:r>
              <a:rPr lang="en-US" altLang="zh-TW" sz="1200" kern="1200" baseline="0" dirty="0" smtClean="0">
                <a:solidFill>
                  <a:schemeClr val="tx1"/>
                </a:solidFill>
                <a:latin typeface="+mn-lt"/>
                <a:ea typeface="+mn-ea"/>
                <a:cs typeface="+mn-cs"/>
              </a:rPr>
              <a:t>BETWEEN </a:t>
            </a:r>
            <a:r>
              <a:rPr lang="zh-TW" altLang="en-US" sz="1200" kern="1200" baseline="0" dirty="0" smtClean="0">
                <a:solidFill>
                  <a:schemeClr val="tx1"/>
                </a:solidFill>
                <a:latin typeface="+mn-lt"/>
                <a:ea typeface="+mn-ea"/>
                <a:cs typeface="+mn-cs"/>
              </a:rPr>
              <a:t>條件所指定的值需有上、下限。您必須先指定下限。</a:t>
            </a:r>
          </a:p>
          <a:p>
            <a:r>
              <a:rPr lang="zh-TW" altLang="en-US" sz="1200" kern="1200" baseline="0" dirty="0" smtClean="0">
                <a:solidFill>
                  <a:schemeClr val="tx1"/>
                </a:solidFill>
                <a:latin typeface="+mn-lt"/>
                <a:ea typeface="+mn-ea"/>
                <a:cs typeface="+mn-cs"/>
              </a:rPr>
              <a:t>您也可以在字元值上使用</a:t>
            </a:r>
            <a:r>
              <a:rPr lang="en-US" altLang="zh-TW" sz="1200" kern="1200" baseline="0" dirty="0" smtClean="0">
                <a:solidFill>
                  <a:schemeClr val="tx1"/>
                </a:solidFill>
                <a:latin typeface="+mn-lt"/>
                <a:ea typeface="+mn-ea"/>
                <a:cs typeface="+mn-cs"/>
              </a:rPr>
              <a:t>BETWEEN </a:t>
            </a:r>
            <a:r>
              <a:rPr lang="zh-TW" altLang="en-US" sz="1200" kern="1200" baseline="0" dirty="0" smtClean="0">
                <a:solidFill>
                  <a:schemeClr val="tx1"/>
                </a:solidFill>
                <a:latin typeface="+mn-lt"/>
                <a:ea typeface="+mn-ea"/>
                <a:cs typeface="+mn-cs"/>
              </a:rPr>
              <a:t>條件：</a:t>
            </a:r>
          </a:p>
          <a:p>
            <a:r>
              <a:rPr lang="en-US" altLang="zh-TW" sz="1200" kern="1200" baseline="0" dirty="0" smtClean="0">
                <a:solidFill>
                  <a:schemeClr val="tx1"/>
                </a:solidFill>
                <a:latin typeface="+mn-lt"/>
                <a:ea typeface="+mn-ea"/>
                <a:cs typeface="+mn-cs"/>
              </a:rPr>
              <a:t>SELECT </a:t>
            </a:r>
            <a:r>
              <a:rPr lang="en-US" altLang="zh-TW" sz="1200" kern="1200" baseline="0" dirty="0" err="1" smtClean="0">
                <a:solidFill>
                  <a:schemeClr val="tx1"/>
                </a:solidFill>
                <a:latin typeface="+mn-lt"/>
                <a:ea typeface="+mn-ea"/>
                <a:cs typeface="+mn-cs"/>
              </a:rPr>
              <a:t>last_name</a:t>
            </a:r>
            <a:endParaRPr lang="en-US" altLang="zh-TW" sz="1200" kern="1200" baseline="0" dirty="0" smtClean="0">
              <a:solidFill>
                <a:schemeClr val="tx1"/>
              </a:solidFill>
              <a:latin typeface="+mn-lt"/>
              <a:ea typeface="+mn-ea"/>
              <a:cs typeface="+mn-cs"/>
            </a:endParaRPr>
          </a:p>
          <a:p>
            <a:r>
              <a:rPr lang="en-US" altLang="zh-TW" sz="1200" kern="1200" baseline="0" dirty="0" smtClean="0">
                <a:solidFill>
                  <a:schemeClr val="tx1"/>
                </a:solidFill>
                <a:latin typeface="+mn-lt"/>
                <a:ea typeface="+mn-ea"/>
                <a:cs typeface="+mn-cs"/>
              </a:rPr>
              <a:t>FROM employees</a:t>
            </a:r>
          </a:p>
          <a:p>
            <a:r>
              <a:rPr lang="en-US" altLang="zh-TW" sz="1200" kern="1200" baseline="0" dirty="0" smtClean="0">
                <a:solidFill>
                  <a:schemeClr val="tx1"/>
                </a:solidFill>
                <a:latin typeface="+mn-lt"/>
                <a:ea typeface="+mn-ea"/>
                <a:cs typeface="+mn-cs"/>
              </a:rPr>
              <a:t>WHERE </a:t>
            </a:r>
            <a:r>
              <a:rPr lang="en-US" altLang="zh-TW" sz="1200" kern="1200" baseline="0" dirty="0" err="1" smtClean="0">
                <a:solidFill>
                  <a:schemeClr val="tx1"/>
                </a:solidFill>
                <a:latin typeface="+mn-lt"/>
                <a:ea typeface="+mn-ea"/>
                <a:cs typeface="+mn-cs"/>
              </a:rPr>
              <a:t>last_name</a:t>
            </a:r>
            <a:r>
              <a:rPr lang="en-US" altLang="zh-TW" sz="1200" kern="1200" baseline="0" dirty="0" smtClean="0">
                <a:solidFill>
                  <a:schemeClr val="tx1"/>
                </a:solidFill>
                <a:latin typeface="+mn-lt"/>
                <a:ea typeface="+mn-ea"/>
                <a:cs typeface="+mn-cs"/>
              </a:rPr>
              <a:t> BETWEEN 'King' AND 'Smith';</a:t>
            </a:r>
            <a:endParaRPr lang="en-US" altLang="zh-TW" dirty="0"/>
          </a:p>
          <a:p>
            <a:pPr lvl="4"/>
            <a:endParaRPr lang="en-US" altLang="zh-TW" dirty="0"/>
          </a:p>
        </p:txBody>
      </p:sp>
      <p:pic>
        <p:nvPicPr>
          <p:cNvPr id="323588" name="Picture 4" descr="C:\project-SQLFund1\images\img-02-09a.gif"/>
          <p:cNvPicPr>
            <a:picLocks noChangeAspect="1" noChangeArrowheads="1"/>
          </p:cNvPicPr>
          <p:nvPr/>
        </p:nvPicPr>
        <p:blipFill>
          <a:blip r:embed="rId3"/>
          <a:srcRect/>
          <a:stretch>
            <a:fillRect/>
          </a:stretch>
        </p:blipFill>
        <p:spPr bwMode="auto">
          <a:xfrm>
            <a:off x="1285876" y="7257144"/>
            <a:ext cx="1623715" cy="1540631"/>
          </a:xfrm>
          <a:prstGeom prst="rect">
            <a:avLst/>
          </a:prstGeom>
          <a:noFill/>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84FE8468-815C-5E49-8D74-6281B09D6630}" type="slidenum">
              <a:rPr lang="en-US" altLang="zh-TW">
                <a:solidFill>
                  <a:schemeClr val="tx1"/>
                </a:solidFill>
              </a:rPr>
              <a:pPr/>
              <a:t>5</a:t>
            </a:fld>
            <a:endParaRPr lang="en-US" altLang="zh-TW">
              <a:solidFill>
                <a:schemeClr val="tx1"/>
              </a:solidFill>
            </a:endParaRPr>
          </a:p>
        </p:txBody>
      </p:sp>
      <p:sp>
        <p:nvSpPr>
          <p:cNvPr id="313348" name="Rectangle 4"/>
          <p:cNvSpPr>
            <a:spLocks noGrp="1" noRot="1" noChangeAspect="1" noChangeArrowheads="1" noTextEdit="1"/>
          </p:cNvSpPr>
          <p:nvPr>
            <p:ph type="sldImg"/>
          </p:nvPr>
        </p:nvSpPr>
        <p:spPr>
          <a:ln/>
        </p:spPr>
      </p:sp>
      <p:sp>
        <p:nvSpPr>
          <p:cNvPr id="313349" name="Rectangle 5"/>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基本的 </a:t>
            </a:r>
            <a:r>
              <a:rPr lang="en-US" altLang="zh-TW" sz="1200" b="1"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敘述句 </a:t>
            </a:r>
            <a:endParaRPr lang="zh-TW" altLang="en-US" dirty="0" smtClean="0">
              <a:effectLst/>
            </a:endParaRPr>
          </a:p>
          <a:p>
            <a:r>
              <a:rPr lang="zh-TW" altLang="en-US" sz="1200" kern="1200" dirty="0" smtClean="0">
                <a:solidFill>
                  <a:schemeClr val="tx1"/>
                </a:solidFill>
                <a:effectLst/>
                <a:latin typeface="+mn-lt"/>
                <a:ea typeface="+mn-ea"/>
                <a:cs typeface="+mn-cs"/>
              </a:rPr>
              <a:t>一個最簡單的 </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敘述句中必須含有</a:t>
            </a:r>
            <a:r>
              <a:rPr lang="en-US" altLang="zh-TW" sz="1200" kern="1200" dirty="0" smtClean="0">
                <a:solidFill>
                  <a:schemeClr val="tx1"/>
                </a:solidFill>
                <a:effectLst/>
                <a:latin typeface="+mn-lt"/>
                <a:ea typeface="+mn-ea"/>
                <a:cs typeface="+mn-cs"/>
              </a:rPr>
              <a:t>:</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一個</a:t>
            </a:r>
            <a:r>
              <a:rPr lang="en-US" altLang="zh-TW" sz="1200" kern="1200" dirty="0" smtClean="0">
                <a:solidFill>
                  <a:schemeClr val="tx1"/>
                </a:solidFill>
                <a:effectLst/>
                <a:latin typeface="+mn-lt"/>
                <a:ea typeface="+mn-ea"/>
                <a:cs typeface="+mn-cs"/>
              </a:rPr>
              <a:t>SELECT</a:t>
            </a:r>
            <a:r>
              <a:rPr lang="zh-TW" altLang="en-US" sz="1200" kern="1200" dirty="0" smtClean="0">
                <a:solidFill>
                  <a:schemeClr val="tx1"/>
                </a:solidFill>
                <a:effectLst/>
                <a:latin typeface="+mn-lt"/>
                <a:ea typeface="+mn-ea"/>
                <a:cs typeface="+mn-cs"/>
              </a:rPr>
              <a:t>子句</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用來指定要顯示的資料欄</a:t>
            </a:r>
            <a:br>
              <a:rPr lang="zh-TW" altLang="en-US"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一個</a:t>
            </a:r>
            <a:r>
              <a:rPr lang="en-US" altLang="zh-TW" sz="1200" kern="1200" dirty="0" smtClean="0">
                <a:solidFill>
                  <a:schemeClr val="tx1"/>
                </a:solidFill>
                <a:effectLst/>
                <a:latin typeface="+mn-lt"/>
                <a:ea typeface="+mn-ea"/>
                <a:cs typeface="+mn-cs"/>
              </a:rPr>
              <a:t>FROM</a:t>
            </a:r>
            <a:r>
              <a:rPr lang="zh-TW" altLang="en-US" sz="1200" kern="1200" dirty="0" smtClean="0">
                <a:solidFill>
                  <a:schemeClr val="tx1"/>
                </a:solidFill>
                <a:effectLst/>
                <a:latin typeface="+mn-lt"/>
                <a:ea typeface="+mn-ea"/>
                <a:cs typeface="+mn-cs"/>
              </a:rPr>
              <a:t>子句</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用來識別包含</a:t>
            </a:r>
            <a:r>
              <a:rPr lang="en-US" altLang="zh-TW" sz="1200" kern="1200" dirty="0" smtClean="0">
                <a:solidFill>
                  <a:schemeClr val="tx1"/>
                </a:solidFill>
                <a:effectLst/>
                <a:latin typeface="+mn-lt"/>
                <a:ea typeface="+mn-ea"/>
                <a:cs typeface="+mn-cs"/>
              </a:rPr>
              <a:t>SELECT</a:t>
            </a:r>
            <a:r>
              <a:rPr lang="zh-TW" altLang="en-US" sz="1200" kern="1200" dirty="0" smtClean="0">
                <a:solidFill>
                  <a:schemeClr val="tx1"/>
                </a:solidFill>
                <a:effectLst/>
                <a:latin typeface="+mn-lt"/>
                <a:ea typeface="+mn-ea"/>
                <a:cs typeface="+mn-cs"/>
              </a:rPr>
              <a:t>子句中列出的資料欄之表格 </a:t>
            </a:r>
            <a:endParaRPr lang="zh-TW" altLang="en-US" dirty="0" smtClean="0">
              <a:effectLst/>
            </a:endParaRPr>
          </a:p>
          <a:p>
            <a:r>
              <a:rPr lang="zh-TW" altLang="en-US" sz="1200" kern="1200" dirty="0" smtClean="0">
                <a:solidFill>
                  <a:schemeClr val="tx1"/>
                </a:solidFill>
                <a:effectLst/>
                <a:latin typeface="+mn-lt"/>
                <a:ea typeface="+mn-ea"/>
                <a:cs typeface="+mn-cs"/>
              </a:rPr>
              <a:t>在此語法中</a:t>
            </a:r>
            <a:r>
              <a:rPr lang="en-US" altLang="zh-TW" sz="1200" kern="1200" dirty="0" smtClean="0">
                <a:solidFill>
                  <a:schemeClr val="tx1"/>
                </a:solidFill>
                <a:effectLst/>
                <a:latin typeface="+mn-lt"/>
                <a:ea typeface="+mn-ea"/>
                <a:cs typeface="+mn-cs"/>
              </a:rPr>
              <a:t>: </a:t>
            </a:r>
            <a:endParaRPr lang="zh-TW" altLang="en-US" dirty="0" smtClean="0">
              <a:effectLst/>
            </a:endParaRPr>
          </a:p>
          <a:p>
            <a:r>
              <a:rPr lang="en-US" altLang="zh-TW" sz="1200" kern="1200" dirty="0" smtClean="0">
                <a:solidFill>
                  <a:schemeClr val="tx1"/>
                </a:solidFill>
                <a:effectLst/>
                <a:latin typeface="+mn-lt"/>
                <a:ea typeface="+mn-ea"/>
                <a:cs typeface="+mn-cs"/>
              </a:rPr>
              <a:t>SELECT</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DISTINCT </a:t>
            </a:r>
            <a:r>
              <a:rPr lang="en-US" altLang="zh-TW" sz="1200" i="1" kern="1200" dirty="0" err="1" smtClean="0">
                <a:solidFill>
                  <a:schemeClr val="tx1"/>
                </a:solidFill>
                <a:effectLst/>
                <a:latin typeface="+mn-lt"/>
                <a:ea typeface="+mn-ea"/>
                <a:cs typeface="+mn-cs"/>
              </a:rPr>
              <a:t>column|expression</a:t>
            </a:r>
            <a:r>
              <a:rPr lang="en-US" altLang="zh-TW" sz="1200" i="1" kern="1200" dirty="0" smtClean="0">
                <a:solidFill>
                  <a:schemeClr val="tx1"/>
                </a:solidFill>
                <a:effectLst/>
                <a:latin typeface="+mn-lt"/>
                <a:ea typeface="+mn-ea"/>
                <a:cs typeface="+mn-cs"/>
              </a:rPr>
              <a:t> alias </a:t>
            </a:r>
            <a:endParaRPr lang="zh-TW" altLang="en-US" dirty="0" smtClean="0">
              <a:effectLst/>
            </a:endParaRPr>
          </a:p>
          <a:p>
            <a:r>
              <a:rPr lang="en-US" altLang="zh-TW" sz="1200" kern="1200" dirty="0" smtClean="0">
                <a:solidFill>
                  <a:schemeClr val="tx1"/>
                </a:solidFill>
                <a:effectLst/>
                <a:latin typeface="+mn-lt"/>
                <a:ea typeface="+mn-ea"/>
                <a:cs typeface="+mn-cs"/>
              </a:rPr>
              <a:t>FROM </a:t>
            </a:r>
            <a:r>
              <a:rPr lang="en-US" altLang="zh-TW" sz="1200" i="1" kern="1200" dirty="0" smtClean="0">
                <a:solidFill>
                  <a:schemeClr val="tx1"/>
                </a:solidFill>
                <a:effectLst/>
                <a:latin typeface="+mn-lt"/>
                <a:ea typeface="+mn-ea"/>
                <a:cs typeface="+mn-cs"/>
              </a:rPr>
              <a:t>table </a:t>
            </a:r>
            <a:endParaRPr lang="zh-TW" altLang="en-US" dirty="0" smtClean="0">
              <a:effectLst/>
            </a:endParaRPr>
          </a:p>
          <a:p>
            <a:r>
              <a:rPr lang="zh-TW" altLang="en-US" sz="1200" kern="1200" dirty="0" smtClean="0">
                <a:solidFill>
                  <a:schemeClr val="tx1"/>
                </a:solidFill>
                <a:effectLst/>
                <a:latin typeface="+mn-lt"/>
                <a:ea typeface="+mn-ea"/>
                <a:cs typeface="+mn-cs"/>
              </a:rPr>
              <a:t>是一或多個資料欄的清單 選取所有資料欄 抑制重複項 選取命名的資料欄或表示式 為選取的資料欄提供不同標題 指定包含資料欄的表格 </a:t>
            </a:r>
            <a:endParaRPr lang="zh-TW" altLang="en-US" dirty="0" smtClean="0">
              <a:effectLst/>
            </a:endParaRPr>
          </a:p>
          <a:p>
            <a:r>
              <a:rPr lang="zh-TW" altLang="en-US" sz="1200" kern="1200" dirty="0" smtClean="0">
                <a:solidFill>
                  <a:schemeClr val="tx1"/>
                </a:solidFill>
                <a:effectLst/>
                <a:latin typeface="+mn-lt"/>
                <a:ea typeface="+mn-ea"/>
                <a:cs typeface="+mn-cs"/>
              </a:rPr>
              <a:t>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關鍵字、子句以及敘述句在本課程中的涵義分別是</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關鍵字是指個別的 </a:t>
            </a:r>
            <a:r>
              <a:rPr lang="en-US" altLang="zh-TW" sz="1200" kern="1200" dirty="0" smtClean="0">
                <a:solidFill>
                  <a:schemeClr val="tx1"/>
                </a:solidFill>
                <a:effectLst/>
                <a:latin typeface="+mn-lt"/>
                <a:ea typeface="+mn-ea"/>
                <a:cs typeface="+mn-cs"/>
              </a:rPr>
              <a:t>SQL </a:t>
            </a:r>
            <a:r>
              <a:rPr lang="zh-TW" altLang="en-US" sz="1200" kern="1200" dirty="0" smtClean="0">
                <a:solidFill>
                  <a:schemeClr val="tx1"/>
                </a:solidFill>
                <a:effectLst/>
                <a:latin typeface="+mn-lt"/>
                <a:ea typeface="+mn-ea"/>
                <a:cs typeface="+mn-cs"/>
              </a:rPr>
              <a:t>元素。 </a:t>
            </a:r>
          </a:p>
          <a:p>
            <a:r>
              <a:rPr lang="zh-TW" altLang="en-US" sz="1200" kern="1200" dirty="0" smtClean="0">
                <a:solidFill>
                  <a:schemeClr val="tx1"/>
                </a:solidFill>
                <a:effectLst/>
                <a:latin typeface="+mn-lt"/>
                <a:ea typeface="+mn-ea"/>
                <a:cs typeface="+mn-cs"/>
              </a:rPr>
              <a:t>例如</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與 </a:t>
            </a:r>
            <a:r>
              <a:rPr lang="en-US" altLang="zh-TW" sz="1200" kern="1200" dirty="0" smtClean="0">
                <a:solidFill>
                  <a:schemeClr val="tx1"/>
                </a:solidFill>
                <a:effectLst/>
                <a:latin typeface="+mn-lt"/>
                <a:ea typeface="+mn-ea"/>
                <a:cs typeface="+mn-cs"/>
              </a:rPr>
              <a:t>FROM </a:t>
            </a:r>
            <a:r>
              <a:rPr lang="zh-TW" altLang="en-US" sz="1200" kern="1200" dirty="0" smtClean="0">
                <a:solidFill>
                  <a:schemeClr val="tx1"/>
                </a:solidFill>
                <a:effectLst/>
                <a:latin typeface="+mn-lt"/>
                <a:ea typeface="+mn-ea"/>
                <a:cs typeface="+mn-cs"/>
              </a:rPr>
              <a:t>都是關鍵字。 </a:t>
            </a:r>
          </a:p>
          <a:p>
            <a:r>
              <a:rPr lang="zh-TW" altLang="en-US" sz="1200" kern="1200" dirty="0" smtClean="0">
                <a:solidFill>
                  <a:schemeClr val="tx1"/>
                </a:solidFill>
                <a:effectLst/>
                <a:latin typeface="+mn-lt"/>
                <a:ea typeface="+mn-ea"/>
                <a:cs typeface="+mn-cs"/>
              </a:rPr>
              <a:t>子句是 </a:t>
            </a:r>
            <a:r>
              <a:rPr lang="en-US" altLang="zh-TW" sz="1200" kern="1200" dirty="0" smtClean="0">
                <a:solidFill>
                  <a:schemeClr val="tx1"/>
                </a:solidFill>
                <a:effectLst/>
                <a:latin typeface="+mn-lt"/>
                <a:ea typeface="+mn-ea"/>
                <a:cs typeface="+mn-cs"/>
              </a:rPr>
              <a:t>SQL </a:t>
            </a:r>
            <a:r>
              <a:rPr lang="zh-TW" altLang="en-US" sz="1200" kern="1200" dirty="0" smtClean="0">
                <a:solidFill>
                  <a:schemeClr val="tx1"/>
                </a:solidFill>
                <a:effectLst/>
                <a:latin typeface="+mn-lt"/>
                <a:ea typeface="+mn-ea"/>
                <a:cs typeface="+mn-cs"/>
              </a:rPr>
              <a:t>敘述句的一部份。 </a:t>
            </a:r>
          </a:p>
          <a:p>
            <a:r>
              <a:rPr lang="zh-TW" altLang="en-US" sz="1200" kern="1200" dirty="0" smtClean="0">
                <a:solidFill>
                  <a:schemeClr val="tx1"/>
                </a:solidFill>
                <a:effectLst/>
                <a:latin typeface="+mn-lt"/>
                <a:ea typeface="+mn-ea"/>
                <a:cs typeface="+mn-cs"/>
              </a:rPr>
              <a:t>例如</a:t>
            </a:r>
            <a:r>
              <a:rPr lang="en-US" altLang="zh-TW" sz="1200" kern="1200" dirty="0" smtClean="0">
                <a:solidFill>
                  <a:schemeClr val="tx1"/>
                </a:solidFill>
                <a:effectLst/>
                <a:latin typeface="+mn-lt"/>
                <a:ea typeface="+mn-ea"/>
                <a:cs typeface="+mn-cs"/>
              </a:rPr>
              <a:t>,SELECT </a:t>
            </a:r>
            <a:r>
              <a:rPr lang="en-US" altLang="zh-TW" sz="1200" kern="1200" dirty="0" err="1" smtClean="0">
                <a:solidFill>
                  <a:schemeClr val="tx1"/>
                </a:solidFill>
                <a:effectLst/>
                <a:latin typeface="+mn-lt"/>
                <a:ea typeface="+mn-ea"/>
                <a:cs typeface="+mn-cs"/>
              </a:rPr>
              <a:t>employee_id</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last_name</a:t>
            </a:r>
            <a:r>
              <a:rPr lang="en-US" altLang="zh-TW" sz="1200" kern="1200" dirty="0" smtClean="0">
                <a:solidFill>
                  <a:schemeClr val="tx1"/>
                </a:solidFill>
                <a:effectLst/>
                <a:latin typeface="+mn-lt"/>
                <a:ea typeface="+mn-ea"/>
                <a:cs typeface="+mn-cs"/>
              </a:rPr>
              <a:t>, ... </a:t>
            </a:r>
            <a:r>
              <a:rPr lang="zh-TW" altLang="en-US" sz="1200" kern="1200" dirty="0" smtClean="0">
                <a:solidFill>
                  <a:schemeClr val="tx1"/>
                </a:solidFill>
                <a:effectLst/>
                <a:latin typeface="+mn-lt"/>
                <a:ea typeface="+mn-ea"/>
                <a:cs typeface="+mn-cs"/>
              </a:rPr>
              <a:t>即是一個子句。 </a:t>
            </a:r>
          </a:p>
          <a:p>
            <a:r>
              <a:rPr lang="zh-TW" altLang="en-US" sz="1200" kern="1200" dirty="0" smtClean="0">
                <a:solidFill>
                  <a:schemeClr val="tx1"/>
                </a:solidFill>
                <a:effectLst/>
                <a:latin typeface="+mn-lt"/>
                <a:ea typeface="+mn-ea"/>
                <a:cs typeface="+mn-cs"/>
              </a:rPr>
              <a:t>敘述句是兩個或兩個以上的子句組合。 </a:t>
            </a:r>
          </a:p>
          <a:p>
            <a:r>
              <a:rPr lang="zh-TW" altLang="en-US" sz="1200" kern="1200" dirty="0" smtClean="0">
                <a:solidFill>
                  <a:schemeClr val="tx1"/>
                </a:solidFill>
                <a:effectLst/>
                <a:latin typeface="+mn-lt"/>
                <a:ea typeface="+mn-ea"/>
                <a:cs typeface="+mn-cs"/>
              </a:rPr>
              <a:t>例如</a:t>
            </a:r>
            <a:r>
              <a:rPr lang="en-US" altLang="zh-TW" sz="1200" kern="1200" dirty="0" smtClean="0">
                <a:solidFill>
                  <a:schemeClr val="tx1"/>
                </a:solidFill>
                <a:effectLst/>
                <a:latin typeface="+mn-lt"/>
                <a:ea typeface="+mn-ea"/>
                <a:cs typeface="+mn-cs"/>
              </a:rPr>
              <a:t>,SELECT * FROM employees </a:t>
            </a:r>
            <a:r>
              <a:rPr lang="zh-TW" altLang="en-US" sz="1200" kern="1200" dirty="0" smtClean="0">
                <a:solidFill>
                  <a:schemeClr val="tx1"/>
                </a:solidFill>
                <a:effectLst/>
                <a:latin typeface="+mn-lt"/>
                <a:ea typeface="+mn-ea"/>
                <a:cs typeface="+mn-cs"/>
              </a:rPr>
              <a:t>即是一個 </a:t>
            </a:r>
            <a:r>
              <a:rPr lang="en-US" altLang="zh-TW" sz="1200" kern="1200" dirty="0" smtClean="0">
                <a:solidFill>
                  <a:schemeClr val="tx1"/>
                </a:solidFill>
                <a:effectLst/>
                <a:latin typeface="+mn-lt"/>
                <a:ea typeface="+mn-ea"/>
                <a:cs typeface="+mn-cs"/>
              </a:rPr>
              <a:t>SQL </a:t>
            </a:r>
            <a:r>
              <a:rPr lang="zh-TW" altLang="en-US" sz="1200" kern="1200" dirty="0" smtClean="0">
                <a:solidFill>
                  <a:schemeClr val="tx1"/>
                </a:solidFill>
                <a:effectLst/>
                <a:latin typeface="+mn-lt"/>
                <a:ea typeface="+mn-ea"/>
                <a:cs typeface="+mn-cs"/>
              </a:rPr>
              <a:t>敘述句。 </a:t>
            </a:r>
            <a:endParaRPr lang="zh-TW" alt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xmlns="" val="1055747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97ADFA5F-4C39-447F-8BF2-44E332D9340B}" type="slidenum">
              <a:rPr lang="en-US" altLang="zh-TW">
                <a:solidFill>
                  <a:schemeClr val="tx1"/>
                </a:solidFill>
              </a:rPr>
              <a:pPr/>
              <a:t>33</a:t>
            </a:fld>
            <a:endParaRPr lang="en-US" altLang="zh-TW">
              <a:solidFill>
                <a:schemeClr val="tx1"/>
              </a:solidFill>
            </a:endParaRPr>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如果要測試所指定的一組值中的個別值，請使用</a:t>
            </a:r>
            <a:r>
              <a:rPr lang="en-US" altLang="zh-TW" sz="1200" kern="1200" baseline="0" dirty="0" smtClean="0">
                <a:solidFill>
                  <a:schemeClr val="tx1"/>
                </a:solidFill>
                <a:latin typeface="+mn-lt"/>
                <a:ea typeface="+mn-ea"/>
                <a:cs typeface="+mn-cs"/>
              </a:rPr>
              <a:t>IN </a:t>
            </a:r>
            <a:r>
              <a:rPr lang="zh-TW" altLang="en-US" sz="1200" kern="1200" baseline="0" dirty="0" smtClean="0">
                <a:solidFill>
                  <a:schemeClr val="tx1"/>
                </a:solidFill>
                <a:latin typeface="+mn-lt"/>
                <a:ea typeface="+mn-ea"/>
                <a:cs typeface="+mn-cs"/>
              </a:rPr>
              <a:t>條件。</a:t>
            </a:r>
            <a:r>
              <a:rPr lang="en-US" altLang="zh-TW" sz="1200" kern="1200" baseline="0" dirty="0" smtClean="0">
                <a:solidFill>
                  <a:schemeClr val="tx1"/>
                </a:solidFill>
                <a:latin typeface="+mn-lt"/>
                <a:ea typeface="+mn-ea"/>
                <a:cs typeface="+mn-cs"/>
              </a:rPr>
              <a:t>IN </a:t>
            </a:r>
            <a:r>
              <a:rPr lang="zh-TW" altLang="en-US" sz="1200" kern="1200" baseline="0" dirty="0" smtClean="0">
                <a:solidFill>
                  <a:schemeClr val="tx1"/>
                </a:solidFill>
                <a:latin typeface="+mn-lt"/>
                <a:ea typeface="+mn-ea"/>
                <a:cs typeface="+mn-cs"/>
              </a:rPr>
              <a:t>條件也稱為成員條件。</a:t>
            </a:r>
          </a:p>
          <a:p>
            <a:r>
              <a:rPr lang="zh-TW" altLang="en-US" sz="1200" kern="1200" baseline="0" dirty="0" smtClean="0">
                <a:solidFill>
                  <a:schemeClr val="tx1"/>
                </a:solidFill>
                <a:latin typeface="+mn-lt"/>
                <a:ea typeface="+mn-ea"/>
                <a:cs typeface="+mn-cs"/>
              </a:rPr>
              <a:t>投影片中的範例顯示其經理的員工編號為</a:t>
            </a:r>
            <a:r>
              <a:rPr lang="en-US" altLang="zh-TW" sz="1200" kern="1200" baseline="0" dirty="0" smtClean="0">
                <a:solidFill>
                  <a:schemeClr val="tx1"/>
                </a:solidFill>
                <a:latin typeface="+mn-lt"/>
                <a:ea typeface="+mn-ea"/>
                <a:cs typeface="+mn-cs"/>
              </a:rPr>
              <a:t>100</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101 </a:t>
            </a:r>
            <a:r>
              <a:rPr lang="zh-TW" altLang="en-US" sz="1200" kern="1200" baseline="0" dirty="0" smtClean="0">
                <a:solidFill>
                  <a:schemeClr val="tx1"/>
                </a:solidFill>
                <a:latin typeface="+mn-lt"/>
                <a:ea typeface="+mn-ea"/>
                <a:cs typeface="+mn-cs"/>
              </a:rPr>
              <a:t>或</a:t>
            </a:r>
            <a:r>
              <a:rPr lang="en-US" altLang="zh-TW" sz="1200" kern="1200" baseline="0" dirty="0" smtClean="0">
                <a:solidFill>
                  <a:schemeClr val="tx1"/>
                </a:solidFill>
                <a:latin typeface="+mn-lt"/>
                <a:ea typeface="+mn-ea"/>
                <a:cs typeface="+mn-cs"/>
              </a:rPr>
              <a:t>201 </a:t>
            </a:r>
            <a:r>
              <a:rPr lang="zh-TW" altLang="en-US" sz="1200" kern="1200" baseline="0" dirty="0" smtClean="0">
                <a:solidFill>
                  <a:schemeClr val="tx1"/>
                </a:solidFill>
                <a:latin typeface="+mn-lt"/>
                <a:ea typeface="+mn-ea"/>
                <a:cs typeface="+mn-cs"/>
              </a:rPr>
              <a:t>的所有員工，其員工編號、姓氏、</a:t>
            </a:r>
          </a:p>
          <a:p>
            <a:r>
              <a:rPr lang="zh-TW" altLang="en-US" sz="1200" kern="1200" baseline="0" dirty="0" smtClean="0">
                <a:solidFill>
                  <a:schemeClr val="tx1"/>
                </a:solidFill>
                <a:latin typeface="+mn-lt"/>
                <a:ea typeface="+mn-ea"/>
                <a:cs typeface="+mn-cs"/>
              </a:rPr>
              <a:t>薪資與經理的員工編號。</a:t>
            </a:r>
          </a:p>
          <a:p>
            <a:r>
              <a:rPr lang="en-US" altLang="zh-TW" sz="1200" kern="1200" baseline="0" dirty="0" smtClean="0">
                <a:solidFill>
                  <a:schemeClr val="tx1"/>
                </a:solidFill>
                <a:latin typeface="+mn-lt"/>
                <a:ea typeface="+mn-ea"/>
                <a:cs typeface="+mn-cs"/>
              </a:rPr>
              <a:t>IN </a:t>
            </a:r>
            <a:r>
              <a:rPr lang="zh-TW" altLang="en-US" sz="1200" kern="1200" baseline="0" dirty="0" smtClean="0">
                <a:solidFill>
                  <a:schemeClr val="tx1"/>
                </a:solidFill>
                <a:latin typeface="+mn-lt"/>
                <a:ea typeface="+mn-ea"/>
                <a:cs typeface="+mn-cs"/>
              </a:rPr>
              <a:t>條件可以與所有資料類型配合使用。下列範例會從</a:t>
            </a:r>
            <a:r>
              <a:rPr lang="en-US" altLang="zh-TW" sz="1200" kern="1200" baseline="0" dirty="0" smtClean="0">
                <a:solidFill>
                  <a:schemeClr val="tx1"/>
                </a:solidFill>
                <a:latin typeface="+mn-lt"/>
                <a:ea typeface="+mn-ea"/>
                <a:cs typeface="+mn-cs"/>
              </a:rPr>
              <a:t>EMPLOYEES </a:t>
            </a:r>
            <a:r>
              <a:rPr lang="zh-TW" altLang="en-US" sz="1200" kern="1200" baseline="0" dirty="0" smtClean="0">
                <a:solidFill>
                  <a:schemeClr val="tx1"/>
                </a:solidFill>
                <a:latin typeface="+mn-lt"/>
                <a:ea typeface="+mn-ea"/>
                <a:cs typeface="+mn-cs"/>
              </a:rPr>
              <a:t>表格傳回其姓氏包含在</a:t>
            </a:r>
          </a:p>
          <a:p>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子句姓名清單中的員工的資料列：</a:t>
            </a:r>
          </a:p>
          <a:p>
            <a:r>
              <a:rPr lang="en-US" altLang="zh-TW" sz="1200" kern="1200" baseline="0" dirty="0" smtClean="0">
                <a:solidFill>
                  <a:schemeClr val="tx1"/>
                </a:solidFill>
                <a:latin typeface="+mn-lt"/>
                <a:ea typeface="+mn-ea"/>
                <a:cs typeface="+mn-cs"/>
              </a:rPr>
              <a:t>SELECT </a:t>
            </a:r>
            <a:r>
              <a:rPr lang="en-US" altLang="zh-TW" sz="1200" kern="1200" baseline="0" dirty="0" err="1" smtClean="0">
                <a:solidFill>
                  <a:schemeClr val="tx1"/>
                </a:solidFill>
                <a:latin typeface="+mn-lt"/>
                <a:ea typeface="+mn-ea"/>
                <a:cs typeface="+mn-cs"/>
              </a:rPr>
              <a:t>employee_id</a:t>
            </a:r>
            <a:r>
              <a:rPr lang="en-US" altLang="zh-TW" sz="1200" kern="1200" baseline="0" dirty="0" smtClean="0">
                <a:solidFill>
                  <a:schemeClr val="tx1"/>
                </a:solidFill>
                <a:latin typeface="+mn-lt"/>
                <a:ea typeface="+mn-ea"/>
                <a:cs typeface="+mn-cs"/>
              </a:rPr>
              <a:t>, </a:t>
            </a:r>
            <a:r>
              <a:rPr lang="en-US" altLang="zh-TW" sz="1200" kern="1200" baseline="0" dirty="0" err="1" smtClean="0">
                <a:solidFill>
                  <a:schemeClr val="tx1"/>
                </a:solidFill>
                <a:latin typeface="+mn-lt"/>
                <a:ea typeface="+mn-ea"/>
                <a:cs typeface="+mn-cs"/>
              </a:rPr>
              <a:t>manager_id</a:t>
            </a:r>
            <a:r>
              <a:rPr lang="en-US" altLang="zh-TW" sz="1200" kern="1200" baseline="0" dirty="0" smtClean="0">
                <a:solidFill>
                  <a:schemeClr val="tx1"/>
                </a:solidFill>
                <a:latin typeface="+mn-lt"/>
                <a:ea typeface="+mn-ea"/>
                <a:cs typeface="+mn-cs"/>
              </a:rPr>
              <a:t>, </a:t>
            </a:r>
            <a:r>
              <a:rPr lang="en-US" altLang="zh-TW" sz="1200" kern="1200" baseline="0" dirty="0" err="1" smtClean="0">
                <a:solidFill>
                  <a:schemeClr val="tx1"/>
                </a:solidFill>
                <a:latin typeface="+mn-lt"/>
                <a:ea typeface="+mn-ea"/>
                <a:cs typeface="+mn-cs"/>
              </a:rPr>
              <a:t>department_id</a:t>
            </a:r>
            <a:endParaRPr lang="en-US" altLang="zh-TW" sz="1200" kern="1200" baseline="0" dirty="0" smtClean="0">
              <a:solidFill>
                <a:schemeClr val="tx1"/>
              </a:solidFill>
              <a:latin typeface="+mn-lt"/>
              <a:ea typeface="+mn-ea"/>
              <a:cs typeface="+mn-cs"/>
            </a:endParaRPr>
          </a:p>
          <a:p>
            <a:r>
              <a:rPr lang="en-US" altLang="zh-TW" sz="1200" kern="1200" baseline="0" dirty="0" smtClean="0">
                <a:solidFill>
                  <a:schemeClr val="tx1"/>
                </a:solidFill>
                <a:latin typeface="+mn-lt"/>
                <a:ea typeface="+mn-ea"/>
                <a:cs typeface="+mn-cs"/>
              </a:rPr>
              <a:t>FROM employees</a:t>
            </a:r>
          </a:p>
          <a:p>
            <a:r>
              <a:rPr lang="en-US" altLang="zh-TW" sz="1200" kern="1200" baseline="0" dirty="0" smtClean="0">
                <a:solidFill>
                  <a:schemeClr val="tx1"/>
                </a:solidFill>
                <a:latin typeface="+mn-lt"/>
                <a:ea typeface="+mn-ea"/>
                <a:cs typeface="+mn-cs"/>
              </a:rPr>
              <a:t>WHERE </a:t>
            </a:r>
            <a:r>
              <a:rPr lang="en-US" altLang="zh-TW" sz="1200" kern="1200" baseline="0" dirty="0" err="1" smtClean="0">
                <a:solidFill>
                  <a:schemeClr val="tx1"/>
                </a:solidFill>
                <a:latin typeface="+mn-lt"/>
                <a:ea typeface="+mn-ea"/>
                <a:cs typeface="+mn-cs"/>
              </a:rPr>
              <a:t>last_name</a:t>
            </a:r>
            <a:r>
              <a:rPr lang="en-US" altLang="zh-TW" sz="1200" kern="1200" baseline="0" dirty="0" smtClean="0">
                <a:solidFill>
                  <a:schemeClr val="tx1"/>
                </a:solidFill>
                <a:latin typeface="+mn-lt"/>
                <a:ea typeface="+mn-ea"/>
                <a:cs typeface="+mn-cs"/>
              </a:rPr>
              <a:t> IN ('</a:t>
            </a:r>
            <a:r>
              <a:rPr lang="en-US" altLang="zh-TW" sz="1200" kern="1200" baseline="0" dirty="0" err="1" smtClean="0">
                <a:solidFill>
                  <a:schemeClr val="tx1"/>
                </a:solidFill>
                <a:latin typeface="+mn-lt"/>
                <a:ea typeface="+mn-ea"/>
                <a:cs typeface="+mn-cs"/>
              </a:rPr>
              <a:t>Hartstein</a:t>
            </a:r>
            <a:r>
              <a:rPr lang="en-US" altLang="zh-TW" sz="1200" kern="1200" baseline="0" dirty="0" smtClean="0">
                <a:solidFill>
                  <a:schemeClr val="tx1"/>
                </a:solidFill>
                <a:latin typeface="+mn-lt"/>
                <a:ea typeface="+mn-ea"/>
                <a:cs typeface="+mn-cs"/>
              </a:rPr>
              <a:t>', 'Vargas');</a:t>
            </a:r>
          </a:p>
          <a:p>
            <a:r>
              <a:rPr lang="zh-TW" altLang="en-US" sz="1200" kern="1200" baseline="0" dirty="0" smtClean="0">
                <a:solidFill>
                  <a:schemeClr val="tx1"/>
                </a:solidFill>
                <a:latin typeface="+mn-lt"/>
                <a:ea typeface="+mn-ea"/>
                <a:cs typeface="+mn-cs"/>
              </a:rPr>
              <a:t>如果在清單中使用字元或日期，必須加上單引號</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a:t>
            </a:r>
            <a:endParaRPr lang="en-US" altLang="zh-TW"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0008D6ED-7C36-4641-B042-681161C55E77}" type="slidenum">
              <a:rPr lang="en-US" altLang="zh-TW">
                <a:solidFill>
                  <a:schemeClr val="tx1"/>
                </a:solidFill>
              </a:rPr>
              <a:pPr/>
              <a:t>34</a:t>
            </a:fld>
            <a:endParaRPr lang="en-US" altLang="zh-TW">
              <a:solidFill>
                <a:schemeClr val="tx1"/>
              </a:solidFill>
            </a:endParaRPr>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您不一定都會知道要搜尋的正確值。您可以使用</a:t>
            </a:r>
            <a:r>
              <a:rPr lang="en-US" altLang="zh-TW" sz="1200" kern="1200" baseline="0" dirty="0" smtClean="0">
                <a:solidFill>
                  <a:schemeClr val="tx1"/>
                </a:solidFill>
                <a:latin typeface="+mn-lt"/>
                <a:ea typeface="+mn-ea"/>
                <a:cs typeface="+mn-cs"/>
              </a:rPr>
              <a:t>LIKE </a:t>
            </a:r>
            <a:r>
              <a:rPr lang="zh-TW" altLang="en-US" sz="1200" kern="1200" baseline="0" dirty="0" smtClean="0">
                <a:solidFill>
                  <a:schemeClr val="tx1"/>
                </a:solidFill>
                <a:latin typeface="+mn-lt"/>
                <a:ea typeface="+mn-ea"/>
                <a:cs typeface="+mn-cs"/>
              </a:rPr>
              <a:t>條件，選擇符合某個字元樣式的資料列。</a:t>
            </a:r>
          </a:p>
          <a:p>
            <a:r>
              <a:rPr lang="zh-TW" altLang="en-US" sz="1200" kern="1200" baseline="0" dirty="0" smtClean="0">
                <a:solidFill>
                  <a:schemeClr val="tx1"/>
                </a:solidFill>
                <a:latin typeface="+mn-lt"/>
                <a:ea typeface="+mn-ea"/>
                <a:cs typeface="+mn-cs"/>
              </a:rPr>
              <a:t>字元樣式比對作業稱為萬用字元搜尋。有兩個符號可用來建立搜尋字串。</a:t>
            </a:r>
          </a:p>
          <a:p>
            <a:r>
              <a:rPr lang="zh-TW" altLang="en-US" sz="1200" kern="1200" baseline="0" dirty="0" smtClean="0">
                <a:solidFill>
                  <a:schemeClr val="tx1"/>
                </a:solidFill>
                <a:latin typeface="+mn-lt"/>
                <a:ea typeface="+mn-ea"/>
                <a:cs typeface="+mn-cs"/>
              </a:rPr>
              <a:t>投影片中的</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敘述句會從</a:t>
            </a:r>
            <a:r>
              <a:rPr lang="en-US" altLang="zh-TW" sz="1200" kern="1200" baseline="0" dirty="0" smtClean="0">
                <a:solidFill>
                  <a:schemeClr val="tx1"/>
                </a:solidFill>
                <a:latin typeface="+mn-lt"/>
                <a:ea typeface="+mn-ea"/>
                <a:cs typeface="+mn-cs"/>
              </a:rPr>
              <a:t>EMPLOYEES </a:t>
            </a:r>
            <a:r>
              <a:rPr lang="zh-TW" altLang="en-US" sz="1200" kern="1200" baseline="0" dirty="0" smtClean="0">
                <a:solidFill>
                  <a:schemeClr val="tx1"/>
                </a:solidFill>
                <a:latin typeface="+mn-lt"/>
                <a:ea typeface="+mn-ea"/>
                <a:cs typeface="+mn-cs"/>
              </a:rPr>
              <a:t>表格傳回名字開頭字母為</a:t>
            </a:r>
            <a:r>
              <a:rPr lang="en-US" altLang="zh-TW" sz="1200" b="1" kern="1200" baseline="0" dirty="0" smtClean="0">
                <a:solidFill>
                  <a:schemeClr val="tx1"/>
                </a:solidFill>
                <a:latin typeface="+mn-lt"/>
                <a:ea typeface="+mn-ea"/>
                <a:cs typeface="+mn-cs"/>
              </a:rPr>
              <a:t>S </a:t>
            </a:r>
            <a:r>
              <a:rPr lang="zh-TW" altLang="en-US" sz="1200" b="1" kern="1200" baseline="0" dirty="0" smtClean="0">
                <a:solidFill>
                  <a:schemeClr val="tx1"/>
                </a:solidFill>
                <a:latin typeface="+mn-lt"/>
                <a:ea typeface="+mn-ea"/>
                <a:cs typeface="+mn-cs"/>
              </a:rPr>
              <a:t>的所有員工名字。請</a:t>
            </a:r>
          </a:p>
          <a:p>
            <a:r>
              <a:rPr lang="zh-TW" altLang="en-US" sz="1200" kern="1200" baseline="0" dirty="0" smtClean="0">
                <a:solidFill>
                  <a:schemeClr val="tx1"/>
                </a:solidFill>
                <a:latin typeface="+mn-lt"/>
                <a:ea typeface="+mn-ea"/>
                <a:cs typeface="+mn-cs"/>
              </a:rPr>
              <a:t>注意大寫的</a:t>
            </a:r>
            <a:r>
              <a:rPr lang="en-US" altLang="zh-TW" sz="1200" b="1" kern="1200" baseline="0" dirty="0" smtClean="0">
                <a:solidFill>
                  <a:schemeClr val="tx1"/>
                </a:solidFill>
                <a:latin typeface="+mn-lt"/>
                <a:ea typeface="+mn-ea"/>
                <a:cs typeface="+mn-cs"/>
              </a:rPr>
              <a:t>S</a:t>
            </a:r>
            <a:r>
              <a:rPr lang="zh-TW" altLang="en-US" sz="1200" b="1" kern="1200" baseline="0" dirty="0" smtClean="0">
                <a:solidFill>
                  <a:schemeClr val="tx1"/>
                </a:solidFill>
                <a:latin typeface="+mn-lt"/>
                <a:ea typeface="+mn-ea"/>
                <a:cs typeface="+mn-cs"/>
              </a:rPr>
              <a:t>，不會傳回開頭為小寫</a:t>
            </a:r>
            <a:r>
              <a:rPr lang="en-US" altLang="zh-TW" sz="1200" b="1" kern="1200" baseline="0" dirty="0" smtClean="0">
                <a:solidFill>
                  <a:schemeClr val="tx1"/>
                </a:solidFill>
                <a:latin typeface="+mn-lt"/>
                <a:ea typeface="+mn-ea"/>
                <a:cs typeface="+mn-cs"/>
              </a:rPr>
              <a:t>s </a:t>
            </a:r>
            <a:r>
              <a:rPr lang="zh-TW" altLang="en-US" sz="1200" b="1" kern="1200" baseline="0" dirty="0" smtClean="0">
                <a:solidFill>
                  <a:schemeClr val="tx1"/>
                </a:solidFill>
                <a:latin typeface="+mn-lt"/>
                <a:ea typeface="+mn-ea"/>
                <a:cs typeface="+mn-cs"/>
              </a:rPr>
              <a:t>的名字。</a:t>
            </a:r>
          </a:p>
          <a:p>
            <a:r>
              <a:rPr lang="en-US" altLang="zh-TW" sz="1200" kern="1200" baseline="0" dirty="0" smtClean="0">
                <a:solidFill>
                  <a:schemeClr val="tx1"/>
                </a:solidFill>
                <a:latin typeface="+mn-lt"/>
                <a:ea typeface="+mn-ea"/>
                <a:cs typeface="+mn-cs"/>
              </a:rPr>
              <a:t>LIKE </a:t>
            </a:r>
            <a:r>
              <a:rPr lang="zh-TW" altLang="en-US" sz="1200" kern="1200" baseline="0" dirty="0" smtClean="0">
                <a:solidFill>
                  <a:schemeClr val="tx1"/>
                </a:solidFill>
                <a:latin typeface="+mn-lt"/>
                <a:ea typeface="+mn-ea"/>
                <a:cs typeface="+mn-cs"/>
              </a:rPr>
              <a:t>條件可當作一些</a:t>
            </a:r>
            <a:r>
              <a:rPr lang="en-US" altLang="zh-TW" sz="1200" kern="1200" baseline="0" dirty="0" smtClean="0">
                <a:solidFill>
                  <a:schemeClr val="tx1"/>
                </a:solidFill>
                <a:latin typeface="+mn-lt"/>
                <a:ea typeface="+mn-ea"/>
                <a:cs typeface="+mn-cs"/>
              </a:rPr>
              <a:t>BETWEEN </a:t>
            </a:r>
            <a:r>
              <a:rPr lang="zh-TW" altLang="en-US" sz="1200" kern="1200" baseline="0" dirty="0" smtClean="0">
                <a:solidFill>
                  <a:schemeClr val="tx1"/>
                </a:solidFill>
                <a:latin typeface="+mn-lt"/>
                <a:ea typeface="+mn-ea"/>
                <a:cs typeface="+mn-cs"/>
              </a:rPr>
              <a:t>比較條件的捷徑。以下範例顯示在</a:t>
            </a:r>
            <a:r>
              <a:rPr lang="en-US" altLang="zh-TW" sz="1200" kern="1200" baseline="0" dirty="0" smtClean="0">
                <a:solidFill>
                  <a:schemeClr val="tx1"/>
                </a:solidFill>
                <a:latin typeface="+mn-lt"/>
                <a:ea typeface="+mn-ea"/>
                <a:cs typeface="+mn-cs"/>
              </a:rPr>
              <a:t>1995 </a:t>
            </a:r>
            <a:r>
              <a:rPr lang="zh-TW" altLang="en-US" sz="1200" kern="1200" baseline="0" dirty="0" smtClean="0">
                <a:solidFill>
                  <a:schemeClr val="tx1"/>
                </a:solidFill>
                <a:latin typeface="+mn-lt"/>
                <a:ea typeface="+mn-ea"/>
                <a:cs typeface="+mn-cs"/>
              </a:rPr>
              <a:t>年</a:t>
            </a:r>
            <a:r>
              <a:rPr lang="en-US" altLang="zh-TW" sz="1200" kern="1200" baseline="0" dirty="0" smtClean="0">
                <a:solidFill>
                  <a:schemeClr val="tx1"/>
                </a:solidFill>
                <a:latin typeface="+mn-lt"/>
                <a:ea typeface="+mn-ea"/>
                <a:cs typeface="+mn-cs"/>
              </a:rPr>
              <a:t>1 </a:t>
            </a:r>
            <a:r>
              <a:rPr lang="zh-TW" altLang="en-US" sz="1200" kern="1200" baseline="0" dirty="0" smtClean="0">
                <a:solidFill>
                  <a:schemeClr val="tx1"/>
                </a:solidFill>
                <a:latin typeface="+mn-lt"/>
                <a:ea typeface="+mn-ea"/>
                <a:cs typeface="+mn-cs"/>
              </a:rPr>
              <a:t>月到</a:t>
            </a:r>
            <a:r>
              <a:rPr lang="en-US" altLang="zh-TW" sz="1200" kern="1200" baseline="0" dirty="0" smtClean="0">
                <a:solidFill>
                  <a:schemeClr val="tx1"/>
                </a:solidFill>
                <a:latin typeface="+mn-lt"/>
                <a:ea typeface="+mn-ea"/>
                <a:cs typeface="+mn-cs"/>
              </a:rPr>
              <a:t>1995 </a:t>
            </a:r>
            <a:r>
              <a:rPr lang="zh-TW" altLang="en-US" sz="1200" kern="1200" baseline="0" dirty="0" smtClean="0">
                <a:solidFill>
                  <a:schemeClr val="tx1"/>
                </a:solidFill>
                <a:latin typeface="+mn-lt"/>
                <a:ea typeface="+mn-ea"/>
                <a:cs typeface="+mn-cs"/>
              </a:rPr>
              <a:t>年</a:t>
            </a:r>
          </a:p>
          <a:p>
            <a:r>
              <a:rPr lang="en-US" altLang="zh-TW" sz="1200" kern="1200" baseline="0" dirty="0" smtClean="0">
                <a:solidFill>
                  <a:schemeClr val="tx1"/>
                </a:solidFill>
                <a:latin typeface="+mn-lt"/>
                <a:ea typeface="+mn-ea"/>
                <a:cs typeface="+mn-cs"/>
              </a:rPr>
              <a:t>12 </a:t>
            </a:r>
            <a:r>
              <a:rPr lang="zh-TW" altLang="en-US" sz="1200" kern="1200" baseline="0" dirty="0" smtClean="0">
                <a:solidFill>
                  <a:schemeClr val="tx1"/>
                </a:solidFill>
                <a:latin typeface="+mn-lt"/>
                <a:ea typeface="+mn-ea"/>
                <a:cs typeface="+mn-cs"/>
              </a:rPr>
              <a:t>月之間進入公司任職的員工的姓氏與聘僱日期：</a:t>
            </a:r>
          </a:p>
          <a:p>
            <a:r>
              <a:rPr lang="en-US" altLang="zh-TW" sz="1200" kern="1200" baseline="0" dirty="0" smtClean="0">
                <a:solidFill>
                  <a:schemeClr val="tx1"/>
                </a:solidFill>
                <a:latin typeface="+mn-lt"/>
                <a:ea typeface="+mn-ea"/>
                <a:cs typeface="+mn-cs"/>
              </a:rPr>
              <a:t>SELECT </a:t>
            </a:r>
            <a:r>
              <a:rPr lang="en-US" altLang="zh-TW" sz="1200" kern="1200" baseline="0" dirty="0" err="1" smtClean="0">
                <a:solidFill>
                  <a:schemeClr val="tx1"/>
                </a:solidFill>
                <a:latin typeface="+mn-lt"/>
                <a:ea typeface="+mn-ea"/>
                <a:cs typeface="+mn-cs"/>
              </a:rPr>
              <a:t>last_name</a:t>
            </a:r>
            <a:r>
              <a:rPr lang="en-US" altLang="zh-TW" sz="1200" kern="1200" baseline="0" dirty="0" smtClean="0">
                <a:solidFill>
                  <a:schemeClr val="tx1"/>
                </a:solidFill>
                <a:latin typeface="+mn-lt"/>
                <a:ea typeface="+mn-ea"/>
                <a:cs typeface="+mn-cs"/>
              </a:rPr>
              <a:t>, </a:t>
            </a:r>
            <a:r>
              <a:rPr lang="en-US" altLang="zh-TW" sz="1200" kern="1200" baseline="0" dirty="0" err="1" smtClean="0">
                <a:solidFill>
                  <a:schemeClr val="tx1"/>
                </a:solidFill>
                <a:latin typeface="+mn-lt"/>
                <a:ea typeface="+mn-ea"/>
                <a:cs typeface="+mn-cs"/>
              </a:rPr>
              <a:t>hire_date</a:t>
            </a:r>
            <a:endParaRPr lang="en-US" altLang="zh-TW" sz="1200" kern="1200" baseline="0" dirty="0" smtClean="0">
              <a:solidFill>
                <a:schemeClr val="tx1"/>
              </a:solidFill>
              <a:latin typeface="+mn-lt"/>
              <a:ea typeface="+mn-ea"/>
              <a:cs typeface="+mn-cs"/>
            </a:endParaRPr>
          </a:p>
          <a:p>
            <a:r>
              <a:rPr lang="en-US" altLang="zh-TW" sz="1200" kern="1200" baseline="0" dirty="0" smtClean="0">
                <a:solidFill>
                  <a:schemeClr val="tx1"/>
                </a:solidFill>
                <a:latin typeface="+mn-lt"/>
                <a:ea typeface="+mn-ea"/>
                <a:cs typeface="+mn-cs"/>
              </a:rPr>
              <a:t>FROM employees</a:t>
            </a:r>
          </a:p>
          <a:p>
            <a:r>
              <a:rPr lang="en-US" altLang="zh-TW" sz="1200" kern="1200" baseline="0" dirty="0" smtClean="0">
                <a:solidFill>
                  <a:schemeClr val="tx1"/>
                </a:solidFill>
                <a:latin typeface="+mn-lt"/>
                <a:ea typeface="+mn-ea"/>
                <a:cs typeface="+mn-cs"/>
              </a:rPr>
              <a:t>WHERE </a:t>
            </a:r>
            <a:r>
              <a:rPr lang="en-US" altLang="zh-TW" sz="1200" kern="1200" baseline="0" dirty="0" err="1" smtClean="0">
                <a:solidFill>
                  <a:schemeClr val="tx1"/>
                </a:solidFill>
                <a:latin typeface="+mn-lt"/>
                <a:ea typeface="+mn-ea"/>
                <a:cs typeface="+mn-cs"/>
              </a:rPr>
              <a:t>hire_date</a:t>
            </a:r>
            <a:r>
              <a:rPr lang="en-US" altLang="zh-TW" sz="1200" kern="1200" baseline="0" dirty="0" smtClean="0">
                <a:solidFill>
                  <a:schemeClr val="tx1"/>
                </a:solidFill>
                <a:latin typeface="+mn-lt"/>
                <a:ea typeface="+mn-ea"/>
                <a:cs typeface="+mn-cs"/>
              </a:rPr>
              <a:t> LIKE '%95';</a:t>
            </a:r>
            <a:endParaRPr lang="en-US" altLang="zh-TW" dirty="0">
              <a:solidFill>
                <a:schemeClr val="tx1"/>
              </a:solidFill>
            </a:endParaRPr>
          </a:p>
          <a:p>
            <a:pPr lvl="1"/>
            <a:endParaRPr lang="en-US" altLang="zh-TW" dirty="0">
              <a:solidFill>
                <a:schemeClr val="tx1"/>
              </a:solidFill>
            </a:endParaRPr>
          </a:p>
          <a:p>
            <a:pPr lvl="1"/>
            <a:endParaRPr lang="en-US" altLang="zh-TW" sz="500" dirty="0"/>
          </a:p>
          <a:p>
            <a:pPr lvl="1"/>
            <a:endParaRPr lang="en-US" altLang="zh-TW" dirty="0"/>
          </a:p>
          <a:p>
            <a:pPr lvl="1"/>
            <a:endParaRPr lang="en-US" altLang="zh-TW" dirty="0"/>
          </a:p>
          <a:p>
            <a:pPr lvl="1"/>
            <a:r>
              <a:rPr lang="en-US" altLang="zh-TW" dirty="0"/>
              <a:t>The </a:t>
            </a:r>
            <a:r>
              <a:rPr lang="en-US" altLang="zh-TW" dirty="0">
                <a:latin typeface="Courier New" pitchFamily="49" charset="0"/>
              </a:rPr>
              <a:t>SELECT</a:t>
            </a:r>
            <a:r>
              <a:rPr lang="en-US" altLang="zh-TW" dirty="0"/>
              <a:t> statement in the slide returns the first name from the </a:t>
            </a:r>
            <a:r>
              <a:rPr lang="en-US" altLang="zh-TW" dirty="0">
                <a:latin typeface="Courier New" pitchFamily="49" charset="0"/>
              </a:rPr>
              <a:t>EMPLOYEES</a:t>
            </a:r>
            <a:r>
              <a:rPr lang="en-US" altLang="zh-TW" dirty="0"/>
              <a:t> table for any employee whose first name begins with the letter “S.” Note the uppercase “S.” Consequently, names beginning with a lowercase “s”</a:t>
            </a:r>
            <a:r>
              <a:rPr lang="en-US" altLang="zh-TW" i="1" dirty="0"/>
              <a:t> </a:t>
            </a:r>
            <a:r>
              <a:rPr lang="en-US" altLang="zh-TW" dirty="0"/>
              <a:t>are not returned. </a:t>
            </a:r>
          </a:p>
          <a:p>
            <a:pPr lvl="1"/>
            <a:r>
              <a:rPr lang="en-US" altLang="zh-TW" dirty="0"/>
              <a:t>The </a:t>
            </a:r>
            <a:r>
              <a:rPr lang="en-US" altLang="zh-TW" dirty="0">
                <a:latin typeface="Courier New" pitchFamily="49" charset="0"/>
              </a:rPr>
              <a:t>LIKE</a:t>
            </a:r>
            <a:r>
              <a:rPr lang="en-US" altLang="zh-TW" dirty="0"/>
              <a:t> operator can be used as a shortcut for some </a:t>
            </a:r>
            <a:r>
              <a:rPr lang="en-US" altLang="zh-TW" dirty="0">
                <a:latin typeface="Courier New" pitchFamily="49" charset="0"/>
              </a:rPr>
              <a:t>BETWEEN</a:t>
            </a:r>
            <a:r>
              <a:rPr lang="en-US" altLang="zh-TW" dirty="0"/>
              <a:t> comparisons. The following example displays the last names and hire dates of all employees who joined between January, 1995 and December, 1995: </a:t>
            </a:r>
            <a:endParaRPr lang="en-US" altLang="zh-TW" dirty="0">
              <a:latin typeface="Courier New" pitchFamily="49" charset="0"/>
            </a:endParaRPr>
          </a:p>
          <a:p>
            <a:pPr lvl="4"/>
            <a:r>
              <a:rPr lang="en-US" altLang="zh-TW" dirty="0"/>
              <a:t>SELECT </a:t>
            </a:r>
            <a:r>
              <a:rPr lang="en-US" altLang="zh-TW" dirty="0" err="1"/>
              <a:t>last_name</a:t>
            </a:r>
            <a:r>
              <a:rPr lang="en-US" altLang="zh-TW" dirty="0"/>
              <a:t>, </a:t>
            </a:r>
            <a:r>
              <a:rPr lang="en-US" altLang="zh-TW" dirty="0" err="1"/>
              <a:t>hire_date</a:t>
            </a:r>
            <a:endParaRPr lang="en-US" altLang="zh-TW" dirty="0"/>
          </a:p>
          <a:p>
            <a:pPr lvl="4"/>
            <a:r>
              <a:rPr lang="en-US" altLang="zh-TW" dirty="0"/>
              <a:t>FROM   employees</a:t>
            </a:r>
          </a:p>
          <a:p>
            <a:pPr lvl="4"/>
            <a:r>
              <a:rPr lang="en-US" altLang="zh-TW" dirty="0"/>
              <a:t>WHERE  </a:t>
            </a:r>
            <a:r>
              <a:rPr lang="en-US" altLang="zh-TW" dirty="0" err="1"/>
              <a:t>hire_date</a:t>
            </a:r>
            <a:r>
              <a:rPr lang="en-US" altLang="zh-TW" dirty="0"/>
              <a:t> LIKE '%95';</a:t>
            </a:r>
          </a:p>
        </p:txBody>
      </p:sp>
      <p:graphicFrame>
        <p:nvGraphicFramePr>
          <p:cNvPr id="423936" name="Object 3072"/>
          <p:cNvGraphicFramePr>
            <a:graphicFrameLocks/>
          </p:cNvGraphicFramePr>
          <p:nvPr/>
        </p:nvGraphicFramePr>
        <p:xfrm>
          <a:off x="491133" y="5941786"/>
          <a:ext cx="5595938" cy="1003905"/>
        </p:xfrm>
        <a:graphic>
          <a:graphicData uri="http://schemas.openxmlformats.org/presentationml/2006/ole">
            <p:oleObj spid="_x0000_s109570" name="Document" r:id="rId4" imgW="5706000" imgH="1024200" progId="Word.Document.8">
              <p:embed/>
            </p:oleObj>
          </a:graphicData>
        </a:graphic>
      </p:graphicFrame>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E34A3C35-33FD-4504-8A4E-7EDAE219D633}" type="slidenum">
              <a:rPr lang="en-US" altLang="zh-TW">
                <a:solidFill>
                  <a:schemeClr val="tx1"/>
                </a:solidFill>
              </a:rPr>
              <a:pPr/>
              <a:t>35</a:t>
            </a:fld>
            <a:endParaRPr lang="en-US" altLang="zh-TW">
              <a:solidFill>
                <a:schemeClr val="tx1"/>
              </a:solidFill>
            </a:endParaRPr>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結合萬用字元</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與</a:t>
            </a:r>
            <a:r>
              <a:rPr lang="en-US" altLang="zh-TW" sz="1200" kern="1200" baseline="0" dirty="0" smtClean="0">
                <a:solidFill>
                  <a:schemeClr val="tx1"/>
                </a:solidFill>
                <a:latin typeface="+mn-lt"/>
                <a:ea typeface="+mn-ea"/>
                <a:cs typeface="+mn-cs"/>
              </a:rPr>
              <a:t>_ </a:t>
            </a:r>
            <a:r>
              <a:rPr lang="zh-TW" altLang="en-US" sz="1200" kern="1200" baseline="0" dirty="0" smtClean="0">
                <a:solidFill>
                  <a:schemeClr val="tx1"/>
                </a:solidFill>
                <a:latin typeface="+mn-lt"/>
                <a:ea typeface="+mn-ea"/>
                <a:cs typeface="+mn-cs"/>
              </a:rPr>
              <a:t>符號可以用於任何文字字元的組合中。投影片中的範例顯示姓氏中第二個字元為字母</a:t>
            </a:r>
            <a:r>
              <a:rPr lang="en-US" altLang="zh-TW" sz="1200" b="1" kern="1200" baseline="0" dirty="0" smtClean="0">
                <a:solidFill>
                  <a:schemeClr val="tx1"/>
                </a:solidFill>
                <a:latin typeface="+mn-lt"/>
                <a:ea typeface="+mn-ea"/>
                <a:cs typeface="+mn-cs"/>
              </a:rPr>
              <a:t>o</a:t>
            </a:r>
          </a:p>
          <a:p>
            <a:r>
              <a:rPr lang="zh-TW" altLang="en-US" sz="1200" kern="1200" baseline="0" dirty="0" smtClean="0">
                <a:solidFill>
                  <a:schemeClr val="tx1"/>
                </a:solidFill>
                <a:latin typeface="+mn-lt"/>
                <a:ea typeface="+mn-ea"/>
                <a:cs typeface="+mn-cs"/>
              </a:rPr>
              <a:t>的所有員工的姓名。</a:t>
            </a:r>
          </a:p>
          <a:p>
            <a:r>
              <a:rPr lang="en-US" altLang="zh-TW" sz="1200" b="1" kern="1200" baseline="0" dirty="0" smtClean="0">
                <a:solidFill>
                  <a:schemeClr val="tx1"/>
                </a:solidFill>
                <a:latin typeface="+mn-lt"/>
                <a:ea typeface="+mn-ea"/>
                <a:cs typeface="+mn-cs"/>
              </a:rPr>
              <a:t>ESCAPE </a:t>
            </a:r>
            <a:r>
              <a:rPr lang="zh-TW" altLang="en-US" sz="1200" b="1" kern="1200" baseline="0" dirty="0" smtClean="0">
                <a:solidFill>
                  <a:schemeClr val="tx1"/>
                </a:solidFill>
                <a:latin typeface="+mn-lt"/>
                <a:ea typeface="+mn-ea"/>
                <a:cs typeface="+mn-cs"/>
              </a:rPr>
              <a:t>選項</a:t>
            </a:r>
          </a:p>
          <a:p>
            <a:r>
              <a:rPr lang="zh-TW" altLang="en-US" sz="1200" kern="1200" baseline="0" dirty="0" smtClean="0">
                <a:solidFill>
                  <a:schemeClr val="tx1"/>
                </a:solidFill>
                <a:latin typeface="+mn-lt"/>
                <a:ea typeface="+mn-ea"/>
                <a:cs typeface="+mn-cs"/>
              </a:rPr>
              <a:t>當您要搜尋真正的</a:t>
            </a:r>
            <a:r>
              <a:rPr lang="en-US" altLang="zh-TW" sz="1200" i="1" kern="1200" baseline="0" dirty="0" smtClean="0">
                <a:solidFill>
                  <a:schemeClr val="tx1"/>
                </a:solidFill>
                <a:latin typeface="+mn-lt"/>
                <a:ea typeface="+mn-ea"/>
                <a:cs typeface="+mn-cs"/>
              </a:rPr>
              <a:t>% </a:t>
            </a:r>
            <a:r>
              <a:rPr lang="zh-TW" altLang="en-US" sz="1200" i="1" kern="1200" baseline="0" dirty="0" smtClean="0">
                <a:solidFill>
                  <a:schemeClr val="tx1"/>
                </a:solidFill>
                <a:latin typeface="+mn-lt"/>
                <a:ea typeface="+mn-ea"/>
                <a:cs typeface="+mn-cs"/>
              </a:rPr>
              <a:t>與</a:t>
            </a:r>
            <a:r>
              <a:rPr lang="en-US" altLang="zh-TW" sz="1200" i="1" kern="1200" baseline="0" dirty="0" smtClean="0">
                <a:solidFill>
                  <a:schemeClr val="tx1"/>
                </a:solidFill>
                <a:latin typeface="+mn-lt"/>
                <a:ea typeface="+mn-ea"/>
                <a:cs typeface="+mn-cs"/>
              </a:rPr>
              <a:t>_ </a:t>
            </a:r>
            <a:r>
              <a:rPr lang="zh-TW" altLang="en-US" sz="1200" i="1" kern="1200" baseline="0" dirty="0" smtClean="0">
                <a:solidFill>
                  <a:schemeClr val="tx1"/>
                </a:solidFill>
                <a:latin typeface="+mn-lt"/>
                <a:ea typeface="+mn-ea"/>
                <a:cs typeface="+mn-cs"/>
              </a:rPr>
              <a:t>字元時，要使用</a:t>
            </a:r>
            <a:r>
              <a:rPr lang="en-US" altLang="zh-TW" sz="1200" i="1" kern="1200" baseline="0" dirty="0" smtClean="0">
                <a:solidFill>
                  <a:schemeClr val="tx1"/>
                </a:solidFill>
                <a:latin typeface="+mn-lt"/>
                <a:ea typeface="+mn-ea"/>
                <a:cs typeface="+mn-cs"/>
              </a:rPr>
              <a:t>ESCAPE </a:t>
            </a:r>
            <a:r>
              <a:rPr lang="zh-TW" altLang="en-US" sz="1200" i="1" kern="1200" baseline="0" dirty="0" smtClean="0">
                <a:solidFill>
                  <a:schemeClr val="tx1"/>
                </a:solidFill>
                <a:latin typeface="+mn-lt"/>
                <a:ea typeface="+mn-ea"/>
                <a:cs typeface="+mn-cs"/>
              </a:rPr>
              <a:t>選項。此選項會指定什麼是遁離</a:t>
            </a:r>
            <a:r>
              <a:rPr lang="en-US" altLang="zh-TW" sz="1200" i="1" kern="1200" baseline="0" dirty="0" smtClean="0">
                <a:solidFill>
                  <a:schemeClr val="tx1"/>
                </a:solidFill>
                <a:latin typeface="+mn-lt"/>
                <a:ea typeface="+mn-ea"/>
                <a:cs typeface="+mn-cs"/>
              </a:rPr>
              <a:t>(escape)</a:t>
            </a:r>
          </a:p>
          <a:p>
            <a:r>
              <a:rPr lang="zh-TW" altLang="en-US" sz="1200" kern="1200" baseline="0" dirty="0" smtClean="0">
                <a:solidFill>
                  <a:schemeClr val="tx1"/>
                </a:solidFill>
                <a:latin typeface="+mn-lt"/>
                <a:ea typeface="+mn-ea"/>
                <a:cs typeface="+mn-cs"/>
              </a:rPr>
              <a:t>字元。如果您想要搜尋包含‘</a:t>
            </a:r>
            <a:r>
              <a:rPr lang="en-US" altLang="zh-TW" sz="1200" kern="1200" baseline="0" dirty="0" smtClean="0">
                <a:solidFill>
                  <a:schemeClr val="tx1"/>
                </a:solidFill>
                <a:latin typeface="+mn-lt"/>
                <a:ea typeface="+mn-ea"/>
                <a:cs typeface="+mn-cs"/>
              </a:rPr>
              <a:t>SA_’ </a:t>
            </a:r>
            <a:r>
              <a:rPr lang="zh-TW" altLang="en-US" sz="1200" kern="1200" baseline="0" dirty="0" smtClean="0">
                <a:solidFill>
                  <a:schemeClr val="tx1"/>
                </a:solidFill>
                <a:latin typeface="+mn-lt"/>
                <a:ea typeface="+mn-ea"/>
                <a:cs typeface="+mn-cs"/>
              </a:rPr>
              <a:t>的字串，可以使用下列的</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敘述句：</a:t>
            </a:r>
          </a:p>
          <a:p>
            <a:r>
              <a:rPr lang="en-US" altLang="zh-TW" sz="1200" kern="1200" baseline="0" dirty="0" smtClean="0">
                <a:solidFill>
                  <a:schemeClr val="tx1"/>
                </a:solidFill>
                <a:latin typeface="+mn-lt"/>
                <a:ea typeface="+mn-ea"/>
                <a:cs typeface="+mn-cs"/>
              </a:rPr>
              <a:t>SELECT </a:t>
            </a:r>
            <a:r>
              <a:rPr lang="en-US" altLang="zh-TW" sz="1200" kern="1200" baseline="0" dirty="0" err="1" smtClean="0">
                <a:solidFill>
                  <a:schemeClr val="tx1"/>
                </a:solidFill>
                <a:latin typeface="+mn-lt"/>
                <a:ea typeface="+mn-ea"/>
                <a:cs typeface="+mn-cs"/>
              </a:rPr>
              <a:t>employee_id</a:t>
            </a:r>
            <a:r>
              <a:rPr lang="en-US" altLang="zh-TW" sz="1200" kern="1200" baseline="0" dirty="0" smtClean="0">
                <a:solidFill>
                  <a:schemeClr val="tx1"/>
                </a:solidFill>
                <a:latin typeface="+mn-lt"/>
                <a:ea typeface="+mn-ea"/>
                <a:cs typeface="+mn-cs"/>
              </a:rPr>
              <a:t>, </a:t>
            </a:r>
            <a:r>
              <a:rPr lang="en-US" altLang="zh-TW" sz="1200" kern="1200" baseline="0" dirty="0" err="1" smtClean="0">
                <a:solidFill>
                  <a:schemeClr val="tx1"/>
                </a:solidFill>
                <a:latin typeface="+mn-lt"/>
                <a:ea typeface="+mn-ea"/>
                <a:cs typeface="+mn-cs"/>
              </a:rPr>
              <a:t>last_name</a:t>
            </a:r>
            <a:r>
              <a:rPr lang="en-US" altLang="zh-TW" sz="1200" kern="1200" baseline="0" dirty="0" smtClean="0">
                <a:solidFill>
                  <a:schemeClr val="tx1"/>
                </a:solidFill>
                <a:latin typeface="+mn-lt"/>
                <a:ea typeface="+mn-ea"/>
                <a:cs typeface="+mn-cs"/>
              </a:rPr>
              <a:t>, </a:t>
            </a:r>
            <a:r>
              <a:rPr lang="en-US" altLang="zh-TW" sz="1200" kern="1200" baseline="0" dirty="0" err="1" smtClean="0">
                <a:solidFill>
                  <a:schemeClr val="tx1"/>
                </a:solidFill>
                <a:latin typeface="+mn-lt"/>
                <a:ea typeface="+mn-ea"/>
                <a:cs typeface="+mn-cs"/>
              </a:rPr>
              <a:t>job_id</a:t>
            </a:r>
            <a:endParaRPr lang="en-US" altLang="zh-TW" sz="1200" kern="1200" baseline="0" dirty="0" smtClean="0">
              <a:solidFill>
                <a:schemeClr val="tx1"/>
              </a:solidFill>
              <a:latin typeface="+mn-lt"/>
              <a:ea typeface="+mn-ea"/>
              <a:cs typeface="+mn-cs"/>
            </a:endParaRPr>
          </a:p>
          <a:p>
            <a:r>
              <a:rPr lang="en-US" altLang="zh-TW" sz="1200" kern="1200" baseline="0" dirty="0" smtClean="0">
                <a:solidFill>
                  <a:schemeClr val="tx1"/>
                </a:solidFill>
                <a:latin typeface="+mn-lt"/>
                <a:ea typeface="+mn-ea"/>
                <a:cs typeface="+mn-cs"/>
              </a:rPr>
              <a:t>FROM employees WHERE </a:t>
            </a:r>
            <a:r>
              <a:rPr lang="en-US" altLang="zh-TW" sz="1200" kern="1200" baseline="0" dirty="0" err="1" smtClean="0">
                <a:solidFill>
                  <a:schemeClr val="tx1"/>
                </a:solidFill>
                <a:latin typeface="+mn-lt"/>
                <a:ea typeface="+mn-ea"/>
                <a:cs typeface="+mn-cs"/>
              </a:rPr>
              <a:t>job_id</a:t>
            </a:r>
            <a:r>
              <a:rPr lang="en-US" altLang="zh-TW" sz="1200" kern="1200" baseline="0" dirty="0" smtClean="0">
                <a:solidFill>
                  <a:schemeClr val="tx1"/>
                </a:solidFill>
                <a:latin typeface="+mn-lt"/>
                <a:ea typeface="+mn-ea"/>
                <a:cs typeface="+mn-cs"/>
              </a:rPr>
              <a:t> LIKE '%SA\_%' ESCAPE '\';</a:t>
            </a:r>
          </a:p>
          <a:p>
            <a:r>
              <a:rPr lang="en-US" altLang="zh-TW" sz="1200" kern="1200" baseline="0" dirty="0" smtClean="0">
                <a:solidFill>
                  <a:schemeClr val="tx1"/>
                </a:solidFill>
                <a:latin typeface="+mn-lt"/>
                <a:ea typeface="+mn-ea"/>
                <a:cs typeface="+mn-cs"/>
              </a:rPr>
              <a:t>ESCAPE </a:t>
            </a:r>
            <a:r>
              <a:rPr lang="zh-TW" altLang="en-US" sz="1200" kern="1200" baseline="0" dirty="0" smtClean="0">
                <a:solidFill>
                  <a:schemeClr val="tx1"/>
                </a:solidFill>
                <a:latin typeface="+mn-lt"/>
                <a:ea typeface="+mn-ea"/>
                <a:cs typeface="+mn-cs"/>
              </a:rPr>
              <a:t>選項會將反斜線符號</a:t>
            </a:r>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視為遁離字元。在範例中，遁離字元位於底線字元</a:t>
            </a:r>
            <a:r>
              <a:rPr lang="en-US" altLang="zh-TW" sz="1200" kern="1200" baseline="0" dirty="0" smtClean="0">
                <a:solidFill>
                  <a:schemeClr val="tx1"/>
                </a:solidFill>
                <a:latin typeface="+mn-lt"/>
                <a:ea typeface="+mn-ea"/>
                <a:cs typeface="+mn-cs"/>
              </a:rPr>
              <a:t>(_) </a:t>
            </a:r>
            <a:r>
              <a:rPr lang="zh-TW" altLang="en-US" sz="1200" kern="1200" baseline="0" dirty="0" smtClean="0">
                <a:solidFill>
                  <a:schemeClr val="tx1"/>
                </a:solidFill>
                <a:latin typeface="+mn-lt"/>
                <a:ea typeface="+mn-ea"/>
                <a:cs typeface="+mn-cs"/>
              </a:rPr>
              <a:t>之前，</a:t>
            </a:r>
          </a:p>
          <a:p>
            <a:r>
              <a:rPr lang="en-US" altLang="zh-TW" sz="1200" kern="1200" baseline="0" dirty="0" smtClean="0">
                <a:solidFill>
                  <a:schemeClr val="tx1"/>
                </a:solidFill>
                <a:latin typeface="+mn-lt"/>
                <a:ea typeface="+mn-ea"/>
                <a:cs typeface="+mn-cs"/>
              </a:rPr>
              <a:t>Oracle Server </a:t>
            </a:r>
            <a:r>
              <a:rPr lang="zh-TW" altLang="en-US" sz="1200" kern="1200" baseline="0" dirty="0" smtClean="0">
                <a:solidFill>
                  <a:schemeClr val="tx1"/>
                </a:solidFill>
                <a:latin typeface="+mn-lt"/>
                <a:ea typeface="+mn-ea"/>
                <a:cs typeface="+mn-cs"/>
              </a:rPr>
              <a:t>便將底線字元解讀成文字。</a:t>
            </a:r>
            <a:endParaRPr lang="en-US" altLang="zh-TW" dirty="0">
              <a:latin typeface="Courier New" pitchFamily="49" charset="0"/>
            </a:endParaRPr>
          </a:p>
          <a:p>
            <a:pPr lvl="1">
              <a:lnSpc>
                <a:spcPct val="90000"/>
              </a:lnSpc>
              <a:spcBef>
                <a:spcPct val="0"/>
              </a:spcBef>
            </a:pPr>
            <a:r>
              <a:rPr lang="en-US" altLang="zh-TW" dirty="0">
                <a:latin typeface="Courier New" pitchFamily="49" charset="0"/>
              </a:rPr>
              <a:t>  </a:t>
            </a:r>
          </a:p>
          <a:p>
            <a:pPr lvl="1">
              <a:lnSpc>
                <a:spcPct val="90000"/>
              </a:lnSpc>
              <a:spcBef>
                <a:spcPct val="0"/>
              </a:spcBef>
            </a:pPr>
            <a:endParaRPr lang="en-US" altLang="zh-TW" dirty="0">
              <a:latin typeface="Courier New" pitchFamily="49" charset="0"/>
            </a:endParaRPr>
          </a:p>
          <a:p>
            <a:pPr lvl="1">
              <a:lnSpc>
                <a:spcPct val="90000"/>
              </a:lnSpc>
              <a:spcBef>
                <a:spcPct val="0"/>
              </a:spcBef>
            </a:pPr>
            <a:endParaRPr lang="en-US" altLang="zh-TW" dirty="0">
              <a:latin typeface="Courier New" pitchFamily="49" charset="0"/>
            </a:endParaRPr>
          </a:p>
          <a:p>
            <a:pPr lvl="1">
              <a:lnSpc>
                <a:spcPct val="90000"/>
              </a:lnSpc>
              <a:spcBef>
                <a:spcPct val="0"/>
              </a:spcBef>
            </a:pPr>
            <a:endParaRPr lang="en-US" altLang="zh-TW" dirty="0"/>
          </a:p>
          <a:p>
            <a:pPr lvl="1">
              <a:lnSpc>
                <a:spcPct val="90000"/>
              </a:lnSpc>
              <a:spcBef>
                <a:spcPct val="0"/>
              </a:spcBef>
            </a:pPr>
            <a:r>
              <a:rPr lang="en-US" altLang="zh-TW" dirty="0"/>
              <a:t/>
            </a:r>
            <a:br>
              <a:rPr lang="en-US" altLang="zh-TW" dirty="0"/>
            </a:br>
            <a:endParaRPr lang="en-US" altLang="zh-TW" dirty="0"/>
          </a:p>
          <a:p>
            <a:pPr lvl="1">
              <a:spcBef>
                <a:spcPct val="0"/>
              </a:spcBef>
            </a:pPr>
            <a:endParaRPr lang="en-US" altLang="zh-TW" dirty="0"/>
          </a:p>
          <a:p>
            <a:pPr lvl="1">
              <a:spcBef>
                <a:spcPct val="15000"/>
              </a:spcBef>
            </a:pPr>
            <a:r>
              <a:rPr lang="en-US" altLang="zh-TW" dirty="0"/>
              <a:t>The </a:t>
            </a:r>
            <a:r>
              <a:rPr lang="en-US" altLang="zh-TW" dirty="0">
                <a:latin typeface="Courier New" pitchFamily="49" charset="0"/>
              </a:rPr>
              <a:t>ESCAPE</a:t>
            </a:r>
            <a:r>
              <a:rPr lang="en-US" altLang="zh-TW" dirty="0"/>
              <a:t> identifier identifies the backslash (\) as the escape character. In the SQL statement, the escape character precedes the underscore (_). This causes the Oracle server to interpret the underscore literally.</a:t>
            </a:r>
          </a:p>
        </p:txBody>
      </p:sp>
      <p:pic>
        <p:nvPicPr>
          <p:cNvPr id="329733" name="Picture 5" descr="C:\project-SQLFund1\images\img-02-12a.gif"/>
          <p:cNvPicPr>
            <a:picLocks noChangeAspect="1" noChangeArrowheads="1"/>
          </p:cNvPicPr>
          <p:nvPr/>
        </p:nvPicPr>
        <p:blipFill>
          <a:blip r:embed="rId3"/>
          <a:srcRect/>
          <a:stretch>
            <a:fillRect/>
          </a:stretch>
        </p:blipFill>
        <p:spPr bwMode="auto">
          <a:xfrm>
            <a:off x="1268016" y="6876143"/>
            <a:ext cx="3518297" cy="1139976"/>
          </a:xfrm>
          <a:prstGeom prst="rect">
            <a:avLst/>
          </a:prstGeom>
          <a:noFill/>
        </p:spPr>
      </p:pic>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8B3EF718-3710-40F8-B349-5713D2B87BEB}" type="slidenum">
              <a:rPr lang="en-US" altLang="zh-TW">
                <a:solidFill>
                  <a:schemeClr val="tx1"/>
                </a:solidFill>
              </a:rPr>
              <a:pPr/>
              <a:t>36</a:t>
            </a:fld>
            <a:endParaRPr lang="en-US" altLang="zh-TW">
              <a:solidFill>
                <a:schemeClr val="tx1"/>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使用</a:t>
            </a:r>
            <a:r>
              <a:rPr lang="en-US" altLang="zh-TW" sz="1200" b="1" kern="1200" baseline="0" dirty="0" smtClean="0">
                <a:solidFill>
                  <a:schemeClr val="tx1"/>
                </a:solidFill>
                <a:latin typeface="+mn-lt"/>
                <a:ea typeface="+mn-ea"/>
                <a:cs typeface="+mn-cs"/>
              </a:rPr>
              <a:t>NULL </a:t>
            </a:r>
            <a:r>
              <a:rPr lang="zh-TW" altLang="en-US" sz="1200" b="1" kern="1200" baseline="0" dirty="0" smtClean="0">
                <a:solidFill>
                  <a:schemeClr val="tx1"/>
                </a:solidFill>
                <a:latin typeface="+mn-lt"/>
                <a:ea typeface="+mn-ea"/>
                <a:cs typeface="+mn-cs"/>
              </a:rPr>
              <a:t>條件</a:t>
            </a:r>
          </a:p>
          <a:p>
            <a:r>
              <a:rPr lang="en-US" altLang="zh-TW" sz="1200" kern="1200" baseline="0" dirty="0" smtClean="0">
                <a:solidFill>
                  <a:schemeClr val="tx1"/>
                </a:solidFill>
                <a:latin typeface="+mn-lt"/>
                <a:ea typeface="+mn-ea"/>
                <a:cs typeface="+mn-cs"/>
              </a:rPr>
              <a:t>NULL </a:t>
            </a:r>
            <a:r>
              <a:rPr lang="zh-TW" altLang="en-US" sz="1200" kern="1200" baseline="0" dirty="0" smtClean="0">
                <a:solidFill>
                  <a:schemeClr val="tx1"/>
                </a:solidFill>
                <a:latin typeface="+mn-lt"/>
                <a:ea typeface="+mn-ea"/>
                <a:cs typeface="+mn-cs"/>
              </a:rPr>
              <a:t>條件包含</a:t>
            </a:r>
            <a:r>
              <a:rPr lang="en-US" altLang="zh-TW" sz="1200" kern="1200" baseline="0" dirty="0" smtClean="0">
                <a:solidFill>
                  <a:schemeClr val="tx1"/>
                </a:solidFill>
                <a:latin typeface="+mn-lt"/>
                <a:ea typeface="+mn-ea"/>
                <a:cs typeface="+mn-cs"/>
              </a:rPr>
              <a:t>IS NULL </a:t>
            </a:r>
            <a:r>
              <a:rPr lang="zh-TW" altLang="en-US" sz="1200" kern="1200" baseline="0" dirty="0" smtClean="0">
                <a:solidFill>
                  <a:schemeClr val="tx1"/>
                </a:solidFill>
                <a:latin typeface="+mn-lt"/>
                <a:ea typeface="+mn-ea"/>
                <a:cs typeface="+mn-cs"/>
              </a:rPr>
              <a:t>條件與</a:t>
            </a:r>
            <a:r>
              <a:rPr lang="en-US" altLang="zh-TW" sz="1200" kern="1200" baseline="0" dirty="0" smtClean="0">
                <a:solidFill>
                  <a:schemeClr val="tx1"/>
                </a:solidFill>
                <a:latin typeface="+mn-lt"/>
                <a:ea typeface="+mn-ea"/>
                <a:cs typeface="+mn-cs"/>
              </a:rPr>
              <a:t>IS NOT NULL </a:t>
            </a:r>
            <a:r>
              <a:rPr lang="zh-TW" altLang="en-US" sz="1200" kern="1200" baseline="0" dirty="0" smtClean="0">
                <a:solidFill>
                  <a:schemeClr val="tx1"/>
                </a:solidFill>
                <a:latin typeface="+mn-lt"/>
                <a:ea typeface="+mn-ea"/>
                <a:cs typeface="+mn-cs"/>
              </a:rPr>
              <a:t>條件。</a:t>
            </a:r>
          </a:p>
          <a:p>
            <a:r>
              <a:rPr lang="en-US" altLang="zh-TW" sz="1200" kern="1200" baseline="0" dirty="0" smtClean="0">
                <a:solidFill>
                  <a:schemeClr val="tx1"/>
                </a:solidFill>
                <a:latin typeface="+mn-lt"/>
                <a:ea typeface="+mn-ea"/>
                <a:cs typeface="+mn-cs"/>
              </a:rPr>
              <a:t>IS NULL </a:t>
            </a:r>
            <a:r>
              <a:rPr lang="zh-TW" altLang="en-US" sz="1200" kern="1200" baseline="0" dirty="0" smtClean="0">
                <a:solidFill>
                  <a:schemeClr val="tx1"/>
                </a:solidFill>
                <a:latin typeface="+mn-lt"/>
                <a:ea typeface="+mn-ea"/>
                <a:cs typeface="+mn-cs"/>
              </a:rPr>
              <a:t>條件會測試空值。空值代表無法取得、無法指定、不明或無法運用的值，所以您不</a:t>
            </a:r>
          </a:p>
          <a:p>
            <a:r>
              <a:rPr lang="zh-TW" altLang="en-US" sz="1200" kern="1200" baseline="0" dirty="0" smtClean="0">
                <a:solidFill>
                  <a:schemeClr val="tx1"/>
                </a:solidFill>
                <a:latin typeface="+mn-lt"/>
                <a:ea typeface="+mn-ea"/>
                <a:cs typeface="+mn-cs"/>
              </a:rPr>
              <a:t>能用</a:t>
            </a:r>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來進行測試，因為空值不能相等，也不等於任何值。投影片中的範例，會擷取沒有經理</a:t>
            </a:r>
          </a:p>
          <a:p>
            <a:r>
              <a:rPr lang="zh-TW" altLang="en-US" sz="1200" kern="1200" baseline="0" dirty="0" smtClean="0">
                <a:solidFill>
                  <a:schemeClr val="tx1"/>
                </a:solidFill>
                <a:latin typeface="+mn-lt"/>
                <a:ea typeface="+mn-ea"/>
                <a:cs typeface="+mn-cs"/>
              </a:rPr>
              <a:t>的所有員工的姓氏與經理資料。</a:t>
            </a:r>
          </a:p>
          <a:p>
            <a:r>
              <a:rPr lang="zh-TW" altLang="en-US" sz="1200" kern="1200" baseline="0" dirty="0" smtClean="0">
                <a:solidFill>
                  <a:schemeClr val="tx1"/>
                </a:solidFill>
                <a:latin typeface="+mn-lt"/>
                <a:ea typeface="+mn-ea"/>
                <a:cs typeface="+mn-cs"/>
              </a:rPr>
              <a:t>這是另一個範例：如果要顯示不能賺取佣金的所有員工的姓氏、工作</a:t>
            </a:r>
            <a:r>
              <a:rPr lang="en-US" altLang="zh-TW" sz="1200" kern="1200" baseline="0" dirty="0" smtClean="0">
                <a:solidFill>
                  <a:schemeClr val="tx1"/>
                </a:solidFill>
                <a:latin typeface="+mn-lt"/>
                <a:ea typeface="+mn-ea"/>
                <a:cs typeface="+mn-cs"/>
              </a:rPr>
              <a:t>ID </a:t>
            </a:r>
            <a:r>
              <a:rPr lang="zh-TW" altLang="en-US" sz="1200" kern="1200" baseline="0" dirty="0" smtClean="0">
                <a:solidFill>
                  <a:schemeClr val="tx1"/>
                </a:solidFill>
                <a:latin typeface="+mn-lt"/>
                <a:ea typeface="+mn-ea"/>
                <a:cs typeface="+mn-cs"/>
              </a:rPr>
              <a:t>以及佣金，可使用下</a:t>
            </a:r>
          </a:p>
          <a:p>
            <a:r>
              <a:rPr lang="zh-TW" altLang="en-US" sz="1200" kern="1200" baseline="0" dirty="0" smtClean="0">
                <a:solidFill>
                  <a:schemeClr val="tx1"/>
                </a:solidFill>
                <a:latin typeface="+mn-lt"/>
                <a:ea typeface="+mn-ea"/>
                <a:cs typeface="+mn-cs"/>
              </a:rPr>
              <a:t>述</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敘述句：</a:t>
            </a:r>
          </a:p>
          <a:p>
            <a:r>
              <a:rPr lang="en-US" altLang="zh-TW" sz="1200" kern="1200" baseline="0" dirty="0" smtClean="0">
                <a:solidFill>
                  <a:schemeClr val="tx1"/>
                </a:solidFill>
                <a:latin typeface="+mn-lt"/>
                <a:ea typeface="+mn-ea"/>
                <a:cs typeface="+mn-cs"/>
              </a:rPr>
              <a:t>SELECT last_name, </a:t>
            </a:r>
            <a:r>
              <a:rPr lang="en-US" altLang="zh-TW" sz="1200" kern="1200" baseline="0" dirty="0" err="1" smtClean="0">
                <a:solidFill>
                  <a:schemeClr val="tx1"/>
                </a:solidFill>
                <a:latin typeface="+mn-lt"/>
                <a:ea typeface="+mn-ea"/>
                <a:cs typeface="+mn-cs"/>
              </a:rPr>
              <a:t>job_id</a:t>
            </a:r>
            <a:r>
              <a:rPr lang="en-US" altLang="zh-TW" sz="1200" kern="1200" baseline="0" dirty="0" smtClean="0">
                <a:solidFill>
                  <a:schemeClr val="tx1"/>
                </a:solidFill>
                <a:latin typeface="+mn-lt"/>
                <a:ea typeface="+mn-ea"/>
                <a:cs typeface="+mn-cs"/>
              </a:rPr>
              <a:t>, </a:t>
            </a:r>
            <a:r>
              <a:rPr lang="en-US" altLang="zh-TW" sz="1200" kern="1200" baseline="0" dirty="0" err="1" smtClean="0">
                <a:solidFill>
                  <a:schemeClr val="tx1"/>
                </a:solidFill>
                <a:latin typeface="+mn-lt"/>
                <a:ea typeface="+mn-ea"/>
                <a:cs typeface="+mn-cs"/>
              </a:rPr>
              <a:t>commission_pct</a:t>
            </a:r>
            <a:endParaRPr lang="en-US" altLang="zh-TW" sz="1200" kern="1200" baseline="0" dirty="0" smtClean="0">
              <a:solidFill>
                <a:schemeClr val="tx1"/>
              </a:solidFill>
              <a:latin typeface="+mn-lt"/>
              <a:ea typeface="+mn-ea"/>
              <a:cs typeface="+mn-cs"/>
            </a:endParaRPr>
          </a:p>
          <a:p>
            <a:r>
              <a:rPr lang="en-US" altLang="zh-TW" sz="1200" kern="1200" baseline="0" dirty="0" smtClean="0">
                <a:solidFill>
                  <a:schemeClr val="tx1"/>
                </a:solidFill>
                <a:latin typeface="+mn-lt"/>
                <a:ea typeface="+mn-ea"/>
                <a:cs typeface="+mn-cs"/>
              </a:rPr>
              <a:t>FROM employees</a:t>
            </a:r>
          </a:p>
          <a:p>
            <a:r>
              <a:rPr lang="en-US" altLang="zh-TW" sz="1200" kern="1200" baseline="0" dirty="0" smtClean="0">
                <a:solidFill>
                  <a:schemeClr val="tx1"/>
                </a:solidFill>
                <a:latin typeface="+mn-lt"/>
                <a:ea typeface="+mn-ea"/>
                <a:cs typeface="+mn-cs"/>
              </a:rPr>
              <a:t>WHERE </a:t>
            </a:r>
            <a:r>
              <a:rPr lang="en-US" altLang="zh-TW" sz="1200" kern="1200" baseline="0" dirty="0" err="1" smtClean="0">
                <a:solidFill>
                  <a:schemeClr val="tx1"/>
                </a:solidFill>
                <a:latin typeface="+mn-lt"/>
                <a:ea typeface="+mn-ea"/>
                <a:cs typeface="+mn-cs"/>
              </a:rPr>
              <a:t>commission_pct</a:t>
            </a:r>
            <a:r>
              <a:rPr lang="en-US" altLang="zh-TW" sz="1200" kern="1200" baseline="0" dirty="0" smtClean="0">
                <a:solidFill>
                  <a:schemeClr val="tx1"/>
                </a:solidFill>
                <a:latin typeface="+mn-lt"/>
                <a:ea typeface="+mn-ea"/>
                <a:cs typeface="+mn-cs"/>
              </a:rPr>
              <a:t> IS NULL;</a:t>
            </a:r>
            <a:endParaRPr lang="en-US" altLang="zh-TW" dirty="0"/>
          </a:p>
        </p:txBody>
      </p:sp>
      <p:sp>
        <p:nvSpPr>
          <p:cNvPr id="331780" name="Text Box 4"/>
          <p:cNvSpPr txBox="1">
            <a:spLocks noChangeArrowheads="1"/>
          </p:cNvSpPr>
          <p:nvPr/>
        </p:nvSpPr>
        <p:spPr bwMode="auto">
          <a:xfrm>
            <a:off x="769442" y="7686524"/>
            <a:ext cx="349746" cy="362165"/>
          </a:xfrm>
          <a:prstGeom prst="rect">
            <a:avLst/>
          </a:prstGeom>
          <a:noFill/>
          <a:ln w="25400">
            <a:noFill/>
            <a:miter lim="800000"/>
            <a:headEnd type="none" w="sm" len="sm"/>
            <a:tailEnd type="none" w="med" len="lg"/>
          </a:ln>
          <a:effectLst/>
        </p:spPr>
        <p:txBody>
          <a:bodyPr lIns="11691" tIns="11691" rIns="11691" bIns="11691">
            <a:spAutoFit/>
          </a:bodyPr>
          <a:lstStyle/>
          <a:p>
            <a:pPr algn="ctr" defTabSz="756815">
              <a:buClr>
                <a:srgbClr val="000000"/>
              </a:buClr>
            </a:pPr>
            <a:r>
              <a:rPr lang="en-US" altLang="zh-TW" sz="2200" dirty="0">
                <a:latin typeface="Arial" charset="0"/>
              </a:rPr>
              <a:t>…</a:t>
            </a:r>
          </a:p>
        </p:txBody>
      </p:sp>
      <p:pic>
        <p:nvPicPr>
          <p:cNvPr id="331783" name="Picture 7" descr="C:\project-SQLFund1\images\img-02-13a.gif"/>
          <p:cNvPicPr>
            <a:picLocks noChangeAspect="1" noChangeArrowheads="1"/>
          </p:cNvPicPr>
          <p:nvPr/>
        </p:nvPicPr>
        <p:blipFill>
          <a:blip r:embed="rId3"/>
          <a:srcRect/>
          <a:stretch>
            <a:fillRect/>
          </a:stretch>
        </p:blipFill>
        <p:spPr bwMode="auto">
          <a:xfrm>
            <a:off x="784325" y="7211786"/>
            <a:ext cx="3918644" cy="665238"/>
          </a:xfrm>
          <a:prstGeom prst="rect">
            <a:avLst/>
          </a:prstGeom>
          <a:noFill/>
        </p:spPr>
      </p:pic>
      <p:pic>
        <p:nvPicPr>
          <p:cNvPr id="331785" name="Picture 9" descr="C:\project-SQLFund1\images\img-02-13b.gif"/>
          <p:cNvPicPr>
            <a:picLocks noChangeAspect="1" noChangeArrowheads="1"/>
          </p:cNvPicPr>
          <p:nvPr/>
        </p:nvPicPr>
        <p:blipFill>
          <a:blip r:embed="rId4"/>
          <a:srcRect/>
          <a:stretch>
            <a:fillRect/>
          </a:stretch>
        </p:blipFill>
        <p:spPr bwMode="auto">
          <a:xfrm>
            <a:off x="784325" y="8056941"/>
            <a:ext cx="3871019" cy="506488"/>
          </a:xfrm>
          <a:prstGeom prst="rect">
            <a:avLst/>
          </a:prstGeom>
          <a:noFill/>
        </p:spPr>
      </p:pic>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2A812B17-D565-4626-BFDD-77407C1CE6B8}" type="slidenum">
              <a:rPr lang="en-US" altLang="zh-TW">
                <a:solidFill>
                  <a:schemeClr val="tx1"/>
                </a:solidFill>
              </a:rPr>
              <a:pPr/>
              <a:t>37</a:t>
            </a:fld>
            <a:endParaRPr lang="en-US" altLang="zh-TW">
              <a:solidFill>
                <a:schemeClr val="tx1"/>
              </a:solidFill>
            </a:endParaRPr>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邏輯條件</a:t>
            </a:r>
          </a:p>
          <a:p>
            <a:r>
              <a:rPr lang="zh-TW" altLang="en-US" sz="1200" kern="1200" baseline="0" dirty="0" smtClean="0">
                <a:solidFill>
                  <a:schemeClr val="tx1"/>
                </a:solidFill>
                <a:latin typeface="+mn-lt"/>
                <a:ea typeface="+mn-ea"/>
                <a:cs typeface="+mn-cs"/>
              </a:rPr>
              <a:t>一個邏輯條件會結合兩個元件條件的結果，根據這些條件產生單一結果，或反向改變單一條件</a:t>
            </a:r>
          </a:p>
          <a:p>
            <a:r>
              <a:rPr lang="zh-TW" altLang="en-US" sz="1200" kern="1200" baseline="0" dirty="0" smtClean="0">
                <a:solidFill>
                  <a:schemeClr val="tx1"/>
                </a:solidFill>
                <a:latin typeface="+mn-lt"/>
                <a:ea typeface="+mn-ea"/>
                <a:cs typeface="+mn-cs"/>
              </a:rPr>
              <a:t>的結果。所有條件的最後結果必須為真，才會傳回資料列。</a:t>
            </a:r>
          </a:p>
          <a:p>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中有三個邏輯運算子：</a:t>
            </a:r>
          </a:p>
          <a:p>
            <a:r>
              <a:rPr lang="en-US" altLang="zh-TW" sz="1200" kern="1200" baseline="0" dirty="0" smtClean="0">
                <a:solidFill>
                  <a:schemeClr val="tx1"/>
                </a:solidFill>
                <a:latin typeface="+mn-lt"/>
                <a:ea typeface="+mn-ea"/>
                <a:cs typeface="+mn-cs"/>
              </a:rPr>
              <a:t>• AND</a:t>
            </a:r>
          </a:p>
          <a:p>
            <a:r>
              <a:rPr lang="en-US" altLang="zh-TW" sz="1200" kern="1200" baseline="0" dirty="0" smtClean="0">
                <a:solidFill>
                  <a:schemeClr val="tx1"/>
                </a:solidFill>
                <a:latin typeface="+mn-lt"/>
                <a:ea typeface="+mn-ea"/>
                <a:cs typeface="+mn-cs"/>
              </a:rPr>
              <a:t>• OR</a:t>
            </a:r>
          </a:p>
          <a:p>
            <a:r>
              <a:rPr lang="en-US" altLang="zh-TW" sz="1200" kern="1200" baseline="0" dirty="0" smtClean="0">
                <a:solidFill>
                  <a:schemeClr val="tx1"/>
                </a:solidFill>
                <a:latin typeface="+mn-lt"/>
                <a:ea typeface="+mn-ea"/>
                <a:cs typeface="+mn-cs"/>
              </a:rPr>
              <a:t>• NOT</a:t>
            </a:r>
          </a:p>
          <a:p>
            <a:r>
              <a:rPr lang="zh-TW" altLang="en-US" sz="1200" kern="1200" baseline="0" dirty="0" smtClean="0">
                <a:solidFill>
                  <a:schemeClr val="tx1"/>
                </a:solidFill>
                <a:latin typeface="+mn-lt"/>
                <a:ea typeface="+mn-ea"/>
                <a:cs typeface="+mn-cs"/>
              </a:rPr>
              <a:t>到目前為止，所有的範例都只在</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子句中指定一個條件，但您可以使用</a:t>
            </a:r>
            <a:r>
              <a:rPr lang="en-US" altLang="zh-TW" sz="1200" kern="1200" baseline="0" dirty="0" smtClean="0">
                <a:solidFill>
                  <a:schemeClr val="tx1"/>
                </a:solidFill>
                <a:latin typeface="+mn-lt"/>
                <a:ea typeface="+mn-ea"/>
                <a:cs typeface="+mn-cs"/>
              </a:rPr>
              <a:t>AND </a:t>
            </a:r>
            <a:r>
              <a:rPr lang="zh-TW" altLang="en-US" sz="1200" kern="1200" baseline="0" dirty="0" smtClean="0">
                <a:solidFill>
                  <a:schemeClr val="tx1"/>
                </a:solidFill>
                <a:latin typeface="+mn-lt"/>
                <a:ea typeface="+mn-ea"/>
                <a:cs typeface="+mn-cs"/>
              </a:rPr>
              <a:t>與</a:t>
            </a:r>
            <a:r>
              <a:rPr lang="en-US" altLang="zh-TW" sz="1200" kern="1200" baseline="0" dirty="0" smtClean="0">
                <a:solidFill>
                  <a:schemeClr val="tx1"/>
                </a:solidFill>
                <a:latin typeface="+mn-lt"/>
                <a:ea typeface="+mn-ea"/>
                <a:cs typeface="+mn-cs"/>
              </a:rPr>
              <a:t>OR </a:t>
            </a:r>
            <a:r>
              <a:rPr lang="zh-TW" altLang="en-US" sz="1200" kern="1200" baseline="0" dirty="0" smtClean="0">
                <a:solidFill>
                  <a:schemeClr val="tx1"/>
                </a:solidFill>
                <a:latin typeface="+mn-lt"/>
                <a:ea typeface="+mn-ea"/>
                <a:cs typeface="+mn-cs"/>
              </a:rPr>
              <a:t>運算</a:t>
            </a:r>
          </a:p>
          <a:p>
            <a:r>
              <a:rPr lang="zh-TW" altLang="en-US" sz="1200" kern="1200" baseline="0" dirty="0" smtClean="0">
                <a:solidFill>
                  <a:schemeClr val="tx1"/>
                </a:solidFill>
                <a:latin typeface="+mn-lt"/>
                <a:ea typeface="+mn-ea"/>
                <a:cs typeface="+mn-cs"/>
              </a:rPr>
              <a:t>子，在一個</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子句中使用多個條件。</a:t>
            </a:r>
            <a:endParaRPr lang="en-US" altLang="zh-TW"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15EE3667-24C7-4889-9903-DC2FA68521F1}" type="slidenum">
              <a:rPr lang="en-US" altLang="zh-TW">
                <a:solidFill>
                  <a:schemeClr val="tx1"/>
                </a:solidFill>
              </a:rPr>
              <a:pPr/>
              <a:t>38</a:t>
            </a:fld>
            <a:endParaRPr lang="en-US" altLang="zh-TW">
              <a:solidFill>
                <a:schemeClr val="tx1"/>
              </a:solidFill>
            </a:endParaRPr>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使用</a:t>
            </a:r>
            <a:r>
              <a:rPr lang="en-US" altLang="zh-TW" sz="1200" b="1" kern="1200" baseline="0" dirty="0" smtClean="0">
                <a:solidFill>
                  <a:schemeClr val="tx1"/>
                </a:solidFill>
                <a:latin typeface="+mn-lt"/>
                <a:ea typeface="+mn-ea"/>
                <a:cs typeface="+mn-cs"/>
              </a:rPr>
              <a:t>AND </a:t>
            </a:r>
            <a:r>
              <a:rPr lang="zh-TW" altLang="en-US" sz="1200" b="1" kern="1200" baseline="0" dirty="0" smtClean="0">
                <a:solidFill>
                  <a:schemeClr val="tx1"/>
                </a:solidFill>
                <a:latin typeface="+mn-lt"/>
                <a:ea typeface="+mn-ea"/>
                <a:cs typeface="+mn-cs"/>
              </a:rPr>
              <a:t>運算子</a:t>
            </a:r>
          </a:p>
          <a:p>
            <a:r>
              <a:rPr lang="zh-TW" altLang="en-US" sz="1200" kern="1200" baseline="0" dirty="0" smtClean="0">
                <a:solidFill>
                  <a:schemeClr val="tx1"/>
                </a:solidFill>
                <a:latin typeface="+mn-lt"/>
                <a:ea typeface="+mn-ea"/>
                <a:cs typeface="+mn-cs"/>
              </a:rPr>
              <a:t>在範例中，兩個條件都必須為真，才會選取記錄。所以，只會選取職稱中有‘</a:t>
            </a:r>
            <a:r>
              <a:rPr lang="en-US" altLang="zh-TW" sz="1200" kern="1200" baseline="0" dirty="0" smtClean="0">
                <a:solidFill>
                  <a:schemeClr val="tx1"/>
                </a:solidFill>
                <a:latin typeface="+mn-lt"/>
                <a:ea typeface="+mn-ea"/>
                <a:cs typeface="+mn-cs"/>
              </a:rPr>
              <a:t>MAN</a:t>
            </a:r>
            <a:r>
              <a:rPr lang="zh-TW" altLang="en-US" sz="1200" kern="1200" baseline="0" dirty="0" smtClean="0">
                <a:solidFill>
                  <a:schemeClr val="tx1"/>
                </a:solidFill>
                <a:latin typeface="+mn-lt"/>
                <a:ea typeface="+mn-ea"/>
                <a:cs typeface="+mn-cs"/>
              </a:rPr>
              <a:t>’ 字串，而且</a:t>
            </a:r>
          </a:p>
          <a:p>
            <a:r>
              <a:rPr lang="zh-TW" altLang="en-US" sz="1200" kern="1200" baseline="0" dirty="0" smtClean="0">
                <a:solidFill>
                  <a:schemeClr val="tx1"/>
                </a:solidFill>
                <a:latin typeface="+mn-lt"/>
                <a:ea typeface="+mn-ea"/>
                <a:cs typeface="+mn-cs"/>
              </a:rPr>
              <a:t>薪資高於</a:t>
            </a:r>
            <a:r>
              <a:rPr lang="en-US" altLang="zh-TW" sz="1200" kern="1200" baseline="0" dirty="0" smtClean="0">
                <a:solidFill>
                  <a:schemeClr val="tx1"/>
                </a:solidFill>
                <a:latin typeface="+mn-lt"/>
                <a:ea typeface="+mn-ea"/>
                <a:cs typeface="+mn-cs"/>
              </a:rPr>
              <a:t>$10,000 </a:t>
            </a:r>
            <a:r>
              <a:rPr lang="zh-TW" altLang="en-US" sz="1200" kern="1200" baseline="0" dirty="0" smtClean="0">
                <a:solidFill>
                  <a:schemeClr val="tx1"/>
                </a:solidFill>
                <a:latin typeface="+mn-lt"/>
                <a:ea typeface="+mn-ea"/>
                <a:cs typeface="+mn-cs"/>
              </a:rPr>
              <a:t>以上的員工。</a:t>
            </a:r>
          </a:p>
          <a:p>
            <a:r>
              <a:rPr lang="zh-TW" altLang="en-US" sz="1200" kern="1200" baseline="0" dirty="0" smtClean="0">
                <a:solidFill>
                  <a:schemeClr val="tx1"/>
                </a:solidFill>
                <a:latin typeface="+mn-lt"/>
                <a:ea typeface="+mn-ea"/>
                <a:cs typeface="+mn-cs"/>
              </a:rPr>
              <a:t>所有字元搜尋都會區分大小寫。如果‘</a:t>
            </a:r>
            <a:r>
              <a:rPr lang="en-US" altLang="zh-TW" sz="1200" kern="1200" baseline="0" dirty="0" smtClean="0">
                <a:solidFill>
                  <a:schemeClr val="tx1"/>
                </a:solidFill>
                <a:latin typeface="+mn-lt"/>
                <a:ea typeface="+mn-ea"/>
                <a:cs typeface="+mn-cs"/>
              </a:rPr>
              <a:t>MAN</a:t>
            </a:r>
            <a:r>
              <a:rPr lang="zh-TW" altLang="en-US" sz="1200" kern="1200" baseline="0" dirty="0" smtClean="0">
                <a:solidFill>
                  <a:schemeClr val="tx1"/>
                </a:solidFill>
                <a:latin typeface="+mn-lt"/>
                <a:ea typeface="+mn-ea"/>
                <a:cs typeface="+mn-cs"/>
              </a:rPr>
              <a:t>’ 不是大寫，就不會傳回資料列。字元字串可以用引</a:t>
            </a:r>
          </a:p>
          <a:p>
            <a:r>
              <a:rPr lang="zh-TW" altLang="en-US" sz="1200" kern="1200" baseline="0" dirty="0" smtClean="0">
                <a:solidFill>
                  <a:schemeClr val="tx1"/>
                </a:solidFill>
                <a:latin typeface="+mn-lt"/>
                <a:ea typeface="+mn-ea"/>
                <a:cs typeface="+mn-cs"/>
              </a:rPr>
              <a:t>號括起來。</a:t>
            </a:r>
            <a:endParaRPr lang="en-US" altLang="zh-TW" sz="1200" kern="1200" baseline="0" dirty="0" smtClean="0">
              <a:solidFill>
                <a:schemeClr val="tx1"/>
              </a:solidFill>
              <a:latin typeface="+mn-lt"/>
              <a:ea typeface="+mn-ea"/>
              <a:cs typeface="+mn-cs"/>
            </a:endParaRPr>
          </a:p>
          <a:p>
            <a:endParaRPr lang="en-US" altLang="zh-TW" sz="1200" kern="1200" baseline="0" dirty="0" smtClean="0">
              <a:solidFill>
                <a:schemeClr val="tx1"/>
              </a:solidFill>
              <a:latin typeface="+mn-lt"/>
              <a:ea typeface="+mn-ea"/>
              <a:cs typeface="+mn-cs"/>
            </a:endParaRPr>
          </a:p>
          <a:p>
            <a:endParaRPr lang="en-US" altLang="zh-TW" dirty="0"/>
          </a:p>
        </p:txBody>
      </p:sp>
      <p:sp>
        <p:nvSpPr>
          <p:cNvPr id="335876" name="Rectangle 4"/>
          <p:cNvSpPr>
            <a:spLocks noChangeArrowheads="1"/>
          </p:cNvSpPr>
          <p:nvPr/>
        </p:nvSpPr>
        <p:spPr bwMode="auto">
          <a:xfrm>
            <a:off x="3884414" y="-1512"/>
            <a:ext cx="2973586" cy="459620"/>
          </a:xfrm>
          <a:prstGeom prst="rect">
            <a:avLst/>
          </a:prstGeom>
          <a:noFill/>
          <a:ln w="9525">
            <a:noFill/>
            <a:miter lim="800000"/>
            <a:headEnd/>
            <a:tailEnd/>
          </a:ln>
          <a:effectLst/>
        </p:spPr>
        <p:txBody>
          <a:bodyPr wrap="none" lIns="86493" tIns="43247" rIns="86493" bIns="43247" anchor="ctr"/>
          <a:lstStyle/>
          <a:p>
            <a:endParaRPr lang="zh-TW" altLang="en-US"/>
          </a:p>
        </p:txBody>
      </p:sp>
      <p:sp>
        <p:nvSpPr>
          <p:cNvPr id="335877" name="Rectangle 5"/>
          <p:cNvSpPr>
            <a:spLocks noChangeArrowheads="1"/>
          </p:cNvSpPr>
          <p:nvPr/>
        </p:nvSpPr>
        <p:spPr bwMode="auto">
          <a:xfrm>
            <a:off x="-1489" y="-1512"/>
            <a:ext cx="2969122" cy="459620"/>
          </a:xfrm>
          <a:prstGeom prst="rect">
            <a:avLst/>
          </a:prstGeom>
          <a:noFill/>
          <a:ln w="9525">
            <a:noFill/>
            <a:miter lim="800000"/>
            <a:headEnd/>
            <a:tailEnd/>
          </a:ln>
          <a:effectLst/>
        </p:spPr>
        <p:txBody>
          <a:bodyPr wrap="none" lIns="86493" tIns="43247" rIns="86493" bIns="43247" anchor="ctr"/>
          <a:lstStyle/>
          <a:p>
            <a:endParaRPr lang="zh-TW" altLang="en-US"/>
          </a:p>
        </p:txBody>
      </p:sp>
      <p:graphicFrame>
        <p:nvGraphicFramePr>
          <p:cNvPr id="424960" name="Object 0"/>
          <p:cNvGraphicFramePr>
            <a:graphicFrameLocks/>
          </p:cNvGraphicFramePr>
          <p:nvPr/>
        </p:nvGraphicFramePr>
        <p:xfrm>
          <a:off x="410766" y="6806596"/>
          <a:ext cx="5866805" cy="1031119"/>
        </p:xfrm>
        <a:graphic>
          <a:graphicData uri="http://schemas.openxmlformats.org/presentationml/2006/ole">
            <p:oleObj spid="_x0000_s110594" name="Document" r:id="rId4" imgW="6172200" imgH="1088280" progId="Word.Document.8">
              <p:embed/>
            </p:oleObj>
          </a:graphicData>
        </a:graphic>
      </p:graphicFrame>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CC760CEF-DC53-478A-B2A4-6E7900A82C6C}" type="slidenum">
              <a:rPr lang="en-US" altLang="zh-TW">
                <a:solidFill>
                  <a:schemeClr val="tx1"/>
                </a:solidFill>
              </a:rPr>
              <a:pPr/>
              <a:t>39</a:t>
            </a:fld>
            <a:endParaRPr lang="en-US" altLang="zh-TW">
              <a:solidFill>
                <a:schemeClr val="tx1"/>
              </a:solidFill>
            </a:endParaRPr>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使用</a:t>
            </a:r>
            <a:r>
              <a:rPr lang="en-US" altLang="zh-TW" sz="1200" b="1" kern="1200" baseline="0" dirty="0" smtClean="0">
                <a:solidFill>
                  <a:schemeClr val="tx1"/>
                </a:solidFill>
                <a:latin typeface="+mn-lt"/>
                <a:ea typeface="+mn-ea"/>
                <a:cs typeface="+mn-cs"/>
              </a:rPr>
              <a:t>OR </a:t>
            </a:r>
            <a:r>
              <a:rPr lang="zh-TW" altLang="en-US" sz="1200" b="1" kern="1200" baseline="0" dirty="0" smtClean="0">
                <a:solidFill>
                  <a:schemeClr val="tx1"/>
                </a:solidFill>
                <a:latin typeface="+mn-lt"/>
                <a:ea typeface="+mn-ea"/>
                <a:cs typeface="+mn-cs"/>
              </a:rPr>
              <a:t>運算子</a:t>
            </a:r>
          </a:p>
          <a:p>
            <a:r>
              <a:rPr lang="zh-TW" altLang="en-US" sz="1200" kern="1200" baseline="0" dirty="0" smtClean="0">
                <a:solidFill>
                  <a:schemeClr val="tx1"/>
                </a:solidFill>
                <a:latin typeface="+mn-lt"/>
                <a:ea typeface="+mn-ea"/>
                <a:cs typeface="+mn-cs"/>
              </a:rPr>
              <a:t>在範例中，兩個條件之一必須為真，才會選取記錄。所以，會選取工作</a:t>
            </a:r>
            <a:r>
              <a:rPr lang="en-US" altLang="zh-TW" sz="1200" kern="1200" baseline="0" dirty="0" smtClean="0">
                <a:solidFill>
                  <a:schemeClr val="tx1"/>
                </a:solidFill>
                <a:latin typeface="+mn-lt"/>
                <a:ea typeface="+mn-ea"/>
                <a:cs typeface="+mn-cs"/>
              </a:rPr>
              <a:t>ID </a:t>
            </a:r>
            <a:r>
              <a:rPr lang="zh-TW" altLang="en-US" sz="1200" kern="1200" baseline="0" dirty="0" smtClean="0">
                <a:solidFill>
                  <a:schemeClr val="tx1"/>
                </a:solidFill>
                <a:latin typeface="+mn-lt"/>
                <a:ea typeface="+mn-ea"/>
                <a:cs typeface="+mn-cs"/>
              </a:rPr>
              <a:t>中包含‘</a:t>
            </a:r>
            <a:r>
              <a:rPr lang="en-US" altLang="zh-TW" sz="1200" kern="1200" baseline="0" dirty="0" smtClean="0">
                <a:solidFill>
                  <a:schemeClr val="tx1"/>
                </a:solidFill>
                <a:latin typeface="+mn-lt"/>
                <a:ea typeface="+mn-ea"/>
                <a:cs typeface="+mn-cs"/>
              </a:rPr>
              <a:t>MAN</a:t>
            </a:r>
            <a:r>
              <a:rPr lang="zh-TW" altLang="en-US" sz="1200" kern="1200" baseline="0" dirty="0" smtClean="0">
                <a:solidFill>
                  <a:schemeClr val="tx1"/>
                </a:solidFill>
                <a:latin typeface="+mn-lt"/>
                <a:ea typeface="+mn-ea"/>
                <a:cs typeface="+mn-cs"/>
              </a:rPr>
              <a:t>’ 字串</a:t>
            </a:r>
          </a:p>
          <a:p>
            <a:r>
              <a:rPr lang="zh-TW" altLang="en-US" sz="1200" kern="1200" baseline="0" dirty="0" smtClean="0">
                <a:solidFill>
                  <a:schemeClr val="tx1"/>
                </a:solidFill>
                <a:latin typeface="+mn-lt"/>
                <a:ea typeface="+mn-ea"/>
                <a:cs typeface="+mn-cs"/>
              </a:rPr>
              <a:t>或薪資大於等於</a:t>
            </a:r>
            <a:r>
              <a:rPr lang="en-US" altLang="zh-TW" sz="1200" kern="1200" baseline="0" dirty="0" smtClean="0">
                <a:solidFill>
                  <a:schemeClr val="tx1"/>
                </a:solidFill>
                <a:latin typeface="+mn-lt"/>
                <a:ea typeface="+mn-ea"/>
                <a:cs typeface="+mn-cs"/>
              </a:rPr>
              <a:t>$10,000 </a:t>
            </a:r>
            <a:r>
              <a:rPr lang="zh-TW" altLang="en-US" sz="1200" kern="1200" baseline="0" dirty="0" smtClean="0">
                <a:solidFill>
                  <a:schemeClr val="tx1"/>
                </a:solidFill>
                <a:latin typeface="+mn-lt"/>
                <a:ea typeface="+mn-ea"/>
                <a:cs typeface="+mn-cs"/>
              </a:rPr>
              <a:t>的員工。</a:t>
            </a:r>
            <a:endParaRPr lang="en-US" altLang="zh-TW" sz="1200" kern="1200" baseline="0" dirty="0" smtClean="0">
              <a:solidFill>
                <a:schemeClr val="tx1"/>
              </a:solidFill>
              <a:latin typeface="+mn-lt"/>
              <a:ea typeface="+mn-ea"/>
              <a:cs typeface="+mn-cs"/>
            </a:endParaRPr>
          </a:p>
        </p:txBody>
      </p:sp>
      <p:graphicFrame>
        <p:nvGraphicFramePr>
          <p:cNvPr id="337924" name="Object 4"/>
          <p:cNvGraphicFramePr>
            <a:graphicFrameLocks/>
          </p:cNvGraphicFramePr>
          <p:nvPr/>
        </p:nvGraphicFramePr>
        <p:xfrm>
          <a:off x="413742" y="6236608"/>
          <a:ext cx="5845969" cy="1047750"/>
        </p:xfrm>
        <a:graphic>
          <a:graphicData uri="http://schemas.openxmlformats.org/presentationml/2006/ole">
            <p:oleObj spid="_x0000_s111618" name="Document" r:id="rId4" imgW="6172200" imgH="1088280" progId="Word.Document.8">
              <p:embed/>
            </p:oleObj>
          </a:graphicData>
        </a:graphic>
      </p:graphicFrame>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4BA07757-8058-4FFF-A93B-9CB8A0EE4B52}" type="slidenum">
              <a:rPr lang="en-US" altLang="zh-TW">
                <a:solidFill>
                  <a:schemeClr val="tx1"/>
                </a:solidFill>
              </a:rPr>
              <a:pPr/>
              <a:t>40</a:t>
            </a:fld>
            <a:endParaRPr lang="en-US" altLang="zh-TW">
              <a:solidFill>
                <a:schemeClr val="tx1"/>
              </a:solidFill>
            </a:endParaRPr>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使用</a:t>
            </a:r>
            <a:r>
              <a:rPr lang="en-US" altLang="zh-TW" sz="1200" b="1" kern="1200" baseline="0" dirty="0" smtClean="0">
                <a:solidFill>
                  <a:schemeClr val="tx1"/>
                </a:solidFill>
                <a:latin typeface="+mn-lt"/>
                <a:ea typeface="+mn-ea"/>
                <a:cs typeface="+mn-cs"/>
              </a:rPr>
              <a:t>NOT </a:t>
            </a:r>
            <a:r>
              <a:rPr lang="zh-TW" altLang="en-US" sz="1200" b="1" kern="1200" baseline="0" dirty="0" smtClean="0">
                <a:solidFill>
                  <a:schemeClr val="tx1"/>
                </a:solidFill>
                <a:latin typeface="+mn-lt"/>
                <a:ea typeface="+mn-ea"/>
                <a:cs typeface="+mn-cs"/>
              </a:rPr>
              <a:t>運算子</a:t>
            </a:r>
          </a:p>
          <a:p>
            <a:r>
              <a:rPr lang="zh-TW" altLang="en-US" sz="1200" kern="1200" baseline="0" dirty="0" smtClean="0">
                <a:solidFill>
                  <a:schemeClr val="tx1"/>
                </a:solidFill>
                <a:latin typeface="+mn-lt"/>
                <a:ea typeface="+mn-ea"/>
                <a:cs typeface="+mn-cs"/>
              </a:rPr>
              <a:t>投影片中的範例顯示工作</a:t>
            </a:r>
            <a:r>
              <a:rPr lang="en-US" altLang="zh-TW" sz="1200" kern="1200" baseline="0" dirty="0" smtClean="0">
                <a:solidFill>
                  <a:schemeClr val="tx1"/>
                </a:solidFill>
                <a:latin typeface="+mn-lt"/>
                <a:ea typeface="+mn-ea"/>
                <a:cs typeface="+mn-cs"/>
              </a:rPr>
              <a:t>ID </a:t>
            </a:r>
            <a:r>
              <a:rPr lang="zh-TW" altLang="en-US" sz="1200" kern="1200" baseline="0" dirty="0" smtClean="0">
                <a:solidFill>
                  <a:schemeClr val="tx1"/>
                </a:solidFill>
                <a:latin typeface="+mn-lt"/>
                <a:ea typeface="+mn-ea"/>
                <a:cs typeface="+mn-cs"/>
              </a:rPr>
              <a:t>不是</a:t>
            </a:r>
            <a:r>
              <a:rPr lang="en-US" altLang="zh-TW" sz="1200" kern="1200" baseline="0" dirty="0" smtClean="0">
                <a:solidFill>
                  <a:schemeClr val="tx1"/>
                </a:solidFill>
                <a:latin typeface="+mn-lt"/>
                <a:ea typeface="+mn-ea"/>
                <a:cs typeface="+mn-cs"/>
              </a:rPr>
              <a:t>IT_PROG</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ST_CLERK </a:t>
            </a:r>
            <a:r>
              <a:rPr lang="zh-TW" altLang="en-US" sz="1200" kern="1200" baseline="0" dirty="0" smtClean="0">
                <a:solidFill>
                  <a:schemeClr val="tx1"/>
                </a:solidFill>
                <a:latin typeface="+mn-lt"/>
                <a:ea typeface="+mn-ea"/>
                <a:cs typeface="+mn-cs"/>
              </a:rPr>
              <a:t>或</a:t>
            </a:r>
            <a:r>
              <a:rPr lang="en-US" altLang="zh-TW" sz="1200" kern="1200" baseline="0" dirty="0" smtClean="0">
                <a:solidFill>
                  <a:schemeClr val="tx1"/>
                </a:solidFill>
                <a:latin typeface="+mn-lt"/>
                <a:ea typeface="+mn-ea"/>
                <a:cs typeface="+mn-cs"/>
              </a:rPr>
              <a:t>SA_REP </a:t>
            </a:r>
            <a:r>
              <a:rPr lang="zh-TW" altLang="en-US" sz="1200" kern="1200" baseline="0" dirty="0" smtClean="0">
                <a:solidFill>
                  <a:schemeClr val="tx1"/>
                </a:solidFill>
                <a:latin typeface="+mn-lt"/>
                <a:ea typeface="+mn-ea"/>
                <a:cs typeface="+mn-cs"/>
              </a:rPr>
              <a:t>的所有員工，其姓氏與工</a:t>
            </a:r>
          </a:p>
          <a:p>
            <a:r>
              <a:rPr lang="zh-TW" altLang="en-US" sz="1200" kern="1200" baseline="0" dirty="0" smtClean="0">
                <a:solidFill>
                  <a:schemeClr val="tx1"/>
                </a:solidFill>
                <a:latin typeface="+mn-lt"/>
                <a:ea typeface="+mn-ea"/>
                <a:cs typeface="+mn-cs"/>
              </a:rPr>
              <a:t>作</a:t>
            </a:r>
            <a:r>
              <a:rPr lang="en-US" altLang="zh-TW" sz="1200" kern="1200" baseline="0" dirty="0" smtClean="0">
                <a:solidFill>
                  <a:schemeClr val="tx1"/>
                </a:solidFill>
                <a:latin typeface="+mn-lt"/>
                <a:ea typeface="+mn-ea"/>
                <a:cs typeface="+mn-cs"/>
              </a:rPr>
              <a:t>ID</a:t>
            </a:r>
            <a:r>
              <a:rPr lang="zh-TW" altLang="en-US" sz="1200" kern="1200" baseline="0" dirty="0" smtClean="0">
                <a:solidFill>
                  <a:schemeClr val="tx1"/>
                </a:solidFill>
                <a:latin typeface="+mn-lt"/>
                <a:ea typeface="+mn-ea"/>
                <a:cs typeface="+mn-cs"/>
              </a:rPr>
              <a:t>。</a:t>
            </a:r>
            <a:endParaRPr lang="en-US" altLang="zh-TW" sz="1200" kern="1200" baseline="0" dirty="0" smtClean="0">
              <a:solidFill>
                <a:schemeClr val="tx1"/>
              </a:solidFill>
              <a:latin typeface="+mn-lt"/>
              <a:ea typeface="+mn-ea"/>
              <a:cs typeface="+mn-cs"/>
            </a:endParaRPr>
          </a:p>
          <a:p>
            <a:r>
              <a:rPr lang="en-US" altLang="zh-TW" sz="1200" kern="1200" baseline="0" dirty="0" smtClean="0">
                <a:solidFill>
                  <a:schemeClr val="tx1"/>
                </a:solidFill>
                <a:latin typeface="+mn-lt"/>
                <a:ea typeface="+mn-ea"/>
                <a:cs typeface="+mn-cs"/>
              </a:rPr>
              <a:t>NOT </a:t>
            </a:r>
            <a:r>
              <a:rPr lang="zh-TW" altLang="en-US" sz="1200" kern="1200" baseline="0" dirty="0" smtClean="0">
                <a:solidFill>
                  <a:schemeClr val="tx1"/>
                </a:solidFill>
                <a:latin typeface="+mn-lt"/>
                <a:ea typeface="+mn-ea"/>
                <a:cs typeface="+mn-cs"/>
              </a:rPr>
              <a:t>運算子也可以與其他</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運算子一起使用，例如</a:t>
            </a:r>
            <a:r>
              <a:rPr lang="en-US" altLang="zh-TW" sz="1200" kern="1200" baseline="0" dirty="0" smtClean="0">
                <a:solidFill>
                  <a:schemeClr val="tx1"/>
                </a:solidFill>
                <a:latin typeface="+mn-lt"/>
                <a:ea typeface="+mn-ea"/>
                <a:cs typeface="+mn-cs"/>
              </a:rPr>
              <a:t>BETWEEN</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LIKE</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NULL</a:t>
            </a:r>
            <a:r>
              <a:rPr lang="zh-TW" altLang="en-US" sz="1200" kern="1200" baseline="0" dirty="0" smtClean="0">
                <a:solidFill>
                  <a:schemeClr val="tx1"/>
                </a:solidFill>
                <a:latin typeface="+mn-lt"/>
                <a:ea typeface="+mn-ea"/>
                <a:cs typeface="+mn-cs"/>
              </a:rPr>
              <a:t>。</a:t>
            </a:r>
          </a:p>
          <a:p>
            <a:r>
              <a:rPr lang="en-US" altLang="zh-TW" sz="1200" kern="1200" baseline="0" dirty="0" smtClean="0">
                <a:solidFill>
                  <a:schemeClr val="tx1"/>
                </a:solidFill>
                <a:latin typeface="+mn-lt"/>
                <a:ea typeface="+mn-ea"/>
                <a:cs typeface="+mn-cs"/>
              </a:rPr>
              <a:t>... WHERE </a:t>
            </a:r>
            <a:r>
              <a:rPr lang="en-US" altLang="zh-TW" sz="1200" kern="1200" baseline="0" dirty="0" err="1" smtClean="0">
                <a:solidFill>
                  <a:schemeClr val="tx1"/>
                </a:solidFill>
                <a:latin typeface="+mn-lt"/>
                <a:ea typeface="+mn-ea"/>
                <a:cs typeface="+mn-cs"/>
              </a:rPr>
              <a:t>job_id</a:t>
            </a:r>
            <a:r>
              <a:rPr lang="en-US" altLang="zh-TW" sz="1200" kern="1200" baseline="0" dirty="0" smtClean="0">
                <a:solidFill>
                  <a:schemeClr val="tx1"/>
                </a:solidFill>
                <a:latin typeface="+mn-lt"/>
                <a:ea typeface="+mn-ea"/>
                <a:cs typeface="+mn-cs"/>
              </a:rPr>
              <a:t> NOT IN ('AC_ACCOUNT', 'AD_VP')</a:t>
            </a:r>
          </a:p>
          <a:p>
            <a:r>
              <a:rPr lang="en-US" altLang="zh-TW" sz="1200" kern="1200" baseline="0" dirty="0" smtClean="0">
                <a:solidFill>
                  <a:schemeClr val="tx1"/>
                </a:solidFill>
                <a:latin typeface="+mn-lt"/>
                <a:ea typeface="+mn-ea"/>
                <a:cs typeface="+mn-cs"/>
              </a:rPr>
              <a:t>... WHERE salary NOT BETWEEN 10000 AND 15000</a:t>
            </a:r>
          </a:p>
          <a:p>
            <a:r>
              <a:rPr lang="en-US" altLang="zh-TW" sz="1200" kern="1200" baseline="0" dirty="0" smtClean="0">
                <a:solidFill>
                  <a:schemeClr val="tx1"/>
                </a:solidFill>
                <a:latin typeface="+mn-lt"/>
                <a:ea typeface="+mn-ea"/>
                <a:cs typeface="+mn-cs"/>
              </a:rPr>
              <a:t>... WHERE last_name NOT LIKE '%A%'</a:t>
            </a:r>
          </a:p>
          <a:p>
            <a:r>
              <a:rPr lang="en-US" altLang="zh-TW" sz="1200" kern="1200" baseline="0" dirty="0" smtClean="0">
                <a:solidFill>
                  <a:schemeClr val="tx1"/>
                </a:solidFill>
                <a:latin typeface="+mn-lt"/>
                <a:ea typeface="+mn-ea"/>
                <a:cs typeface="+mn-cs"/>
              </a:rPr>
              <a:t>... WHERE </a:t>
            </a:r>
            <a:r>
              <a:rPr lang="en-US" altLang="zh-TW" sz="1200" kern="1200" baseline="0" dirty="0" err="1" smtClean="0">
                <a:solidFill>
                  <a:schemeClr val="tx1"/>
                </a:solidFill>
                <a:latin typeface="+mn-lt"/>
                <a:ea typeface="+mn-ea"/>
                <a:cs typeface="+mn-cs"/>
              </a:rPr>
              <a:t>commission_pct</a:t>
            </a:r>
            <a:r>
              <a:rPr lang="en-US" altLang="zh-TW" sz="1200" kern="1200" baseline="0" dirty="0" smtClean="0">
                <a:solidFill>
                  <a:schemeClr val="tx1"/>
                </a:solidFill>
                <a:latin typeface="+mn-lt"/>
                <a:ea typeface="+mn-ea"/>
                <a:cs typeface="+mn-cs"/>
              </a:rPr>
              <a:t> IS NOT NULL</a:t>
            </a:r>
            <a:endParaRPr lang="en-US" altLang="zh-TW" sz="500" dirty="0"/>
          </a:p>
        </p:txBody>
      </p:sp>
      <p:graphicFrame>
        <p:nvGraphicFramePr>
          <p:cNvPr id="339972" name="Object 4"/>
          <p:cNvGraphicFramePr>
            <a:graphicFrameLocks/>
          </p:cNvGraphicFramePr>
          <p:nvPr/>
        </p:nvGraphicFramePr>
        <p:xfrm>
          <a:off x="401836" y="6223000"/>
          <a:ext cx="5831086" cy="660703"/>
        </p:xfrm>
        <a:graphic>
          <a:graphicData uri="http://schemas.openxmlformats.org/presentationml/2006/ole">
            <p:oleObj spid="_x0000_s112642" name="Document" r:id="rId4" imgW="6163200" imgH="687240" progId="Word.Document.8">
              <p:embed/>
            </p:oleObj>
          </a:graphicData>
        </a:graphic>
      </p:graphicFrame>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28BB11F9-E4A2-41CC-9909-F0D63E905CA4}" type="slidenum">
              <a:rPr lang="en-US" altLang="zh-TW">
                <a:solidFill>
                  <a:schemeClr val="tx1"/>
                </a:solidFill>
              </a:rPr>
              <a:pPr/>
              <a:t>41</a:t>
            </a:fld>
            <a:endParaRPr lang="en-US" altLang="zh-TW">
              <a:solidFill>
                <a:schemeClr val="tx1"/>
              </a:solidFill>
            </a:endParaRPr>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優先順序的規則</a:t>
            </a:r>
          </a:p>
          <a:p>
            <a:r>
              <a:rPr lang="zh-TW" altLang="en-US" sz="1200" kern="1200" baseline="0" dirty="0" smtClean="0">
                <a:solidFill>
                  <a:schemeClr val="tx1"/>
                </a:solidFill>
                <a:latin typeface="+mn-lt"/>
                <a:ea typeface="+mn-ea"/>
                <a:cs typeface="+mn-cs"/>
              </a:rPr>
              <a:t>優先順序的規則決定評估和計算表示式的順序。此表格列出優先順序的預設順序。您可以在希</a:t>
            </a:r>
          </a:p>
          <a:p>
            <a:r>
              <a:rPr lang="zh-TW" altLang="en-US" sz="1200" kern="1200" baseline="0" dirty="0" smtClean="0">
                <a:solidFill>
                  <a:schemeClr val="tx1"/>
                </a:solidFill>
                <a:latin typeface="+mn-lt"/>
                <a:ea typeface="+mn-ea"/>
                <a:cs typeface="+mn-cs"/>
              </a:rPr>
              <a:t>望先計算的表示式外加上括弧，以更改預設的順序。</a:t>
            </a:r>
            <a:endParaRPr lang="en-US" altLang="zh-TW"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AFA556B9-5655-4D3D-9FF8-4DB14EECDA59}" type="slidenum">
              <a:rPr lang="en-US" altLang="zh-TW">
                <a:solidFill>
                  <a:schemeClr val="tx1"/>
                </a:solidFill>
              </a:rPr>
              <a:pPr/>
              <a:t>42</a:t>
            </a:fld>
            <a:endParaRPr lang="en-US" altLang="zh-TW">
              <a:solidFill>
                <a:schemeClr val="tx1"/>
              </a:solidFill>
            </a:endParaRPr>
          </a:p>
        </p:txBody>
      </p:sp>
      <p:sp>
        <p:nvSpPr>
          <p:cNvPr id="344070" name="Rectangle 6"/>
          <p:cNvSpPr>
            <a:spLocks noGrp="1" noRot="1" noChangeAspect="1" noChangeArrowheads="1" noTextEdit="1"/>
          </p:cNvSpPr>
          <p:nvPr>
            <p:ph type="sldImg"/>
          </p:nvPr>
        </p:nvSpPr>
        <p:spPr>
          <a:ln/>
        </p:spPr>
      </p:sp>
      <p:sp>
        <p:nvSpPr>
          <p:cNvPr id="344071" name="Rectangle 7"/>
          <p:cNvSpPr>
            <a:spLocks noGrp="1" noChangeArrowheads="1"/>
          </p:cNvSpPr>
          <p:nvPr>
            <p:ph type="body" idx="1"/>
          </p:nvPr>
        </p:nvSpPr>
        <p:spPr/>
        <p:txBody>
          <a:bodyPr/>
          <a:lstStyle/>
          <a:p>
            <a:r>
              <a:rPr lang="en-US" altLang="zh-TW" sz="1200" b="1" kern="1200" baseline="0" dirty="0" smtClean="0">
                <a:solidFill>
                  <a:schemeClr val="tx1"/>
                </a:solidFill>
                <a:latin typeface="+mn-lt"/>
                <a:ea typeface="+mn-ea"/>
                <a:cs typeface="+mn-cs"/>
              </a:rPr>
              <a:t>1. AND </a:t>
            </a:r>
            <a:r>
              <a:rPr lang="zh-TW" altLang="en-US" sz="1200" b="1" kern="1200" baseline="0" dirty="0" smtClean="0">
                <a:solidFill>
                  <a:schemeClr val="tx1"/>
                </a:solidFill>
                <a:latin typeface="+mn-lt"/>
                <a:ea typeface="+mn-ea"/>
                <a:cs typeface="+mn-cs"/>
              </a:rPr>
              <a:t>運算子優先順序的範例</a:t>
            </a:r>
          </a:p>
          <a:p>
            <a:r>
              <a:rPr lang="zh-TW" altLang="en-US" sz="1200" kern="1200" baseline="0" dirty="0" smtClean="0">
                <a:solidFill>
                  <a:schemeClr val="tx1"/>
                </a:solidFill>
                <a:latin typeface="+mn-lt"/>
                <a:ea typeface="+mn-ea"/>
                <a:cs typeface="+mn-cs"/>
              </a:rPr>
              <a:t>在此範例中有兩個條件：</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第一個條件是工作</a:t>
            </a:r>
            <a:r>
              <a:rPr lang="en-US" altLang="zh-TW" sz="1200" kern="1200" baseline="0" dirty="0" smtClean="0">
                <a:solidFill>
                  <a:schemeClr val="tx1"/>
                </a:solidFill>
                <a:latin typeface="+mn-lt"/>
                <a:ea typeface="+mn-ea"/>
                <a:cs typeface="+mn-cs"/>
              </a:rPr>
              <a:t>ID </a:t>
            </a:r>
            <a:r>
              <a:rPr lang="zh-TW" altLang="en-US" sz="1200" kern="1200" baseline="0" dirty="0" smtClean="0">
                <a:solidFill>
                  <a:schemeClr val="tx1"/>
                </a:solidFill>
                <a:latin typeface="+mn-lt"/>
                <a:ea typeface="+mn-ea"/>
                <a:cs typeface="+mn-cs"/>
              </a:rPr>
              <a:t>為</a:t>
            </a:r>
            <a:r>
              <a:rPr lang="en-US" altLang="zh-TW" sz="1200" kern="1200" baseline="0" dirty="0" smtClean="0">
                <a:solidFill>
                  <a:schemeClr val="tx1"/>
                </a:solidFill>
                <a:latin typeface="+mn-lt"/>
                <a:ea typeface="+mn-ea"/>
                <a:cs typeface="+mn-cs"/>
              </a:rPr>
              <a:t>AD_PRES </a:t>
            </a:r>
            <a:r>
              <a:rPr lang="zh-TW" altLang="en-US" sz="1200" kern="1200" baseline="0" dirty="0" smtClean="0">
                <a:solidFill>
                  <a:schemeClr val="tx1"/>
                </a:solidFill>
                <a:latin typeface="+mn-lt"/>
                <a:ea typeface="+mn-ea"/>
                <a:cs typeface="+mn-cs"/>
              </a:rPr>
              <a:t>且薪資高於</a:t>
            </a:r>
            <a:r>
              <a:rPr lang="en-US" altLang="zh-TW" sz="1200" kern="1200" baseline="0" dirty="0" smtClean="0">
                <a:solidFill>
                  <a:schemeClr val="tx1"/>
                </a:solidFill>
                <a:latin typeface="+mn-lt"/>
                <a:ea typeface="+mn-ea"/>
                <a:cs typeface="+mn-cs"/>
              </a:rPr>
              <a:t>$15,000</a:t>
            </a:r>
            <a:r>
              <a:rPr lang="zh-TW" altLang="en-US" sz="1200" kern="1200" baseline="0" dirty="0" smtClean="0">
                <a:solidFill>
                  <a:schemeClr val="tx1"/>
                </a:solidFill>
                <a:latin typeface="+mn-lt"/>
                <a:ea typeface="+mn-ea"/>
                <a:cs typeface="+mn-cs"/>
              </a:rPr>
              <a:t>。</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第二個條件是工作</a:t>
            </a:r>
            <a:r>
              <a:rPr lang="en-US" altLang="zh-TW" sz="1200" kern="1200" baseline="0" dirty="0" smtClean="0">
                <a:solidFill>
                  <a:schemeClr val="tx1"/>
                </a:solidFill>
                <a:latin typeface="+mn-lt"/>
                <a:ea typeface="+mn-ea"/>
                <a:cs typeface="+mn-cs"/>
              </a:rPr>
              <a:t>ID </a:t>
            </a:r>
            <a:r>
              <a:rPr lang="zh-TW" altLang="en-US" sz="1200" kern="1200" baseline="0" dirty="0" smtClean="0">
                <a:solidFill>
                  <a:schemeClr val="tx1"/>
                </a:solidFill>
                <a:latin typeface="+mn-lt"/>
                <a:ea typeface="+mn-ea"/>
                <a:cs typeface="+mn-cs"/>
              </a:rPr>
              <a:t>為</a:t>
            </a:r>
            <a:r>
              <a:rPr lang="en-US" altLang="zh-TW" sz="1200" kern="1200" baseline="0" dirty="0" smtClean="0">
                <a:solidFill>
                  <a:schemeClr val="tx1"/>
                </a:solidFill>
                <a:latin typeface="+mn-lt"/>
                <a:ea typeface="+mn-ea"/>
                <a:cs typeface="+mn-cs"/>
              </a:rPr>
              <a:t>SA_REP</a:t>
            </a:r>
            <a:r>
              <a:rPr lang="zh-TW" altLang="en-US" sz="1200" kern="1200" baseline="0" dirty="0" smtClean="0">
                <a:solidFill>
                  <a:schemeClr val="tx1"/>
                </a:solidFill>
                <a:latin typeface="+mn-lt"/>
                <a:ea typeface="+mn-ea"/>
                <a:cs typeface="+mn-cs"/>
              </a:rPr>
              <a:t>。</a:t>
            </a:r>
          </a:p>
          <a:p>
            <a:r>
              <a:rPr lang="zh-TW" altLang="en-US" sz="1200" kern="1200" baseline="0" dirty="0" smtClean="0">
                <a:solidFill>
                  <a:schemeClr val="tx1"/>
                </a:solidFill>
                <a:latin typeface="+mn-lt"/>
                <a:ea typeface="+mn-ea"/>
                <a:cs typeface="+mn-cs"/>
              </a:rPr>
              <a:t>所以，</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敘述句應解讀如下：</a:t>
            </a:r>
          </a:p>
          <a:p>
            <a:r>
              <a:rPr lang="zh-TW" altLang="en-US" sz="1200" kern="1200" baseline="0" dirty="0" smtClean="0">
                <a:solidFill>
                  <a:schemeClr val="tx1"/>
                </a:solidFill>
                <a:latin typeface="+mn-lt"/>
                <a:ea typeface="+mn-ea"/>
                <a:cs typeface="+mn-cs"/>
              </a:rPr>
              <a:t>“如果員工是總裁且薪資大於</a:t>
            </a:r>
            <a:r>
              <a:rPr lang="en-US" altLang="zh-TW" sz="1200" kern="1200" baseline="0" dirty="0" smtClean="0">
                <a:solidFill>
                  <a:schemeClr val="tx1"/>
                </a:solidFill>
                <a:latin typeface="+mn-lt"/>
                <a:ea typeface="+mn-ea"/>
                <a:cs typeface="+mn-cs"/>
              </a:rPr>
              <a:t>$15,000</a:t>
            </a:r>
            <a:r>
              <a:rPr lang="zh-TW" altLang="en-US" sz="1200" kern="1200" baseline="0" dirty="0" smtClean="0">
                <a:solidFill>
                  <a:schemeClr val="tx1"/>
                </a:solidFill>
                <a:latin typeface="+mn-lt"/>
                <a:ea typeface="+mn-ea"/>
                <a:cs typeface="+mn-cs"/>
              </a:rPr>
              <a:t>，或此名員工是業務代表，則選擇資料列。”</a:t>
            </a:r>
          </a:p>
          <a:p>
            <a:r>
              <a:rPr lang="en-US" altLang="zh-TW" sz="1200" b="1" kern="1200" baseline="0" dirty="0" smtClean="0">
                <a:solidFill>
                  <a:schemeClr val="tx1"/>
                </a:solidFill>
                <a:latin typeface="+mn-lt"/>
                <a:ea typeface="+mn-ea"/>
                <a:cs typeface="+mn-cs"/>
              </a:rPr>
              <a:t>2. </a:t>
            </a:r>
            <a:r>
              <a:rPr lang="zh-TW" altLang="en-US" sz="1200" b="1" kern="1200" baseline="0" dirty="0" smtClean="0">
                <a:solidFill>
                  <a:schemeClr val="tx1"/>
                </a:solidFill>
                <a:latin typeface="+mn-lt"/>
                <a:ea typeface="+mn-ea"/>
                <a:cs typeface="+mn-cs"/>
              </a:rPr>
              <a:t>使用括弧的範例</a:t>
            </a:r>
          </a:p>
          <a:p>
            <a:r>
              <a:rPr lang="zh-TW" altLang="en-US" sz="1200" kern="1200" baseline="0" dirty="0" smtClean="0">
                <a:solidFill>
                  <a:schemeClr val="tx1"/>
                </a:solidFill>
                <a:latin typeface="+mn-lt"/>
                <a:ea typeface="+mn-ea"/>
                <a:cs typeface="+mn-cs"/>
              </a:rPr>
              <a:t>在此範例中有兩個條件：</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第一個條件是工作</a:t>
            </a:r>
            <a:r>
              <a:rPr lang="en-US" altLang="zh-TW" sz="1200" kern="1200" baseline="0" dirty="0" smtClean="0">
                <a:solidFill>
                  <a:schemeClr val="tx1"/>
                </a:solidFill>
                <a:latin typeface="+mn-lt"/>
                <a:ea typeface="+mn-ea"/>
                <a:cs typeface="+mn-cs"/>
              </a:rPr>
              <a:t>ID </a:t>
            </a:r>
            <a:r>
              <a:rPr lang="zh-TW" altLang="en-US" sz="1200" kern="1200" baseline="0" dirty="0" smtClean="0">
                <a:solidFill>
                  <a:schemeClr val="tx1"/>
                </a:solidFill>
                <a:latin typeface="+mn-lt"/>
                <a:ea typeface="+mn-ea"/>
                <a:cs typeface="+mn-cs"/>
              </a:rPr>
              <a:t>為</a:t>
            </a:r>
            <a:r>
              <a:rPr lang="en-US" altLang="zh-TW" sz="1200" kern="1200" baseline="0" dirty="0" smtClean="0">
                <a:solidFill>
                  <a:schemeClr val="tx1"/>
                </a:solidFill>
                <a:latin typeface="+mn-lt"/>
                <a:ea typeface="+mn-ea"/>
                <a:cs typeface="+mn-cs"/>
              </a:rPr>
              <a:t>AD_PRES </a:t>
            </a:r>
            <a:r>
              <a:rPr lang="zh-TW" altLang="en-US" sz="1200" kern="1200" baseline="0" dirty="0" smtClean="0">
                <a:solidFill>
                  <a:schemeClr val="tx1"/>
                </a:solidFill>
                <a:latin typeface="+mn-lt"/>
                <a:ea typeface="+mn-ea"/>
                <a:cs typeface="+mn-cs"/>
              </a:rPr>
              <a:t>或</a:t>
            </a:r>
            <a:r>
              <a:rPr lang="en-US" altLang="zh-TW" sz="1200" kern="1200" baseline="0" dirty="0" smtClean="0">
                <a:solidFill>
                  <a:schemeClr val="tx1"/>
                </a:solidFill>
                <a:latin typeface="+mn-lt"/>
                <a:ea typeface="+mn-ea"/>
                <a:cs typeface="+mn-cs"/>
              </a:rPr>
              <a:t>SA_REP</a:t>
            </a:r>
            <a:r>
              <a:rPr lang="zh-TW" altLang="en-US" sz="1200" kern="1200" baseline="0" dirty="0" smtClean="0">
                <a:solidFill>
                  <a:schemeClr val="tx1"/>
                </a:solidFill>
                <a:latin typeface="+mn-lt"/>
                <a:ea typeface="+mn-ea"/>
                <a:cs typeface="+mn-cs"/>
              </a:rPr>
              <a:t>。</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第二個條件是薪資大於</a:t>
            </a:r>
            <a:r>
              <a:rPr lang="en-US" altLang="zh-TW" sz="1200" kern="1200" baseline="0" dirty="0" smtClean="0">
                <a:solidFill>
                  <a:schemeClr val="tx1"/>
                </a:solidFill>
                <a:latin typeface="+mn-lt"/>
                <a:ea typeface="+mn-ea"/>
                <a:cs typeface="+mn-cs"/>
              </a:rPr>
              <a:t>$15,000</a:t>
            </a:r>
            <a:r>
              <a:rPr lang="zh-TW" altLang="en-US" sz="1200" kern="1200" baseline="0" dirty="0" smtClean="0">
                <a:solidFill>
                  <a:schemeClr val="tx1"/>
                </a:solidFill>
                <a:latin typeface="+mn-lt"/>
                <a:ea typeface="+mn-ea"/>
                <a:cs typeface="+mn-cs"/>
              </a:rPr>
              <a:t>。</a:t>
            </a:r>
          </a:p>
          <a:p>
            <a:r>
              <a:rPr lang="zh-TW" altLang="en-US" sz="1200" kern="1200" baseline="0" dirty="0" smtClean="0">
                <a:solidFill>
                  <a:schemeClr val="tx1"/>
                </a:solidFill>
                <a:latin typeface="+mn-lt"/>
                <a:ea typeface="+mn-ea"/>
                <a:cs typeface="+mn-cs"/>
              </a:rPr>
              <a:t>所以，</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敘述句應解讀如下：</a:t>
            </a:r>
          </a:p>
          <a:p>
            <a:r>
              <a:rPr lang="zh-TW" altLang="en-US" sz="1200" kern="1200" baseline="0" dirty="0" smtClean="0">
                <a:solidFill>
                  <a:schemeClr val="tx1"/>
                </a:solidFill>
                <a:latin typeface="+mn-lt"/>
                <a:ea typeface="+mn-ea"/>
                <a:cs typeface="+mn-cs"/>
              </a:rPr>
              <a:t>“如果員工是總裁或業務代表，且此名員工薪資大於</a:t>
            </a:r>
            <a:r>
              <a:rPr lang="en-US" altLang="zh-TW" sz="1200" kern="1200" baseline="0" dirty="0" smtClean="0">
                <a:solidFill>
                  <a:schemeClr val="tx1"/>
                </a:solidFill>
                <a:latin typeface="+mn-lt"/>
                <a:ea typeface="+mn-ea"/>
                <a:cs typeface="+mn-cs"/>
              </a:rPr>
              <a:t>$15,000</a:t>
            </a:r>
            <a:r>
              <a:rPr lang="zh-TW" altLang="en-US" sz="1200" kern="1200" baseline="0" dirty="0" smtClean="0">
                <a:solidFill>
                  <a:schemeClr val="tx1"/>
                </a:solidFill>
                <a:latin typeface="+mn-lt"/>
                <a:ea typeface="+mn-ea"/>
                <a:cs typeface="+mn-cs"/>
              </a:rPr>
              <a:t>，則選擇資料列。”</a:t>
            </a:r>
            <a:endParaRPr lang="en-US" altLang="zh-TW"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3C151CD6-924C-9147-B213-088209763745}" type="slidenum">
              <a:rPr lang="en-US" altLang="zh-TW">
                <a:solidFill>
                  <a:schemeClr val="tx1"/>
                </a:solidFill>
              </a:rPr>
              <a:pPr/>
              <a:t>6</a:t>
            </a:fld>
            <a:endParaRPr lang="en-US" altLang="zh-TW">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您可以在 </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關鍵字後面加上一個星號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來顯示一個表格中的所有資料欄。在投影片 範例中</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部門表格具有四個資料欄</a:t>
            </a:r>
            <a:r>
              <a:rPr lang="en-US" altLang="zh-TW" sz="1200" kern="1200" dirty="0" smtClean="0">
                <a:solidFill>
                  <a:schemeClr val="tx1"/>
                </a:solidFill>
                <a:effectLst/>
                <a:latin typeface="+mn-lt"/>
                <a:ea typeface="+mn-ea"/>
                <a:cs typeface="+mn-cs"/>
              </a:rPr>
              <a:t>:DEPARTMENT_ID</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DEPARTMENT_NAME</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MANAGER_ID </a:t>
            </a:r>
            <a:r>
              <a:rPr lang="zh-TW" altLang="en-US" sz="1200" kern="1200" dirty="0" smtClean="0">
                <a:solidFill>
                  <a:schemeClr val="tx1"/>
                </a:solidFill>
                <a:effectLst/>
                <a:latin typeface="+mn-lt"/>
                <a:ea typeface="+mn-ea"/>
                <a:cs typeface="+mn-cs"/>
              </a:rPr>
              <a:t>以及 </a:t>
            </a:r>
            <a:r>
              <a:rPr lang="en-US" altLang="zh-TW" sz="1200" kern="1200" dirty="0" smtClean="0">
                <a:solidFill>
                  <a:schemeClr val="tx1"/>
                </a:solidFill>
                <a:effectLst/>
                <a:latin typeface="+mn-lt"/>
                <a:ea typeface="+mn-ea"/>
                <a:cs typeface="+mn-cs"/>
              </a:rPr>
              <a:t>LOCATION_ID</a:t>
            </a:r>
            <a:r>
              <a:rPr lang="zh-TW" altLang="en-US" sz="1200" kern="1200" dirty="0" smtClean="0">
                <a:solidFill>
                  <a:schemeClr val="tx1"/>
                </a:solidFill>
                <a:effectLst/>
                <a:latin typeface="+mn-lt"/>
                <a:ea typeface="+mn-ea"/>
                <a:cs typeface="+mn-cs"/>
              </a:rPr>
              <a:t>。此表格含有七個資料列</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每個資料列各代表一個部門。 </a:t>
            </a:r>
            <a:endParaRPr lang="zh-TW" altLang="en-US" dirty="0" smtClean="0">
              <a:effectLst/>
            </a:endParaRPr>
          </a:p>
          <a:p>
            <a:r>
              <a:rPr lang="zh-TW" altLang="en-US" sz="1200" kern="1200" dirty="0" smtClean="0">
                <a:solidFill>
                  <a:schemeClr val="tx1"/>
                </a:solidFill>
                <a:effectLst/>
                <a:latin typeface="+mn-lt"/>
                <a:ea typeface="+mn-ea"/>
                <a:cs typeface="+mn-cs"/>
              </a:rPr>
              <a:t>您也可以在 </a:t>
            </a:r>
            <a:r>
              <a:rPr lang="en-US" altLang="zh-TW" sz="1200" kern="1200" dirty="0" smtClean="0">
                <a:solidFill>
                  <a:schemeClr val="tx1"/>
                </a:solidFill>
                <a:effectLst/>
                <a:latin typeface="+mn-lt"/>
                <a:ea typeface="+mn-ea"/>
                <a:cs typeface="+mn-cs"/>
              </a:rPr>
              <a:t>SELECT </a:t>
            </a:r>
            <a:r>
              <a:rPr lang="zh-TW" altLang="en-US" sz="1200" kern="1200" dirty="0" smtClean="0">
                <a:solidFill>
                  <a:schemeClr val="tx1"/>
                </a:solidFill>
                <a:effectLst/>
                <a:latin typeface="+mn-lt"/>
                <a:ea typeface="+mn-ea"/>
                <a:cs typeface="+mn-cs"/>
              </a:rPr>
              <a:t>關鍵字後面列出所有資料欄來顯示表格中的所有資料欄。舉例來說</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下列 的 </a:t>
            </a:r>
            <a:r>
              <a:rPr lang="en-US" altLang="zh-TW" sz="1200" kern="1200" dirty="0" smtClean="0">
                <a:solidFill>
                  <a:schemeClr val="tx1"/>
                </a:solidFill>
                <a:effectLst/>
                <a:latin typeface="+mn-lt"/>
                <a:ea typeface="+mn-ea"/>
                <a:cs typeface="+mn-cs"/>
              </a:rPr>
              <a:t>SQL </a:t>
            </a:r>
            <a:r>
              <a:rPr lang="zh-TW" altLang="en-US" sz="1200" kern="1200" dirty="0" smtClean="0">
                <a:solidFill>
                  <a:schemeClr val="tx1"/>
                </a:solidFill>
                <a:effectLst/>
                <a:latin typeface="+mn-lt"/>
                <a:ea typeface="+mn-ea"/>
                <a:cs typeface="+mn-cs"/>
              </a:rPr>
              <a:t>敘述句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如投影片中的範例</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會顯示 </a:t>
            </a:r>
            <a:r>
              <a:rPr lang="en-US" altLang="zh-TW" sz="1200" kern="1200" dirty="0" smtClean="0">
                <a:solidFill>
                  <a:schemeClr val="tx1"/>
                </a:solidFill>
                <a:effectLst/>
                <a:latin typeface="+mn-lt"/>
                <a:ea typeface="+mn-ea"/>
                <a:cs typeface="+mn-cs"/>
              </a:rPr>
              <a:t>DEPARTMENTS </a:t>
            </a:r>
            <a:r>
              <a:rPr lang="zh-TW" altLang="en-US" sz="1200" kern="1200" dirty="0" smtClean="0">
                <a:solidFill>
                  <a:schemeClr val="tx1"/>
                </a:solidFill>
                <a:effectLst/>
                <a:latin typeface="+mn-lt"/>
                <a:ea typeface="+mn-ea"/>
                <a:cs typeface="+mn-cs"/>
              </a:rPr>
              <a:t>表格中的所有資料欄和所有資料列。 </a:t>
            </a:r>
            <a:endParaRPr lang="zh-TW" altLang="en-US" dirty="0" smtClean="0">
              <a:effectLst/>
            </a:endParaRPr>
          </a:p>
          <a:p>
            <a:r>
              <a:rPr lang="en-US" altLang="zh-TW" sz="1200" kern="1200" dirty="0" smtClean="0">
                <a:solidFill>
                  <a:schemeClr val="tx1"/>
                </a:solidFill>
                <a:effectLst/>
                <a:latin typeface="+mn-lt"/>
                <a:ea typeface="+mn-ea"/>
                <a:cs typeface="+mn-cs"/>
              </a:rPr>
              <a:t>SELECT </a:t>
            </a:r>
            <a:r>
              <a:rPr lang="en-US" altLang="zh-TW" sz="1200" kern="1200" dirty="0" err="1" smtClean="0">
                <a:solidFill>
                  <a:schemeClr val="tx1"/>
                </a:solidFill>
                <a:effectLst/>
                <a:latin typeface="+mn-lt"/>
                <a:ea typeface="+mn-ea"/>
                <a:cs typeface="+mn-cs"/>
              </a:rPr>
              <a:t>department_id</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department_name</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manager_id</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location_id</a:t>
            </a:r>
            <a:r>
              <a:rPr lang="en-US" altLang="zh-TW" sz="1200" kern="1200" dirty="0" smtClean="0">
                <a:solidFill>
                  <a:schemeClr val="tx1"/>
                </a:solidFill>
                <a:effectLst/>
                <a:latin typeface="+mn-lt"/>
                <a:ea typeface="+mn-ea"/>
                <a:cs typeface="+mn-cs"/>
              </a:rPr>
              <a:t> FROM departments</a:t>
            </a:r>
            <a:r>
              <a:rPr lang="en-US" altLang="zh-TW" sz="1200" b="1" kern="1200" dirty="0" smtClean="0">
                <a:solidFill>
                  <a:schemeClr val="tx1"/>
                </a:solidFill>
                <a:effectLst/>
                <a:latin typeface="+mn-lt"/>
                <a:ea typeface="+mn-ea"/>
                <a:cs typeface="+mn-cs"/>
              </a:rPr>
              <a:t>; </a:t>
            </a:r>
            <a:endParaRPr lang="zh-TW" altLang="en-US" dirty="0" smtClean="0">
              <a:effectLst/>
            </a:endParaRPr>
          </a:p>
          <a:p>
            <a:pPr lvl="1"/>
            <a:endParaRPr lang="en-US" altLang="zh-TW" dirty="0"/>
          </a:p>
        </p:txBody>
      </p:sp>
    </p:spTree>
    <p:extLst>
      <p:ext uri="{BB962C8B-B14F-4D97-AF65-F5344CB8AC3E}">
        <p14:creationId xmlns:p14="http://schemas.microsoft.com/office/powerpoint/2010/main" xmlns="" val="15627881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2CB94435-0069-4264-A6BF-D9FC544C1D65}" type="slidenum">
              <a:rPr lang="en-US" altLang="zh-TW">
                <a:solidFill>
                  <a:schemeClr val="tx1"/>
                </a:solidFill>
              </a:rPr>
              <a:pPr/>
              <a:t>43</a:t>
            </a:fld>
            <a:endParaRPr lang="en-US" altLang="zh-TW">
              <a:solidFill>
                <a:schemeClr val="tx1"/>
              </a:solidFill>
            </a:endParaRPr>
          </a:p>
        </p:txBody>
      </p:sp>
      <p:sp>
        <p:nvSpPr>
          <p:cNvPr id="346116" name="Rectangle 4"/>
          <p:cNvSpPr>
            <a:spLocks noGrp="1" noRot="1" noChangeAspect="1" noChangeArrowheads="1" noTextEdit="1"/>
          </p:cNvSpPr>
          <p:nvPr>
            <p:ph type="sldImg"/>
          </p:nvPr>
        </p:nvSpPr>
        <p:spPr>
          <a:ln/>
        </p:spPr>
      </p:sp>
      <p:sp>
        <p:nvSpPr>
          <p:cNvPr id="346117" name="Rectangle 5"/>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使用</a:t>
            </a:r>
            <a:r>
              <a:rPr lang="en-US" altLang="zh-TW" sz="1200" b="1" kern="1200" baseline="0" dirty="0" smtClean="0">
                <a:solidFill>
                  <a:schemeClr val="tx1"/>
                </a:solidFill>
                <a:latin typeface="+mn-lt"/>
                <a:ea typeface="+mn-ea"/>
                <a:cs typeface="+mn-cs"/>
              </a:rPr>
              <a:t>ORDER BY </a:t>
            </a:r>
            <a:r>
              <a:rPr lang="zh-TW" altLang="en-US" sz="1200" b="1" kern="1200" baseline="0" dirty="0" smtClean="0">
                <a:solidFill>
                  <a:schemeClr val="tx1"/>
                </a:solidFill>
                <a:latin typeface="+mn-lt"/>
                <a:ea typeface="+mn-ea"/>
                <a:cs typeface="+mn-cs"/>
              </a:rPr>
              <a:t>子句</a:t>
            </a:r>
          </a:p>
          <a:p>
            <a:r>
              <a:rPr lang="zh-TW" altLang="en-US" sz="1200" kern="1200" baseline="0" dirty="0" smtClean="0">
                <a:solidFill>
                  <a:schemeClr val="tx1"/>
                </a:solidFill>
                <a:latin typeface="+mn-lt"/>
                <a:ea typeface="+mn-ea"/>
                <a:cs typeface="+mn-cs"/>
              </a:rPr>
              <a:t>查詢結果中所傳回的資料列順序，事先並未加以定義。</a:t>
            </a:r>
            <a:r>
              <a:rPr lang="en-US" altLang="zh-TW" sz="1200" kern="1200" baseline="0" dirty="0" smtClean="0">
                <a:solidFill>
                  <a:schemeClr val="tx1"/>
                </a:solidFill>
                <a:latin typeface="+mn-lt"/>
                <a:ea typeface="+mn-ea"/>
                <a:cs typeface="+mn-cs"/>
              </a:rPr>
              <a:t>ORDER BY </a:t>
            </a:r>
            <a:r>
              <a:rPr lang="zh-TW" altLang="en-US" sz="1200" kern="1200" baseline="0" dirty="0" smtClean="0">
                <a:solidFill>
                  <a:schemeClr val="tx1"/>
                </a:solidFill>
                <a:latin typeface="+mn-lt"/>
                <a:ea typeface="+mn-ea"/>
                <a:cs typeface="+mn-cs"/>
              </a:rPr>
              <a:t>子句可以用來排序資料列。</a:t>
            </a:r>
          </a:p>
          <a:p>
            <a:r>
              <a:rPr lang="en-US" altLang="zh-TW" sz="1200" kern="1200" baseline="0" dirty="0" smtClean="0">
                <a:solidFill>
                  <a:schemeClr val="tx1"/>
                </a:solidFill>
                <a:latin typeface="+mn-lt"/>
                <a:ea typeface="+mn-ea"/>
                <a:cs typeface="+mn-cs"/>
              </a:rPr>
              <a:t>ORDER BY </a:t>
            </a:r>
            <a:r>
              <a:rPr lang="zh-TW" altLang="en-US" sz="1200" kern="1200" baseline="0" dirty="0" smtClean="0">
                <a:solidFill>
                  <a:schemeClr val="tx1"/>
                </a:solidFill>
                <a:latin typeface="+mn-lt"/>
                <a:ea typeface="+mn-ea"/>
                <a:cs typeface="+mn-cs"/>
              </a:rPr>
              <a:t>子句必須是</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敘述句的最後一個子句。您可以指定表示式、別名或資料欄位置</a:t>
            </a:r>
          </a:p>
          <a:p>
            <a:r>
              <a:rPr lang="zh-TW" altLang="en-US" sz="1200" kern="1200" baseline="0" dirty="0" smtClean="0">
                <a:solidFill>
                  <a:schemeClr val="tx1"/>
                </a:solidFill>
                <a:latin typeface="+mn-lt"/>
                <a:ea typeface="+mn-ea"/>
                <a:cs typeface="+mn-cs"/>
              </a:rPr>
              <a:t>做為排序條件。</a:t>
            </a:r>
          </a:p>
          <a:p>
            <a:r>
              <a:rPr lang="zh-TW" altLang="en-US" sz="1200" kern="1200" baseline="0" dirty="0" smtClean="0">
                <a:solidFill>
                  <a:schemeClr val="tx1"/>
                </a:solidFill>
                <a:latin typeface="+mn-lt"/>
                <a:ea typeface="+mn-ea"/>
                <a:cs typeface="+mn-cs"/>
              </a:rPr>
              <a:t>語法</a:t>
            </a:r>
          </a:p>
          <a:p>
            <a:r>
              <a:rPr lang="en-US" altLang="zh-TW" sz="1200" kern="1200" baseline="0" dirty="0" smtClean="0">
                <a:solidFill>
                  <a:schemeClr val="tx1"/>
                </a:solidFill>
                <a:latin typeface="+mn-lt"/>
                <a:ea typeface="+mn-ea"/>
                <a:cs typeface="+mn-cs"/>
              </a:rPr>
              <a:t>SELECT </a:t>
            </a:r>
            <a:r>
              <a:rPr lang="en-US" altLang="zh-TW" sz="1200" i="1" kern="1200" baseline="0" dirty="0" err="1" smtClean="0">
                <a:solidFill>
                  <a:schemeClr val="tx1"/>
                </a:solidFill>
                <a:latin typeface="+mn-lt"/>
                <a:ea typeface="+mn-ea"/>
                <a:cs typeface="+mn-cs"/>
              </a:rPr>
              <a:t>expr</a:t>
            </a:r>
            <a:endParaRPr lang="en-US" altLang="zh-TW" sz="1200" i="1" kern="1200" baseline="0" dirty="0" smtClean="0">
              <a:solidFill>
                <a:schemeClr val="tx1"/>
              </a:solidFill>
              <a:latin typeface="+mn-lt"/>
              <a:ea typeface="+mn-ea"/>
              <a:cs typeface="+mn-cs"/>
            </a:endParaRPr>
          </a:p>
          <a:p>
            <a:r>
              <a:rPr lang="en-US" altLang="zh-TW" sz="1200" kern="1200" baseline="0" dirty="0" smtClean="0">
                <a:solidFill>
                  <a:schemeClr val="tx1"/>
                </a:solidFill>
                <a:latin typeface="+mn-lt"/>
                <a:ea typeface="+mn-ea"/>
                <a:cs typeface="+mn-cs"/>
              </a:rPr>
              <a:t>FROM </a:t>
            </a:r>
            <a:r>
              <a:rPr lang="en-US" altLang="zh-TW" sz="1200" i="1" kern="1200" baseline="0" dirty="0" smtClean="0">
                <a:solidFill>
                  <a:schemeClr val="tx1"/>
                </a:solidFill>
                <a:latin typeface="+mn-lt"/>
                <a:ea typeface="+mn-ea"/>
                <a:cs typeface="+mn-cs"/>
              </a:rPr>
              <a:t>table</a:t>
            </a:r>
          </a:p>
          <a:p>
            <a:r>
              <a:rPr lang="en-US" altLang="zh-TW" sz="1200" kern="1200" baseline="0" dirty="0" smtClean="0">
                <a:solidFill>
                  <a:schemeClr val="tx1"/>
                </a:solidFill>
                <a:latin typeface="+mn-lt"/>
                <a:ea typeface="+mn-ea"/>
                <a:cs typeface="+mn-cs"/>
              </a:rPr>
              <a:t>[WHERE </a:t>
            </a:r>
            <a:r>
              <a:rPr lang="en-US" altLang="zh-TW" sz="1200" i="1" kern="1200" baseline="0" dirty="0" smtClean="0">
                <a:solidFill>
                  <a:schemeClr val="tx1"/>
                </a:solidFill>
                <a:latin typeface="+mn-lt"/>
                <a:ea typeface="+mn-ea"/>
                <a:cs typeface="+mn-cs"/>
              </a:rPr>
              <a:t>condition(s)]</a:t>
            </a:r>
          </a:p>
          <a:p>
            <a:r>
              <a:rPr lang="en-US" altLang="zh-TW" sz="1200" kern="1200" baseline="0" dirty="0" smtClean="0">
                <a:solidFill>
                  <a:schemeClr val="tx1"/>
                </a:solidFill>
                <a:latin typeface="+mn-lt"/>
                <a:ea typeface="+mn-ea"/>
                <a:cs typeface="+mn-cs"/>
              </a:rPr>
              <a:t>[ORDER BY {</a:t>
            </a:r>
            <a:r>
              <a:rPr lang="en-US" altLang="zh-TW" sz="1200" i="1" kern="1200" baseline="0" dirty="0" smtClean="0">
                <a:solidFill>
                  <a:schemeClr val="tx1"/>
                </a:solidFill>
                <a:latin typeface="+mn-lt"/>
                <a:ea typeface="+mn-ea"/>
                <a:cs typeface="+mn-cs"/>
              </a:rPr>
              <a:t>column, </a:t>
            </a:r>
            <a:r>
              <a:rPr lang="en-US" altLang="zh-TW" sz="1200" i="1" kern="1200" baseline="0" dirty="0" err="1" smtClean="0">
                <a:solidFill>
                  <a:schemeClr val="tx1"/>
                </a:solidFill>
                <a:latin typeface="+mn-lt"/>
                <a:ea typeface="+mn-ea"/>
                <a:cs typeface="+mn-cs"/>
              </a:rPr>
              <a:t>expr</a:t>
            </a:r>
            <a:r>
              <a:rPr lang="en-US" altLang="zh-TW" sz="1200" i="1" kern="1200" baseline="0" dirty="0" smtClean="0">
                <a:solidFill>
                  <a:schemeClr val="tx1"/>
                </a:solidFill>
                <a:latin typeface="+mn-lt"/>
                <a:ea typeface="+mn-ea"/>
                <a:cs typeface="+mn-cs"/>
              </a:rPr>
              <a:t>, </a:t>
            </a:r>
            <a:r>
              <a:rPr lang="en-US" altLang="zh-TW" sz="1200" i="1" kern="1200" baseline="0" dirty="0" err="1" smtClean="0">
                <a:solidFill>
                  <a:schemeClr val="tx1"/>
                </a:solidFill>
                <a:latin typeface="+mn-lt"/>
                <a:ea typeface="+mn-ea"/>
                <a:cs typeface="+mn-cs"/>
              </a:rPr>
              <a:t>numeric_position</a:t>
            </a:r>
            <a:r>
              <a:rPr lang="en-US" altLang="zh-TW" sz="1200" i="1" kern="1200" baseline="0" dirty="0" smtClean="0">
                <a:solidFill>
                  <a:schemeClr val="tx1"/>
                </a:solidFill>
                <a:latin typeface="+mn-lt"/>
                <a:ea typeface="+mn-ea"/>
                <a:cs typeface="+mn-cs"/>
              </a:rPr>
              <a:t>} [ASC|DESC]];</a:t>
            </a:r>
          </a:p>
          <a:p>
            <a:r>
              <a:rPr lang="zh-TW" altLang="en-US" sz="1200" kern="1200" baseline="0" dirty="0" smtClean="0">
                <a:solidFill>
                  <a:schemeClr val="tx1"/>
                </a:solidFill>
                <a:latin typeface="+mn-lt"/>
                <a:ea typeface="+mn-ea"/>
                <a:cs typeface="+mn-cs"/>
              </a:rPr>
              <a:t>在此語法中：</a:t>
            </a:r>
          </a:p>
          <a:p>
            <a:r>
              <a:rPr lang="en-US" altLang="zh-TW" sz="1200" kern="1200" baseline="0" dirty="0" smtClean="0">
                <a:solidFill>
                  <a:schemeClr val="tx1"/>
                </a:solidFill>
                <a:latin typeface="+mn-lt"/>
                <a:ea typeface="+mn-ea"/>
                <a:cs typeface="+mn-cs"/>
              </a:rPr>
              <a:t>ORDER BY </a:t>
            </a:r>
            <a:r>
              <a:rPr lang="zh-TW" altLang="en-US" sz="1200" kern="1200" baseline="0" dirty="0" smtClean="0">
                <a:solidFill>
                  <a:schemeClr val="tx1"/>
                </a:solidFill>
                <a:latin typeface="+mn-lt"/>
                <a:ea typeface="+mn-ea"/>
                <a:cs typeface="+mn-cs"/>
              </a:rPr>
              <a:t>指定所擷取的資料列的顯示順序</a:t>
            </a:r>
          </a:p>
          <a:p>
            <a:r>
              <a:rPr lang="en-US" altLang="zh-TW" sz="1200" kern="1200" baseline="0" dirty="0" smtClean="0">
                <a:solidFill>
                  <a:schemeClr val="tx1"/>
                </a:solidFill>
                <a:latin typeface="+mn-lt"/>
                <a:ea typeface="+mn-ea"/>
                <a:cs typeface="+mn-cs"/>
              </a:rPr>
              <a:t>ASC </a:t>
            </a:r>
            <a:r>
              <a:rPr lang="zh-TW" altLang="en-US" sz="1200" kern="1200" baseline="0" dirty="0" smtClean="0">
                <a:solidFill>
                  <a:schemeClr val="tx1"/>
                </a:solidFill>
                <a:latin typeface="+mn-lt"/>
                <a:ea typeface="+mn-ea"/>
                <a:cs typeface="+mn-cs"/>
              </a:rPr>
              <a:t>以升冪順序來排列資料列</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此為預設順序</a:t>
            </a:r>
            <a:r>
              <a:rPr lang="en-US" altLang="zh-TW" sz="1200" kern="1200" baseline="0" dirty="0" smtClean="0">
                <a:solidFill>
                  <a:schemeClr val="tx1"/>
                </a:solidFill>
                <a:latin typeface="+mn-lt"/>
                <a:ea typeface="+mn-ea"/>
                <a:cs typeface="+mn-cs"/>
              </a:rPr>
              <a:t>)</a:t>
            </a:r>
          </a:p>
          <a:p>
            <a:r>
              <a:rPr lang="en-US" altLang="zh-TW" sz="1200" kern="1200" baseline="0" dirty="0" smtClean="0">
                <a:solidFill>
                  <a:schemeClr val="tx1"/>
                </a:solidFill>
                <a:latin typeface="+mn-lt"/>
                <a:ea typeface="+mn-ea"/>
                <a:cs typeface="+mn-cs"/>
              </a:rPr>
              <a:t>DESC </a:t>
            </a:r>
            <a:r>
              <a:rPr lang="zh-TW" altLang="en-US" sz="1200" kern="1200" baseline="0" dirty="0" smtClean="0">
                <a:solidFill>
                  <a:schemeClr val="tx1"/>
                </a:solidFill>
                <a:latin typeface="+mn-lt"/>
                <a:ea typeface="+mn-ea"/>
                <a:cs typeface="+mn-cs"/>
              </a:rPr>
              <a:t>以降冪順序來排列資料列</a:t>
            </a:r>
          </a:p>
          <a:p>
            <a:r>
              <a:rPr lang="zh-TW" altLang="en-US" sz="1200" kern="1200" baseline="0" dirty="0" smtClean="0">
                <a:solidFill>
                  <a:schemeClr val="tx1"/>
                </a:solidFill>
                <a:latin typeface="+mn-lt"/>
                <a:ea typeface="+mn-ea"/>
                <a:cs typeface="+mn-cs"/>
              </a:rPr>
              <a:t>如果未使用</a:t>
            </a:r>
            <a:r>
              <a:rPr lang="en-US" altLang="zh-TW" sz="1200" kern="1200" baseline="0" dirty="0" smtClean="0">
                <a:solidFill>
                  <a:schemeClr val="tx1"/>
                </a:solidFill>
                <a:latin typeface="+mn-lt"/>
                <a:ea typeface="+mn-ea"/>
                <a:cs typeface="+mn-cs"/>
              </a:rPr>
              <a:t>ORDER BY </a:t>
            </a:r>
            <a:r>
              <a:rPr lang="zh-TW" altLang="en-US" sz="1200" kern="1200" baseline="0" dirty="0" smtClean="0">
                <a:solidFill>
                  <a:schemeClr val="tx1"/>
                </a:solidFill>
                <a:latin typeface="+mn-lt"/>
                <a:ea typeface="+mn-ea"/>
                <a:cs typeface="+mn-cs"/>
              </a:rPr>
              <a:t>子句，便不會定義排序順序，</a:t>
            </a:r>
            <a:r>
              <a:rPr lang="en-US" altLang="zh-TW" sz="1200" kern="1200" baseline="0" dirty="0" smtClean="0">
                <a:solidFill>
                  <a:schemeClr val="tx1"/>
                </a:solidFill>
                <a:latin typeface="+mn-lt"/>
                <a:ea typeface="+mn-ea"/>
                <a:cs typeface="+mn-cs"/>
              </a:rPr>
              <a:t>Oracle </a:t>
            </a:r>
            <a:r>
              <a:rPr lang="zh-TW" altLang="en-US" sz="1200" kern="1200" baseline="0" dirty="0" smtClean="0">
                <a:solidFill>
                  <a:schemeClr val="tx1"/>
                </a:solidFill>
                <a:latin typeface="+mn-lt"/>
                <a:ea typeface="+mn-ea"/>
                <a:cs typeface="+mn-cs"/>
              </a:rPr>
              <a:t>伺服器就不會以相同的順序重複</a:t>
            </a:r>
          </a:p>
          <a:p>
            <a:r>
              <a:rPr lang="zh-TW" altLang="en-US" sz="1200" kern="1200" baseline="0" dirty="0" smtClean="0">
                <a:solidFill>
                  <a:schemeClr val="tx1"/>
                </a:solidFill>
                <a:latin typeface="+mn-lt"/>
                <a:ea typeface="+mn-ea"/>
                <a:cs typeface="+mn-cs"/>
              </a:rPr>
              <a:t>擷取同一查詢的資料列。如果使用</a:t>
            </a:r>
            <a:r>
              <a:rPr lang="en-US" altLang="zh-TW" sz="1200" kern="1200" baseline="0" dirty="0" smtClean="0">
                <a:solidFill>
                  <a:schemeClr val="tx1"/>
                </a:solidFill>
                <a:latin typeface="+mn-lt"/>
                <a:ea typeface="+mn-ea"/>
                <a:cs typeface="+mn-cs"/>
              </a:rPr>
              <a:t>ORDER BY </a:t>
            </a:r>
            <a:r>
              <a:rPr lang="zh-TW" altLang="en-US" sz="1200" kern="1200" baseline="0" dirty="0" smtClean="0">
                <a:solidFill>
                  <a:schemeClr val="tx1"/>
                </a:solidFill>
                <a:latin typeface="+mn-lt"/>
                <a:ea typeface="+mn-ea"/>
                <a:cs typeface="+mn-cs"/>
              </a:rPr>
              <a:t>子句，即可以特定的順序顯示資料列。</a:t>
            </a:r>
            <a:endParaRPr lang="en-US" altLang="zh-TW"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996F9256-3B5F-4F7D-B638-6A54D16E93E3}" type="slidenum">
              <a:rPr lang="en-US" altLang="zh-TW">
                <a:solidFill>
                  <a:schemeClr val="tx1"/>
                </a:solidFill>
              </a:rPr>
              <a:pPr/>
              <a:t>44</a:t>
            </a:fld>
            <a:endParaRPr lang="en-US" altLang="zh-TW">
              <a:solidFill>
                <a:schemeClr val="tx1"/>
              </a:solidFill>
            </a:endParaRPr>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預設的排序順序為升冪：</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數值會從最小的值開始顯示</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例如，從</a:t>
            </a:r>
            <a:r>
              <a:rPr lang="en-US" altLang="zh-TW" sz="1200" kern="1200" baseline="0" dirty="0" smtClean="0">
                <a:solidFill>
                  <a:schemeClr val="tx1"/>
                </a:solidFill>
                <a:latin typeface="+mn-lt"/>
                <a:ea typeface="+mn-ea"/>
                <a:cs typeface="+mn-cs"/>
              </a:rPr>
              <a:t>1 </a:t>
            </a:r>
            <a:r>
              <a:rPr lang="zh-TW" altLang="en-US" sz="1200" kern="1200" baseline="0" dirty="0" smtClean="0">
                <a:solidFill>
                  <a:schemeClr val="tx1"/>
                </a:solidFill>
                <a:latin typeface="+mn-lt"/>
                <a:ea typeface="+mn-ea"/>
                <a:cs typeface="+mn-cs"/>
              </a:rPr>
              <a:t>到</a:t>
            </a:r>
            <a:r>
              <a:rPr lang="en-US" altLang="zh-TW" sz="1200" kern="1200" baseline="0" dirty="0" smtClean="0">
                <a:solidFill>
                  <a:schemeClr val="tx1"/>
                </a:solidFill>
                <a:latin typeface="+mn-lt"/>
                <a:ea typeface="+mn-ea"/>
                <a:cs typeface="+mn-cs"/>
              </a:rPr>
              <a:t>999)</a:t>
            </a:r>
            <a:r>
              <a:rPr lang="zh-TW" altLang="en-US" sz="1200" kern="1200" baseline="0" dirty="0" smtClean="0">
                <a:solidFill>
                  <a:schemeClr val="tx1"/>
                </a:solidFill>
                <a:latin typeface="+mn-lt"/>
                <a:ea typeface="+mn-ea"/>
                <a:cs typeface="+mn-cs"/>
              </a:rPr>
              <a:t>。</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日期值會以最早的值開始顯示</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例如，</a:t>
            </a:r>
            <a:r>
              <a:rPr lang="en-US" altLang="zh-TW" sz="1200" kern="1200" baseline="0" dirty="0" smtClean="0">
                <a:solidFill>
                  <a:schemeClr val="tx1"/>
                </a:solidFill>
                <a:latin typeface="+mn-lt"/>
                <a:ea typeface="+mn-ea"/>
                <a:cs typeface="+mn-cs"/>
              </a:rPr>
              <a:t>01-JAN-92 </a:t>
            </a:r>
            <a:r>
              <a:rPr lang="zh-TW" altLang="en-US" sz="1200" kern="1200" baseline="0" dirty="0" smtClean="0">
                <a:solidFill>
                  <a:schemeClr val="tx1"/>
                </a:solidFill>
                <a:latin typeface="+mn-lt"/>
                <a:ea typeface="+mn-ea"/>
                <a:cs typeface="+mn-cs"/>
              </a:rPr>
              <a:t>顯示在</a:t>
            </a:r>
            <a:r>
              <a:rPr lang="en-US" altLang="zh-TW" sz="1200" kern="1200" baseline="0" dirty="0" smtClean="0">
                <a:solidFill>
                  <a:schemeClr val="tx1"/>
                </a:solidFill>
                <a:latin typeface="+mn-lt"/>
                <a:ea typeface="+mn-ea"/>
                <a:cs typeface="+mn-cs"/>
              </a:rPr>
              <a:t>01-JAN-95 </a:t>
            </a:r>
            <a:r>
              <a:rPr lang="zh-TW" altLang="en-US" sz="1200" kern="1200" baseline="0" dirty="0" smtClean="0">
                <a:solidFill>
                  <a:schemeClr val="tx1"/>
                </a:solidFill>
                <a:latin typeface="+mn-lt"/>
                <a:ea typeface="+mn-ea"/>
                <a:cs typeface="+mn-cs"/>
              </a:rPr>
              <a:t>之前</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字元值是依字母順序顯示</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例如，最先顯示</a:t>
            </a:r>
            <a:r>
              <a:rPr lang="en-US" altLang="zh-TW" sz="1200" kern="1200" baseline="0" dirty="0" smtClean="0">
                <a:solidFill>
                  <a:schemeClr val="tx1"/>
                </a:solidFill>
                <a:latin typeface="+mn-lt"/>
                <a:ea typeface="+mn-ea"/>
                <a:cs typeface="+mn-cs"/>
              </a:rPr>
              <a:t>A</a:t>
            </a:r>
            <a:r>
              <a:rPr lang="zh-TW" altLang="en-US" sz="1200" kern="1200" baseline="0" dirty="0" smtClean="0">
                <a:solidFill>
                  <a:schemeClr val="tx1"/>
                </a:solidFill>
                <a:latin typeface="+mn-lt"/>
                <a:ea typeface="+mn-ea"/>
                <a:cs typeface="+mn-cs"/>
              </a:rPr>
              <a:t>，最後才顯示</a:t>
            </a:r>
            <a:r>
              <a:rPr lang="en-US" altLang="zh-TW" sz="1200" kern="1200" baseline="0" dirty="0" smtClean="0">
                <a:solidFill>
                  <a:schemeClr val="tx1"/>
                </a:solidFill>
                <a:latin typeface="+mn-lt"/>
                <a:ea typeface="+mn-ea"/>
                <a:cs typeface="+mn-cs"/>
              </a:rPr>
              <a:t>Z)</a:t>
            </a:r>
            <a:r>
              <a:rPr lang="zh-TW" altLang="en-US" sz="1200" kern="1200" baseline="0" dirty="0" smtClean="0">
                <a:solidFill>
                  <a:schemeClr val="tx1"/>
                </a:solidFill>
                <a:latin typeface="+mn-lt"/>
                <a:ea typeface="+mn-ea"/>
                <a:cs typeface="+mn-cs"/>
              </a:rPr>
              <a:t>。</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升冪順序在最後才顯示空值，降冪順序則最先顯示空值。</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您可以依不在</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清單中的資料欄來排序。</a:t>
            </a:r>
          </a:p>
          <a:p>
            <a:r>
              <a:rPr lang="zh-TW" altLang="en-US" sz="1200" kern="1200" baseline="0" dirty="0" smtClean="0">
                <a:solidFill>
                  <a:schemeClr val="tx1"/>
                </a:solidFill>
                <a:latin typeface="+mn-lt"/>
                <a:ea typeface="+mn-ea"/>
                <a:cs typeface="+mn-cs"/>
              </a:rPr>
              <a:t>範例</a:t>
            </a:r>
          </a:p>
          <a:p>
            <a:r>
              <a:rPr lang="en-US" altLang="zh-TW" sz="1200" kern="1200" baseline="0" dirty="0" smtClean="0">
                <a:solidFill>
                  <a:schemeClr val="tx1"/>
                </a:solidFill>
                <a:latin typeface="+mn-lt"/>
                <a:ea typeface="+mn-ea"/>
                <a:cs typeface="+mn-cs"/>
              </a:rPr>
              <a:t>1. </a:t>
            </a:r>
            <a:r>
              <a:rPr lang="zh-TW" altLang="en-US" sz="1200" kern="1200" baseline="0" dirty="0" smtClean="0">
                <a:solidFill>
                  <a:schemeClr val="tx1"/>
                </a:solidFill>
                <a:latin typeface="+mn-lt"/>
                <a:ea typeface="+mn-ea"/>
                <a:cs typeface="+mn-cs"/>
              </a:rPr>
              <a:t>如果要反轉資料列顯示的順序，可在</a:t>
            </a:r>
            <a:r>
              <a:rPr lang="en-US" altLang="zh-TW" sz="1200" kern="1200" baseline="0" dirty="0" smtClean="0">
                <a:solidFill>
                  <a:schemeClr val="tx1"/>
                </a:solidFill>
                <a:latin typeface="+mn-lt"/>
                <a:ea typeface="+mn-ea"/>
                <a:cs typeface="+mn-cs"/>
              </a:rPr>
              <a:t>ORDER BY </a:t>
            </a:r>
            <a:r>
              <a:rPr lang="zh-TW" altLang="en-US" sz="1200" kern="1200" baseline="0" dirty="0" smtClean="0">
                <a:solidFill>
                  <a:schemeClr val="tx1"/>
                </a:solidFill>
                <a:latin typeface="+mn-lt"/>
                <a:ea typeface="+mn-ea"/>
                <a:cs typeface="+mn-cs"/>
              </a:rPr>
              <a:t>子句的資料欄名稱後指定</a:t>
            </a:r>
            <a:r>
              <a:rPr lang="en-US" altLang="zh-TW" sz="1200" kern="1200" baseline="0" dirty="0" smtClean="0">
                <a:solidFill>
                  <a:schemeClr val="tx1"/>
                </a:solidFill>
                <a:latin typeface="+mn-lt"/>
                <a:ea typeface="+mn-ea"/>
                <a:cs typeface="+mn-cs"/>
              </a:rPr>
              <a:t>DESC </a:t>
            </a:r>
            <a:r>
              <a:rPr lang="zh-TW" altLang="en-US" sz="1200" kern="1200" baseline="0" dirty="0" smtClean="0">
                <a:solidFill>
                  <a:schemeClr val="tx1"/>
                </a:solidFill>
                <a:latin typeface="+mn-lt"/>
                <a:ea typeface="+mn-ea"/>
                <a:cs typeface="+mn-cs"/>
              </a:rPr>
              <a:t>關鍵字。</a:t>
            </a:r>
          </a:p>
          <a:p>
            <a:r>
              <a:rPr lang="zh-TW" altLang="en-US" sz="1200" kern="1200" baseline="0" dirty="0" smtClean="0">
                <a:solidFill>
                  <a:schemeClr val="tx1"/>
                </a:solidFill>
                <a:latin typeface="+mn-lt"/>
                <a:ea typeface="+mn-ea"/>
                <a:cs typeface="+mn-cs"/>
              </a:rPr>
              <a:t>投影片中的範例是依照最近聘用的員工來排序結果。</a:t>
            </a:r>
          </a:p>
          <a:p>
            <a:r>
              <a:rPr lang="en-US" altLang="zh-TW" sz="1200" kern="1200" baseline="0" dirty="0" smtClean="0">
                <a:solidFill>
                  <a:schemeClr val="tx1"/>
                </a:solidFill>
                <a:latin typeface="+mn-lt"/>
                <a:ea typeface="+mn-ea"/>
                <a:cs typeface="+mn-cs"/>
              </a:rPr>
              <a:t>2. </a:t>
            </a:r>
            <a:r>
              <a:rPr lang="zh-TW" altLang="en-US" sz="1200" kern="1200" baseline="0" dirty="0" smtClean="0">
                <a:solidFill>
                  <a:schemeClr val="tx1"/>
                </a:solidFill>
                <a:latin typeface="+mn-lt"/>
                <a:ea typeface="+mn-ea"/>
                <a:cs typeface="+mn-cs"/>
              </a:rPr>
              <a:t>您可以在</a:t>
            </a:r>
            <a:r>
              <a:rPr lang="en-US" altLang="zh-TW" sz="1200" kern="1200" baseline="0" dirty="0" smtClean="0">
                <a:solidFill>
                  <a:schemeClr val="tx1"/>
                </a:solidFill>
                <a:latin typeface="+mn-lt"/>
                <a:ea typeface="+mn-ea"/>
                <a:cs typeface="+mn-cs"/>
              </a:rPr>
              <a:t>ORDER BY </a:t>
            </a:r>
            <a:r>
              <a:rPr lang="zh-TW" altLang="en-US" sz="1200" kern="1200" baseline="0" dirty="0" smtClean="0">
                <a:solidFill>
                  <a:schemeClr val="tx1"/>
                </a:solidFill>
                <a:latin typeface="+mn-lt"/>
                <a:ea typeface="+mn-ea"/>
                <a:cs typeface="+mn-cs"/>
              </a:rPr>
              <a:t>子句中使用資料欄別名。投影片中的範例是以年薪來排序資料。</a:t>
            </a:r>
            <a:endParaRPr lang="en-US" altLang="zh-TW"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D40A9D9A-A2C1-4EAC-9F92-EA9682B45C9B}" type="slidenum">
              <a:rPr lang="en-US" altLang="zh-TW">
                <a:solidFill>
                  <a:schemeClr val="tx1"/>
                </a:solidFill>
              </a:rPr>
              <a:pPr/>
              <a:t>45</a:t>
            </a:fld>
            <a:endParaRPr lang="en-US" altLang="zh-TW">
              <a:solidFill>
                <a:schemeClr val="tx1"/>
              </a:solidFill>
            </a:endParaRPr>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您可以依多個資料欄來排序查詢結果。排序的限制是特定表格中的資料欄數目。在</a:t>
            </a:r>
          </a:p>
          <a:p>
            <a:r>
              <a:rPr lang="en-US" altLang="zh-TW" sz="1200" kern="1200" baseline="0" dirty="0" smtClean="0">
                <a:solidFill>
                  <a:schemeClr val="tx1"/>
                </a:solidFill>
                <a:latin typeface="+mn-lt"/>
                <a:ea typeface="+mn-ea"/>
                <a:cs typeface="+mn-cs"/>
              </a:rPr>
              <a:t>ORDER BY </a:t>
            </a:r>
            <a:r>
              <a:rPr lang="zh-TW" altLang="en-US" sz="1200" kern="1200" baseline="0" dirty="0" smtClean="0">
                <a:solidFill>
                  <a:schemeClr val="tx1"/>
                </a:solidFill>
                <a:latin typeface="+mn-lt"/>
                <a:ea typeface="+mn-ea"/>
                <a:cs typeface="+mn-cs"/>
              </a:rPr>
              <a:t>子句中指定資料欄，再用逗號分隔資料欄。如果想要反轉資料欄的順序，請在</a:t>
            </a:r>
          </a:p>
          <a:p>
            <a:r>
              <a:rPr lang="zh-TW" altLang="en-US" sz="1200" kern="1200" baseline="0" dirty="0" smtClean="0">
                <a:solidFill>
                  <a:schemeClr val="tx1"/>
                </a:solidFill>
                <a:latin typeface="+mn-lt"/>
                <a:ea typeface="+mn-ea"/>
                <a:cs typeface="+mn-cs"/>
              </a:rPr>
              <a:t>資料欄名稱後指定</a:t>
            </a:r>
            <a:r>
              <a:rPr lang="en-US" altLang="zh-TW" sz="1200" kern="1200" baseline="0" dirty="0" smtClean="0">
                <a:solidFill>
                  <a:schemeClr val="tx1"/>
                </a:solidFill>
                <a:latin typeface="+mn-lt"/>
                <a:ea typeface="+mn-ea"/>
                <a:cs typeface="+mn-cs"/>
              </a:rPr>
              <a:t>DESC</a:t>
            </a:r>
            <a:r>
              <a:rPr lang="zh-TW" altLang="en-US" sz="1200" kern="1200" baseline="0" dirty="0" smtClean="0">
                <a:solidFill>
                  <a:schemeClr val="tx1"/>
                </a:solidFill>
                <a:latin typeface="+mn-lt"/>
                <a:ea typeface="+mn-ea"/>
                <a:cs typeface="+mn-cs"/>
              </a:rPr>
              <a:t>。</a:t>
            </a:r>
            <a:endParaRPr lang="en-US" altLang="zh-TW"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71DEAC76-7808-477B-9E64-9AA6AE5FC198}" type="slidenum">
              <a:rPr lang="en-US" altLang="zh-TW">
                <a:solidFill>
                  <a:schemeClr val="tx1"/>
                </a:solidFill>
              </a:rPr>
              <a:pPr/>
              <a:t>46</a:t>
            </a:fld>
            <a:endParaRPr lang="en-US" altLang="zh-TW">
              <a:solidFill>
                <a:schemeClr val="tx1"/>
              </a:solidFill>
            </a:endParaRPr>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替代變數</a:t>
            </a:r>
          </a:p>
          <a:p>
            <a:r>
              <a:rPr lang="zh-TW" altLang="en-US" sz="1200" kern="1200" baseline="0" dirty="0" smtClean="0">
                <a:solidFill>
                  <a:schemeClr val="tx1"/>
                </a:solidFill>
                <a:latin typeface="+mn-lt"/>
                <a:ea typeface="+mn-ea"/>
                <a:cs typeface="+mn-cs"/>
              </a:rPr>
              <a:t>到目前為止的範例都是經過硬式編碼</a:t>
            </a:r>
            <a:r>
              <a:rPr lang="en-US" altLang="zh-TW" sz="1200" kern="1200" baseline="0" dirty="0" smtClean="0">
                <a:solidFill>
                  <a:schemeClr val="tx1"/>
                </a:solidFill>
                <a:latin typeface="+mn-lt"/>
                <a:ea typeface="+mn-ea"/>
                <a:cs typeface="+mn-cs"/>
              </a:rPr>
              <a:t>(hard-coded) </a:t>
            </a:r>
            <a:r>
              <a:rPr lang="zh-TW" altLang="en-US" sz="1200" kern="1200" baseline="0" dirty="0" smtClean="0">
                <a:solidFill>
                  <a:schemeClr val="tx1"/>
                </a:solidFill>
                <a:latin typeface="+mn-lt"/>
                <a:ea typeface="+mn-ea"/>
                <a:cs typeface="+mn-cs"/>
              </a:rPr>
              <a:t>的處理。在設計完成的應用程式中，使用者</a:t>
            </a:r>
          </a:p>
          <a:p>
            <a:r>
              <a:rPr lang="zh-TW" altLang="en-US" sz="1200" kern="1200" baseline="0" dirty="0" smtClean="0">
                <a:solidFill>
                  <a:schemeClr val="tx1"/>
                </a:solidFill>
                <a:latin typeface="+mn-lt"/>
                <a:ea typeface="+mn-ea"/>
                <a:cs typeface="+mn-cs"/>
              </a:rPr>
              <a:t>會觸發報表，報表不需再經過進一步的提示即可開始執行。資料的範圍會由</a:t>
            </a:r>
            <a:r>
              <a:rPr lang="en-US" altLang="zh-TW" sz="1200" i="1" kern="1200" baseline="0" dirty="0" err="1" smtClean="0">
                <a:solidFill>
                  <a:schemeClr val="tx1"/>
                </a:solidFill>
                <a:latin typeface="+mn-lt"/>
                <a:ea typeface="+mn-ea"/>
                <a:cs typeface="+mn-cs"/>
              </a:rPr>
              <a:t>iSQL</a:t>
            </a:r>
            <a:r>
              <a:rPr lang="en-US" altLang="zh-TW" sz="1200" i="1" kern="1200" baseline="0" dirty="0" smtClean="0">
                <a:solidFill>
                  <a:schemeClr val="tx1"/>
                </a:solidFill>
                <a:latin typeface="+mn-lt"/>
                <a:ea typeface="+mn-ea"/>
                <a:cs typeface="+mn-cs"/>
              </a:rPr>
              <a:t>*Plus </a:t>
            </a:r>
            <a:r>
              <a:rPr lang="zh-TW" altLang="en-US" sz="1200" i="1" kern="1200" baseline="0" dirty="0" smtClean="0">
                <a:solidFill>
                  <a:schemeClr val="tx1"/>
                </a:solidFill>
                <a:latin typeface="+mn-lt"/>
                <a:ea typeface="+mn-ea"/>
                <a:cs typeface="+mn-cs"/>
              </a:rPr>
              <a:t>命令檔</a:t>
            </a:r>
          </a:p>
          <a:p>
            <a:r>
              <a:rPr lang="zh-TW" altLang="en-US" sz="1200" kern="1200" baseline="0" dirty="0" smtClean="0">
                <a:solidFill>
                  <a:schemeClr val="tx1"/>
                </a:solidFill>
                <a:latin typeface="+mn-lt"/>
                <a:ea typeface="+mn-ea"/>
                <a:cs typeface="+mn-cs"/>
              </a:rPr>
              <a:t>中的固定</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子句事先決定。</a:t>
            </a:r>
          </a:p>
          <a:p>
            <a:r>
              <a:rPr lang="zh-TW" altLang="en-US" sz="1200" kern="1200" baseline="0" dirty="0" smtClean="0">
                <a:solidFill>
                  <a:schemeClr val="tx1"/>
                </a:solidFill>
                <a:latin typeface="+mn-lt"/>
                <a:ea typeface="+mn-ea"/>
                <a:cs typeface="+mn-cs"/>
              </a:rPr>
              <a:t>您可以將替代變數內嵌在命令檔中或</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敘述句中。變數可以想像成是一個容器，</a:t>
            </a:r>
          </a:p>
          <a:p>
            <a:r>
              <a:rPr lang="zh-TW" altLang="en-US" sz="1200" kern="1200" baseline="0" dirty="0" smtClean="0">
                <a:solidFill>
                  <a:schemeClr val="tx1"/>
                </a:solidFill>
                <a:latin typeface="+mn-lt"/>
                <a:ea typeface="+mn-ea"/>
                <a:cs typeface="+mn-cs"/>
              </a:rPr>
              <a:t>用來暫時儲存數值。敘述句執行時，即可替代值。</a:t>
            </a:r>
            <a:endParaRPr lang="en-US" altLang="zh-TW"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C2EFE1C0-7E0A-47DC-8565-E90DC92E70E2}" type="slidenum">
              <a:rPr lang="en-US" altLang="zh-TW">
                <a:solidFill>
                  <a:schemeClr val="tx1"/>
                </a:solidFill>
              </a:rPr>
              <a:pPr/>
              <a:t>47</a:t>
            </a:fld>
            <a:endParaRPr lang="en-US" altLang="zh-TW">
              <a:solidFill>
                <a:schemeClr val="tx1"/>
              </a:solidFill>
            </a:endParaRPr>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替代變數</a:t>
            </a:r>
            <a:r>
              <a:rPr lang="en-US" altLang="zh-TW" sz="1200" b="1" kern="1200" baseline="0" dirty="0" smtClean="0">
                <a:solidFill>
                  <a:schemeClr val="tx1"/>
                </a:solidFill>
                <a:latin typeface="+mn-lt"/>
                <a:ea typeface="+mn-ea"/>
                <a:cs typeface="+mn-cs"/>
              </a:rPr>
              <a:t>(</a:t>
            </a:r>
            <a:r>
              <a:rPr lang="zh-TW" altLang="en-US" sz="1200" b="1" kern="1200" baseline="0" dirty="0" smtClean="0">
                <a:solidFill>
                  <a:schemeClr val="tx1"/>
                </a:solidFill>
                <a:latin typeface="+mn-lt"/>
                <a:ea typeface="+mn-ea"/>
                <a:cs typeface="+mn-cs"/>
              </a:rPr>
              <a:t>續</a:t>
            </a:r>
            <a:r>
              <a:rPr lang="en-US" altLang="zh-TW" sz="1200" b="1" kern="1200" baseline="0" dirty="0" smtClean="0">
                <a:solidFill>
                  <a:schemeClr val="tx1"/>
                </a:solidFill>
                <a:latin typeface="+mn-lt"/>
                <a:ea typeface="+mn-ea"/>
                <a:cs typeface="+mn-cs"/>
              </a:rPr>
              <a:t>)</a:t>
            </a:r>
          </a:p>
          <a:p>
            <a:r>
              <a:rPr lang="zh-TW" altLang="en-US" sz="1200" kern="1200" baseline="0" dirty="0" smtClean="0">
                <a:solidFill>
                  <a:schemeClr val="tx1"/>
                </a:solidFill>
                <a:latin typeface="+mn-lt"/>
                <a:ea typeface="+mn-ea"/>
                <a:cs typeface="+mn-cs"/>
              </a:rPr>
              <a:t>在</a:t>
            </a:r>
            <a:r>
              <a:rPr lang="en-US" altLang="zh-TW" sz="1200" i="1" kern="1200" baseline="0" dirty="0" smtClean="0">
                <a:solidFill>
                  <a:schemeClr val="tx1"/>
                </a:solidFill>
                <a:latin typeface="+mn-lt"/>
                <a:ea typeface="+mn-ea"/>
                <a:cs typeface="+mn-cs"/>
              </a:rPr>
              <a:t>SQL*Plus</a:t>
            </a:r>
            <a:r>
              <a:rPr lang="zh-TW" altLang="en-US" sz="1200" i="1" kern="1200" baseline="0" dirty="0" smtClean="0">
                <a:solidFill>
                  <a:schemeClr val="tx1"/>
                </a:solidFill>
                <a:latin typeface="+mn-lt"/>
                <a:ea typeface="+mn-ea"/>
                <a:cs typeface="+mn-cs"/>
              </a:rPr>
              <a:t>，您可以使用單一</a:t>
            </a:r>
            <a:r>
              <a:rPr lang="en-US" altLang="zh-TW" sz="1200" i="1" kern="1200" baseline="0" dirty="0" smtClean="0">
                <a:solidFill>
                  <a:schemeClr val="tx1"/>
                </a:solidFill>
                <a:latin typeface="+mn-lt"/>
                <a:ea typeface="+mn-ea"/>
                <a:cs typeface="+mn-cs"/>
              </a:rPr>
              <a:t>&amp; </a:t>
            </a:r>
            <a:r>
              <a:rPr lang="zh-TW" altLang="en-US" sz="1200" i="1" kern="1200" baseline="0" dirty="0" smtClean="0">
                <a:solidFill>
                  <a:schemeClr val="tx1"/>
                </a:solidFill>
                <a:latin typeface="+mn-lt"/>
                <a:ea typeface="+mn-ea"/>
                <a:cs typeface="+mn-cs"/>
              </a:rPr>
              <a:t>替代變數來暫時儲存值。</a:t>
            </a:r>
          </a:p>
          <a:p>
            <a:r>
              <a:rPr lang="zh-TW" altLang="en-US" sz="1200" kern="1200" baseline="0" dirty="0" smtClean="0">
                <a:solidFill>
                  <a:schemeClr val="tx1"/>
                </a:solidFill>
                <a:latin typeface="+mn-lt"/>
                <a:ea typeface="+mn-ea"/>
                <a:cs typeface="+mn-cs"/>
              </a:rPr>
              <a:t>您可以用</a:t>
            </a:r>
            <a:r>
              <a:rPr lang="en-US" altLang="zh-TW" sz="1200" kern="1200" baseline="0" dirty="0" smtClean="0">
                <a:solidFill>
                  <a:schemeClr val="tx1"/>
                </a:solidFill>
                <a:latin typeface="+mn-lt"/>
                <a:ea typeface="+mn-ea"/>
                <a:cs typeface="+mn-cs"/>
              </a:rPr>
              <a:t>DEFINE </a:t>
            </a:r>
            <a:r>
              <a:rPr lang="zh-TW" altLang="en-US" sz="1200" kern="1200" baseline="0" dirty="0" smtClean="0">
                <a:solidFill>
                  <a:schemeClr val="tx1"/>
                </a:solidFill>
                <a:latin typeface="+mn-lt"/>
                <a:ea typeface="+mn-ea"/>
                <a:cs typeface="+mn-cs"/>
              </a:rPr>
              <a:t>命令預先定義</a:t>
            </a:r>
            <a:r>
              <a:rPr lang="en-US" altLang="zh-TW" sz="1200" i="1" kern="1200" baseline="0" dirty="0" err="1" smtClean="0">
                <a:solidFill>
                  <a:schemeClr val="tx1"/>
                </a:solidFill>
                <a:latin typeface="+mn-lt"/>
                <a:ea typeface="+mn-ea"/>
                <a:cs typeface="+mn-cs"/>
              </a:rPr>
              <a:t>iSQL</a:t>
            </a:r>
            <a:r>
              <a:rPr lang="en-US" altLang="zh-TW" sz="1200" i="1" kern="1200" baseline="0" dirty="0" smtClean="0">
                <a:solidFill>
                  <a:schemeClr val="tx1"/>
                </a:solidFill>
                <a:latin typeface="+mn-lt"/>
                <a:ea typeface="+mn-ea"/>
                <a:cs typeface="+mn-cs"/>
              </a:rPr>
              <a:t>*Plus </a:t>
            </a:r>
            <a:r>
              <a:rPr lang="zh-TW" altLang="en-US" sz="1200" i="1" kern="1200" baseline="0" dirty="0" smtClean="0">
                <a:solidFill>
                  <a:schemeClr val="tx1"/>
                </a:solidFill>
                <a:latin typeface="+mn-lt"/>
                <a:ea typeface="+mn-ea"/>
                <a:cs typeface="+mn-cs"/>
              </a:rPr>
              <a:t>中的變數。</a:t>
            </a:r>
            <a:r>
              <a:rPr lang="en-US" altLang="zh-TW" sz="1200" i="1" kern="1200" baseline="0" dirty="0" smtClean="0">
                <a:solidFill>
                  <a:schemeClr val="tx1"/>
                </a:solidFill>
                <a:latin typeface="+mn-lt"/>
                <a:ea typeface="+mn-ea"/>
                <a:cs typeface="+mn-cs"/>
              </a:rPr>
              <a:t>DEFINE </a:t>
            </a:r>
            <a:r>
              <a:rPr lang="zh-TW" altLang="en-US" sz="1200" i="1" kern="1200" baseline="0" dirty="0" smtClean="0">
                <a:solidFill>
                  <a:schemeClr val="tx1"/>
                </a:solidFill>
                <a:latin typeface="+mn-lt"/>
                <a:ea typeface="+mn-ea"/>
                <a:cs typeface="+mn-cs"/>
              </a:rPr>
              <a:t>命令會建立一個值，並將值指</a:t>
            </a:r>
          </a:p>
          <a:p>
            <a:r>
              <a:rPr lang="zh-TW" altLang="en-US" sz="1200" kern="1200" baseline="0" dirty="0" smtClean="0">
                <a:solidFill>
                  <a:schemeClr val="tx1"/>
                </a:solidFill>
                <a:latin typeface="+mn-lt"/>
                <a:ea typeface="+mn-ea"/>
                <a:cs typeface="+mn-cs"/>
              </a:rPr>
              <a:t>定給變數。</a:t>
            </a:r>
          </a:p>
          <a:p>
            <a:r>
              <a:rPr lang="zh-TW" altLang="en-US" sz="1200" kern="1200" baseline="0" dirty="0" smtClean="0">
                <a:solidFill>
                  <a:schemeClr val="tx1"/>
                </a:solidFill>
                <a:latin typeface="+mn-lt"/>
                <a:ea typeface="+mn-ea"/>
                <a:cs typeface="+mn-cs"/>
              </a:rPr>
              <a:t>資料的限制範圍範例</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只報告目前這一季或指定日期範圍的數字</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只報告與使用者要求的報表相關的資料</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只顯示指定部門中的人員</a:t>
            </a:r>
          </a:p>
          <a:p>
            <a:r>
              <a:rPr lang="zh-TW" altLang="en-US" sz="1200" kern="1200" baseline="0" dirty="0" smtClean="0">
                <a:solidFill>
                  <a:schemeClr val="tx1"/>
                </a:solidFill>
                <a:latin typeface="+mn-lt"/>
                <a:ea typeface="+mn-ea"/>
                <a:cs typeface="+mn-cs"/>
              </a:rPr>
              <a:t>其他互動效果</a:t>
            </a:r>
          </a:p>
          <a:p>
            <a:r>
              <a:rPr lang="zh-TW" altLang="en-US" sz="1200" kern="1200" baseline="0" dirty="0" smtClean="0">
                <a:solidFill>
                  <a:schemeClr val="tx1"/>
                </a:solidFill>
                <a:latin typeface="+mn-lt"/>
                <a:ea typeface="+mn-ea"/>
                <a:cs typeface="+mn-cs"/>
              </a:rPr>
              <a:t>互動效果不限於</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子句直接與使用者互動。相同的原則可以用來達成其他目標，例如：</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從某個檔案取得輸入值，而不是從某個使用者取得輸入值</a:t>
            </a:r>
          </a:p>
          <a:p>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將值從一個</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敘述句傳送到另一個</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敘述句</a:t>
            </a:r>
          </a:p>
          <a:p>
            <a:r>
              <a:rPr lang="en-US" altLang="zh-TW" sz="1200" i="1" kern="1200" baseline="0" dirty="0" smtClean="0">
                <a:solidFill>
                  <a:schemeClr val="tx1"/>
                </a:solidFill>
                <a:latin typeface="+mn-lt"/>
                <a:ea typeface="+mn-ea"/>
                <a:cs typeface="+mn-cs"/>
              </a:rPr>
              <a:t>SQL*Plus </a:t>
            </a:r>
            <a:r>
              <a:rPr lang="zh-TW" altLang="en-US" sz="1200" i="1" kern="1200" baseline="0" dirty="0" smtClean="0">
                <a:solidFill>
                  <a:schemeClr val="tx1"/>
                </a:solidFill>
                <a:latin typeface="+mn-lt"/>
                <a:ea typeface="+mn-ea"/>
                <a:cs typeface="+mn-cs"/>
              </a:rPr>
              <a:t>不支援使用者輸入的驗證檢查</a:t>
            </a:r>
            <a:r>
              <a:rPr lang="en-US" altLang="zh-TW" sz="1200" i="1" kern="1200" baseline="0" dirty="0" smtClean="0">
                <a:solidFill>
                  <a:schemeClr val="tx1"/>
                </a:solidFill>
                <a:latin typeface="+mn-lt"/>
                <a:ea typeface="+mn-ea"/>
                <a:cs typeface="+mn-cs"/>
              </a:rPr>
              <a:t>(</a:t>
            </a:r>
            <a:r>
              <a:rPr lang="zh-TW" altLang="en-US" sz="1200" i="1" kern="1200" baseline="0" dirty="0" smtClean="0">
                <a:solidFill>
                  <a:schemeClr val="tx1"/>
                </a:solidFill>
                <a:latin typeface="+mn-lt"/>
                <a:ea typeface="+mn-ea"/>
                <a:cs typeface="+mn-cs"/>
              </a:rPr>
              <a:t>資料類型除外</a:t>
            </a:r>
            <a:r>
              <a:rPr lang="en-US" altLang="zh-TW" sz="1200" i="1" kern="1200" baseline="0" dirty="0" smtClean="0">
                <a:solidFill>
                  <a:schemeClr val="tx1"/>
                </a:solidFill>
                <a:latin typeface="+mn-lt"/>
                <a:ea typeface="+mn-ea"/>
                <a:cs typeface="+mn-cs"/>
              </a:rPr>
              <a:t>)</a:t>
            </a:r>
            <a:r>
              <a:rPr lang="zh-TW" altLang="en-US" sz="1200" i="1" kern="1200" baseline="0" dirty="0" smtClean="0">
                <a:solidFill>
                  <a:schemeClr val="tx1"/>
                </a:solidFill>
                <a:latin typeface="+mn-lt"/>
                <a:ea typeface="+mn-ea"/>
                <a:cs typeface="+mn-cs"/>
              </a:rPr>
              <a:t>。</a:t>
            </a:r>
            <a:endParaRPr lang="en-US" altLang="zh-TW"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AF37FAC2-514C-4861-ADA9-4922DB974A64}" type="slidenum">
              <a:rPr lang="en-US" altLang="zh-TW">
                <a:solidFill>
                  <a:schemeClr val="tx1"/>
                </a:solidFill>
              </a:rPr>
              <a:pPr/>
              <a:t>48</a:t>
            </a:fld>
            <a:endParaRPr lang="en-US" altLang="zh-TW">
              <a:solidFill>
                <a:schemeClr val="tx1"/>
              </a:solidFill>
            </a:endParaRPr>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單一</a:t>
            </a:r>
            <a:r>
              <a:rPr lang="en-US" altLang="zh-TW" sz="1200" b="1" kern="1200" baseline="0" dirty="0" smtClean="0">
                <a:solidFill>
                  <a:schemeClr val="tx1"/>
                </a:solidFill>
                <a:latin typeface="+mn-lt"/>
                <a:ea typeface="+mn-ea"/>
                <a:cs typeface="+mn-cs"/>
              </a:rPr>
              <a:t>&amp; </a:t>
            </a:r>
            <a:r>
              <a:rPr lang="zh-TW" altLang="en-US" sz="1200" b="1" kern="1200" baseline="0" dirty="0" smtClean="0">
                <a:solidFill>
                  <a:schemeClr val="tx1"/>
                </a:solidFill>
                <a:latin typeface="+mn-lt"/>
                <a:ea typeface="+mn-ea"/>
                <a:cs typeface="+mn-cs"/>
              </a:rPr>
              <a:t>替代變數</a:t>
            </a:r>
          </a:p>
          <a:p>
            <a:r>
              <a:rPr lang="zh-TW" altLang="en-US" sz="1200" kern="1200" baseline="0" dirty="0" smtClean="0">
                <a:solidFill>
                  <a:schemeClr val="tx1"/>
                </a:solidFill>
                <a:latin typeface="+mn-lt"/>
                <a:ea typeface="+mn-ea"/>
                <a:cs typeface="+mn-cs"/>
              </a:rPr>
              <a:t>執行報表時，使用者常會希望能限制動態傳回的資料。</a:t>
            </a:r>
            <a:r>
              <a:rPr lang="en-US" altLang="zh-TW" sz="1200" i="1" kern="1200" baseline="0" dirty="0" err="1" smtClean="0">
                <a:solidFill>
                  <a:schemeClr val="tx1"/>
                </a:solidFill>
                <a:latin typeface="+mn-lt"/>
                <a:ea typeface="+mn-ea"/>
                <a:cs typeface="+mn-cs"/>
              </a:rPr>
              <a:t>iSQL</a:t>
            </a:r>
            <a:r>
              <a:rPr lang="en-US" altLang="zh-TW" sz="1200" i="1" kern="1200" baseline="0" dirty="0" smtClean="0">
                <a:solidFill>
                  <a:schemeClr val="tx1"/>
                </a:solidFill>
                <a:latin typeface="+mn-lt"/>
                <a:ea typeface="+mn-ea"/>
                <a:cs typeface="+mn-cs"/>
              </a:rPr>
              <a:t>*Plus </a:t>
            </a:r>
            <a:r>
              <a:rPr lang="zh-TW" altLang="en-US" sz="1200" i="1" kern="1200" baseline="0" dirty="0" smtClean="0">
                <a:solidFill>
                  <a:schemeClr val="tx1"/>
                </a:solidFill>
                <a:latin typeface="+mn-lt"/>
                <a:ea typeface="+mn-ea"/>
                <a:cs typeface="+mn-cs"/>
              </a:rPr>
              <a:t>透過使用者變數提供此彈性</a:t>
            </a:r>
          </a:p>
          <a:p>
            <a:r>
              <a:rPr lang="zh-TW" altLang="en-US" sz="1200" kern="1200" baseline="0" dirty="0" smtClean="0">
                <a:solidFill>
                  <a:schemeClr val="tx1"/>
                </a:solidFill>
                <a:latin typeface="+mn-lt"/>
                <a:ea typeface="+mn-ea"/>
                <a:cs typeface="+mn-cs"/>
              </a:rPr>
              <a:t>的功能。您可以使用一個</a:t>
            </a:r>
            <a:r>
              <a:rPr lang="en-US" altLang="zh-TW" sz="1200" kern="1200" baseline="0" dirty="0" smtClean="0">
                <a:solidFill>
                  <a:schemeClr val="tx1"/>
                </a:solidFill>
                <a:latin typeface="+mn-lt"/>
                <a:ea typeface="+mn-ea"/>
                <a:cs typeface="+mn-cs"/>
              </a:rPr>
              <a:t>&amp; </a:t>
            </a:r>
            <a:r>
              <a:rPr lang="zh-TW" altLang="en-US" sz="1200" kern="1200" baseline="0" dirty="0" smtClean="0">
                <a:solidFill>
                  <a:schemeClr val="tx1"/>
                </a:solidFill>
                <a:latin typeface="+mn-lt"/>
                <a:ea typeface="+mn-ea"/>
                <a:cs typeface="+mn-cs"/>
              </a:rPr>
              <a:t>來識別</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敘述句中的各個變數，不必定義每個變數的值。</a:t>
            </a:r>
          </a:p>
          <a:p>
            <a:r>
              <a:rPr lang="zh-TW" altLang="en-US" sz="1200" kern="1200" baseline="0" dirty="0" smtClean="0">
                <a:solidFill>
                  <a:schemeClr val="tx1"/>
                </a:solidFill>
                <a:latin typeface="+mn-lt"/>
                <a:ea typeface="+mn-ea"/>
                <a:cs typeface="+mn-cs"/>
              </a:rPr>
              <a:t>投影片中的範例建立了一個員工編號的</a:t>
            </a:r>
            <a:r>
              <a:rPr lang="en-US" altLang="zh-TW" sz="1200" i="1" kern="1200" baseline="0" dirty="0" err="1" smtClean="0">
                <a:solidFill>
                  <a:schemeClr val="tx1"/>
                </a:solidFill>
                <a:latin typeface="+mn-lt"/>
                <a:ea typeface="+mn-ea"/>
                <a:cs typeface="+mn-cs"/>
              </a:rPr>
              <a:t>iSQL</a:t>
            </a:r>
            <a:r>
              <a:rPr lang="en-US" altLang="zh-TW" sz="1200" i="1" kern="1200" baseline="0" dirty="0" smtClean="0">
                <a:solidFill>
                  <a:schemeClr val="tx1"/>
                </a:solidFill>
                <a:latin typeface="+mn-lt"/>
                <a:ea typeface="+mn-ea"/>
                <a:cs typeface="+mn-cs"/>
              </a:rPr>
              <a:t>*Plus </a:t>
            </a:r>
            <a:r>
              <a:rPr lang="zh-TW" altLang="en-US" sz="1200" i="1" kern="1200" baseline="0" dirty="0" smtClean="0">
                <a:solidFill>
                  <a:schemeClr val="tx1"/>
                </a:solidFill>
                <a:latin typeface="+mn-lt"/>
                <a:ea typeface="+mn-ea"/>
                <a:cs typeface="+mn-cs"/>
              </a:rPr>
              <a:t>替代變數。執行敘述句時，</a:t>
            </a:r>
            <a:r>
              <a:rPr lang="en-US" altLang="zh-TW" sz="1200" i="1" kern="1200" baseline="0" dirty="0" err="1" smtClean="0">
                <a:solidFill>
                  <a:schemeClr val="tx1"/>
                </a:solidFill>
                <a:latin typeface="+mn-lt"/>
                <a:ea typeface="+mn-ea"/>
                <a:cs typeface="+mn-cs"/>
              </a:rPr>
              <a:t>iSQL</a:t>
            </a:r>
            <a:r>
              <a:rPr lang="en-US" altLang="zh-TW" sz="1200" i="1" kern="1200" baseline="0" dirty="0" smtClean="0">
                <a:solidFill>
                  <a:schemeClr val="tx1"/>
                </a:solidFill>
                <a:latin typeface="+mn-lt"/>
                <a:ea typeface="+mn-ea"/>
                <a:cs typeface="+mn-cs"/>
              </a:rPr>
              <a:t>*Plus </a:t>
            </a:r>
            <a:r>
              <a:rPr lang="zh-TW" altLang="en-US" sz="1200" i="1" kern="1200" baseline="0" dirty="0" smtClean="0">
                <a:solidFill>
                  <a:schemeClr val="tx1"/>
                </a:solidFill>
                <a:latin typeface="+mn-lt"/>
                <a:ea typeface="+mn-ea"/>
                <a:cs typeface="+mn-cs"/>
              </a:rPr>
              <a:t>會提</a:t>
            </a:r>
          </a:p>
          <a:p>
            <a:r>
              <a:rPr lang="zh-TW" altLang="en-US" sz="1200" kern="1200" baseline="0" dirty="0" smtClean="0">
                <a:solidFill>
                  <a:schemeClr val="tx1"/>
                </a:solidFill>
                <a:latin typeface="+mn-lt"/>
                <a:ea typeface="+mn-ea"/>
                <a:cs typeface="+mn-cs"/>
              </a:rPr>
              <a:t>示使用者輸入員工編號，然後顯示此員工的員工編號、姓氏、薪資與部門編號。</a:t>
            </a:r>
          </a:p>
          <a:p>
            <a:r>
              <a:rPr lang="zh-TW" altLang="en-US" sz="1200" kern="1200" baseline="0" dirty="0" smtClean="0">
                <a:solidFill>
                  <a:schemeClr val="tx1"/>
                </a:solidFill>
                <a:latin typeface="+mn-lt"/>
                <a:ea typeface="+mn-ea"/>
                <a:cs typeface="+mn-cs"/>
              </a:rPr>
              <a:t>使用單一</a:t>
            </a:r>
            <a:r>
              <a:rPr lang="en-US" altLang="zh-TW" sz="1200" kern="1200" baseline="0" dirty="0" smtClean="0">
                <a:solidFill>
                  <a:schemeClr val="tx1"/>
                </a:solidFill>
                <a:latin typeface="+mn-lt"/>
                <a:ea typeface="+mn-ea"/>
                <a:cs typeface="+mn-cs"/>
              </a:rPr>
              <a:t>&amp; </a:t>
            </a:r>
            <a:r>
              <a:rPr lang="zh-TW" altLang="en-US" sz="1200" kern="1200" baseline="0" dirty="0" smtClean="0">
                <a:solidFill>
                  <a:schemeClr val="tx1"/>
                </a:solidFill>
                <a:latin typeface="+mn-lt"/>
                <a:ea typeface="+mn-ea"/>
                <a:cs typeface="+mn-cs"/>
              </a:rPr>
              <a:t>時，如果變數不存在，會在每次執行命令時提示使用者。</a:t>
            </a:r>
            <a:endParaRPr lang="en-US" altLang="zh-TW" dirty="0"/>
          </a:p>
        </p:txBody>
      </p:sp>
      <p:graphicFrame>
        <p:nvGraphicFramePr>
          <p:cNvPr id="425984" name="Object 0"/>
          <p:cNvGraphicFramePr>
            <a:graphicFrameLocks/>
          </p:cNvGraphicFramePr>
          <p:nvPr/>
        </p:nvGraphicFramePr>
        <p:xfrm>
          <a:off x="485180" y="5996215"/>
          <a:ext cx="5872758" cy="1037167"/>
        </p:xfrm>
        <a:graphic>
          <a:graphicData uri="http://schemas.openxmlformats.org/presentationml/2006/ole">
            <p:oleObj spid="_x0000_s113666" name="Document" r:id="rId4" imgW="6137280" imgH="1216080" progId="Word.Document.8">
              <p:embed/>
            </p:oleObj>
          </a:graphicData>
        </a:graphic>
      </p:graphicFrame>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CB65A54E-77AD-4508-B5CD-15581304C134}" type="slidenum">
              <a:rPr lang="en-US" altLang="zh-TW">
                <a:solidFill>
                  <a:schemeClr val="tx1"/>
                </a:solidFill>
              </a:rPr>
              <a:pPr/>
              <a:t>49</a:t>
            </a:fld>
            <a:endParaRPr lang="en-US" altLang="zh-TW">
              <a:solidFill>
                <a:schemeClr val="tx1"/>
              </a:solidFill>
            </a:endParaRPr>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xfrm>
            <a:off x="447973" y="5143500"/>
            <a:ext cx="5962055" cy="3489476"/>
          </a:xfrm>
        </p:spPr>
        <p:txBody>
          <a:bodyPr/>
          <a:lstStyle/>
          <a:p>
            <a:r>
              <a:rPr lang="en-US" altLang="zh-TW"/>
              <a:t>Using the Single-Ampersand Substitution Variable (continued)</a:t>
            </a:r>
          </a:p>
          <a:p>
            <a:pPr lvl="1"/>
            <a:r>
              <a:rPr lang="en-US" altLang="zh-TW"/>
              <a:t>When SQL Developer detects that the SQL statement contains an ampersand, you are prompted to enter a value for the substitution variable that is named in the SQL statement.</a:t>
            </a:r>
          </a:p>
          <a:p>
            <a:pPr lvl="1"/>
            <a:r>
              <a:rPr lang="en-US" altLang="zh-TW"/>
              <a:t>After you enter a value and click the OK button, the results are displayed in the Results tab of your SQL Developer session.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1A6F2FCD-B95D-48C6-B33D-D6445BB912BD}" type="slidenum">
              <a:rPr lang="en-US" altLang="zh-TW">
                <a:solidFill>
                  <a:schemeClr val="tx1"/>
                </a:solidFill>
              </a:rPr>
              <a:pPr/>
              <a:t>50</a:t>
            </a:fld>
            <a:endParaRPr lang="en-US" altLang="zh-TW">
              <a:solidFill>
                <a:schemeClr val="tx1"/>
              </a:solidFill>
            </a:endParaRPr>
          </a:p>
        </p:txBody>
      </p:sp>
      <p:sp>
        <p:nvSpPr>
          <p:cNvPr id="358406" name="Rectangle 6"/>
          <p:cNvSpPr>
            <a:spLocks noGrp="1" noRot="1" noChangeAspect="1" noChangeArrowheads="1" noTextEdit="1"/>
          </p:cNvSpPr>
          <p:nvPr>
            <p:ph type="sldImg"/>
          </p:nvPr>
        </p:nvSpPr>
        <p:spPr>
          <a:ln/>
        </p:spPr>
      </p:sp>
      <p:sp>
        <p:nvSpPr>
          <p:cNvPr id="358407" name="Rectangle 7"/>
          <p:cNvSpPr>
            <a:spLocks noGrp="1" noChangeArrowheads="1"/>
          </p:cNvSpPr>
          <p:nvPr>
            <p:ph type="body" idx="1"/>
          </p:nvPr>
        </p:nvSpPr>
        <p:spPr/>
        <p:txBody>
          <a:bodyPr/>
          <a:lstStyle/>
          <a:p>
            <a:r>
              <a:rPr lang="zh-TW" altLang="en-US" sz="1200" kern="1200" baseline="0" dirty="0" smtClean="0">
                <a:solidFill>
                  <a:schemeClr val="tx1"/>
                </a:solidFill>
                <a:latin typeface="+mn-lt"/>
                <a:ea typeface="+mn-ea"/>
                <a:cs typeface="+mn-cs"/>
              </a:rPr>
              <a:t>用替代變數來指定字元與日期值</a:t>
            </a:r>
          </a:p>
          <a:p>
            <a:r>
              <a:rPr lang="zh-TW" altLang="en-US" sz="1200" kern="1200" baseline="0" dirty="0" smtClean="0">
                <a:solidFill>
                  <a:schemeClr val="tx1"/>
                </a:solidFill>
                <a:latin typeface="+mn-lt"/>
                <a:ea typeface="+mn-ea"/>
                <a:cs typeface="+mn-cs"/>
              </a:rPr>
              <a:t>在</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子句中，日期與字元值必須用單引號括起來。同樣的規則也可套用到替代變數。</a:t>
            </a:r>
          </a:p>
          <a:p>
            <a:r>
              <a:rPr lang="zh-TW" altLang="en-US" sz="1200" kern="1200" baseline="0" dirty="0" smtClean="0">
                <a:solidFill>
                  <a:schemeClr val="tx1"/>
                </a:solidFill>
                <a:latin typeface="+mn-lt"/>
                <a:ea typeface="+mn-ea"/>
                <a:cs typeface="+mn-cs"/>
              </a:rPr>
              <a:t>可以將變數用單引號括在</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敘述句之內。</a:t>
            </a:r>
          </a:p>
          <a:p>
            <a:r>
              <a:rPr lang="zh-TW" altLang="en-US" sz="1200" kern="1200" baseline="0" dirty="0" smtClean="0">
                <a:solidFill>
                  <a:schemeClr val="tx1"/>
                </a:solidFill>
                <a:latin typeface="+mn-lt"/>
                <a:ea typeface="+mn-ea"/>
                <a:cs typeface="+mn-cs"/>
              </a:rPr>
              <a:t>投影片中顯示了一個查詢，此查詢會依據</a:t>
            </a:r>
            <a:r>
              <a:rPr lang="en-US" altLang="zh-TW" sz="1200" i="1" kern="1200" baseline="0" dirty="0" err="1" smtClean="0">
                <a:solidFill>
                  <a:schemeClr val="tx1"/>
                </a:solidFill>
                <a:latin typeface="+mn-lt"/>
                <a:ea typeface="+mn-ea"/>
                <a:cs typeface="+mn-cs"/>
              </a:rPr>
              <a:t>iSQL</a:t>
            </a:r>
            <a:r>
              <a:rPr lang="en-US" altLang="zh-TW" sz="1200" i="1" kern="1200" baseline="0" dirty="0" smtClean="0">
                <a:solidFill>
                  <a:schemeClr val="tx1"/>
                </a:solidFill>
                <a:latin typeface="+mn-lt"/>
                <a:ea typeface="+mn-ea"/>
                <a:cs typeface="+mn-cs"/>
              </a:rPr>
              <a:t>*Plus </a:t>
            </a:r>
            <a:r>
              <a:rPr lang="zh-TW" altLang="en-US" sz="1200" i="1" kern="1200" baseline="0" dirty="0" smtClean="0">
                <a:solidFill>
                  <a:schemeClr val="tx1"/>
                </a:solidFill>
                <a:latin typeface="+mn-lt"/>
                <a:ea typeface="+mn-ea"/>
                <a:cs typeface="+mn-cs"/>
              </a:rPr>
              <a:t>替代變數的職稱值，擷取所有員工的員工</a:t>
            </a:r>
          </a:p>
          <a:p>
            <a:r>
              <a:rPr lang="zh-TW" altLang="en-US" sz="1200" kern="1200" baseline="0" dirty="0" smtClean="0">
                <a:solidFill>
                  <a:schemeClr val="tx1"/>
                </a:solidFill>
                <a:latin typeface="+mn-lt"/>
                <a:ea typeface="+mn-ea"/>
                <a:cs typeface="+mn-cs"/>
              </a:rPr>
              <a:t>姓名、部門編號、年薪等資料。</a:t>
            </a:r>
            <a:endParaRPr lang="en-US" altLang="zh-TW"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26501802-4664-435D-A1D0-5F4016CCEBFF}" type="slidenum">
              <a:rPr lang="en-US" altLang="zh-TW">
                <a:solidFill>
                  <a:schemeClr val="tx1"/>
                </a:solidFill>
              </a:rPr>
              <a:pPr/>
              <a:t>51</a:t>
            </a:fld>
            <a:endParaRPr lang="en-US" altLang="zh-TW">
              <a:solidFill>
                <a:schemeClr val="tx1"/>
              </a:solidFill>
            </a:endParaRPr>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指定資料欄名稱、表示式與文字</a:t>
            </a:r>
          </a:p>
          <a:p>
            <a:r>
              <a:rPr lang="zh-TW" altLang="en-US" sz="1200" kern="1200" baseline="0" dirty="0" smtClean="0">
                <a:solidFill>
                  <a:schemeClr val="tx1"/>
                </a:solidFill>
                <a:latin typeface="+mn-lt"/>
                <a:ea typeface="+mn-ea"/>
                <a:cs typeface="+mn-cs"/>
              </a:rPr>
              <a:t>替代變數不但可在</a:t>
            </a:r>
            <a:r>
              <a:rPr lang="en-US" altLang="zh-TW" sz="1200" kern="1200" baseline="0" dirty="0" smtClean="0">
                <a:solidFill>
                  <a:schemeClr val="tx1"/>
                </a:solidFill>
                <a:latin typeface="+mn-lt"/>
                <a:ea typeface="+mn-ea"/>
                <a:cs typeface="+mn-cs"/>
              </a:rPr>
              <a:t>SQL </a:t>
            </a:r>
            <a:r>
              <a:rPr lang="zh-TW" altLang="en-US" sz="1200" kern="1200" baseline="0" dirty="0" smtClean="0">
                <a:solidFill>
                  <a:schemeClr val="tx1"/>
                </a:solidFill>
                <a:latin typeface="+mn-lt"/>
                <a:ea typeface="+mn-ea"/>
                <a:cs typeface="+mn-cs"/>
              </a:rPr>
              <a:t>敘述句的</a:t>
            </a:r>
            <a:r>
              <a:rPr lang="en-US" altLang="zh-TW" sz="1200" kern="1200" baseline="0" dirty="0" smtClean="0">
                <a:solidFill>
                  <a:schemeClr val="tx1"/>
                </a:solidFill>
                <a:latin typeface="+mn-lt"/>
                <a:ea typeface="+mn-ea"/>
                <a:cs typeface="+mn-cs"/>
              </a:rPr>
              <a:t>WHERE </a:t>
            </a:r>
            <a:r>
              <a:rPr lang="zh-TW" altLang="en-US" sz="1200" kern="1200" baseline="0" dirty="0" smtClean="0">
                <a:solidFill>
                  <a:schemeClr val="tx1"/>
                </a:solidFill>
                <a:latin typeface="+mn-lt"/>
                <a:ea typeface="+mn-ea"/>
                <a:cs typeface="+mn-cs"/>
              </a:rPr>
              <a:t>子句中使用，也可用來替代資料欄名稱、表示式或文</a:t>
            </a:r>
          </a:p>
          <a:p>
            <a:r>
              <a:rPr lang="zh-TW" altLang="en-US" sz="1200" kern="1200" baseline="0" dirty="0" smtClean="0">
                <a:solidFill>
                  <a:schemeClr val="tx1"/>
                </a:solidFill>
                <a:latin typeface="+mn-lt"/>
                <a:ea typeface="+mn-ea"/>
                <a:cs typeface="+mn-cs"/>
              </a:rPr>
              <a:t>字。</a:t>
            </a:r>
          </a:p>
          <a:p>
            <a:r>
              <a:rPr lang="zh-TW" altLang="en-US" sz="1200" kern="1200" baseline="0" dirty="0" smtClean="0">
                <a:solidFill>
                  <a:schemeClr val="tx1"/>
                </a:solidFill>
                <a:latin typeface="+mn-lt"/>
                <a:ea typeface="+mn-ea"/>
                <a:cs typeface="+mn-cs"/>
              </a:rPr>
              <a:t>範例</a:t>
            </a:r>
          </a:p>
          <a:p>
            <a:r>
              <a:rPr lang="zh-TW" altLang="en-US" sz="1200" kern="1200" baseline="0" dirty="0" smtClean="0">
                <a:solidFill>
                  <a:schemeClr val="tx1"/>
                </a:solidFill>
                <a:latin typeface="+mn-lt"/>
                <a:ea typeface="+mn-ea"/>
                <a:cs typeface="+mn-cs"/>
              </a:rPr>
              <a:t>投影片中的範例顯示使用者在程式實際執行時所指定的員工編號、姓名、職稱與其他資料欄，</a:t>
            </a:r>
          </a:p>
          <a:p>
            <a:r>
              <a:rPr lang="zh-TW" altLang="en-US" sz="1200" kern="1200" baseline="0" dirty="0" smtClean="0">
                <a:solidFill>
                  <a:schemeClr val="tx1"/>
                </a:solidFill>
                <a:latin typeface="+mn-lt"/>
                <a:ea typeface="+mn-ea"/>
                <a:cs typeface="+mn-cs"/>
              </a:rPr>
              <a:t>這些資料都在</a:t>
            </a:r>
            <a:r>
              <a:rPr lang="en-US" altLang="zh-TW" sz="1200" kern="1200" baseline="0" dirty="0" smtClean="0">
                <a:solidFill>
                  <a:schemeClr val="tx1"/>
                </a:solidFill>
                <a:latin typeface="+mn-lt"/>
                <a:ea typeface="+mn-ea"/>
                <a:cs typeface="+mn-cs"/>
              </a:rPr>
              <a:t>EMPLOYEES </a:t>
            </a:r>
            <a:r>
              <a:rPr lang="zh-TW" altLang="en-US" sz="1200" kern="1200" baseline="0" dirty="0" smtClean="0">
                <a:solidFill>
                  <a:schemeClr val="tx1"/>
                </a:solidFill>
                <a:latin typeface="+mn-lt"/>
                <a:ea typeface="+mn-ea"/>
                <a:cs typeface="+mn-cs"/>
              </a:rPr>
              <a:t>表格中。</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敘述句中的每個替代變數都會提示您輸入值，您</a:t>
            </a:r>
          </a:p>
          <a:p>
            <a:r>
              <a:rPr lang="zh-TW" altLang="en-US" sz="1200" kern="1200" baseline="0" dirty="0" smtClean="0">
                <a:solidFill>
                  <a:schemeClr val="tx1"/>
                </a:solidFill>
                <a:latin typeface="+mn-lt"/>
                <a:ea typeface="+mn-ea"/>
                <a:cs typeface="+mn-cs"/>
              </a:rPr>
              <a:t>可以在輸入值之後按一下「繼續</a:t>
            </a:r>
            <a:r>
              <a:rPr lang="en-US" altLang="zh-TW" sz="1200" kern="1200" baseline="0" dirty="0" smtClean="0">
                <a:solidFill>
                  <a:schemeClr val="tx1"/>
                </a:solidFill>
                <a:latin typeface="+mn-lt"/>
                <a:ea typeface="+mn-ea"/>
                <a:cs typeface="+mn-cs"/>
              </a:rPr>
              <a:t>(Continue)</a:t>
            </a:r>
            <a:r>
              <a:rPr lang="zh-TW" altLang="en-US" sz="1200" kern="1200" baseline="0" dirty="0" smtClean="0">
                <a:solidFill>
                  <a:schemeClr val="tx1"/>
                </a:solidFill>
                <a:latin typeface="+mn-lt"/>
                <a:ea typeface="+mn-ea"/>
                <a:cs typeface="+mn-cs"/>
              </a:rPr>
              <a:t>」按鈕繼續。</a:t>
            </a:r>
          </a:p>
          <a:p>
            <a:r>
              <a:rPr lang="zh-TW" altLang="en-US" sz="1200" kern="1200" baseline="0" dirty="0" smtClean="0">
                <a:solidFill>
                  <a:schemeClr val="tx1"/>
                </a:solidFill>
                <a:latin typeface="+mn-lt"/>
                <a:ea typeface="+mn-ea"/>
                <a:cs typeface="+mn-cs"/>
              </a:rPr>
              <a:t>如果您沒有輸入替代變數的值，當您執行前面的敘述句時就會出現錯誤。</a:t>
            </a:r>
          </a:p>
          <a:p>
            <a:r>
              <a:rPr lang="zh-TW" altLang="en-US" sz="1200" kern="1200" baseline="0" dirty="0" smtClean="0">
                <a:solidFill>
                  <a:schemeClr val="tx1"/>
                </a:solidFill>
                <a:latin typeface="+mn-lt"/>
                <a:ea typeface="+mn-ea"/>
                <a:cs typeface="+mn-cs"/>
              </a:rPr>
              <a:t>注意：替代變數可以用在</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敘述句中的任何位置，唯一的例外是不能輸入為命令提示中</a:t>
            </a:r>
          </a:p>
          <a:p>
            <a:r>
              <a:rPr lang="zh-TW" altLang="en-US" sz="1200" kern="1200" baseline="0" dirty="0" smtClean="0">
                <a:solidFill>
                  <a:schemeClr val="tx1"/>
                </a:solidFill>
                <a:latin typeface="+mn-lt"/>
                <a:ea typeface="+mn-ea"/>
                <a:cs typeface="+mn-cs"/>
              </a:rPr>
              <a:t>的第一個字</a:t>
            </a:r>
            <a:endParaRPr lang="en-US" altLang="zh-TW"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D1E105F5-9705-49EC-9CAB-8E470341808A}" type="slidenum">
              <a:rPr lang="en-US" altLang="zh-TW">
                <a:solidFill>
                  <a:schemeClr val="tx1"/>
                </a:solidFill>
              </a:rPr>
              <a:pPr/>
              <a:t>52</a:t>
            </a:fld>
            <a:endParaRPr lang="en-US" altLang="zh-TW">
              <a:solidFill>
                <a:schemeClr val="tx1"/>
              </a:solidFill>
            </a:endParaRPr>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a:xfrm>
            <a:off x="447973" y="5143500"/>
            <a:ext cx="5962055" cy="3489476"/>
          </a:xfrm>
        </p:spPr>
        <p:txBody>
          <a:bodyPr/>
          <a:lstStyle/>
          <a:p>
            <a:r>
              <a:rPr lang="en-US" altLang="zh-TW" sz="1200" b="1" kern="1200" baseline="0" dirty="0" smtClean="0">
                <a:solidFill>
                  <a:schemeClr val="tx1"/>
                </a:solidFill>
                <a:latin typeface="+mn-lt"/>
                <a:ea typeface="+mn-ea"/>
                <a:cs typeface="+mn-cs"/>
              </a:rPr>
              <a:t>&amp;&amp; </a:t>
            </a:r>
            <a:r>
              <a:rPr lang="zh-TW" altLang="en-US" sz="1200" b="1" kern="1200" baseline="0" dirty="0" smtClean="0">
                <a:solidFill>
                  <a:schemeClr val="tx1"/>
                </a:solidFill>
                <a:latin typeface="+mn-lt"/>
                <a:ea typeface="+mn-ea"/>
                <a:cs typeface="+mn-cs"/>
              </a:rPr>
              <a:t>替代變數</a:t>
            </a:r>
          </a:p>
          <a:p>
            <a:r>
              <a:rPr lang="zh-TW" altLang="en-US" sz="1200" kern="1200" baseline="0" dirty="0" smtClean="0">
                <a:solidFill>
                  <a:schemeClr val="tx1"/>
                </a:solidFill>
                <a:latin typeface="+mn-lt"/>
                <a:ea typeface="+mn-ea"/>
                <a:cs typeface="+mn-cs"/>
              </a:rPr>
              <a:t>如果您想要重複使用變數值，但不想每次都提示使用者，可以使用兩個</a:t>
            </a:r>
            <a:r>
              <a:rPr lang="en-US" altLang="zh-TW" sz="1200" kern="1200" baseline="0" dirty="0" smtClean="0">
                <a:solidFill>
                  <a:schemeClr val="tx1"/>
                </a:solidFill>
                <a:latin typeface="+mn-lt"/>
                <a:ea typeface="+mn-ea"/>
                <a:cs typeface="+mn-cs"/>
              </a:rPr>
              <a:t>&amp;&amp; </a:t>
            </a:r>
            <a:r>
              <a:rPr lang="zh-TW" altLang="en-US" sz="1200" kern="1200" baseline="0" dirty="0" smtClean="0">
                <a:solidFill>
                  <a:schemeClr val="tx1"/>
                </a:solidFill>
                <a:latin typeface="+mn-lt"/>
                <a:ea typeface="+mn-ea"/>
                <a:cs typeface="+mn-cs"/>
              </a:rPr>
              <a:t>替代變數。使用者</a:t>
            </a:r>
          </a:p>
          <a:p>
            <a:r>
              <a:rPr lang="zh-TW" altLang="en-US" sz="1200" kern="1200" baseline="0" dirty="0" smtClean="0">
                <a:solidFill>
                  <a:schemeClr val="tx1"/>
                </a:solidFill>
                <a:latin typeface="+mn-lt"/>
                <a:ea typeface="+mn-ea"/>
                <a:cs typeface="+mn-cs"/>
              </a:rPr>
              <a:t>輸入值的提示只會出現一次。投影片中的範例只會要求使用者提供一次</a:t>
            </a:r>
            <a:r>
              <a:rPr lang="en-US" altLang="zh-TW" sz="1200" kern="1200" baseline="0" dirty="0" err="1" smtClean="0">
                <a:solidFill>
                  <a:schemeClr val="tx1"/>
                </a:solidFill>
                <a:latin typeface="+mn-lt"/>
                <a:ea typeface="+mn-ea"/>
                <a:cs typeface="+mn-cs"/>
              </a:rPr>
              <a:t>column_name</a:t>
            </a:r>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變數的</a:t>
            </a:r>
          </a:p>
          <a:p>
            <a:r>
              <a:rPr lang="zh-TW" altLang="en-US" sz="1200" kern="1200" baseline="0" dirty="0" smtClean="0">
                <a:solidFill>
                  <a:schemeClr val="tx1"/>
                </a:solidFill>
                <a:latin typeface="+mn-lt"/>
                <a:ea typeface="+mn-ea"/>
                <a:cs typeface="+mn-cs"/>
              </a:rPr>
              <a:t>值。使用者所提供的值</a:t>
            </a:r>
            <a:r>
              <a:rPr lang="en-US" altLang="zh-TW" sz="1200" kern="1200" baseline="0" dirty="0" smtClean="0">
                <a:solidFill>
                  <a:schemeClr val="tx1"/>
                </a:solidFill>
                <a:latin typeface="+mn-lt"/>
                <a:ea typeface="+mn-ea"/>
                <a:cs typeface="+mn-cs"/>
              </a:rPr>
              <a:t>(</a:t>
            </a:r>
            <a:r>
              <a:rPr lang="en-US" altLang="zh-TW" sz="1200" kern="1200" baseline="0" dirty="0" err="1" smtClean="0">
                <a:solidFill>
                  <a:schemeClr val="tx1"/>
                </a:solidFill>
                <a:latin typeface="+mn-lt"/>
                <a:ea typeface="+mn-ea"/>
                <a:cs typeface="+mn-cs"/>
              </a:rPr>
              <a:t>department_id</a:t>
            </a:r>
            <a:r>
              <a:rPr lang="en-US" altLang="zh-TW" sz="1200" kern="1200" baseline="0" dirty="0" smtClean="0">
                <a:solidFill>
                  <a:schemeClr val="tx1"/>
                </a:solidFill>
                <a:latin typeface="+mn-lt"/>
                <a:ea typeface="+mn-ea"/>
                <a:cs typeface="+mn-cs"/>
              </a:rPr>
              <a:t>) </a:t>
            </a:r>
            <a:r>
              <a:rPr lang="zh-TW" altLang="en-US" sz="1200" kern="1200" baseline="0" dirty="0" smtClean="0">
                <a:solidFill>
                  <a:schemeClr val="tx1"/>
                </a:solidFill>
                <a:latin typeface="+mn-lt"/>
                <a:ea typeface="+mn-ea"/>
                <a:cs typeface="+mn-cs"/>
              </a:rPr>
              <a:t>會用於顯示以及資料排序。</a:t>
            </a:r>
          </a:p>
          <a:p>
            <a:r>
              <a:rPr lang="en-US" altLang="zh-TW" sz="1200" i="1" kern="1200" baseline="0" dirty="0" err="1" smtClean="0">
                <a:solidFill>
                  <a:schemeClr val="tx1"/>
                </a:solidFill>
                <a:latin typeface="+mn-lt"/>
                <a:ea typeface="+mn-ea"/>
                <a:cs typeface="+mn-cs"/>
              </a:rPr>
              <a:t>iSQL</a:t>
            </a:r>
            <a:r>
              <a:rPr lang="en-US" altLang="zh-TW" sz="1200" i="1" kern="1200" baseline="0" dirty="0" smtClean="0">
                <a:solidFill>
                  <a:schemeClr val="tx1"/>
                </a:solidFill>
                <a:latin typeface="+mn-lt"/>
                <a:ea typeface="+mn-ea"/>
                <a:cs typeface="+mn-cs"/>
              </a:rPr>
              <a:t>*Plus </a:t>
            </a:r>
            <a:r>
              <a:rPr lang="zh-TW" altLang="en-US" sz="1200" i="1" kern="1200" baseline="0" dirty="0" smtClean="0">
                <a:solidFill>
                  <a:schemeClr val="tx1"/>
                </a:solidFill>
                <a:latin typeface="+mn-lt"/>
                <a:ea typeface="+mn-ea"/>
                <a:cs typeface="+mn-cs"/>
              </a:rPr>
              <a:t>會儲存以</a:t>
            </a:r>
            <a:r>
              <a:rPr lang="en-US" altLang="zh-TW" sz="1200" i="1" kern="1200" baseline="0" dirty="0" smtClean="0">
                <a:solidFill>
                  <a:schemeClr val="tx1"/>
                </a:solidFill>
                <a:latin typeface="+mn-lt"/>
                <a:ea typeface="+mn-ea"/>
                <a:cs typeface="+mn-cs"/>
              </a:rPr>
              <a:t>DEFINE </a:t>
            </a:r>
            <a:r>
              <a:rPr lang="zh-TW" altLang="en-US" sz="1200" i="1" kern="1200" baseline="0" dirty="0" smtClean="0">
                <a:solidFill>
                  <a:schemeClr val="tx1"/>
                </a:solidFill>
                <a:latin typeface="+mn-lt"/>
                <a:ea typeface="+mn-ea"/>
                <a:cs typeface="+mn-cs"/>
              </a:rPr>
              <a:t>命令所提供的值；只要您參照變數名稱，</a:t>
            </a:r>
            <a:r>
              <a:rPr lang="en-US" altLang="zh-TW" sz="1200" i="1" kern="1200" baseline="0" dirty="0" err="1" smtClean="0">
                <a:solidFill>
                  <a:schemeClr val="tx1"/>
                </a:solidFill>
                <a:latin typeface="+mn-lt"/>
                <a:ea typeface="+mn-ea"/>
                <a:cs typeface="+mn-cs"/>
              </a:rPr>
              <a:t>iSQL</a:t>
            </a:r>
            <a:r>
              <a:rPr lang="en-US" altLang="zh-TW" sz="1200" i="1" kern="1200" baseline="0" dirty="0" smtClean="0">
                <a:solidFill>
                  <a:schemeClr val="tx1"/>
                </a:solidFill>
                <a:latin typeface="+mn-lt"/>
                <a:ea typeface="+mn-ea"/>
                <a:cs typeface="+mn-cs"/>
              </a:rPr>
              <a:t>*Plus </a:t>
            </a:r>
            <a:r>
              <a:rPr lang="zh-TW" altLang="en-US" sz="1200" i="1" kern="1200" baseline="0" dirty="0" smtClean="0">
                <a:solidFill>
                  <a:schemeClr val="tx1"/>
                </a:solidFill>
                <a:latin typeface="+mn-lt"/>
                <a:ea typeface="+mn-ea"/>
                <a:cs typeface="+mn-cs"/>
              </a:rPr>
              <a:t>就會再次使</a:t>
            </a:r>
          </a:p>
          <a:p>
            <a:r>
              <a:rPr lang="zh-TW" altLang="en-US" sz="1200" kern="1200" baseline="0" dirty="0" smtClean="0">
                <a:solidFill>
                  <a:schemeClr val="tx1"/>
                </a:solidFill>
                <a:latin typeface="+mn-lt"/>
                <a:ea typeface="+mn-ea"/>
                <a:cs typeface="+mn-cs"/>
              </a:rPr>
              <a:t>用此值。已經有使用者變數時，您要使用</a:t>
            </a:r>
            <a:r>
              <a:rPr lang="en-US" altLang="zh-TW" sz="1200" kern="1200" baseline="0" dirty="0" smtClean="0">
                <a:solidFill>
                  <a:schemeClr val="tx1"/>
                </a:solidFill>
                <a:latin typeface="+mn-lt"/>
                <a:ea typeface="+mn-ea"/>
                <a:cs typeface="+mn-cs"/>
              </a:rPr>
              <a:t>UNDEFINE </a:t>
            </a:r>
            <a:r>
              <a:rPr lang="zh-TW" altLang="en-US" sz="1200" kern="1200" baseline="0" dirty="0" smtClean="0">
                <a:solidFill>
                  <a:schemeClr val="tx1"/>
                </a:solidFill>
                <a:latin typeface="+mn-lt"/>
                <a:ea typeface="+mn-ea"/>
                <a:cs typeface="+mn-cs"/>
              </a:rPr>
              <a:t>命令來刪除，如下所示：</a:t>
            </a:r>
          </a:p>
          <a:p>
            <a:r>
              <a:rPr lang="en-US" altLang="zh-TW" sz="1200" kern="1200" baseline="0" dirty="0" smtClean="0">
                <a:solidFill>
                  <a:schemeClr val="tx1"/>
                </a:solidFill>
                <a:latin typeface="+mn-lt"/>
                <a:ea typeface="+mn-ea"/>
                <a:cs typeface="+mn-cs"/>
              </a:rPr>
              <a:t>UNDEFINE </a:t>
            </a:r>
            <a:r>
              <a:rPr lang="en-US" altLang="zh-TW" sz="1200" kern="1200" baseline="0" dirty="0" err="1" smtClean="0">
                <a:solidFill>
                  <a:schemeClr val="tx1"/>
                </a:solidFill>
                <a:latin typeface="+mn-lt"/>
                <a:ea typeface="+mn-ea"/>
                <a:cs typeface="+mn-cs"/>
              </a:rPr>
              <a:t>column_name</a:t>
            </a:r>
            <a:endParaRPr lang="en-US" altLang="zh-TW"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566CE2ED-F398-B648-8CD6-9963DBB71B7B}" type="slidenum">
              <a:rPr lang="en-US" altLang="zh-TW">
                <a:solidFill>
                  <a:schemeClr val="tx1"/>
                </a:solidFill>
              </a:rPr>
              <a:pPr/>
              <a:t>7</a:t>
            </a:fld>
            <a:endParaRPr lang="en-US" altLang="zh-TW">
              <a:solidFill>
                <a:schemeClr val="tx1"/>
              </a:solidFill>
            </a:endParaRPr>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477838" y="5400675"/>
            <a:ext cx="6359525" cy="3663950"/>
          </a:xfrm>
        </p:spPr>
        <p:txBody>
          <a:bodyPr/>
          <a:lstStyle/>
          <a:p>
            <a:r>
              <a:rPr lang="en-US" altLang="zh-TW"/>
              <a:t>Selecting Specific Columns</a:t>
            </a:r>
          </a:p>
          <a:p>
            <a:pPr lvl="1"/>
            <a:r>
              <a:rPr lang="en-US" altLang="zh-TW"/>
              <a:t>You can use </a:t>
            </a:r>
            <a:r>
              <a:rPr lang="en-US" altLang="zh-TW">
                <a:solidFill>
                  <a:schemeClr val="tx1"/>
                </a:solidFill>
              </a:rPr>
              <a:t>the </a:t>
            </a:r>
            <a:r>
              <a:rPr lang="en-US" altLang="zh-TW">
                <a:solidFill>
                  <a:schemeClr val="tx1"/>
                </a:solidFill>
                <a:latin typeface="Courier New" charset="0"/>
              </a:rPr>
              <a:t>SELECT</a:t>
            </a:r>
            <a:r>
              <a:rPr lang="en-US" altLang="zh-TW">
                <a:solidFill>
                  <a:schemeClr val="tx1"/>
                </a:solidFill>
              </a:rPr>
              <a:t> statement to display specific</a:t>
            </a:r>
            <a:r>
              <a:rPr lang="en-US" altLang="zh-TW"/>
              <a:t> columns of the table by specifying the column names, separated by commas. The example in the slide displays all the department numbers and location numbers from the </a:t>
            </a:r>
            <a:r>
              <a:rPr lang="en-US" altLang="zh-TW">
                <a:latin typeface="Courier New" charset="0"/>
              </a:rPr>
              <a:t>DEPARTMENTS</a:t>
            </a:r>
            <a:r>
              <a:rPr lang="en-US" altLang="zh-TW"/>
              <a:t> table. </a:t>
            </a:r>
          </a:p>
          <a:p>
            <a:pPr lvl="1"/>
            <a:r>
              <a:rPr lang="en-US" altLang="zh-TW"/>
              <a:t>In the </a:t>
            </a:r>
            <a:r>
              <a:rPr lang="en-US" altLang="zh-TW">
                <a:latin typeface="Courier New" charset="0"/>
              </a:rPr>
              <a:t>SELECT</a:t>
            </a:r>
            <a:r>
              <a:rPr lang="en-US" altLang="zh-TW"/>
              <a:t> clause, specify the columns that you want in the order in which you want them to appear in the output. For example, to display location before department number (from left to right), you use the following statement:</a:t>
            </a:r>
          </a:p>
          <a:p>
            <a:pPr lvl="1"/>
            <a:endParaRPr lang="en-US" altLang="zh-TW" sz="500"/>
          </a:p>
          <a:p>
            <a:pPr lvl="4"/>
            <a:r>
              <a:rPr lang="en-US" altLang="zh-TW"/>
              <a:t>SELECT location_id, department_id</a:t>
            </a:r>
          </a:p>
          <a:p>
            <a:pPr lvl="4"/>
            <a:r>
              <a:rPr lang="en-US" altLang="zh-TW"/>
              <a:t>FROM   departments;</a:t>
            </a:r>
          </a:p>
        </p:txBody>
      </p:sp>
      <p:sp>
        <p:nvSpPr>
          <p:cNvPr id="317447" name="Text Box 7"/>
          <p:cNvSpPr txBox="1">
            <a:spLocks noChangeArrowheads="1"/>
          </p:cNvSpPr>
          <p:nvPr/>
        </p:nvSpPr>
        <p:spPr bwMode="auto">
          <a:xfrm>
            <a:off x="1371600" y="8386763"/>
            <a:ext cx="371475" cy="376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401" tIns="12401" rIns="12401" bIns="12401">
            <a:spAutoFit/>
          </a:bodyPr>
          <a:lstStyle>
            <a:lvl1pPr algn="l" defTabSz="803275">
              <a:spcBef>
                <a:spcPct val="0"/>
              </a:spcBef>
              <a:defRPr sz="2400">
                <a:solidFill>
                  <a:schemeClr val="tx1"/>
                </a:solidFill>
                <a:latin typeface="Times New Roman" charset="0"/>
              </a:defRPr>
            </a:lvl1pPr>
            <a:lvl2pPr marL="401638" algn="l" defTabSz="803275">
              <a:spcBef>
                <a:spcPct val="0"/>
              </a:spcBef>
              <a:defRPr sz="2400">
                <a:solidFill>
                  <a:schemeClr val="tx1"/>
                </a:solidFill>
                <a:latin typeface="Times New Roman" charset="0"/>
              </a:defRPr>
            </a:lvl2pPr>
            <a:lvl3pPr marL="803275" algn="l" defTabSz="803275">
              <a:spcBef>
                <a:spcPct val="0"/>
              </a:spcBef>
              <a:defRPr sz="2400">
                <a:solidFill>
                  <a:schemeClr val="tx1"/>
                </a:solidFill>
                <a:latin typeface="Times New Roman" charset="0"/>
              </a:defRPr>
            </a:lvl3pPr>
            <a:lvl4pPr marL="1206500" algn="l" defTabSz="803275">
              <a:spcBef>
                <a:spcPct val="0"/>
              </a:spcBef>
              <a:defRPr sz="2400">
                <a:solidFill>
                  <a:schemeClr val="tx1"/>
                </a:solidFill>
                <a:latin typeface="Times New Roman" charset="0"/>
              </a:defRPr>
            </a:lvl4pPr>
            <a:lvl5pPr marL="1606550" algn="l" defTabSz="803275">
              <a:spcBef>
                <a:spcPct val="0"/>
              </a:spcBef>
              <a:defRPr sz="2400">
                <a:solidFill>
                  <a:schemeClr val="tx1"/>
                </a:solidFill>
                <a:latin typeface="Times New Roman" charset="0"/>
              </a:defRPr>
            </a:lvl5pPr>
            <a:lvl6pPr marL="2063750" defTabSz="803275" fontAlgn="base">
              <a:spcBef>
                <a:spcPct val="0"/>
              </a:spcBef>
              <a:spcAft>
                <a:spcPct val="0"/>
              </a:spcAft>
              <a:defRPr sz="2400">
                <a:solidFill>
                  <a:schemeClr val="tx1"/>
                </a:solidFill>
                <a:latin typeface="Times New Roman" charset="0"/>
              </a:defRPr>
            </a:lvl6pPr>
            <a:lvl7pPr marL="2520950" defTabSz="803275" fontAlgn="base">
              <a:spcBef>
                <a:spcPct val="0"/>
              </a:spcBef>
              <a:spcAft>
                <a:spcPct val="0"/>
              </a:spcAft>
              <a:defRPr sz="2400">
                <a:solidFill>
                  <a:schemeClr val="tx1"/>
                </a:solidFill>
                <a:latin typeface="Times New Roman" charset="0"/>
              </a:defRPr>
            </a:lvl7pPr>
            <a:lvl8pPr marL="2978150" defTabSz="803275" fontAlgn="base">
              <a:spcBef>
                <a:spcPct val="0"/>
              </a:spcBef>
              <a:spcAft>
                <a:spcPct val="0"/>
              </a:spcAft>
              <a:defRPr sz="2400">
                <a:solidFill>
                  <a:schemeClr val="tx1"/>
                </a:solidFill>
                <a:latin typeface="Times New Roman" charset="0"/>
              </a:defRPr>
            </a:lvl8pPr>
            <a:lvl9pPr marL="3435350" defTabSz="803275" fontAlgn="base">
              <a:spcBef>
                <a:spcPct val="0"/>
              </a:spcBef>
              <a:spcAft>
                <a:spcPct val="0"/>
              </a:spcAft>
              <a:defRPr sz="2400">
                <a:solidFill>
                  <a:schemeClr val="tx1"/>
                </a:solidFill>
                <a:latin typeface="Times New Roman" charset="0"/>
              </a:defRPr>
            </a:lvl9pPr>
          </a:lstStyle>
          <a:p>
            <a:pPr algn="ctr">
              <a:buClr>
                <a:srgbClr val="000000"/>
              </a:buClr>
            </a:pPr>
            <a:r>
              <a:rPr lang="en-US" altLang="zh-TW" sz="2300">
                <a:latin typeface="Arial" charset="0"/>
              </a:rPr>
              <a:t>…</a:t>
            </a:r>
          </a:p>
        </p:txBody>
      </p:sp>
      <p:pic>
        <p:nvPicPr>
          <p:cNvPr id="317448" name="Picture 8" descr="C:\project-SQLFund1\images\img01-06a.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71600" y="7353300"/>
            <a:ext cx="3175000" cy="11287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2052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BB777EB8-D381-476D-9B67-9F0F64815DBA}" type="slidenum">
              <a:rPr lang="en-US" altLang="zh-TW">
                <a:solidFill>
                  <a:schemeClr val="tx1"/>
                </a:solidFill>
              </a:rPr>
              <a:pPr/>
              <a:t>53</a:t>
            </a:fld>
            <a:endParaRPr lang="en-US" altLang="zh-TW">
              <a:solidFill>
                <a:schemeClr val="tx1"/>
              </a:solidFill>
            </a:endParaRPr>
          </a:p>
        </p:txBody>
      </p:sp>
      <p:sp>
        <p:nvSpPr>
          <p:cNvPr id="420868" name="Rectangle 4"/>
          <p:cNvSpPr>
            <a:spLocks noGrp="1" noRot="1" noChangeAspect="1" noChangeArrowheads="1" noTextEdit="1"/>
          </p:cNvSpPr>
          <p:nvPr>
            <p:ph type="sldImg"/>
          </p:nvPr>
        </p:nvSpPr>
        <p:spPr>
          <a:ln/>
        </p:spPr>
      </p:sp>
      <p:sp>
        <p:nvSpPr>
          <p:cNvPr id="420869" name="Rectangle 5"/>
          <p:cNvSpPr>
            <a:spLocks noGrp="1" noChangeArrowheads="1"/>
          </p:cNvSpPr>
          <p:nvPr>
            <p:ph type="body" idx="1"/>
          </p:nvPr>
        </p:nvSpPr>
        <p:spPr/>
        <p:txBody>
          <a:bodyPr/>
          <a:lstStyle/>
          <a:p>
            <a:endParaRPr lang="zh-TW" altLang="zh-TW"/>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55359739-1456-4F79-82B9-23C71DDF935E}" type="slidenum">
              <a:rPr lang="en-US" altLang="zh-TW">
                <a:solidFill>
                  <a:schemeClr val="tx1"/>
                </a:solidFill>
              </a:rPr>
              <a:pPr/>
              <a:t>54</a:t>
            </a:fld>
            <a:endParaRPr lang="en-US" altLang="zh-TW">
              <a:solidFill>
                <a:schemeClr val="tx1"/>
              </a:solidFill>
            </a:endParaRPr>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a:xfrm>
            <a:off x="447973" y="5143500"/>
            <a:ext cx="5962055" cy="3489476"/>
          </a:xfrm>
        </p:spPr>
        <p:txBody>
          <a:bodyPr/>
          <a:lstStyle/>
          <a:p>
            <a:r>
              <a:rPr lang="zh-TW" altLang="en-US" sz="1200" i="0" kern="1200" baseline="0" dirty="0" smtClean="0">
                <a:solidFill>
                  <a:schemeClr val="tx1"/>
                </a:solidFill>
                <a:latin typeface="+mn-lt"/>
                <a:ea typeface="+mn-ea"/>
                <a:cs typeface="+mn-cs"/>
              </a:rPr>
              <a:t>使用</a:t>
            </a:r>
            <a:r>
              <a:rPr lang="en-US" altLang="zh-TW" sz="1200" b="1" i="0" kern="1200" baseline="0" dirty="0" smtClean="0">
                <a:solidFill>
                  <a:schemeClr val="tx1"/>
                </a:solidFill>
                <a:latin typeface="+mn-lt"/>
                <a:ea typeface="+mn-ea"/>
                <a:cs typeface="+mn-cs"/>
              </a:rPr>
              <a:t>SQL*Plus DEFINE </a:t>
            </a:r>
            <a:r>
              <a:rPr lang="zh-TW" altLang="en-US" sz="1200" b="1" i="0" kern="1200" baseline="0" dirty="0" smtClean="0">
                <a:solidFill>
                  <a:schemeClr val="tx1"/>
                </a:solidFill>
                <a:latin typeface="+mn-lt"/>
                <a:ea typeface="+mn-ea"/>
                <a:cs typeface="+mn-cs"/>
              </a:rPr>
              <a:t>命令</a:t>
            </a:r>
          </a:p>
          <a:p>
            <a:r>
              <a:rPr lang="zh-TW" altLang="en-US" sz="1200" i="0" kern="1200" baseline="0" dirty="0" smtClean="0">
                <a:solidFill>
                  <a:schemeClr val="tx1"/>
                </a:solidFill>
                <a:latin typeface="+mn-lt"/>
                <a:ea typeface="+mn-ea"/>
                <a:cs typeface="+mn-cs"/>
              </a:rPr>
              <a:t>投影片中的範例使用</a:t>
            </a:r>
            <a:r>
              <a:rPr lang="en-US" altLang="zh-TW" sz="1200" i="0" kern="1200" baseline="0" dirty="0" smtClean="0">
                <a:solidFill>
                  <a:schemeClr val="tx1"/>
                </a:solidFill>
                <a:latin typeface="+mn-lt"/>
                <a:ea typeface="+mn-ea"/>
                <a:cs typeface="+mn-cs"/>
              </a:rPr>
              <a:t>DEFINE </a:t>
            </a:r>
            <a:r>
              <a:rPr lang="zh-TW" altLang="en-US" sz="1200" i="0" kern="1200" baseline="0" dirty="0" smtClean="0">
                <a:solidFill>
                  <a:schemeClr val="tx1"/>
                </a:solidFill>
                <a:latin typeface="+mn-lt"/>
                <a:ea typeface="+mn-ea"/>
                <a:cs typeface="+mn-cs"/>
              </a:rPr>
              <a:t>命令為員工編號建立一個</a:t>
            </a:r>
            <a:r>
              <a:rPr lang="en-US" altLang="zh-TW" sz="1200" i="0" kern="1200" baseline="0" dirty="0" smtClean="0">
                <a:solidFill>
                  <a:schemeClr val="tx1"/>
                </a:solidFill>
                <a:latin typeface="+mn-lt"/>
                <a:ea typeface="+mn-ea"/>
                <a:cs typeface="+mn-cs"/>
              </a:rPr>
              <a:t>SQL*Plus </a:t>
            </a:r>
            <a:r>
              <a:rPr lang="zh-TW" altLang="en-US" sz="1200" i="0" kern="1200" baseline="0" dirty="0" smtClean="0">
                <a:solidFill>
                  <a:schemeClr val="tx1"/>
                </a:solidFill>
                <a:latin typeface="+mn-lt"/>
                <a:ea typeface="+mn-ea"/>
                <a:cs typeface="+mn-cs"/>
              </a:rPr>
              <a:t>替代變數。在程式實際執行</a:t>
            </a:r>
          </a:p>
          <a:p>
            <a:r>
              <a:rPr lang="zh-TW" altLang="en-US" sz="1200" i="0" kern="1200" baseline="0" dirty="0" smtClean="0">
                <a:solidFill>
                  <a:schemeClr val="tx1"/>
                </a:solidFill>
                <a:latin typeface="+mn-lt"/>
                <a:ea typeface="+mn-ea"/>
                <a:cs typeface="+mn-cs"/>
              </a:rPr>
              <a:t>時，此替代變數會顯示該名員工的員工編號、姓名、薪資以及部門編號。</a:t>
            </a:r>
          </a:p>
          <a:p>
            <a:r>
              <a:rPr lang="zh-TW" altLang="en-US" sz="1200" i="0" kern="1200" baseline="0" dirty="0" smtClean="0">
                <a:solidFill>
                  <a:schemeClr val="tx1"/>
                </a:solidFill>
                <a:latin typeface="+mn-lt"/>
                <a:ea typeface="+mn-ea"/>
                <a:cs typeface="+mn-cs"/>
              </a:rPr>
              <a:t>因為變數是使用</a:t>
            </a:r>
            <a:r>
              <a:rPr lang="en-US" altLang="zh-TW" sz="1200" i="0" kern="1200" baseline="0" dirty="0" smtClean="0">
                <a:solidFill>
                  <a:schemeClr val="tx1"/>
                </a:solidFill>
                <a:latin typeface="+mn-lt"/>
                <a:ea typeface="+mn-ea"/>
                <a:cs typeface="+mn-cs"/>
              </a:rPr>
              <a:t>SQL*Plus DEFINE </a:t>
            </a:r>
            <a:r>
              <a:rPr lang="zh-TW" altLang="en-US" sz="1200" i="0" kern="1200" baseline="0" dirty="0" smtClean="0">
                <a:solidFill>
                  <a:schemeClr val="tx1"/>
                </a:solidFill>
                <a:latin typeface="+mn-lt"/>
                <a:ea typeface="+mn-ea"/>
                <a:cs typeface="+mn-cs"/>
              </a:rPr>
              <a:t>命令建立的，所以不會提示使用者輸入員工編號值，而是</a:t>
            </a:r>
          </a:p>
          <a:p>
            <a:r>
              <a:rPr lang="zh-TW" altLang="en-US" sz="1200" i="0" kern="1200" baseline="0" dirty="0" smtClean="0">
                <a:solidFill>
                  <a:schemeClr val="tx1"/>
                </a:solidFill>
                <a:latin typeface="+mn-lt"/>
                <a:ea typeface="+mn-ea"/>
                <a:cs typeface="+mn-cs"/>
              </a:rPr>
              <a:t>在</a:t>
            </a:r>
            <a:r>
              <a:rPr lang="en-US" altLang="zh-TW" sz="1200" i="0" kern="1200" baseline="0" dirty="0" smtClean="0">
                <a:solidFill>
                  <a:schemeClr val="tx1"/>
                </a:solidFill>
                <a:latin typeface="+mn-lt"/>
                <a:ea typeface="+mn-ea"/>
                <a:cs typeface="+mn-cs"/>
              </a:rPr>
              <a:t>SELECT </a:t>
            </a:r>
            <a:r>
              <a:rPr lang="zh-TW" altLang="en-US" sz="1200" i="0" kern="1200" baseline="0" dirty="0" smtClean="0">
                <a:solidFill>
                  <a:schemeClr val="tx1"/>
                </a:solidFill>
                <a:latin typeface="+mn-lt"/>
                <a:ea typeface="+mn-ea"/>
                <a:cs typeface="+mn-cs"/>
              </a:rPr>
              <a:t>敘述句中會自動替代已定義的變數值。</a:t>
            </a:r>
          </a:p>
          <a:p>
            <a:r>
              <a:rPr lang="en-US" altLang="zh-TW" sz="1200" i="0" kern="1200" baseline="0" dirty="0" smtClean="0">
                <a:solidFill>
                  <a:schemeClr val="tx1"/>
                </a:solidFill>
                <a:latin typeface="+mn-lt"/>
                <a:ea typeface="+mn-ea"/>
                <a:cs typeface="+mn-cs"/>
              </a:rPr>
              <a:t>EMPLOYEE_NUM </a:t>
            </a:r>
            <a:r>
              <a:rPr lang="zh-TW" altLang="en-US" sz="1200" i="0" kern="1200" baseline="0" dirty="0" smtClean="0">
                <a:solidFill>
                  <a:schemeClr val="tx1"/>
                </a:solidFill>
                <a:latin typeface="+mn-lt"/>
                <a:ea typeface="+mn-ea"/>
                <a:cs typeface="+mn-cs"/>
              </a:rPr>
              <a:t>替代變數會持續出現在階段作業中，直到使用者取消其定義或結束</a:t>
            </a:r>
            <a:r>
              <a:rPr lang="en-US" altLang="zh-TW" sz="1200" i="0" kern="1200" baseline="0" dirty="0" err="1" smtClean="0">
                <a:solidFill>
                  <a:schemeClr val="tx1"/>
                </a:solidFill>
                <a:latin typeface="+mn-lt"/>
                <a:ea typeface="+mn-ea"/>
                <a:cs typeface="+mn-cs"/>
              </a:rPr>
              <a:t>iSQL</a:t>
            </a:r>
            <a:r>
              <a:rPr lang="en-US" altLang="zh-TW" sz="1200" i="0" kern="1200" baseline="0" dirty="0" smtClean="0">
                <a:solidFill>
                  <a:schemeClr val="tx1"/>
                </a:solidFill>
                <a:latin typeface="+mn-lt"/>
                <a:ea typeface="+mn-ea"/>
                <a:cs typeface="+mn-cs"/>
              </a:rPr>
              <a:t>*Plus</a:t>
            </a:r>
          </a:p>
          <a:p>
            <a:r>
              <a:rPr lang="zh-TW" altLang="en-US" sz="1200" i="0" kern="1200" baseline="0" dirty="0" smtClean="0">
                <a:solidFill>
                  <a:schemeClr val="tx1"/>
                </a:solidFill>
                <a:latin typeface="+mn-lt"/>
                <a:ea typeface="+mn-ea"/>
                <a:cs typeface="+mn-cs"/>
              </a:rPr>
              <a:t>階段作業為止</a:t>
            </a:r>
            <a:r>
              <a:rPr lang="zh-TW" altLang="en-US" sz="1200" kern="1200" baseline="0" dirty="0" smtClean="0">
                <a:solidFill>
                  <a:schemeClr val="tx1"/>
                </a:solidFill>
                <a:latin typeface="+mn-lt"/>
                <a:ea typeface="+mn-ea"/>
                <a:cs typeface="+mn-cs"/>
              </a:rPr>
              <a:t>。</a:t>
            </a:r>
            <a:endParaRPr lang="en-US" altLang="zh-TW"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EEA85611-2DB8-4570-8D25-1AF41D9397DC}" type="slidenum">
              <a:rPr lang="en-US" altLang="zh-TW">
                <a:solidFill>
                  <a:schemeClr val="tx1"/>
                </a:solidFill>
              </a:rPr>
              <a:pPr/>
              <a:t>55</a:t>
            </a:fld>
            <a:endParaRPr lang="en-US" altLang="zh-TW">
              <a:solidFill>
                <a:schemeClr val="tx1"/>
              </a:solidFill>
            </a:endParaRPr>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a:xfrm>
            <a:off x="447973" y="5143500"/>
            <a:ext cx="5962055" cy="3489476"/>
          </a:xfrm>
        </p:spPr>
        <p:txBody>
          <a:bodyPr/>
          <a:lstStyle/>
          <a:p>
            <a:r>
              <a:rPr lang="zh-TW" altLang="en-US" sz="1200" i="0" kern="1200" baseline="0" dirty="0" smtClean="0">
                <a:solidFill>
                  <a:schemeClr val="tx1"/>
                </a:solidFill>
                <a:latin typeface="+mn-lt"/>
                <a:ea typeface="+mn-ea"/>
                <a:cs typeface="+mn-cs"/>
              </a:rPr>
              <a:t>使用</a:t>
            </a:r>
            <a:r>
              <a:rPr lang="en-US" altLang="zh-TW" sz="1200" b="1" i="0" kern="1200" baseline="0" dirty="0" smtClean="0">
                <a:solidFill>
                  <a:schemeClr val="tx1"/>
                </a:solidFill>
                <a:latin typeface="+mn-lt"/>
                <a:ea typeface="+mn-ea"/>
                <a:cs typeface="+mn-cs"/>
              </a:rPr>
              <a:t>VERIFY </a:t>
            </a:r>
            <a:r>
              <a:rPr lang="zh-TW" altLang="en-US" sz="1200" b="1" i="0" kern="1200" baseline="0" dirty="0" smtClean="0">
                <a:solidFill>
                  <a:schemeClr val="tx1"/>
                </a:solidFill>
                <a:latin typeface="+mn-lt"/>
                <a:ea typeface="+mn-ea"/>
                <a:cs typeface="+mn-cs"/>
              </a:rPr>
              <a:t>命令</a:t>
            </a:r>
          </a:p>
          <a:p>
            <a:r>
              <a:rPr lang="zh-TW" altLang="en-US" sz="1200" i="0" kern="1200" baseline="0" dirty="0" smtClean="0">
                <a:solidFill>
                  <a:schemeClr val="tx1"/>
                </a:solidFill>
                <a:latin typeface="+mn-lt"/>
                <a:ea typeface="+mn-ea"/>
                <a:cs typeface="+mn-cs"/>
              </a:rPr>
              <a:t>如果要確認</a:t>
            </a:r>
            <a:r>
              <a:rPr lang="en-US" altLang="zh-TW" sz="1200" i="0" kern="1200" baseline="0" dirty="0" smtClean="0">
                <a:solidFill>
                  <a:schemeClr val="tx1"/>
                </a:solidFill>
                <a:latin typeface="+mn-lt"/>
                <a:ea typeface="+mn-ea"/>
                <a:cs typeface="+mn-cs"/>
              </a:rPr>
              <a:t>SQL </a:t>
            </a:r>
            <a:r>
              <a:rPr lang="zh-TW" altLang="en-US" sz="1200" i="0" kern="1200" baseline="0" dirty="0" smtClean="0">
                <a:solidFill>
                  <a:schemeClr val="tx1"/>
                </a:solidFill>
                <a:latin typeface="+mn-lt"/>
                <a:ea typeface="+mn-ea"/>
                <a:cs typeface="+mn-cs"/>
              </a:rPr>
              <a:t>敘述句中的變更，請使用</a:t>
            </a:r>
            <a:r>
              <a:rPr lang="en-US" altLang="zh-TW" sz="1200" i="0" kern="1200" baseline="0" dirty="0" err="1" smtClean="0">
                <a:solidFill>
                  <a:schemeClr val="tx1"/>
                </a:solidFill>
                <a:latin typeface="+mn-lt"/>
                <a:ea typeface="+mn-ea"/>
                <a:cs typeface="+mn-cs"/>
              </a:rPr>
              <a:t>iSQL</a:t>
            </a:r>
            <a:r>
              <a:rPr lang="en-US" altLang="zh-TW" sz="1200" i="0" kern="1200" baseline="0" dirty="0" smtClean="0">
                <a:solidFill>
                  <a:schemeClr val="tx1"/>
                </a:solidFill>
                <a:latin typeface="+mn-lt"/>
                <a:ea typeface="+mn-ea"/>
                <a:cs typeface="+mn-cs"/>
              </a:rPr>
              <a:t>*Plus VERIFY </a:t>
            </a:r>
            <a:r>
              <a:rPr lang="zh-TW" altLang="en-US" sz="1200" i="0" kern="1200" baseline="0" dirty="0" smtClean="0">
                <a:solidFill>
                  <a:schemeClr val="tx1"/>
                </a:solidFill>
                <a:latin typeface="+mn-lt"/>
                <a:ea typeface="+mn-ea"/>
                <a:cs typeface="+mn-cs"/>
              </a:rPr>
              <a:t>命令。設定</a:t>
            </a:r>
            <a:r>
              <a:rPr lang="en-US" altLang="zh-TW" sz="1200" i="0" kern="1200" baseline="0" dirty="0" smtClean="0">
                <a:solidFill>
                  <a:schemeClr val="tx1"/>
                </a:solidFill>
                <a:latin typeface="+mn-lt"/>
                <a:ea typeface="+mn-ea"/>
                <a:cs typeface="+mn-cs"/>
              </a:rPr>
              <a:t>SET VERIFY ON </a:t>
            </a:r>
            <a:r>
              <a:rPr lang="zh-TW" altLang="en-US" sz="1200" i="0" kern="1200" baseline="0" dirty="0" smtClean="0">
                <a:solidFill>
                  <a:schemeClr val="tx1"/>
                </a:solidFill>
                <a:latin typeface="+mn-lt"/>
                <a:ea typeface="+mn-ea"/>
                <a:cs typeface="+mn-cs"/>
              </a:rPr>
              <a:t>可</a:t>
            </a:r>
          </a:p>
          <a:p>
            <a:r>
              <a:rPr lang="zh-TW" altLang="en-US" sz="1200" i="0" kern="1200" baseline="0" dirty="0" smtClean="0">
                <a:solidFill>
                  <a:schemeClr val="tx1"/>
                </a:solidFill>
                <a:latin typeface="+mn-lt"/>
                <a:ea typeface="+mn-ea"/>
                <a:cs typeface="+mn-cs"/>
              </a:rPr>
              <a:t>強制</a:t>
            </a:r>
            <a:r>
              <a:rPr lang="en-US" altLang="zh-TW" sz="1200" i="0" kern="1200" baseline="0" dirty="0" err="1" smtClean="0">
                <a:solidFill>
                  <a:schemeClr val="tx1"/>
                </a:solidFill>
                <a:latin typeface="+mn-lt"/>
                <a:ea typeface="+mn-ea"/>
                <a:cs typeface="+mn-cs"/>
              </a:rPr>
              <a:t>iSQL</a:t>
            </a:r>
            <a:r>
              <a:rPr lang="en-US" altLang="zh-TW" sz="1200" i="0" kern="1200" baseline="0" dirty="0" smtClean="0">
                <a:solidFill>
                  <a:schemeClr val="tx1"/>
                </a:solidFill>
                <a:latin typeface="+mn-lt"/>
                <a:ea typeface="+mn-ea"/>
                <a:cs typeface="+mn-cs"/>
              </a:rPr>
              <a:t>*Plus </a:t>
            </a:r>
            <a:r>
              <a:rPr lang="zh-TW" altLang="en-US" sz="1200" i="0" kern="1200" baseline="0" dirty="0" smtClean="0">
                <a:solidFill>
                  <a:schemeClr val="tx1"/>
                </a:solidFill>
                <a:latin typeface="+mn-lt"/>
                <a:ea typeface="+mn-ea"/>
                <a:cs typeface="+mn-cs"/>
              </a:rPr>
              <a:t>在命令以值取代替代變數之前與之後顯示此命令的文字。</a:t>
            </a:r>
          </a:p>
          <a:p>
            <a:r>
              <a:rPr lang="zh-TW" altLang="en-US" sz="1200" i="0" kern="1200" baseline="0" dirty="0" smtClean="0">
                <a:solidFill>
                  <a:schemeClr val="tx1"/>
                </a:solidFill>
                <a:latin typeface="+mn-lt"/>
                <a:ea typeface="+mn-ea"/>
                <a:cs typeface="+mn-cs"/>
              </a:rPr>
              <a:t>投影片中的範例顯示</a:t>
            </a:r>
            <a:r>
              <a:rPr lang="en-US" altLang="zh-TW" sz="1200" i="0" kern="1200" baseline="0" dirty="0" smtClean="0">
                <a:solidFill>
                  <a:schemeClr val="tx1"/>
                </a:solidFill>
                <a:latin typeface="+mn-lt"/>
                <a:ea typeface="+mn-ea"/>
                <a:cs typeface="+mn-cs"/>
              </a:rPr>
              <a:t>EMPLOYEE_ID </a:t>
            </a:r>
            <a:r>
              <a:rPr lang="zh-TW" altLang="en-US" sz="1200" i="0" kern="1200" baseline="0" dirty="0" smtClean="0">
                <a:solidFill>
                  <a:schemeClr val="tx1"/>
                </a:solidFill>
                <a:latin typeface="+mn-lt"/>
                <a:ea typeface="+mn-ea"/>
                <a:cs typeface="+mn-cs"/>
              </a:rPr>
              <a:t>資料欄中的舊值與新值。</a:t>
            </a:r>
            <a:r>
              <a:rPr lang="en-US" altLang="zh-TW" i="0" dirty="0" smtClean="0"/>
              <a:t>SQL*Plus </a:t>
            </a:r>
            <a:r>
              <a:rPr lang="en-US" altLang="zh-TW" i="0" dirty="0"/>
              <a:t>System Variables</a:t>
            </a:r>
          </a:p>
          <a:p>
            <a:r>
              <a:rPr lang="en-US" altLang="zh-TW" sz="1200" b="1" i="0" kern="1200" baseline="0" dirty="0" smtClean="0">
                <a:solidFill>
                  <a:schemeClr val="tx1"/>
                </a:solidFill>
                <a:latin typeface="+mn-lt"/>
                <a:ea typeface="+mn-ea"/>
                <a:cs typeface="+mn-cs"/>
              </a:rPr>
              <a:t>SQL*Plus </a:t>
            </a:r>
            <a:r>
              <a:rPr lang="zh-TW" altLang="en-US" sz="1200" b="1" i="0" kern="1200" baseline="0" dirty="0" smtClean="0">
                <a:solidFill>
                  <a:schemeClr val="tx1"/>
                </a:solidFill>
                <a:latin typeface="+mn-lt"/>
                <a:ea typeface="+mn-ea"/>
                <a:cs typeface="+mn-cs"/>
              </a:rPr>
              <a:t>系統變數</a:t>
            </a:r>
          </a:p>
          <a:p>
            <a:r>
              <a:rPr lang="en-US" altLang="zh-TW" sz="1200" i="0" kern="1200" baseline="0" dirty="0" smtClean="0">
                <a:solidFill>
                  <a:schemeClr val="tx1"/>
                </a:solidFill>
                <a:latin typeface="+mn-lt"/>
                <a:ea typeface="+mn-ea"/>
                <a:cs typeface="+mn-cs"/>
              </a:rPr>
              <a:t>SQL*Plus </a:t>
            </a:r>
            <a:r>
              <a:rPr lang="zh-TW" altLang="en-US" sz="1200" i="0" kern="1200" baseline="0" dirty="0" smtClean="0">
                <a:solidFill>
                  <a:schemeClr val="tx1"/>
                </a:solidFill>
                <a:latin typeface="+mn-lt"/>
                <a:ea typeface="+mn-ea"/>
                <a:cs typeface="+mn-cs"/>
              </a:rPr>
              <a:t>使用多個可控制工作環境的系統變數，其中一項變數即為</a:t>
            </a:r>
            <a:r>
              <a:rPr lang="en-US" altLang="zh-TW" sz="1200" i="0" kern="1200" baseline="0" dirty="0" smtClean="0">
                <a:solidFill>
                  <a:schemeClr val="tx1"/>
                </a:solidFill>
                <a:latin typeface="+mn-lt"/>
                <a:ea typeface="+mn-ea"/>
                <a:cs typeface="+mn-cs"/>
              </a:rPr>
              <a:t>VERIFY</a:t>
            </a:r>
            <a:r>
              <a:rPr lang="zh-TW" altLang="en-US" sz="1200" i="0" kern="1200" baseline="0" dirty="0" smtClean="0">
                <a:solidFill>
                  <a:schemeClr val="tx1"/>
                </a:solidFill>
                <a:latin typeface="+mn-lt"/>
                <a:ea typeface="+mn-ea"/>
                <a:cs typeface="+mn-cs"/>
              </a:rPr>
              <a:t>。您可以發出</a:t>
            </a:r>
          </a:p>
          <a:p>
            <a:r>
              <a:rPr lang="en-US" altLang="zh-TW" sz="1200" i="0" kern="1200" baseline="0" dirty="0" smtClean="0">
                <a:solidFill>
                  <a:schemeClr val="tx1"/>
                </a:solidFill>
                <a:latin typeface="+mn-lt"/>
                <a:ea typeface="+mn-ea"/>
                <a:cs typeface="+mn-cs"/>
              </a:rPr>
              <a:t>SHOW ALL </a:t>
            </a:r>
            <a:r>
              <a:rPr lang="zh-TW" altLang="en-US" sz="1200" i="0" kern="1200" baseline="0" dirty="0" smtClean="0">
                <a:solidFill>
                  <a:schemeClr val="tx1"/>
                </a:solidFill>
                <a:latin typeface="+mn-lt"/>
                <a:ea typeface="+mn-ea"/>
                <a:cs typeface="+mn-cs"/>
              </a:rPr>
              <a:t>命令以取得所有系統變數的完整清單。</a:t>
            </a:r>
            <a:endParaRPr lang="en-US" altLang="zh-TW" i="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388FC6F6-7E74-493E-AD8E-A76E75529E56}" type="slidenum">
              <a:rPr lang="en-US" altLang="zh-TW">
                <a:solidFill>
                  <a:schemeClr val="tx1"/>
                </a:solidFill>
              </a:rPr>
              <a:pPr/>
              <a:t>56</a:t>
            </a:fld>
            <a:endParaRPr lang="en-US" altLang="zh-TW">
              <a:solidFill>
                <a:schemeClr val="tx1"/>
              </a:solidFill>
            </a:endParaRPr>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a:xfrm>
            <a:off x="447973" y="5143500"/>
            <a:ext cx="5962055" cy="3489476"/>
          </a:xfrm>
        </p:spPr>
        <p:txBody>
          <a:bodyPr/>
          <a:lstStyle/>
          <a:p>
            <a:r>
              <a:rPr lang="zh-TW" altLang="en-US" sz="1200" kern="1200" baseline="0" dirty="0" smtClean="0">
                <a:solidFill>
                  <a:schemeClr val="tx1"/>
                </a:solidFill>
                <a:latin typeface="+mn-lt"/>
                <a:ea typeface="+mn-ea"/>
                <a:cs typeface="+mn-cs"/>
              </a:rPr>
              <a:t>總結</a:t>
            </a:r>
          </a:p>
          <a:p>
            <a:r>
              <a:rPr lang="zh-TW" altLang="en-US" sz="1200" kern="1200" baseline="0" dirty="0" smtClean="0">
                <a:solidFill>
                  <a:schemeClr val="tx1"/>
                </a:solidFill>
                <a:latin typeface="+mn-lt"/>
                <a:ea typeface="+mn-ea"/>
                <a:cs typeface="+mn-cs"/>
              </a:rPr>
              <a:t>在本章節中，您應該已經學會如何限制和排序</a:t>
            </a:r>
            <a:r>
              <a:rPr lang="en-US" altLang="zh-TW" sz="1200" kern="1200" baseline="0" dirty="0" smtClean="0">
                <a:solidFill>
                  <a:schemeClr val="tx1"/>
                </a:solidFill>
                <a:latin typeface="+mn-lt"/>
                <a:ea typeface="+mn-ea"/>
                <a:cs typeface="+mn-cs"/>
              </a:rPr>
              <a:t>SELECT </a:t>
            </a:r>
            <a:r>
              <a:rPr lang="zh-TW" altLang="en-US" sz="1200" kern="1200" baseline="0" dirty="0" smtClean="0">
                <a:solidFill>
                  <a:schemeClr val="tx1"/>
                </a:solidFill>
                <a:latin typeface="+mn-lt"/>
                <a:ea typeface="+mn-ea"/>
                <a:cs typeface="+mn-cs"/>
              </a:rPr>
              <a:t>敘述句所傳回的資料列，也應該學會了</a:t>
            </a:r>
          </a:p>
          <a:p>
            <a:r>
              <a:rPr lang="zh-TW" altLang="en-US" sz="1200" kern="1200" baseline="0" dirty="0" smtClean="0">
                <a:solidFill>
                  <a:schemeClr val="tx1"/>
                </a:solidFill>
                <a:latin typeface="+mn-lt"/>
                <a:ea typeface="+mn-ea"/>
                <a:cs typeface="+mn-cs"/>
              </a:rPr>
              <a:t>如何實行各種運算子與條件。</a:t>
            </a:r>
          </a:p>
          <a:p>
            <a:r>
              <a:rPr lang="zh-TW" altLang="en-US" sz="1200" kern="1200" baseline="0" dirty="0" smtClean="0">
                <a:solidFill>
                  <a:schemeClr val="tx1"/>
                </a:solidFill>
                <a:latin typeface="+mn-lt"/>
                <a:ea typeface="+mn-ea"/>
                <a:cs typeface="+mn-cs"/>
              </a:rPr>
              <a:t>藉由使用</a:t>
            </a:r>
            <a:r>
              <a:rPr lang="en-US" altLang="zh-TW" sz="1200" i="1" kern="1200" baseline="0" dirty="0" smtClean="0">
                <a:solidFill>
                  <a:schemeClr val="tx1"/>
                </a:solidFill>
                <a:latin typeface="+mn-lt"/>
                <a:ea typeface="+mn-ea"/>
                <a:cs typeface="+mn-cs"/>
              </a:rPr>
              <a:t>SQL*Plus </a:t>
            </a:r>
            <a:r>
              <a:rPr lang="zh-TW" altLang="en-US" sz="1200" i="1" kern="1200" baseline="0" dirty="0" smtClean="0">
                <a:solidFill>
                  <a:schemeClr val="tx1"/>
                </a:solidFill>
                <a:latin typeface="+mn-lt"/>
                <a:ea typeface="+mn-ea"/>
                <a:cs typeface="+mn-cs"/>
              </a:rPr>
              <a:t>替代變數，您可以讓</a:t>
            </a:r>
            <a:r>
              <a:rPr lang="en-US" altLang="zh-TW" sz="1200" i="1" kern="1200" baseline="0" dirty="0" smtClean="0">
                <a:solidFill>
                  <a:schemeClr val="tx1"/>
                </a:solidFill>
                <a:latin typeface="+mn-lt"/>
                <a:ea typeface="+mn-ea"/>
                <a:cs typeface="+mn-cs"/>
              </a:rPr>
              <a:t>SQL </a:t>
            </a:r>
            <a:r>
              <a:rPr lang="zh-TW" altLang="en-US" sz="1200" i="1" kern="1200" baseline="0" dirty="0" smtClean="0">
                <a:solidFill>
                  <a:schemeClr val="tx1"/>
                </a:solidFill>
                <a:latin typeface="+mn-lt"/>
                <a:ea typeface="+mn-ea"/>
                <a:cs typeface="+mn-cs"/>
              </a:rPr>
              <a:t>敘述句更具彈性。您可以在程式實際執行時詢</a:t>
            </a:r>
          </a:p>
          <a:p>
            <a:r>
              <a:rPr lang="zh-TW" altLang="en-US" sz="1200" kern="1200" baseline="0" dirty="0" smtClean="0">
                <a:solidFill>
                  <a:schemeClr val="tx1"/>
                </a:solidFill>
                <a:latin typeface="+mn-lt"/>
                <a:ea typeface="+mn-ea"/>
                <a:cs typeface="+mn-cs"/>
              </a:rPr>
              <a:t>問使用者，也能讓他們指定條件。</a:t>
            </a:r>
            <a:endParaRPr lang="en-US" altLang="zh-TW"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   </a:t>
            </a:r>
            <a:r>
              <a:rPr lang="en-US" altLang="zh-TW">
                <a:solidFill>
                  <a:schemeClr val="tx1"/>
                </a:solidFill>
              </a:rPr>
              <a:t>2 - </a:t>
            </a:r>
            <a:fld id="{E4853080-5877-4D03-A4D7-2428262E0582}" type="slidenum">
              <a:rPr lang="en-US" altLang="zh-TW">
                <a:solidFill>
                  <a:schemeClr val="tx1"/>
                </a:solidFill>
              </a:rPr>
              <a:pPr/>
              <a:t>57</a:t>
            </a:fld>
            <a:endParaRPr lang="en-US" altLang="zh-TW">
              <a:solidFill>
                <a:schemeClr val="tx1"/>
              </a:solidFill>
            </a:endParaRP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a:xfrm>
            <a:off x="447973" y="5143500"/>
            <a:ext cx="5962055" cy="3489476"/>
          </a:xfrm>
        </p:spPr>
        <p:txBody>
          <a:bodyPr/>
          <a:lstStyle/>
          <a:p>
            <a:r>
              <a:rPr lang="en-US" altLang="zh-TW"/>
              <a:t>Practice 2: Overview</a:t>
            </a:r>
          </a:p>
          <a:p>
            <a:pPr lvl="1"/>
            <a:r>
              <a:rPr lang="en-US" altLang="zh-TW"/>
              <a:t>In this practice, you build more reports, including statements that use the </a:t>
            </a:r>
            <a:r>
              <a:rPr lang="en-US" altLang="zh-TW">
                <a:latin typeface="Courier New" pitchFamily="49" charset="0"/>
              </a:rPr>
              <a:t>WHERE</a:t>
            </a:r>
            <a:r>
              <a:rPr lang="en-US" altLang="zh-TW"/>
              <a:t> clause and the </a:t>
            </a:r>
            <a:r>
              <a:rPr lang="en-US" altLang="zh-TW">
                <a:latin typeface="Courier New" pitchFamily="49" charset="0"/>
              </a:rPr>
              <a:t>ORDER</a:t>
            </a:r>
            <a:r>
              <a:rPr lang="en-US" altLang="zh-TW"/>
              <a:t> </a:t>
            </a:r>
            <a:r>
              <a:rPr lang="en-US" altLang="zh-TW">
                <a:latin typeface="Courier New" pitchFamily="49" charset="0"/>
              </a:rPr>
              <a:t>BY</a:t>
            </a:r>
            <a:r>
              <a:rPr lang="en-US" altLang="zh-TW"/>
              <a:t> clause. You make the SQL statements more reusable and generic by including the ampersand substitution.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FA31A224-1B57-B241-A2F0-DCFEC741D00E}" type="slidenum">
              <a:rPr lang="en-US" altLang="zh-TW">
                <a:solidFill>
                  <a:schemeClr val="tx1"/>
                </a:solidFill>
              </a:rPr>
              <a:pPr/>
              <a:t>8</a:t>
            </a:fld>
            <a:endParaRPr lang="en-US" altLang="zh-TW">
              <a:solidFill>
                <a:schemeClr val="tx1"/>
              </a:solidFill>
            </a:endParaRPr>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有時候</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您可能必須修改資料的顯示方式或想要執行計算</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您也有可能想要查看一些假設性的 案例。上述種種都可透過使用算術表示式 </a:t>
            </a:r>
            <a:r>
              <a:rPr lang="en-US" altLang="zh-TW" sz="1200" kern="1200" dirty="0" smtClean="0">
                <a:solidFill>
                  <a:schemeClr val="tx1"/>
                </a:solidFill>
                <a:effectLst/>
                <a:latin typeface="+mn-lt"/>
                <a:ea typeface="+mn-ea"/>
                <a:cs typeface="+mn-cs"/>
              </a:rPr>
              <a:t>(Arithmetic expression) </a:t>
            </a:r>
            <a:r>
              <a:rPr lang="zh-TW" altLang="en-US" sz="1200" kern="1200" dirty="0" smtClean="0">
                <a:solidFill>
                  <a:schemeClr val="tx1"/>
                </a:solidFill>
                <a:effectLst/>
                <a:latin typeface="+mn-lt"/>
                <a:ea typeface="+mn-ea"/>
                <a:cs typeface="+mn-cs"/>
              </a:rPr>
              <a:t>來達成。算術表示式可包含 資料欄名稱、常數數值以及算術運算子。 </a:t>
            </a:r>
            <a:endParaRPr lang="zh-TW" altLang="en-US" dirty="0" smtClean="0">
              <a:effectLst/>
            </a:endParaRPr>
          </a:p>
          <a:p>
            <a:r>
              <a:rPr lang="zh-TW" altLang="en-US" sz="1200" kern="1200" dirty="0" smtClean="0">
                <a:solidFill>
                  <a:schemeClr val="tx1"/>
                </a:solidFill>
                <a:effectLst/>
                <a:latin typeface="+mn-lt"/>
                <a:ea typeface="+mn-ea"/>
                <a:cs typeface="+mn-cs"/>
              </a:rPr>
              <a:t>算術運算子</a:t>
            </a:r>
            <a:br>
              <a:rPr lang="zh-TW" altLang="en-US"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投影片列出 </a:t>
            </a:r>
            <a:r>
              <a:rPr lang="en-US" altLang="zh-TW" sz="1200" kern="1200" dirty="0" smtClean="0">
                <a:solidFill>
                  <a:schemeClr val="tx1"/>
                </a:solidFill>
                <a:effectLst/>
                <a:latin typeface="+mn-lt"/>
                <a:ea typeface="+mn-ea"/>
                <a:cs typeface="+mn-cs"/>
              </a:rPr>
              <a:t>SQL </a:t>
            </a:r>
            <a:r>
              <a:rPr lang="zh-TW" altLang="en-US" sz="1200" kern="1200" dirty="0" smtClean="0">
                <a:solidFill>
                  <a:schemeClr val="tx1"/>
                </a:solidFill>
                <a:effectLst/>
                <a:latin typeface="+mn-lt"/>
                <a:ea typeface="+mn-ea"/>
                <a:cs typeface="+mn-cs"/>
              </a:rPr>
              <a:t>中可用的算術運算子。您可在 </a:t>
            </a:r>
            <a:r>
              <a:rPr lang="en-US" altLang="zh-TW" sz="1200" kern="1200" dirty="0" smtClean="0">
                <a:solidFill>
                  <a:schemeClr val="tx1"/>
                </a:solidFill>
                <a:effectLst/>
                <a:latin typeface="+mn-lt"/>
                <a:ea typeface="+mn-ea"/>
                <a:cs typeface="+mn-cs"/>
              </a:rPr>
              <a:t>SQL </a:t>
            </a:r>
            <a:r>
              <a:rPr lang="zh-TW" altLang="en-US" sz="1200" kern="1200" dirty="0" smtClean="0">
                <a:solidFill>
                  <a:schemeClr val="tx1"/>
                </a:solidFill>
                <a:effectLst/>
                <a:latin typeface="+mn-lt"/>
                <a:ea typeface="+mn-ea"/>
                <a:cs typeface="+mn-cs"/>
              </a:rPr>
              <a:t>敘述句的任一子句中使用算術運算子 </a:t>
            </a:r>
            <a:endParaRPr lang="zh-TW" altLang="en-US" dirty="0" smtClean="0">
              <a:effectLst/>
            </a:endParaRPr>
          </a:p>
          <a:p>
            <a:r>
              <a:rPr lang="en-US" altLang="zh-TW" sz="1200" kern="1200" dirty="0" smtClean="0">
                <a:solidFill>
                  <a:schemeClr val="tx1"/>
                </a:solidFill>
                <a:effectLst/>
                <a:latin typeface="+mn-lt"/>
                <a:ea typeface="+mn-ea"/>
                <a:cs typeface="+mn-cs"/>
              </a:rPr>
              <a:t>(FROM </a:t>
            </a:r>
            <a:r>
              <a:rPr lang="zh-TW" altLang="en-US" sz="1200" kern="1200" dirty="0" smtClean="0">
                <a:solidFill>
                  <a:schemeClr val="tx1"/>
                </a:solidFill>
                <a:effectLst/>
                <a:latin typeface="+mn-lt"/>
                <a:ea typeface="+mn-ea"/>
                <a:cs typeface="+mn-cs"/>
              </a:rPr>
              <a:t>子句除外</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a:t>
            </a:r>
            <a:br>
              <a:rPr lang="zh-TW" altLang="en-US"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處理 </a:t>
            </a:r>
            <a:r>
              <a:rPr lang="en-US" altLang="zh-TW" sz="1200" kern="1200" dirty="0" smtClean="0">
                <a:solidFill>
                  <a:schemeClr val="tx1"/>
                </a:solidFill>
                <a:effectLst/>
                <a:latin typeface="+mn-lt"/>
                <a:ea typeface="+mn-ea"/>
                <a:cs typeface="+mn-cs"/>
              </a:rPr>
              <a:t>DATE </a:t>
            </a:r>
            <a:r>
              <a:rPr lang="zh-TW" altLang="en-US" sz="1200" kern="1200" dirty="0" smtClean="0">
                <a:solidFill>
                  <a:schemeClr val="tx1"/>
                </a:solidFill>
                <a:effectLst/>
                <a:latin typeface="+mn-lt"/>
                <a:ea typeface="+mn-ea"/>
                <a:cs typeface="+mn-cs"/>
              </a:rPr>
              <a:t>與 </a:t>
            </a:r>
            <a:r>
              <a:rPr lang="en-US" altLang="zh-TW" sz="1200" kern="1200" dirty="0" smtClean="0">
                <a:solidFill>
                  <a:schemeClr val="tx1"/>
                </a:solidFill>
                <a:effectLst/>
                <a:latin typeface="+mn-lt"/>
                <a:ea typeface="+mn-ea"/>
                <a:cs typeface="+mn-cs"/>
              </a:rPr>
              <a:t>TIMESTAMP </a:t>
            </a:r>
            <a:r>
              <a:rPr lang="zh-TW" altLang="en-US" sz="1200" kern="1200" dirty="0" smtClean="0">
                <a:solidFill>
                  <a:schemeClr val="tx1"/>
                </a:solidFill>
                <a:effectLst/>
                <a:latin typeface="+mn-lt"/>
                <a:ea typeface="+mn-ea"/>
                <a:cs typeface="+mn-cs"/>
              </a:rPr>
              <a:t>資料類型時</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您只能使用加法運算子 </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與減法運算子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a:t>
            </a:r>
            <a:endParaRPr lang="zh-TW" altLang="en-US" dirty="0">
              <a:effectLst/>
            </a:endParaRPr>
          </a:p>
        </p:txBody>
      </p:sp>
    </p:spTree>
    <p:extLst>
      <p:ext uri="{BB962C8B-B14F-4D97-AF65-F5344CB8AC3E}">
        <p14:creationId xmlns:p14="http://schemas.microsoft.com/office/powerpoint/2010/main" xmlns="" val="1622071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8315A626-62D7-3F45-B581-69B26EA320C3}" type="slidenum">
              <a:rPr lang="en-US" altLang="zh-TW">
                <a:solidFill>
                  <a:schemeClr val="tx1"/>
                </a:solidFill>
              </a:rPr>
              <a:pPr/>
              <a:t>9</a:t>
            </a:fld>
            <a:endParaRPr lang="en-US" altLang="zh-TW">
              <a:solidFill>
                <a:schemeClr val="tx1"/>
              </a:solidFill>
            </a:endParaRPr>
          </a:p>
        </p:txBody>
      </p:sp>
      <p:sp>
        <p:nvSpPr>
          <p:cNvPr id="325634" name="Rectangle 1026"/>
          <p:cNvSpPr>
            <a:spLocks noGrp="1" noRot="1" noChangeAspect="1" noChangeArrowheads="1" noTextEdit="1"/>
          </p:cNvSpPr>
          <p:nvPr>
            <p:ph type="sldImg"/>
          </p:nvPr>
        </p:nvSpPr>
        <p:spPr>
          <a:ln/>
        </p:spPr>
      </p:sp>
      <p:sp>
        <p:nvSpPr>
          <p:cNvPr id="325635" name="Rectangle 1027"/>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使用算術運算子</a:t>
            </a:r>
            <a:br>
              <a:rPr lang="zh-TW" altLang="en-US"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投影片中的範例使用加法運算子 </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計算所有增加 </a:t>
            </a:r>
            <a:r>
              <a:rPr lang="en-US" altLang="zh-TW" sz="1200" kern="1200" dirty="0" smtClean="0">
                <a:solidFill>
                  <a:schemeClr val="tx1"/>
                </a:solidFill>
                <a:effectLst/>
                <a:latin typeface="+mn-lt"/>
                <a:ea typeface="+mn-ea"/>
                <a:cs typeface="+mn-cs"/>
              </a:rPr>
              <a:t>$300 </a:t>
            </a:r>
            <a:r>
              <a:rPr lang="zh-TW" altLang="en-US" sz="1200" kern="1200" dirty="0" smtClean="0">
                <a:solidFill>
                  <a:schemeClr val="tx1"/>
                </a:solidFill>
                <a:effectLst/>
                <a:latin typeface="+mn-lt"/>
                <a:ea typeface="+mn-ea"/>
                <a:cs typeface="+mn-cs"/>
              </a:rPr>
              <a:t>元的員工薪資。投影片也在輸出結果 </a:t>
            </a:r>
            <a:endParaRPr lang="zh-TW" altLang="en-US" dirty="0" smtClean="0">
              <a:effectLst/>
            </a:endParaRPr>
          </a:p>
          <a:p>
            <a:r>
              <a:rPr lang="zh-TW" altLang="en-US" sz="1200" kern="1200" dirty="0" smtClean="0">
                <a:solidFill>
                  <a:schemeClr val="tx1"/>
                </a:solidFill>
                <a:effectLst/>
                <a:latin typeface="+mn-lt"/>
                <a:ea typeface="+mn-ea"/>
                <a:cs typeface="+mn-cs"/>
              </a:rPr>
              <a:t>中顯示一個 </a:t>
            </a:r>
            <a:r>
              <a:rPr lang="en-US" altLang="zh-TW" sz="1200" kern="1200" dirty="0" smtClean="0">
                <a:solidFill>
                  <a:schemeClr val="tx1"/>
                </a:solidFill>
                <a:effectLst/>
                <a:latin typeface="+mn-lt"/>
                <a:ea typeface="+mn-ea"/>
                <a:cs typeface="+mn-cs"/>
              </a:rPr>
              <a:t>SALARY+300 </a:t>
            </a:r>
            <a:r>
              <a:rPr lang="zh-TW" altLang="en-US" sz="1200" kern="1200" dirty="0" smtClean="0">
                <a:solidFill>
                  <a:schemeClr val="tx1"/>
                </a:solidFill>
                <a:effectLst/>
                <a:latin typeface="+mn-lt"/>
                <a:ea typeface="+mn-ea"/>
                <a:cs typeface="+mn-cs"/>
              </a:rPr>
              <a:t>資料欄。</a:t>
            </a:r>
            <a:br>
              <a:rPr lang="zh-TW" altLang="en-US"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請注意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計算出的資料欄 </a:t>
            </a:r>
            <a:r>
              <a:rPr lang="en-US" altLang="zh-TW" sz="1200" kern="1200" dirty="0" smtClean="0">
                <a:solidFill>
                  <a:schemeClr val="tx1"/>
                </a:solidFill>
                <a:effectLst/>
                <a:latin typeface="+mn-lt"/>
                <a:ea typeface="+mn-ea"/>
                <a:cs typeface="+mn-cs"/>
              </a:rPr>
              <a:t>SALARY+300 </a:t>
            </a:r>
            <a:r>
              <a:rPr lang="zh-TW" altLang="en-US" sz="1200" kern="1200" dirty="0" smtClean="0">
                <a:solidFill>
                  <a:schemeClr val="tx1"/>
                </a:solidFill>
                <a:effectLst/>
                <a:latin typeface="+mn-lt"/>
                <a:ea typeface="+mn-ea"/>
                <a:cs typeface="+mn-cs"/>
              </a:rPr>
              <a:t>僅供顯示</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並不是 </a:t>
            </a:r>
            <a:r>
              <a:rPr lang="en-US" altLang="zh-TW" sz="1200" kern="1200" dirty="0" smtClean="0">
                <a:solidFill>
                  <a:schemeClr val="tx1"/>
                </a:solidFill>
                <a:effectLst/>
                <a:latin typeface="+mn-lt"/>
                <a:ea typeface="+mn-ea"/>
                <a:cs typeface="+mn-cs"/>
              </a:rPr>
              <a:t>EMPLOYEES </a:t>
            </a:r>
            <a:r>
              <a:rPr lang="zh-TW" altLang="en-US" sz="1200" kern="1200" dirty="0" smtClean="0">
                <a:solidFill>
                  <a:schemeClr val="tx1"/>
                </a:solidFill>
                <a:effectLst/>
                <a:latin typeface="+mn-lt"/>
                <a:ea typeface="+mn-ea"/>
                <a:cs typeface="+mn-cs"/>
              </a:rPr>
              <a:t>表格中的新資料欄。 </a:t>
            </a:r>
            <a:endParaRPr lang="zh-TW" altLang="en-US" dirty="0" smtClean="0">
              <a:effectLst/>
            </a:endParaRPr>
          </a:p>
          <a:p>
            <a:r>
              <a:rPr lang="zh-TW" altLang="en-US" sz="1200" kern="1200" dirty="0" smtClean="0">
                <a:solidFill>
                  <a:schemeClr val="tx1"/>
                </a:solidFill>
                <a:effectLst/>
                <a:latin typeface="+mn-lt"/>
                <a:ea typeface="+mn-ea"/>
                <a:cs typeface="+mn-cs"/>
              </a:rPr>
              <a:t>依照預設</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新資料欄的名稱源自於產生該資料欄的運算</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在此範例中為 </a:t>
            </a:r>
            <a:r>
              <a:rPr lang="en-US" altLang="zh-TW" sz="1200" kern="1200" dirty="0" smtClean="0">
                <a:solidFill>
                  <a:schemeClr val="tx1"/>
                </a:solidFill>
                <a:effectLst/>
                <a:latin typeface="+mn-lt"/>
                <a:ea typeface="+mn-ea"/>
                <a:cs typeface="+mn-cs"/>
              </a:rPr>
              <a:t>salary+300</a:t>
            </a:r>
            <a:r>
              <a:rPr lang="zh-TW" altLang="en-US" sz="1200" kern="1200" dirty="0" smtClean="0">
                <a:solidFill>
                  <a:schemeClr val="tx1"/>
                </a:solidFill>
                <a:effectLst/>
                <a:latin typeface="+mn-lt"/>
                <a:ea typeface="+mn-ea"/>
                <a:cs typeface="+mn-cs"/>
              </a:rPr>
              <a:t>。 注意</a:t>
            </a:r>
            <a:r>
              <a:rPr lang="en-US" altLang="zh-TW" sz="1200" kern="1200" dirty="0" smtClean="0">
                <a:solidFill>
                  <a:schemeClr val="tx1"/>
                </a:solidFill>
                <a:effectLst/>
                <a:latin typeface="+mn-lt"/>
                <a:ea typeface="+mn-ea"/>
                <a:cs typeface="+mn-cs"/>
              </a:rPr>
              <a:t>:Oracle </a:t>
            </a:r>
            <a:r>
              <a:rPr lang="zh-TW" altLang="en-US" sz="1200" kern="1200" dirty="0" smtClean="0">
                <a:solidFill>
                  <a:schemeClr val="tx1"/>
                </a:solidFill>
                <a:effectLst/>
                <a:latin typeface="+mn-lt"/>
                <a:ea typeface="+mn-ea"/>
                <a:cs typeface="+mn-cs"/>
              </a:rPr>
              <a:t>伺服器會忽略算術運算子前後的空格。 </a:t>
            </a:r>
            <a:endParaRPr lang="zh-TW" altLang="en-US" dirty="0" smtClean="0">
              <a:effectLst/>
            </a:endParaRPr>
          </a:p>
          <a:p>
            <a:r>
              <a:rPr lang="zh-TW" altLang="en-US" sz="1200" kern="1200" dirty="0" smtClean="0">
                <a:solidFill>
                  <a:schemeClr val="tx1"/>
                </a:solidFill>
                <a:effectLst/>
                <a:latin typeface="+mn-lt"/>
                <a:ea typeface="+mn-ea"/>
                <a:cs typeface="+mn-cs"/>
              </a:rPr>
              <a:t>運算子優先順序 </a:t>
            </a:r>
            <a:endParaRPr lang="zh-TW" altLang="en-US" dirty="0" smtClean="0">
              <a:effectLst/>
            </a:endParaRPr>
          </a:p>
          <a:p>
            <a:r>
              <a:rPr lang="zh-TW" altLang="en-US" sz="1200" kern="1200" dirty="0" smtClean="0">
                <a:solidFill>
                  <a:schemeClr val="tx1"/>
                </a:solidFill>
                <a:effectLst/>
                <a:latin typeface="+mn-lt"/>
                <a:ea typeface="+mn-ea"/>
                <a:cs typeface="+mn-cs"/>
              </a:rPr>
              <a:t>如果算術表示式中有一個以上的運算子</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會先運算乘法與除法。如果表示式中的運算子優先順 序相同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則是從左到右進行運算。 您可以使用括號</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強制先運算由括號所括住的表示式。 優先順序規則</a:t>
            </a:r>
            <a:r>
              <a:rPr lang="en-US" altLang="zh-TW" sz="1200" kern="1200" dirty="0" smtClean="0">
                <a:solidFill>
                  <a:schemeClr val="tx1"/>
                </a:solidFill>
                <a:effectLst/>
                <a:latin typeface="+mn-lt"/>
                <a:ea typeface="+mn-ea"/>
                <a:cs typeface="+mn-cs"/>
              </a:rPr>
              <a:t>:</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先乘除</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後加減。</a:t>
            </a:r>
            <a:br>
              <a:rPr lang="zh-TW" altLang="en-US"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優先順序相同的運算子是從左到右進行運算。</a:t>
            </a:r>
            <a:br>
              <a:rPr lang="zh-TW" altLang="en-US"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括號可用來置換預設的優先順序、或使敘述句更清晰明瞭。 </a:t>
            </a:r>
            <a:endParaRPr lang="zh-TW" altLang="en-US" dirty="0" smtClean="0">
              <a:effectLst/>
            </a:endParaRPr>
          </a:p>
          <a:p>
            <a:pPr lvl="2"/>
            <a:endParaRPr lang="en-US" altLang="zh-TW" dirty="0"/>
          </a:p>
        </p:txBody>
      </p:sp>
    </p:spTree>
    <p:extLst>
      <p:ext uri="{BB962C8B-B14F-4D97-AF65-F5344CB8AC3E}">
        <p14:creationId xmlns:p14="http://schemas.microsoft.com/office/powerpoint/2010/main" xmlns="" val="1207887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49892559-064E-084E-918D-A44A7AF8B09E}" type="slidenum">
              <a:rPr lang="en-US" altLang="zh-TW">
                <a:solidFill>
                  <a:schemeClr val="tx1"/>
                </a:solidFill>
              </a:rPr>
              <a:pPr/>
              <a:t>10</a:t>
            </a:fld>
            <a:endParaRPr lang="en-US" altLang="zh-TW">
              <a:solidFill>
                <a:schemeClr val="tx1"/>
              </a:solidFill>
            </a:endParaRPr>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運算子優先順序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續</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投影片中的第一個範例顯示員工的姓氏、薪資與年撫恤金。在此範例中</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將月薪乘以 </a:t>
            </a:r>
            <a:r>
              <a:rPr lang="en-US" altLang="zh-TW" sz="1200" kern="1200" dirty="0" smtClean="0">
                <a:solidFill>
                  <a:schemeClr val="tx1"/>
                </a:solidFill>
                <a:effectLst/>
                <a:latin typeface="+mn-lt"/>
                <a:ea typeface="+mn-ea"/>
                <a:cs typeface="+mn-cs"/>
              </a:rPr>
              <a:t>12,</a:t>
            </a:r>
            <a:r>
              <a:rPr lang="zh-TW" altLang="en-US" sz="1200" kern="1200" dirty="0" smtClean="0">
                <a:solidFill>
                  <a:schemeClr val="tx1"/>
                </a:solidFill>
                <a:effectLst/>
                <a:latin typeface="+mn-lt"/>
                <a:ea typeface="+mn-ea"/>
                <a:cs typeface="+mn-cs"/>
              </a:rPr>
              <a:t>再加 </a:t>
            </a:r>
            <a:endParaRPr lang="zh-TW" altLang="en-US" dirty="0" smtClean="0">
              <a:effectLst/>
            </a:endParaRPr>
          </a:p>
          <a:p>
            <a:r>
              <a:rPr lang="zh-TW" altLang="en-US" sz="1200" kern="1200" dirty="0" smtClean="0">
                <a:solidFill>
                  <a:schemeClr val="tx1"/>
                </a:solidFill>
                <a:effectLst/>
                <a:latin typeface="+mn-lt"/>
                <a:ea typeface="+mn-ea"/>
                <a:cs typeface="+mn-cs"/>
              </a:rPr>
              <a:t>上一次性的獎金 </a:t>
            </a:r>
            <a:r>
              <a:rPr lang="en-US" altLang="zh-TW" sz="1200" kern="1200" dirty="0" smtClean="0">
                <a:solidFill>
                  <a:schemeClr val="tx1"/>
                </a:solidFill>
                <a:effectLst/>
                <a:latin typeface="+mn-lt"/>
                <a:ea typeface="+mn-ea"/>
                <a:cs typeface="+mn-cs"/>
              </a:rPr>
              <a:t>$100 </a:t>
            </a:r>
            <a:r>
              <a:rPr lang="zh-TW" altLang="en-US" sz="1200" kern="1200" dirty="0" smtClean="0">
                <a:solidFill>
                  <a:schemeClr val="tx1"/>
                </a:solidFill>
                <a:effectLst/>
                <a:latin typeface="+mn-lt"/>
                <a:ea typeface="+mn-ea"/>
                <a:cs typeface="+mn-cs"/>
              </a:rPr>
              <a:t>元來計算年撫恤金。請注意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運算方式是先乘再加。 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使用括號可改變標準的優先順序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並讓敘述句更清晰明瞭。例如</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投影片中的表示式可 </a:t>
            </a:r>
            <a:endParaRPr lang="zh-TW" altLang="en-US" dirty="0" smtClean="0">
              <a:effectLst/>
            </a:endParaRPr>
          </a:p>
          <a:p>
            <a:r>
              <a:rPr lang="zh-TW" altLang="en-US" sz="1200" kern="1200" dirty="0" smtClean="0">
                <a:solidFill>
                  <a:schemeClr val="tx1"/>
                </a:solidFill>
                <a:effectLst/>
                <a:latin typeface="+mn-lt"/>
                <a:ea typeface="+mn-ea"/>
                <a:cs typeface="+mn-cs"/>
              </a:rPr>
              <a:t>寫成 </a:t>
            </a:r>
            <a:r>
              <a:rPr lang="en-US" altLang="zh-TW" sz="1200" kern="1200" dirty="0" smtClean="0">
                <a:solidFill>
                  <a:schemeClr val="tx1"/>
                </a:solidFill>
                <a:effectLst/>
                <a:latin typeface="+mn-lt"/>
                <a:ea typeface="+mn-ea"/>
                <a:cs typeface="+mn-cs"/>
              </a:rPr>
              <a:t>(12*salary)+100,</a:t>
            </a:r>
            <a:r>
              <a:rPr lang="zh-TW" altLang="en-US" sz="1200" kern="1200" dirty="0" smtClean="0">
                <a:solidFill>
                  <a:schemeClr val="tx1"/>
                </a:solidFill>
                <a:effectLst/>
                <a:latin typeface="+mn-lt"/>
                <a:ea typeface="+mn-ea"/>
                <a:cs typeface="+mn-cs"/>
              </a:rPr>
              <a:t>並不會改變結果。 使用括號 </a:t>
            </a:r>
            <a:endParaRPr lang="zh-TW" altLang="en-US" dirty="0" smtClean="0">
              <a:effectLst/>
            </a:endParaRPr>
          </a:p>
          <a:p>
            <a:r>
              <a:rPr lang="zh-TW" altLang="en-US" sz="1200" kern="1200" dirty="0" smtClean="0">
                <a:solidFill>
                  <a:schemeClr val="tx1"/>
                </a:solidFill>
                <a:effectLst/>
                <a:latin typeface="+mn-lt"/>
                <a:ea typeface="+mn-ea"/>
                <a:cs typeface="+mn-cs"/>
              </a:rPr>
              <a:t>您可使用括號來置換優先順序的規則</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以指定執行運算子的順序。 投影片中的第二個範例顯示員工的姓氏、薪資與年撫恤金。此範例使用下列方法計算年撫恤金</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將每月的獎金 </a:t>
            </a:r>
            <a:r>
              <a:rPr lang="en-US" altLang="zh-TW" sz="1200" kern="1200" dirty="0" smtClean="0">
                <a:solidFill>
                  <a:schemeClr val="tx1"/>
                </a:solidFill>
                <a:effectLst/>
                <a:latin typeface="+mn-lt"/>
                <a:ea typeface="+mn-ea"/>
                <a:cs typeface="+mn-cs"/>
              </a:rPr>
              <a:t>$100 </a:t>
            </a:r>
            <a:r>
              <a:rPr lang="zh-TW" altLang="en-US" sz="1200" kern="1200" dirty="0" smtClean="0">
                <a:solidFill>
                  <a:schemeClr val="tx1"/>
                </a:solidFill>
                <a:effectLst/>
                <a:latin typeface="+mn-lt"/>
                <a:ea typeface="+mn-ea"/>
                <a:cs typeface="+mn-cs"/>
              </a:rPr>
              <a:t>元加到月薪</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然後再將此一小計值乘上 </a:t>
            </a:r>
            <a:r>
              <a:rPr lang="en-US" altLang="zh-TW" sz="1200" kern="1200" dirty="0" smtClean="0">
                <a:solidFill>
                  <a:schemeClr val="tx1"/>
                </a:solidFill>
                <a:effectLst/>
                <a:latin typeface="+mn-lt"/>
                <a:ea typeface="+mn-ea"/>
                <a:cs typeface="+mn-cs"/>
              </a:rPr>
              <a:t>12</a:t>
            </a:r>
            <a:r>
              <a:rPr lang="zh-TW" altLang="en-US" sz="1200" kern="1200" dirty="0" smtClean="0">
                <a:solidFill>
                  <a:schemeClr val="tx1"/>
                </a:solidFill>
                <a:effectLst/>
                <a:latin typeface="+mn-lt"/>
                <a:ea typeface="+mn-ea"/>
                <a:cs typeface="+mn-cs"/>
              </a:rPr>
              <a:t>。因為使用了括號</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所以運算方 式是先加再乘。 </a:t>
            </a:r>
            <a:endParaRPr lang="zh-TW" altLang="en-US" dirty="0">
              <a:effectLst/>
            </a:endParaRPr>
          </a:p>
        </p:txBody>
      </p:sp>
    </p:spTree>
    <p:extLst>
      <p:ext uri="{BB962C8B-B14F-4D97-AF65-F5344CB8AC3E}">
        <p14:creationId xmlns:p14="http://schemas.microsoft.com/office/powerpoint/2010/main" xmlns="" val="1173598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SQL Fundamentals I</a:t>
            </a:r>
            <a:r>
              <a:rPr lang="en-US" altLang="zh-TW">
                <a:solidFill>
                  <a:schemeClr val="tx1"/>
                </a:solidFill>
              </a:rPr>
              <a:t>   1 - </a:t>
            </a:r>
            <a:fld id="{8E1F647F-F260-3F41-AD8A-2411D8D6ED47}" type="slidenum">
              <a:rPr lang="en-US" altLang="zh-TW">
                <a:solidFill>
                  <a:schemeClr val="tx1"/>
                </a:solidFill>
              </a:rPr>
              <a:pPr/>
              <a:t>11</a:t>
            </a:fld>
            <a:endParaRPr lang="en-US" altLang="zh-TW">
              <a:solidFill>
                <a:schemeClr val="tx1"/>
              </a:solidFill>
            </a:endParaRPr>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xfrm>
            <a:off x="477838" y="5400675"/>
            <a:ext cx="6359525" cy="3663950"/>
          </a:xfrm>
        </p:spPr>
        <p:txBody>
          <a:bodyPr/>
          <a:lstStyle/>
          <a:p>
            <a:r>
              <a:rPr lang="zh-TW" altLang="en-US" sz="1200" kern="1200" dirty="0" smtClean="0">
                <a:solidFill>
                  <a:schemeClr val="tx1"/>
                </a:solidFill>
                <a:effectLst/>
                <a:latin typeface="+mn-lt"/>
                <a:ea typeface="+mn-ea"/>
                <a:cs typeface="+mn-cs"/>
              </a:rPr>
              <a:t>空值的定義</a:t>
            </a:r>
            <a:br>
              <a:rPr lang="zh-TW" altLang="en-US"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如果資料列中的特定資料欄裡缺乏資料值</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此值即稱為空值 </a:t>
            </a:r>
            <a:r>
              <a:rPr lang="en-US" altLang="zh-TW" sz="1200" kern="1200" dirty="0" smtClean="0">
                <a:solidFill>
                  <a:schemeClr val="tx1"/>
                </a:solidFill>
                <a:effectLst/>
                <a:latin typeface="+mn-lt"/>
                <a:ea typeface="+mn-ea"/>
                <a:cs typeface="+mn-cs"/>
              </a:rPr>
              <a:t>(null),</a:t>
            </a:r>
            <a:r>
              <a:rPr lang="zh-TW" altLang="en-US" sz="1200" kern="1200" dirty="0" smtClean="0">
                <a:solidFill>
                  <a:schemeClr val="tx1"/>
                </a:solidFill>
                <a:effectLst/>
                <a:latin typeface="+mn-lt"/>
                <a:ea typeface="+mn-ea"/>
                <a:cs typeface="+mn-cs"/>
              </a:rPr>
              <a:t>或稱此值含有一個空值。 </a:t>
            </a:r>
            <a:endParaRPr lang="zh-TW" altLang="en-US" dirty="0" smtClean="0">
              <a:effectLst/>
            </a:endParaRPr>
          </a:p>
          <a:p>
            <a:r>
              <a:rPr lang="zh-TW" altLang="en-US" sz="1200" kern="1200" dirty="0" smtClean="0">
                <a:solidFill>
                  <a:schemeClr val="tx1"/>
                </a:solidFill>
                <a:effectLst/>
                <a:latin typeface="+mn-lt"/>
                <a:ea typeface="+mn-ea"/>
                <a:cs typeface="+mn-cs"/>
              </a:rPr>
              <a:t>空值是無法使用、無法加以指定、不明或不適用的值。空值與零或空格不同。零是數字</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而空 格則是字元。 各種資料類型的資料欄都可能包含空值。不過</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部份限制條件 </a:t>
            </a:r>
            <a:r>
              <a:rPr lang="en-US" altLang="zh-TW" sz="1200" kern="1200" dirty="0" smtClean="0">
                <a:solidFill>
                  <a:schemeClr val="tx1"/>
                </a:solidFill>
                <a:effectLst/>
                <a:latin typeface="+mn-lt"/>
                <a:ea typeface="+mn-ea"/>
                <a:cs typeface="+mn-cs"/>
              </a:rPr>
              <a:t>(NOT NULL </a:t>
            </a:r>
            <a:r>
              <a:rPr lang="zh-TW" altLang="en-US" sz="1200" kern="1200" dirty="0" smtClean="0">
                <a:solidFill>
                  <a:schemeClr val="tx1"/>
                </a:solidFill>
                <a:effectLst/>
                <a:latin typeface="+mn-lt"/>
                <a:ea typeface="+mn-ea"/>
                <a:cs typeface="+mn-cs"/>
              </a:rPr>
              <a:t>與 </a:t>
            </a:r>
            <a:r>
              <a:rPr lang="en-US" altLang="zh-TW" sz="1200" kern="1200" dirty="0" smtClean="0">
                <a:solidFill>
                  <a:schemeClr val="tx1"/>
                </a:solidFill>
                <a:effectLst/>
                <a:latin typeface="+mn-lt"/>
                <a:ea typeface="+mn-ea"/>
                <a:cs typeface="+mn-cs"/>
              </a:rPr>
              <a:t>PRIMARY KEY) </a:t>
            </a:r>
            <a:r>
              <a:rPr lang="zh-TW" altLang="en-US" sz="1200" kern="1200" dirty="0" smtClean="0">
                <a:solidFill>
                  <a:schemeClr val="tx1"/>
                </a:solidFill>
                <a:effectLst/>
                <a:latin typeface="+mn-lt"/>
                <a:ea typeface="+mn-ea"/>
                <a:cs typeface="+mn-cs"/>
              </a:rPr>
              <a:t>能避免在資料欄中出現空值。 </a:t>
            </a:r>
            <a:endParaRPr lang="zh-TW" altLang="en-US" dirty="0" smtClean="0">
              <a:effectLst/>
            </a:endParaRPr>
          </a:p>
          <a:p>
            <a:r>
              <a:rPr lang="zh-TW" altLang="en-US" sz="1200" kern="1200" dirty="0" smtClean="0">
                <a:solidFill>
                  <a:schemeClr val="tx1"/>
                </a:solidFill>
                <a:effectLst/>
                <a:latin typeface="+mn-lt"/>
                <a:ea typeface="+mn-ea"/>
                <a:cs typeface="+mn-cs"/>
              </a:rPr>
              <a:t>在 </a:t>
            </a:r>
            <a:r>
              <a:rPr lang="en-US" altLang="zh-TW" sz="1200" kern="1200" dirty="0" smtClean="0">
                <a:solidFill>
                  <a:schemeClr val="tx1"/>
                </a:solidFill>
                <a:effectLst/>
                <a:latin typeface="+mn-lt"/>
                <a:ea typeface="+mn-ea"/>
                <a:cs typeface="+mn-cs"/>
              </a:rPr>
              <a:t>EMPLOYEES </a:t>
            </a:r>
            <a:r>
              <a:rPr lang="zh-TW" altLang="en-US" sz="1200" kern="1200" dirty="0" smtClean="0">
                <a:solidFill>
                  <a:schemeClr val="tx1"/>
                </a:solidFill>
                <a:effectLst/>
                <a:latin typeface="+mn-lt"/>
                <a:ea typeface="+mn-ea"/>
                <a:cs typeface="+mn-cs"/>
              </a:rPr>
              <a:t>表格的 </a:t>
            </a:r>
            <a:r>
              <a:rPr lang="en-US" altLang="zh-TW" sz="1200" kern="1200" dirty="0" smtClean="0">
                <a:solidFill>
                  <a:schemeClr val="tx1"/>
                </a:solidFill>
                <a:effectLst/>
                <a:latin typeface="+mn-lt"/>
                <a:ea typeface="+mn-ea"/>
                <a:cs typeface="+mn-cs"/>
              </a:rPr>
              <a:t>COMMISSION_PCT </a:t>
            </a:r>
            <a:r>
              <a:rPr lang="zh-TW" altLang="en-US" sz="1200" kern="1200" dirty="0" smtClean="0">
                <a:solidFill>
                  <a:schemeClr val="tx1"/>
                </a:solidFill>
                <a:effectLst/>
                <a:latin typeface="+mn-lt"/>
                <a:ea typeface="+mn-ea"/>
                <a:cs typeface="+mn-cs"/>
              </a:rPr>
              <a:t>資料欄中</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請注意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只有銷售經理或業務代表可賺 取佣金</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其他員工則不行。此處用空值來說明這個事實。 </a:t>
            </a:r>
            <a:endParaRPr lang="zh-TW" altLang="en-US" dirty="0">
              <a:effectLst/>
            </a:endParaRPr>
          </a:p>
        </p:txBody>
      </p:sp>
    </p:spTree>
    <p:extLst>
      <p:ext uri="{BB962C8B-B14F-4D97-AF65-F5344CB8AC3E}">
        <p14:creationId xmlns:p14="http://schemas.microsoft.com/office/powerpoint/2010/main" xmlns="" val="5293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TW" smtClean="0"/>
              <a:t>Click to edit Master subtitle style</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913364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3159026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5899812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lvl1pPr marL="0">
              <a:defRPr/>
            </a:lvl1pPr>
          </a:lstStyle>
          <a:p>
            <a:r>
              <a:rPr lang="en-US" altLang="zh-TW" smtClean="0"/>
              <a:t>Click to edit Master title style</a:t>
            </a:r>
            <a:endParaRPr lang="en-US" dirty="0"/>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4046134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097280" y="86786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03882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solidFill>
            <a:schemeClr val="bg1"/>
          </a:solidFill>
        </p:spPr>
        <p:txBody>
          <a:bodyPr/>
          <a:lstStyle/>
          <a:p>
            <a:r>
              <a:rPr lang="en-US" altLang="zh-TW"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766307043"/>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6"/>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8630406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Date Placeholder 2"/>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0195182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71309179"/>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zh-TW"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624D31-43A5-475A-80CF-332C9F6DCF35}" type="datetimeFigureOut">
              <a:rPr lang="en-US" smtClean="0"/>
              <a:pPr/>
              <a:t>3/15/2016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7855888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ltLang="zh-TW"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6627099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pPr/>
              <a:t>3/15/2016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097280" y="1121619"/>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6155702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45476" y="1060398"/>
            <a:ext cx="9854814" cy="3182112"/>
          </a:xfrm>
        </p:spPr>
        <p:txBody>
          <a:bodyPr>
            <a:normAutofit/>
          </a:bodyPr>
          <a:lstStyle/>
          <a:p>
            <a:r>
              <a:rPr lang="en-US" altLang="zh-TW" sz="6000" b="1" dirty="0" smtClean="0">
                <a:ea typeface="Arial" charset="0"/>
                <a:cs typeface="Arial" charset="0"/>
              </a:rPr>
              <a:t>SQL I</a:t>
            </a:r>
            <a:endParaRPr kumimoji="1" lang="zh-TW" altLang="en-US" sz="6000" dirty="0">
              <a:ea typeface="Arial" charset="0"/>
              <a:cs typeface="Arial" charset="0"/>
            </a:endParaRPr>
          </a:p>
        </p:txBody>
      </p:sp>
    </p:spTree>
    <p:extLst>
      <p:ext uri="{BB962C8B-B14F-4D97-AF65-F5344CB8AC3E}">
        <p14:creationId xmlns:p14="http://schemas.microsoft.com/office/powerpoint/2010/main" xmlns="" val="582207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blackGray">
          <a:xfrm>
            <a:off x="2400300" y="1784351"/>
            <a:ext cx="7277100" cy="779463"/>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dirty="0">
                <a:solidFill>
                  <a:srgbClr val="000000"/>
                </a:solidFill>
                <a:latin typeface="Courier New" charset="0"/>
              </a:rPr>
              <a:t>SELECT last_name, salary, </a:t>
            </a:r>
            <a:r>
              <a:rPr lang="en-US" altLang="zh-TW" sz="2000" b="1" dirty="0">
                <a:solidFill>
                  <a:srgbClr val="C00000"/>
                </a:solidFill>
                <a:latin typeface="Courier New" charset="0"/>
              </a:rPr>
              <a:t>12*salary+100</a:t>
            </a:r>
          </a:p>
          <a:p>
            <a:pPr eaLnBrk="0" hangingPunct="0">
              <a:buClrTx/>
              <a:buFontTx/>
              <a:buNone/>
            </a:pPr>
            <a:r>
              <a:rPr lang="en-US" altLang="zh-TW" sz="2000" dirty="0">
                <a:solidFill>
                  <a:srgbClr val="000000"/>
                </a:solidFill>
                <a:latin typeface="Courier New" charset="0"/>
              </a:rPr>
              <a:t>FROM   employees;</a:t>
            </a:r>
          </a:p>
        </p:txBody>
      </p:sp>
      <p:sp>
        <p:nvSpPr>
          <p:cNvPr id="326673" name="Rectangle 17"/>
          <p:cNvSpPr>
            <a:spLocks noGrp="1" noChangeArrowheads="1"/>
          </p:cNvSpPr>
          <p:nvPr>
            <p:ph type="title"/>
          </p:nvPr>
        </p:nvSpPr>
        <p:spPr>
          <a:xfrm>
            <a:off x="1097280" y="286604"/>
            <a:ext cx="10058400" cy="914668"/>
          </a:xfrm>
        </p:spPr>
        <p:txBody>
          <a:bodyPr/>
          <a:lstStyle/>
          <a:p>
            <a:r>
              <a:rPr lang="en-US" altLang="zh-TW" dirty="0"/>
              <a:t>Operator Precedence</a:t>
            </a:r>
          </a:p>
        </p:txBody>
      </p:sp>
      <p:sp>
        <p:nvSpPr>
          <p:cNvPr id="326661" name="Rectangle 5"/>
          <p:cNvSpPr>
            <a:spLocks noChangeArrowheads="1"/>
          </p:cNvSpPr>
          <p:nvPr/>
        </p:nvSpPr>
        <p:spPr bwMode="blackGray">
          <a:xfrm>
            <a:off x="2400300" y="3849688"/>
            <a:ext cx="7277100" cy="741362"/>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1800" dirty="0">
                <a:solidFill>
                  <a:srgbClr val="000000"/>
                </a:solidFill>
                <a:latin typeface="Courier New" charset="0"/>
              </a:rPr>
              <a:t>SELECT last_name, salary, </a:t>
            </a:r>
            <a:r>
              <a:rPr lang="en-US" altLang="zh-TW" sz="2000" b="1" dirty="0">
                <a:solidFill>
                  <a:srgbClr val="C00000"/>
                </a:solidFill>
                <a:latin typeface="Courier New" charset="0"/>
              </a:rPr>
              <a:t>12*(salary+100)</a:t>
            </a:r>
          </a:p>
          <a:p>
            <a:pPr eaLnBrk="0" hangingPunct="0">
              <a:buClrTx/>
              <a:buFontTx/>
              <a:buNone/>
            </a:pPr>
            <a:r>
              <a:rPr lang="en-US" altLang="zh-TW" sz="1800" dirty="0">
                <a:solidFill>
                  <a:srgbClr val="000000"/>
                </a:solidFill>
                <a:latin typeface="Courier New" charset="0"/>
              </a:rPr>
              <a:t>FROM   employees;</a:t>
            </a:r>
          </a:p>
        </p:txBody>
      </p:sp>
      <p:sp>
        <p:nvSpPr>
          <p:cNvPr id="326664" name="Text Box 8"/>
          <p:cNvSpPr txBox="1">
            <a:spLocks noChangeArrowheads="1"/>
          </p:cNvSpPr>
          <p:nvPr/>
        </p:nvSpPr>
        <p:spPr bwMode="gray">
          <a:xfrm>
            <a:off x="2971801" y="34290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sp>
        <p:nvSpPr>
          <p:cNvPr id="326669" name="Text Box 13"/>
          <p:cNvSpPr txBox="1">
            <a:spLocks noChangeArrowheads="1"/>
          </p:cNvSpPr>
          <p:nvPr/>
        </p:nvSpPr>
        <p:spPr bwMode="gray">
          <a:xfrm>
            <a:off x="2971801" y="54864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sp>
        <p:nvSpPr>
          <p:cNvPr id="326671" name="Oval 15"/>
          <p:cNvSpPr>
            <a:spLocks noChangeArrowheads="1"/>
          </p:cNvSpPr>
          <p:nvPr/>
        </p:nvSpPr>
        <p:spPr bwMode="blackWhite">
          <a:xfrm>
            <a:off x="9093200" y="1939926"/>
            <a:ext cx="490538"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eaLnBrk="0" hangingPunct="0">
              <a:lnSpc>
                <a:spcPct val="95000"/>
              </a:lnSpc>
              <a:buClrTx/>
              <a:buFontTx/>
              <a:buNone/>
            </a:pPr>
            <a:r>
              <a:rPr lang="en-US" altLang="zh-TW">
                <a:latin typeface="Arial" charset="0"/>
              </a:rPr>
              <a:t>1</a:t>
            </a:r>
          </a:p>
        </p:txBody>
      </p:sp>
      <p:sp>
        <p:nvSpPr>
          <p:cNvPr id="326672" name="Oval 16"/>
          <p:cNvSpPr>
            <a:spLocks noChangeArrowheads="1"/>
          </p:cNvSpPr>
          <p:nvPr/>
        </p:nvSpPr>
        <p:spPr bwMode="blackWhite">
          <a:xfrm>
            <a:off x="9091613" y="3949701"/>
            <a:ext cx="493712"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eaLnBrk="0" hangingPunct="0">
              <a:lnSpc>
                <a:spcPct val="95000"/>
              </a:lnSpc>
              <a:buClrTx/>
              <a:buFontTx/>
              <a:buNone/>
            </a:pPr>
            <a:r>
              <a:rPr lang="en-US" altLang="zh-TW">
                <a:latin typeface="Arial" charset="0"/>
              </a:rPr>
              <a:t>2</a:t>
            </a:r>
          </a:p>
        </p:txBody>
      </p:sp>
      <p:pic>
        <p:nvPicPr>
          <p:cNvPr id="326675" name="Picture 19" descr="C:\project-SQLFund1\images\img01-1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2971800" y="2667001"/>
            <a:ext cx="3657600" cy="949325"/>
          </a:xfrm>
          <a:prstGeom prst="rect">
            <a:avLst/>
          </a:prstGeom>
          <a:noFill/>
          <a:extLst>
            <a:ext uri="{909E8E84-426E-40DD-AFC4-6F175D3DCCD1}">
              <a14:hiddenFill xmlns:a14="http://schemas.microsoft.com/office/drawing/2010/main" xmlns="">
                <a:solidFill>
                  <a:srgbClr val="FFFFFF"/>
                </a:solidFill>
              </a14:hiddenFill>
            </a:ext>
          </a:extLst>
        </p:spPr>
      </p:pic>
      <p:pic>
        <p:nvPicPr>
          <p:cNvPr id="326676" name="Picture 20" descr="C:\project-SQLFund1\images\img01-11a.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gray">
          <a:xfrm>
            <a:off x="2971801" y="4724401"/>
            <a:ext cx="3749675" cy="936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0350751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blackGray">
          <a:xfrm>
            <a:off x="2400300" y="2443955"/>
            <a:ext cx="7651750" cy="977161"/>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601788" algn="l"/>
              </a:tabLst>
              <a:defRPr sz="2400">
                <a:solidFill>
                  <a:schemeClr val="tx1"/>
                </a:solidFill>
                <a:latin typeface="Times New Roman" charset="0"/>
              </a:defRPr>
            </a:lvl1pPr>
            <a:lvl2pPr algn="l">
              <a:spcBef>
                <a:spcPct val="0"/>
              </a:spcBef>
              <a:tabLst>
                <a:tab pos="1601788" algn="l"/>
              </a:tabLst>
              <a:defRPr sz="2400">
                <a:solidFill>
                  <a:schemeClr val="tx1"/>
                </a:solidFill>
                <a:latin typeface="Times New Roman" charset="0"/>
              </a:defRPr>
            </a:lvl2pPr>
            <a:lvl3pPr algn="l">
              <a:spcBef>
                <a:spcPct val="0"/>
              </a:spcBef>
              <a:tabLst>
                <a:tab pos="1601788" algn="l"/>
              </a:tabLst>
              <a:defRPr sz="2400">
                <a:solidFill>
                  <a:schemeClr val="tx1"/>
                </a:solidFill>
                <a:latin typeface="Times New Roman" charset="0"/>
              </a:defRPr>
            </a:lvl3pPr>
            <a:lvl4pPr algn="l">
              <a:spcBef>
                <a:spcPct val="0"/>
              </a:spcBef>
              <a:tabLst>
                <a:tab pos="1601788" algn="l"/>
              </a:tabLst>
              <a:defRPr sz="2400">
                <a:solidFill>
                  <a:schemeClr val="tx1"/>
                </a:solidFill>
                <a:latin typeface="Times New Roman" charset="0"/>
              </a:defRPr>
            </a:lvl4pPr>
            <a:lvl5pPr algn="l">
              <a:spcBef>
                <a:spcPct val="0"/>
              </a:spcBef>
              <a:tabLst>
                <a:tab pos="1601788" algn="l"/>
              </a:tabLst>
              <a:defRPr sz="2400">
                <a:solidFill>
                  <a:schemeClr val="tx1"/>
                </a:solidFill>
                <a:latin typeface="Times New Roman" charset="0"/>
              </a:defRPr>
            </a:lvl5pPr>
            <a:lvl6pPr fontAlgn="base">
              <a:spcBef>
                <a:spcPct val="0"/>
              </a:spcBef>
              <a:spcAft>
                <a:spcPct val="0"/>
              </a:spcAft>
              <a:tabLst>
                <a:tab pos="1601788" algn="l"/>
              </a:tabLst>
              <a:defRPr sz="2400">
                <a:solidFill>
                  <a:schemeClr val="tx1"/>
                </a:solidFill>
                <a:latin typeface="Times New Roman" charset="0"/>
              </a:defRPr>
            </a:lvl6pPr>
            <a:lvl7pPr fontAlgn="base">
              <a:spcBef>
                <a:spcPct val="0"/>
              </a:spcBef>
              <a:spcAft>
                <a:spcPct val="0"/>
              </a:spcAft>
              <a:tabLst>
                <a:tab pos="1601788" algn="l"/>
              </a:tabLst>
              <a:defRPr sz="2400">
                <a:solidFill>
                  <a:schemeClr val="tx1"/>
                </a:solidFill>
                <a:latin typeface="Times New Roman" charset="0"/>
              </a:defRPr>
            </a:lvl7pPr>
            <a:lvl8pPr fontAlgn="base">
              <a:spcBef>
                <a:spcPct val="0"/>
              </a:spcBef>
              <a:spcAft>
                <a:spcPct val="0"/>
              </a:spcAft>
              <a:tabLst>
                <a:tab pos="1601788" algn="l"/>
              </a:tabLst>
              <a:defRPr sz="2400">
                <a:solidFill>
                  <a:schemeClr val="tx1"/>
                </a:solidFill>
                <a:latin typeface="Times New Roman" charset="0"/>
              </a:defRPr>
            </a:lvl8pPr>
            <a:lvl9pPr fontAlgn="base">
              <a:spcBef>
                <a:spcPct val="0"/>
              </a:spcBef>
              <a:spcAft>
                <a:spcPct val="0"/>
              </a:spcAft>
              <a:tabLst>
                <a:tab pos="1601788" algn="l"/>
              </a:tabLst>
              <a:defRPr sz="2400">
                <a:solidFill>
                  <a:schemeClr val="tx1"/>
                </a:solidFill>
                <a:latin typeface="Times New Roman" charset="0"/>
              </a:defRPr>
            </a:lvl9pPr>
          </a:lstStyle>
          <a:p>
            <a:pPr eaLnBrk="0" hangingPunct="0">
              <a:buClrTx/>
              <a:buFontTx/>
              <a:buNone/>
            </a:pPr>
            <a:r>
              <a:rPr lang="en-US" altLang="zh-TW" sz="1800">
                <a:solidFill>
                  <a:srgbClr val="000000"/>
                </a:solidFill>
                <a:latin typeface="Courier New" charset="0"/>
              </a:rPr>
              <a:t> </a:t>
            </a:r>
          </a:p>
        </p:txBody>
      </p:sp>
      <p:sp>
        <p:nvSpPr>
          <p:cNvPr id="328717" name="Rectangle 13"/>
          <p:cNvSpPr>
            <a:spLocks noGrp="1" noChangeArrowheads="1"/>
          </p:cNvSpPr>
          <p:nvPr>
            <p:ph type="title"/>
          </p:nvPr>
        </p:nvSpPr>
        <p:spPr>
          <a:xfrm>
            <a:off x="1097280" y="1"/>
            <a:ext cx="10058400" cy="1092202"/>
          </a:xfrm>
        </p:spPr>
        <p:txBody>
          <a:bodyPr>
            <a:normAutofit/>
          </a:bodyPr>
          <a:lstStyle/>
          <a:p>
            <a:r>
              <a:rPr lang="en-US" altLang="zh-TW" sz="4400" dirty="0">
                <a:solidFill>
                  <a:schemeClr val="tx1"/>
                </a:solidFill>
                <a:latin typeface="+mn-lt"/>
              </a:rPr>
              <a:t>Defining a Null Value</a:t>
            </a:r>
          </a:p>
        </p:txBody>
      </p:sp>
      <p:sp>
        <p:nvSpPr>
          <p:cNvPr id="328718" name="Rectangle 14"/>
          <p:cNvSpPr>
            <a:spLocks noGrp="1" noChangeArrowheads="1"/>
          </p:cNvSpPr>
          <p:nvPr>
            <p:ph type="body" idx="1"/>
          </p:nvPr>
        </p:nvSpPr>
        <p:spPr>
          <a:xfrm>
            <a:off x="2133600" y="1449388"/>
            <a:ext cx="7918450" cy="1096962"/>
          </a:xfrm>
        </p:spPr>
        <p:txBody>
          <a:bodyPr>
            <a:normAutofit/>
          </a:bodyPr>
          <a:lstStyle/>
          <a:p>
            <a:pPr>
              <a:buFont typeface="Wingdings" pitchFamily="2" charset="2"/>
              <a:buChar char="ü"/>
            </a:pPr>
            <a:r>
              <a:rPr lang="en-US" altLang="zh-TW" dirty="0" smtClean="0">
                <a:solidFill>
                  <a:schemeClr val="tx1"/>
                </a:solidFill>
                <a:latin typeface="微軟正黑體" pitchFamily="34" charset="-120"/>
                <a:ea typeface="微軟正黑體" pitchFamily="34" charset="-120"/>
              </a:rPr>
              <a:t>  </a:t>
            </a:r>
            <a:r>
              <a:rPr lang="zh-TW" altLang="en-US" dirty="0" smtClean="0">
                <a:solidFill>
                  <a:schemeClr val="tx1"/>
                </a:solidFill>
                <a:latin typeface="微軟正黑體" pitchFamily="34" charset="-120"/>
                <a:ea typeface="微軟正黑體" pitchFamily="34" charset="-120"/>
              </a:rPr>
              <a:t>空</a:t>
            </a:r>
            <a:r>
              <a:rPr lang="zh-TW" altLang="en-US" dirty="0">
                <a:solidFill>
                  <a:schemeClr val="tx1"/>
                </a:solidFill>
                <a:latin typeface="微軟正黑體" pitchFamily="34" charset="-120"/>
                <a:ea typeface="微軟正黑體" pitchFamily="34" charset="-120"/>
              </a:rPr>
              <a:t>值 </a:t>
            </a:r>
            <a:r>
              <a:rPr lang="en-US" altLang="zh-TW" dirty="0">
                <a:solidFill>
                  <a:schemeClr val="tx1"/>
                </a:solidFill>
                <a:latin typeface="微軟正黑體" pitchFamily="34" charset="-120"/>
                <a:ea typeface="微軟正黑體" pitchFamily="34" charset="-120"/>
              </a:rPr>
              <a:t>– </a:t>
            </a:r>
            <a:r>
              <a:rPr lang="zh-TW" altLang="en-US" dirty="0">
                <a:solidFill>
                  <a:schemeClr val="tx1"/>
                </a:solidFill>
                <a:latin typeface="微軟正黑體" pitchFamily="34" charset="-120"/>
                <a:ea typeface="微軟正黑體" pitchFamily="34" charset="-120"/>
              </a:rPr>
              <a:t>即無法使用、無法加以指定、不明或不適用的值。 </a:t>
            </a:r>
            <a:endParaRPr lang="zh-TW" altLang="en-US" dirty="0" smtClean="0">
              <a:solidFill>
                <a:schemeClr val="tx1"/>
              </a:solidFill>
              <a:latin typeface="微軟正黑體" pitchFamily="34" charset="-120"/>
              <a:ea typeface="微軟正黑體" pitchFamily="34" charset="-120"/>
            </a:endParaRPr>
          </a:p>
          <a:p>
            <a:pPr>
              <a:buFont typeface="Wingdings" pitchFamily="2" charset="2"/>
              <a:buChar char="ü"/>
            </a:pPr>
            <a:r>
              <a:rPr lang="en-US" altLang="zh-TW" dirty="0" smtClean="0">
                <a:solidFill>
                  <a:schemeClr val="tx1"/>
                </a:solidFill>
                <a:latin typeface="微軟正黑體" pitchFamily="34" charset="-120"/>
                <a:ea typeface="微軟正黑體" pitchFamily="34" charset="-120"/>
              </a:rPr>
              <a:t>  </a:t>
            </a:r>
            <a:r>
              <a:rPr lang="zh-TW" altLang="en-US" dirty="0" smtClean="0">
                <a:solidFill>
                  <a:schemeClr val="tx1"/>
                </a:solidFill>
                <a:latin typeface="微軟正黑體" pitchFamily="34" charset="-120"/>
                <a:ea typeface="微軟正黑體" pitchFamily="34" charset="-120"/>
              </a:rPr>
              <a:t>空</a:t>
            </a:r>
            <a:r>
              <a:rPr lang="zh-TW" altLang="en-US" dirty="0">
                <a:solidFill>
                  <a:schemeClr val="tx1"/>
                </a:solidFill>
                <a:latin typeface="微軟正黑體" pitchFamily="34" charset="-120"/>
                <a:ea typeface="微軟正黑體" pitchFamily="34" charset="-120"/>
              </a:rPr>
              <a:t>值與零或空格不同</a:t>
            </a:r>
            <a:r>
              <a:rPr lang="zh-TW" altLang="en-US" sz="2400" dirty="0">
                <a:solidFill>
                  <a:schemeClr val="tx1"/>
                </a:solidFill>
              </a:rPr>
              <a:t>。 </a:t>
            </a:r>
            <a:endParaRPr lang="zh-TW" altLang="en-US" sz="2400" dirty="0">
              <a:solidFill>
                <a:schemeClr val="tx1"/>
              </a:solidFill>
              <a:effectLst/>
            </a:endParaRPr>
          </a:p>
        </p:txBody>
      </p:sp>
      <p:sp>
        <p:nvSpPr>
          <p:cNvPr id="328709" name="Rectangle 5"/>
          <p:cNvSpPr>
            <a:spLocks noChangeArrowheads="1"/>
          </p:cNvSpPr>
          <p:nvPr/>
        </p:nvSpPr>
        <p:spPr bwMode="blackWhite">
          <a:xfrm>
            <a:off x="2554289" y="2546350"/>
            <a:ext cx="4124325" cy="675482"/>
          </a:xfrm>
          <a:prstGeom prst="rect">
            <a:avLst/>
          </a:prstGeom>
          <a:solidFill>
            <a:schemeClr val="bg1">
              <a:lumMod val="9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nchor="ctr"/>
          <a:lstStyle>
            <a:lvl1pPr algn="l">
              <a:spcBef>
                <a:spcPct val="0"/>
              </a:spcBef>
              <a:tabLst>
                <a:tab pos="1601788" algn="l"/>
              </a:tabLst>
              <a:defRPr sz="2400">
                <a:solidFill>
                  <a:schemeClr val="tx1"/>
                </a:solidFill>
                <a:latin typeface="Times New Roman" charset="0"/>
              </a:defRPr>
            </a:lvl1pPr>
            <a:lvl2pPr algn="l">
              <a:spcBef>
                <a:spcPct val="0"/>
              </a:spcBef>
              <a:tabLst>
                <a:tab pos="1601788" algn="l"/>
              </a:tabLst>
              <a:defRPr sz="2400">
                <a:solidFill>
                  <a:schemeClr val="tx1"/>
                </a:solidFill>
                <a:latin typeface="Times New Roman" charset="0"/>
              </a:defRPr>
            </a:lvl2pPr>
            <a:lvl3pPr algn="l">
              <a:spcBef>
                <a:spcPct val="0"/>
              </a:spcBef>
              <a:tabLst>
                <a:tab pos="1601788" algn="l"/>
              </a:tabLst>
              <a:defRPr sz="2400">
                <a:solidFill>
                  <a:schemeClr val="tx1"/>
                </a:solidFill>
                <a:latin typeface="Times New Roman" charset="0"/>
              </a:defRPr>
            </a:lvl3pPr>
            <a:lvl4pPr algn="l">
              <a:spcBef>
                <a:spcPct val="0"/>
              </a:spcBef>
              <a:tabLst>
                <a:tab pos="1601788" algn="l"/>
              </a:tabLst>
              <a:defRPr sz="2400">
                <a:solidFill>
                  <a:schemeClr val="tx1"/>
                </a:solidFill>
                <a:latin typeface="Times New Roman" charset="0"/>
              </a:defRPr>
            </a:lvl4pPr>
            <a:lvl5pPr algn="l">
              <a:spcBef>
                <a:spcPct val="0"/>
              </a:spcBef>
              <a:tabLst>
                <a:tab pos="1601788" algn="l"/>
              </a:tabLst>
              <a:defRPr sz="2400">
                <a:solidFill>
                  <a:schemeClr val="tx1"/>
                </a:solidFill>
                <a:latin typeface="Times New Roman" charset="0"/>
              </a:defRPr>
            </a:lvl5pPr>
            <a:lvl6pPr fontAlgn="base">
              <a:spcBef>
                <a:spcPct val="0"/>
              </a:spcBef>
              <a:spcAft>
                <a:spcPct val="0"/>
              </a:spcAft>
              <a:tabLst>
                <a:tab pos="1601788" algn="l"/>
              </a:tabLst>
              <a:defRPr sz="2400">
                <a:solidFill>
                  <a:schemeClr val="tx1"/>
                </a:solidFill>
                <a:latin typeface="Times New Roman" charset="0"/>
              </a:defRPr>
            </a:lvl6pPr>
            <a:lvl7pPr fontAlgn="base">
              <a:spcBef>
                <a:spcPct val="0"/>
              </a:spcBef>
              <a:spcAft>
                <a:spcPct val="0"/>
              </a:spcAft>
              <a:tabLst>
                <a:tab pos="1601788" algn="l"/>
              </a:tabLst>
              <a:defRPr sz="2400">
                <a:solidFill>
                  <a:schemeClr val="tx1"/>
                </a:solidFill>
                <a:latin typeface="Times New Roman" charset="0"/>
              </a:defRPr>
            </a:lvl7pPr>
            <a:lvl8pPr fontAlgn="base">
              <a:spcBef>
                <a:spcPct val="0"/>
              </a:spcBef>
              <a:spcAft>
                <a:spcPct val="0"/>
              </a:spcAft>
              <a:tabLst>
                <a:tab pos="1601788" algn="l"/>
              </a:tabLst>
              <a:defRPr sz="2400">
                <a:solidFill>
                  <a:schemeClr val="tx1"/>
                </a:solidFill>
                <a:latin typeface="Times New Roman" charset="0"/>
              </a:defRPr>
            </a:lvl8pPr>
            <a:lvl9pPr fontAlgn="base">
              <a:spcBef>
                <a:spcPct val="0"/>
              </a:spcBef>
              <a:spcAft>
                <a:spcPct val="0"/>
              </a:spcAft>
              <a:tabLst>
                <a:tab pos="1601788" algn="l"/>
              </a:tabLst>
              <a:defRPr sz="2400">
                <a:solidFill>
                  <a:schemeClr val="tx1"/>
                </a:solidFill>
                <a:latin typeface="Times New Roman" charset="0"/>
              </a:defRPr>
            </a:lvl9pPr>
          </a:lstStyle>
          <a:p>
            <a:pPr eaLnBrk="0" hangingPunct="0">
              <a:buClrTx/>
              <a:buFontTx/>
              <a:buNone/>
            </a:pPr>
            <a:r>
              <a:rPr lang="en-US" altLang="zh-TW" sz="2000" dirty="0">
                <a:solidFill>
                  <a:srgbClr val="000000"/>
                </a:solidFill>
                <a:latin typeface="Courier New" charset="0"/>
              </a:rPr>
              <a:t>SELECT last_name, </a:t>
            </a:r>
            <a:r>
              <a:rPr lang="en-US" altLang="zh-TW" sz="2000" dirty="0" err="1">
                <a:solidFill>
                  <a:srgbClr val="000000"/>
                </a:solidFill>
                <a:latin typeface="Courier New" charset="0"/>
              </a:rPr>
              <a:t>job_id</a:t>
            </a:r>
            <a:r>
              <a:rPr lang="en-US" altLang="zh-TW" sz="2000" dirty="0">
                <a:solidFill>
                  <a:srgbClr val="000000"/>
                </a:solidFill>
                <a:latin typeface="Courier New" charset="0"/>
              </a:rPr>
              <a:t>, salary, </a:t>
            </a:r>
            <a:r>
              <a:rPr lang="en-US" altLang="zh-TW" sz="2000" b="1" dirty="0" err="1">
                <a:solidFill>
                  <a:srgbClr val="C00000"/>
                </a:solidFill>
                <a:latin typeface="Courier New" charset="0"/>
              </a:rPr>
              <a:t>commission_pct</a:t>
            </a:r>
            <a:endParaRPr lang="en-US" altLang="zh-TW" sz="2000" b="1" dirty="0">
              <a:solidFill>
                <a:srgbClr val="C00000"/>
              </a:solidFill>
              <a:latin typeface="Courier New" charset="0"/>
            </a:endParaRPr>
          </a:p>
          <a:p>
            <a:pPr eaLnBrk="0" hangingPunct="0">
              <a:buClrTx/>
              <a:buFontTx/>
              <a:buNone/>
            </a:pPr>
            <a:r>
              <a:rPr lang="en-US" altLang="zh-TW" sz="2000" dirty="0">
                <a:solidFill>
                  <a:srgbClr val="000000"/>
                </a:solidFill>
                <a:latin typeface="Courier New" charset="0"/>
              </a:rPr>
              <a:t>FROM   employees;</a:t>
            </a:r>
          </a:p>
        </p:txBody>
      </p:sp>
      <p:sp>
        <p:nvSpPr>
          <p:cNvPr id="328711" name="Text Box 7"/>
          <p:cNvSpPr txBox="1">
            <a:spLocks noChangeArrowheads="1"/>
          </p:cNvSpPr>
          <p:nvPr/>
        </p:nvSpPr>
        <p:spPr bwMode="auto">
          <a:xfrm>
            <a:off x="2593976" y="4268788"/>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sp>
        <p:nvSpPr>
          <p:cNvPr id="328712" name="Text Box 8"/>
          <p:cNvSpPr txBox="1">
            <a:spLocks noChangeArrowheads="1"/>
          </p:cNvSpPr>
          <p:nvPr/>
        </p:nvSpPr>
        <p:spPr bwMode="auto">
          <a:xfrm>
            <a:off x="2606676" y="5170488"/>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pic>
        <p:nvPicPr>
          <p:cNvPr id="328719" name="Picture 15" descr="C:\project-SQLFund1\images\img01-12.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2590801" y="3686176"/>
            <a:ext cx="4594225" cy="720725"/>
          </a:xfrm>
          <a:prstGeom prst="rect">
            <a:avLst/>
          </a:prstGeom>
          <a:noFill/>
          <a:extLst>
            <a:ext uri="{909E8E84-426E-40DD-AFC4-6F175D3DCCD1}">
              <a14:hiddenFill xmlns:a14="http://schemas.microsoft.com/office/drawing/2010/main" xmlns="">
                <a:solidFill>
                  <a:srgbClr val="FFFFFF"/>
                </a:solidFill>
              </a14:hiddenFill>
            </a:ext>
          </a:extLst>
        </p:spPr>
      </p:pic>
      <p:pic>
        <p:nvPicPr>
          <p:cNvPr id="328720" name="Picture 16" descr="C:\project-SQLFund1\images\img01-12a.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gray">
          <a:xfrm>
            <a:off x="2590801" y="4600576"/>
            <a:ext cx="4594225" cy="720725"/>
          </a:xfrm>
          <a:prstGeom prst="rect">
            <a:avLst/>
          </a:prstGeom>
          <a:noFill/>
          <a:extLst>
            <a:ext uri="{909E8E84-426E-40DD-AFC4-6F175D3DCCD1}">
              <a14:hiddenFill xmlns:a14="http://schemas.microsoft.com/office/drawing/2010/main" xmlns="">
                <a:solidFill>
                  <a:srgbClr val="FFFFFF"/>
                </a:solidFill>
              </a14:hiddenFill>
            </a:ext>
          </a:extLst>
        </p:spPr>
      </p:pic>
      <p:pic>
        <p:nvPicPr>
          <p:cNvPr id="328721" name="Picture 17" descr="C:\project-SQLFund1\images\img01-12b.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gray">
          <a:xfrm>
            <a:off x="2590801" y="5591175"/>
            <a:ext cx="4583113" cy="5032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29689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blackGray">
          <a:xfrm>
            <a:off x="2400300" y="2133601"/>
            <a:ext cx="7277100" cy="728663"/>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a:solidFill>
                  <a:srgbClr val="000000"/>
                </a:solidFill>
                <a:latin typeface="Courier New" charset="0"/>
              </a:rPr>
              <a:t> </a:t>
            </a:r>
          </a:p>
        </p:txBody>
      </p:sp>
      <p:sp>
        <p:nvSpPr>
          <p:cNvPr id="330755" name="Rectangle 3"/>
          <p:cNvSpPr>
            <a:spLocks noChangeArrowheads="1"/>
          </p:cNvSpPr>
          <p:nvPr/>
        </p:nvSpPr>
        <p:spPr bwMode="blackWhite">
          <a:xfrm>
            <a:off x="2541589" y="2273300"/>
            <a:ext cx="6848475" cy="56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1800" dirty="0">
                <a:solidFill>
                  <a:srgbClr val="000000"/>
                </a:solidFill>
                <a:latin typeface="Courier New" charset="0"/>
              </a:rPr>
              <a:t>SELECT last_name, </a:t>
            </a:r>
            <a:r>
              <a:rPr lang="en-US" altLang="zh-TW" sz="1800" b="1" dirty="0">
                <a:solidFill>
                  <a:srgbClr val="C00000"/>
                </a:solidFill>
                <a:latin typeface="Courier New" charset="0"/>
              </a:rPr>
              <a:t>12*salary*</a:t>
            </a:r>
            <a:r>
              <a:rPr lang="en-US" altLang="zh-TW" sz="1800" b="1" dirty="0" err="1">
                <a:solidFill>
                  <a:srgbClr val="C00000"/>
                </a:solidFill>
                <a:latin typeface="Courier New" charset="0"/>
              </a:rPr>
              <a:t>commission_pct</a:t>
            </a:r>
            <a:endParaRPr lang="en-US" altLang="zh-TW" sz="1800" b="1" dirty="0">
              <a:solidFill>
                <a:srgbClr val="C00000"/>
              </a:solidFill>
              <a:latin typeface="Courier New" charset="0"/>
            </a:endParaRPr>
          </a:p>
          <a:p>
            <a:pPr eaLnBrk="0" hangingPunct="0">
              <a:buClrTx/>
              <a:buFontTx/>
              <a:buNone/>
            </a:pPr>
            <a:r>
              <a:rPr lang="en-US" altLang="zh-TW" sz="1800" dirty="0">
                <a:solidFill>
                  <a:srgbClr val="000000"/>
                </a:solidFill>
                <a:latin typeface="Courier New" charset="0"/>
              </a:rPr>
              <a:t>FROM   employees;</a:t>
            </a:r>
          </a:p>
        </p:txBody>
      </p:sp>
      <p:sp>
        <p:nvSpPr>
          <p:cNvPr id="330765" name="Rectangle 13"/>
          <p:cNvSpPr>
            <a:spLocks noGrp="1" noChangeArrowheads="1"/>
          </p:cNvSpPr>
          <p:nvPr>
            <p:ph type="title"/>
          </p:nvPr>
        </p:nvSpPr>
        <p:spPr>
          <a:xfrm>
            <a:off x="1097280" y="0"/>
            <a:ext cx="10058400" cy="1103313"/>
          </a:xfrm>
        </p:spPr>
        <p:txBody>
          <a:bodyPr>
            <a:normAutofit fontScale="90000"/>
          </a:bodyPr>
          <a:lstStyle/>
          <a:p>
            <a:r>
              <a:rPr lang="en-US" altLang="zh-TW">
                <a:solidFill>
                  <a:schemeClr val="tx1"/>
                </a:solidFill>
              </a:rPr>
              <a:t>Null Values in Arithmetic Expressions</a:t>
            </a:r>
          </a:p>
        </p:txBody>
      </p:sp>
      <p:sp>
        <p:nvSpPr>
          <p:cNvPr id="330766" name="Rectangle 14"/>
          <p:cNvSpPr>
            <a:spLocks noGrp="1" noChangeArrowheads="1"/>
          </p:cNvSpPr>
          <p:nvPr>
            <p:ph type="body" idx="1"/>
          </p:nvPr>
        </p:nvSpPr>
        <p:spPr>
          <a:xfrm>
            <a:off x="2133600" y="1449388"/>
            <a:ext cx="7918450" cy="360362"/>
          </a:xfrm>
        </p:spPr>
        <p:txBody>
          <a:bodyPr>
            <a:normAutofit lnSpcReduction="10000"/>
          </a:bodyPr>
          <a:lstStyle/>
          <a:p>
            <a:r>
              <a:rPr lang="zh-TW" altLang="en-US" dirty="0"/>
              <a:t>包含空值的算術表示式</a:t>
            </a:r>
            <a:r>
              <a:rPr lang="en-US" altLang="zh-TW" dirty="0"/>
              <a:t>,</a:t>
            </a:r>
            <a:r>
              <a:rPr lang="zh-TW" altLang="en-US" dirty="0"/>
              <a:t>其評估結果亦為空值。 </a:t>
            </a:r>
            <a:endParaRPr lang="zh-TW" altLang="en-US" dirty="0">
              <a:effectLst/>
            </a:endParaRPr>
          </a:p>
        </p:txBody>
      </p:sp>
      <p:sp>
        <p:nvSpPr>
          <p:cNvPr id="330759" name="Text Box 7"/>
          <p:cNvSpPr txBox="1">
            <a:spLocks noChangeArrowheads="1"/>
          </p:cNvSpPr>
          <p:nvPr/>
        </p:nvSpPr>
        <p:spPr bwMode="auto">
          <a:xfrm>
            <a:off x="3962401" y="44958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sp>
        <p:nvSpPr>
          <p:cNvPr id="330760" name="Text Box 8"/>
          <p:cNvSpPr txBox="1">
            <a:spLocks noChangeArrowheads="1"/>
          </p:cNvSpPr>
          <p:nvPr/>
        </p:nvSpPr>
        <p:spPr bwMode="auto">
          <a:xfrm>
            <a:off x="3962401" y="35052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pic>
        <p:nvPicPr>
          <p:cNvPr id="330770" name="Picture 18" descr="C:\project-SQLFund1\images\img01-13.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4038600" y="2971801"/>
            <a:ext cx="3657600" cy="720725"/>
          </a:xfrm>
          <a:prstGeom prst="rect">
            <a:avLst/>
          </a:prstGeom>
          <a:noFill/>
          <a:extLst>
            <a:ext uri="{909E8E84-426E-40DD-AFC4-6F175D3DCCD1}">
              <a14:hiddenFill xmlns:a14="http://schemas.microsoft.com/office/drawing/2010/main" xmlns="">
                <a:solidFill>
                  <a:srgbClr val="FFFFFF"/>
                </a:solidFill>
              </a14:hiddenFill>
            </a:ext>
          </a:extLst>
        </p:spPr>
      </p:pic>
      <p:pic>
        <p:nvPicPr>
          <p:cNvPr id="330771" name="Picture 19" descr="C:\project-SQLFund1\images\img01-13a.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gray">
          <a:xfrm>
            <a:off x="4038601" y="3886201"/>
            <a:ext cx="3635375" cy="720725"/>
          </a:xfrm>
          <a:prstGeom prst="rect">
            <a:avLst/>
          </a:prstGeom>
          <a:noFill/>
          <a:extLst>
            <a:ext uri="{909E8E84-426E-40DD-AFC4-6F175D3DCCD1}">
              <a14:hiddenFill xmlns:a14="http://schemas.microsoft.com/office/drawing/2010/main" xmlns="">
                <a:solidFill>
                  <a:srgbClr val="FFFFFF"/>
                </a:solidFill>
              </a14:hiddenFill>
            </a:ext>
          </a:extLst>
        </p:spPr>
      </p:pic>
      <p:pic>
        <p:nvPicPr>
          <p:cNvPr id="330773" name="Picture 21" descr="C:\project-SQLFund1\images\img01-13b.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gray">
          <a:xfrm>
            <a:off x="4038601" y="4953001"/>
            <a:ext cx="3622675" cy="492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159413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p:cNvSpPr>
            <a:spLocks noGrp="1" noChangeArrowheads="1"/>
          </p:cNvSpPr>
          <p:nvPr>
            <p:ph type="title"/>
          </p:nvPr>
        </p:nvSpPr>
        <p:spPr>
          <a:xfrm>
            <a:off x="1097280" y="1"/>
            <a:ext cx="10058400" cy="1165412"/>
          </a:xfrm>
        </p:spPr>
        <p:txBody>
          <a:bodyPr>
            <a:normAutofit/>
          </a:bodyPr>
          <a:lstStyle/>
          <a:p>
            <a:r>
              <a:rPr lang="en-US" altLang="zh-TW" sz="4400" dirty="0" smtClean="0">
                <a:solidFill>
                  <a:schemeClr val="tx1"/>
                </a:solidFill>
                <a:latin typeface="+mn-lt"/>
              </a:rPr>
              <a:t>Defining a Column Alias</a:t>
            </a:r>
            <a:endParaRPr lang="en-US" altLang="zh-TW" sz="4400" dirty="0">
              <a:solidFill>
                <a:schemeClr val="tx1"/>
              </a:solidFill>
              <a:latin typeface="+mn-lt"/>
            </a:endParaRPr>
          </a:p>
        </p:txBody>
      </p:sp>
      <p:sp>
        <p:nvSpPr>
          <p:cNvPr id="332805" name="Rectangle 5"/>
          <p:cNvSpPr>
            <a:spLocks noGrp="1" noChangeArrowheads="1"/>
          </p:cNvSpPr>
          <p:nvPr>
            <p:ph type="body" idx="1"/>
          </p:nvPr>
        </p:nvSpPr>
        <p:spPr>
          <a:xfrm>
            <a:off x="2133600" y="1449389"/>
            <a:ext cx="9022080" cy="3803929"/>
          </a:xfrm>
        </p:spPr>
        <p:txBody>
          <a:bodyPr>
            <a:normAutofit/>
          </a:bodyPr>
          <a:lstStyle/>
          <a:p>
            <a:pPr>
              <a:buNone/>
            </a:pPr>
            <a:r>
              <a:rPr lang="zh-TW" altLang="en-US" dirty="0"/>
              <a:t>定義資料欄別名 </a:t>
            </a:r>
            <a:endParaRPr lang="zh-TW" altLang="en-US" dirty="0" smtClean="0"/>
          </a:p>
          <a:p>
            <a:pPr marL="369888" indent="-369888">
              <a:buClrTx/>
              <a:buFont typeface="Wingdings" pitchFamily="2" charset="2"/>
              <a:buChar char="ü"/>
            </a:pPr>
            <a:r>
              <a:rPr lang="zh-TW" altLang="en-US" sz="2400" dirty="0" smtClean="0">
                <a:solidFill>
                  <a:schemeClr val="tx1"/>
                </a:solidFill>
              </a:rPr>
              <a:t>重新</a:t>
            </a:r>
            <a:r>
              <a:rPr lang="zh-TW" altLang="en-US" sz="2400" dirty="0">
                <a:solidFill>
                  <a:schemeClr val="tx1"/>
                </a:solidFill>
              </a:rPr>
              <a:t>命名資料欄的標題 </a:t>
            </a:r>
            <a:endParaRPr lang="zh-TW" altLang="en-US" sz="2400" dirty="0" smtClean="0">
              <a:solidFill>
                <a:schemeClr val="tx1"/>
              </a:solidFill>
            </a:endParaRPr>
          </a:p>
          <a:p>
            <a:pPr marL="369888" indent="-369888">
              <a:buClrTx/>
              <a:buFont typeface="Wingdings" pitchFamily="2" charset="2"/>
              <a:buChar char="ü"/>
            </a:pPr>
            <a:r>
              <a:rPr lang="zh-TW" altLang="en-US" sz="2400" dirty="0" smtClean="0">
                <a:solidFill>
                  <a:schemeClr val="tx1"/>
                </a:solidFill>
              </a:rPr>
              <a:t>在</a:t>
            </a:r>
            <a:r>
              <a:rPr lang="zh-TW" altLang="en-US" sz="2400" dirty="0">
                <a:solidFill>
                  <a:schemeClr val="tx1"/>
                </a:solidFill>
              </a:rPr>
              <a:t>運算時很有用 </a:t>
            </a:r>
            <a:endParaRPr lang="zh-TW" altLang="en-US" sz="2400" dirty="0" smtClean="0">
              <a:solidFill>
                <a:schemeClr val="tx1"/>
              </a:solidFill>
            </a:endParaRPr>
          </a:p>
          <a:p>
            <a:pPr marL="369888" indent="-369888">
              <a:buClrTx/>
              <a:buFont typeface="Wingdings" pitchFamily="2" charset="2"/>
              <a:buChar char="ü"/>
            </a:pPr>
            <a:r>
              <a:rPr lang="zh-TW" altLang="en-US" sz="2400" dirty="0" smtClean="0">
                <a:solidFill>
                  <a:schemeClr val="tx1"/>
                </a:solidFill>
              </a:rPr>
              <a:t>後面</a:t>
            </a:r>
            <a:r>
              <a:rPr lang="zh-TW" altLang="en-US" sz="2400" dirty="0">
                <a:solidFill>
                  <a:schemeClr val="tx1"/>
                </a:solidFill>
              </a:rPr>
              <a:t>立即接上資料欄名稱 </a:t>
            </a:r>
            <a:r>
              <a:rPr lang="en-US" altLang="zh-TW" sz="2400" dirty="0">
                <a:solidFill>
                  <a:schemeClr val="tx1"/>
                </a:solidFill>
              </a:rPr>
              <a:t>(</a:t>
            </a:r>
            <a:r>
              <a:rPr lang="zh-TW" altLang="en-US" sz="2400" dirty="0">
                <a:solidFill>
                  <a:schemeClr val="tx1"/>
                </a:solidFill>
              </a:rPr>
              <a:t>在資料欄名稱與別名之間</a:t>
            </a:r>
            <a:r>
              <a:rPr lang="en-US" altLang="zh-TW" sz="2400" dirty="0">
                <a:solidFill>
                  <a:schemeClr val="tx1"/>
                </a:solidFill>
              </a:rPr>
              <a:t>, </a:t>
            </a:r>
            <a:r>
              <a:rPr lang="zh-TW" altLang="en-US" sz="2400" dirty="0">
                <a:solidFill>
                  <a:schemeClr val="tx1"/>
                </a:solidFill>
              </a:rPr>
              <a:t>也可以選擇是否要接 </a:t>
            </a:r>
            <a:r>
              <a:rPr lang="en-US" altLang="zh-TW" sz="2400" b="1" dirty="0">
                <a:solidFill>
                  <a:schemeClr val="tx1"/>
                </a:solidFill>
              </a:rPr>
              <a:t>AS </a:t>
            </a:r>
            <a:r>
              <a:rPr lang="zh-TW" altLang="en-US" sz="2400" dirty="0">
                <a:solidFill>
                  <a:schemeClr val="tx1"/>
                </a:solidFill>
              </a:rPr>
              <a:t>關鍵字。</a:t>
            </a:r>
            <a:r>
              <a:rPr lang="en-US" altLang="zh-TW" sz="2400" dirty="0">
                <a:solidFill>
                  <a:schemeClr val="tx1"/>
                </a:solidFill>
              </a:rPr>
              <a:t>) </a:t>
            </a:r>
            <a:endParaRPr lang="zh-TW" altLang="en-US" sz="2400" dirty="0">
              <a:solidFill>
                <a:schemeClr val="tx1"/>
              </a:solidFill>
            </a:endParaRPr>
          </a:p>
          <a:p>
            <a:pPr marL="369888" indent="-369888">
              <a:buClrTx/>
              <a:buFont typeface="Wingdings" pitchFamily="2" charset="2"/>
              <a:buChar char="ü"/>
            </a:pPr>
            <a:r>
              <a:rPr lang="zh-TW" altLang="en-US" sz="2400" dirty="0">
                <a:solidFill>
                  <a:schemeClr val="tx1"/>
                </a:solidFill>
              </a:rPr>
              <a:t>如果其中有空格、特殊字元</a:t>
            </a:r>
            <a:r>
              <a:rPr lang="en-US" altLang="zh-TW" sz="2400" dirty="0">
                <a:solidFill>
                  <a:schemeClr val="tx1"/>
                </a:solidFill>
              </a:rPr>
              <a:t>,</a:t>
            </a:r>
            <a:r>
              <a:rPr lang="zh-TW" altLang="en-US" sz="2400" dirty="0">
                <a:solidFill>
                  <a:schemeClr val="tx1"/>
                </a:solidFill>
              </a:rPr>
              <a:t>或為區分大小寫</a:t>
            </a:r>
            <a:r>
              <a:rPr lang="en-US" altLang="zh-TW" sz="2400" dirty="0">
                <a:solidFill>
                  <a:schemeClr val="tx1"/>
                </a:solidFill>
              </a:rPr>
              <a:t>,</a:t>
            </a:r>
            <a:r>
              <a:rPr lang="zh-TW" altLang="en-US" sz="2400" dirty="0">
                <a:solidFill>
                  <a:schemeClr val="tx1"/>
                </a:solidFill>
              </a:rPr>
              <a:t>則需要 加上雙引號 </a:t>
            </a:r>
            <a:endParaRPr lang="zh-TW" altLang="en-US" sz="2400" dirty="0">
              <a:solidFill>
                <a:schemeClr val="tx1"/>
              </a:solidFill>
              <a:effectLst/>
            </a:endParaRPr>
          </a:p>
        </p:txBody>
      </p:sp>
    </p:spTree>
    <p:extLst>
      <p:ext uri="{BB962C8B-B14F-4D97-AF65-F5344CB8AC3E}">
        <p14:creationId xmlns:p14="http://schemas.microsoft.com/office/powerpoint/2010/main" xmlns="" val="674980114"/>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72" name="Picture 24" descr="C:\project-SQLFund1\images\img01-15a.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3733801" y="4876801"/>
            <a:ext cx="2239963" cy="949325"/>
          </a:xfrm>
          <a:prstGeom prst="rect">
            <a:avLst/>
          </a:prstGeom>
          <a:noFill/>
          <a:extLst>
            <a:ext uri="{909E8E84-426E-40DD-AFC4-6F175D3DCCD1}">
              <a14:hiddenFill xmlns:a14="http://schemas.microsoft.com/office/drawing/2010/main" xmlns="">
                <a:solidFill>
                  <a:srgbClr val="FFFFFF"/>
                </a:solidFill>
              </a14:hiddenFill>
            </a:ext>
          </a:extLst>
        </p:spPr>
      </p:pic>
      <p:pic>
        <p:nvPicPr>
          <p:cNvPr id="334871" name="Picture 23" descr="C:\project-SQLFund1\images\img01-15.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gray">
          <a:xfrm>
            <a:off x="3733800" y="2667000"/>
            <a:ext cx="2400300" cy="960438"/>
          </a:xfrm>
          <a:prstGeom prst="rect">
            <a:avLst/>
          </a:prstGeom>
          <a:noFill/>
          <a:extLst>
            <a:ext uri="{909E8E84-426E-40DD-AFC4-6F175D3DCCD1}">
              <a14:hiddenFill xmlns:a14="http://schemas.microsoft.com/office/drawing/2010/main" xmlns="">
                <a:solidFill>
                  <a:srgbClr val="FFFFFF"/>
                </a:solidFill>
              </a14:hiddenFill>
            </a:ext>
          </a:extLst>
        </p:spPr>
      </p:pic>
      <p:sp>
        <p:nvSpPr>
          <p:cNvPr id="334852" name="Rectangle 4"/>
          <p:cNvSpPr>
            <a:spLocks noChangeArrowheads="1"/>
          </p:cNvSpPr>
          <p:nvPr/>
        </p:nvSpPr>
        <p:spPr bwMode="blackGray">
          <a:xfrm>
            <a:off x="2411413" y="1816101"/>
            <a:ext cx="7277100" cy="701675"/>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1800">
                <a:solidFill>
                  <a:srgbClr val="000000"/>
                </a:solidFill>
                <a:latin typeface="Courier New" charset="0"/>
              </a:rPr>
              <a:t> </a:t>
            </a:r>
          </a:p>
        </p:txBody>
      </p:sp>
      <p:sp>
        <p:nvSpPr>
          <p:cNvPr id="334853" name="Rectangle 5"/>
          <p:cNvSpPr>
            <a:spLocks noChangeArrowheads="1"/>
          </p:cNvSpPr>
          <p:nvPr/>
        </p:nvSpPr>
        <p:spPr bwMode="blackGray">
          <a:xfrm>
            <a:off x="2400300" y="4038601"/>
            <a:ext cx="7277100" cy="688975"/>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a:solidFill>
                  <a:srgbClr val="000000"/>
                </a:solidFill>
                <a:latin typeface="Courier New" charset="0"/>
              </a:rPr>
              <a:t> </a:t>
            </a:r>
          </a:p>
        </p:txBody>
      </p:sp>
      <p:sp>
        <p:nvSpPr>
          <p:cNvPr id="334869" name="Rectangle 21"/>
          <p:cNvSpPr>
            <a:spLocks noGrp="1" noChangeArrowheads="1"/>
          </p:cNvSpPr>
          <p:nvPr>
            <p:ph type="title"/>
          </p:nvPr>
        </p:nvSpPr>
        <p:spPr>
          <a:xfrm>
            <a:off x="1097280" y="286604"/>
            <a:ext cx="10058400" cy="892910"/>
          </a:xfrm>
        </p:spPr>
        <p:txBody>
          <a:bodyPr>
            <a:normAutofit/>
          </a:bodyPr>
          <a:lstStyle/>
          <a:p>
            <a:r>
              <a:rPr lang="en-US" altLang="zh-TW" sz="4400" dirty="0">
                <a:solidFill>
                  <a:schemeClr val="tx1"/>
                </a:solidFill>
                <a:latin typeface="+mn-lt"/>
              </a:rPr>
              <a:t>Using Column Aliases</a:t>
            </a:r>
          </a:p>
        </p:txBody>
      </p:sp>
      <p:sp>
        <p:nvSpPr>
          <p:cNvPr id="334855" name="Rectangle 7"/>
          <p:cNvSpPr>
            <a:spLocks noChangeArrowheads="1"/>
          </p:cNvSpPr>
          <p:nvPr/>
        </p:nvSpPr>
        <p:spPr bwMode="gray">
          <a:xfrm>
            <a:off x="4114800" y="2667000"/>
            <a:ext cx="8382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34856" name="Rectangle 8"/>
          <p:cNvSpPr>
            <a:spLocks noChangeArrowheads="1"/>
          </p:cNvSpPr>
          <p:nvPr/>
        </p:nvSpPr>
        <p:spPr bwMode="gray">
          <a:xfrm>
            <a:off x="4267200" y="4876800"/>
            <a:ext cx="6096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34857" name="Rectangle 9"/>
          <p:cNvSpPr>
            <a:spLocks noChangeArrowheads="1"/>
          </p:cNvSpPr>
          <p:nvPr/>
        </p:nvSpPr>
        <p:spPr bwMode="blackWhite">
          <a:xfrm>
            <a:off x="2489200" y="4117976"/>
            <a:ext cx="64389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1800" dirty="0">
                <a:latin typeface="Courier New" charset="0"/>
              </a:rPr>
              <a:t>SELECT last_name </a:t>
            </a:r>
            <a:r>
              <a:rPr lang="en-US" altLang="zh-TW" sz="1800" b="1" dirty="0">
                <a:solidFill>
                  <a:srgbClr val="C00000"/>
                </a:solidFill>
                <a:latin typeface="Courier New" charset="0"/>
              </a:rPr>
              <a:t>"Name" </a:t>
            </a:r>
            <a:r>
              <a:rPr lang="en-US" altLang="zh-TW" sz="1800" dirty="0">
                <a:latin typeface="Courier New" charset="0"/>
              </a:rPr>
              <a:t>, salary*12 </a:t>
            </a:r>
            <a:r>
              <a:rPr lang="en-US" altLang="zh-TW" sz="1800" b="1" dirty="0">
                <a:solidFill>
                  <a:srgbClr val="C00000"/>
                </a:solidFill>
                <a:latin typeface="Courier New" charset="0"/>
              </a:rPr>
              <a:t>"Annual Salary"</a:t>
            </a:r>
          </a:p>
          <a:p>
            <a:pPr eaLnBrk="0" hangingPunct="0">
              <a:buClrTx/>
              <a:buFontTx/>
              <a:buNone/>
            </a:pPr>
            <a:r>
              <a:rPr lang="en-US" altLang="zh-TW" sz="1800" dirty="0">
                <a:latin typeface="Courier New" charset="0"/>
              </a:rPr>
              <a:t>FROM   employees;</a:t>
            </a:r>
          </a:p>
        </p:txBody>
      </p:sp>
      <p:sp>
        <p:nvSpPr>
          <p:cNvPr id="334858" name="Rectangle 10"/>
          <p:cNvSpPr>
            <a:spLocks noChangeArrowheads="1"/>
          </p:cNvSpPr>
          <p:nvPr/>
        </p:nvSpPr>
        <p:spPr bwMode="blackWhite">
          <a:xfrm>
            <a:off x="2498726" y="1803401"/>
            <a:ext cx="5108575" cy="72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dirty="0">
                <a:solidFill>
                  <a:srgbClr val="000000"/>
                </a:solidFill>
                <a:latin typeface="Courier New" charset="0"/>
              </a:rPr>
              <a:t>SELECT last_name </a:t>
            </a:r>
            <a:r>
              <a:rPr lang="en-US" altLang="zh-TW" sz="2000" b="1" dirty="0">
                <a:solidFill>
                  <a:srgbClr val="C00000"/>
                </a:solidFill>
                <a:latin typeface="Courier New" charset="0"/>
              </a:rPr>
              <a:t>AS name</a:t>
            </a:r>
            <a:r>
              <a:rPr lang="en-US" altLang="zh-TW" sz="2000" dirty="0">
                <a:solidFill>
                  <a:srgbClr val="000000"/>
                </a:solidFill>
                <a:latin typeface="Courier New" charset="0"/>
              </a:rPr>
              <a:t>, </a:t>
            </a:r>
            <a:r>
              <a:rPr lang="en-US" altLang="zh-TW" sz="2000" dirty="0" err="1">
                <a:solidFill>
                  <a:srgbClr val="000000"/>
                </a:solidFill>
                <a:latin typeface="Courier New" charset="0"/>
              </a:rPr>
              <a:t>commission_pct</a:t>
            </a:r>
            <a:r>
              <a:rPr lang="en-US" altLang="zh-TW" sz="2000" dirty="0">
                <a:solidFill>
                  <a:srgbClr val="000000"/>
                </a:solidFill>
                <a:latin typeface="Courier New" charset="0"/>
              </a:rPr>
              <a:t> </a:t>
            </a:r>
            <a:r>
              <a:rPr lang="en-US" altLang="zh-TW" sz="2000" b="1" dirty="0" err="1">
                <a:solidFill>
                  <a:srgbClr val="C00000"/>
                </a:solidFill>
                <a:latin typeface="Courier New" charset="0"/>
              </a:rPr>
              <a:t>comm</a:t>
            </a:r>
            <a:endParaRPr lang="en-US" altLang="zh-TW" sz="2000" b="1" dirty="0">
              <a:solidFill>
                <a:srgbClr val="C00000"/>
              </a:solidFill>
              <a:latin typeface="Courier New" charset="0"/>
            </a:endParaRPr>
          </a:p>
          <a:p>
            <a:pPr eaLnBrk="0" hangingPunct="0">
              <a:buClrTx/>
              <a:buFontTx/>
              <a:buNone/>
            </a:pPr>
            <a:r>
              <a:rPr lang="en-US" altLang="zh-TW" sz="2000" dirty="0">
                <a:solidFill>
                  <a:srgbClr val="000000"/>
                </a:solidFill>
                <a:latin typeface="Courier New" charset="0"/>
              </a:rPr>
              <a:t>FROM   employees;</a:t>
            </a:r>
          </a:p>
        </p:txBody>
      </p:sp>
      <p:sp>
        <p:nvSpPr>
          <p:cNvPr id="334861" name="Text Box 13"/>
          <p:cNvSpPr txBox="1">
            <a:spLocks noChangeArrowheads="1"/>
          </p:cNvSpPr>
          <p:nvPr/>
        </p:nvSpPr>
        <p:spPr bwMode="auto">
          <a:xfrm>
            <a:off x="3733801" y="35052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sp>
        <p:nvSpPr>
          <p:cNvPr id="334862" name="Text Box 14"/>
          <p:cNvSpPr txBox="1">
            <a:spLocks noChangeArrowheads="1"/>
          </p:cNvSpPr>
          <p:nvPr/>
        </p:nvSpPr>
        <p:spPr bwMode="auto">
          <a:xfrm>
            <a:off x="3733801" y="56388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sp>
        <p:nvSpPr>
          <p:cNvPr id="334865" name="Rectangle 17"/>
          <p:cNvSpPr>
            <a:spLocks noChangeArrowheads="1"/>
          </p:cNvSpPr>
          <p:nvPr/>
        </p:nvSpPr>
        <p:spPr bwMode="gray">
          <a:xfrm>
            <a:off x="5105401" y="2667000"/>
            <a:ext cx="823913"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34867" name="Rectangle 19"/>
          <p:cNvSpPr>
            <a:spLocks noChangeArrowheads="1"/>
          </p:cNvSpPr>
          <p:nvPr/>
        </p:nvSpPr>
        <p:spPr bwMode="gray">
          <a:xfrm>
            <a:off x="4953000" y="4876800"/>
            <a:ext cx="9906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xmlns="" val="507197409"/>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r>
              <a:rPr lang="en-US" altLang="zh-TW" dirty="0"/>
              <a:t>Lesson Agenda</a:t>
            </a:r>
          </a:p>
        </p:txBody>
      </p:sp>
      <p:sp>
        <p:nvSpPr>
          <p:cNvPr id="436229" name="Rectangle 5"/>
          <p:cNvSpPr>
            <a:spLocks noGrp="1" noChangeArrowheads="1"/>
          </p:cNvSpPr>
          <p:nvPr>
            <p:ph type="body" idx="1"/>
          </p:nvPr>
        </p:nvSpPr>
        <p:spPr>
          <a:xfrm>
            <a:off x="2133600" y="1449389"/>
            <a:ext cx="7918450" cy="2636837"/>
          </a:xfrm>
        </p:spPr>
        <p:txBody>
          <a:bodyPr/>
          <a:lstStyle/>
          <a:p>
            <a:pPr lvl="1">
              <a:buClr>
                <a:schemeClr val="folHlink"/>
              </a:buClr>
            </a:pPr>
            <a:r>
              <a:rPr lang="en-US" altLang="zh-TW">
                <a:solidFill>
                  <a:schemeClr val="folHlink"/>
                </a:solidFill>
              </a:rPr>
              <a:t>Basic </a:t>
            </a:r>
            <a:r>
              <a:rPr lang="en-US" altLang="zh-TW">
                <a:solidFill>
                  <a:schemeClr val="folHlink"/>
                </a:solidFill>
                <a:latin typeface="Courier New" charset="0"/>
              </a:rPr>
              <a:t>SELECT</a:t>
            </a:r>
            <a:r>
              <a:rPr lang="en-US" altLang="zh-TW">
                <a:solidFill>
                  <a:schemeClr val="folHlink"/>
                </a:solidFill>
              </a:rPr>
              <a:t> Statement</a:t>
            </a:r>
          </a:p>
          <a:p>
            <a:pPr lvl="1">
              <a:buClr>
                <a:schemeClr val="folHlink"/>
              </a:buClr>
            </a:pPr>
            <a:r>
              <a:rPr lang="en-US" altLang="zh-TW">
                <a:solidFill>
                  <a:schemeClr val="folHlink"/>
                </a:solidFill>
              </a:rPr>
              <a:t>Arithmetic Expressions and NULL values in </a:t>
            </a:r>
            <a:r>
              <a:rPr lang="en-US" altLang="zh-TW">
                <a:solidFill>
                  <a:schemeClr val="folHlink"/>
                </a:solidFill>
                <a:latin typeface="Courier New" charset="0"/>
              </a:rPr>
              <a:t>SELECT</a:t>
            </a:r>
            <a:r>
              <a:rPr lang="en-US" altLang="zh-TW">
                <a:solidFill>
                  <a:schemeClr val="folHlink"/>
                </a:solidFill>
              </a:rPr>
              <a:t> statement</a:t>
            </a:r>
          </a:p>
          <a:p>
            <a:pPr lvl="1">
              <a:buClr>
                <a:schemeClr val="folHlink"/>
              </a:buClr>
            </a:pPr>
            <a:r>
              <a:rPr lang="en-US" altLang="zh-TW">
                <a:solidFill>
                  <a:schemeClr val="folHlink"/>
                </a:solidFill>
              </a:rPr>
              <a:t>Column Aliases</a:t>
            </a:r>
          </a:p>
          <a:p>
            <a:pPr lvl="1">
              <a:buClr>
                <a:schemeClr val="hlink"/>
              </a:buClr>
            </a:pPr>
            <a:r>
              <a:rPr lang="en-US" altLang="zh-TW"/>
              <a:t>Use of concatenation operator, literal character strings, alternative quote operator, and the </a:t>
            </a:r>
            <a:r>
              <a:rPr lang="en-US" altLang="zh-TW">
                <a:latin typeface="Courier New" charset="0"/>
              </a:rPr>
              <a:t>DISTINCT</a:t>
            </a:r>
            <a:r>
              <a:rPr lang="en-US" altLang="zh-TW"/>
              <a:t> keyword</a:t>
            </a:r>
          </a:p>
          <a:p>
            <a:pPr lvl="1">
              <a:buClr>
                <a:schemeClr val="folHlink"/>
              </a:buClr>
            </a:pPr>
            <a:r>
              <a:rPr lang="en-US" altLang="zh-TW">
                <a:solidFill>
                  <a:schemeClr val="folHlink"/>
                </a:solidFill>
                <a:latin typeface="Courier New" charset="0"/>
              </a:rPr>
              <a:t>DESCRIBE</a:t>
            </a:r>
            <a:r>
              <a:rPr lang="en-US" altLang="zh-TW">
                <a:solidFill>
                  <a:schemeClr val="folHlink"/>
                </a:solidFill>
              </a:rPr>
              <a:t> command</a:t>
            </a:r>
          </a:p>
        </p:txBody>
      </p:sp>
    </p:spTree>
    <p:extLst>
      <p:ext uri="{BB962C8B-B14F-4D97-AF65-F5344CB8AC3E}">
        <p14:creationId xmlns:p14="http://schemas.microsoft.com/office/powerpoint/2010/main" xmlns="" val="7125454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6" name="Rectangle 10"/>
          <p:cNvSpPr>
            <a:spLocks noGrp="1" noChangeArrowheads="1"/>
          </p:cNvSpPr>
          <p:nvPr>
            <p:ph type="title"/>
          </p:nvPr>
        </p:nvSpPr>
        <p:spPr>
          <a:xfrm>
            <a:off x="1097280" y="0"/>
            <a:ext cx="10058400" cy="1165535"/>
          </a:xfrm>
        </p:spPr>
        <p:txBody>
          <a:bodyPr>
            <a:normAutofit/>
          </a:bodyPr>
          <a:lstStyle/>
          <a:p>
            <a:r>
              <a:rPr lang="en-US" altLang="zh-TW" sz="4400" dirty="0">
                <a:solidFill>
                  <a:schemeClr val="tx1"/>
                </a:solidFill>
                <a:latin typeface="+mn-lt"/>
              </a:rPr>
              <a:t>Concatenation Operator</a:t>
            </a:r>
          </a:p>
        </p:txBody>
      </p:sp>
      <p:sp>
        <p:nvSpPr>
          <p:cNvPr id="336907" name="Rectangle 11"/>
          <p:cNvSpPr>
            <a:spLocks noGrp="1" noChangeArrowheads="1"/>
          </p:cNvSpPr>
          <p:nvPr>
            <p:ph type="body" idx="1"/>
          </p:nvPr>
        </p:nvSpPr>
        <p:spPr>
          <a:xfrm>
            <a:off x="2133600" y="1449389"/>
            <a:ext cx="7918450" cy="1565275"/>
          </a:xfrm>
        </p:spPr>
        <p:txBody>
          <a:bodyPr>
            <a:normAutofit lnSpcReduction="10000"/>
          </a:bodyPr>
          <a:lstStyle/>
          <a:p>
            <a:pPr>
              <a:spcBef>
                <a:spcPts val="600"/>
              </a:spcBef>
              <a:spcAft>
                <a:spcPts val="600"/>
              </a:spcAft>
              <a:buNone/>
            </a:pPr>
            <a:r>
              <a:rPr lang="zh-TW" altLang="en-US" dirty="0">
                <a:latin typeface="微軟正黑體" pitchFamily="34" charset="-120"/>
                <a:ea typeface="微軟正黑體" pitchFamily="34" charset="-120"/>
              </a:rPr>
              <a:t>連接 </a:t>
            </a:r>
            <a:r>
              <a:rPr lang="en-US" altLang="zh-TW" dirty="0">
                <a:latin typeface="微軟正黑體" pitchFamily="34" charset="-120"/>
                <a:ea typeface="微軟正黑體" pitchFamily="34" charset="-120"/>
              </a:rPr>
              <a:t>(concatenation) </a:t>
            </a:r>
            <a:r>
              <a:rPr lang="zh-TW" altLang="en-US" dirty="0">
                <a:latin typeface="微軟正黑體" pitchFamily="34" charset="-120"/>
                <a:ea typeface="微軟正黑體" pitchFamily="34" charset="-120"/>
              </a:rPr>
              <a:t>運算子</a:t>
            </a:r>
            <a:r>
              <a:rPr lang="en-US" altLang="zh-TW" dirty="0" smtClean="0">
                <a:latin typeface="微軟正黑體" pitchFamily="34" charset="-120"/>
                <a:ea typeface="微軟正黑體" pitchFamily="34" charset="-120"/>
              </a:rPr>
              <a:t>:</a:t>
            </a:r>
            <a:endParaRPr lang="en-US" altLang="zh-TW" dirty="0">
              <a:latin typeface="微軟正黑體" pitchFamily="34" charset="-120"/>
              <a:ea typeface="微軟正黑體" pitchFamily="34" charset="-120"/>
            </a:endParaRPr>
          </a:p>
          <a:p>
            <a:pPr>
              <a:spcBef>
                <a:spcPts val="600"/>
              </a:spcBef>
              <a:spcAft>
                <a:spcPts val="600"/>
              </a:spcAft>
              <a:buClrTx/>
              <a:buFont typeface="Wingdings" pitchFamily="2" charset="2"/>
              <a:buChar char="ü"/>
            </a:pPr>
            <a:r>
              <a:rPr lang="zh-TW" altLang="en-US" dirty="0" smtClean="0">
                <a:latin typeface="微軟正黑體" pitchFamily="34" charset="-120"/>
                <a:ea typeface="微軟正黑體" pitchFamily="34" charset="-120"/>
              </a:rPr>
              <a:t>  將</a:t>
            </a:r>
            <a:r>
              <a:rPr lang="zh-TW" altLang="en-US" dirty="0">
                <a:latin typeface="微軟正黑體" pitchFamily="34" charset="-120"/>
                <a:ea typeface="微軟正黑體" pitchFamily="34" charset="-120"/>
              </a:rPr>
              <a:t>資料欄或字元字串與其他資料欄</a:t>
            </a:r>
            <a:r>
              <a:rPr lang="zh-TW" altLang="en-US" dirty="0" smtClean="0">
                <a:latin typeface="微軟正黑體" pitchFamily="34" charset="-120"/>
                <a:ea typeface="微軟正黑體" pitchFamily="34" charset="-120"/>
              </a:rPr>
              <a:t>連結</a:t>
            </a:r>
            <a:endParaRPr lang="en-US" altLang="zh-TW" dirty="0" smtClean="0">
              <a:latin typeface="微軟正黑體" pitchFamily="34" charset="-120"/>
              <a:ea typeface="微軟正黑體" pitchFamily="34" charset="-120"/>
            </a:endParaRPr>
          </a:p>
          <a:p>
            <a:pPr>
              <a:spcBef>
                <a:spcPts val="600"/>
              </a:spcBef>
              <a:spcAft>
                <a:spcPts val="600"/>
              </a:spcAft>
              <a:buClrTx/>
              <a:buFont typeface="Wingdings" pitchFamily="2" charset="2"/>
              <a:buChar char="ü"/>
            </a:pPr>
            <a:r>
              <a:rPr lang="zh-TW" altLang="en-US" dirty="0" smtClean="0">
                <a:latin typeface="微軟正黑體" pitchFamily="34" charset="-120"/>
                <a:ea typeface="微軟正黑體" pitchFamily="34" charset="-120"/>
              </a:rPr>
              <a:t>  以</a:t>
            </a:r>
            <a:r>
              <a:rPr lang="zh-TW" altLang="en-US" dirty="0">
                <a:latin typeface="微軟正黑體" pitchFamily="34" charset="-120"/>
                <a:ea typeface="微軟正黑體" pitchFamily="34" charset="-120"/>
              </a:rPr>
              <a:t>兩個直槓表示 </a:t>
            </a:r>
            <a:r>
              <a:rPr lang="en-US" altLang="zh-TW" dirty="0" smtClean="0">
                <a:latin typeface="微軟正黑體" pitchFamily="34" charset="-120"/>
                <a:ea typeface="微軟正黑體" pitchFamily="34" charset="-120"/>
              </a:rPr>
              <a:t>“||”</a:t>
            </a:r>
            <a:endParaRPr lang="en-US" altLang="zh-TW" dirty="0">
              <a:latin typeface="微軟正黑體" pitchFamily="34" charset="-120"/>
              <a:ea typeface="微軟正黑體" pitchFamily="34" charset="-120"/>
            </a:endParaRPr>
          </a:p>
          <a:p>
            <a:pPr>
              <a:spcBef>
                <a:spcPts val="600"/>
              </a:spcBef>
              <a:spcAft>
                <a:spcPts val="600"/>
              </a:spcAft>
              <a:buClrTx/>
              <a:buFont typeface="Wingdings" pitchFamily="2" charset="2"/>
              <a:buChar char="ü"/>
            </a:pPr>
            <a:r>
              <a:rPr lang="zh-TW" altLang="en-US" dirty="0" smtClean="0">
                <a:latin typeface="微軟正黑體" pitchFamily="34" charset="-120"/>
                <a:ea typeface="微軟正黑體" pitchFamily="34" charset="-120"/>
              </a:rPr>
              <a:t>  藉</a:t>
            </a:r>
            <a:r>
              <a:rPr lang="zh-TW" altLang="en-US" dirty="0">
                <a:latin typeface="微軟正黑體" pitchFamily="34" charset="-120"/>
                <a:ea typeface="微軟正黑體" pitchFamily="34" charset="-120"/>
              </a:rPr>
              <a:t>此建立一個資料欄</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其格式為字元表示式 </a:t>
            </a:r>
            <a:endParaRPr lang="zh-TW" altLang="en-US" dirty="0">
              <a:effectLst/>
              <a:latin typeface="微軟正黑體" pitchFamily="34" charset="-120"/>
              <a:ea typeface="微軟正黑體" pitchFamily="34" charset="-120"/>
            </a:endParaRPr>
          </a:p>
        </p:txBody>
      </p:sp>
      <p:sp>
        <p:nvSpPr>
          <p:cNvPr id="336900" name="Rectangle 4"/>
          <p:cNvSpPr>
            <a:spLocks noChangeArrowheads="1"/>
          </p:cNvSpPr>
          <p:nvPr/>
        </p:nvSpPr>
        <p:spPr bwMode="blackGray">
          <a:xfrm>
            <a:off x="2362200" y="3200401"/>
            <a:ext cx="7277100" cy="741363"/>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dirty="0">
                <a:latin typeface="Courier New" charset="0"/>
              </a:rPr>
              <a:t>SELECT	last_name</a:t>
            </a:r>
            <a:r>
              <a:rPr lang="en-US" altLang="zh-TW" sz="2000" b="1" dirty="0">
                <a:solidFill>
                  <a:srgbClr val="C00000"/>
                </a:solidFill>
                <a:latin typeface="Courier New" charset="0"/>
              </a:rPr>
              <a:t>||</a:t>
            </a:r>
            <a:r>
              <a:rPr lang="en-US" altLang="zh-TW" sz="2000" dirty="0" err="1">
                <a:latin typeface="Courier New" charset="0"/>
              </a:rPr>
              <a:t>job_id</a:t>
            </a:r>
            <a:r>
              <a:rPr lang="en-US" altLang="zh-TW" sz="2000" dirty="0">
                <a:latin typeface="Courier New" charset="0"/>
              </a:rPr>
              <a:t> AS "Employees"</a:t>
            </a:r>
          </a:p>
          <a:p>
            <a:pPr eaLnBrk="0" hangingPunct="0">
              <a:buClrTx/>
              <a:buFontTx/>
              <a:buNone/>
            </a:pPr>
            <a:r>
              <a:rPr lang="en-US" altLang="zh-TW" sz="2000" dirty="0">
                <a:latin typeface="Courier New" charset="0"/>
              </a:rPr>
              <a:t>FROM 	employees;</a:t>
            </a:r>
            <a:endParaRPr lang="en-US" altLang="zh-TW" sz="2000" dirty="0">
              <a:solidFill>
                <a:srgbClr val="000000"/>
              </a:solidFill>
              <a:latin typeface="Courier New" charset="0"/>
            </a:endParaRPr>
          </a:p>
        </p:txBody>
      </p:sp>
      <p:sp>
        <p:nvSpPr>
          <p:cNvPr id="336903" name="Text Box 7"/>
          <p:cNvSpPr txBox="1">
            <a:spLocks noChangeArrowheads="1"/>
          </p:cNvSpPr>
          <p:nvPr/>
        </p:nvSpPr>
        <p:spPr bwMode="gray">
          <a:xfrm>
            <a:off x="4114801" y="54102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pic>
        <p:nvPicPr>
          <p:cNvPr id="336909" name="Picture 13" descr="C:\project-SQLFund1\images\img01-16.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4114801" y="4114801"/>
            <a:ext cx="2193925" cy="1406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914389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8" name="Rectangle 4"/>
          <p:cNvSpPr>
            <a:spLocks noGrp="1" noChangeArrowheads="1"/>
          </p:cNvSpPr>
          <p:nvPr>
            <p:ph type="title"/>
          </p:nvPr>
        </p:nvSpPr>
        <p:spPr>
          <a:xfrm>
            <a:off x="1097280" y="1"/>
            <a:ext cx="10058400" cy="1111624"/>
          </a:xfrm>
        </p:spPr>
        <p:txBody>
          <a:bodyPr>
            <a:normAutofit/>
          </a:bodyPr>
          <a:lstStyle/>
          <a:p>
            <a:r>
              <a:rPr lang="en-US" altLang="zh-TW" sz="4400" dirty="0">
                <a:solidFill>
                  <a:schemeClr val="tx1"/>
                </a:solidFill>
                <a:latin typeface="+mn-lt"/>
              </a:rPr>
              <a:t>Literal Character Strings</a:t>
            </a:r>
          </a:p>
        </p:txBody>
      </p:sp>
      <p:sp>
        <p:nvSpPr>
          <p:cNvPr id="338949" name="Rectangle 5"/>
          <p:cNvSpPr>
            <a:spLocks noGrp="1" noChangeArrowheads="1"/>
          </p:cNvSpPr>
          <p:nvPr>
            <p:ph type="body" idx="1"/>
          </p:nvPr>
        </p:nvSpPr>
        <p:spPr>
          <a:xfrm>
            <a:off x="1834055" y="1449388"/>
            <a:ext cx="7918450" cy="1833562"/>
          </a:xfrm>
        </p:spPr>
        <p:txBody>
          <a:bodyPr/>
          <a:lstStyle/>
          <a:p>
            <a:pPr>
              <a:buClrTx/>
              <a:buFont typeface="Wingdings" pitchFamily="2" charset="2"/>
              <a:buChar char="ü"/>
            </a:pPr>
            <a:r>
              <a:rPr lang="en-US" altLang="zh-TW" dirty="0" smtClean="0"/>
              <a:t>  </a:t>
            </a:r>
            <a:r>
              <a:rPr lang="zh-TW" altLang="en-US" dirty="0" smtClean="0"/>
              <a:t>所謂</a:t>
            </a:r>
            <a:r>
              <a:rPr lang="zh-TW" altLang="en-US" dirty="0"/>
              <a:t>文字 </a:t>
            </a:r>
            <a:r>
              <a:rPr lang="en-US" altLang="zh-TW" dirty="0"/>
              <a:t>(literal),</a:t>
            </a:r>
            <a:r>
              <a:rPr lang="zh-TW" altLang="en-US" dirty="0"/>
              <a:t>即為 </a:t>
            </a:r>
            <a:r>
              <a:rPr lang="en-US" altLang="zh-TW" b="1" dirty="0"/>
              <a:t>SELECT </a:t>
            </a:r>
            <a:r>
              <a:rPr lang="zh-TW" altLang="en-US" dirty="0"/>
              <a:t>敘述句中的字元、數 字或日期。 </a:t>
            </a:r>
            <a:endParaRPr lang="en-US" altLang="zh-TW" dirty="0" smtClean="0"/>
          </a:p>
          <a:p>
            <a:pPr>
              <a:buClrTx/>
              <a:buFont typeface="Wingdings" pitchFamily="2" charset="2"/>
              <a:buChar char="ü"/>
            </a:pPr>
            <a:r>
              <a:rPr lang="zh-TW" altLang="en-US" dirty="0" smtClean="0"/>
              <a:t>  日期</a:t>
            </a:r>
            <a:r>
              <a:rPr lang="zh-TW" altLang="en-US" dirty="0"/>
              <a:t>與字元字串值必須用單引號括住</a:t>
            </a:r>
            <a:r>
              <a:rPr lang="zh-TW" altLang="en-US" dirty="0" smtClean="0"/>
              <a:t>。</a:t>
            </a:r>
            <a:endParaRPr lang="en-US" altLang="zh-TW" dirty="0" smtClean="0"/>
          </a:p>
          <a:p>
            <a:pPr>
              <a:buClrTx/>
              <a:buFont typeface="Wingdings" pitchFamily="2" charset="2"/>
              <a:buChar char="ü"/>
            </a:pPr>
            <a:r>
              <a:rPr lang="zh-TW" altLang="en-US" dirty="0" smtClean="0"/>
              <a:t>  每</a:t>
            </a:r>
            <a:r>
              <a:rPr lang="zh-TW" altLang="en-US" dirty="0"/>
              <a:t>傳回一個資料列</a:t>
            </a:r>
            <a:r>
              <a:rPr lang="en-US" altLang="zh-TW" dirty="0"/>
              <a:t>,</a:t>
            </a:r>
            <a:r>
              <a:rPr lang="zh-TW" altLang="en-US" dirty="0"/>
              <a:t>就會輸出一次各字元字串。 </a:t>
            </a:r>
            <a:endParaRPr lang="zh-TW" altLang="en-US" dirty="0">
              <a:effectLst/>
            </a:endParaRPr>
          </a:p>
        </p:txBody>
      </p:sp>
    </p:spTree>
    <p:extLst>
      <p:ext uri="{BB962C8B-B14F-4D97-AF65-F5344CB8AC3E}">
        <p14:creationId xmlns:p14="http://schemas.microsoft.com/office/powerpoint/2010/main" xmlns="" val="210959269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00" name="Rectangle 8"/>
          <p:cNvSpPr>
            <a:spLocks noGrp="1" noChangeArrowheads="1"/>
          </p:cNvSpPr>
          <p:nvPr>
            <p:ph type="title"/>
          </p:nvPr>
        </p:nvSpPr>
        <p:spPr>
          <a:xfrm>
            <a:off x="1097280" y="286604"/>
            <a:ext cx="10058400" cy="842950"/>
          </a:xfrm>
        </p:spPr>
        <p:txBody>
          <a:bodyPr>
            <a:normAutofit/>
          </a:bodyPr>
          <a:lstStyle/>
          <a:p>
            <a:r>
              <a:rPr lang="en-US" altLang="zh-TW" sz="4400" dirty="0">
                <a:solidFill>
                  <a:schemeClr val="tx1"/>
                </a:solidFill>
                <a:latin typeface="+mn-lt"/>
              </a:rPr>
              <a:t>Using Literal Character Strings</a:t>
            </a:r>
          </a:p>
        </p:txBody>
      </p:sp>
      <p:sp>
        <p:nvSpPr>
          <p:cNvPr id="340995" name="Text Box 3"/>
          <p:cNvSpPr txBox="1">
            <a:spLocks noChangeArrowheads="1"/>
          </p:cNvSpPr>
          <p:nvPr/>
        </p:nvSpPr>
        <p:spPr bwMode="auto">
          <a:xfrm>
            <a:off x="4267201" y="45720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sp>
        <p:nvSpPr>
          <p:cNvPr id="340998" name="Rectangle 6"/>
          <p:cNvSpPr>
            <a:spLocks noChangeArrowheads="1"/>
          </p:cNvSpPr>
          <p:nvPr/>
        </p:nvSpPr>
        <p:spPr bwMode="blackGray">
          <a:xfrm>
            <a:off x="2400299" y="1919288"/>
            <a:ext cx="7831521" cy="1071562"/>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dirty="0">
                <a:solidFill>
                  <a:srgbClr val="000000"/>
                </a:solidFill>
                <a:latin typeface="Courier New" charset="0"/>
              </a:rPr>
              <a:t>SELECT last_name ||</a:t>
            </a:r>
            <a:r>
              <a:rPr lang="en-US" altLang="zh-TW" sz="2000" b="1" dirty="0">
                <a:solidFill>
                  <a:srgbClr val="C00000"/>
                </a:solidFill>
                <a:latin typeface="Courier New" charset="0"/>
              </a:rPr>
              <a:t>'</a:t>
            </a:r>
            <a:r>
              <a:rPr lang="en-US" altLang="zh-TW" sz="2000" dirty="0">
                <a:solidFill>
                  <a:srgbClr val="000000"/>
                </a:solidFill>
                <a:latin typeface="Courier New" charset="0"/>
              </a:rPr>
              <a:t> </a:t>
            </a:r>
            <a:r>
              <a:rPr lang="en-US" altLang="zh-TW" sz="2000" b="1" dirty="0">
                <a:solidFill>
                  <a:srgbClr val="C00000"/>
                </a:solidFill>
                <a:latin typeface="Courier New" charset="0"/>
              </a:rPr>
              <a:t>is a</a:t>
            </a:r>
            <a:r>
              <a:rPr lang="en-US" altLang="zh-TW" sz="2000" dirty="0">
                <a:solidFill>
                  <a:srgbClr val="000000"/>
                </a:solidFill>
                <a:latin typeface="Courier New" charset="0"/>
              </a:rPr>
              <a:t> </a:t>
            </a:r>
            <a:r>
              <a:rPr lang="en-US" altLang="zh-TW" sz="2000" b="1" dirty="0">
                <a:solidFill>
                  <a:srgbClr val="C00000"/>
                </a:solidFill>
                <a:latin typeface="Courier New" charset="0"/>
              </a:rPr>
              <a:t>'</a:t>
            </a:r>
            <a:r>
              <a:rPr lang="en-US" altLang="zh-TW" sz="2000" dirty="0">
                <a:solidFill>
                  <a:srgbClr val="000000"/>
                </a:solidFill>
                <a:latin typeface="Courier New" charset="0"/>
              </a:rPr>
              <a:t>||</a:t>
            </a:r>
            <a:r>
              <a:rPr lang="en-US" altLang="zh-TW" sz="2000" dirty="0" err="1">
                <a:solidFill>
                  <a:srgbClr val="000000"/>
                </a:solidFill>
                <a:latin typeface="Courier New" charset="0"/>
              </a:rPr>
              <a:t>job_id</a:t>
            </a:r>
            <a:r>
              <a:rPr lang="en-US" altLang="zh-TW" sz="2000" dirty="0">
                <a:solidFill>
                  <a:srgbClr val="000000"/>
                </a:solidFill>
                <a:latin typeface="Courier New" charset="0"/>
              </a:rPr>
              <a:t> </a:t>
            </a:r>
          </a:p>
          <a:p>
            <a:pPr eaLnBrk="0" hangingPunct="0">
              <a:buClrTx/>
              <a:buFontTx/>
              <a:buNone/>
            </a:pPr>
            <a:r>
              <a:rPr lang="en-US" altLang="zh-TW" sz="2000" dirty="0">
                <a:solidFill>
                  <a:srgbClr val="000000"/>
                </a:solidFill>
                <a:latin typeface="Courier New" charset="0"/>
              </a:rPr>
              <a:t>       AS "Employee Details"</a:t>
            </a:r>
          </a:p>
          <a:p>
            <a:pPr eaLnBrk="0" hangingPunct="0">
              <a:buClrTx/>
              <a:buFontTx/>
              <a:buNone/>
            </a:pPr>
            <a:r>
              <a:rPr lang="en-US" altLang="zh-TW" sz="2000" dirty="0">
                <a:solidFill>
                  <a:srgbClr val="000000"/>
                </a:solidFill>
                <a:latin typeface="Courier New" charset="0"/>
              </a:rPr>
              <a:t>FROM   employees;</a:t>
            </a:r>
          </a:p>
        </p:txBody>
      </p:sp>
      <p:pic>
        <p:nvPicPr>
          <p:cNvPr id="341002" name="Picture 10" descr="C:\project-SQLFund1\images\img01-18.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4191001" y="3276601"/>
            <a:ext cx="2697163" cy="1439863"/>
          </a:xfrm>
          <a:prstGeom prst="rect">
            <a:avLst/>
          </a:prstGeom>
          <a:noFill/>
          <a:extLst>
            <a:ext uri="{909E8E84-426E-40DD-AFC4-6F175D3DCCD1}">
              <a14:hiddenFill xmlns:a14="http://schemas.microsoft.com/office/drawing/2010/main" xmlns="">
                <a:solidFill>
                  <a:srgbClr val="FFFFFF"/>
                </a:solidFill>
              </a14:hiddenFill>
            </a:ext>
          </a:extLst>
        </p:spPr>
      </p:pic>
      <p:pic>
        <p:nvPicPr>
          <p:cNvPr id="341004" name="Picture 12" descr="C:\project-SQLFund1\images\img01-18a.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gray">
          <a:xfrm>
            <a:off x="4191001" y="5029200"/>
            <a:ext cx="2593975" cy="742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167912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04" name="Rectangle 16"/>
          <p:cNvSpPr>
            <a:spLocks noGrp="1" noChangeArrowheads="1"/>
          </p:cNvSpPr>
          <p:nvPr>
            <p:ph type="title"/>
          </p:nvPr>
        </p:nvSpPr>
        <p:spPr>
          <a:xfrm>
            <a:off x="1097280" y="0"/>
            <a:ext cx="10058400" cy="1177927"/>
          </a:xfrm>
        </p:spPr>
        <p:txBody>
          <a:bodyPr>
            <a:normAutofit/>
          </a:bodyPr>
          <a:lstStyle/>
          <a:p>
            <a:r>
              <a:rPr lang="en-US" altLang="zh-TW" sz="4400" dirty="0">
                <a:solidFill>
                  <a:schemeClr val="tx1"/>
                </a:solidFill>
                <a:latin typeface="+mn-lt"/>
              </a:rPr>
              <a:t>Duplicate Rows</a:t>
            </a:r>
          </a:p>
        </p:txBody>
      </p:sp>
      <p:sp>
        <p:nvSpPr>
          <p:cNvPr id="345105" name="Rectangle 17"/>
          <p:cNvSpPr>
            <a:spLocks noGrp="1" noChangeArrowheads="1"/>
          </p:cNvSpPr>
          <p:nvPr>
            <p:ph type="body" idx="1"/>
          </p:nvPr>
        </p:nvSpPr>
        <p:spPr>
          <a:xfrm>
            <a:off x="2133600" y="1309689"/>
            <a:ext cx="7918450" cy="695325"/>
          </a:xfrm>
        </p:spPr>
        <p:txBody>
          <a:bodyPr/>
          <a:lstStyle/>
          <a:p>
            <a:r>
              <a:rPr lang="zh-TW" altLang="en-US" dirty="0">
                <a:latin typeface="微軟正黑體" pitchFamily="34" charset="-120"/>
                <a:ea typeface="微軟正黑體" pitchFamily="34" charset="-120"/>
              </a:rPr>
              <a:t>依照預設</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查詢會顯示所有資料列</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包括重複的資料列在內。 </a:t>
            </a:r>
            <a:endParaRPr lang="zh-TW" altLang="en-US" dirty="0">
              <a:effectLst/>
              <a:latin typeface="微軟正黑體" pitchFamily="34" charset="-120"/>
              <a:ea typeface="微軟正黑體" pitchFamily="34" charset="-120"/>
            </a:endParaRPr>
          </a:p>
        </p:txBody>
      </p:sp>
      <p:sp>
        <p:nvSpPr>
          <p:cNvPr id="345092" name="Rectangle 4"/>
          <p:cNvSpPr>
            <a:spLocks noChangeArrowheads="1"/>
          </p:cNvSpPr>
          <p:nvPr/>
        </p:nvSpPr>
        <p:spPr bwMode="blackGray">
          <a:xfrm>
            <a:off x="2362201" y="1993901"/>
            <a:ext cx="7286625" cy="701675"/>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dirty="0">
                <a:solidFill>
                  <a:srgbClr val="000000"/>
                </a:solidFill>
                <a:latin typeface="Courier New" charset="0"/>
              </a:rPr>
              <a:t>SELECT </a:t>
            </a:r>
            <a:r>
              <a:rPr lang="en-US" altLang="zh-TW" sz="2000" dirty="0" err="1">
                <a:solidFill>
                  <a:srgbClr val="000000"/>
                </a:solidFill>
                <a:latin typeface="Courier New" charset="0"/>
              </a:rPr>
              <a:t>department_id</a:t>
            </a:r>
            <a:endParaRPr lang="en-US" altLang="zh-TW" sz="2000" dirty="0">
              <a:solidFill>
                <a:srgbClr val="000000"/>
              </a:solidFill>
              <a:latin typeface="Courier New" charset="0"/>
            </a:endParaRPr>
          </a:p>
          <a:p>
            <a:pPr eaLnBrk="0" hangingPunct="0">
              <a:buClrTx/>
              <a:buFontTx/>
              <a:buNone/>
            </a:pPr>
            <a:r>
              <a:rPr lang="en-US" altLang="zh-TW" sz="2000" dirty="0">
                <a:solidFill>
                  <a:srgbClr val="000000"/>
                </a:solidFill>
                <a:latin typeface="Courier New" charset="0"/>
              </a:rPr>
              <a:t>FROM   employees;</a:t>
            </a:r>
          </a:p>
        </p:txBody>
      </p:sp>
      <p:sp>
        <p:nvSpPr>
          <p:cNvPr id="345097" name="Rectangle 9"/>
          <p:cNvSpPr>
            <a:spLocks noChangeArrowheads="1"/>
          </p:cNvSpPr>
          <p:nvPr/>
        </p:nvSpPr>
        <p:spPr bwMode="blackGray">
          <a:xfrm>
            <a:off x="2438401" y="4279901"/>
            <a:ext cx="7286625" cy="701675"/>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dirty="0">
                <a:solidFill>
                  <a:srgbClr val="000000"/>
                </a:solidFill>
                <a:latin typeface="Courier New" charset="0"/>
              </a:rPr>
              <a:t>SELECT </a:t>
            </a:r>
            <a:r>
              <a:rPr lang="en-US" altLang="zh-TW" sz="2000" b="1" dirty="0">
                <a:solidFill>
                  <a:srgbClr val="C00000"/>
                </a:solidFill>
                <a:latin typeface="Courier New" charset="0"/>
              </a:rPr>
              <a:t>DISTINCT</a:t>
            </a:r>
            <a:r>
              <a:rPr lang="en-US" altLang="zh-TW" sz="2000" dirty="0">
                <a:solidFill>
                  <a:srgbClr val="000000"/>
                </a:solidFill>
                <a:latin typeface="Courier New" charset="0"/>
              </a:rPr>
              <a:t> </a:t>
            </a:r>
            <a:r>
              <a:rPr lang="en-US" altLang="zh-TW" sz="2000" dirty="0" err="1">
                <a:solidFill>
                  <a:srgbClr val="000000"/>
                </a:solidFill>
                <a:latin typeface="Courier New" charset="0"/>
              </a:rPr>
              <a:t>department_id</a:t>
            </a:r>
            <a:endParaRPr lang="en-US" altLang="zh-TW" sz="2000" dirty="0">
              <a:solidFill>
                <a:srgbClr val="000000"/>
              </a:solidFill>
              <a:latin typeface="Courier New" charset="0"/>
            </a:endParaRPr>
          </a:p>
          <a:p>
            <a:pPr eaLnBrk="0" hangingPunct="0">
              <a:buClrTx/>
              <a:buFontTx/>
              <a:buNone/>
            </a:pPr>
            <a:r>
              <a:rPr lang="en-US" altLang="zh-TW" sz="2000" dirty="0">
                <a:solidFill>
                  <a:srgbClr val="000000"/>
                </a:solidFill>
                <a:latin typeface="Courier New" charset="0"/>
              </a:rPr>
              <a:t>FROM   employees;</a:t>
            </a:r>
          </a:p>
        </p:txBody>
      </p:sp>
      <p:sp>
        <p:nvSpPr>
          <p:cNvPr id="345102" name="Oval 14"/>
          <p:cNvSpPr>
            <a:spLocks noChangeArrowheads="1"/>
          </p:cNvSpPr>
          <p:nvPr/>
        </p:nvSpPr>
        <p:spPr bwMode="blackWhite">
          <a:xfrm>
            <a:off x="8991600" y="2146301"/>
            <a:ext cx="490538"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eaLnBrk="0" hangingPunct="0">
              <a:lnSpc>
                <a:spcPct val="95000"/>
              </a:lnSpc>
              <a:buClrTx/>
              <a:buFontTx/>
              <a:buNone/>
            </a:pPr>
            <a:r>
              <a:rPr lang="en-US" altLang="zh-TW">
                <a:latin typeface="Arial" charset="0"/>
              </a:rPr>
              <a:t>1</a:t>
            </a:r>
          </a:p>
        </p:txBody>
      </p:sp>
      <p:sp>
        <p:nvSpPr>
          <p:cNvPr id="345103" name="Oval 15"/>
          <p:cNvSpPr>
            <a:spLocks noChangeArrowheads="1"/>
          </p:cNvSpPr>
          <p:nvPr/>
        </p:nvSpPr>
        <p:spPr bwMode="blackWhite">
          <a:xfrm>
            <a:off x="8991601" y="4356101"/>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eaLnBrk="0" hangingPunct="0">
              <a:lnSpc>
                <a:spcPct val="95000"/>
              </a:lnSpc>
              <a:buClrTx/>
              <a:buFontTx/>
              <a:buNone/>
            </a:pPr>
            <a:r>
              <a:rPr lang="en-US" altLang="zh-TW">
                <a:latin typeface="Arial" charset="0"/>
              </a:rPr>
              <a:t>2</a:t>
            </a:r>
          </a:p>
        </p:txBody>
      </p:sp>
      <p:pic>
        <p:nvPicPr>
          <p:cNvPr id="345106" name="Picture 18" descr="C:\project-SQLFund1\images\img01-20.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4572000" y="2755900"/>
            <a:ext cx="2057400" cy="1295400"/>
          </a:xfrm>
          <a:prstGeom prst="rect">
            <a:avLst/>
          </a:prstGeom>
          <a:noFill/>
          <a:extLst>
            <a:ext uri="{909E8E84-426E-40DD-AFC4-6F175D3DCCD1}">
              <a14:hiddenFill xmlns:a14="http://schemas.microsoft.com/office/drawing/2010/main" xmlns="">
                <a:solidFill>
                  <a:srgbClr val="FFFFFF"/>
                </a:solidFill>
              </a14:hiddenFill>
            </a:ext>
          </a:extLst>
        </p:spPr>
      </p:pic>
      <p:sp>
        <p:nvSpPr>
          <p:cNvPr id="345094" name="Text Box 6"/>
          <p:cNvSpPr txBox="1">
            <a:spLocks noChangeArrowheads="1"/>
          </p:cNvSpPr>
          <p:nvPr/>
        </p:nvSpPr>
        <p:spPr bwMode="gray">
          <a:xfrm>
            <a:off x="4572001" y="38989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pic>
        <p:nvPicPr>
          <p:cNvPr id="345108" name="Picture 20" descr="C:\project-SQLFund1\images\img01-20a.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gray">
          <a:xfrm>
            <a:off x="4572001" y="5041900"/>
            <a:ext cx="1920875" cy="1066800"/>
          </a:xfrm>
          <a:prstGeom prst="rect">
            <a:avLst/>
          </a:prstGeom>
          <a:noFill/>
          <a:extLst>
            <a:ext uri="{909E8E84-426E-40DD-AFC4-6F175D3DCCD1}">
              <a14:hiddenFill xmlns:a14="http://schemas.microsoft.com/office/drawing/2010/main" xmlns="">
                <a:solidFill>
                  <a:srgbClr val="FFFFFF"/>
                </a:solidFill>
              </a14:hiddenFill>
            </a:ext>
          </a:extLst>
        </p:spPr>
      </p:pic>
      <p:sp>
        <p:nvSpPr>
          <p:cNvPr id="345101" name="Text Box 13"/>
          <p:cNvSpPr txBox="1">
            <a:spLocks noChangeArrowheads="1"/>
          </p:cNvSpPr>
          <p:nvPr/>
        </p:nvSpPr>
        <p:spPr bwMode="auto">
          <a:xfrm>
            <a:off x="4572000" y="5880100"/>
            <a:ext cx="381000"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spTree>
    <p:extLst>
      <p:ext uri="{BB962C8B-B14F-4D97-AF65-F5344CB8AC3E}">
        <p14:creationId xmlns:p14="http://schemas.microsoft.com/office/powerpoint/2010/main" xmlns="" val="225585699"/>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45476" y="1060398"/>
            <a:ext cx="9854814" cy="3182112"/>
          </a:xfrm>
        </p:spPr>
        <p:txBody>
          <a:bodyPr>
            <a:normAutofit/>
          </a:bodyPr>
          <a:lstStyle/>
          <a:p>
            <a:r>
              <a:rPr lang="en-US" altLang="zh-TW" sz="4800" b="1" dirty="0" smtClean="0">
                <a:ea typeface="Arial" charset="0"/>
                <a:cs typeface="Arial" charset="0"/>
              </a:rPr>
              <a:t>Part I</a:t>
            </a:r>
            <a:r>
              <a:rPr lang="en-US" altLang="zh-TW" sz="6000" b="1" dirty="0" smtClean="0">
                <a:ea typeface="Arial" charset="0"/>
                <a:cs typeface="Arial" charset="0"/>
              </a:rPr>
              <a:t/>
            </a:r>
            <a:br>
              <a:rPr lang="en-US" altLang="zh-TW" sz="6000" b="1" dirty="0" smtClean="0">
                <a:ea typeface="Arial" charset="0"/>
                <a:cs typeface="Arial" charset="0"/>
              </a:rPr>
            </a:br>
            <a:r>
              <a:rPr lang="en-US" altLang="zh-TW" sz="4400" dirty="0" smtClean="0">
                <a:solidFill>
                  <a:schemeClr val="tx1"/>
                </a:solidFill>
                <a:latin typeface="+mn-lt"/>
                <a:ea typeface="新細明體" charset="-120"/>
              </a:rPr>
              <a:t>Retrieving Data Using </a:t>
            </a:r>
            <a:br>
              <a:rPr lang="en-US" altLang="zh-TW" sz="4400" dirty="0" smtClean="0">
                <a:solidFill>
                  <a:schemeClr val="tx1"/>
                </a:solidFill>
                <a:latin typeface="+mn-lt"/>
                <a:ea typeface="新細明體" charset="-120"/>
              </a:rPr>
            </a:br>
            <a:r>
              <a:rPr lang="en-US" altLang="zh-TW" sz="4400" dirty="0" smtClean="0">
                <a:solidFill>
                  <a:schemeClr val="tx1"/>
                </a:solidFill>
                <a:latin typeface="+mn-lt"/>
                <a:ea typeface="新細明體" charset="-120"/>
              </a:rPr>
              <a:t>the SQL SELECT Statement </a:t>
            </a:r>
            <a:endParaRPr kumimoji="1" lang="zh-TW" altLang="en-US" sz="4400" dirty="0">
              <a:solidFill>
                <a:schemeClr val="tx1"/>
              </a:solidFill>
              <a:latin typeface="+mn-lt"/>
              <a:ea typeface="Arial" charset="0"/>
              <a:cs typeface="Arial" charset="0"/>
            </a:endParaRPr>
          </a:p>
        </p:txBody>
      </p:sp>
    </p:spTree>
    <p:extLst>
      <p:ext uri="{BB962C8B-B14F-4D97-AF65-F5344CB8AC3E}">
        <p14:creationId xmlns:p14="http://schemas.microsoft.com/office/powerpoint/2010/main" xmlns="" val="582207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1" name="Rectangle 5"/>
          <p:cNvSpPr>
            <a:spLocks noGrp="1" noChangeArrowheads="1"/>
          </p:cNvSpPr>
          <p:nvPr>
            <p:ph type="title"/>
          </p:nvPr>
        </p:nvSpPr>
        <p:spPr>
          <a:xfrm>
            <a:off x="1097280" y="1"/>
            <a:ext cx="10058400" cy="1003302"/>
          </a:xfrm>
        </p:spPr>
        <p:txBody>
          <a:bodyPr>
            <a:normAutofit/>
          </a:bodyPr>
          <a:lstStyle/>
          <a:p>
            <a:r>
              <a:rPr lang="en-US" altLang="zh-TW" sz="4400" dirty="0">
                <a:solidFill>
                  <a:schemeClr val="tx1"/>
                </a:solidFill>
                <a:latin typeface="+mn-lt"/>
              </a:rPr>
              <a:t>Displaying the Table Structure</a:t>
            </a:r>
          </a:p>
        </p:txBody>
      </p:sp>
      <p:sp>
        <p:nvSpPr>
          <p:cNvPr id="357382" name="Rectangle 6"/>
          <p:cNvSpPr>
            <a:spLocks noGrp="1" noChangeArrowheads="1"/>
          </p:cNvSpPr>
          <p:nvPr>
            <p:ph type="body" idx="1"/>
          </p:nvPr>
        </p:nvSpPr>
        <p:spPr>
          <a:xfrm>
            <a:off x="2133600" y="1452564"/>
            <a:ext cx="7918450" cy="1431925"/>
          </a:xfrm>
        </p:spPr>
        <p:txBody>
          <a:bodyPr>
            <a:normAutofit/>
          </a:bodyPr>
          <a:lstStyle/>
          <a:p>
            <a:pPr marL="201168" lvl="1" indent="0">
              <a:buNone/>
            </a:pPr>
            <a:r>
              <a:rPr lang="zh-TW" altLang="en-US" sz="2000" dirty="0" smtClean="0">
                <a:solidFill>
                  <a:schemeClr val="tx1"/>
                </a:solidFill>
                <a:latin typeface="微軟正黑體" pitchFamily="34" charset="-120"/>
                <a:ea typeface="微軟正黑體" pitchFamily="34" charset="-120"/>
              </a:rPr>
              <a:t>使用</a:t>
            </a:r>
            <a:r>
              <a:rPr lang="en-US" altLang="zh-TW" sz="2000" dirty="0" smtClean="0">
                <a:solidFill>
                  <a:schemeClr val="tx1"/>
                </a:solidFill>
                <a:latin typeface="微軟正黑體" pitchFamily="34" charset="-120"/>
                <a:ea typeface="微軟正黑體" pitchFamily="34" charset="-120"/>
              </a:rPr>
              <a:t>DESCRIBE</a:t>
            </a:r>
            <a:r>
              <a:rPr lang="zh-TW" altLang="en-US" sz="2000" dirty="0" smtClean="0">
                <a:solidFill>
                  <a:schemeClr val="tx1"/>
                </a:solidFill>
                <a:latin typeface="微軟正黑體" pitchFamily="34" charset="-120"/>
                <a:ea typeface="微軟正黑體" pitchFamily="34" charset="-120"/>
              </a:rPr>
              <a:t>指令顯示</a:t>
            </a:r>
            <a:r>
              <a:rPr lang="en-US" altLang="zh-TW" sz="2000" dirty="0" smtClean="0">
                <a:solidFill>
                  <a:schemeClr val="tx1"/>
                </a:solidFill>
                <a:latin typeface="微軟正黑體" pitchFamily="34" charset="-120"/>
                <a:ea typeface="微軟正黑體" pitchFamily="34" charset="-120"/>
              </a:rPr>
              <a:t>Table</a:t>
            </a:r>
            <a:r>
              <a:rPr lang="zh-TW" altLang="en-US" sz="2000" dirty="0" smtClean="0">
                <a:solidFill>
                  <a:schemeClr val="tx1"/>
                </a:solidFill>
                <a:latin typeface="微軟正黑體" pitchFamily="34" charset="-120"/>
                <a:ea typeface="微軟正黑體" pitchFamily="34" charset="-120"/>
              </a:rPr>
              <a:t>結構</a:t>
            </a:r>
            <a:endParaRPr lang="en-US" altLang="zh-TW" sz="2000" dirty="0">
              <a:solidFill>
                <a:schemeClr val="tx1"/>
              </a:solidFill>
              <a:latin typeface="微軟正黑體" pitchFamily="34" charset="-120"/>
              <a:ea typeface="微軟正黑體" pitchFamily="34" charset="-120"/>
            </a:endParaRPr>
          </a:p>
        </p:txBody>
      </p:sp>
      <p:sp>
        <p:nvSpPr>
          <p:cNvPr id="357380" name="Rectangle 4"/>
          <p:cNvSpPr>
            <a:spLocks noChangeArrowheads="1"/>
          </p:cNvSpPr>
          <p:nvPr/>
        </p:nvSpPr>
        <p:spPr bwMode="blackGray">
          <a:xfrm>
            <a:off x="2133600" y="2115205"/>
            <a:ext cx="7277100" cy="396875"/>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dirty="0">
                <a:solidFill>
                  <a:srgbClr val="000000"/>
                </a:solidFill>
                <a:latin typeface="Courier New" charset="0"/>
              </a:rPr>
              <a:t>DESC[RIBE] </a:t>
            </a:r>
            <a:r>
              <a:rPr lang="en-US" altLang="zh-TW" sz="2000" i="1" dirty="0" err="1">
                <a:solidFill>
                  <a:srgbClr val="000000"/>
                </a:solidFill>
                <a:latin typeface="Courier New" charset="0"/>
              </a:rPr>
              <a:t>tablename</a:t>
            </a:r>
            <a:endParaRPr lang="en-US" altLang="zh-TW" sz="2000" i="1" dirty="0">
              <a:solidFill>
                <a:srgbClr val="000000"/>
              </a:solidFill>
              <a:latin typeface="Courier New" charset="0"/>
            </a:endParaRPr>
          </a:p>
        </p:txBody>
      </p:sp>
      <p:pic>
        <p:nvPicPr>
          <p:cNvPr id="357383" name="Picture 7" descr="C:\project-SQLFund1\images\img01-26.gif"/>
          <p:cNvPicPr preferRelativeResize="0">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2294965" y="2847043"/>
            <a:ext cx="2378075" cy="2239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pic>
      <p:pic>
        <p:nvPicPr>
          <p:cNvPr id="357385" name="Picture 9" descr="C:\project-SQLFund1\images\img01-26b.gif"/>
          <p:cNvPicPr preferRelativeResize="0">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gray">
          <a:xfrm>
            <a:off x="2980764" y="3913843"/>
            <a:ext cx="6286500" cy="162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pic>
      <p:sp>
        <p:nvSpPr>
          <p:cNvPr id="357388" name="Rectangle 12"/>
          <p:cNvSpPr>
            <a:spLocks noChangeArrowheads="1"/>
          </p:cNvSpPr>
          <p:nvPr/>
        </p:nvSpPr>
        <p:spPr bwMode="gray">
          <a:xfrm>
            <a:off x="2980764" y="3913842"/>
            <a:ext cx="457200" cy="2286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xmlns="" val="1302220172"/>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097280" y="286604"/>
            <a:ext cx="10058400" cy="842950"/>
          </a:xfrm>
        </p:spPr>
        <p:txBody>
          <a:bodyPr>
            <a:normAutofit/>
          </a:bodyPr>
          <a:lstStyle/>
          <a:p>
            <a:r>
              <a:rPr lang="en-US" altLang="zh-TW" sz="4400" dirty="0">
                <a:solidFill>
                  <a:schemeClr val="tx1"/>
                </a:solidFill>
                <a:latin typeface="+mn-lt"/>
              </a:rPr>
              <a:t>Using the DESCRIBE Command</a:t>
            </a:r>
          </a:p>
        </p:txBody>
      </p:sp>
      <p:sp>
        <p:nvSpPr>
          <p:cNvPr id="359427" name="Rectangle 3"/>
          <p:cNvSpPr>
            <a:spLocks noChangeArrowheads="1"/>
          </p:cNvSpPr>
          <p:nvPr/>
        </p:nvSpPr>
        <p:spPr bwMode="blackGray">
          <a:xfrm>
            <a:off x="2400300" y="1831976"/>
            <a:ext cx="7277100" cy="396875"/>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b="1" dirty="0">
                <a:solidFill>
                  <a:srgbClr val="C00000"/>
                </a:solidFill>
                <a:latin typeface="Courier New" charset="0"/>
              </a:rPr>
              <a:t>DESCRIBE</a:t>
            </a:r>
            <a:r>
              <a:rPr lang="en-US" altLang="zh-TW" sz="2000" dirty="0">
                <a:solidFill>
                  <a:srgbClr val="000000"/>
                </a:solidFill>
                <a:latin typeface="Courier New" charset="0"/>
              </a:rPr>
              <a:t> employees</a:t>
            </a:r>
          </a:p>
        </p:txBody>
      </p:sp>
      <p:pic>
        <p:nvPicPr>
          <p:cNvPr id="359431" name="Picture 7" descr="C:\project-SQLFund1\images\img01-27.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3733800" y="2590801"/>
            <a:ext cx="4903788" cy="3349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378661"/>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1" name="Rectangle 5"/>
          <p:cNvSpPr>
            <a:spLocks noGrp="1" noChangeArrowheads="1"/>
          </p:cNvSpPr>
          <p:nvPr>
            <p:ph type="title"/>
          </p:nvPr>
        </p:nvSpPr>
        <p:spPr>
          <a:xfrm>
            <a:off x="1097280" y="0"/>
            <a:ext cx="10058400" cy="1129553"/>
          </a:xfrm>
        </p:spPr>
        <p:txBody>
          <a:bodyPr/>
          <a:lstStyle/>
          <a:p>
            <a:r>
              <a:rPr lang="en-US" altLang="zh-TW" dirty="0">
                <a:solidFill>
                  <a:schemeClr val="tx1"/>
                </a:solidFill>
              </a:rPr>
              <a:t>Summary</a:t>
            </a:r>
          </a:p>
        </p:txBody>
      </p:sp>
      <p:sp>
        <p:nvSpPr>
          <p:cNvPr id="377862" name="Rectangle 6"/>
          <p:cNvSpPr>
            <a:spLocks noGrp="1" noChangeArrowheads="1"/>
          </p:cNvSpPr>
          <p:nvPr>
            <p:ph type="body" idx="1"/>
          </p:nvPr>
        </p:nvSpPr>
        <p:spPr>
          <a:xfrm>
            <a:off x="1487214" y="1449389"/>
            <a:ext cx="7918450" cy="2162175"/>
          </a:xfrm>
        </p:spPr>
        <p:txBody>
          <a:bodyPr>
            <a:normAutofit/>
          </a:bodyPr>
          <a:lstStyle/>
          <a:p>
            <a:pPr>
              <a:buClrTx/>
              <a:buNone/>
            </a:pPr>
            <a:r>
              <a:rPr lang="zh-TW" altLang="en-US" dirty="0" smtClean="0">
                <a:solidFill>
                  <a:schemeClr val="tx1"/>
                </a:solidFill>
                <a:latin typeface="微軟正黑體" pitchFamily="34" charset="-120"/>
                <a:ea typeface="微軟正黑體" pitchFamily="34" charset="-120"/>
              </a:rPr>
              <a:t>在本章節中，您應該已經學會如何：</a:t>
            </a:r>
          </a:p>
          <a:p>
            <a:pPr marL="90488" indent="4763">
              <a:buClrTx/>
              <a:buFont typeface="Wingdings" pitchFamily="2" charset="2"/>
              <a:buChar char="ü"/>
            </a:pPr>
            <a:r>
              <a:rPr lang="en-US" altLang="zh-TW" dirty="0" smtClean="0">
                <a:solidFill>
                  <a:schemeClr val="tx1"/>
                </a:solidFill>
                <a:latin typeface="微軟正黑體" pitchFamily="34" charset="-120"/>
                <a:ea typeface="微軟正黑體" pitchFamily="34" charset="-120"/>
              </a:rPr>
              <a:t>  </a:t>
            </a:r>
            <a:r>
              <a:rPr lang="zh-TW" altLang="en-US" dirty="0" smtClean="0">
                <a:solidFill>
                  <a:schemeClr val="tx1"/>
                </a:solidFill>
                <a:latin typeface="微軟正黑體" pitchFamily="34" charset="-120"/>
                <a:ea typeface="微軟正黑體" pitchFamily="34" charset="-120"/>
              </a:rPr>
              <a:t>撰寫一個具有下列特性的</a:t>
            </a:r>
            <a:r>
              <a:rPr lang="en-US" altLang="zh-TW" b="1" dirty="0" smtClean="0">
                <a:solidFill>
                  <a:schemeClr val="tx1"/>
                </a:solidFill>
                <a:latin typeface="微軟正黑體" pitchFamily="34" charset="-120"/>
                <a:ea typeface="微軟正黑體" pitchFamily="34" charset="-120"/>
              </a:rPr>
              <a:t>SELECT </a:t>
            </a:r>
            <a:r>
              <a:rPr lang="zh-TW" altLang="en-US" b="1" dirty="0" smtClean="0">
                <a:solidFill>
                  <a:schemeClr val="tx1"/>
                </a:solidFill>
                <a:latin typeface="微軟正黑體" pitchFamily="34" charset="-120"/>
                <a:ea typeface="微軟正黑體" pitchFamily="34" charset="-120"/>
              </a:rPr>
              <a:t>敘述句：</a:t>
            </a:r>
          </a:p>
          <a:p>
            <a:pPr lvl="2">
              <a:buClrTx/>
              <a:buFont typeface="Wingdings" pitchFamily="2" charset="2"/>
              <a:buChar char="ü"/>
            </a:pPr>
            <a:r>
              <a:rPr lang="en-US" altLang="zh-TW" sz="2000" dirty="0" smtClean="0">
                <a:solidFill>
                  <a:schemeClr val="tx1"/>
                </a:solidFill>
                <a:latin typeface="微軟正黑體" pitchFamily="34" charset="-120"/>
                <a:ea typeface="微軟正黑體" pitchFamily="34" charset="-120"/>
              </a:rPr>
              <a:t>  </a:t>
            </a:r>
            <a:r>
              <a:rPr lang="zh-TW" altLang="en-US" sz="2000" dirty="0" smtClean="0">
                <a:solidFill>
                  <a:schemeClr val="tx1"/>
                </a:solidFill>
                <a:latin typeface="微軟正黑體" pitchFamily="34" charset="-120"/>
                <a:ea typeface="微軟正黑體" pitchFamily="34" charset="-120"/>
              </a:rPr>
              <a:t>傳回某個表格所有的資料列與資料欄</a:t>
            </a:r>
          </a:p>
          <a:p>
            <a:pPr lvl="2">
              <a:buClrTx/>
              <a:buFont typeface="Wingdings" pitchFamily="2" charset="2"/>
              <a:buChar char="ü"/>
            </a:pPr>
            <a:r>
              <a:rPr lang="en-US" altLang="zh-TW" sz="2000" dirty="0" smtClean="0">
                <a:solidFill>
                  <a:schemeClr val="tx1"/>
                </a:solidFill>
                <a:latin typeface="微軟正黑體" pitchFamily="34" charset="-120"/>
                <a:ea typeface="微軟正黑體" pitchFamily="34" charset="-120"/>
              </a:rPr>
              <a:t>  </a:t>
            </a:r>
            <a:r>
              <a:rPr lang="zh-TW" altLang="en-US" sz="2000" dirty="0" smtClean="0">
                <a:solidFill>
                  <a:schemeClr val="tx1"/>
                </a:solidFill>
                <a:latin typeface="微軟正黑體" pitchFamily="34" charset="-120"/>
                <a:ea typeface="微軟正黑體" pitchFamily="34" charset="-120"/>
              </a:rPr>
              <a:t>傳回某個表格中指定的資料欄</a:t>
            </a:r>
          </a:p>
          <a:p>
            <a:pPr lvl="2">
              <a:buClrTx/>
              <a:buFont typeface="Wingdings" pitchFamily="2" charset="2"/>
              <a:buChar char="ü"/>
            </a:pPr>
            <a:r>
              <a:rPr lang="en-US" altLang="zh-TW" sz="2000" dirty="0" smtClean="0">
                <a:solidFill>
                  <a:schemeClr val="tx1"/>
                </a:solidFill>
                <a:latin typeface="微軟正黑體" pitchFamily="34" charset="-120"/>
                <a:ea typeface="微軟正黑體" pitchFamily="34" charset="-120"/>
              </a:rPr>
              <a:t>  </a:t>
            </a:r>
            <a:r>
              <a:rPr lang="zh-TW" altLang="en-US" sz="2000" dirty="0" smtClean="0">
                <a:solidFill>
                  <a:schemeClr val="tx1"/>
                </a:solidFill>
                <a:latin typeface="微軟正黑體" pitchFamily="34" charset="-120"/>
                <a:ea typeface="微軟正黑體" pitchFamily="34" charset="-120"/>
              </a:rPr>
              <a:t>使用資料欄別名顯示更具說明效果的資料欄標題</a:t>
            </a:r>
            <a:endParaRPr lang="en-US" altLang="zh-TW" sz="2000" dirty="0">
              <a:solidFill>
                <a:schemeClr val="tx1"/>
              </a:solidFill>
              <a:latin typeface="微軟正黑體" pitchFamily="34" charset="-120"/>
              <a:ea typeface="微軟正黑體" pitchFamily="34" charset="-120"/>
            </a:endParaRPr>
          </a:p>
        </p:txBody>
      </p:sp>
      <p:sp>
        <p:nvSpPr>
          <p:cNvPr id="377860" name="Rectangle 4"/>
          <p:cNvSpPr>
            <a:spLocks noChangeArrowheads="1"/>
          </p:cNvSpPr>
          <p:nvPr/>
        </p:nvSpPr>
        <p:spPr bwMode="blackGray">
          <a:xfrm>
            <a:off x="1920765" y="3909848"/>
            <a:ext cx="7277100" cy="923925"/>
          </a:xfrm>
          <a:prstGeom prst="rect">
            <a:avLst/>
          </a:prstGeom>
          <a:solidFill>
            <a:schemeClr val="bg1">
              <a:lumMod val="95000"/>
            </a:schemeClr>
          </a:solidFill>
          <a:ln w="28575">
            <a:solidFill>
              <a:srgbClr val="000000"/>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1800" b="1">
                <a:solidFill>
                  <a:srgbClr val="000000"/>
                </a:solidFill>
                <a:latin typeface="Courier New" charset="0"/>
              </a:rPr>
              <a:t>SELECT *|{[DISTINCT] </a:t>
            </a:r>
            <a:r>
              <a:rPr lang="en-US" altLang="zh-TW" sz="1800" b="1" i="1">
                <a:solidFill>
                  <a:srgbClr val="000000"/>
                </a:solidFill>
                <a:latin typeface="Courier New" charset="0"/>
              </a:rPr>
              <a:t>column|expression</a:t>
            </a:r>
            <a:r>
              <a:rPr lang="en-US" altLang="zh-TW" sz="1800" b="1">
                <a:solidFill>
                  <a:srgbClr val="000000"/>
                </a:solidFill>
                <a:latin typeface="Courier New" charset="0"/>
              </a:rPr>
              <a:t> [</a:t>
            </a:r>
            <a:r>
              <a:rPr lang="en-US" altLang="zh-TW" sz="1800" b="1" i="1">
                <a:solidFill>
                  <a:srgbClr val="000000"/>
                </a:solidFill>
                <a:latin typeface="Courier New" charset="0"/>
              </a:rPr>
              <a:t>alias</a:t>
            </a:r>
            <a:r>
              <a:rPr lang="en-US" altLang="zh-TW" sz="1800" b="1">
                <a:solidFill>
                  <a:srgbClr val="000000"/>
                </a:solidFill>
                <a:latin typeface="Courier New" charset="0"/>
              </a:rPr>
              <a:t>],...}</a:t>
            </a:r>
          </a:p>
          <a:p>
            <a:pPr eaLnBrk="0" hangingPunct="0">
              <a:buClrTx/>
              <a:buFontTx/>
              <a:buNone/>
            </a:pPr>
            <a:r>
              <a:rPr lang="en-US" altLang="zh-TW" sz="1800" b="1">
                <a:solidFill>
                  <a:srgbClr val="000000"/>
                </a:solidFill>
                <a:latin typeface="Courier New" charset="0"/>
              </a:rPr>
              <a:t>FROM </a:t>
            </a:r>
            <a:r>
              <a:rPr lang="en-US" altLang="zh-TW" sz="1800" b="1" i="1">
                <a:solidFill>
                  <a:srgbClr val="000000"/>
                </a:solidFill>
                <a:latin typeface="Courier New" charset="0"/>
              </a:rPr>
              <a:t>table;</a:t>
            </a:r>
          </a:p>
        </p:txBody>
      </p:sp>
    </p:spTree>
    <p:extLst>
      <p:ext uri="{BB962C8B-B14F-4D97-AF65-F5344CB8AC3E}">
        <p14:creationId xmlns:p14="http://schemas.microsoft.com/office/powerpoint/2010/main" xmlns="" val="1462816085"/>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Rectangle 4"/>
          <p:cNvSpPr>
            <a:spLocks noGrp="1" noChangeArrowheads="1"/>
          </p:cNvSpPr>
          <p:nvPr>
            <p:ph type="title"/>
          </p:nvPr>
        </p:nvSpPr>
        <p:spPr>
          <a:xfrm>
            <a:off x="1097280" y="1"/>
            <a:ext cx="10058400" cy="993228"/>
          </a:xfrm>
        </p:spPr>
        <p:txBody>
          <a:bodyPr/>
          <a:lstStyle/>
          <a:p>
            <a:r>
              <a:rPr lang="en-US" altLang="zh-TW" dirty="0">
                <a:solidFill>
                  <a:schemeClr val="tx1"/>
                </a:solidFill>
                <a:latin typeface="+mn-lt"/>
              </a:rPr>
              <a:t>Practice 1: Overview</a:t>
            </a:r>
          </a:p>
        </p:txBody>
      </p:sp>
      <p:sp>
        <p:nvSpPr>
          <p:cNvPr id="379909" name="Rectangle 5"/>
          <p:cNvSpPr>
            <a:spLocks noGrp="1" noChangeArrowheads="1"/>
          </p:cNvSpPr>
          <p:nvPr>
            <p:ph type="body" idx="1"/>
          </p:nvPr>
        </p:nvSpPr>
        <p:spPr>
          <a:xfrm>
            <a:off x="2133600" y="1449389"/>
            <a:ext cx="7918450" cy="2586583"/>
          </a:xfrm>
        </p:spPr>
        <p:txBody>
          <a:bodyPr>
            <a:noAutofit/>
          </a:bodyPr>
          <a:lstStyle/>
          <a:p>
            <a:pPr>
              <a:buNone/>
            </a:pPr>
            <a:r>
              <a:rPr lang="zh-TW" altLang="en-US" sz="2400" dirty="0" smtClean="0">
                <a:solidFill>
                  <a:schemeClr val="tx1"/>
                </a:solidFill>
                <a:latin typeface="微軟正黑體" pitchFamily="34" charset="-120"/>
                <a:ea typeface="微軟正黑體" pitchFamily="34" charset="-120"/>
              </a:rPr>
              <a:t>本課堂練習涵蓋下列主題：</a:t>
            </a:r>
          </a:p>
          <a:p>
            <a:pPr marL="90488" indent="82550">
              <a:buClrTx/>
              <a:buFont typeface="Arial" pitchFamily="34" charset="0"/>
              <a:buChar char="•"/>
            </a:pPr>
            <a:r>
              <a:rPr lang="en-US" altLang="zh-TW" sz="2400" dirty="0" smtClean="0">
                <a:solidFill>
                  <a:schemeClr val="tx1"/>
                </a:solidFill>
                <a:latin typeface="微軟正黑體" pitchFamily="34" charset="-120"/>
                <a:ea typeface="微軟正黑體" pitchFamily="34" charset="-120"/>
              </a:rPr>
              <a:t>  </a:t>
            </a:r>
            <a:r>
              <a:rPr lang="zh-TW" altLang="en-US" sz="2400" dirty="0" smtClean="0">
                <a:solidFill>
                  <a:schemeClr val="tx1"/>
                </a:solidFill>
                <a:latin typeface="微軟正黑體" pitchFamily="34" charset="-120"/>
                <a:ea typeface="微軟正黑體" pitchFamily="34" charset="-120"/>
              </a:rPr>
              <a:t>選取不同表格中的所有資料</a:t>
            </a:r>
          </a:p>
          <a:p>
            <a:pPr marL="90488" indent="82550">
              <a:buClrTx/>
              <a:buFont typeface="Arial" pitchFamily="34" charset="0"/>
              <a:buChar char="•"/>
            </a:pPr>
            <a:r>
              <a:rPr lang="en-US" altLang="zh-TW" sz="2400" dirty="0" smtClean="0">
                <a:solidFill>
                  <a:schemeClr val="tx1"/>
                </a:solidFill>
                <a:latin typeface="微軟正黑體" pitchFamily="34" charset="-120"/>
                <a:ea typeface="微軟正黑體" pitchFamily="34" charset="-120"/>
              </a:rPr>
              <a:t>  </a:t>
            </a:r>
            <a:r>
              <a:rPr lang="zh-TW" altLang="en-US" sz="2400" dirty="0" smtClean="0">
                <a:solidFill>
                  <a:schemeClr val="tx1"/>
                </a:solidFill>
                <a:latin typeface="微軟正黑體" pitchFamily="34" charset="-120"/>
                <a:ea typeface="微軟正黑體" pitchFamily="34" charset="-120"/>
              </a:rPr>
              <a:t>描述表格的結構</a:t>
            </a:r>
          </a:p>
          <a:p>
            <a:pPr marL="90488" indent="82550">
              <a:buClrTx/>
              <a:buFont typeface="Arial" pitchFamily="34" charset="0"/>
              <a:buChar char="•"/>
            </a:pPr>
            <a:r>
              <a:rPr lang="en-US" altLang="zh-TW" sz="2400" dirty="0" smtClean="0">
                <a:solidFill>
                  <a:schemeClr val="tx1"/>
                </a:solidFill>
                <a:latin typeface="微軟正黑體" pitchFamily="34" charset="-120"/>
                <a:ea typeface="微軟正黑體" pitchFamily="34" charset="-120"/>
              </a:rPr>
              <a:t>  </a:t>
            </a:r>
            <a:r>
              <a:rPr lang="zh-TW" altLang="en-US" sz="2400" dirty="0" smtClean="0">
                <a:solidFill>
                  <a:schemeClr val="tx1"/>
                </a:solidFill>
                <a:latin typeface="微軟正黑體" pitchFamily="34" charset="-120"/>
                <a:ea typeface="微軟正黑體" pitchFamily="34" charset="-120"/>
              </a:rPr>
              <a:t>執行算術運算與指定資料欄名稱</a:t>
            </a:r>
            <a:endParaRPr lang="en-US" altLang="zh-TW" sz="2400" dirty="0">
              <a:solidFill>
                <a:schemeClr val="tx1"/>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603756141"/>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45476" y="1060398"/>
            <a:ext cx="10373710" cy="3182112"/>
          </a:xfrm>
        </p:spPr>
        <p:txBody>
          <a:bodyPr>
            <a:normAutofit/>
          </a:bodyPr>
          <a:lstStyle/>
          <a:p>
            <a:pPr>
              <a:spcBef>
                <a:spcPts val="1800"/>
              </a:spcBef>
              <a:spcAft>
                <a:spcPts val="600"/>
              </a:spcAft>
            </a:pPr>
            <a:r>
              <a:rPr lang="en-US" altLang="zh-TW" sz="4800" b="1" dirty="0" smtClean="0">
                <a:latin typeface="+mn-lt"/>
                <a:ea typeface="Arial" charset="0"/>
                <a:cs typeface="Arial" charset="0"/>
              </a:rPr>
              <a:t>Part II </a:t>
            </a:r>
            <a:r>
              <a:rPr lang="en-US" altLang="zh-TW" sz="6000" b="1" dirty="0" smtClean="0">
                <a:latin typeface="+mn-lt"/>
                <a:ea typeface="Arial" charset="0"/>
                <a:cs typeface="Arial" charset="0"/>
              </a:rPr>
              <a:t/>
            </a:r>
            <a:br>
              <a:rPr lang="en-US" altLang="zh-TW" sz="6000" b="1" dirty="0" smtClean="0">
                <a:latin typeface="+mn-lt"/>
                <a:ea typeface="Arial" charset="0"/>
                <a:cs typeface="Arial" charset="0"/>
              </a:rPr>
            </a:br>
            <a:r>
              <a:rPr lang="en-US" altLang="zh-TW" sz="4400" dirty="0" smtClean="0">
                <a:latin typeface="+mn-lt"/>
                <a:ea typeface="新細明體" charset="-120"/>
              </a:rPr>
              <a:t>Restricting and Sorting Data</a:t>
            </a:r>
            <a:endParaRPr kumimoji="1" lang="zh-TW" altLang="en-US" sz="4400" dirty="0">
              <a:latin typeface="+mn-lt"/>
              <a:ea typeface="Arial" charset="0"/>
              <a:cs typeface="Arial" charset="0"/>
            </a:endParaRPr>
          </a:p>
        </p:txBody>
      </p:sp>
    </p:spTree>
    <p:extLst>
      <p:ext uri="{BB962C8B-B14F-4D97-AF65-F5344CB8AC3E}">
        <p14:creationId xmlns:p14="http://schemas.microsoft.com/office/powerpoint/2010/main" xmlns="" val="582207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p:cNvSpPr>
            <a:spLocks noGrp="1" noChangeArrowheads="1"/>
          </p:cNvSpPr>
          <p:nvPr>
            <p:ph type="title"/>
          </p:nvPr>
        </p:nvSpPr>
        <p:spPr>
          <a:xfrm>
            <a:off x="1097280" y="1"/>
            <a:ext cx="10058400" cy="1040524"/>
          </a:xfrm>
        </p:spPr>
        <p:txBody>
          <a:bodyPr/>
          <a:lstStyle/>
          <a:p>
            <a:r>
              <a:rPr lang="en-US" altLang="zh-TW" dirty="0">
                <a:solidFill>
                  <a:schemeClr val="tx1"/>
                </a:solidFill>
                <a:latin typeface="+mn-lt"/>
                <a:ea typeface="新細明體" charset="-120"/>
              </a:rPr>
              <a:t>Objectives</a:t>
            </a:r>
          </a:p>
        </p:txBody>
      </p:sp>
      <p:sp>
        <p:nvSpPr>
          <p:cNvPr id="308229" name="Rectangle 5"/>
          <p:cNvSpPr>
            <a:spLocks noGrp="1" noChangeArrowheads="1"/>
          </p:cNvSpPr>
          <p:nvPr>
            <p:ph type="body" idx="1"/>
          </p:nvPr>
        </p:nvSpPr>
        <p:spPr>
          <a:xfrm>
            <a:off x="1097280" y="1449388"/>
            <a:ext cx="10557933" cy="2235200"/>
          </a:xfrm>
        </p:spPr>
        <p:txBody>
          <a:bodyPr>
            <a:noAutofit/>
          </a:bodyPr>
          <a:lstStyle/>
          <a:p>
            <a:pPr>
              <a:buNone/>
            </a:pPr>
            <a:r>
              <a:rPr lang="zh-TW" altLang="en-US" sz="2400" dirty="0" smtClean="0">
                <a:solidFill>
                  <a:schemeClr val="tx1"/>
                </a:solidFill>
                <a:latin typeface="微軟正黑體" pitchFamily="34" charset="-120"/>
                <a:ea typeface="微軟正黑體" pitchFamily="34" charset="-120"/>
              </a:rPr>
              <a:t>上完本章節之後，您應該能夠：</a:t>
            </a:r>
          </a:p>
          <a:p>
            <a:pPr marL="90488" indent="4763">
              <a:buClrTx/>
              <a:buFont typeface="Wingdings" pitchFamily="2" charset="2"/>
              <a:buChar char="ü"/>
            </a:pPr>
            <a:r>
              <a:rPr lang="en-US" altLang="zh-TW" sz="2400" dirty="0" smtClean="0">
                <a:solidFill>
                  <a:schemeClr val="tx1"/>
                </a:solidFill>
                <a:latin typeface="微軟正黑體" pitchFamily="34" charset="-120"/>
                <a:ea typeface="微軟正黑體" pitchFamily="34" charset="-120"/>
              </a:rPr>
              <a:t>  </a:t>
            </a:r>
            <a:r>
              <a:rPr lang="zh-TW" altLang="en-US" sz="2400" dirty="0" smtClean="0">
                <a:solidFill>
                  <a:schemeClr val="tx1"/>
                </a:solidFill>
                <a:latin typeface="微軟正黑體" pitchFamily="34" charset="-120"/>
                <a:ea typeface="微軟正黑體" pitchFamily="34" charset="-120"/>
              </a:rPr>
              <a:t>限制查詢所擷取的資料列</a:t>
            </a:r>
          </a:p>
          <a:p>
            <a:pPr marL="90488" indent="4763">
              <a:buClrTx/>
              <a:buFont typeface="Wingdings" pitchFamily="2" charset="2"/>
              <a:buChar char="ü"/>
            </a:pPr>
            <a:r>
              <a:rPr lang="en-US" altLang="zh-TW" sz="2400" dirty="0" smtClean="0">
                <a:solidFill>
                  <a:schemeClr val="tx1"/>
                </a:solidFill>
                <a:latin typeface="微軟正黑體" pitchFamily="34" charset="-120"/>
                <a:ea typeface="微軟正黑體" pitchFamily="34" charset="-120"/>
              </a:rPr>
              <a:t>  </a:t>
            </a:r>
            <a:r>
              <a:rPr lang="zh-TW" altLang="en-US" sz="2400" dirty="0" smtClean="0">
                <a:solidFill>
                  <a:schemeClr val="tx1"/>
                </a:solidFill>
                <a:latin typeface="微軟正黑體" pitchFamily="34" charset="-120"/>
                <a:ea typeface="微軟正黑體" pitchFamily="34" charset="-120"/>
              </a:rPr>
              <a:t>排序查詢所擷取的資料列</a:t>
            </a:r>
          </a:p>
          <a:p>
            <a:pPr marL="90488" indent="4763">
              <a:buClrTx/>
              <a:buFont typeface="Wingdings" pitchFamily="2" charset="2"/>
              <a:buChar char="ü"/>
            </a:pPr>
            <a:r>
              <a:rPr lang="en-US" altLang="zh-TW" sz="2400" dirty="0" smtClean="0">
                <a:solidFill>
                  <a:schemeClr val="tx1"/>
                </a:solidFill>
                <a:latin typeface="微軟正黑體" pitchFamily="34" charset="-120"/>
                <a:ea typeface="微軟正黑體" pitchFamily="34" charset="-120"/>
              </a:rPr>
              <a:t>  </a:t>
            </a:r>
            <a:r>
              <a:rPr lang="zh-TW" altLang="en-US" sz="2400" dirty="0" smtClean="0">
                <a:solidFill>
                  <a:schemeClr val="tx1"/>
                </a:solidFill>
                <a:latin typeface="微軟正黑體" pitchFamily="34" charset="-120"/>
                <a:ea typeface="微軟正黑體" pitchFamily="34" charset="-120"/>
              </a:rPr>
              <a:t>使用</a:t>
            </a:r>
            <a:r>
              <a:rPr lang="en-US" altLang="zh-TW" sz="2400" dirty="0" smtClean="0">
                <a:solidFill>
                  <a:schemeClr val="tx1"/>
                </a:solidFill>
                <a:latin typeface="微軟正黑體" pitchFamily="34" charset="-120"/>
                <a:ea typeface="微軟正黑體" pitchFamily="34" charset="-120"/>
              </a:rPr>
              <a:t>&amp; </a:t>
            </a:r>
            <a:r>
              <a:rPr lang="zh-TW" altLang="en-US" sz="2400" dirty="0" smtClean="0">
                <a:solidFill>
                  <a:schemeClr val="tx1"/>
                </a:solidFill>
                <a:latin typeface="微軟正黑體" pitchFamily="34" charset="-120"/>
                <a:ea typeface="微軟正黑體" pitchFamily="34" charset="-120"/>
              </a:rPr>
              <a:t>替代符號，以限制和排序程式實際執行時的輸出</a:t>
            </a:r>
            <a:endParaRPr lang="en-US" altLang="zh-TW" sz="2400" dirty="0">
              <a:solidFill>
                <a:schemeClr val="tx1"/>
              </a:solidFill>
              <a:latin typeface="微軟正黑體" pitchFamily="34" charset="-120"/>
              <a:ea typeface="微軟正黑體" pitchFamily="34" charset="-12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1097280" y="286603"/>
            <a:ext cx="10058400" cy="706625"/>
          </a:xfrm>
        </p:spPr>
        <p:txBody>
          <a:bodyPr>
            <a:noAutofit/>
          </a:bodyPr>
          <a:lstStyle/>
          <a:p>
            <a:r>
              <a:rPr lang="en-US" altLang="zh-TW" dirty="0">
                <a:solidFill>
                  <a:schemeClr val="tx1"/>
                </a:solidFill>
                <a:latin typeface="+mn-lt"/>
                <a:ea typeface="新細明體" charset="-120"/>
              </a:rPr>
              <a:t>Limiting Rows Using a Selection</a:t>
            </a:r>
          </a:p>
        </p:txBody>
      </p:sp>
      <p:sp>
        <p:nvSpPr>
          <p:cNvPr id="310275" name="Rectangle 3"/>
          <p:cNvSpPr>
            <a:spLocks noChangeArrowheads="1"/>
          </p:cNvSpPr>
          <p:nvPr/>
        </p:nvSpPr>
        <p:spPr bwMode="auto">
          <a:xfrm>
            <a:off x="2336801" y="4038601"/>
            <a:ext cx="3452284" cy="619273"/>
          </a:xfrm>
          <a:prstGeom prst="rect">
            <a:avLst/>
          </a:prstGeom>
          <a:noFill/>
          <a:ln w="9525">
            <a:noFill/>
            <a:miter lim="800000"/>
            <a:headEnd/>
            <a:tailEnd/>
          </a:ln>
          <a:effectLst/>
        </p:spPr>
        <p:txBody>
          <a:bodyPr lIns="92075" tIns="46038" rIns="92075" bIns="46038">
            <a:spAutoFit/>
          </a:bodyPr>
          <a:lstStyle/>
          <a:p>
            <a:pPr defTabSz="346075">
              <a:lnSpc>
                <a:spcPct val="95000"/>
              </a:lnSpc>
              <a:spcBef>
                <a:spcPct val="35000"/>
              </a:spcBef>
              <a:tabLst>
                <a:tab pos="576263" algn="l"/>
              </a:tabLst>
            </a:pPr>
            <a:r>
              <a:rPr lang="en-US" altLang="zh-TW" dirty="0">
                <a:latin typeface="Arial" charset="0"/>
                <a:ea typeface="新細明體" charset="-120"/>
              </a:rPr>
              <a:t>“retrieve all</a:t>
            </a:r>
            <a:br>
              <a:rPr lang="en-US" altLang="zh-TW" dirty="0">
                <a:latin typeface="Arial" charset="0"/>
                <a:ea typeface="新細明體" charset="-120"/>
              </a:rPr>
            </a:br>
            <a:r>
              <a:rPr lang="en-US" altLang="zh-TW" dirty="0">
                <a:latin typeface="Arial" charset="0"/>
                <a:ea typeface="新細明體" charset="-120"/>
              </a:rPr>
              <a:t>employees in department 90”</a:t>
            </a:r>
          </a:p>
        </p:txBody>
      </p:sp>
      <p:sp>
        <p:nvSpPr>
          <p:cNvPr id="310276" name="Rectangle 4"/>
          <p:cNvSpPr>
            <a:spLocks noChangeArrowheads="1"/>
          </p:cNvSpPr>
          <p:nvPr/>
        </p:nvSpPr>
        <p:spPr bwMode="auto">
          <a:xfrm>
            <a:off x="1087967" y="1741489"/>
            <a:ext cx="1419684" cy="400752"/>
          </a:xfrm>
          <a:prstGeom prst="rect">
            <a:avLst/>
          </a:prstGeom>
          <a:noFill/>
          <a:ln w="9525">
            <a:noFill/>
            <a:miter lim="800000"/>
            <a:headEnd/>
            <a:tailEnd/>
          </a:ln>
          <a:effectLst/>
        </p:spPr>
        <p:txBody>
          <a:bodyPr wrap="none" lIns="92075" tIns="46038" rIns="92075" bIns="46038">
            <a:spAutoFit/>
          </a:bodyPr>
          <a:lstStyle/>
          <a:p>
            <a:r>
              <a:rPr lang="en-US" altLang="zh-TW" sz="2000" dirty="0">
                <a:ea typeface="新細明體" charset="-120"/>
              </a:rPr>
              <a:t>EMPLOYEES</a:t>
            </a:r>
          </a:p>
        </p:txBody>
      </p:sp>
      <p:sp>
        <p:nvSpPr>
          <p:cNvPr id="310277" name="Text Box 5"/>
          <p:cNvSpPr txBox="1">
            <a:spLocks noChangeArrowheads="1"/>
          </p:cNvSpPr>
          <p:nvPr/>
        </p:nvSpPr>
        <p:spPr bwMode="auto">
          <a:xfrm>
            <a:off x="2641601" y="3644901"/>
            <a:ext cx="488951" cy="394980"/>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charset="0"/>
              <a:buNone/>
            </a:pPr>
            <a:r>
              <a:rPr lang="en-US" altLang="zh-TW" sz="2400">
                <a:solidFill>
                  <a:schemeClr val="tx1"/>
                </a:solidFill>
                <a:latin typeface="Arial" charset="0"/>
                <a:ea typeface="新細明體" charset="-120"/>
              </a:rPr>
              <a:t>…</a:t>
            </a:r>
          </a:p>
        </p:txBody>
      </p:sp>
      <p:sp>
        <p:nvSpPr>
          <p:cNvPr id="310281" name="Freeform 9"/>
          <p:cNvSpPr>
            <a:spLocks/>
          </p:cNvSpPr>
          <p:nvPr/>
        </p:nvSpPr>
        <p:spPr bwMode="auto">
          <a:xfrm>
            <a:off x="5101168" y="4681539"/>
            <a:ext cx="3230033" cy="396875"/>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tx1"/>
            </a:solidFill>
            <a:prstDash val="solid"/>
            <a:round/>
            <a:headEnd type="none" w="sm" len="sm"/>
            <a:tailEnd type="triangle" w="sm" len="sm"/>
          </a:ln>
          <a:effectLst/>
        </p:spPr>
        <p:txBody>
          <a:bodyPr/>
          <a:lstStyle/>
          <a:p>
            <a:endParaRPr lang="zh-TW" altLang="en-US"/>
          </a:p>
        </p:txBody>
      </p:sp>
      <p:pic>
        <p:nvPicPr>
          <p:cNvPr id="310283" name="Picture 11" descr="C:\project-SQLFund1\images\img-02-03.gif"/>
          <p:cNvPicPr>
            <a:picLocks noChangeAspect="1" noChangeArrowheads="1"/>
          </p:cNvPicPr>
          <p:nvPr/>
        </p:nvPicPr>
        <p:blipFill>
          <a:blip r:embed="rId3"/>
          <a:srcRect/>
          <a:stretch>
            <a:fillRect/>
          </a:stretch>
        </p:blipFill>
        <p:spPr bwMode="gray">
          <a:xfrm>
            <a:off x="2540000" y="2120901"/>
            <a:ext cx="6385984" cy="1635125"/>
          </a:xfrm>
          <a:prstGeom prst="rect">
            <a:avLst/>
          </a:prstGeom>
          <a:noFill/>
        </p:spPr>
      </p:pic>
      <p:pic>
        <p:nvPicPr>
          <p:cNvPr id="310284" name="Picture 12" descr="C:\project-SQLFund1\images\img-02-03a.gif"/>
          <p:cNvPicPr>
            <a:picLocks noChangeAspect="1" noChangeArrowheads="1"/>
          </p:cNvPicPr>
          <p:nvPr/>
        </p:nvPicPr>
        <p:blipFill>
          <a:blip r:embed="rId4"/>
          <a:srcRect/>
          <a:stretch>
            <a:fillRect/>
          </a:stretch>
        </p:blipFill>
        <p:spPr bwMode="gray">
          <a:xfrm>
            <a:off x="2540001" y="5105400"/>
            <a:ext cx="6371167" cy="960438"/>
          </a:xfrm>
          <a:prstGeom prst="rect">
            <a:avLst/>
          </a:prstGeom>
          <a:noFill/>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a:xfrm>
            <a:off x="1097280" y="0"/>
            <a:ext cx="11094720" cy="1072055"/>
          </a:xfrm>
        </p:spPr>
        <p:txBody>
          <a:bodyPr>
            <a:normAutofit/>
          </a:bodyPr>
          <a:lstStyle/>
          <a:p>
            <a:r>
              <a:rPr lang="en-US" altLang="zh-TW" sz="4400" dirty="0">
                <a:solidFill>
                  <a:schemeClr val="tx1"/>
                </a:solidFill>
                <a:latin typeface="微軟正黑體" pitchFamily="34" charset="-120"/>
                <a:ea typeface="微軟正黑體" pitchFamily="34" charset="-120"/>
              </a:rPr>
              <a:t>Limiting the Rows that Are Selected</a:t>
            </a:r>
          </a:p>
        </p:txBody>
      </p:sp>
      <p:sp>
        <p:nvSpPr>
          <p:cNvPr id="312327" name="Rectangle 7"/>
          <p:cNvSpPr>
            <a:spLocks noGrp="1" noChangeArrowheads="1"/>
          </p:cNvSpPr>
          <p:nvPr>
            <p:ph type="body" idx="1"/>
          </p:nvPr>
        </p:nvSpPr>
        <p:spPr>
          <a:xfrm>
            <a:off x="1097280" y="1449388"/>
            <a:ext cx="10557933" cy="3075315"/>
          </a:xfrm>
        </p:spPr>
        <p:txBody>
          <a:bodyPr>
            <a:noAutofit/>
          </a:bodyPr>
          <a:lstStyle/>
          <a:p>
            <a:pPr lvl="1">
              <a:buClrTx/>
              <a:buFont typeface="Wingdings" pitchFamily="2" charset="2"/>
              <a:buChar char="ü"/>
            </a:pPr>
            <a:r>
              <a:rPr lang="zh-TW" altLang="en-US" sz="2400" dirty="0" smtClean="0">
                <a:solidFill>
                  <a:schemeClr val="tx1"/>
                </a:solidFill>
                <a:latin typeface="微軟正黑體" pitchFamily="34" charset="-120"/>
                <a:ea typeface="微軟正黑體" pitchFamily="34" charset="-120"/>
              </a:rPr>
              <a:t> 使用</a:t>
            </a:r>
            <a:r>
              <a:rPr lang="en-US" altLang="zh-TW" sz="2400" dirty="0" smtClean="0">
                <a:solidFill>
                  <a:schemeClr val="tx1"/>
                </a:solidFill>
                <a:latin typeface="微軟正黑體" pitchFamily="34" charset="-120"/>
                <a:ea typeface="微軟正黑體" pitchFamily="34" charset="-120"/>
              </a:rPr>
              <a:t>WHERE </a:t>
            </a:r>
            <a:r>
              <a:rPr lang="zh-TW" altLang="en-US" sz="2400" dirty="0" smtClean="0">
                <a:solidFill>
                  <a:schemeClr val="tx1"/>
                </a:solidFill>
                <a:latin typeface="微軟正黑體" pitchFamily="34" charset="-120"/>
                <a:ea typeface="微軟正黑體" pitchFamily="34" charset="-120"/>
              </a:rPr>
              <a:t>子句來限制所傳回的資料列：</a:t>
            </a:r>
            <a:endParaRPr lang="en-US" altLang="zh-TW" sz="2400" dirty="0">
              <a:solidFill>
                <a:schemeClr val="tx1"/>
              </a:solidFill>
              <a:latin typeface="微軟正黑體" pitchFamily="34" charset="-120"/>
              <a:ea typeface="微軟正黑體" pitchFamily="34" charset="-120"/>
            </a:endParaRPr>
          </a:p>
          <a:p>
            <a:pPr lvl="1">
              <a:buClrTx/>
              <a:buFont typeface="Wingdings" pitchFamily="2" charset="2"/>
              <a:buChar char="ü"/>
            </a:pPr>
            <a:endParaRPr lang="en-US" altLang="zh-TW" sz="2400" dirty="0">
              <a:solidFill>
                <a:schemeClr val="tx1"/>
              </a:solidFill>
              <a:latin typeface="微軟正黑體" pitchFamily="34" charset="-120"/>
              <a:ea typeface="微軟正黑體" pitchFamily="34" charset="-120"/>
            </a:endParaRPr>
          </a:p>
          <a:p>
            <a:pPr lvl="1">
              <a:buClrTx/>
              <a:buNone/>
            </a:pPr>
            <a:endParaRPr lang="en-US" altLang="zh-TW" sz="2400" dirty="0" smtClean="0">
              <a:solidFill>
                <a:schemeClr val="tx1"/>
              </a:solidFill>
              <a:latin typeface="微軟正黑體" pitchFamily="34" charset="-120"/>
              <a:ea typeface="微軟正黑體" pitchFamily="34" charset="-120"/>
            </a:endParaRPr>
          </a:p>
          <a:p>
            <a:pPr lvl="1">
              <a:buClrTx/>
              <a:buFont typeface="Wingdings" pitchFamily="2" charset="2"/>
              <a:buChar char="ü"/>
            </a:pPr>
            <a:endParaRPr lang="en-US" altLang="zh-TW" sz="2400" dirty="0" smtClean="0">
              <a:solidFill>
                <a:schemeClr val="tx1"/>
              </a:solidFill>
              <a:latin typeface="微軟正黑體" pitchFamily="34" charset="-120"/>
              <a:ea typeface="微軟正黑體" pitchFamily="34" charset="-120"/>
            </a:endParaRPr>
          </a:p>
          <a:p>
            <a:pPr lvl="1">
              <a:buClrTx/>
              <a:buFont typeface="Wingdings" pitchFamily="2" charset="2"/>
              <a:buChar char="ü"/>
            </a:pPr>
            <a:endParaRPr lang="en-US" altLang="zh-TW" sz="2400" dirty="0">
              <a:solidFill>
                <a:schemeClr val="tx1"/>
              </a:solidFill>
              <a:latin typeface="微軟正黑體" pitchFamily="34" charset="-120"/>
              <a:ea typeface="微軟正黑體" pitchFamily="34" charset="-120"/>
            </a:endParaRPr>
          </a:p>
          <a:p>
            <a:pPr lvl="1">
              <a:buClrTx/>
              <a:buFont typeface="Wingdings" pitchFamily="2" charset="2"/>
              <a:buChar char="ü"/>
            </a:pPr>
            <a:r>
              <a:rPr lang="en-US" altLang="zh-TW" sz="2400" dirty="0" smtClean="0">
                <a:solidFill>
                  <a:schemeClr val="tx1"/>
                </a:solidFill>
                <a:latin typeface="微軟正黑體" pitchFamily="34" charset="-120"/>
                <a:ea typeface="微軟正黑體" pitchFamily="34" charset="-120"/>
              </a:rPr>
              <a:t> WHERE </a:t>
            </a:r>
            <a:r>
              <a:rPr lang="zh-TW" altLang="en-US" sz="2400" dirty="0" smtClean="0">
                <a:solidFill>
                  <a:schemeClr val="tx1"/>
                </a:solidFill>
                <a:latin typeface="微軟正黑體" pitchFamily="34" charset="-120"/>
                <a:ea typeface="微軟正黑體" pitchFamily="34" charset="-120"/>
              </a:rPr>
              <a:t>子句在</a:t>
            </a:r>
            <a:r>
              <a:rPr lang="en-US" altLang="zh-TW" sz="2400" dirty="0" smtClean="0">
                <a:solidFill>
                  <a:schemeClr val="tx1"/>
                </a:solidFill>
                <a:latin typeface="微軟正黑體" pitchFamily="34" charset="-120"/>
                <a:ea typeface="微軟正黑體" pitchFamily="34" charset="-120"/>
              </a:rPr>
              <a:t>FROM </a:t>
            </a:r>
            <a:r>
              <a:rPr lang="zh-TW" altLang="en-US" sz="2400" dirty="0" smtClean="0">
                <a:solidFill>
                  <a:schemeClr val="tx1"/>
                </a:solidFill>
                <a:latin typeface="微軟正黑體" pitchFamily="34" charset="-120"/>
                <a:ea typeface="微軟正黑體" pitchFamily="34" charset="-120"/>
              </a:rPr>
              <a:t>子句之後。</a:t>
            </a:r>
            <a:endParaRPr lang="en-US" altLang="zh-TW" sz="2400" dirty="0">
              <a:solidFill>
                <a:schemeClr val="tx1"/>
              </a:solidFill>
              <a:latin typeface="微軟正黑體" pitchFamily="34" charset="-120"/>
              <a:ea typeface="微軟正黑體" pitchFamily="34" charset="-120"/>
            </a:endParaRPr>
          </a:p>
        </p:txBody>
      </p:sp>
      <p:sp>
        <p:nvSpPr>
          <p:cNvPr id="312324" name="Rectangle 4"/>
          <p:cNvSpPr>
            <a:spLocks noChangeArrowheads="1"/>
          </p:cNvSpPr>
          <p:nvPr/>
        </p:nvSpPr>
        <p:spPr bwMode="blackGray">
          <a:xfrm>
            <a:off x="1176867" y="1931004"/>
            <a:ext cx="8897299" cy="1442817"/>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b="1" dirty="0">
                <a:ea typeface="新細明體" charset="-120"/>
              </a:rPr>
              <a:t>SELECT *|{[DISTINCT] </a:t>
            </a:r>
            <a:r>
              <a:rPr lang="en-US" altLang="zh-TW" sz="2000" b="1" i="1" dirty="0" err="1">
                <a:ea typeface="新細明體" charset="-120"/>
              </a:rPr>
              <a:t>column|expression</a:t>
            </a:r>
            <a:r>
              <a:rPr lang="en-US" altLang="zh-TW" sz="2000" b="1" dirty="0">
                <a:ea typeface="新細明體" charset="-120"/>
              </a:rPr>
              <a:t> [</a:t>
            </a:r>
            <a:r>
              <a:rPr lang="en-US" altLang="zh-TW" sz="2000" b="1" i="1" dirty="0">
                <a:ea typeface="新細明體" charset="-120"/>
              </a:rPr>
              <a:t>alias</a:t>
            </a:r>
            <a:r>
              <a:rPr lang="en-US" altLang="zh-TW" sz="2000" b="1" dirty="0">
                <a:ea typeface="新細明體" charset="-120"/>
              </a:rPr>
              <a:t>],...}</a:t>
            </a:r>
          </a:p>
          <a:p>
            <a:pPr>
              <a:tabLst>
                <a:tab pos="1200150" algn="l"/>
              </a:tabLst>
            </a:pPr>
            <a:r>
              <a:rPr lang="en-US" altLang="zh-TW" sz="2000" b="1" dirty="0">
                <a:ea typeface="新細明體" charset="-120"/>
              </a:rPr>
              <a:t>FROM   </a:t>
            </a:r>
            <a:r>
              <a:rPr lang="en-US" altLang="zh-TW" sz="2000" b="1" i="1" dirty="0">
                <a:ea typeface="新細明體" charset="-120"/>
              </a:rPr>
              <a:t>table</a:t>
            </a:r>
            <a:endParaRPr lang="en-US" altLang="zh-TW" sz="2000" b="1" dirty="0">
              <a:ea typeface="新細明體" charset="-120"/>
            </a:endParaRPr>
          </a:p>
          <a:p>
            <a:pPr>
              <a:tabLst>
                <a:tab pos="1200150" algn="l"/>
              </a:tabLst>
            </a:pPr>
            <a:r>
              <a:rPr lang="en-US" altLang="zh-TW" sz="2000" b="1" dirty="0">
                <a:ea typeface="新細明體" charset="-120"/>
              </a:rPr>
              <a:t>[WHERE </a:t>
            </a:r>
            <a:r>
              <a:rPr lang="en-US" altLang="zh-TW" sz="2000" b="1" i="1" dirty="0">
                <a:ea typeface="新細明體" charset="-120"/>
              </a:rPr>
              <a:t>condition(s)</a:t>
            </a:r>
            <a:r>
              <a:rPr lang="en-US" altLang="zh-TW" sz="2000" b="1" dirty="0">
                <a:ea typeface="新細明體" charset="-120"/>
              </a:rPr>
              <a:t>];</a:t>
            </a:r>
          </a:p>
        </p:txBody>
      </p:sp>
      <p:sp>
        <p:nvSpPr>
          <p:cNvPr id="312325" name="Rectangle 5"/>
          <p:cNvSpPr>
            <a:spLocks noChangeArrowheads="1"/>
          </p:cNvSpPr>
          <p:nvPr/>
        </p:nvSpPr>
        <p:spPr bwMode="gray">
          <a:xfrm>
            <a:off x="1176867" y="2814692"/>
            <a:ext cx="3332071" cy="298450"/>
          </a:xfrm>
          <a:prstGeom prst="rect">
            <a:avLst/>
          </a:prstGeom>
          <a:noFill/>
          <a:ln w="28575">
            <a:solidFill>
              <a:srgbClr val="C00000"/>
            </a:solidFill>
            <a:miter lim="800000"/>
            <a:headEnd type="none" w="sm" len="sm"/>
            <a:tailEnd type="none" w="sm" len="sm"/>
          </a:ln>
          <a:effectLst/>
        </p:spPr>
        <p:txBody>
          <a:bodyPr wrap="none" anchor="ctr"/>
          <a:lstStyle/>
          <a:p>
            <a:endParaRPr lang="zh-TW" altLang="en-US"/>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blackGray">
          <a:xfrm>
            <a:off x="1176867" y="1849438"/>
            <a:ext cx="9696451" cy="113024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b="1" dirty="0">
                <a:ea typeface="新細明體" charset="-120"/>
              </a:rPr>
              <a:t>SELECT </a:t>
            </a:r>
            <a:r>
              <a:rPr lang="en-US" altLang="zh-TW" sz="2000" b="1" dirty="0" err="1">
                <a:ea typeface="新細明體" charset="-120"/>
              </a:rPr>
              <a:t>employee_id</a:t>
            </a:r>
            <a:r>
              <a:rPr lang="en-US" altLang="zh-TW" sz="2000" b="1" dirty="0">
                <a:ea typeface="新細明體" charset="-120"/>
              </a:rPr>
              <a:t>, </a:t>
            </a:r>
            <a:r>
              <a:rPr lang="en-US" altLang="zh-TW" sz="2000" b="1" dirty="0" err="1">
                <a:ea typeface="新細明體" charset="-120"/>
              </a:rPr>
              <a:t>last_name</a:t>
            </a:r>
            <a:r>
              <a:rPr lang="en-US" altLang="zh-TW" sz="2000" b="1" dirty="0">
                <a:ea typeface="新細明體" charset="-120"/>
              </a:rPr>
              <a:t>, </a:t>
            </a:r>
            <a:r>
              <a:rPr lang="en-US" altLang="zh-TW" sz="2000" b="1" dirty="0" err="1">
                <a:ea typeface="新細明體" charset="-120"/>
              </a:rPr>
              <a:t>job_id</a:t>
            </a:r>
            <a:r>
              <a:rPr lang="en-US" altLang="zh-TW" sz="2000" b="1" dirty="0">
                <a:ea typeface="新細明體" charset="-120"/>
              </a:rPr>
              <a:t>, </a:t>
            </a:r>
            <a:r>
              <a:rPr lang="en-US" altLang="zh-TW" sz="2000" b="1" dirty="0" err="1">
                <a:ea typeface="新細明體" charset="-120"/>
              </a:rPr>
              <a:t>department_id</a:t>
            </a:r>
            <a:endParaRPr lang="en-US" altLang="zh-TW" sz="2000" b="1" dirty="0">
              <a:ea typeface="新細明體" charset="-120"/>
            </a:endParaRPr>
          </a:p>
          <a:p>
            <a:pPr>
              <a:tabLst>
                <a:tab pos="1200150" algn="l"/>
              </a:tabLst>
            </a:pPr>
            <a:r>
              <a:rPr lang="en-US" altLang="zh-TW" sz="2000" b="1" dirty="0">
                <a:ea typeface="新細明體" charset="-120"/>
              </a:rPr>
              <a:t>FROM   employees</a:t>
            </a:r>
          </a:p>
          <a:p>
            <a:pPr>
              <a:tabLst>
                <a:tab pos="1200150" algn="l"/>
              </a:tabLst>
            </a:pPr>
            <a:r>
              <a:rPr lang="en-US" altLang="zh-TW" sz="2000" b="1" dirty="0">
                <a:ea typeface="新細明體" charset="-120"/>
              </a:rPr>
              <a:t>WHERE  </a:t>
            </a:r>
            <a:r>
              <a:rPr lang="en-US" altLang="zh-TW" sz="2000" b="1" dirty="0" err="1">
                <a:ea typeface="新細明體" charset="-120"/>
              </a:rPr>
              <a:t>department_id</a:t>
            </a:r>
            <a:r>
              <a:rPr lang="en-US" altLang="zh-TW" sz="2000" b="1" dirty="0">
                <a:ea typeface="新細明體" charset="-120"/>
              </a:rPr>
              <a:t> = 90 ;</a:t>
            </a:r>
          </a:p>
        </p:txBody>
      </p:sp>
      <p:sp>
        <p:nvSpPr>
          <p:cNvPr id="314371" name="Rectangle 3"/>
          <p:cNvSpPr>
            <a:spLocks noGrp="1" noChangeArrowheads="1"/>
          </p:cNvSpPr>
          <p:nvPr>
            <p:ph type="title"/>
          </p:nvPr>
        </p:nvSpPr>
        <p:spPr>
          <a:xfrm>
            <a:off x="1097280" y="286603"/>
            <a:ext cx="10058400" cy="816983"/>
          </a:xfrm>
        </p:spPr>
        <p:txBody>
          <a:bodyPr>
            <a:normAutofit/>
          </a:bodyPr>
          <a:lstStyle/>
          <a:p>
            <a:r>
              <a:rPr lang="en-US" altLang="zh-TW" sz="4400" dirty="0">
                <a:solidFill>
                  <a:schemeClr val="tx1"/>
                </a:solidFill>
                <a:latin typeface="微軟正黑體" pitchFamily="34" charset="-120"/>
                <a:ea typeface="微軟正黑體" pitchFamily="34" charset="-120"/>
              </a:rPr>
              <a:t>Using the WHERE Clause</a:t>
            </a:r>
          </a:p>
        </p:txBody>
      </p:sp>
      <p:sp>
        <p:nvSpPr>
          <p:cNvPr id="314372" name="Rectangle 4"/>
          <p:cNvSpPr>
            <a:spLocks noChangeArrowheads="1"/>
          </p:cNvSpPr>
          <p:nvPr/>
        </p:nvSpPr>
        <p:spPr bwMode="gray">
          <a:xfrm>
            <a:off x="1227667" y="2593976"/>
            <a:ext cx="4781551" cy="269875"/>
          </a:xfrm>
          <a:prstGeom prst="rect">
            <a:avLst/>
          </a:prstGeom>
          <a:noFill/>
          <a:ln w="28575">
            <a:solidFill>
              <a:srgbClr val="C00000"/>
            </a:solidFill>
            <a:miter lim="800000"/>
            <a:headEnd type="none" w="sm" len="sm"/>
            <a:tailEnd type="none" w="sm" len="sm"/>
          </a:ln>
          <a:effectLst/>
        </p:spPr>
        <p:txBody>
          <a:bodyPr wrap="none" anchor="ctr"/>
          <a:lstStyle/>
          <a:p>
            <a:endParaRPr lang="zh-TW" altLang="en-US"/>
          </a:p>
        </p:txBody>
      </p:sp>
      <p:pic>
        <p:nvPicPr>
          <p:cNvPr id="314375" name="Picture 7" descr="C:\project-SQLFund1\images\img-02-05.gif"/>
          <p:cNvPicPr>
            <a:picLocks noChangeAspect="1" noChangeArrowheads="1"/>
          </p:cNvPicPr>
          <p:nvPr/>
        </p:nvPicPr>
        <p:blipFill>
          <a:blip r:embed="rId3"/>
          <a:srcRect/>
          <a:stretch>
            <a:fillRect/>
          </a:stretch>
        </p:blipFill>
        <p:spPr bwMode="gray">
          <a:xfrm>
            <a:off x="2946401" y="3505201"/>
            <a:ext cx="6187017" cy="925513"/>
          </a:xfrm>
          <a:prstGeom prst="rect">
            <a:avLst/>
          </a:prstGeom>
          <a:noFill/>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ChangeArrowheads="1"/>
          </p:cNvSpPr>
          <p:nvPr/>
        </p:nvSpPr>
        <p:spPr bwMode="blackGray">
          <a:xfrm>
            <a:off x="1219200" y="2820986"/>
            <a:ext cx="9696451" cy="1214987"/>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b="1" dirty="0">
                <a:ea typeface="新細明體" charset="-120"/>
              </a:rPr>
              <a:t>SELECT </a:t>
            </a:r>
            <a:r>
              <a:rPr lang="en-US" altLang="zh-TW" sz="2000" b="1" dirty="0" err="1">
                <a:ea typeface="新細明體" charset="-120"/>
              </a:rPr>
              <a:t>last_name</a:t>
            </a:r>
            <a:r>
              <a:rPr lang="en-US" altLang="zh-TW" sz="2000" b="1" dirty="0">
                <a:ea typeface="新細明體" charset="-120"/>
              </a:rPr>
              <a:t>, </a:t>
            </a:r>
            <a:r>
              <a:rPr lang="en-US" altLang="zh-TW" sz="2000" b="1" dirty="0" err="1">
                <a:ea typeface="新細明體" charset="-120"/>
              </a:rPr>
              <a:t>job_id</a:t>
            </a:r>
            <a:r>
              <a:rPr lang="en-US" altLang="zh-TW" sz="2000" b="1" dirty="0">
                <a:ea typeface="新細明體" charset="-120"/>
              </a:rPr>
              <a:t>, </a:t>
            </a:r>
            <a:r>
              <a:rPr lang="en-US" altLang="zh-TW" sz="2000" b="1" dirty="0" err="1">
                <a:ea typeface="新細明體" charset="-120"/>
              </a:rPr>
              <a:t>department_id</a:t>
            </a:r>
            <a:endParaRPr lang="en-US" altLang="zh-TW" sz="2000" b="1" dirty="0">
              <a:ea typeface="新細明體" charset="-120"/>
            </a:endParaRPr>
          </a:p>
          <a:p>
            <a:pPr>
              <a:tabLst>
                <a:tab pos="1200150" algn="l"/>
              </a:tabLst>
            </a:pPr>
            <a:r>
              <a:rPr lang="en-US" altLang="zh-TW" sz="2000" b="1" dirty="0">
                <a:ea typeface="新細明體" charset="-120"/>
              </a:rPr>
              <a:t>FROM   employees</a:t>
            </a:r>
          </a:p>
          <a:p>
            <a:pPr>
              <a:tabLst>
                <a:tab pos="1200150" algn="l"/>
              </a:tabLst>
            </a:pPr>
            <a:r>
              <a:rPr lang="en-US" altLang="zh-TW" sz="2000" b="1" dirty="0">
                <a:ea typeface="新細明體" charset="-120"/>
              </a:rPr>
              <a:t>WHERE  </a:t>
            </a:r>
            <a:r>
              <a:rPr lang="en-US" altLang="zh-TW" sz="2000" b="1" dirty="0" err="1">
                <a:ea typeface="新細明體" charset="-120"/>
              </a:rPr>
              <a:t>last_name</a:t>
            </a:r>
            <a:r>
              <a:rPr lang="en-US" altLang="zh-TW" sz="2000" b="1" dirty="0">
                <a:ea typeface="新細明體" charset="-120"/>
              </a:rPr>
              <a:t> = 'Whalen' ;</a:t>
            </a:r>
          </a:p>
        </p:txBody>
      </p:sp>
      <p:sp>
        <p:nvSpPr>
          <p:cNvPr id="316422" name="Rectangle 6"/>
          <p:cNvSpPr>
            <a:spLocks noGrp="1" noChangeArrowheads="1"/>
          </p:cNvSpPr>
          <p:nvPr>
            <p:ph type="title"/>
          </p:nvPr>
        </p:nvSpPr>
        <p:spPr>
          <a:xfrm>
            <a:off x="1097280" y="0"/>
            <a:ext cx="10058400" cy="1008993"/>
          </a:xfrm>
        </p:spPr>
        <p:txBody>
          <a:bodyPr>
            <a:normAutofit/>
          </a:bodyPr>
          <a:lstStyle/>
          <a:p>
            <a:r>
              <a:rPr lang="en-US" altLang="zh-TW" sz="4400" dirty="0">
                <a:solidFill>
                  <a:schemeClr val="tx1"/>
                </a:solidFill>
                <a:ea typeface="新細明體" charset="-120"/>
              </a:rPr>
              <a:t>Character Strings and Dates</a:t>
            </a:r>
          </a:p>
        </p:txBody>
      </p:sp>
      <p:sp>
        <p:nvSpPr>
          <p:cNvPr id="316423" name="Rectangle 7"/>
          <p:cNvSpPr>
            <a:spLocks noGrp="1" noChangeArrowheads="1"/>
          </p:cNvSpPr>
          <p:nvPr>
            <p:ph type="body" idx="1"/>
          </p:nvPr>
        </p:nvSpPr>
        <p:spPr>
          <a:xfrm>
            <a:off x="1219200" y="1449388"/>
            <a:ext cx="10557933" cy="1833562"/>
          </a:xfrm>
        </p:spPr>
        <p:txBody>
          <a:bodyPr/>
          <a:lstStyle/>
          <a:p>
            <a:pPr>
              <a:buClrTx/>
              <a:buFont typeface="Wingdings" pitchFamily="2" charset="2"/>
              <a:buChar char="ü"/>
            </a:pPr>
            <a:r>
              <a:rPr lang="zh-TW" altLang="en-US" dirty="0" smtClean="0">
                <a:solidFill>
                  <a:schemeClr val="tx1"/>
                </a:solidFill>
                <a:latin typeface="微軟正黑體" pitchFamily="34" charset="-120"/>
                <a:ea typeface="微軟正黑體" pitchFamily="34" charset="-120"/>
              </a:rPr>
              <a:t>  字元字串與日期值都要用單引號括起來。</a:t>
            </a:r>
          </a:p>
          <a:p>
            <a:pPr>
              <a:buClrTx/>
              <a:buFont typeface="Wingdings" pitchFamily="2" charset="2"/>
              <a:buChar char="ü"/>
            </a:pPr>
            <a:r>
              <a:rPr lang="zh-TW" altLang="en-US" dirty="0" smtClean="0">
                <a:solidFill>
                  <a:schemeClr val="tx1"/>
                </a:solidFill>
                <a:latin typeface="微軟正黑體" pitchFamily="34" charset="-120"/>
                <a:ea typeface="微軟正黑體" pitchFamily="34" charset="-120"/>
              </a:rPr>
              <a:t>  字元值要區分大小寫，而日期值要區分格式。</a:t>
            </a:r>
          </a:p>
          <a:p>
            <a:pPr>
              <a:buClrTx/>
              <a:buFont typeface="Wingdings" pitchFamily="2" charset="2"/>
              <a:buChar char="ü"/>
            </a:pPr>
            <a:r>
              <a:rPr lang="zh-TW" altLang="en-US" dirty="0" smtClean="0">
                <a:solidFill>
                  <a:schemeClr val="tx1"/>
                </a:solidFill>
                <a:latin typeface="微軟正黑體" pitchFamily="34" charset="-120"/>
                <a:ea typeface="微軟正黑體" pitchFamily="34" charset="-120"/>
              </a:rPr>
              <a:t>  預設的日期格式為</a:t>
            </a:r>
            <a:r>
              <a:rPr lang="en-US" altLang="zh-TW" b="1" dirty="0" smtClean="0">
                <a:solidFill>
                  <a:schemeClr val="tx1"/>
                </a:solidFill>
                <a:latin typeface="微軟正黑體" pitchFamily="34" charset="-120"/>
                <a:ea typeface="微軟正黑體" pitchFamily="34" charset="-120"/>
              </a:rPr>
              <a:t>DD-MON-RR</a:t>
            </a:r>
            <a:r>
              <a:rPr lang="zh-TW" altLang="en-US" b="1" dirty="0" smtClean="0">
                <a:solidFill>
                  <a:schemeClr val="tx1"/>
                </a:solidFill>
                <a:latin typeface="微軟正黑體" pitchFamily="34" charset="-120"/>
                <a:ea typeface="微軟正黑體" pitchFamily="34" charset="-120"/>
              </a:rPr>
              <a:t>。</a:t>
            </a:r>
            <a:endParaRPr lang="en-US" altLang="zh-TW" dirty="0">
              <a:solidFill>
                <a:schemeClr val="tx1"/>
              </a:solidFill>
              <a:latin typeface="微軟正黑體" pitchFamily="34" charset="-120"/>
              <a:ea typeface="微軟正黑體" pitchFamily="34" charset="-120"/>
            </a:endParaRPr>
          </a:p>
        </p:txBody>
      </p:sp>
      <p:sp>
        <p:nvSpPr>
          <p:cNvPr id="316425" name="Rectangle 9"/>
          <p:cNvSpPr>
            <a:spLocks noChangeArrowheads="1"/>
          </p:cNvSpPr>
          <p:nvPr/>
        </p:nvSpPr>
        <p:spPr bwMode="blackGray">
          <a:xfrm>
            <a:off x="1219200" y="4546230"/>
            <a:ext cx="9696451" cy="1195059"/>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b="1" dirty="0">
                <a:ea typeface="新細明體" charset="-120"/>
              </a:rPr>
              <a:t>SELECT </a:t>
            </a:r>
            <a:r>
              <a:rPr lang="en-US" altLang="zh-TW" sz="2000" b="1" dirty="0" err="1">
                <a:ea typeface="新細明體" charset="-120"/>
              </a:rPr>
              <a:t>last_name</a:t>
            </a:r>
            <a:r>
              <a:rPr lang="en-US" altLang="zh-TW" sz="2000" b="1" dirty="0">
                <a:ea typeface="新細明體" charset="-120"/>
              </a:rPr>
              <a:t> </a:t>
            </a:r>
          </a:p>
          <a:p>
            <a:pPr>
              <a:tabLst>
                <a:tab pos="1200150" algn="l"/>
              </a:tabLst>
            </a:pPr>
            <a:r>
              <a:rPr lang="en-US" altLang="zh-TW" sz="2000" b="1" dirty="0">
                <a:ea typeface="新細明體" charset="-120"/>
              </a:rPr>
              <a:t>FROM   employees</a:t>
            </a:r>
          </a:p>
          <a:p>
            <a:pPr>
              <a:tabLst>
                <a:tab pos="1200150" algn="l"/>
              </a:tabLst>
            </a:pPr>
            <a:r>
              <a:rPr lang="en-US" altLang="zh-TW" sz="2000" b="1" dirty="0">
                <a:ea typeface="新細明體" charset="-120"/>
              </a:rPr>
              <a:t>WHERE  </a:t>
            </a:r>
            <a:r>
              <a:rPr lang="en-US" altLang="zh-TW" sz="2000" b="1" dirty="0" err="1">
                <a:ea typeface="新細明體" charset="-120"/>
              </a:rPr>
              <a:t>hire_date</a:t>
            </a:r>
            <a:r>
              <a:rPr lang="en-US" altLang="zh-TW" sz="2000" b="1" dirty="0">
                <a:ea typeface="新細明體" charset="-120"/>
              </a:rPr>
              <a:t> = </a:t>
            </a:r>
            <a:r>
              <a:rPr lang="en-US" altLang="zh-TW" sz="2000" b="1" dirty="0" smtClean="0">
                <a:ea typeface="新細明體" charset="-120"/>
              </a:rPr>
              <a:t> '17-FEB-96</a:t>
            </a:r>
            <a:r>
              <a:rPr lang="en-US" altLang="zh-TW" sz="2000" b="1" dirty="0">
                <a:ea typeface="新細明體" charset="-120"/>
              </a:rPr>
              <a:t>' ;</a:t>
            </a:r>
          </a:p>
        </p:txBody>
      </p:sp>
      <p:sp>
        <p:nvSpPr>
          <p:cNvPr id="8" name="矩形 7"/>
          <p:cNvSpPr/>
          <p:nvPr/>
        </p:nvSpPr>
        <p:spPr>
          <a:xfrm>
            <a:off x="3468413" y="3503107"/>
            <a:ext cx="1087821" cy="35524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468413" y="5321382"/>
            <a:ext cx="1481959" cy="35524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a:xfrm>
            <a:off x="1097280" y="1"/>
            <a:ext cx="10058400" cy="1021976"/>
          </a:xfrm>
        </p:spPr>
        <p:txBody>
          <a:bodyPr>
            <a:normAutofit/>
          </a:bodyPr>
          <a:lstStyle/>
          <a:p>
            <a:r>
              <a:rPr lang="en-US" altLang="zh-TW" dirty="0">
                <a:solidFill>
                  <a:schemeClr val="tx1"/>
                </a:solidFill>
                <a:ea typeface="Arial" charset="0"/>
                <a:cs typeface="Arial" charset="0"/>
              </a:rPr>
              <a:t>Objectives</a:t>
            </a:r>
          </a:p>
        </p:txBody>
      </p:sp>
      <p:sp>
        <p:nvSpPr>
          <p:cNvPr id="316421" name="Rectangle 5"/>
          <p:cNvSpPr>
            <a:spLocks noGrp="1" noChangeArrowheads="1"/>
          </p:cNvSpPr>
          <p:nvPr>
            <p:ph idx="1"/>
          </p:nvPr>
        </p:nvSpPr>
        <p:spPr>
          <a:xfrm>
            <a:off x="1258645" y="1433358"/>
            <a:ext cx="10058400" cy="4023360"/>
          </a:xfrm>
        </p:spPr>
        <p:txBody>
          <a:bodyPr>
            <a:normAutofit/>
          </a:bodyPr>
          <a:lstStyle/>
          <a:p>
            <a:pPr marL="496888" indent="-496888">
              <a:buClr>
                <a:schemeClr val="tx1"/>
              </a:buClr>
              <a:buFont typeface="Wingdings" charset="2"/>
              <a:buChar char="ü"/>
            </a:pPr>
            <a:r>
              <a:rPr lang="zh-TW" altLang="en-US" sz="2400" dirty="0" smtClean="0">
                <a:solidFill>
                  <a:schemeClr val="tx1"/>
                </a:solidFill>
                <a:latin typeface="微軟正黑體" pitchFamily="34" charset="-120"/>
                <a:ea typeface="微軟正黑體" pitchFamily="34" charset="-120"/>
              </a:rPr>
              <a:t>列舉</a:t>
            </a:r>
            <a:r>
              <a:rPr lang="en-US" altLang="zh-TW" sz="2400" b="1" dirty="0" smtClean="0">
                <a:solidFill>
                  <a:schemeClr val="tx1"/>
                </a:solidFill>
                <a:latin typeface="微軟正黑體" pitchFamily="34" charset="-120"/>
                <a:ea typeface="微軟正黑體" pitchFamily="34" charset="-120"/>
              </a:rPr>
              <a:t>SQL SELECT </a:t>
            </a:r>
            <a:r>
              <a:rPr lang="zh-TW" altLang="en-US" sz="2400" b="1" dirty="0" smtClean="0">
                <a:solidFill>
                  <a:schemeClr val="tx1"/>
                </a:solidFill>
                <a:latin typeface="微軟正黑體" pitchFamily="34" charset="-120"/>
                <a:ea typeface="微軟正黑體" pitchFamily="34" charset="-120"/>
              </a:rPr>
              <a:t>敘述句的功能</a:t>
            </a:r>
            <a:endParaRPr lang="fr-FR" altLang="zh-TW" sz="2400" dirty="0">
              <a:solidFill>
                <a:schemeClr val="tx1"/>
              </a:solidFill>
              <a:latin typeface="微軟正黑體" pitchFamily="34" charset="-120"/>
              <a:ea typeface="微軟正黑體" pitchFamily="34" charset="-120"/>
              <a:cs typeface="Arial" charset="0"/>
            </a:endParaRPr>
          </a:p>
          <a:p>
            <a:pPr marL="496888" indent="-496888">
              <a:buClr>
                <a:schemeClr val="tx1"/>
              </a:buClr>
              <a:buFont typeface="Wingdings" charset="2"/>
              <a:buChar char="ü"/>
            </a:pPr>
            <a:r>
              <a:rPr lang="zh-TW" altLang="en-US" sz="2400" dirty="0" smtClean="0">
                <a:solidFill>
                  <a:schemeClr val="tx1"/>
                </a:solidFill>
                <a:latin typeface="微軟正黑體" pitchFamily="34" charset="-120"/>
                <a:ea typeface="微軟正黑體" pitchFamily="34" charset="-120"/>
              </a:rPr>
              <a:t>執行基本</a:t>
            </a:r>
            <a:r>
              <a:rPr lang="en-US" altLang="zh-TW" sz="2400" b="1" dirty="0" smtClean="0">
                <a:solidFill>
                  <a:schemeClr val="tx1"/>
                </a:solidFill>
                <a:latin typeface="微軟正黑體" pitchFamily="34" charset="-120"/>
                <a:ea typeface="微軟正黑體" pitchFamily="34" charset="-120"/>
              </a:rPr>
              <a:t>SELECT </a:t>
            </a:r>
            <a:r>
              <a:rPr lang="zh-TW" altLang="en-US" sz="2400" b="1" dirty="0" smtClean="0">
                <a:solidFill>
                  <a:schemeClr val="tx1"/>
                </a:solidFill>
                <a:latin typeface="微軟正黑體" pitchFamily="34" charset="-120"/>
                <a:ea typeface="微軟正黑體" pitchFamily="34" charset="-120"/>
              </a:rPr>
              <a:t>敘述句</a:t>
            </a:r>
            <a:endParaRPr lang="it-IT" altLang="zh-TW" sz="2400" dirty="0">
              <a:solidFill>
                <a:schemeClr val="tx1"/>
              </a:solidFill>
              <a:latin typeface="微軟正黑體" pitchFamily="34" charset="-120"/>
              <a:ea typeface="微軟正黑體" pitchFamily="34" charset="-120"/>
              <a:cs typeface="Arial" charset="0"/>
            </a:endParaRPr>
          </a:p>
        </p:txBody>
      </p:sp>
    </p:spTree>
    <p:extLst>
      <p:ext uri="{BB962C8B-B14F-4D97-AF65-F5344CB8AC3E}">
        <p14:creationId xmlns:p14="http://schemas.microsoft.com/office/powerpoint/2010/main" xmlns="" val="1222696210"/>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097280" y="286603"/>
            <a:ext cx="10058400" cy="943107"/>
          </a:xfrm>
        </p:spPr>
        <p:txBody>
          <a:bodyPr>
            <a:normAutofit/>
          </a:bodyPr>
          <a:lstStyle/>
          <a:p>
            <a:r>
              <a:rPr lang="en-US" altLang="zh-TW" sz="4400" dirty="0">
                <a:solidFill>
                  <a:schemeClr val="tx1"/>
                </a:solidFill>
                <a:latin typeface="+mn-lt"/>
                <a:ea typeface="新細明體" charset="-120"/>
              </a:rPr>
              <a:t>Comparison Operators</a:t>
            </a:r>
          </a:p>
        </p:txBody>
      </p:sp>
      <p:sp>
        <p:nvSpPr>
          <p:cNvPr id="318468" name="Rectangle 4"/>
          <p:cNvSpPr>
            <a:spLocks noChangeArrowheads="1"/>
          </p:cNvSpPr>
          <p:nvPr/>
        </p:nvSpPr>
        <p:spPr bwMode="blackWhite">
          <a:xfrm>
            <a:off x="4826000" y="3817939"/>
            <a:ext cx="4555067" cy="365125"/>
          </a:xfrm>
          <a:prstGeom prst="rect">
            <a:avLst/>
          </a:prstGeom>
          <a:solidFill>
            <a:schemeClr val="bg1">
              <a:lumMod val="9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zh-TW" altLang="en-US" b="1" dirty="0" smtClean="0">
                <a:solidFill>
                  <a:schemeClr val="tx1"/>
                </a:solidFill>
                <a:latin typeface="微軟正黑體" pitchFamily="34" charset="-120"/>
                <a:ea typeface="微軟正黑體" pitchFamily="34" charset="-120"/>
              </a:rPr>
              <a:t>不等於</a:t>
            </a:r>
            <a:endParaRPr lang="en-US" altLang="zh-TW" b="1" dirty="0">
              <a:solidFill>
                <a:schemeClr val="tx1"/>
              </a:solidFill>
              <a:latin typeface="微軟正黑體" pitchFamily="34" charset="-120"/>
              <a:ea typeface="微軟正黑體" pitchFamily="34" charset="-120"/>
            </a:endParaRPr>
          </a:p>
        </p:txBody>
      </p:sp>
      <p:sp>
        <p:nvSpPr>
          <p:cNvPr id="318469" name="Rectangle 5"/>
          <p:cNvSpPr>
            <a:spLocks noChangeArrowheads="1"/>
          </p:cNvSpPr>
          <p:nvPr/>
        </p:nvSpPr>
        <p:spPr bwMode="blackWhite">
          <a:xfrm>
            <a:off x="2743200" y="3817939"/>
            <a:ext cx="2082800" cy="365125"/>
          </a:xfrm>
          <a:prstGeom prst="rect">
            <a:avLst/>
          </a:prstGeom>
          <a:solidFill>
            <a:schemeClr val="bg1">
              <a:lumMod val="95000"/>
            </a:schemeClr>
          </a:solidFill>
          <a:ln w="28575">
            <a:noFill/>
            <a:miter lim="800000"/>
            <a:headEnd type="none" w="sm" len="sm"/>
            <a:tailEnd type="none" w="sm" len="sm"/>
          </a:ln>
          <a:effectLst/>
        </p:spPr>
        <p:txBody>
          <a:bodyPr/>
          <a:lstStyle/>
          <a:p>
            <a:pPr marL="114300" lvl="1" algn="ctr" defTabSz="228600" eaLnBrk="1" hangingPunct="1">
              <a:spcBef>
                <a:spcPct val="20000"/>
              </a:spcBef>
              <a:buClr>
                <a:srgbClr val="FF0000"/>
              </a:buClr>
              <a:buFont typeface="Arial" charset="0"/>
              <a:buNone/>
            </a:pPr>
            <a:r>
              <a:rPr lang="en-US" altLang="zh-TW" sz="1600" b="0">
                <a:solidFill>
                  <a:schemeClr val="tx1"/>
                </a:solidFill>
                <a:latin typeface="Arial" charset="0"/>
                <a:ea typeface="新細明體" charset="-120"/>
              </a:rPr>
              <a:t>&lt;&gt;</a:t>
            </a:r>
          </a:p>
        </p:txBody>
      </p:sp>
      <p:sp>
        <p:nvSpPr>
          <p:cNvPr id="318470" name="Rectangle 6"/>
          <p:cNvSpPr>
            <a:spLocks noChangeArrowheads="1"/>
          </p:cNvSpPr>
          <p:nvPr/>
        </p:nvSpPr>
        <p:spPr bwMode="blackWhite">
          <a:xfrm>
            <a:off x="4826000" y="4183063"/>
            <a:ext cx="4555067" cy="639762"/>
          </a:xfrm>
          <a:prstGeom prst="rect">
            <a:avLst/>
          </a:prstGeom>
          <a:solidFill>
            <a:schemeClr val="bg1">
              <a:lumMod val="95000"/>
            </a:schemeClr>
          </a:solidFill>
          <a:ln w="28575">
            <a:noFill/>
            <a:miter lim="800000"/>
            <a:headEnd type="none" w="sm" len="sm"/>
            <a:tailEnd type="none" w="sm" len="sm"/>
          </a:ln>
          <a:effectLst/>
        </p:spPr>
        <p:txBody>
          <a:bodyPr/>
          <a:lstStyle/>
          <a:p>
            <a:pPr defTabSz="228600">
              <a:spcBef>
                <a:spcPct val="20000"/>
              </a:spcBef>
              <a:buClr>
                <a:srgbClr val="000000"/>
              </a:buClr>
            </a:pPr>
            <a:r>
              <a:rPr lang="zh-TW" altLang="en-US" b="1" dirty="0" smtClean="0">
                <a:latin typeface="微軟正黑體" pitchFamily="34" charset="-120"/>
                <a:ea typeface="微軟正黑體" pitchFamily="34" charset="-120"/>
              </a:rPr>
              <a:t>兩個值之間</a:t>
            </a:r>
            <a:r>
              <a:rPr lang="en-US" altLang="zh-TW" b="1" dirty="0" smtClean="0">
                <a:latin typeface="微軟正黑體" pitchFamily="34" charset="-120"/>
                <a:ea typeface="微軟正黑體" pitchFamily="34" charset="-120"/>
              </a:rPr>
              <a:t>(</a:t>
            </a:r>
            <a:r>
              <a:rPr lang="zh-TW" altLang="en-US" b="1" dirty="0" smtClean="0">
                <a:latin typeface="微軟正黑體" pitchFamily="34" charset="-120"/>
                <a:ea typeface="微軟正黑體" pitchFamily="34" charset="-120"/>
              </a:rPr>
              <a:t>含這兩個值</a:t>
            </a:r>
            <a:r>
              <a:rPr lang="en-US" altLang="zh-TW" b="1" dirty="0" smtClean="0">
                <a:latin typeface="微軟正黑體" pitchFamily="34" charset="-120"/>
                <a:ea typeface="微軟正黑體" pitchFamily="34" charset="-120"/>
              </a:rPr>
              <a:t>)</a:t>
            </a:r>
            <a:endParaRPr lang="en-US" altLang="zh-TW" b="1" dirty="0">
              <a:latin typeface="微軟正黑體" pitchFamily="34" charset="-120"/>
              <a:ea typeface="微軟正黑體" pitchFamily="34" charset="-120"/>
            </a:endParaRPr>
          </a:p>
        </p:txBody>
      </p:sp>
      <p:sp>
        <p:nvSpPr>
          <p:cNvPr id="318471" name="Rectangle 7"/>
          <p:cNvSpPr>
            <a:spLocks noChangeArrowheads="1"/>
          </p:cNvSpPr>
          <p:nvPr/>
        </p:nvSpPr>
        <p:spPr bwMode="blackWhite">
          <a:xfrm>
            <a:off x="2743200" y="4183063"/>
            <a:ext cx="2082800" cy="639762"/>
          </a:xfrm>
          <a:prstGeom prst="rect">
            <a:avLst/>
          </a:prstGeom>
          <a:solidFill>
            <a:schemeClr val="bg1">
              <a:lumMod val="9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en-US" altLang="zh-TW" sz="1600" b="0">
                <a:ea typeface="新細明體" charset="-120"/>
              </a:rPr>
              <a:t>BETWEEN</a:t>
            </a:r>
            <a:br>
              <a:rPr lang="en-US" altLang="zh-TW" sz="1600" b="0">
                <a:ea typeface="新細明體" charset="-120"/>
              </a:rPr>
            </a:br>
            <a:r>
              <a:rPr lang="en-US" altLang="zh-TW" sz="1600" b="0">
                <a:ea typeface="新細明體" charset="-120"/>
              </a:rPr>
              <a:t>...AND...</a:t>
            </a:r>
          </a:p>
        </p:txBody>
      </p:sp>
      <p:sp>
        <p:nvSpPr>
          <p:cNvPr id="318472" name="Rectangle 8"/>
          <p:cNvSpPr>
            <a:spLocks noChangeArrowheads="1"/>
          </p:cNvSpPr>
          <p:nvPr/>
        </p:nvSpPr>
        <p:spPr bwMode="blackWhite">
          <a:xfrm>
            <a:off x="4826000" y="4822825"/>
            <a:ext cx="4555067" cy="420688"/>
          </a:xfrm>
          <a:prstGeom prst="rect">
            <a:avLst/>
          </a:prstGeom>
          <a:solidFill>
            <a:schemeClr val="bg1">
              <a:lumMod val="95000"/>
            </a:schemeClr>
          </a:solidFill>
          <a:ln w="28575">
            <a:noFill/>
            <a:miter lim="800000"/>
            <a:headEnd type="none" w="sm" len="sm"/>
            <a:tailEnd type="none" w="sm" len="sm"/>
          </a:ln>
          <a:effectLst/>
        </p:spPr>
        <p:txBody>
          <a:bodyPr/>
          <a:lstStyle/>
          <a:p>
            <a:pPr defTabSz="228600">
              <a:lnSpc>
                <a:spcPct val="120000"/>
              </a:lnSpc>
              <a:spcBef>
                <a:spcPct val="60000"/>
              </a:spcBef>
            </a:pPr>
            <a:r>
              <a:rPr lang="zh-TW" altLang="en-US" b="1" dirty="0" smtClean="0">
                <a:latin typeface="微軟正黑體" pitchFamily="34" charset="-120"/>
                <a:ea typeface="微軟正黑體" pitchFamily="34" charset="-120"/>
              </a:rPr>
              <a:t>符合任一數值清單</a:t>
            </a:r>
            <a:endParaRPr lang="en-US" altLang="zh-TW" b="1" dirty="0">
              <a:solidFill>
                <a:schemeClr val="tx1"/>
              </a:solidFill>
              <a:latin typeface="微軟正黑體" pitchFamily="34" charset="-120"/>
              <a:ea typeface="微軟正黑體" pitchFamily="34" charset="-120"/>
            </a:endParaRPr>
          </a:p>
        </p:txBody>
      </p:sp>
      <p:sp>
        <p:nvSpPr>
          <p:cNvPr id="318473" name="Rectangle 9"/>
          <p:cNvSpPr>
            <a:spLocks noChangeArrowheads="1"/>
          </p:cNvSpPr>
          <p:nvPr/>
        </p:nvSpPr>
        <p:spPr bwMode="blackWhite">
          <a:xfrm>
            <a:off x="2743200" y="4822825"/>
            <a:ext cx="2082800" cy="420688"/>
          </a:xfrm>
          <a:prstGeom prst="rect">
            <a:avLst/>
          </a:prstGeom>
          <a:solidFill>
            <a:schemeClr val="bg1">
              <a:lumMod val="95000"/>
            </a:schemeClr>
          </a:solidFill>
          <a:ln w="28575">
            <a:noFill/>
            <a:miter lim="800000"/>
            <a:headEnd type="none" w="sm" len="sm"/>
            <a:tailEnd type="none" w="sm" len="sm"/>
          </a:ln>
          <a:effectLst/>
        </p:spPr>
        <p:txBody>
          <a:bodyPr/>
          <a:lstStyle/>
          <a:p>
            <a:pPr defTabSz="228600">
              <a:lnSpc>
                <a:spcPct val="120000"/>
              </a:lnSpc>
              <a:spcBef>
                <a:spcPct val="60000"/>
              </a:spcBef>
            </a:pPr>
            <a:r>
              <a:rPr lang="en-US" altLang="zh-TW" sz="1600" b="0">
                <a:ea typeface="新細明體" charset="-120"/>
              </a:rPr>
              <a:t>IN(set)</a:t>
            </a:r>
          </a:p>
        </p:txBody>
      </p:sp>
      <p:sp>
        <p:nvSpPr>
          <p:cNvPr id="318474" name="Rectangle 10"/>
          <p:cNvSpPr>
            <a:spLocks noChangeArrowheads="1"/>
          </p:cNvSpPr>
          <p:nvPr/>
        </p:nvSpPr>
        <p:spPr bwMode="blackWhite">
          <a:xfrm>
            <a:off x="4826000" y="5243514"/>
            <a:ext cx="4555067" cy="420687"/>
          </a:xfrm>
          <a:prstGeom prst="rect">
            <a:avLst/>
          </a:prstGeom>
          <a:solidFill>
            <a:schemeClr val="bg1">
              <a:lumMod val="95000"/>
            </a:schemeClr>
          </a:solidFill>
          <a:ln w="28575">
            <a:noFill/>
            <a:miter lim="800000"/>
            <a:headEnd type="none" w="sm" len="sm"/>
            <a:tailEnd type="none" w="sm" len="sm"/>
          </a:ln>
          <a:effectLst/>
        </p:spPr>
        <p:txBody>
          <a:bodyPr/>
          <a:lstStyle/>
          <a:p>
            <a:pPr defTabSz="228600">
              <a:lnSpc>
                <a:spcPct val="120000"/>
              </a:lnSpc>
              <a:spcBef>
                <a:spcPct val="60000"/>
              </a:spcBef>
            </a:pPr>
            <a:r>
              <a:rPr lang="zh-TW" altLang="en-US" b="1" dirty="0" smtClean="0">
                <a:latin typeface="微軟正黑體" pitchFamily="34" charset="-120"/>
                <a:ea typeface="微軟正黑體" pitchFamily="34" charset="-120"/>
              </a:rPr>
              <a:t>符合字元樣式</a:t>
            </a:r>
            <a:endParaRPr lang="en-US" altLang="zh-TW" b="1" dirty="0">
              <a:solidFill>
                <a:schemeClr val="tx1"/>
              </a:solidFill>
              <a:latin typeface="微軟正黑體" pitchFamily="34" charset="-120"/>
              <a:ea typeface="微軟正黑體" pitchFamily="34" charset="-120"/>
            </a:endParaRPr>
          </a:p>
        </p:txBody>
      </p:sp>
      <p:sp>
        <p:nvSpPr>
          <p:cNvPr id="318475" name="Rectangle 11"/>
          <p:cNvSpPr>
            <a:spLocks noChangeArrowheads="1"/>
          </p:cNvSpPr>
          <p:nvPr/>
        </p:nvSpPr>
        <p:spPr bwMode="blackWhite">
          <a:xfrm>
            <a:off x="2743200" y="5243514"/>
            <a:ext cx="2082800" cy="420687"/>
          </a:xfrm>
          <a:prstGeom prst="rect">
            <a:avLst/>
          </a:prstGeom>
          <a:solidFill>
            <a:schemeClr val="bg1">
              <a:lumMod val="95000"/>
            </a:schemeClr>
          </a:solidFill>
          <a:ln w="28575">
            <a:noFill/>
            <a:miter lim="800000"/>
            <a:headEnd type="none" w="sm" len="sm"/>
            <a:tailEnd type="none" w="sm" len="sm"/>
          </a:ln>
          <a:effectLst/>
        </p:spPr>
        <p:txBody>
          <a:bodyPr/>
          <a:lstStyle/>
          <a:p>
            <a:pPr defTabSz="228600">
              <a:lnSpc>
                <a:spcPct val="120000"/>
              </a:lnSpc>
              <a:spcBef>
                <a:spcPct val="60000"/>
              </a:spcBef>
            </a:pPr>
            <a:r>
              <a:rPr lang="en-US" altLang="zh-TW" sz="1600" b="0">
                <a:ea typeface="新細明體" charset="-120"/>
              </a:rPr>
              <a:t>LIKE</a:t>
            </a:r>
          </a:p>
        </p:txBody>
      </p:sp>
      <p:sp>
        <p:nvSpPr>
          <p:cNvPr id="318476" name="Rectangle 12"/>
          <p:cNvSpPr>
            <a:spLocks noChangeArrowheads="1"/>
          </p:cNvSpPr>
          <p:nvPr/>
        </p:nvSpPr>
        <p:spPr bwMode="blackWhite">
          <a:xfrm>
            <a:off x="4826000" y="5664200"/>
            <a:ext cx="4555067" cy="420688"/>
          </a:xfrm>
          <a:prstGeom prst="rect">
            <a:avLst/>
          </a:prstGeom>
          <a:solidFill>
            <a:schemeClr val="bg1">
              <a:lumMod val="95000"/>
            </a:schemeClr>
          </a:solidFill>
          <a:ln w="28575">
            <a:noFill/>
            <a:miter lim="800000"/>
            <a:headEnd type="none" w="sm" len="sm"/>
            <a:tailEnd type="none" w="sm" len="sm"/>
          </a:ln>
          <a:effectLst/>
        </p:spPr>
        <p:txBody>
          <a:bodyPr/>
          <a:lstStyle/>
          <a:p>
            <a:pPr defTabSz="228600">
              <a:lnSpc>
                <a:spcPct val="120000"/>
              </a:lnSpc>
              <a:spcBef>
                <a:spcPct val="60000"/>
              </a:spcBef>
            </a:pPr>
            <a:r>
              <a:rPr lang="zh-TW" altLang="en-US" b="1" dirty="0" smtClean="0">
                <a:latin typeface="微軟正黑體" pitchFamily="34" charset="-120"/>
                <a:ea typeface="微軟正黑體" pitchFamily="34" charset="-120"/>
              </a:rPr>
              <a:t>為空值</a:t>
            </a:r>
            <a:endParaRPr lang="en-US" altLang="zh-TW" b="1" dirty="0">
              <a:latin typeface="微軟正黑體" pitchFamily="34" charset="-120"/>
              <a:ea typeface="微軟正黑體" pitchFamily="34" charset="-120"/>
            </a:endParaRPr>
          </a:p>
        </p:txBody>
      </p:sp>
      <p:sp>
        <p:nvSpPr>
          <p:cNvPr id="318477" name="Rectangle 13"/>
          <p:cNvSpPr>
            <a:spLocks noChangeArrowheads="1"/>
          </p:cNvSpPr>
          <p:nvPr/>
        </p:nvSpPr>
        <p:spPr bwMode="blackWhite">
          <a:xfrm>
            <a:off x="2743200" y="5664200"/>
            <a:ext cx="2082800" cy="420688"/>
          </a:xfrm>
          <a:prstGeom prst="rect">
            <a:avLst/>
          </a:prstGeom>
          <a:solidFill>
            <a:schemeClr val="bg1">
              <a:lumMod val="9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en-US" altLang="zh-TW" sz="1600" b="0">
                <a:ea typeface="新細明體" charset="-120"/>
              </a:rPr>
              <a:t>IS NULL</a:t>
            </a:r>
          </a:p>
        </p:txBody>
      </p:sp>
      <p:sp>
        <p:nvSpPr>
          <p:cNvPr id="318478" name="Rectangle 14"/>
          <p:cNvSpPr>
            <a:spLocks noChangeArrowheads="1"/>
          </p:cNvSpPr>
          <p:nvPr/>
        </p:nvSpPr>
        <p:spPr bwMode="blackWhite">
          <a:xfrm>
            <a:off x="4826000" y="3087689"/>
            <a:ext cx="4555067" cy="365125"/>
          </a:xfrm>
          <a:prstGeom prst="rect">
            <a:avLst/>
          </a:prstGeom>
          <a:solidFill>
            <a:schemeClr val="bg1">
              <a:lumMod val="9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zh-TW" altLang="en-US" b="1" dirty="0" smtClean="0">
                <a:solidFill>
                  <a:schemeClr val="tx1"/>
                </a:solidFill>
                <a:latin typeface="微軟正黑體" pitchFamily="34" charset="-120"/>
                <a:ea typeface="微軟正黑體" pitchFamily="34" charset="-120"/>
              </a:rPr>
              <a:t>小於</a:t>
            </a:r>
            <a:endParaRPr lang="en-US" altLang="zh-TW" b="1" dirty="0">
              <a:solidFill>
                <a:schemeClr val="tx1"/>
              </a:solidFill>
              <a:latin typeface="微軟正黑體" pitchFamily="34" charset="-120"/>
              <a:ea typeface="微軟正黑體" pitchFamily="34" charset="-120"/>
            </a:endParaRPr>
          </a:p>
        </p:txBody>
      </p:sp>
      <p:sp>
        <p:nvSpPr>
          <p:cNvPr id="318479" name="Rectangle 15"/>
          <p:cNvSpPr>
            <a:spLocks noChangeArrowheads="1"/>
          </p:cNvSpPr>
          <p:nvPr/>
        </p:nvSpPr>
        <p:spPr bwMode="blackWhite">
          <a:xfrm>
            <a:off x="2743200" y="3087689"/>
            <a:ext cx="2082800" cy="365125"/>
          </a:xfrm>
          <a:prstGeom prst="rect">
            <a:avLst/>
          </a:prstGeom>
          <a:solidFill>
            <a:schemeClr val="bg1">
              <a:lumMod val="95000"/>
            </a:schemeClr>
          </a:solidFill>
          <a:ln w="28575">
            <a:noFill/>
            <a:miter lim="800000"/>
            <a:headEnd type="none" w="sm" len="sm"/>
            <a:tailEnd type="none" w="sm" len="sm"/>
          </a:ln>
          <a:effectLst/>
        </p:spPr>
        <p:txBody>
          <a:bodyPr/>
          <a:lstStyle/>
          <a:p>
            <a:pPr marL="114300" lvl="1" algn="ctr" defTabSz="228600" eaLnBrk="1" hangingPunct="1">
              <a:spcBef>
                <a:spcPct val="20000"/>
              </a:spcBef>
              <a:buClr>
                <a:srgbClr val="FF0000"/>
              </a:buClr>
              <a:buFont typeface="Arial" charset="0"/>
              <a:buNone/>
            </a:pPr>
            <a:r>
              <a:rPr lang="en-US" altLang="zh-TW" sz="1600" b="0">
                <a:solidFill>
                  <a:schemeClr val="tx1"/>
                </a:solidFill>
                <a:latin typeface="Arial" charset="0"/>
                <a:ea typeface="新細明體" charset="-120"/>
              </a:rPr>
              <a:t>&lt;</a:t>
            </a:r>
          </a:p>
        </p:txBody>
      </p:sp>
      <p:sp>
        <p:nvSpPr>
          <p:cNvPr id="318480" name="Rectangle 16"/>
          <p:cNvSpPr>
            <a:spLocks noChangeArrowheads="1"/>
          </p:cNvSpPr>
          <p:nvPr/>
        </p:nvSpPr>
        <p:spPr bwMode="blackWhite">
          <a:xfrm>
            <a:off x="4826000" y="3452813"/>
            <a:ext cx="4555067" cy="365125"/>
          </a:xfrm>
          <a:prstGeom prst="rect">
            <a:avLst/>
          </a:prstGeom>
          <a:solidFill>
            <a:schemeClr val="bg1">
              <a:lumMod val="9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zh-TW" altLang="en-US" b="1" dirty="0" smtClean="0">
                <a:solidFill>
                  <a:schemeClr val="tx1"/>
                </a:solidFill>
                <a:latin typeface="微軟正黑體" pitchFamily="34" charset="-120"/>
                <a:ea typeface="微軟正黑體" pitchFamily="34" charset="-120"/>
              </a:rPr>
              <a:t>小於等於</a:t>
            </a:r>
            <a:endParaRPr lang="en-US" altLang="zh-TW" b="1" dirty="0">
              <a:solidFill>
                <a:schemeClr val="tx1"/>
              </a:solidFill>
              <a:latin typeface="微軟正黑體" pitchFamily="34" charset="-120"/>
              <a:ea typeface="微軟正黑體" pitchFamily="34" charset="-120"/>
            </a:endParaRPr>
          </a:p>
        </p:txBody>
      </p:sp>
      <p:sp>
        <p:nvSpPr>
          <p:cNvPr id="318481" name="Rectangle 17"/>
          <p:cNvSpPr>
            <a:spLocks noChangeArrowheads="1"/>
          </p:cNvSpPr>
          <p:nvPr/>
        </p:nvSpPr>
        <p:spPr bwMode="blackWhite">
          <a:xfrm>
            <a:off x="2743200" y="3452813"/>
            <a:ext cx="2082800" cy="365125"/>
          </a:xfrm>
          <a:prstGeom prst="rect">
            <a:avLst/>
          </a:prstGeom>
          <a:solidFill>
            <a:schemeClr val="bg1">
              <a:lumMod val="95000"/>
            </a:schemeClr>
          </a:solidFill>
          <a:ln w="28575">
            <a:noFill/>
            <a:miter lim="800000"/>
            <a:headEnd type="none" w="sm" len="sm"/>
            <a:tailEnd type="none" w="sm" len="sm"/>
          </a:ln>
          <a:effectLst/>
        </p:spPr>
        <p:txBody>
          <a:bodyPr/>
          <a:lstStyle/>
          <a:p>
            <a:pPr marL="114300" lvl="1" algn="ctr" defTabSz="228600" eaLnBrk="1" hangingPunct="1">
              <a:spcBef>
                <a:spcPct val="20000"/>
              </a:spcBef>
              <a:buClr>
                <a:srgbClr val="FF0000"/>
              </a:buClr>
              <a:buFont typeface="Arial" charset="0"/>
              <a:buNone/>
            </a:pPr>
            <a:r>
              <a:rPr lang="en-US" altLang="zh-TW" sz="1600" b="0">
                <a:solidFill>
                  <a:schemeClr val="tx1"/>
                </a:solidFill>
                <a:latin typeface="Arial" charset="0"/>
                <a:ea typeface="新細明體" charset="-120"/>
              </a:rPr>
              <a:t>&lt;=</a:t>
            </a:r>
          </a:p>
        </p:txBody>
      </p:sp>
      <p:sp>
        <p:nvSpPr>
          <p:cNvPr id="318482" name="Rectangle 18"/>
          <p:cNvSpPr>
            <a:spLocks noChangeArrowheads="1"/>
          </p:cNvSpPr>
          <p:nvPr/>
        </p:nvSpPr>
        <p:spPr bwMode="blackWhite">
          <a:xfrm>
            <a:off x="4826000" y="2722564"/>
            <a:ext cx="4555067" cy="365125"/>
          </a:xfrm>
          <a:prstGeom prst="rect">
            <a:avLst/>
          </a:prstGeom>
          <a:solidFill>
            <a:schemeClr val="bg1">
              <a:lumMod val="9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zh-TW" altLang="en-US" b="1" dirty="0" smtClean="0">
                <a:solidFill>
                  <a:schemeClr val="tx1"/>
                </a:solidFill>
                <a:latin typeface="微軟正黑體" pitchFamily="34" charset="-120"/>
                <a:ea typeface="微軟正黑體" pitchFamily="34" charset="-120"/>
              </a:rPr>
              <a:t>大於等於</a:t>
            </a:r>
            <a:endParaRPr lang="en-US" altLang="zh-TW" b="1" dirty="0">
              <a:solidFill>
                <a:schemeClr val="tx1"/>
              </a:solidFill>
              <a:latin typeface="微軟正黑體" pitchFamily="34" charset="-120"/>
              <a:ea typeface="微軟正黑體" pitchFamily="34" charset="-120"/>
            </a:endParaRPr>
          </a:p>
        </p:txBody>
      </p:sp>
      <p:sp>
        <p:nvSpPr>
          <p:cNvPr id="318483" name="Rectangle 19"/>
          <p:cNvSpPr>
            <a:spLocks noChangeArrowheads="1"/>
          </p:cNvSpPr>
          <p:nvPr/>
        </p:nvSpPr>
        <p:spPr bwMode="blackWhite">
          <a:xfrm>
            <a:off x="2743200" y="2722564"/>
            <a:ext cx="2082800" cy="365125"/>
          </a:xfrm>
          <a:prstGeom prst="rect">
            <a:avLst/>
          </a:prstGeom>
          <a:solidFill>
            <a:schemeClr val="bg1">
              <a:lumMod val="95000"/>
            </a:schemeClr>
          </a:solidFill>
          <a:ln w="28575">
            <a:noFill/>
            <a:miter lim="800000"/>
            <a:headEnd type="none" w="sm" len="sm"/>
            <a:tailEnd type="none" w="sm" len="sm"/>
          </a:ln>
          <a:effectLst/>
        </p:spPr>
        <p:txBody>
          <a:bodyPr/>
          <a:lstStyle/>
          <a:p>
            <a:pPr algn="ctr" defTabSz="228600" eaLnBrk="1" hangingPunct="1">
              <a:spcBef>
                <a:spcPct val="20000"/>
              </a:spcBef>
              <a:buClr>
                <a:srgbClr val="000000"/>
              </a:buClr>
              <a:buFont typeface="Arial" charset="0"/>
              <a:buNone/>
            </a:pPr>
            <a:r>
              <a:rPr lang="en-US" altLang="zh-TW" sz="1600" b="0" dirty="0">
                <a:solidFill>
                  <a:schemeClr val="tx1"/>
                </a:solidFill>
                <a:latin typeface="Arial" charset="0"/>
                <a:ea typeface="新細明體" charset="-120"/>
              </a:rPr>
              <a:t>&gt;=</a:t>
            </a:r>
          </a:p>
        </p:txBody>
      </p:sp>
      <p:sp>
        <p:nvSpPr>
          <p:cNvPr id="318484" name="Rectangle 20"/>
          <p:cNvSpPr>
            <a:spLocks noChangeArrowheads="1"/>
          </p:cNvSpPr>
          <p:nvPr/>
        </p:nvSpPr>
        <p:spPr bwMode="blackWhite">
          <a:xfrm>
            <a:off x="4826000" y="2339975"/>
            <a:ext cx="4555067" cy="382588"/>
          </a:xfrm>
          <a:prstGeom prst="rect">
            <a:avLst/>
          </a:prstGeom>
          <a:solidFill>
            <a:schemeClr val="bg1">
              <a:lumMod val="9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zh-TW" altLang="en-US" b="1" dirty="0" smtClean="0">
                <a:solidFill>
                  <a:schemeClr val="tx1"/>
                </a:solidFill>
                <a:latin typeface="微軟正黑體" pitchFamily="34" charset="-120"/>
                <a:ea typeface="微軟正黑體" pitchFamily="34" charset="-120"/>
              </a:rPr>
              <a:t>大於</a:t>
            </a:r>
            <a:endParaRPr lang="en-US" altLang="zh-TW" b="1" dirty="0">
              <a:solidFill>
                <a:schemeClr val="tx1"/>
              </a:solidFill>
              <a:latin typeface="微軟正黑體" pitchFamily="34" charset="-120"/>
              <a:ea typeface="微軟正黑體" pitchFamily="34" charset="-120"/>
            </a:endParaRPr>
          </a:p>
        </p:txBody>
      </p:sp>
      <p:sp>
        <p:nvSpPr>
          <p:cNvPr id="318485" name="Rectangle 21"/>
          <p:cNvSpPr>
            <a:spLocks noChangeArrowheads="1"/>
          </p:cNvSpPr>
          <p:nvPr/>
        </p:nvSpPr>
        <p:spPr bwMode="blackWhite">
          <a:xfrm>
            <a:off x="2743200" y="2339975"/>
            <a:ext cx="2082800" cy="382588"/>
          </a:xfrm>
          <a:prstGeom prst="rect">
            <a:avLst/>
          </a:prstGeom>
          <a:solidFill>
            <a:schemeClr val="bg1">
              <a:lumMod val="95000"/>
            </a:schemeClr>
          </a:solidFill>
          <a:ln w="28575">
            <a:noFill/>
            <a:miter lim="800000"/>
            <a:headEnd type="none" w="sm" len="sm"/>
            <a:tailEnd type="none" w="sm" len="sm"/>
          </a:ln>
          <a:effectLst/>
        </p:spPr>
        <p:txBody>
          <a:bodyPr/>
          <a:lstStyle/>
          <a:p>
            <a:pPr marL="114300" lvl="1" algn="ctr" defTabSz="228600" eaLnBrk="1" hangingPunct="1">
              <a:spcBef>
                <a:spcPct val="20000"/>
              </a:spcBef>
              <a:buClr>
                <a:srgbClr val="FF0000"/>
              </a:buClr>
              <a:buFont typeface="Arial" charset="0"/>
              <a:buNone/>
            </a:pPr>
            <a:r>
              <a:rPr lang="en-US" altLang="zh-TW" sz="1600" b="0">
                <a:solidFill>
                  <a:schemeClr val="tx1"/>
                </a:solidFill>
                <a:latin typeface="Arial" charset="0"/>
                <a:ea typeface="新細明體" charset="-120"/>
              </a:rPr>
              <a:t>&gt;</a:t>
            </a:r>
          </a:p>
        </p:txBody>
      </p:sp>
      <p:sp>
        <p:nvSpPr>
          <p:cNvPr id="318486" name="Rectangle 22"/>
          <p:cNvSpPr>
            <a:spLocks noChangeArrowheads="1"/>
          </p:cNvSpPr>
          <p:nvPr/>
        </p:nvSpPr>
        <p:spPr bwMode="blackWhite">
          <a:xfrm>
            <a:off x="4826000" y="1965325"/>
            <a:ext cx="4555067" cy="374650"/>
          </a:xfrm>
          <a:prstGeom prst="rect">
            <a:avLst/>
          </a:prstGeom>
          <a:solidFill>
            <a:schemeClr val="bg1">
              <a:lumMod val="9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zh-TW" altLang="en-US" b="1" dirty="0" smtClean="0">
                <a:latin typeface="微軟正黑體" pitchFamily="34" charset="-120"/>
                <a:ea typeface="微軟正黑體" pitchFamily="34" charset="-120"/>
              </a:rPr>
              <a:t>等於</a:t>
            </a:r>
            <a:endParaRPr lang="en-US" altLang="zh-TW" b="1" dirty="0">
              <a:solidFill>
                <a:schemeClr val="tx1"/>
              </a:solidFill>
              <a:latin typeface="微軟正黑體" pitchFamily="34" charset="-120"/>
              <a:ea typeface="微軟正黑體" pitchFamily="34" charset="-120"/>
            </a:endParaRPr>
          </a:p>
        </p:txBody>
      </p:sp>
      <p:sp>
        <p:nvSpPr>
          <p:cNvPr id="318487" name="Rectangle 23"/>
          <p:cNvSpPr>
            <a:spLocks noChangeArrowheads="1"/>
          </p:cNvSpPr>
          <p:nvPr/>
        </p:nvSpPr>
        <p:spPr bwMode="blackWhite">
          <a:xfrm>
            <a:off x="2743200" y="1965325"/>
            <a:ext cx="2082800" cy="374650"/>
          </a:xfrm>
          <a:prstGeom prst="rect">
            <a:avLst/>
          </a:prstGeom>
          <a:solidFill>
            <a:schemeClr val="bg1">
              <a:lumMod val="95000"/>
            </a:schemeClr>
          </a:solidFill>
          <a:ln w="28575">
            <a:noFill/>
            <a:miter lim="800000"/>
            <a:headEnd type="none" w="sm" len="sm"/>
            <a:tailEnd type="none" w="sm" len="sm"/>
          </a:ln>
          <a:effectLst/>
        </p:spPr>
        <p:txBody>
          <a:bodyPr/>
          <a:lstStyle/>
          <a:p>
            <a:pPr marL="114300" lvl="1" algn="ctr" defTabSz="228600" eaLnBrk="1" hangingPunct="1">
              <a:spcBef>
                <a:spcPct val="20000"/>
              </a:spcBef>
              <a:buClr>
                <a:srgbClr val="FF0000"/>
              </a:buClr>
              <a:buFont typeface="Arial" charset="0"/>
              <a:buNone/>
            </a:pPr>
            <a:r>
              <a:rPr lang="en-US" altLang="zh-TW" sz="1600" b="0" dirty="0">
                <a:solidFill>
                  <a:schemeClr val="tx1"/>
                </a:solidFill>
                <a:latin typeface="Arial" charset="0"/>
                <a:ea typeface="新細明體" charset="-120"/>
              </a:rPr>
              <a:t>=</a:t>
            </a:r>
          </a:p>
        </p:txBody>
      </p:sp>
      <p:sp>
        <p:nvSpPr>
          <p:cNvPr id="318488" name="Rectangle 24"/>
          <p:cNvSpPr>
            <a:spLocks noChangeArrowheads="1"/>
          </p:cNvSpPr>
          <p:nvPr/>
        </p:nvSpPr>
        <p:spPr bwMode="gray">
          <a:xfrm>
            <a:off x="4826000" y="1600200"/>
            <a:ext cx="4555067" cy="365125"/>
          </a:xfrm>
          <a:prstGeom prst="rect">
            <a:avLst/>
          </a:prstGeom>
          <a:solidFill>
            <a:schemeClr val="accent1">
              <a:lumMod val="7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zh-TW" altLang="en-US" b="1" dirty="0" smtClean="0">
                <a:solidFill>
                  <a:schemeClr val="bg1"/>
                </a:solidFill>
                <a:latin typeface="Arial" charset="0"/>
                <a:ea typeface="新細明體" charset="-120"/>
              </a:rPr>
              <a:t>意義</a:t>
            </a:r>
            <a:endParaRPr lang="en-US" altLang="zh-TW" b="1" dirty="0">
              <a:solidFill>
                <a:schemeClr val="bg1"/>
              </a:solidFill>
              <a:latin typeface="Arial" charset="0"/>
              <a:ea typeface="新細明體" charset="-120"/>
            </a:endParaRPr>
          </a:p>
        </p:txBody>
      </p:sp>
      <p:sp>
        <p:nvSpPr>
          <p:cNvPr id="318489" name="Rectangle 25"/>
          <p:cNvSpPr>
            <a:spLocks noChangeArrowheads="1"/>
          </p:cNvSpPr>
          <p:nvPr/>
        </p:nvSpPr>
        <p:spPr bwMode="gray">
          <a:xfrm>
            <a:off x="2743200" y="1600200"/>
            <a:ext cx="2082800" cy="365125"/>
          </a:xfrm>
          <a:prstGeom prst="rect">
            <a:avLst/>
          </a:prstGeom>
          <a:solidFill>
            <a:schemeClr val="accent1">
              <a:lumMod val="75000"/>
            </a:schemeClr>
          </a:solidFill>
          <a:ln w="28575">
            <a:noFill/>
            <a:miter lim="800000"/>
            <a:headEnd type="none" w="sm" len="sm"/>
            <a:tailEnd type="none" w="sm" len="sm"/>
          </a:ln>
          <a:effectLst/>
        </p:spPr>
        <p:txBody>
          <a:bodyPr/>
          <a:lstStyle/>
          <a:p>
            <a:pPr defTabSz="228600">
              <a:spcBef>
                <a:spcPct val="20000"/>
              </a:spcBef>
              <a:buClr>
                <a:srgbClr val="000000"/>
              </a:buClr>
            </a:pPr>
            <a:r>
              <a:rPr lang="zh-TW" altLang="en-US" b="1" dirty="0" smtClean="0">
                <a:solidFill>
                  <a:schemeClr val="bg1"/>
                </a:solidFill>
                <a:latin typeface="微軟正黑體" pitchFamily="34" charset="-120"/>
                <a:ea typeface="微軟正黑體" pitchFamily="34" charset="-120"/>
              </a:rPr>
              <a:t>運算子</a:t>
            </a:r>
            <a:endParaRPr lang="en-US" altLang="zh-TW" b="1" dirty="0">
              <a:solidFill>
                <a:schemeClr val="bg1"/>
              </a:solidFill>
              <a:latin typeface="微軟正黑體" pitchFamily="34" charset="-120"/>
              <a:ea typeface="微軟正黑體" pitchFamily="34" charset="-120"/>
            </a:endParaRPr>
          </a:p>
        </p:txBody>
      </p:sp>
      <p:sp>
        <p:nvSpPr>
          <p:cNvPr id="318490" name="Line 26"/>
          <p:cNvSpPr>
            <a:spLocks noChangeShapeType="1"/>
          </p:cNvSpPr>
          <p:nvPr/>
        </p:nvSpPr>
        <p:spPr bwMode="blackWhite">
          <a:xfrm>
            <a:off x="2743200" y="1965325"/>
            <a:ext cx="6637867" cy="0"/>
          </a:xfrm>
          <a:prstGeom prst="line">
            <a:avLst/>
          </a:prstGeom>
          <a:noFill/>
          <a:ln w="57150">
            <a:solidFill>
              <a:schemeClr val="tx1"/>
            </a:solidFill>
            <a:round/>
            <a:headEnd type="none" w="sm" len="sm"/>
            <a:tailEnd type="none" w="sm" len="sm"/>
          </a:ln>
          <a:effectLst/>
        </p:spPr>
        <p:txBody>
          <a:bodyPr/>
          <a:lstStyle/>
          <a:p>
            <a:endParaRPr lang="zh-TW" altLang="en-US"/>
          </a:p>
        </p:txBody>
      </p:sp>
      <p:sp>
        <p:nvSpPr>
          <p:cNvPr id="318491" name="Line 27"/>
          <p:cNvSpPr>
            <a:spLocks noChangeShapeType="1"/>
          </p:cNvSpPr>
          <p:nvPr/>
        </p:nvSpPr>
        <p:spPr bwMode="blackWhite">
          <a:xfrm>
            <a:off x="2743200" y="2339975"/>
            <a:ext cx="6637867" cy="0"/>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18492" name="Line 28"/>
          <p:cNvSpPr>
            <a:spLocks noChangeShapeType="1"/>
          </p:cNvSpPr>
          <p:nvPr/>
        </p:nvSpPr>
        <p:spPr bwMode="blackWhite">
          <a:xfrm>
            <a:off x="2743200" y="2722563"/>
            <a:ext cx="6637867" cy="0"/>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18493" name="Line 29"/>
          <p:cNvSpPr>
            <a:spLocks noChangeShapeType="1"/>
          </p:cNvSpPr>
          <p:nvPr/>
        </p:nvSpPr>
        <p:spPr bwMode="blackWhite">
          <a:xfrm>
            <a:off x="2743200" y="6084888"/>
            <a:ext cx="6637867" cy="0"/>
          </a:xfrm>
          <a:prstGeom prst="line">
            <a:avLst/>
          </a:prstGeom>
          <a:noFill/>
          <a:ln w="28575" cap="sq">
            <a:solidFill>
              <a:schemeClr val="tx1"/>
            </a:solidFill>
            <a:round/>
            <a:headEnd type="none" w="sm" len="sm"/>
            <a:tailEnd type="none" w="sm" len="sm"/>
          </a:ln>
          <a:effectLst/>
        </p:spPr>
        <p:txBody>
          <a:bodyPr/>
          <a:lstStyle/>
          <a:p>
            <a:endParaRPr lang="zh-TW" altLang="en-US"/>
          </a:p>
        </p:txBody>
      </p:sp>
      <p:sp>
        <p:nvSpPr>
          <p:cNvPr id="318494" name="Line 30"/>
          <p:cNvSpPr>
            <a:spLocks noChangeShapeType="1"/>
          </p:cNvSpPr>
          <p:nvPr/>
        </p:nvSpPr>
        <p:spPr bwMode="blackWhite">
          <a:xfrm>
            <a:off x="2743200" y="1600200"/>
            <a:ext cx="0" cy="365125"/>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18495" name="Line 31"/>
          <p:cNvSpPr>
            <a:spLocks noChangeShapeType="1"/>
          </p:cNvSpPr>
          <p:nvPr/>
        </p:nvSpPr>
        <p:spPr bwMode="blackWhite">
          <a:xfrm>
            <a:off x="4826000" y="1600200"/>
            <a:ext cx="0" cy="4484688"/>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18496" name="Line 32"/>
          <p:cNvSpPr>
            <a:spLocks noChangeShapeType="1"/>
          </p:cNvSpPr>
          <p:nvPr/>
        </p:nvSpPr>
        <p:spPr bwMode="blackWhite">
          <a:xfrm>
            <a:off x="9381067" y="1600200"/>
            <a:ext cx="0" cy="365125"/>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18497" name="Line 33"/>
          <p:cNvSpPr>
            <a:spLocks noChangeShapeType="1"/>
          </p:cNvSpPr>
          <p:nvPr/>
        </p:nvSpPr>
        <p:spPr bwMode="blackWhite">
          <a:xfrm>
            <a:off x="2743200" y="3087688"/>
            <a:ext cx="6637867" cy="0"/>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18498" name="Line 34"/>
          <p:cNvSpPr>
            <a:spLocks noChangeShapeType="1"/>
          </p:cNvSpPr>
          <p:nvPr/>
        </p:nvSpPr>
        <p:spPr bwMode="blackWhite">
          <a:xfrm>
            <a:off x="2743200" y="3817938"/>
            <a:ext cx="6637867" cy="0"/>
          </a:xfrm>
          <a:prstGeom prst="line">
            <a:avLst/>
          </a:prstGeom>
          <a:noFill/>
          <a:ln w="28575">
            <a:solidFill>
              <a:schemeClr val="tx1"/>
            </a:solidFill>
            <a:round/>
            <a:headEnd/>
            <a:tailEnd/>
          </a:ln>
          <a:effectLst/>
        </p:spPr>
        <p:txBody>
          <a:bodyPr/>
          <a:lstStyle/>
          <a:p>
            <a:endParaRPr lang="zh-TW" altLang="en-US"/>
          </a:p>
        </p:txBody>
      </p:sp>
      <p:sp>
        <p:nvSpPr>
          <p:cNvPr id="318499" name="Line 35"/>
          <p:cNvSpPr>
            <a:spLocks noChangeShapeType="1"/>
          </p:cNvSpPr>
          <p:nvPr/>
        </p:nvSpPr>
        <p:spPr bwMode="blackWhite">
          <a:xfrm>
            <a:off x="2743200" y="3452813"/>
            <a:ext cx="6637867" cy="0"/>
          </a:xfrm>
          <a:prstGeom prst="line">
            <a:avLst/>
          </a:prstGeom>
          <a:noFill/>
          <a:ln w="28575">
            <a:solidFill>
              <a:schemeClr val="tx1"/>
            </a:solidFill>
            <a:round/>
            <a:headEnd/>
            <a:tailEnd/>
          </a:ln>
          <a:effectLst/>
        </p:spPr>
        <p:txBody>
          <a:bodyPr/>
          <a:lstStyle/>
          <a:p>
            <a:endParaRPr lang="zh-TW" altLang="en-US"/>
          </a:p>
        </p:txBody>
      </p:sp>
      <p:sp>
        <p:nvSpPr>
          <p:cNvPr id="318500" name="Line 36"/>
          <p:cNvSpPr>
            <a:spLocks noChangeShapeType="1"/>
          </p:cNvSpPr>
          <p:nvPr/>
        </p:nvSpPr>
        <p:spPr bwMode="blackWhite">
          <a:xfrm>
            <a:off x="2743200" y="5664200"/>
            <a:ext cx="6637867" cy="0"/>
          </a:xfrm>
          <a:prstGeom prst="line">
            <a:avLst/>
          </a:prstGeom>
          <a:noFill/>
          <a:ln w="28575">
            <a:solidFill>
              <a:schemeClr val="tx1"/>
            </a:solidFill>
            <a:round/>
            <a:headEnd/>
            <a:tailEnd/>
          </a:ln>
          <a:effectLst/>
        </p:spPr>
        <p:txBody>
          <a:bodyPr/>
          <a:lstStyle/>
          <a:p>
            <a:endParaRPr lang="zh-TW" altLang="en-US"/>
          </a:p>
        </p:txBody>
      </p:sp>
      <p:sp>
        <p:nvSpPr>
          <p:cNvPr id="318501" name="Line 37"/>
          <p:cNvSpPr>
            <a:spLocks noChangeShapeType="1"/>
          </p:cNvSpPr>
          <p:nvPr/>
        </p:nvSpPr>
        <p:spPr bwMode="blackWhite">
          <a:xfrm>
            <a:off x="2743200" y="5243513"/>
            <a:ext cx="6637867" cy="0"/>
          </a:xfrm>
          <a:prstGeom prst="line">
            <a:avLst/>
          </a:prstGeom>
          <a:noFill/>
          <a:ln w="28575">
            <a:solidFill>
              <a:schemeClr val="tx1"/>
            </a:solidFill>
            <a:round/>
            <a:headEnd/>
            <a:tailEnd/>
          </a:ln>
          <a:effectLst/>
        </p:spPr>
        <p:txBody>
          <a:bodyPr/>
          <a:lstStyle/>
          <a:p>
            <a:endParaRPr lang="zh-TW" altLang="en-US"/>
          </a:p>
        </p:txBody>
      </p:sp>
      <p:sp>
        <p:nvSpPr>
          <p:cNvPr id="318502" name="Line 38"/>
          <p:cNvSpPr>
            <a:spLocks noChangeShapeType="1"/>
          </p:cNvSpPr>
          <p:nvPr/>
        </p:nvSpPr>
        <p:spPr bwMode="blackWhite">
          <a:xfrm>
            <a:off x="2743200" y="4822825"/>
            <a:ext cx="6637867" cy="0"/>
          </a:xfrm>
          <a:prstGeom prst="line">
            <a:avLst/>
          </a:prstGeom>
          <a:noFill/>
          <a:ln w="28575">
            <a:solidFill>
              <a:schemeClr val="tx1"/>
            </a:solidFill>
            <a:round/>
            <a:headEnd/>
            <a:tailEnd/>
          </a:ln>
          <a:effectLst/>
        </p:spPr>
        <p:txBody>
          <a:bodyPr/>
          <a:lstStyle/>
          <a:p>
            <a:endParaRPr lang="zh-TW" altLang="en-US"/>
          </a:p>
        </p:txBody>
      </p:sp>
      <p:sp>
        <p:nvSpPr>
          <p:cNvPr id="318503" name="Line 39"/>
          <p:cNvSpPr>
            <a:spLocks noChangeShapeType="1"/>
          </p:cNvSpPr>
          <p:nvPr/>
        </p:nvSpPr>
        <p:spPr bwMode="blackWhite">
          <a:xfrm>
            <a:off x="2743200" y="4183063"/>
            <a:ext cx="6637867" cy="0"/>
          </a:xfrm>
          <a:prstGeom prst="line">
            <a:avLst/>
          </a:prstGeom>
          <a:noFill/>
          <a:ln w="28575">
            <a:solidFill>
              <a:schemeClr val="tx1"/>
            </a:solidFill>
            <a:round/>
            <a:headEnd/>
            <a:tailEnd/>
          </a:ln>
          <a:effectLst/>
        </p:spPr>
        <p:txBody>
          <a:bodyPr/>
          <a:lstStyle/>
          <a:p>
            <a:endParaRPr lang="zh-TW" altLang="en-US"/>
          </a:p>
        </p:txBody>
      </p:sp>
      <p:sp>
        <p:nvSpPr>
          <p:cNvPr id="318504" name="Line 40"/>
          <p:cNvSpPr>
            <a:spLocks noChangeShapeType="1"/>
          </p:cNvSpPr>
          <p:nvPr/>
        </p:nvSpPr>
        <p:spPr bwMode="blackWhite">
          <a:xfrm>
            <a:off x="2743200" y="1600200"/>
            <a:ext cx="6637867" cy="0"/>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18505" name="Line 41"/>
          <p:cNvSpPr>
            <a:spLocks noChangeShapeType="1"/>
          </p:cNvSpPr>
          <p:nvPr/>
        </p:nvSpPr>
        <p:spPr bwMode="blackWhite">
          <a:xfrm>
            <a:off x="2743200" y="1965326"/>
            <a:ext cx="0" cy="4119563"/>
          </a:xfrm>
          <a:prstGeom prst="line">
            <a:avLst/>
          </a:prstGeom>
          <a:noFill/>
          <a:ln w="28575" cap="sq">
            <a:solidFill>
              <a:schemeClr val="tx1"/>
            </a:solidFill>
            <a:round/>
            <a:headEnd type="none" w="sm" len="sm"/>
            <a:tailEnd type="none" w="sm" len="sm"/>
          </a:ln>
          <a:effectLst/>
        </p:spPr>
        <p:txBody>
          <a:bodyPr/>
          <a:lstStyle/>
          <a:p>
            <a:endParaRPr lang="zh-TW" altLang="en-US"/>
          </a:p>
        </p:txBody>
      </p:sp>
      <p:sp>
        <p:nvSpPr>
          <p:cNvPr id="318506" name="Line 42"/>
          <p:cNvSpPr>
            <a:spLocks noChangeShapeType="1"/>
          </p:cNvSpPr>
          <p:nvPr/>
        </p:nvSpPr>
        <p:spPr bwMode="blackWhite">
          <a:xfrm>
            <a:off x="9381067" y="1965326"/>
            <a:ext cx="0" cy="4119563"/>
          </a:xfrm>
          <a:prstGeom prst="line">
            <a:avLst/>
          </a:prstGeom>
          <a:noFill/>
          <a:ln w="28575" cap="sq">
            <a:solidFill>
              <a:schemeClr val="tx1"/>
            </a:solidFill>
            <a:round/>
            <a:headEnd type="none" w="sm" len="sm"/>
            <a:tailEnd type="none" w="sm" len="sm"/>
          </a:ln>
          <a:effectLst/>
        </p:spPr>
        <p:txBody>
          <a:bodyPr/>
          <a:lstStyle/>
          <a:p>
            <a:endParaRPr lang="zh-TW" alt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blackGray">
          <a:xfrm>
            <a:off x="1176867" y="1843089"/>
            <a:ext cx="9696451" cy="923925"/>
          </a:xfrm>
          <a:prstGeom prst="rect">
            <a:avLst/>
          </a:prstGeom>
          <a:solidFill>
            <a:schemeClr val="bg1">
              <a:lumMod val="95000"/>
            </a:schemeClr>
          </a:solidFill>
          <a:ln w="28575">
            <a:solidFill>
              <a:schemeClr val="bg1">
                <a:lumMod val="65000"/>
              </a:schemeClr>
            </a:solidFill>
            <a:miter lim="800000"/>
            <a:headEnd/>
            <a:tailEnd/>
          </a:ln>
          <a:effectLst/>
        </p:spPr>
        <p:txBody>
          <a:bodyPr wrap="none" lIns="92075" tIns="46038" rIns="92075" bIns="46038" anchor="ctr"/>
          <a:lstStyle/>
          <a:p>
            <a:pPr>
              <a:tabLst>
                <a:tab pos="1200150" algn="l"/>
              </a:tabLst>
            </a:pPr>
            <a:r>
              <a:rPr lang="en-US" altLang="zh-TW" sz="2000">
                <a:ea typeface="新細明體" charset="-120"/>
              </a:rPr>
              <a:t>SELECT last_name, salary</a:t>
            </a:r>
          </a:p>
          <a:p>
            <a:pPr>
              <a:tabLst>
                <a:tab pos="1200150" algn="l"/>
              </a:tabLst>
            </a:pPr>
            <a:r>
              <a:rPr lang="en-US" altLang="zh-TW" sz="2000">
                <a:ea typeface="新細明體" charset="-120"/>
              </a:rPr>
              <a:t>FROM   employees</a:t>
            </a:r>
          </a:p>
          <a:p>
            <a:pPr>
              <a:tabLst>
                <a:tab pos="1200150" algn="l"/>
              </a:tabLst>
            </a:pPr>
            <a:r>
              <a:rPr lang="en-US" altLang="zh-TW" sz="2000">
                <a:ea typeface="新細明體" charset="-120"/>
              </a:rPr>
              <a:t>WHERE  salary &lt;= 3000 ;</a:t>
            </a:r>
          </a:p>
        </p:txBody>
      </p:sp>
      <p:sp>
        <p:nvSpPr>
          <p:cNvPr id="320515" name="Rectangle 3"/>
          <p:cNvSpPr>
            <a:spLocks noGrp="1" noChangeArrowheads="1"/>
          </p:cNvSpPr>
          <p:nvPr>
            <p:ph type="title"/>
          </p:nvPr>
        </p:nvSpPr>
        <p:spPr>
          <a:xfrm>
            <a:off x="1097280" y="286603"/>
            <a:ext cx="10058400" cy="769687"/>
          </a:xfrm>
        </p:spPr>
        <p:txBody>
          <a:bodyPr>
            <a:normAutofit/>
          </a:bodyPr>
          <a:lstStyle/>
          <a:p>
            <a:r>
              <a:rPr lang="en-US" altLang="zh-TW" sz="4400" dirty="0">
                <a:solidFill>
                  <a:schemeClr val="tx1"/>
                </a:solidFill>
                <a:latin typeface="+mn-lt"/>
                <a:ea typeface="新細明體" charset="-120"/>
              </a:rPr>
              <a:t>Using Comparison Operators</a:t>
            </a:r>
          </a:p>
        </p:txBody>
      </p:sp>
      <p:sp>
        <p:nvSpPr>
          <p:cNvPr id="320516" name="Rectangle 4"/>
          <p:cNvSpPr>
            <a:spLocks noChangeArrowheads="1"/>
          </p:cNvSpPr>
          <p:nvPr/>
        </p:nvSpPr>
        <p:spPr bwMode="gray">
          <a:xfrm>
            <a:off x="2772540" y="2478089"/>
            <a:ext cx="1524000" cy="288925"/>
          </a:xfrm>
          <a:prstGeom prst="rect">
            <a:avLst/>
          </a:prstGeom>
          <a:noFill/>
          <a:ln w="28575">
            <a:solidFill>
              <a:srgbClr val="C00000"/>
            </a:solidFill>
            <a:miter lim="800000"/>
            <a:headEnd type="none" w="sm" len="sm"/>
            <a:tailEnd type="none" w="sm" len="sm"/>
          </a:ln>
          <a:effectLst/>
        </p:spPr>
        <p:txBody>
          <a:bodyPr wrap="none" anchor="ctr"/>
          <a:lstStyle/>
          <a:p>
            <a:endParaRPr lang="zh-TW" altLang="en-US"/>
          </a:p>
        </p:txBody>
      </p:sp>
      <p:pic>
        <p:nvPicPr>
          <p:cNvPr id="320519" name="Picture 7" descr="C:\project-SQLFund1\images\img-02-08.gif"/>
          <p:cNvPicPr>
            <a:picLocks noChangeAspect="1" noChangeArrowheads="1"/>
          </p:cNvPicPr>
          <p:nvPr/>
        </p:nvPicPr>
        <p:blipFill>
          <a:blip r:embed="rId3"/>
          <a:srcRect/>
          <a:stretch>
            <a:fillRect/>
          </a:stretch>
        </p:blipFill>
        <p:spPr bwMode="gray">
          <a:xfrm>
            <a:off x="4064001" y="3429000"/>
            <a:ext cx="3551767" cy="742950"/>
          </a:xfrm>
          <a:prstGeom prst="rect">
            <a:avLst/>
          </a:prstGeom>
          <a:noFill/>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ChangeArrowheads="1"/>
          </p:cNvSpPr>
          <p:nvPr/>
        </p:nvSpPr>
        <p:spPr bwMode="blackGray">
          <a:xfrm>
            <a:off x="1176867" y="2144715"/>
            <a:ext cx="9696451" cy="1217612"/>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b="1" dirty="0">
                <a:ea typeface="新細明體" charset="-120"/>
              </a:rPr>
              <a:t>SELECT </a:t>
            </a:r>
            <a:r>
              <a:rPr lang="en-US" altLang="zh-TW" sz="2000" b="1" dirty="0" err="1">
                <a:ea typeface="新細明體" charset="-120"/>
              </a:rPr>
              <a:t>last_name</a:t>
            </a:r>
            <a:r>
              <a:rPr lang="en-US" altLang="zh-TW" sz="2000" b="1" dirty="0">
                <a:ea typeface="新細明體" charset="-120"/>
              </a:rPr>
              <a:t>, salary</a:t>
            </a:r>
          </a:p>
          <a:p>
            <a:pPr>
              <a:tabLst>
                <a:tab pos="1200150" algn="l"/>
              </a:tabLst>
            </a:pPr>
            <a:r>
              <a:rPr lang="en-US" altLang="zh-TW" sz="2000" b="1" dirty="0">
                <a:ea typeface="新細明體" charset="-120"/>
              </a:rPr>
              <a:t>FROM   employees</a:t>
            </a:r>
          </a:p>
          <a:p>
            <a:pPr>
              <a:tabLst>
                <a:tab pos="1200150" algn="l"/>
              </a:tabLst>
            </a:pPr>
            <a:r>
              <a:rPr lang="en-US" altLang="zh-TW" sz="2000" b="1" dirty="0">
                <a:ea typeface="新細明體" charset="-120"/>
              </a:rPr>
              <a:t>WHERE  </a:t>
            </a:r>
            <a:r>
              <a:rPr lang="en-US" altLang="zh-TW" sz="2000" b="1" dirty="0" smtClean="0">
                <a:ea typeface="新細明體" charset="-120"/>
              </a:rPr>
              <a:t>salary</a:t>
            </a:r>
            <a:r>
              <a:rPr lang="zh-TW" altLang="en-US" sz="2000" b="1" dirty="0" smtClean="0">
                <a:ea typeface="新細明體" charset="-120"/>
              </a:rPr>
              <a:t> </a:t>
            </a:r>
            <a:r>
              <a:rPr lang="en-US" altLang="zh-TW" sz="2000" b="1" dirty="0" smtClean="0">
                <a:ea typeface="新細明體" charset="-120"/>
              </a:rPr>
              <a:t> </a:t>
            </a:r>
            <a:r>
              <a:rPr lang="en-US" altLang="zh-TW" sz="2000" b="1" dirty="0">
                <a:ea typeface="新細明體" charset="-120"/>
              </a:rPr>
              <a:t>BETWEEN 2500 AND 3500 ;</a:t>
            </a:r>
          </a:p>
        </p:txBody>
      </p:sp>
      <p:sp>
        <p:nvSpPr>
          <p:cNvPr id="322571" name="Rectangle 11"/>
          <p:cNvSpPr>
            <a:spLocks noGrp="1" noChangeArrowheads="1"/>
          </p:cNvSpPr>
          <p:nvPr>
            <p:ph type="title"/>
          </p:nvPr>
        </p:nvSpPr>
        <p:spPr>
          <a:xfrm>
            <a:off x="1097280" y="0"/>
            <a:ext cx="10058400" cy="1087821"/>
          </a:xfrm>
        </p:spPr>
        <p:txBody>
          <a:bodyPr/>
          <a:lstStyle/>
          <a:p>
            <a:r>
              <a:rPr lang="en-US" altLang="zh-TW" dirty="0" smtClean="0">
                <a:solidFill>
                  <a:schemeClr val="tx1"/>
                </a:solidFill>
                <a:latin typeface="+mn-lt"/>
                <a:ea typeface="新細明體" charset="-120"/>
              </a:rPr>
              <a:t>BETWEEN </a:t>
            </a:r>
            <a:r>
              <a:rPr lang="en-US" altLang="zh-TW" dirty="0">
                <a:solidFill>
                  <a:schemeClr val="tx1"/>
                </a:solidFill>
                <a:latin typeface="+mn-lt"/>
                <a:ea typeface="新細明體" charset="-120"/>
              </a:rPr>
              <a:t>Operator</a:t>
            </a:r>
          </a:p>
        </p:txBody>
      </p:sp>
      <p:sp>
        <p:nvSpPr>
          <p:cNvPr id="322572" name="Rectangle 12"/>
          <p:cNvSpPr>
            <a:spLocks noGrp="1" noChangeArrowheads="1"/>
          </p:cNvSpPr>
          <p:nvPr>
            <p:ph type="body" idx="1"/>
          </p:nvPr>
        </p:nvSpPr>
        <p:spPr>
          <a:xfrm>
            <a:off x="1176867" y="1449389"/>
            <a:ext cx="10193866" cy="695325"/>
          </a:xfrm>
        </p:spPr>
        <p:txBody>
          <a:bodyPr/>
          <a:lstStyle/>
          <a:p>
            <a:r>
              <a:rPr lang="zh-TW" altLang="en-US" b="1" dirty="0" smtClean="0">
                <a:latin typeface="微軟正黑體" pitchFamily="34" charset="-120"/>
                <a:ea typeface="微軟正黑體" pitchFamily="34" charset="-120"/>
              </a:rPr>
              <a:t>使用</a:t>
            </a:r>
            <a:r>
              <a:rPr lang="en-US" altLang="zh-TW" b="1" dirty="0" smtClean="0">
                <a:latin typeface="微軟正黑體" pitchFamily="34" charset="-120"/>
                <a:ea typeface="微軟正黑體" pitchFamily="34" charset="-120"/>
              </a:rPr>
              <a:t>BETWEEN </a:t>
            </a:r>
            <a:r>
              <a:rPr lang="zh-TW" altLang="en-US" b="1" dirty="0" smtClean="0">
                <a:latin typeface="微軟正黑體" pitchFamily="34" charset="-120"/>
                <a:ea typeface="微軟正黑體" pitchFamily="34" charset="-120"/>
              </a:rPr>
              <a:t>條件，以一定範圍的值來顯示資料列：</a:t>
            </a:r>
            <a:endParaRPr lang="en-US" altLang="zh-TW" b="1" dirty="0">
              <a:latin typeface="微軟正黑體" pitchFamily="34" charset="-120"/>
              <a:ea typeface="微軟正黑體" pitchFamily="34" charset="-120"/>
            </a:endParaRPr>
          </a:p>
        </p:txBody>
      </p:sp>
      <p:sp>
        <p:nvSpPr>
          <p:cNvPr id="322565" name="Rectangle 5"/>
          <p:cNvSpPr>
            <a:spLocks noChangeArrowheads="1"/>
          </p:cNvSpPr>
          <p:nvPr/>
        </p:nvSpPr>
        <p:spPr bwMode="auto">
          <a:xfrm>
            <a:off x="3803228" y="3697288"/>
            <a:ext cx="698909" cy="400752"/>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zh-TW" altLang="en-US" sz="2000" dirty="0" smtClean="0">
                <a:solidFill>
                  <a:schemeClr val="tx1"/>
                </a:solidFill>
                <a:latin typeface="微軟正黑體" pitchFamily="34" charset="-120"/>
                <a:ea typeface="微軟正黑體" pitchFamily="34" charset="-120"/>
              </a:rPr>
              <a:t>下限</a:t>
            </a:r>
            <a:endParaRPr lang="en-US" altLang="zh-TW" sz="2000" dirty="0">
              <a:solidFill>
                <a:schemeClr val="tx1"/>
              </a:solidFill>
              <a:latin typeface="微軟正黑體" pitchFamily="34" charset="-120"/>
              <a:ea typeface="微軟正黑體" pitchFamily="34" charset="-120"/>
            </a:endParaRPr>
          </a:p>
        </p:txBody>
      </p:sp>
      <p:sp>
        <p:nvSpPr>
          <p:cNvPr id="322566" name="Line 6"/>
          <p:cNvSpPr>
            <a:spLocks noChangeShapeType="1"/>
          </p:cNvSpPr>
          <p:nvPr/>
        </p:nvSpPr>
        <p:spPr bwMode="gray">
          <a:xfrm flipH="1">
            <a:off x="4146331" y="3362327"/>
            <a:ext cx="6351" cy="330200"/>
          </a:xfrm>
          <a:prstGeom prst="line">
            <a:avLst/>
          </a:prstGeom>
          <a:noFill/>
          <a:ln w="28575">
            <a:solidFill>
              <a:srgbClr val="C00000"/>
            </a:solidFill>
            <a:round/>
            <a:headEnd type="triangle" w="sm" len="sm"/>
            <a:tailEnd type="none" w="sm" len="sm"/>
          </a:ln>
          <a:effectLst/>
        </p:spPr>
        <p:txBody>
          <a:bodyPr/>
          <a:lstStyle/>
          <a:p>
            <a:endParaRPr lang="zh-TW" altLang="en-US"/>
          </a:p>
        </p:txBody>
      </p:sp>
      <p:sp>
        <p:nvSpPr>
          <p:cNvPr id="322567" name="Rectangle 7"/>
          <p:cNvSpPr>
            <a:spLocks noChangeArrowheads="1"/>
          </p:cNvSpPr>
          <p:nvPr/>
        </p:nvSpPr>
        <p:spPr bwMode="auto">
          <a:xfrm>
            <a:off x="5092042" y="3692527"/>
            <a:ext cx="698909" cy="400752"/>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zh-TW" altLang="en-US" sz="2000" dirty="0" smtClean="0">
                <a:solidFill>
                  <a:schemeClr val="tx1"/>
                </a:solidFill>
                <a:latin typeface="微軟正黑體" pitchFamily="34" charset="-120"/>
                <a:ea typeface="微軟正黑體" pitchFamily="34" charset="-120"/>
              </a:rPr>
              <a:t>上限</a:t>
            </a:r>
            <a:endParaRPr lang="en-US" altLang="zh-TW" sz="2000" dirty="0">
              <a:solidFill>
                <a:schemeClr val="tx1"/>
              </a:solidFill>
              <a:latin typeface="微軟正黑體" pitchFamily="34" charset="-120"/>
              <a:ea typeface="微軟正黑體" pitchFamily="34" charset="-120"/>
            </a:endParaRPr>
          </a:p>
        </p:txBody>
      </p:sp>
      <p:sp>
        <p:nvSpPr>
          <p:cNvPr id="322568" name="Rectangle 8"/>
          <p:cNvSpPr>
            <a:spLocks noChangeArrowheads="1"/>
          </p:cNvSpPr>
          <p:nvPr/>
        </p:nvSpPr>
        <p:spPr bwMode="gray">
          <a:xfrm>
            <a:off x="2833277" y="2924175"/>
            <a:ext cx="2968434" cy="295275"/>
          </a:xfrm>
          <a:prstGeom prst="rect">
            <a:avLst/>
          </a:prstGeom>
          <a:noFill/>
          <a:ln w="28575">
            <a:solidFill>
              <a:srgbClr val="C00000"/>
            </a:solidFill>
            <a:miter lim="800000"/>
            <a:headEnd type="none" w="sm" len="sm"/>
            <a:tailEnd type="none" w="sm" len="sm"/>
          </a:ln>
          <a:effectLst/>
        </p:spPr>
        <p:txBody>
          <a:bodyPr wrap="none" anchor="ctr"/>
          <a:lstStyle/>
          <a:p>
            <a:endParaRPr lang="zh-TW" altLang="en-US"/>
          </a:p>
        </p:txBody>
      </p:sp>
      <p:sp>
        <p:nvSpPr>
          <p:cNvPr id="322570" name="Line 10"/>
          <p:cNvSpPr>
            <a:spLocks noChangeShapeType="1"/>
          </p:cNvSpPr>
          <p:nvPr/>
        </p:nvSpPr>
        <p:spPr bwMode="gray">
          <a:xfrm flipH="1">
            <a:off x="5294149" y="3362327"/>
            <a:ext cx="0" cy="330200"/>
          </a:xfrm>
          <a:prstGeom prst="line">
            <a:avLst/>
          </a:prstGeom>
          <a:noFill/>
          <a:ln w="28575">
            <a:solidFill>
              <a:srgbClr val="C00000"/>
            </a:solidFill>
            <a:round/>
            <a:headEnd type="triangle" w="sm" len="sm"/>
            <a:tailEnd type="none" w="sm" len="sm"/>
          </a:ln>
          <a:effectLst/>
        </p:spPr>
        <p:txBody>
          <a:bodyPr/>
          <a:lstStyle/>
          <a:p>
            <a:endParaRPr lang="zh-TW" altLang="en-US"/>
          </a:p>
        </p:txBody>
      </p:sp>
      <p:pic>
        <p:nvPicPr>
          <p:cNvPr id="322573" name="Picture 13" descr="C:\project-SQLFund1\images\img-02-09.gif"/>
          <p:cNvPicPr>
            <a:picLocks noChangeAspect="1" noChangeArrowheads="1"/>
          </p:cNvPicPr>
          <p:nvPr/>
        </p:nvPicPr>
        <p:blipFill>
          <a:blip r:embed="rId3"/>
          <a:srcRect/>
          <a:stretch>
            <a:fillRect/>
          </a:stretch>
        </p:blipFill>
        <p:spPr bwMode="gray">
          <a:xfrm>
            <a:off x="3508275" y="4319589"/>
            <a:ext cx="3534833" cy="1189037"/>
          </a:xfrm>
          <a:prstGeom prst="rect">
            <a:avLst/>
          </a:prstGeom>
          <a:noFill/>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blackGray">
          <a:xfrm>
            <a:off x="1176867" y="1854200"/>
            <a:ext cx="9711267" cy="92392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dirty="0">
                <a:ea typeface="新細明體" charset="-120"/>
              </a:rPr>
              <a:t>SELECT </a:t>
            </a:r>
            <a:r>
              <a:rPr lang="en-US" altLang="zh-TW" sz="2000" dirty="0" err="1">
                <a:ea typeface="新細明體" charset="-120"/>
              </a:rPr>
              <a:t>employee_id</a:t>
            </a:r>
            <a:r>
              <a:rPr lang="en-US" altLang="zh-TW" sz="2000" dirty="0">
                <a:ea typeface="新細明體" charset="-120"/>
              </a:rPr>
              <a:t>, </a:t>
            </a:r>
            <a:r>
              <a:rPr lang="en-US" altLang="zh-TW" sz="2000" dirty="0" err="1">
                <a:ea typeface="新細明體" charset="-120"/>
              </a:rPr>
              <a:t>last_name</a:t>
            </a:r>
            <a:r>
              <a:rPr lang="en-US" altLang="zh-TW" sz="2000" dirty="0">
                <a:ea typeface="新細明體" charset="-120"/>
              </a:rPr>
              <a:t>, salary, </a:t>
            </a:r>
            <a:r>
              <a:rPr lang="en-US" altLang="zh-TW" sz="2000" dirty="0" err="1">
                <a:ea typeface="新細明體" charset="-120"/>
              </a:rPr>
              <a:t>manager_id</a:t>
            </a:r>
            <a:endParaRPr lang="en-US" altLang="zh-TW" sz="2000" dirty="0">
              <a:ea typeface="新細明體" charset="-120"/>
            </a:endParaRPr>
          </a:p>
          <a:p>
            <a:pPr>
              <a:tabLst>
                <a:tab pos="1200150" algn="l"/>
              </a:tabLst>
            </a:pPr>
            <a:r>
              <a:rPr lang="en-US" altLang="zh-TW" sz="2000" dirty="0">
                <a:ea typeface="新細明體" charset="-120"/>
              </a:rPr>
              <a:t>FROM   employees</a:t>
            </a:r>
          </a:p>
          <a:p>
            <a:pPr>
              <a:tabLst>
                <a:tab pos="1200150" algn="l"/>
              </a:tabLst>
            </a:pPr>
            <a:r>
              <a:rPr lang="en-US" altLang="zh-TW" sz="2000" dirty="0">
                <a:ea typeface="新細明體" charset="-120"/>
              </a:rPr>
              <a:t>WHERE  </a:t>
            </a:r>
            <a:r>
              <a:rPr lang="en-US" altLang="zh-TW" sz="2000" dirty="0" err="1">
                <a:ea typeface="新細明體" charset="-120"/>
              </a:rPr>
              <a:t>manager_id</a:t>
            </a:r>
            <a:r>
              <a:rPr lang="en-US" altLang="zh-TW" sz="2000" dirty="0">
                <a:ea typeface="新細明體" charset="-120"/>
              </a:rPr>
              <a:t> </a:t>
            </a:r>
            <a:r>
              <a:rPr lang="zh-TW" altLang="en-US" sz="2000" dirty="0" smtClean="0">
                <a:ea typeface="新細明體" charset="-120"/>
              </a:rPr>
              <a:t> </a:t>
            </a:r>
            <a:r>
              <a:rPr lang="en-US" altLang="zh-TW" sz="2000" dirty="0" smtClean="0">
                <a:ea typeface="新細明體" charset="-120"/>
              </a:rPr>
              <a:t>IN </a:t>
            </a:r>
            <a:r>
              <a:rPr lang="en-US" altLang="zh-TW" sz="2000" dirty="0">
                <a:ea typeface="新細明體" charset="-120"/>
              </a:rPr>
              <a:t>(100, 101, 201) ;</a:t>
            </a:r>
          </a:p>
        </p:txBody>
      </p:sp>
      <p:sp>
        <p:nvSpPr>
          <p:cNvPr id="324616" name="Rectangle 8"/>
          <p:cNvSpPr>
            <a:spLocks noGrp="1" noChangeArrowheads="1"/>
          </p:cNvSpPr>
          <p:nvPr>
            <p:ph type="title"/>
          </p:nvPr>
        </p:nvSpPr>
        <p:spPr>
          <a:xfrm>
            <a:off x="1176866" y="0"/>
            <a:ext cx="9711267" cy="1103586"/>
          </a:xfrm>
        </p:spPr>
        <p:txBody>
          <a:bodyPr>
            <a:normAutofit/>
          </a:bodyPr>
          <a:lstStyle/>
          <a:p>
            <a:r>
              <a:rPr lang="en-US" altLang="zh-TW" sz="4400" dirty="0" smtClean="0">
                <a:latin typeface="+mn-lt"/>
                <a:ea typeface="新細明體" charset="-120"/>
              </a:rPr>
              <a:t>IN </a:t>
            </a:r>
            <a:r>
              <a:rPr lang="en-US" altLang="zh-TW" sz="4400" dirty="0">
                <a:latin typeface="+mn-lt"/>
                <a:ea typeface="新細明體" charset="-120"/>
              </a:rPr>
              <a:t>Operator</a:t>
            </a:r>
          </a:p>
        </p:txBody>
      </p:sp>
      <p:sp>
        <p:nvSpPr>
          <p:cNvPr id="324617" name="Rectangle 9"/>
          <p:cNvSpPr>
            <a:spLocks noGrp="1" noChangeArrowheads="1"/>
          </p:cNvSpPr>
          <p:nvPr>
            <p:ph type="body" idx="1"/>
          </p:nvPr>
        </p:nvSpPr>
        <p:spPr>
          <a:xfrm>
            <a:off x="1176867" y="1269207"/>
            <a:ext cx="10557933" cy="360362"/>
          </a:xfrm>
        </p:spPr>
        <p:txBody>
          <a:bodyPr>
            <a:normAutofit lnSpcReduction="10000"/>
          </a:bodyPr>
          <a:lstStyle/>
          <a:p>
            <a:r>
              <a:rPr lang="zh-TW" altLang="en-US" dirty="0" smtClean="0">
                <a:latin typeface="微軟正黑體" pitchFamily="34" charset="-120"/>
                <a:ea typeface="微軟正黑體" pitchFamily="34" charset="-120"/>
              </a:rPr>
              <a:t>使用</a:t>
            </a:r>
            <a:r>
              <a:rPr lang="en-US" altLang="zh-TW" dirty="0" smtClean="0">
                <a:latin typeface="微軟正黑體" pitchFamily="34" charset="-120"/>
                <a:ea typeface="微軟正黑體" pitchFamily="34" charset="-120"/>
              </a:rPr>
              <a:t>IN </a:t>
            </a:r>
            <a:r>
              <a:rPr lang="zh-TW" altLang="en-US" dirty="0" smtClean="0">
                <a:latin typeface="微軟正黑體" pitchFamily="34" charset="-120"/>
                <a:ea typeface="微軟正黑體" pitchFamily="34" charset="-120"/>
              </a:rPr>
              <a:t>成員資格條件來測試清單中的值：</a:t>
            </a:r>
            <a:endParaRPr lang="en-US" altLang="zh-TW" dirty="0">
              <a:latin typeface="微軟正黑體" pitchFamily="34" charset="-120"/>
              <a:ea typeface="微軟正黑體" pitchFamily="34" charset="-120"/>
            </a:endParaRPr>
          </a:p>
        </p:txBody>
      </p:sp>
      <p:sp>
        <p:nvSpPr>
          <p:cNvPr id="324613" name="Rectangle 5"/>
          <p:cNvSpPr>
            <a:spLocks noChangeArrowheads="1"/>
          </p:cNvSpPr>
          <p:nvPr/>
        </p:nvSpPr>
        <p:spPr bwMode="gray">
          <a:xfrm>
            <a:off x="3451263" y="2479675"/>
            <a:ext cx="3329516" cy="298450"/>
          </a:xfrm>
          <a:prstGeom prst="rect">
            <a:avLst/>
          </a:prstGeom>
          <a:noFill/>
          <a:ln w="28575">
            <a:solidFill>
              <a:srgbClr val="C00000"/>
            </a:solidFill>
            <a:miter lim="800000"/>
            <a:headEnd type="none" w="sm" len="sm"/>
            <a:tailEnd type="none" w="sm" len="sm"/>
          </a:ln>
          <a:effectLst/>
        </p:spPr>
        <p:txBody>
          <a:bodyPr wrap="none" anchor="ctr"/>
          <a:lstStyle/>
          <a:p>
            <a:endParaRPr lang="zh-TW" altLang="en-US"/>
          </a:p>
        </p:txBody>
      </p:sp>
      <p:pic>
        <p:nvPicPr>
          <p:cNvPr id="324618" name="Picture 10" descr="C:\project-SQLFund1\images\img-02-10.gif"/>
          <p:cNvPicPr>
            <a:picLocks noChangeAspect="1" noChangeArrowheads="1"/>
          </p:cNvPicPr>
          <p:nvPr/>
        </p:nvPicPr>
        <p:blipFill>
          <a:blip r:embed="rId3"/>
          <a:srcRect/>
          <a:stretch>
            <a:fillRect/>
          </a:stretch>
        </p:blipFill>
        <p:spPr bwMode="gray">
          <a:xfrm>
            <a:off x="2540001" y="3429000"/>
            <a:ext cx="6278033" cy="2228850"/>
          </a:xfrm>
          <a:prstGeom prst="rect">
            <a:avLst/>
          </a:prstGeom>
          <a:noFill/>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blackGray">
          <a:xfrm>
            <a:off x="1412590" y="3424238"/>
            <a:ext cx="7826003" cy="10847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b="1" dirty="0">
                <a:ea typeface="新細明體" charset="-120"/>
              </a:rPr>
              <a:t>SELECT	</a:t>
            </a:r>
            <a:r>
              <a:rPr lang="en-US" altLang="zh-TW" sz="2000" b="1" dirty="0" err="1">
                <a:ea typeface="新細明體" charset="-120"/>
              </a:rPr>
              <a:t>first_name</a:t>
            </a:r>
            <a:endParaRPr lang="en-US" altLang="zh-TW" sz="2000" b="1" dirty="0">
              <a:ea typeface="新細明體" charset="-120"/>
            </a:endParaRPr>
          </a:p>
          <a:p>
            <a:pPr>
              <a:tabLst>
                <a:tab pos="1200150" algn="l"/>
              </a:tabLst>
            </a:pPr>
            <a:r>
              <a:rPr lang="en-US" altLang="zh-TW" sz="2000" b="1" dirty="0">
                <a:ea typeface="新細明體" charset="-120"/>
              </a:rPr>
              <a:t>FROM 	</a:t>
            </a:r>
            <a:r>
              <a:rPr lang="en-US" altLang="zh-TW" sz="2000" b="1" dirty="0" smtClean="0">
                <a:ea typeface="新細明體" charset="-120"/>
              </a:rPr>
              <a:t>employees</a:t>
            </a:r>
          </a:p>
          <a:p>
            <a:pPr>
              <a:tabLst>
                <a:tab pos="1200150" algn="l"/>
              </a:tabLst>
            </a:pPr>
            <a:r>
              <a:rPr lang="en-US" altLang="zh-TW" sz="2000" b="1" dirty="0" smtClean="0">
                <a:ea typeface="新細明體" charset="-120"/>
              </a:rPr>
              <a:t>WHERE	</a:t>
            </a:r>
            <a:r>
              <a:rPr lang="en-US" altLang="zh-TW" sz="2000" b="1" dirty="0" err="1" smtClean="0">
                <a:ea typeface="新細明體" charset="-120"/>
              </a:rPr>
              <a:t>first_name</a:t>
            </a:r>
            <a:r>
              <a:rPr lang="en-US" altLang="zh-TW" sz="2000" b="1" dirty="0" smtClean="0">
                <a:ea typeface="新細明體" charset="-120"/>
              </a:rPr>
              <a:t> </a:t>
            </a:r>
            <a:r>
              <a:rPr lang="zh-TW" altLang="en-US" sz="2000" b="1" dirty="0" smtClean="0">
                <a:ea typeface="新細明體" charset="-120"/>
              </a:rPr>
              <a:t> </a:t>
            </a:r>
            <a:r>
              <a:rPr lang="en-US" altLang="zh-TW" sz="2000" b="1" dirty="0" smtClean="0">
                <a:ea typeface="新細明體" charset="-120"/>
              </a:rPr>
              <a:t>LIKE 'S%' ;</a:t>
            </a:r>
            <a:endParaRPr lang="en-US" altLang="zh-TW" sz="2000" b="1" dirty="0">
              <a:ea typeface="新細明體" charset="-120"/>
            </a:endParaRPr>
          </a:p>
        </p:txBody>
      </p:sp>
      <p:sp>
        <p:nvSpPr>
          <p:cNvPr id="326662" name="Rectangle 6"/>
          <p:cNvSpPr>
            <a:spLocks noGrp="1" noChangeArrowheads="1"/>
          </p:cNvSpPr>
          <p:nvPr>
            <p:ph type="title"/>
          </p:nvPr>
        </p:nvSpPr>
        <p:spPr>
          <a:xfrm>
            <a:off x="1097280" y="0"/>
            <a:ext cx="10058400" cy="1072055"/>
          </a:xfrm>
        </p:spPr>
        <p:txBody>
          <a:bodyPr>
            <a:normAutofit/>
          </a:bodyPr>
          <a:lstStyle/>
          <a:p>
            <a:r>
              <a:rPr lang="en-US" altLang="zh-TW" sz="4400" dirty="0" smtClean="0">
                <a:solidFill>
                  <a:schemeClr val="tx1"/>
                </a:solidFill>
                <a:latin typeface="+mn-lt"/>
                <a:ea typeface="新細明體" charset="-120"/>
              </a:rPr>
              <a:t>LIKE </a:t>
            </a:r>
            <a:r>
              <a:rPr lang="en-US" altLang="zh-TW" sz="4400" dirty="0">
                <a:solidFill>
                  <a:schemeClr val="tx1"/>
                </a:solidFill>
                <a:latin typeface="+mn-lt"/>
                <a:ea typeface="新細明體" charset="-120"/>
              </a:rPr>
              <a:t>Operator</a:t>
            </a:r>
          </a:p>
        </p:txBody>
      </p:sp>
      <p:sp>
        <p:nvSpPr>
          <p:cNvPr id="326663" name="Rectangle 7"/>
          <p:cNvSpPr>
            <a:spLocks noGrp="1" noChangeArrowheads="1"/>
          </p:cNvSpPr>
          <p:nvPr>
            <p:ph type="body" idx="1"/>
          </p:nvPr>
        </p:nvSpPr>
        <p:spPr>
          <a:xfrm>
            <a:off x="1412590" y="1449388"/>
            <a:ext cx="10557933" cy="2162175"/>
          </a:xfrm>
        </p:spPr>
        <p:txBody>
          <a:bodyPr>
            <a:normAutofit/>
          </a:bodyPr>
          <a:lstStyle/>
          <a:p>
            <a:pPr>
              <a:buClrTx/>
              <a:buFont typeface="Wingdings" pitchFamily="2" charset="2"/>
              <a:buChar char="ü"/>
            </a:pPr>
            <a:r>
              <a:rPr lang="zh-TW" altLang="en-US" dirty="0" smtClean="0">
                <a:latin typeface="微軟正黑體" pitchFamily="34" charset="-120"/>
                <a:ea typeface="微軟正黑體" pitchFamily="34" charset="-120"/>
              </a:rPr>
              <a:t>  使用</a:t>
            </a:r>
            <a:r>
              <a:rPr lang="en-US" altLang="zh-TW" dirty="0" smtClean="0">
                <a:latin typeface="微軟正黑體" pitchFamily="34" charset="-120"/>
                <a:ea typeface="微軟正黑體" pitchFamily="34" charset="-120"/>
              </a:rPr>
              <a:t>LIKE </a:t>
            </a:r>
            <a:r>
              <a:rPr lang="zh-TW" altLang="en-US" dirty="0" smtClean="0">
                <a:latin typeface="微軟正黑體" pitchFamily="34" charset="-120"/>
                <a:ea typeface="微軟正黑體" pitchFamily="34" charset="-120"/>
              </a:rPr>
              <a:t>條件來執行萬用字元搜尋，以有效地搜尋字串值。</a:t>
            </a:r>
          </a:p>
          <a:p>
            <a:pPr>
              <a:buClrTx/>
              <a:buFont typeface="Wingdings" pitchFamily="2" charset="2"/>
              <a:buChar char="ü"/>
            </a:pPr>
            <a:r>
              <a:rPr lang="zh-TW" altLang="en-US" dirty="0" smtClean="0">
                <a:latin typeface="微軟正黑體" pitchFamily="34" charset="-120"/>
                <a:ea typeface="微軟正黑體" pitchFamily="34" charset="-120"/>
              </a:rPr>
              <a:t>  搜尋條件可以包含文字字元或數字：</a:t>
            </a:r>
          </a:p>
          <a:p>
            <a:pPr lvl="2">
              <a:buClrTx/>
              <a:buFont typeface="Wingdings" pitchFamily="2" charset="2"/>
              <a:buChar char=""/>
            </a:pPr>
            <a:r>
              <a:rPr lang="zh-TW" altLang="en-US" sz="2000" dirty="0" smtClean="0">
                <a:solidFill>
                  <a:schemeClr val="tx1"/>
                </a:solidFill>
                <a:latin typeface="微軟正黑體" pitchFamily="34" charset="-120"/>
                <a:ea typeface="微軟正黑體" pitchFamily="34" charset="-120"/>
              </a:rPr>
              <a:t>  </a:t>
            </a:r>
            <a:r>
              <a:rPr lang="en-US" altLang="zh-TW" sz="2000" dirty="0" smtClean="0">
                <a:solidFill>
                  <a:schemeClr val="tx1"/>
                </a:solidFill>
                <a:latin typeface="微軟正黑體" pitchFamily="34" charset="-120"/>
                <a:ea typeface="微軟正黑體" pitchFamily="34" charset="-120"/>
              </a:rPr>
              <a:t>% </a:t>
            </a:r>
            <a:r>
              <a:rPr lang="zh-TW" altLang="en-US" sz="2000" dirty="0" smtClean="0">
                <a:solidFill>
                  <a:schemeClr val="tx1"/>
                </a:solidFill>
                <a:latin typeface="微軟正黑體" pitchFamily="34" charset="-120"/>
                <a:ea typeface="微軟正黑體" pitchFamily="34" charset="-120"/>
              </a:rPr>
              <a:t>代表沒有字元或多個字元。</a:t>
            </a:r>
          </a:p>
          <a:p>
            <a:pPr lvl="2">
              <a:buClrTx/>
              <a:buFont typeface="Wingdings" pitchFamily="2" charset="2"/>
              <a:buChar char=""/>
            </a:pPr>
            <a:r>
              <a:rPr lang="zh-TW" altLang="en-US" sz="2000" dirty="0" smtClean="0">
                <a:solidFill>
                  <a:schemeClr val="tx1"/>
                </a:solidFill>
                <a:latin typeface="微軟正黑體" pitchFamily="34" charset="-120"/>
                <a:ea typeface="微軟正黑體" pitchFamily="34" charset="-120"/>
              </a:rPr>
              <a:t>  </a:t>
            </a:r>
            <a:r>
              <a:rPr lang="en-US" altLang="zh-TW" sz="2000" dirty="0" smtClean="0">
                <a:solidFill>
                  <a:schemeClr val="tx1"/>
                </a:solidFill>
                <a:latin typeface="微軟正黑體" pitchFamily="34" charset="-120"/>
                <a:ea typeface="微軟正黑體" pitchFamily="34" charset="-120"/>
              </a:rPr>
              <a:t>_ </a:t>
            </a:r>
            <a:r>
              <a:rPr lang="zh-TW" altLang="en-US" sz="2000" dirty="0" smtClean="0">
                <a:solidFill>
                  <a:schemeClr val="tx1"/>
                </a:solidFill>
                <a:latin typeface="微軟正黑體" pitchFamily="34" charset="-120"/>
                <a:ea typeface="微軟正黑體" pitchFamily="34" charset="-120"/>
              </a:rPr>
              <a:t>代表一個字元。</a:t>
            </a:r>
            <a:endParaRPr lang="en-US" altLang="zh-TW" sz="2000" dirty="0">
              <a:solidFill>
                <a:schemeClr val="tx1"/>
              </a:solidFill>
              <a:latin typeface="微軟正黑體" pitchFamily="34" charset="-120"/>
              <a:ea typeface="微軟正黑體" pitchFamily="34" charset="-120"/>
            </a:endParaRPr>
          </a:p>
        </p:txBody>
      </p:sp>
      <p:sp>
        <p:nvSpPr>
          <p:cNvPr id="6" name="矩形 5"/>
          <p:cNvSpPr/>
          <p:nvPr/>
        </p:nvSpPr>
        <p:spPr>
          <a:xfrm>
            <a:off x="3925614" y="4099034"/>
            <a:ext cx="1340069" cy="4099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1" name="Rectangle 7"/>
          <p:cNvSpPr>
            <a:spLocks noGrp="1" noChangeArrowheads="1"/>
          </p:cNvSpPr>
          <p:nvPr>
            <p:ph type="title"/>
          </p:nvPr>
        </p:nvSpPr>
        <p:spPr>
          <a:xfrm>
            <a:off x="1097280" y="1"/>
            <a:ext cx="10058400" cy="993228"/>
          </a:xfrm>
        </p:spPr>
        <p:txBody>
          <a:bodyPr>
            <a:normAutofit/>
          </a:bodyPr>
          <a:lstStyle/>
          <a:p>
            <a:r>
              <a:rPr lang="en-US" altLang="zh-TW" sz="4400" dirty="0">
                <a:solidFill>
                  <a:schemeClr val="tx1"/>
                </a:solidFill>
                <a:latin typeface="+mn-lt"/>
                <a:ea typeface="新細明體" charset="-120"/>
              </a:rPr>
              <a:t>Combining Wildcard Characters</a:t>
            </a:r>
          </a:p>
        </p:txBody>
      </p:sp>
      <p:sp>
        <p:nvSpPr>
          <p:cNvPr id="328712" name="Rectangle 8"/>
          <p:cNvSpPr>
            <a:spLocks noGrp="1" noChangeArrowheads="1"/>
          </p:cNvSpPr>
          <p:nvPr>
            <p:ph type="body" idx="1"/>
          </p:nvPr>
        </p:nvSpPr>
        <p:spPr>
          <a:xfrm>
            <a:off x="1097280" y="1416049"/>
            <a:ext cx="10557933" cy="4811329"/>
          </a:xfrm>
        </p:spPr>
        <p:txBody>
          <a:bodyPr>
            <a:normAutofit/>
          </a:bodyPr>
          <a:lstStyle/>
          <a:p>
            <a:pPr lvl="1">
              <a:buClr>
                <a:schemeClr val="tx1"/>
              </a:buClr>
              <a:buFont typeface="Wingdings" pitchFamily="2" charset="2"/>
              <a:buChar char="ü"/>
            </a:pPr>
            <a:r>
              <a:rPr lang="zh-TW" altLang="en-US" sz="2000" dirty="0" smtClean="0">
                <a:solidFill>
                  <a:schemeClr val="tx1"/>
                </a:solidFill>
              </a:rPr>
              <a:t>  您可以結合樣式比對字元：</a:t>
            </a:r>
            <a:endParaRPr lang="en-US" altLang="zh-TW" sz="2000" dirty="0">
              <a:solidFill>
                <a:schemeClr val="tx1"/>
              </a:solidFill>
              <a:ea typeface="新細明體" charset="-120"/>
            </a:endParaRPr>
          </a:p>
          <a:p>
            <a:pPr lvl="1">
              <a:buClr>
                <a:schemeClr val="tx1"/>
              </a:buClr>
              <a:buFont typeface="Wingdings" pitchFamily="2" charset="2"/>
              <a:buChar char="ü"/>
            </a:pPr>
            <a:endParaRPr lang="en-US" altLang="zh-TW" sz="2000" dirty="0">
              <a:solidFill>
                <a:schemeClr val="tx1"/>
              </a:solidFill>
              <a:ea typeface="新細明體" charset="-120"/>
            </a:endParaRPr>
          </a:p>
          <a:p>
            <a:pPr lvl="1">
              <a:buClr>
                <a:schemeClr val="tx1"/>
              </a:buClr>
              <a:buFont typeface="Wingdings" pitchFamily="2" charset="2"/>
              <a:buChar char="ü"/>
            </a:pPr>
            <a:endParaRPr lang="en-US" altLang="zh-TW" sz="2000" dirty="0">
              <a:solidFill>
                <a:schemeClr val="tx1"/>
              </a:solidFill>
              <a:ea typeface="新細明體" charset="-120"/>
            </a:endParaRPr>
          </a:p>
          <a:p>
            <a:pPr lvl="1">
              <a:buClr>
                <a:schemeClr val="tx1"/>
              </a:buClr>
              <a:buNone/>
            </a:pPr>
            <a:endParaRPr lang="en-US" altLang="zh-TW" sz="2000" dirty="0" smtClean="0">
              <a:solidFill>
                <a:schemeClr val="tx1"/>
              </a:solidFill>
            </a:endParaRPr>
          </a:p>
          <a:p>
            <a:pPr lvl="1">
              <a:buClr>
                <a:schemeClr val="tx1"/>
              </a:buClr>
              <a:buNone/>
            </a:pPr>
            <a:endParaRPr lang="en-US" altLang="zh-TW" sz="2000" dirty="0" smtClean="0">
              <a:solidFill>
                <a:schemeClr val="tx1"/>
              </a:solidFill>
            </a:endParaRPr>
          </a:p>
          <a:p>
            <a:pPr lvl="1">
              <a:buClr>
                <a:schemeClr val="tx1"/>
              </a:buClr>
              <a:buNone/>
            </a:pPr>
            <a:endParaRPr lang="en-US" altLang="zh-TW" sz="2000" dirty="0" smtClean="0">
              <a:solidFill>
                <a:schemeClr val="tx1"/>
              </a:solidFill>
            </a:endParaRPr>
          </a:p>
          <a:p>
            <a:pPr lvl="1">
              <a:buClr>
                <a:schemeClr val="tx1"/>
              </a:buClr>
              <a:buNone/>
            </a:pPr>
            <a:endParaRPr lang="en-US" altLang="zh-TW" sz="2000" dirty="0" smtClean="0">
              <a:solidFill>
                <a:schemeClr val="tx1"/>
              </a:solidFill>
            </a:endParaRPr>
          </a:p>
          <a:p>
            <a:pPr lvl="1">
              <a:buClr>
                <a:schemeClr val="tx1"/>
              </a:buClr>
              <a:buFont typeface="Wingdings" pitchFamily="2" charset="2"/>
              <a:buChar char="ü"/>
            </a:pPr>
            <a:r>
              <a:rPr lang="zh-TW" altLang="en-US" sz="2000" dirty="0" smtClean="0">
                <a:solidFill>
                  <a:schemeClr val="tx1"/>
                </a:solidFill>
              </a:rPr>
              <a:t> 您可以使用</a:t>
            </a:r>
            <a:r>
              <a:rPr lang="en-US" altLang="zh-TW" sz="2000" dirty="0" smtClean="0">
                <a:solidFill>
                  <a:schemeClr val="tx1"/>
                </a:solidFill>
              </a:rPr>
              <a:t>ESCAPE </a:t>
            </a:r>
            <a:r>
              <a:rPr lang="zh-TW" altLang="en-US" sz="2000" dirty="0" smtClean="0">
                <a:solidFill>
                  <a:schemeClr val="tx1"/>
                </a:solidFill>
              </a:rPr>
              <a:t>識別字來搜尋真正的</a:t>
            </a:r>
            <a:r>
              <a:rPr lang="en-US" altLang="zh-TW" sz="2000" dirty="0" smtClean="0">
                <a:solidFill>
                  <a:schemeClr val="tx1"/>
                </a:solidFill>
              </a:rPr>
              <a:t>% </a:t>
            </a:r>
            <a:r>
              <a:rPr lang="zh-TW" altLang="en-US" sz="2000" dirty="0" smtClean="0">
                <a:solidFill>
                  <a:schemeClr val="tx1"/>
                </a:solidFill>
              </a:rPr>
              <a:t>與</a:t>
            </a:r>
            <a:r>
              <a:rPr lang="en-US" altLang="zh-TW" sz="2000" dirty="0" smtClean="0">
                <a:solidFill>
                  <a:schemeClr val="tx1"/>
                </a:solidFill>
              </a:rPr>
              <a:t>_ </a:t>
            </a:r>
            <a:r>
              <a:rPr lang="zh-TW" altLang="en-US" sz="2000" dirty="0" smtClean="0">
                <a:solidFill>
                  <a:schemeClr val="tx1"/>
                </a:solidFill>
              </a:rPr>
              <a:t>符號。</a:t>
            </a:r>
            <a:endParaRPr lang="en-US" altLang="zh-TW" sz="2000" dirty="0">
              <a:solidFill>
                <a:schemeClr val="tx1"/>
              </a:solidFill>
              <a:ea typeface="新細明體" charset="-120"/>
            </a:endParaRPr>
          </a:p>
        </p:txBody>
      </p:sp>
      <p:sp>
        <p:nvSpPr>
          <p:cNvPr id="328707" name="Rectangle 3"/>
          <p:cNvSpPr>
            <a:spLocks noChangeArrowheads="1"/>
          </p:cNvSpPr>
          <p:nvPr/>
        </p:nvSpPr>
        <p:spPr bwMode="blackGray">
          <a:xfrm>
            <a:off x="1459229" y="1866901"/>
            <a:ext cx="9696451" cy="647699"/>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b="1" dirty="0">
                <a:ea typeface="新細明體" charset="-120"/>
              </a:rPr>
              <a:t>SELECT </a:t>
            </a:r>
            <a:r>
              <a:rPr lang="en-US" altLang="zh-TW" sz="2000" b="1" dirty="0" err="1" smtClean="0">
                <a:ea typeface="新細明體" charset="-120"/>
              </a:rPr>
              <a:t>last_name</a:t>
            </a:r>
            <a:r>
              <a:rPr lang="zh-TW" altLang="en-US" sz="2000" b="1" dirty="0" smtClean="0">
                <a:ea typeface="新細明體" charset="-120"/>
              </a:rPr>
              <a:t> </a:t>
            </a:r>
            <a:r>
              <a:rPr lang="en-US" altLang="zh-TW" sz="2000" b="1" dirty="0" smtClean="0">
                <a:ea typeface="新細明體" charset="-120"/>
              </a:rPr>
              <a:t>FROM   employees</a:t>
            </a:r>
            <a:r>
              <a:rPr lang="zh-TW" altLang="en-US" sz="2000" b="1" dirty="0" smtClean="0">
                <a:ea typeface="新細明體" charset="-120"/>
              </a:rPr>
              <a:t> </a:t>
            </a:r>
            <a:r>
              <a:rPr lang="en-US" altLang="zh-TW" sz="2000" b="1" dirty="0" smtClean="0">
                <a:ea typeface="新細明體" charset="-120"/>
              </a:rPr>
              <a:t>WHERE  </a:t>
            </a:r>
            <a:r>
              <a:rPr lang="en-US" altLang="zh-TW" sz="2000" b="1" dirty="0" err="1">
                <a:ea typeface="新細明體" charset="-120"/>
              </a:rPr>
              <a:t>last_name</a:t>
            </a:r>
            <a:r>
              <a:rPr lang="en-US" altLang="zh-TW" sz="2000" b="1" dirty="0">
                <a:ea typeface="新細明體" charset="-120"/>
              </a:rPr>
              <a:t> </a:t>
            </a:r>
            <a:r>
              <a:rPr lang="zh-TW" altLang="en-US" sz="2000" b="1" dirty="0" smtClean="0">
                <a:ea typeface="新細明體" charset="-120"/>
              </a:rPr>
              <a:t> </a:t>
            </a:r>
            <a:r>
              <a:rPr lang="en-US" altLang="zh-TW" sz="2000" b="1" dirty="0" smtClean="0">
                <a:solidFill>
                  <a:srgbClr val="C00000"/>
                </a:solidFill>
                <a:ea typeface="新細明體" charset="-120"/>
              </a:rPr>
              <a:t>LIKE </a:t>
            </a:r>
            <a:r>
              <a:rPr lang="en-US" altLang="zh-TW" sz="2000" b="1" dirty="0">
                <a:solidFill>
                  <a:srgbClr val="C00000"/>
                </a:solidFill>
                <a:ea typeface="新細明體" charset="-120"/>
              </a:rPr>
              <a:t>'_o%' </a:t>
            </a:r>
            <a:r>
              <a:rPr lang="en-US" altLang="zh-TW" sz="2000" b="1" dirty="0">
                <a:ea typeface="新細明體" charset="-120"/>
              </a:rPr>
              <a:t>;</a:t>
            </a:r>
          </a:p>
        </p:txBody>
      </p:sp>
      <p:pic>
        <p:nvPicPr>
          <p:cNvPr id="328713" name="Picture 9" descr="C:\project-SQLFund1\images\img-02-12.gif"/>
          <p:cNvPicPr>
            <a:picLocks noChangeAspect="1" noChangeArrowheads="1"/>
          </p:cNvPicPr>
          <p:nvPr/>
        </p:nvPicPr>
        <p:blipFill>
          <a:blip r:embed="rId3"/>
          <a:srcRect/>
          <a:stretch>
            <a:fillRect/>
          </a:stretch>
        </p:blipFill>
        <p:spPr bwMode="gray">
          <a:xfrm>
            <a:off x="7094009" y="2705100"/>
            <a:ext cx="2271184" cy="1074738"/>
          </a:xfrm>
          <a:prstGeom prst="rect">
            <a:avLst/>
          </a:prstGeom>
          <a:noFill/>
        </p:spPr>
      </p:pic>
      <p:sp>
        <p:nvSpPr>
          <p:cNvPr id="7" name="Rectangle 3"/>
          <p:cNvSpPr>
            <a:spLocks noChangeArrowheads="1"/>
          </p:cNvSpPr>
          <p:nvPr/>
        </p:nvSpPr>
        <p:spPr bwMode="blackGray">
          <a:xfrm>
            <a:off x="1459229" y="4292834"/>
            <a:ext cx="9696451" cy="957083"/>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spcBef>
                <a:spcPts val="600"/>
              </a:spcBef>
            </a:pPr>
            <a:r>
              <a:rPr lang="en-US" altLang="zh-TW" sz="2000" b="1" dirty="0">
                <a:ea typeface="新細明體" charset="-120"/>
              </a:rPr>
              <a:t>SELECT </a:t>
            </a:r>
            <a:r>
              <a:rPr lang="en-US" altLang="zh-TW" sz="2000" b="1" dirty="0" err="1" smtClean="0"/>
              <a:t>employee_id</a:t>
            </a:r>
            <a:r>
              <a:rPr lang="en-US" altLang="zh-TW" sz="2000" b="1" dirty="0" smtClean="0"/>
              <a:t>, last_name, </a:t>
            </a:r>
            <a:r>
              <a:rPr lang="en-US" altLang="zh-TW" sz="2000" b="1" dirty="0" err="1" smtClean="0"/>
              <a:t>job_id</a:t>
            </a:r>
            <a:r>
              <a:rPr lang="en-US" altLang="zh-TW" sz="2000" b="1" dirty="0" smtClean="0"/>
              <a:t>  FROM employees </a:t>
            </a:r>
          </a:p>
          <a:p>
            <a:pPr>
              <a:spcBef>
                <a:spcPts val="600"/>
              </a:spcBef>
            </a:pPr>
            <a:r>
              <a:rPr lang="en-US" altLang="zh-TW" sz="2000" b="1" dirty="0" smtClean="0"/>
              <a:t>WHERE </a:t>
            </a:r>
            <a:r>
              <a:rPr lang="en-US" altLang="zh-TW" sz="2000" b="1" dirty="0" err="1" smtClean="0"/>
              <a:t>job_id</a:t>
            </a:r>
            <a:r>
              <a:rPr lang="en-US" altLang="zh-TW" sz="2000" b="1" dirty="0" smtClean="0"/>
              <a:t> </a:t>
            </a:r>
            <a:r>
              <a:rPr lang="en-US" altLang="zh-TW" sz="2000" b="1" dirty="0" smtClean="0">
                <a:solidFill>
                  <a:srgbClr val="C00000"/>
                </a:solidFill>
              </a:rPr>
              <a:t>LIKE  '%SA\_%' ESCAPE '\';</a:t>
            </a:r>
            <a:endParaRPr lang="en-US" altLang="zh-TW" sz="2000" b="1" dirty="0">
              <a:solidFill>
                <a:srgbClr val="C00000"/>
              </a:solidFill>
              <a:ea typeface="新細明體" charset="-120"/>
            </a:endParaRPr>
          </a:p>
        </p:txBody>
      </p:sp>
      <p:pic>
        <p:nvPicPr>
          <p:cNvPr id="114690" name="Picture 2"/>
          <p:cNvPicPr>
            <a:picLocks noChangeAspect="1" noChangeArrowheads="1"/>
          </p:cNvPicPr>
          <p:nvPr/>
        </p:nvPicPr>
        <p:blipFill>
          <a:blip r:embed="rId4"/>
          <a:srcRect/>
          <a:stretch>
            <a:fillRect/>
          </a:stretch>
        </p:blipFill>
        <p:spPr bwMode="auto">
          <a:xfrm>
            <a:off x="1546719" y="5460767"/>
            <a:ext cx="9046010" cy="766611"/>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blackGray">
          <a:xfrm>
            <a:off x="1176867" y="2057401"/>
            <a:ext cx="9696451" cy="1142999"/>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b="1" dirty="0">
                <a:ea typeface="新細明體" charset="-120"/>
              </a:rPr>
              <a:t>SELECT last_name, </a:t>
            </a:r>
            <a:r>
              <a:rPr lang="en-US" altLang="zh-TW" sz="2000" b="1" dirty="0" err="1">
                <a:ea typeface="新細明體" charset="-120"/>
              </a:rPr>
              <a:t>manager_id</a:t>
            </a:r>
            <a:endParaRPr lang="en-US" altLang="zh-TW" sz="2000" b="1" dirty="0">
              <a:ea typeface="新細明體" charset="-120"/>
            </a:endParaRPr>
          </a:p>
          <a:p>
            <a:pPr>
              <a:tabLst>
                <a:tab pos="1200150" algn="l"/>
              </a:tabLst>
            </a:pPr>
            <a:r>
              <a:rPr lang="en-US" altLang="zh-TW" sz="2000" b="1" dirty="0">
                <a:ea typeface="新細明體" charset="-120"/>
              </a:rPr>
              <a:t>FROM   employees</a:t>
            </a:r>
          </a:p>
          <a:p>
            <a:pPr>
              <a:tabLst>
                <a:tab pos="1200150" algn="l"/>
              </a:tabLst>
            </a:pPr>
            <a:r>
              <a:rPr lang="en-US" altLang="zh-TW" sz="2000" b="1" dirty="0">
                <a:ea typeface="新細明體" charset="-120"/>
              </a:rPr>
              <a:t>WHERE  </a:t>
            </a:r>
            <a:r>
              <a:rPr lang="en-US" altLang="zh-TW" sz="2000" b="1" dirty="0" err="1">
                <a:ea typeface="新細明體" charset="-120"/>
              </a:rPr>
              <a:t>manager_id</a:t>
            </a:r>
            <a:r>
              <a:rPr lang="en-US" altLang="zh-TW" sz="2000" b="1" dirty="0">
                <a:ea typeface="新細明體" charset="-120"/>
              </a:rPr>
              <a:t> </a:t>
            </a:r>
            <a:r>
              <a:rPr lang="en-US" altLang="zh-TW" sz="2000" b="1" dirty="0" smtClean="0">
                <a:ea typeface="新細明體" charset="-120"/>
              </a:rPr>
              <a:t> </a:t>
            </a:r>
            <a:r>
              <a:rPr lang="en-US" altLang="zh-TW" sz="2000" b="1" dirty="0" smtClean="0">
                <a:solidFill>
                  <a:srgbClr val="C00000"/>
                </a:solidFill>
                <a:ea typeface="新細明體" charset="-120"/>
              </a:rPr>
              <a:t>IS </a:t>
            </a:r>
            <a:r>
              <a:rPr lang="en-US" altLang="zh-TW" sz="2000" b="1" dirty="0">
                <a:solidFill>
                  <a:srgbClr val="C00000"/>
                </a:solidFill>
                <a:ea typeface="新細明體" charset="-120"/>
              </a:rPr>
              <a:t>NULL </a:t>
            </a:r>
            <a:r>
              <a:rPr lang="en-US" altLang="zh-TW" sz="2000" b="1" dirty="0">
                <a:ea typeface="新細明體" charset="-120"/>
              </a:rPr>
              <a:t>;</a:t>
            </a:r>
          </a:p>
        </p:txBody>
      </p:sp>
      <p:sp>
        <p:nvSpPr>
          <p:cNvPr id="330759" name="Rectangle 7"/>
          <p:cNvSpPr>
            <a:spLocks noGrp="1" noChangeArrowheads="1"/>
          </p:cNvSpPr>
          <p:nvPr>
            <p:ph type="title"/>
          </p:nvPr>
        </p:nvSpPr>
        <p:spPr>
          <a:xfrm>
            <a:off x="1097280" y="-331076"/>
            <a:ext cx="10058400" cy="1450757"/>
          </a:xfrm>
        </p:spPr>
        <p:txBody>
          <a:bodyPr>
            <a:normAutofit/>
          </a:bodyPr>
          <a:lstStyle/>
          <a:p>
            <a:r>
              <a:rPr lang="en-US" altLang="zh-TW" sz="4400" dirty="0">
                <a:solidFill>
                  <a:schemeClr val="tx1"/>
                </a:solidFill>
                <a:latin typeface="+mn-lt"/>
                <a:ea typeface="新細明體" charset="-120"/>
              </a:rPr>
              <a:t>Using the NULL Conditions</a:t>
            </a:r>
          </a:p>
        </p:txBody>
      </p:sp>
      <p:sp>
        <p:nvSpPr>
          <p:cNvPr id="330760" name="Rectangle 8"/>
          <p:cNvSpPr>
            <a:spLocks noGrp="1" noChangeArrowheads="1"/>
          </p:cNvSpPr>
          <p:nvPr>
            <p:ph type="body" idx="1"/>
          </p:nvPr>
        </p:nvSpPr>
        <p:spPr>
          <a:xfrm>
            <a:off x="1176867" y="1449388"/>
            <a:ext cx="10557933" cy="360362"/>
          </a:xfrm>
        </p:spPr>
        <p:txBody>
          <a:bodyPr>
            <a:normAutofit lnSpcReduction="10000"/>
          </a:bodyPr>
          <a:lstStyle/>
          <a:p>
            <a:r>
              <a:rPr lang="zh-TW" altLang="en-US" b="1" dirty="0" smtClean="0">
                <a:solidFill>
                  <a:schemeClr val="tx1"/>
                </a:solidFill>
                <a:latin typeface="微軟正黑體" pitchFamily="34" charset="-120"/>
                <a:ea typeface="微軟正黑體" pitchFamily="34" charset="-120"/>
              </a:rPr>
              <a:t>用</a:t>
            </a:r>
            <a:r>
              <a:rPr lang="en-US" altLang="zh-TW" b="1" dirty="0" smtClean="0">
                <a:solidFill>
                  <a:schemeClr val="tx1"/>
                </a:solidFill>
                <a:latin typeface="微軟正黑體" pitchFamily="34" charset="-120"/>
                <a:ea typeface="微軟正黑體" pitchFamily="34" charset="-120"/>
              </a:rPr>
              <a:t>IS NULL </a:t>
            </a:r>
            <a:r>
              <a:rPr lang="zh-TW" altLang="en-US" b="1" dirty="0" smtClean="0">
                <a:solidFill>
                  <a:schemeClr val="tx1"/>
                </a:solidFill>
                <a:latin typeface="微軟正黑體" pitchFamily="34" charset="-120"/>
                <a:ea typeface="微軟正黑體" pitchFamily="34" charset="-120"/>
              </a:rPr>
              <a:t>運算子來測試空值。</a:t>
            </a:r>
            <a:endParaRPr lang="en-US" altLang="zh-TW" b="1" dirty="0">
              <a:solidFill>
                <a:schemeClr val="tx1"/>
              </a:solidFill>
              <a:latin typeface="微軟正黑體" pitchFamily="34" charset="-120"/>
              <a:ea typeface="微軟正黑體" pitchFamily="34" charset="-120"/>
            </a:endParaRPr>
          </a:p>
        </p:txBody>
      </p:sp>
      <p:pic>
        <p:nvPicPr>
          <p:cNvPr id="330761" name="Picture 9" descr="C:\project-SQLFund1\images\img-02-13.gif"/>
          <p:cNvPicPr>
            <a:picLocks noChangeAspect="1" noChangeArrowheads="1"/>
          </p:cNvPicPr>
          <p:nvPr/>
        </p:nvPicPr>
        <p:blipFill>
          <a:blip r:embed="rId3"/>
          <a:srcRect/>
          <a:stretch>
            <a:fillRect/>
          </a:stretch>
        </p:blipFill>
        <p:spPr bwMode="gray">
          <a:xfrm>
            <a:off x="2844801" y="3505201"/>
            <a:ext cx="3687233" cy="650875"/>
          </a:xfrm>
          <a:prstGeom prst="rect">
            <a:avLst/>
          </a:prstGeom>
          <a:noFill/>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1097280" y="286604"/>
            <a:ext cx="10058400" cy="785452"/>
          </a:xfrm>
        </p:spPr>
        <p:txBody>
          <a:bodyPr>
            <a:normAutofit/>
          </a:bodyPr>
          <a:lstStyle/>
          <a:p>
            <a:r>
              <a:rPr lang="en-US" altLang="zh-TW" sz="4400" dirty="0" smtClean="0">
                <a:solidFill>
                  <a:schemeClr val="tx1"/>
                </a:solidFill>
                <a:latin typeface="+mn-lt"/>
                <a:ea typeface="新細明體" charset="-120"/>
              </a:rPr>
              <a:t>Logical Operators</a:t>
            </a:r>
            <a:endParaRPr lang="en-US" altLang="zh-TW" sz="4400" dirty="0">
              <a:solidFill>
                <a:schemeClr val="tx1"/>
              </a:solidFill>
              <a:latin typeface="+mn-lt"/>
              <a:ea typeface="新細明體" charset="-120"/>
            </a:endParaRPr>
          </a:p>
        </p:txBody>
      </p:sp>
      <p:sp>
        <p:nvSpPr>
          <p:cNvPr id="332804" name="Rectangle 4"/>
          <p:cNvSpPr>
            <a:spLocks noChangeArrowheads="1"/>
          </p:cNvSpPr>
          <p:nvPr/>
        </p:nvSpPr>
        <p:spPr bwMode="blackWhite">
          <a:xfrm>
            <a:off x="4167718" y="3487739"/>
            <a:ext cx="5477933" cy="693737"/>
          </a:xfrm>
          <a:prstGeom prst="rect">
            <a:avLst/>
          </a:prstGeom>
          <a:solidFill>
            <a:schemeClr val="bg1">
              <a:lumMod val="95000"/>
            </a:schemeClr>
          </a:solidFill>
          <a:ln w="28575">
            <a:noFill/>
            <a:miter lim="800000"/>
            <a:headEnd type="none" w="sm" len="sm"/>
            <a:tailEnd type="none" w="sm" len="sm"/>
          </a:ln>
          <a:effectLst/>
        </p:spPr>
        <p:txBody>
          <a:bodyPr/>
          <a:lstStyle/>
          <a:p>
            <a:pPr defTabSz="228600">
              <a:lnSpc>
                <a:spcPct val="110000"/>
              </a:lnSpc>
              <a:spcBef>
                <a:spcPct val="60000"/>
              </a:spcBef>
            </a:pPr>
            <a:r>
              <a:rPr lang="zh-TW" altLang="en-US" b="1" dirty="0" smtClean="0">
                <a:latin typeface="微軟正黑體" pitchFamily="34" charset="-120"/>
                <a:ea typeface="微軟正黑體" pitchFamily="34" charset="-120"/>
              </a:rPr>
              <a:t>如果下列條件為偽，則傳回</a:t>
            </a:r>
            <a:r>
              <a:rPr lang="en-US" altLang="zh-TW" b="1" dirty="0" smtClean="0">
                <a:latin typeface="微軟正黑體" pitchFamily="34" charset="-120"/>
                <a:ea typeface="微軟正黑體" pitchFamily="34" charset="-120"/>
              </a:rPr>
              <a:t>TRUE</a:t>
            </a:r>
            <a:endParaRPr lang="en-US" altLang="zh-TW" b="1" dirty="0">
              <a:solidFill>
                <a:schemeClr val="tx1"/>
              </a:solidFill>
              <a:latin typeface="微軟正黑體" pitchFamily="34" charset="-120"/>
              <a:ea typeface="微軟正黑體" pitchFamily="34" charset="-120"/>
            </a:endParaRPr>
          </a:p>
        </p:txBody>
      </p:sp>
      <p:sp>
        <p:nvSpPr>
          <p:cNvPr id="332805" name="Rectangle 5"/>
          <p:cNvSpPr>
            <a:spLocks noChangeArrowheads="1"/>
          </p:cNvSpPr>
          <p:nvPr/>
        </p:nvSpPr>
        <p:spPr bwMode="blackWhite">
          <a:xfrm>
            <a:off x="2465917" y="3487739"/>
            <a:ext cx="1701800" cy="693737"/>
          </a:xfrm>
          <a:prstGeom prst="rect">
            <a:avLst/>
          </a:prstGeom>
          <a:solidFill>
            <a:schemeClr val="bg1">
              <a:lumMod val="9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en-US" altLang="zh-TW" b="0">
                <a:solidFill>
                  <a:schemeClr val="tx1"/>
                </a:solidFill>
                <a:ea typeface="新細明體" charset="-120"/>
              </a:rPr>
              <a:t> NOT</a:t>
            </a:r>
          </a:p>
        </p:txBody>
      </p:sp>
      <p:sp>
        <p:nvSpPr>
          <p:cNvPr id="332806" name="Rectangle 6"/>
          <p:cNvSpPr>
            <a:spLocks noChangeArrowheads="1"/>
          </p:cNvSpPr>
          <p:nvPr/>
        </p:nvSpPr>
        <p:spPr bwMode="blackWhite">
          <a:xfrm>
            <a:off x="4167718" y="2847976"/>
            <a:ext cx="5477933" cy="639763"/>
          </a:xfrm>
          <a:prstGeom prst="rect">
            <a:avLst/>
          </a:prstGeom>
          <a:solidFill>
            <a:schemeClr val="bg1">
              <a:lumMod val="95000"/>
            </a:schemeClr>
          </a:solidFill>
          <a:ln w="28575">
            <a:noFill/>
            <a:miter lim="800000"/>
            <a:headEnd type="none" w="sm" len="sm"/>
            <a:tailEnd type="none" w="sm" len="sm"/>
          </a:ln>
          <a:effectLst/>
        </p:spPr>
        <p:txBody>
          <a:bodyPr/>
          <a:lstStyle/>
          <a:p>
            <a:r>
              <a:rPr lang="zh-TW" altLang="en-US" b="1" dirty="0" smtClean="0">
                <a:latin typeface="微軟正黑體" pitchFamily="34" charset="-120"/>
                <a:ea typeface="微軟正黑體" pitchFamily="34" charset="-120"/>
              </a:rPr>
              <a:t>如果其中一個元件條件為真，則傳回</a:t>
            </a:r>
          </a:p>
          <a:p>
            <a:r>
              <a:rPr lang="en-US" altLang="zh-TW" b="1" dirty="0" smtClean="0">
                <a:latin typeface="微軟正黑體" pitchFamily="34" charset="-120"/>
                <a:ea typeface="微軟正黑體" pitchFamily="34" charset="-120"/>
              </a:rPr>
              <a:t>TRUE</a:t>
            </a:r>
            <a:endParaRPr lang="en-US" altLang="zh-TW" b="1" dirty="0">
              <a:latin typeface="微軟正黑體" pitchFamily="34" charset="-120"/>
              <a:ea typeface="微軟正黑體" pitchFamily="34" charset="-120"/>
            </a:endParaRPr>
          </a:p>
        </p:txBody>
      </p:sp>
      <p:sp>
        <p:nvSpPr>
          <p:cNvPr id="332807" name="Rectangle 7"/>
          <p:cNvSpPr>
            <a:spLocks noChangeArrowheads="1"/>
          </p:cNvSpPr>
          <p:nvPr/>
        </p:nvSpPr>
        <p:spPr bwMode="blackWhite">
          <a:xfrm>
            <a:off x="2465917" y="2847976"/>
            <a:ext cx="1701800" cy="639763"/>
          </a:xfrm>
          <a:prstGeom prst="rect">
            <a:avLst/>
          </a:prstGeom>
          <a:solidFill>
            <a:schemeClr val="bg1">
              <a:lumMod val="95000"/>
            </a:schemeClr>
          </a:solidFill>
          <a:ln w="28575">
            <a:noFill/>
            <a:miter lim="800000"/>
            <a:headEnd type="none" w="sm" len="sm"/>
            <a:tailEnd type="none" w="sm" len="sm"/>
          </a:ln>
          <a:effectLst/>
        </p:spPr>
        <p:txBody>
          <a:bodyPr/>
          <a:lstStyle/>
          <a:p>
            <a:pPr marL="114300" lvl="1" defTabSz="228600" eaLnBrk="1" hangingPunct="1">
              <a:spcBef>
                <a:spcPct val="20000"/>
              </a:spcBef>
              <a:buClr>
                <a:srgbClr val="FF0000"/>
              </a:buClr>
              <a:buFont typeface="Arial" charset="0"/>
              <a:buNone/>
            </a:pPr>
            <a:r>
              <a:rPr lang="en-US" altLang="zh-TW" b="0">
                <a:solidFill>
                  <a:schemeClr val="tx1"/>
                </a:solidFill>
                <a:ea typeface="新細明體" charset="-120"/>
              </a:rPr>
              <a:t>OR</a:t>
            </a:r>
          </a:p>
        </p:txBody>
      </p:sp>
      <p:sp>
        <p:nvSpPr>
          <p:cNvPr id="332808" name="Rectangle 8"/>
          <p:cNvSpPr>
            <a:spLocks noChangeArrowheads="1"/>
          </p:cNvSpPr>
          <p:nvPr/>
        </p:nvSpPr>
        <p:spPr bwMode="blackWhite">
          <a:xfrm>
            <a:off x="4167718" y="2208213"/>
            <a:ext cx="5477933" cy="639762"/>
          </a:xfrm>
          <a:prstGeom prst="rect">
            <a:avLst/>
          </a:prstGeom>
          <a:solidFill>
            <a:schemeClr val="bg1">
              <a:lumMod val="95000"/>
            </a:schemeClr>
          </a:solidFill>
          <a:ln w="28575">
            <a:noFill/>
            <a:miter lim="800000"/>
            <a:headEnd type="none" w="sm" len="sm"/>
            <a:tailEnd type="none" w="sm" len="sm"/>
          </a:ln>
          <a:effectLst/>
        </p:spPr>
        <p:txBody>
          <a:bodyPr/>
          <a:lstStyle/>
          <a:p>
            <a:r>
              <a:rPr lang="zh-TW" altLang="en-US" b="1" dirty="0" smtClean="0">
                <a:latin typeface="微軟正黑體" pitchFamily="34" charset="-120"/>
                <a:ea typeface="微軟正黑體" pitchFamily="34" charset="-120"/>
              </a:rPr>
              <a:t>如果兩個元件條件均為真，則傳回</a:t>
            </a:r>
          </a:p>
          <a:p>
            <a:r>
              <a:rPr lang="en-US" altLang="zh-TW" b="1" dirty="0" smtClean="0">
                <a:latin typeface="微軟正黑體" pitchFamily="34" charset="-120"/>
                <a:ea typeface="微軟正黑體" pitchFamily="34" charset="-120"/>
              </a:rPr>
              <a:t>TRUE</a:t>
            </a:r>
            <a:endParaRPr lang="en-US" altLang="zh-TW" b="1" dirty="0">
              <a:latin typeface="微軟正黑體" pitchFamily="34" charset="-120"/>
              <a:ea typeface="微軟正黑體" pitchFamily="34" charset="-120"/>
            </a:endParaRPr>
          </a:p>
        </p:txBody>
      </p:sp>
      <p:sp>
        <p:nvSpPr>
          <p:cNvPr id="332809" name="Rectangle 9"/>
          <p:cNvSpPr>
            <a:spLocks noChangeArrowheads="1"/>
          </p:cNvSpPr>
          <p:nvPr/>
        </p:nvSpPr>
        <p:spPr bwMode="blackWhite">
          <a:xfrm>
            <a:off x="2465917" y="2208213"/>
            <a:ext cx="1701800" cy="639762"/>
          </a:xfrm>
          <a:prstGeom prst="rect">
            <a:avLst/>
          </a:prstGeom>
          <a:solidFill>
            <a:schemeClr val="bg1">
              <a:lumMod val="95000"/>
            </a:schemeClr>
          </a:solidFill>
          <a:ln w="28575">
            <a:noFill/>
            <a:miter lim="800000"/>
            <a:headEnd type="none" w="sm" len="sm"/>
            <a:tailEnd type="none" w="sm" len="sm"/>
          </a:ln>
          <a:effectLst/>
        </p:spPr>
        <p:txBody>
          <a:bodyPr/>
          <a:lstStyle/>
          <a:p>
            <a:pPr marL="114300" lvl="1" defTabSz="228600" eaLnBrk="1" hangingPunct="1">
              <a:spcBef>
                <a:spcPct val="20000"/>
              </a:spcBef>
              <a:buClr>
                <a:srgbClr val="FF0000"/>
              </a:buClr>
              <a:buFont typeface="Arial" charset="0"/>
              <a:buNone/>
            </a:pPr>
            <a:r>
              <a:rPr lang="en-US" altLang="zh-TW" b="0">
                <a:solidFill>
                  <a:schemeClr val="tx1"/>
                </a:solidFill>
                <a:ea typeface="新細明體" charset="-120"/>
              </a:rPr>
              <a:t>AND</a:t>
            </a:r>
          </a:p>
        </p:txBody>
      </p:sp>
      <p:sp>
        <p:nvSpPr>
          <p:cNvPr id="332810" name="Rectangle 10"/>
          <p:cNvSpPr>
            <a:spLocks noChangeArrowheads="1"/>
          </p:cNvSpPr>
          <p:nvPr/>
        </p:nvSpPr>
        <p:spPr bwMode="gray">
          <a:xfrm>
            <a:off x="4167718" y="1843089"/>
            <a:ext cx="5477933" cy="365126"/>
          </a:xfrm>
          <a:prstGeom prst="rect">
            <a:avLst/>
          </a:prstGeom>
          <a:solidFill>
            <a:schemeClr val="accent1">
              <a:lumMod val="75000"/>
            </a:schemeClr>
          </a:solidFill>
          <a:ln w="28575">
            <a:noFill/>
            <a:miter lim="800000"/>
            <a:headEnd type="none" w="sm" len="sm"/>
            <a:tailEnd type="none" w="sm" len="sm"/>
          </a:ln>
          <a:effectLst/>
        </p:spPr>
        <p:txBody>
          <a:bodyPr/>
          <a:lstStyle/>
          <a:p>
            <a:pPr defTabSz="228600" eaLnBrk="1" hangingPunct="1">
              <a:spcBef>
                <a:spcPct val="20000"/>
              </a:spcBef>
              <a:buClr>
                <a:srgbClr val="000000"/>
              </a:buClr>
              <a:buFont typeface="Arial" charset="0"/>
              <a:buNone/>
            </a:pPr>
            <a:r>
              <a:rPr lang="zh-TW" altLang="en-US" b="1" dirty="0" smtClean="0">
                <a:solidFill>
                  <a:schemeClr val="bg1"/>
                </a:solidFill>
                <a:latin typeface="Arial" charset="0"/>
                <a:ea typeface="新細明體" charset="-120"/>
              </a:rPr>
              <a:t>意義</a:t>
            </a:r>
            <a:endParaRPr lang="en-US" altLang="zh-TW" b="1" dirty="0">
              <a:solidFill>
                <a:schemeClr val="bg1"/>
              </a:solidFill>
              <a:latin typeface="Arial" charset="0"/>
              <a:ea typeface="新細明體" charset="-120"/>
            </a:endParaRPr>
          </a:p>
        </p:txBody>
      </p:sp>
      <p:sp>
        <p:nvSpPr>
          <p:cNvPr id="332811" name="Rectangle 11"/>
          <p:cNvSpPr>
            <a:spLocks noChangeArrowheads="1"/>
          </p:cNvSpPr>
          <p:nvPr/>
        </p:nvSpPr>
        <p:spPr bwMode="gray">
          <a:xfrm>
            <a:off x="2465917" y="1843089"/>
            <a:ext cx="1701800" cy="365125"/>
          </a:xfrm>
          <a:prstGeom prst="rect">
            <a:avLst/>
          </a:prstGeom>
          <a:solidFill>
            <a:schemeClr val="accent1">
              <a:lumMod val="75000"/>
            </a:schemeClr>
          </a:solidFill>
          <a:ln w="28575">
            <a:noFill/>
            <a:miter lim="800000"/>
            <a:headEnd type="none" w="sm" len="sm"/>
            <a:tailEnd type="none" w="sm" len="sm"/>
          </a:ln>
          <a:effectLst/>
        </p:spPr>
        <p:txBody>
          <a:bodyPr/>
          <a:lstStyle/>
          <a:p>
            <a:pPr defTabSz="228600">
              <a:spcBef>
                <a:spcPct val="20000"/>
              </a:spcBef>
              <a:buClr>
                <a:srgbClr val="000000"/>
              </a:buClr>
            </a:pPr>
            <a:r>
              <a:rPr lang="zh-TW" altLang="en-US" b="1" dirty="0" smtClean="0">
                <a:solidFill>
                  <a:schemeClr val="bg1"/>
                </a:solidFill>
                <a:latin typeface="微軟正黑體" pitchFamily="34" charset="-120"/>
                <a:ea typeface="微軟正黑體" pitchFamily="34" charset="-120"/>
              </a:rPr>
              <a:t>運算子</a:t>
            </a:r>
            <a:endParaRPr lang="en-US" altLang="zh-TW" b="1" dirty="0">
              <a:solidFill>
                <a:schemeClr val="bg1"/>
              </a:solidFill>
              <a:latin typeface="微軟正黑體" pitchFamily="34" charset="-120"/>
              <a:ea typeface="微軟正黑體" pitchFamily="34" charset="-120"/>
            </a:endParaRPr>
          </a:p>
        </p:txBody>
      </p:sp>
      <p:sp>
        <p:nvSpPr>
          <p:cNvPr id="332812" name="Line 12"/>
          <p:cNvSpPr>
            <a:spLocks noChangeShapeType="1"/>
          </p:cNvSpPr>
          <p:nvPr/>
        </p:nvSpPr>
        <p:spPr bwMode="blackWhite">
          <a:xfrm>
            <a:off x="2465918" y="2208213"/>
            <a:ext cx="7179733" cy="0"/>
          </a:xfrm>
          <a:prstGeom prst="line">
            <a:avLst/>
          </a:prstGeom>
          <a:noFill/>
          <a:ln w="57150">
            <a:solidFill>
              <a:schemeClr val="tx1"/>
            </a:solidFill>
            <a:round/>
            <a:headEnd type="none" w="sm" len="sm"/>
            <a:tailEnd type="none" w="sm" len="sm"/>
          </a:ln>
          <a:effectLst/>
        </p:spPr>
        <p:txBody>
          <a:bodyPr/>
          <a:lstStyle/>
          <a:p>
            <a:endParaRPr lang="zh-TW" altLang="en-US"/>
          </a:p>
        </p:txBody>
      </p:sp>
      <p:sp>
        <p:nvSpPr>
          <p:cNvPr id="332813" name="Line 13"/>
          <p:cNvSpPr>
            <a:spLocks noChangeShapeType="1"/>
          </p:cNvSpPr>
          <p:nvPr/>
        </p:nvSpPr>
        <p:spPr bwMode="blackWhite">
          <a:xfrm>
            <a:off x="2465918" y="2847975"/>
            <a:ext cx="7179733" cy="0"/>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32814" name="Line 14"/>
          <p:cNvSpPr>
            <a:spLocks noChangeShapeType="1"/>
          </p:cNvSpPr>
          <p:nvPr/>
        </p:nvSpPr>
        <p:spPr bwMode="blackWhite">
          <a:xfrm>
            <a:off x="2465918" y="3487738"/>
            <a:ext cx="7179733" cy="0"/>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32815" name="Line 15"/>
          <p:cNvSpPr>
            <a:spLocks noChangeShapeType="1"/>
          </p:cNvSpPr>
          <p:nvPr/>
        </p:nvSpPr>
        <p:spPr bwMode="blackWhite">
          <a:xfrm>
            <a:off x="2465918" y="4181475"/>
            <a:ext cx="7179733" cy="0"/>
          </a:xfrm>
          <a:prstGeom prst="line">
            <a:avLst/>
          </a:prstGeom>
          <a:noFill/>
          <a:ln w="28575" cap="sq">
            <a:solidFill>
              <a:schemeClr val="tx1"/>
            </a:solidFill>
            <a:round/>
            <a:headEnd type="none" w="sm" len="sm"/>
            <a:tailEnd type="none" w="sm" len="sm"/>
          </a:ln>
          <a:effectLst/>
        </p:spPr>
        <p:txBody>
          <a:bodyPr/>
          <a:lstStyle/>
          <a:p>
            <a:endParaRPr lang="zh-TW" altLang="en-US"/>
          </a:p>
        </p:txBody>
      </p:sp>
      <p:sp>
        <p:nvSpPr>
          <p:cNvPr id="332816" name="Line 16"/>
          <p:cNvSpPr>
            <a:spLocks noChangeShapeType="1"/>
          </p:cNvSpPr>
          <p:nvPr/>
        </p:nvSpPr>
        <p:spPr bwMode="blackWhite">
          <a:xfrm>
            <a:off x="2465917" y="1843089"/>
            <a:ext cx="0" cy="365125"/>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32817" name="Line 17"/>
          <p:cNvSpPr>
            <a:spLocks noChangeShapeType="1"/>
          </p:cNvSpPr>
          <p:nvPr/>
        </p:nvSpPr>
        <p:spPr bwMode="blackWhite">
          <a:xfrm>
            <a:off x="4167717" y="1843089"/>
            <a:ext cx="0" cy="2338387"/>
          </a:xfrm>
          <a:prstGeom prst="line">
            <a:avLst/>
          </a:prstGeom>
          <a:noFill/>
          <a:ln w="28575">
            <a:solidFill>
              <a:schemeClr val="tx1"/>
            </a:solidFill>
            <a:round/>
            <a:headEnd type="none" w="sm" len="sm"/>
            <a:tailEnd type="none" w="sm" len="sm"/>
          </a:ln>
          <a:effectLst/>
        </p:spPr>
        <p:txBody>
          <a:bodyPr/>
          <a:lstStyle/>
          <a:p>
            <a:endParaRPr lang="zh-TW" altLang="en-US">
              <a:latin typeface="微軟正黑體" pitchFamily="34" charset="-120"/>
              <a:ea typeface="微軟正黑體" pitchFamily="34" charset="-120"/>
            </a:endParaRPr>
          </a:p>
        </p:txBody>
      </p:sp>
      <p:sp>
        <p:nvSpPr>
          <p:cNvPr id="332818" name="Line 18"/>
          <p:cNvSpPr>
            <a:spLocks noChangeShapeType="1"/>
          </p:cNvSpPr>
          <p:nvPr/>
        </p:nvSpPr>
        <p:spPr bwMode="blackWhite">
          <a:xfrm>
            <a:off x="9645651" y="1843089"/>
            <a:ext cx="0" cy="365125"/>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32819" name="Line 19"/>
          <p:cNvSpPr>
            <a:spLocks noChangeShapeType="1"/>
          </p:cNvSpPr>
          <p:nvPr/>
        </p:nvSpPr>
        <p:spPr bwMode="blackWhite">
          <a:xfrm>
            <a:off x="2465918" y="1843088"/>
            <a:ext cx="7179733" cy="0"/>
          </a:xfrm>
          <a:prstGeom prst="line">
            <a:avLst/>
          </a:prstGeom>
          <a:noFill/>
          <a:ln w="28575">
            <a:solidFill>
              <a:schemeClr val="tx1"/>
            </a:solidFill>
            <a:round/>
            <a:headEnd type="none" w="sm" len="sm"/>
            <a:tailEnd type="none" w="sm" len="sm"/>
          </a:ln>
          <a:effectLst/>
        </p:spPr>
        <p:txBody>
          <a:bodyPr/>
          <a:lstStyle/>
          <a:p>
            <a:endParaRPr lang="zh-TW" altLang="en-US"/>
          </a:p>
        </p:txBody>
      </p:sp>
      <p:sp>
        <p:nvSpPr>
          <p:cNvPr id="332820" name="Line 20"/>
          <p:cNvSpPr>
            <a:spLocks noChangeShapeType="1"/>
          </p:cNvSpPr>
          <p:nvPr/>
        </p:nvSpPr>
        <p:spPr bwMode="blackWhite">
          <a:xfrm>
            <a:off x="2465917" y="2208213"/>
            <a:ext cx="0" cy="1973262"/>
          </a:xfrm>
          <a:prstGeom prst="line">
            <a:avLst/>
          </a:prstGeom>
          <a:noFill/>
          <a:ln w="28575" cap="sq">
            <a:solidFill>
              <a:schemeClr val="tx1"/>
            </a:solidFill>
            <a:round/>
            <a:headEnd type="none" w="sm" len="sm"/>
            <a:tailEnd type="none" w="sm" len="sm"/>
          </a:ln>
          <a:effectLst/>
        </p:spPr>
        <p:txBody>
          <a:bodyPr/>
          <a:lstStyle/>
          <a:p>
            <a:endParaRPr lang="zh-TW" altLang="en-US"/>
          </a:p>
        </p:txBody>
      </p:sp>
      <p:sp>
        <p:nvSpPr>
          <p:cNvPr id="332821" name="Line 21"/>
          <p:cNvSpPr>
            <a:spLocks noChangeShapeType="1"/>
          </p:cNvSpPr>
          <p:nvPr/>
        </p:nvSpPr>
        <p:spPr bwMode="blackWhite">
          <a:xfrm>
            <a:off x="9645651" y="2208213"/>
            <a:ext cx="0" cy="1973262"/>
          </a:xfrm>
          <a:prstGeom prst="line">
            <a:avLst/>
          </a:prstGeom>
          <a:noFill/>
          <a:ln w="28575" cap="sq">
            <a:solidFill>
              <a:schemeClr val="tx1"/>
            </a:solidFill>
            <a:round/>
            <a:headEnd type="none" w="sm" len="sm"/>
            <a:tailEnd type="none" w="sm" len="sm"/>
          </a:ln>
          <a:effectLst/>
        </p:spPr>
        <p:txBody>
          <a:bodyPr/>
          <a:lstStyle/>
          <a:p>
            <a:endParaRPr lang="zh-TW" alt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blackGray">
          <a:xfrm>
            <a:off x="1176867" y="1981200"/>
            <a:ext cx="9696451" cy="1487214"/>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b="1" dirty="0">
                <a:ea typeface="新細明體" charset="-120"/>
              </a:rPr>
              <a:t>SELECT </a:t>
            </a:r>
            <a:r>
              <a:rPr lang="en-US" altLang="zh-TW" sz="2000" b="1" dirty="0" err="1">
                <a:ea typeface="新細明體" charset="-120"/>
              </a:rPr>
              <a:t>employee_id</a:t>
            </a:r>
            <a:r>
              <a:rPr lang="en-US" altLang="zh-TW" sz="2000" b="1" dirty="0">
                <a:ea typeface="新細明體" charset="-120"/>
              </a:rPr>
              <a:t>, last_name, </a:t>
            </a:r>
            <a:r>
              <a:rPr lang="en-US" altLang="zh-TW" sz="2000" b="1" dirty="0" err="1">
                <a:ea typeface="新細明體" charset="-120"/>
              </a:rPr>
              <a:t>job_id</a:t>
            </a:r>
            <a:r>
              <a:rPr lang="en-US" altLang="zh-TW" sz="2000" b="1" dirty="0">
                <a:ea typeface="新細明體" charset="-120"/>
              </a:rPr>
              <a:t>, salary</a:t>
            </a:r>
          </a:p>
          <a:p>
            <a:pPr>
              <a:tabLst>
                <a:tab pos="1200150" algn="l"/>
              </a:tabLst>
            </a:pPr>
            <a:r>
              <a:rPr lang="en-US" altLang="zh-TW" sz="2000" b="1" dirty="0">
                <a:ea typeface="新細明體" charset="-120"/>
              </a:rPr>
              <a:t>FROM   employees</a:t>
            </a:r>
          </a:p>
          <a:p>
            <a:pPr>
              <a:tabLst>
                <a:tab pos="1200150" algn="l"/>
              </a:tabLst>
            </a:pPr>
            <a:r>
              <a:rPr lang="en-US" altLang="zh-TW" sz="2000" b="1" dirty="0">
                <a:ea typeface="新細明體" charset="-120"/>
              </a:rPr>
              <a:t>WHERE  </a:t>
            </a:r>
            <a:r>
              <a:rPr lang="en-US" altLang="zh-TW" sz="2000" b="1" dirty="0">
                <a:solidFill>
                  <a:srgbClr val="C00000"/>
                </a:solidFill>
                <a:ea typeface="新細明體" charset="-120"/>
              </a:rPr>
              <a:t>salary &gt;= 10000</a:t>
            </a:r>
          </a:p>
          <a:p>
            <a:pPr>
              <a:tabLst>
                <a:tab pos="1200150" algn="l"/>
              </a:tabLst>
            </a:pPr>
            <a:r>
              <a:rPr lang="en-US" altLang="zh-TW" sz="2000" b="1" dirty="0">
                <a:solidFill>
                  <a:srgbClr val="C00000"/>
                </a:solidFill>
                <a:ea typeface="新細明體" charset="-120"/>
              </a:rPr>
              <a:t>AND    </a:t>
            </a:r>
            <a:r>
              <a:rPr lang="en-US" altLang="zh-TW" sz="2000" b="1" dirty="0" err="1">
                <a:solidFill>
                  <a:srgbClr val="C00000"/>
                </a:solidFill>
                <a:ea typeface="新細明體" charset="-120"/>
              </a:rPr>
              <a:t>job_id</a:t>
            </a:r>
            <a:r>
              <a:rPr lang="en-US" altLang="zh-TW" sz="2000" b="1" dirty="0">
                <a:solidFill>
                  <a:srgbClr val="C00000"/>
                </a:solidFill>
                <a:ea typeface="新細明體" charset="-120"/>
              </a:rPr>
              <a:t> LIKE '%MAN%' </a:t>
            </a:r>
            <a:r>
              <a:rPr lang="en-US" altLang="zh-TW" sz="2000" b="1" dirty="0">
                <a:ea typeface="新細明體" charset="-120"/>
              </a:rPr>
              <a:t>;</a:t>
            </a:r>
          </a:p>
        </p:txBody>
      </p:sp>
      <p:sp>
        <p:nvSpPr>
          <p:cNvPr id="334857" name="Rectangle 9"/>
          <p:cNvSpPr>
            <a:spLocks noGrp="1" noChangeArrowheads="1"/>
          </p:cNvSpPr>
          <p:nvPr>
            <p:ph type="title"/>
          </p:nvPr>
        </p:nvSpPr>
        <p:spPr>
          <a:xfrm>
            <a:off x="1097280" y="0"/>
            <a:ext cx="10058400" cy="1008993"/>
          </a:xfrm>
        </p:spPr>
        <p:txBody>
          <a:bodyPr>
            <a:normAutofit/>
          </a:bodyPr>
          <a:lstStyle/>
          <a:p>
            <a:r>
              <a:rPr lang="en-US" altLang="zh-TW" sz="4400" dirty="0">
                <a:solidFill>
                  <a:schemeClr val="tx1"/>
                </a:solidFill>
                <a:latin typeface="+mn-lt"/>
                <a:ea typeface="新細明體" charset="-120"/>
              </a:rPr>
              <a:t>Using the AND Operator</a:t>
            </a:r>
          </a:p>
        </p:txBody>
      </p:sp>
      <p:sp>
        <p:nvSpPr>
          <p:cNvPr id="334858" name="Rectangle 10"/>
          <p:cNvSpPr>
            <a:spLocks noGrp="1" noChangeArrowheads="1"/>
          </p:cNvSpPr>
          <p:nvPr>
            <p:ph type="body" idx="1"/>
          </p:nvPr>
        </p:nvSpPr>
        <p:spPr>
          <a:xfrm>
            <a:off x="1176867" y="1449388"/>
            <a:ext cx="10557933" cy="360362"/>
          </a:xfrm>
        </p:spPr>
        <p:txBody>
          <a:bodyPr>
            <a:normAutofit lnSpcReduction="10000"/>
          </a:bodyPr>
          <a:lstStyle/>
          <a:p>
            <a:r>
              <a:rPr lang="en-US" altLang="zh-TW" b="1" dirty="0" smtClean="0">
                <a:latin typeface="微軟正黑體" pitchFamily="34" charset="-120"/>
                <a:ea typeface="微軟正黑體" pitchFamily="34" charset="-120"/>
              </a:rPr>
              <a:t>AND </a:t>
            </a:r>
            <a:r>
              <a:rPr lang="zh-TW" altLang="en-US" b="1" dirty="0" smtClean="0">
                <a:latin typeface="微軟正黑體" pitchFamily="34" charset="-120"/>
                <a:ea typeface="微軟正黑體" pitchFamily="34" charset="-120"/>
              </a:rPr>
              <a:t>需要兩個條件均為真：</a:t>
            </a:r>
            <a:endParaRPr lang="en-US" altLang="zh-TW" b="1" dirty="0">
              <a:latin typeface="微軟正黑體" pitchFamily="34" charset="-120"/>
              <a:ea typeface="微軟正黑體" pitchFamily="34" charset="-120"/>
            </a:endParaRPr>
          </a:p>
        </p:txBody>
      </p:sp>
      <p:pic>
        <p:nvPicPr>
          <p:cNvPr id="334859" name="Picture 11" descr="C:\project-SQLFund1\images\img-02-15.gif"/>
          <p:cNvPicPr>
            <a:picLocks noChangeAspect="1" noChangeArrowheads="1"/>
          </p:cNvPicPr>
          <p:nvPr/>
        </p:nvPicPr>
        <p:blipFill>
          <a:blip r:embed="rId3"/>
          <a:srcRect/>
          <a:stretch>
            <a:fillRect/>
          </a:stretch>
        </p:blipFill>
        <p:spPr bwMode="gray">
          <a:xfrm>
            <a:off x="3149601" y="3741738"/>
            <a:ext cx="5685367" cy="800100"/>
          </a:xfrm>
          <a:prstGeom prst="rect">
            <a:avLst/>
          </a:prstGeom>
          <a:noFill/>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blackGray">
          <a:xfrm>
            <a:off x="1188508" y="1925637"/>
            <a:ext cx="9696451" cy="1271588"/>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dirty="0">
                <a:ea typeface="新細明體" charset="-120"/>
              </a:rPr>
              <a:t>SELECT </a:t>
            </a:r>
            <a:r>
              <a:rPr lang="en-US" altLang="zh-TW" sz="2000" dirty="0" err="1">
                <a:ea typeface="新細明體" charset="-120"/>
              </a:rPr>
              <a:t>employee_id</a:t>
            </a:r>
            <a:r>
              <a:rPr lang="en-US" altLang="zh-TW" sz="2000" dirty="0">
                <a:ea typeface="新細明體" charset="-120"/>
              </a:rPr>
              <a:t>, last_name, </a:t>
            </a:r>
            <a:r>
              <a:rPr lang="en-US" altLang="zh-TW" sz="2000" dirty="0" err="1">
                <a:ea typeface="新細明體" charset="-120"/>
              </a:rPr>
              <a:t>job_id</a:t>
            </a:r>
            <a:r>
              <a:rPr lang="en-US" altLang="zh-TW" sz="2000" dirty="0">
                <a:ea typeface="新細明體" charset="-120"/>
              </a:rPr>
              <a:t>, salary</a:t>
            </a:r>
          </a:p>
          <a:p>
            <a:pPr>
              <a:tabLst>
                <a:tab pos="1200150" algn="l"/>
              </a:tabLst>
            </a:pPr>
            <a:r>
              <a:rPr lang="en-US" altLang="zh-TW" sz="2000" dirty="0">
                <a:ea typeface="新細明體" charset="-120"/>
              </a:rPr>
              <a:t>FROM   employees</a:t>
            </a:r>
          </a:p>
          <a:p>
            <a:pPr>
              <a:tabLst>
                <a:tab pos="1200150" algn="l"/>
              </a:tabLst>
            </a:pPr>
            <a:r>
              <a:rPr lang="en-US" altLang="zh-TW" sz="2000" dirty="0">
                <a:ea typeface="新細明體" charset="-120"/>
              </a:rPr>
              <a:t>WHERE </a:t>
            </a:r>
            <a:r>
              <a:rPr lang="en-US" altLang="zh-TW" sz="2000" b="1" dirty="0">
                <a:ea typeface="新細明體" charset="-120"/>
              </a:rPr>
              <a:t> </a:t>
            </a:r>
            <a:r>
              <a:rPr lang="en-US" altLang="zh-TW" sz="2000" b="1" dirty="0">
                <a:solidFill>
                  <a:srgbClr val="C00000"/>
                </a:solidFill>
                <a:ea typeface="新細明體" charset="-120"/>
              </a:rPr>
              <a:t>salary &gt;= 10000</a:t>
            </a:r>
          </a:p>
          <a:p>
            <a:pPr>
              <a:tabLst>
                <a:tab pos="1200150" algn="l"/>
              </a:tabLst>
            </a:pPr>
            <a:r>
              <a:rPr lang="en-US" altLang="zh-TW" sz="2000" b="1" dirty="0">
                <a:solidFill>
                  <a:srgbClr val="C00000"/>
                </a:solidFill>
                <a:ea typeface="新細明體" charset="-120"/>
              </a:rPr>
              <a:t>OR     </a:t>
            </a:r>
            <a:r>
              <a:rPr lang="en-US" altLang="zh-TW" sz="2000" b="1" dirty="0" err="1">
                <a:solidFill>
                  <a:srgbClr val="C00000"/>
                </a:solidFill>
                <a:ea typeface="新細明體" charset="-120"/>
              </a:rPr>
              <a:t>job_id</a:t>
            </a:r>
            <a:r>
              <a:rPr lang="en-US" altLang="zh-TW" sz="2000" b="1" dirty="0">
                <a:solidFill>
                  <a:srgbClr val="C00000"/>
                </a:solidFill>
                <a:ea typeface="新細明體" charset="-120"/>
              </a:rPr>
              <a:t> LIKE '%MAN%' ;</a:t>
            </a:r>
          </a:p>
        </p:txBody>
      </p:sp>
      <p:sp>
        <p:nvSpPr>
          <p:cNvPr id="336905" name="Rectangle 9"/>
          <p:cNvSpPr>
            <a:spLocks noGrp="1" noChangeArrowheads="1"/>
          </p:cNvSpPr>
          <p:nvPr>
            <p:ph type="title"/>
          </p:nvPr>
        </p:nvSpPr>
        <p:spPr>
          <a:xfrm>
            <a:off x="1097280" y="0"/>
            <a:ext cx="10058400" cy="1072055"/>
          </a:xfrm>
        </p:spPr>
        <p:txBody>
          <a:bodyPr>
            <a:normAutofit/>
          </a:bodyPr>
          <a:lstStyle/>
          <a:p>
            <a:r>
              <a:rPr lang="en-US" altLang="zh-TW" sz="4400" dirty="0">
                <a:solidFill>
                  <a:schemeClr val="tx1"/>
                </a:solidFill>
                <a:latin typeface="+mn-lt"/>
                <a:ea typeface="新細明體" charset="-120"/>
              </a:rPr>
              <a:t>Using the OR Operator</a:t>
            </a:r>
          </a:p>
        </p:txBody>
      </p:sp>
      <p:sp>
        <p:nvSpPr>
          <p:cNvPr id="336906" name="Rectangle 10"/>
          <p:cNvSpPr>
            <a:spLocks noGrp="1" noChangeArrowheads="1"/>
          </p:cNvSpPr>
          <p:nvPr>
            <p:ph type="body" idx="1"/>
          </p:nvPr>
        </p:nvSpPr>
        <p:spPr>
          <a:xfrm>
            <a:off x="1176867" y="1269207"/>
            <a:ext cx="10557933" cy="360362"/>
          </a:xfrm>
        </p:spPr>
        <p:txBody>
          <a:bodyPr>
            <a:normAutofit lnSpcReduction="10000"/>
          </a:bodyPr>
          <a:lstStyle/>
          <a:p>
            <a:r>
              <a:rPr lang="en-US" altLang="zh-TW" b="1" dirty="0" smtClean="0"/>
              <a:t>OR </a:t>
            </a:r>
            <a:r>
              <a:rPr lang="zh-TW" altLang="en-US" b="1" dirty="0" smtClean="0"/>
              <a:t>需要其中一個條件為真：</a:t>
            </a:r>
            <a:endParaRPr lang="en-US" altLang="zh-TW" dirty="0">
              <a:ea typeface="新細明體" charset="-120"/>
            </a:endParaRPr>
          </a:p>
        </p:txBody>
      </p:sp>
      <p:pic>
        <p:nvPicPr>
          <p:cNvPr id="336907" name="Picture 11" descr="C:\project-SQLFund1\images\img-02-16.gif"/>
          <p:cNvPicPr>
            <a:picLocks noChangeAspect="1" noChangeArrowheads="1"/>
          </p:cNvPicPr>
          <p:nvPr/>
        </p:nvPicPr>
        <p:blipFill>
          <a:blip r:embed="rId3"/>
          <a:srcRect/>
          <a:stretch>
            <a:fillRect/>
          </a:stretch>
        </p:blipFill>
        <p:spPr bwMode="gray">
          <a:xfrm>
            <a:off x="3048001" y="3505200"/>
            <a:ext cx="5685367" cy="2171700"/>
          </a:xfrm>
          <a:prstGeom prst="rect">
            <a:avLst/>
          </a:prstGeom>
          <a:noFill/>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1022289" y="286603"/>
            <a:ext cx="10837217" cy="803125"/>
          </a:xfrm>
        </p:spPr>
        <p:txBody>
          <a:bodyPr>
            <a:normAutofit/>
          </a:bodyPr>
          <a:lstStyle/>
          <a:p>
            <a:r>
              <a:rPr lang="en-US" altLang="zh-TW" dirty="0">
                <a:solidFill>
                  <a:schemeClr val="tx1"/>
                </a:solidFill>
                <a:latin typeface="+mn-lt"/>
              </a:rPr>
              <a:t>Capabilities of SQL </a:t>
            </a:r>
            <a:r>
              <a:rPr lang="en-US" altLang="zh-TW" dirty="0">
                <a:solidFill>
                  <a:schemeClr val="tx1"/>
                </a:solidFill>
                <a:latin typeface="+mn-lt"/>
                <a:cs typeface="Courier New" pitchFamily="49" charset="0"/>
              </a:rPr>
              <a:t>SELECT</a:t>
            </a:r>
            <a:r>
              <a:rPr lang="en-US" altLang="zh-TW" dirty="0">
                <a:solidFill>
                  <a:schemeClr val="tx1"/>
                </a:solidFill>
                <a:latin typeface="+mn-lt"/>
              </a:rPr>
              <a:t> Statements</a:t>
            </a:r>
          </a:p>
        </p:txBody>
      </p:sp>
      <p:sp>
        <p:nvSpPr>
          <p:cNvPr id="310276" name="Rectangle 4"/>
          <p:cNvSpPr>
            <a:spLocks noChangeArrowheads="1"/>
          </p:cNvSpPr>
          <p:nvPr/>
        </p:nvSpPr>
        <p:spPr bwMode="blackWhite">
          <a:xfrm>
            <a:off x="3165475" y="4352925"/>
            <a:ext cx="1841500" cy="1346200"/>
          </a:xfrm>
          <a:prstGeom prst="rect">
            <a:avLst/>
          </a:prstGeom>
          <a:solidFill>
            <a:srgbClr val="CCCC99"/>
          </a:solidFill>
          <a:ln w="28575">
            <a:solidFill>
              <a:srgbClr val="000000"/>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anchor="ctr"/>
          <a:lstStyle/>
          <a:p>
            <a:endParaRPr lang="zh-TW" altLang="en-US"/>
          </a:p>
        </p:txBody>
      </p:sp>
      <p:sp>
        <p:nvSpPr>
          <p:cNvPr id="310298" name="Rectangle 26"/>
          <p:cNvSpPr>
            <a:spLocks noChangeArrowheads="1"/>
          </p:cNvSpPr>
          <p:nvPr/>
        </p:nvSpPr>
        <p:spPr bwMode="blackWhite">
          <a:xfrm>
            <a:off x="7175500" y="4354513"/>
            <a:ext cx="1841500" cy="1346200"/>
          </a:xfrm>
          <a:prstGeom prst="rect">
            <a:avLst/>
          </a:prstGeom>
          <a:solidFill>
            <a:srgbClr val="CCCC99"/>
          </a:solidFill>
          <a:ln w="28575">
            <a:solidFill>
              <a:srgbClr val="000000"/>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anchor="ctr"/>
          <a:lstStyle/>
          <a:p>
            <a:endParaRPr lang="zh-TW" altLang="en-US"/>
          </a:p>
        </p:txBody>
      </p:sp>
      <p:sp>
        <p:nvSpPr>
          <p:cNvPr id="310300" name="Rectangle 28"/>
          <p:cNvSpPr>
            <a:spLocks noChangeArrowheads="1"/>
          </p:cNvSpPr>
          <p:nvPr/>
        </p:nvSpPr>
        <p:spPr bwMode="ltGray">
          <a:xfrm>
            <a:off x="4740275" y="4360863"/>
            <a:ext cx="261938" cy="1325562"/>
          </a:xfrm>
          <a:prstGeom prst="rect">
            <a:avLst/>
          </a:prstGeom>
          <a:solidFill>
            <a:srgbClr val="FF66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10301" name="Rectangle 29"/>
          <p:cNvSpPr>
            <a:spLocks noChangeArrowheads="1"/>
          </p:cNvSpPr>
          <p:nvPr/>
        </p:nvSpPr>
        <p:spPr bwMode="ltGray">
          <a:xfrm>
            <a:off x="7186614" y="4365626"/>
            <a:ext cx="261937" cy="1325563"/>
          </a:xfrm>
          <a:prstGeom prst="rect">
            <a:avLst/>
          </a:prstGeom>
          <a:solidFill>
            <a:srgbClr val="FF66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10302" name="Rectangle 30"/>
          <p:cNvSpPr>
            <a:spLocks noChangeArrowheads="1"/>
          </p:cNvSpPr>
          <p:nvPr/>
        </p:nvSpPr>
        <p:spPr bwMode="auto">
          <a:xfrm>
            <a:off x="7010400" y="1790701"/>
            <a:ext cx="750205" cy="431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zh-TW" altLang="en-US" sz="2200" dirty="0" smtClean="0"/>
              <a:t>選擇</a:t>
            </a:r>
            <a:endParaRPr lang="en-US" altLang="zh-TW" sz="2200" dirty="0"/>
          </a:p>
        </p:txBody>
      </p:sp>
      <p:sp>
        <p:nvSpPr>
          <p:cNvPr id="310303" name="Rectangle 31"/>
          <p:cNvSpPr>
            <a:spLocks noChangeArrowheads="1"/>
          </p:cNvSpPr>
          <p:nvPr/>
        </p:nvSpPr>
        <p:spPr bwMode="auto">
          <a:xfrm>
            <a:off x="3103563" y="1784351"/>
            <a:ext cx="750205" cy="431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zh-TW" altLang="en-US" sz="2200" dirty="0" smtClean="0"/>
              <a:t>投影</a:t>
            </a:r>
            <a:endParaRPr lang="en-US" altLang="zh-TW" sz="2200" dirty="0"/>
          </a:p>
        </p:txBody>
      </p:sp>
      <p:sp>
        <p:nvSpPr>
          <p:cNvPr id="310304" name="Line 32"/>
          <p:cNvSpPr>
            <a:spLocks noChangeShapeType="1"/>
          </p:cNvSpPr>
          <p:nvPr/>
        </p:nvSpPr>
        <p:spPr bwMode="blackWhite">
          <a:xfrm>
            <a:off x="4133850" y="4354514"/>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05" name="Line 33"/>
          <p:cNvSpPr>
            <a:spLocks noChangeShapeType="1"/>
          </p:cNvSpPr>
          <p:nvPr/>
        </p:nvSpPr>
        <p:spPr bwMode="blackWhite">
          <a:xfrm>
            <a:off x="3438525" y="4354514"/>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06" name="Line 34"/>
          <p:cNvSpPr>
            <a:spLocks noChangeShapeType="1"/>
          </p:cNvSpPr>
          <p:nvPr/>
        </p:nvSpPr>
        <p:spPr bwMode="blackWhite">
          <a:xfrm>
            <a:off x="3167063" y="45116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07" name="Line 35"/>
          <p:cNvSpPr>
            <a:spLocks noChangeShapeType="1"/>
          </p:cNvSpPr>
          <p:nvPr/>
        </p:nvSpPr>
        <p:spPr bwMode="blackWhite">
          <a:xfrm>
            <a:off x="3167063" y="46640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08" name="Line 36"/>
          <p:cNvSpPr>
            <a:spLocks noChangeShapeType="1"/>
          </p:cNvSpPr>
          <p:nvPr/>
        </p:nvSpPr>
        <p:spPr bwMode="blackWhite">
          <a:xfrm>
            <a:off x="3167063" y="48164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09" name="Line 37"/>
          <p:cNvSpPr>
            <a:spLocks noChangeShapeType="1"/>
          </p:cNvSpPr>
          <p:nvPr/>
        </p:nvSpPr>
        <p:spPr bwMode="blackWhite">
          <a:xfrm>
            <a:off x="3167063" y="49688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0" name="Line 38"/>
          <p:cNvSpPr>
            <a:spLocks noChangeShapeType="1"/>
          </p:cNvSpPr>
          <p:nvPr/>
        </p:nvSpPr>
        <p:spPr bwMode="blackWhite">
          <a:xfrm>
            <a:off x="3167063" y="51212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1" name="Line 39"/>
          <p:cNvSpPr>
            <a:spLocks noChangeShapeType="1"/>
          </p:cNvSpPr>
          <p:nvPr/>
        </p:nvSpPr>
        <p:spPr bwMode="blackWhite">
          <a:xfrm>
            <a:off x="3167063" y="52736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2" name="Line 40"/>
          <p:cNvSpPr>
            <a:spLocks noChangeShapeType="1"/>
          </p:cNvSpPr>
          <p:nvPr/>
        </p:nvSpPr>
        <p:spPr bwMode="blackWhite">
          <a:xfrm>
            <a:off x="3167063" y="54260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3" name="Line 41"/>
          <p:cNvSpPr>
            <a:spLocks noChangeShapeType="1"/>
          </p:cNvSpPr>
          <p:nvPr/>
        </p:nvSpPr>
        <p:spPr bwMode="blackWhite">
          <a:xfrm>
            <a:off x="3167063" y="55784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4" name="Line 42"/>
          <p:cNvSpPr>
            <a:spLocks noChangeShapeType="1"/>
          </p:cNvSpPr>
          <p:nvPr/>
        </p:nvSpPr>
        <p:spPr bwMode="blackWhite">
          <a:xfrm>
            <a:off x="4405313" y="4354514"/>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5" name="Line 43"/>
          <p:cNvSpPr>
            <a:spLocks noChangeShapeType="1"/>
          </p:cNvSpPr>
          <p:nvPr/>
        </p:nvSpPr>
        <p:spPr bwMode="blackWhite">
          <a:xfrm>
            <a:off x="4730750" y="4352926"/>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6" name="Line 44"/>
          <p:cNvSpPr>
            <a:spLocks noChangeShapeType="1"/>
          </p:cNvSpPr>
          <p:nvPr/>
        </p:nvSpPr>
        <p:spPr bwMode="blackWhite">
          <a:xfrm>
            <a:off x="7875588" y="4368800"/>
            <a:ext cx="0" cy="13335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7" name="Line 45"/>
          <p:cNvSpPr>
            <a:spLocks noChangeShapeType="1"/>
          </p:cNvSpPr>
          <p:nvPr/>
        </p:nvSpPr>
        <p:spPr bwMode="blackWhite">
          <a:xfrm>
            <a:off x="7448550" y="4356101"/>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8" name="Line 46"/>
          <p:cNvSpPr>
            <a:spLocks noChangeShapeType="1"/>
          </p:cNvSpPr>
          <p:nvPr/>
        </p:nvSpPr>
        <p:spPr bwMode="blackWhite">
          <a:xfrm>
            <a:off x="7177088" y="45132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19" name="Line 47"/>
          <p:cNvSpPr>
            <a:spLocks noChangeShapeType="1"/>
          </p:cNvSpPr>
          <p:nvPr/>
        </p:nvSpPr>
        <p:spPr bwMode="blackWhite">
          <a:xfrm>
            <a:off x="7177088" y="46656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0" name="Line 48"/>
          <p:cNvSpPr>
            <a:spLocks noChangeShapeType="1"/>
          </p:cNvSpPr>
          <p:nvPr/>
        </p:nvSpPr>
        <p:spPr bwMode="blackWhite">
          <a:xfrm>
            <a:off x="7177088" y="48180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1" name="Line 49"/>
          <p:cNvSpPr>
            <a:spLocks noChangeShapeType="1"/>
          </p:cNvSpPr>
          <p:nvPr/>
        </p:nvSpPr>
        <p:spPr bwMode="blackWhite">
          <a:xfrm>
            <a:off x="7177088" y="49704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2" name="Line 50"/>
          <p:cNvSpPr>
            <a:spLocks noChangeShapeType="1"/>
          </p:cNvSpPr>
          <p:nvPr/>
        </p:nvSpPr>
        <p:spPr bwMode="blackWhite">
          <a:xfrm>
            <a:off x="7177088" y="51228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3" name="Line 51"/>
          <p:cNvSpPr>
            <a:spLocks noChangeShapeType="1"/>
          </p:cNvSpPr>
          <p:nvPr/>
        </p:nvSpPr>
        <p:spPr bwMode="blackWhite">
          <a:xfrm>
            <a:off x="7177088" y="52752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4" name="Line 52"/>
          <p:cNvSpPr>
            <a:spLocks noChangeShapeType="1"/>
          </p:cNvSpPr>
          <p:nvPr/>
        </p:nvSpPr>
        <p:spPr bwMode="blackWhite">
          <a:xfrm>
            <a:off x="7177088" y="54276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5" name="Line 53"/>
          <p:cNvSpPr>
            <a:spLocks noChangeShapeType="1"/>
          </p:cNvSpPr>
          <p:nvPr/>
        </p:nvSpPr>
        <p:spPr bwMode="blackWhite">
          <a:xfrm>
            <a:off x="7177088" y="55800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6" name="Line 54"/>
          <p:cNvSpPr>
            <a:spLocks noChangeShapeType="1"/>
          </p:cNvSpPr>
          <p:nvPr/>
        </p:nvSpPr>
        <p:spPr bwMode="blackWhite">
          <a:xfrm>
            <a:off x="8415338" y="4356101"/>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7" name="Line 55"/>
          <p:cNvSpPr>
            <a:spLocks noChangeShapeType="1"/>
          </p:cNvSpPr>
          <p:nvPr/>
        </p:nvSpPr>
        <p:spPr bwMode="blackWhite">
          <a:xfrm>
            <a:off x="8740775" y="4354514"/>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8" name="Line 56"/>
          <p:cNvSpPr>
            <a:spLocks noChangeShapeType="1"/>
          </p:cNvSpPr>
          <p:nvPr/>
        </p:nvSpPr>
        <p:spPr bwMode="blackWhite">
          <a:xfrm>
            <a:off x="8167688" y="4351339"/>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29" name="Rectangle 57"/>
          <p:cNvSpPr>
            <a:spLocks noChangeArrowheads="1"/>
          </p:cNvSpPr>
          <p:nvPr/>
        </p:nvSpPr>
        <p:spPr bwMode="auto">
          <a:xfrm>
            <a:off x="3103563" y="5808663"/>
            <a:ext cx="924164"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en-US" altLang="zh-TW" sz="2000"/>
              <a:t>Table 1</a:t>
            </a:r>
          </a:p>
        </p:txBody>
      </p:sp>
      <p:sp>
        <p:nvSpPr>
          <p:cNvPr id="310330" name="Rectangle 58"/>
          <p:cNvSpPr>
            <a:spLocks noChangeArrowheads="1"/>
          </p:cNvSpPr>
          <p:nvPr/>
        </p:nvSpPr>
        <p:spPr bwMode="auto">
          <a:xfrm>
            <a:off x="7010400" y="5803900"/>
            <a:ext cx="924164"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en-US" altLang="zh-TW" sz="2000"/>
              <a:t>Table 2</a:t>
            </a:r>
          </a:p>
        </p:txBody>
      </p:sp>
      <p:sp>
        <p:nvSpPr>
          <p:cNvPr id="310331" name="Rectangle 59"/>
          <p:cNvSpPr>
            <a:spLocks noChangeArrowheads="1"/>
          </p:cNvSpPr>
          <p:nvPr/>
        </p:nvSpPr>
        <p:spPr bwMode="auto">
          <a:xfrm>
            <a:off x="7010400" y="3705225"/>
            <a:ext cx="924164"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en-US" altLang="zh-TW" sz="2000"/>
              <a:t>Table 1</a:t>
            </a:r>
          </a:p>
        </p:txBody>
      </p:sp>
      <p:sp>
        <p:nvSpPr>
          <p:cNvPr id="310332" name="Rectangle 60"/>
          <p:cNvSpPr>
            <a:spLocks noChangeArrowheads="1"/>
          </p:cNvSpPr>
          <p:nvPr/>
        </p:nvSpPr>
        <p:spPr bwMode="auto">
          <a:xfrm>
            <a:off x="3103563" y="3708400"/>
            <a:ext cx="924164"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en-US" altLang="zh-TW" sz="2000"/>
              <a:t>Table 1</a:t>
            </a:r>
          </a:p>
        </p:txBody>
      </p:sp>
      <p:sp>
        <p:nvSpPr>
          <p:cNvPr id="310345" name="Rectangle 73"/>
          <p:cNvSpPr>
            <a:spLocks noChangeArrowheads="1"/>
          </p:cNvSpPr>
          <p:nvPr/>
        </p:nvSpPr>
        <p:spPr bwMode="auto">
          <a:xfrm>
            <a:off x="5741989" y="4551363"/>
            <a:ext cx="698909"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zh-TW" altLang="en-US" sz="2000" dirty="0" smtClean="0"/>
              <a:t>結合</a:t>
            </a:r>
            <a:endParaRPr lang="en-US" altLang="zh-TW" sz="2000" dirty="0"/>
          </a:p>
        </p:txBody>
      </p:sp>
      <p:sp>
        <p:nvSpPr>
          <p:cNvPr id="310346" name="Line 74"/>
          <p:cNvSpPr>
            <a:spLocks noChangeShapeType="1"/>
          </p:cNvSpPr>
          <p:nvPr/>
        </p:nvSpPr>
        <p:spPr bwMode="auto">
          <a:xfrm flipV="1">
            <a:off x="5029200" y="5067300"/>
            <a:ext cx="2114550"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48" name="Rectangle 76"/>
          <p:cNvSpPr>
            <a:spLocks noChangeArrowheads="1"/>
          </p:cNvSpPr>
          <p:nvPr/>
        </p:nvSpPr>
        <p:spPr bwMode="blackWhite">
          <a:xfrm>
            <a:off x="7175500" y="4354513"/>
            <a:ext cx="1841500" cy="1346200"/>
          </a:xfrm>
          <a:prstGeom prst="rect">
            <a:avLst/>
          </a:prstGeom>
          <a:noFill/>
          <a:ln w="28575">
            <a:solidFill>
              <a:srgbClr val="000000"/>
            </a:solidFill>
            <a:miter lim="800000"/>
            <a:headEnd/>
            <a:tailEnd/>
          </a:ln>
          <a:effectLst/>
          <a:extLst>
            <a:ext uri="{909E8E84-426E-40DD-AFC4-6F175D3DCCD1}">
              <a14:hiddenFill xmlns:a14="http://schemas.microsoft.com/office/drawing/2010/main" xmlns="">
                <a:solidFill>
                  <a:srgbClr val="CCCC99"/>
                </a:solidFill>
              </a14:hiddenFill>
            </a:ex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anchor="ctr"/>
          <a:lstStyle/>
          <a:p>
            <a:endParaRPr lang="zh-TW" altLang="en-US"/>
          </a:p>
        </p:txBody>
      </p:sp>
      <p:sp>
        <p:nvSpPr>
          <p:cNvPr id="310275" name="Rectangle 3"/>
          <p:cNvSpPr>
            <a:spLocks noChangeArrowheads="1"/>
          </p:cNvSpPr>
          <p:nvPr/>
        </p:nvSpPr>
        <p:spPr bwMode="blackWhite">
          <a:xfrm>
            <a:off x="3216275" y="2268538"/>
            <a:ext cx="1841500" cy="1346200"/>
          </a:xfrm>
          <a:prstGeom prst="rect">
            <a:avLst/>
          </a:prstGeom>
          <a:solidFill>
            <a:srgbClr val="CCCC99"/>
          </a:solidFill>
          <a:ln w="28575">
            <a:solidFill>
              <a:srgbClr val="000000"/>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anchor="ctr"/>
          <a:lstStyle/>
          <a:p>
            <a:endParaRPr lang="zh-TW" altLang="en-US"/>
          </a:p>
        </p:txBody>
      </p:sp>
      <p:sp>
        <p:nvSpPr>
          <p:cNvPr id="310277" name="Rectangle 5"/>
          <p:cNvSpPr>
            <a:spLocks noChangeArrowheads="1"/>
          </p:cNvSpPr>
          <p:nvPr/>
        </p:nvSpPr>
        <p:spPr bwMode="blackWhite">
          <a:xfrm>
            <a:off x="7137400" y="2257425"/>
            <a:ext cx="1841500" cy="1346200"/>
          </a:xfrm>
          <a:prstGeom prst="rect">
            <a:avLst/>
          </a:prstGeom>
          <a:solidFill>
            <a:srgbClr val="CCCC99"/>
          </a:solidFill>
          <a:ln w="28575">
            <a:solidFill>
              <a:srgbClr val="000000"/>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anchor="ctr"/>
          <a:lstStyle/>
          <a:p>
            <a:endParaRPr lang="zh-TW" altLang="en-US"/>
          </a:p>
        </p:txBody>
      </p:sp>
      <p:grpSp>
        <p:nvGrpSpPr>
          <p:cNvPr id="310278" name="Group 6"/>
          <p:cNvGrpSpPr>
            <a:grpSpLocks/>
          </p:cNvGrpSpPr>
          <p:nvPr/>
        </p:nvGrpSpPr>
        <p:grpSpPr bwMode="auto">
          <a:xfrm>
            <a:off x="3498851" y="2279650"/>
            <a:ext cx="1274763" cy="1327150"/>
            <a:chOff x="1244" y="1460"/>
            <a:chExt cx="803" cy="836"/>
          </a:xfrm>
        </p:grpSpPr>
        <p:sp>
          <p:nvSpPr>
            <p:cNvPr id="310279" name="Rectangle 7"/>
            <p:cNvSpPr>
              <a:spLocks noChangeArrowheads="1"/>
            </p:cNvSpPr>
            <p:nvPr/>
          </p:nvSpPr>
          <p:spPr bwMode="auto">
            <a:xfrm>
              <a:off x="1244" y="1460"/>
              <a:ext cx="425" cy="836"/>
            </a:xfrm>
            <a:prstGeom prst="rect">
              <a:avLst/>
            </a:prstGeom>
            <a:solidFill>
              <a:srgbClr val="FF66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10280" name="Rectangle 8"/>
            <p:cNvSpPr>
              <a:spLocks noChangeArrowheads="1"/>
            </p:cNvSpPr>
            <p:nvPr/>
          </p:nvSpPr>
          <p:spPr bwMode="auto">
            <a:xfrm>
              <a:off x="1852" y="1460"/>
              <a:ext cx="195" cy="836"/>
            </a:xfrm>
            <a:prstGeom prst="rect">
              <a:avLst/>
            </a:prstGeom>
            <a:solidFill>
              <a:srgbClr val="FF66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grpSp>
      <p:grpSp>
        <p:nvGrpSpPr>
          <p:cNvPr id="310281" name="Group 9"/>
          <p:cNvGrpSpPr>
            <a:grpSpLocks/>
          </p:cNvGrpSpPr>
          <p:nvPr/>
        </p:nvGrpSpPr>
        <p:grpSpPr bwMode="auto">
          <a:xfrm>
            <a:off x="7146926" y="2420938"/>
            <a:ext cx="1825625" cy="1066800"/>
            <a:chOff x="3422" y="1549"/>
            <a:chExt cx="1150" cy="672"/>
          </a:xfrm>
        </p:grpSpPr>
        <p:sp>
          <p:nvSpPr>
            <p:cNvPr id="310282" name="Rectangle 10"/>
            <p:cNvSpPr>
              <a:spLocks noChangeArrowheads="1"/>
            </p:cNvSpPr>
            <p:nvPr/>
          </p:nvSpPr>
          <p:spPr bwMode="auto">
            <a:xfrm>
              <a:off x="3422" y="1741"/>
              <a:ext cx="1150" cy="91"/>
            </a:xfrm>
            <a:prstGeom prst="rect">
              <a:avLst/>
            </a:prstGeom>
            <a:solidFill>
              <a:srgbClr val="FF66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10283" name="Rectangle 11"/>
            <p:cNvSpPr>
              <a:spLocks noChangeArrowheads="1"/>
            </p:cNvSpPr>
            <p:nvPr/>
          </p:nvSpPr>
          <p:spPr bwMode="auto">
            <a:xfrm>
              <a:off x="3422" y="2026"/>
              <a:ext cx="1150" cy="195"/>
            </a:xfrm>
            <a:prstGeom prst="rect">
              <a:avLst/>
            </a:prstGeom>
            <a:solidFill>
              <a:srgbClr val="FF66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10284" name="Rectangle 12"/>
            <p:cNvSpPr>
              <a:spLocks noChangeArrowheads="1"/>
            </p:cNvSpPr>
            <p:nvPr/>
          </p:nvSpPr>
          <p:spPr bwMode="auto">
            <a:xfrm>
              <a:off x="3422" y="1549"/>
              <a:ext cx="1150" cy="85"/>
            </a:xfrm>
            <a:prstGeom prst="rect">
              <a:avLst/>
            </a:prstGeom>
            <a:solidFill>
              <a:srgbClr val="FF66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grpSp>
      <p:sp>
        <p:nvSpPr>
          <p:cNvPr id="310285" name="Line 13"/>
          <p:cNvSpPr>
            <a:spLocks noChangeShapeType="1"/>
          </p:cNvSpPr>
          <p:nvPr/>
        </p:nvSpPr>
        <p:spPr bwMode="auto">
          <a:xfrm>
            <a:off x="7138988" y="24161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86" name="Line 14"/>
          <p:cNvSpPr>
            <a:spLocks noChangeShapeType="1"/>
          </p:cNvSpPr>
          <p:nvPr/>
        </p:nvSpPr>
        <p:spPr bwMode="auto">
          <a:xfrm>
            <a:off x="7138988" y="2559050"/>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87" name="Line 15"/>
          <p:cNvSpPr>
            <a:spLocks noChangeShapeType="1"/>
          </p:cNvSpPr>
          <p:nvPr/>
        </p:nvSpPr>
        <p:spPr bwMode="auto">
          <a:xfrm>
            <a:off x="7138988" y="27209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88" name="Line 16"/>
          <p:cNvSpPr>
            <a:spLocks noChangeShapeType="1"/>
          </p:cNvSpPr>
          <p:nvPr/>
        </p:nvSpPr>
        <p:spPr bwMode="auto">
          <a:xfrm>
            <a:off x="7138988" y="28733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89" name="Line 17"/>
          <p:cNvSpPr>
            <a:spLocks noChangeShapeType="1"/>
          </p:cNvSpPr>
          <p:nvPr/>
        </p:nvSpPr>
        <p:spPr bwMode="auto">
          <a:xfrm>
            <a:off x="7138988" y="30257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90" name="Line 18"/>
          <p:cNvSpPr>
            <a:spLocks noChangeShapeType="1"/>
          </p:cNvSpPr>
          <p:nvPr/>
        </p:nvSpPr>
        <p:spPr bwMode="auto">
          <a:xfrm>
            <a:off x="7138988" y="31781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91" name="Line 19"/>
          <p:cNvSpPr>
            <a:spLocks noChangeShapeType="1"/>
          </p:cNvSpPr>
          <p:nvPr/>
        </p:nvSpPr>
        <p:spPr bwMode="auto">
          <a:xfrm>
            <a:off x="7138988" y="33305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92" name="Line 20"/>
          <p:cNvSpPr>
            <a:spLocks noChangeShapeType="1"/>
          </p:cNvSpPr>
          <p:nvPr/>
        </p:nvSpPr>
        <p:spPr bwMode="auto">
          <a:xfrm>
            <a:off x="7138988" y="34829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grpSp>
        <p:nvGrpSpPr>
          <p:cNvPr id="310293" name="Group 21"/>
          <p:cNvGrpSpPr>
            <a:grpSpLocks/>
          </p:cNvGrpSpPr>
          <p:nvPr/>
        </p:nvGrpSpPr>
        <p:grpSpPr bwMode="auto">
          <a:xfrm>
            <a:off x="7410451" y="2244725"/>
            <a:ext cx="1292225" cy="1347788"/>
            <a:chOff x="3708" y="1414"/>
            <a:chExt cx="814" cy="867"/>
          </a:xfrm>
        </p:grpSpPr>
        <p:sp>
          <p:nvSpPr>
            <p:cNvPr id="310294" name="Line 22"/>
            <p:cNvSpPr>
              <a:spLocks noChangeShapeType="1"/>
            </p:cNvSpPr>
            <p:nvPr/>
          </p:nvSpPr>
          <p:spPr bwMode="auto">
            <a:xfrm>
              <a:off x="4146" y="1414"/>
              <a:ext cx="0" cy="86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95" name="Line 23"/>
            <p:cNvSpPr>
              <a:spLocks noChangeShapeType="1"/>
            </p:cNvSpPr>
            <p:nvPr/>
          </p:nvSpPr>
          <p:spPr bwMode="auto">
            <a:xfrm>
              <a:off x="3708" y="1414"/>
              <a:ext cx="0" cy="86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96" name="Line 24"/>
            <p:cNvSpPr>
              <a:spLocks noChangeShapeType="1"/>
            </p:cNvSpPr>
            <p:nvPr/>
          </p:nvSpPr>
          <p:spPr bwMode="auto">
            <a:xfrm>
              <a:off x="4317" y="1414"/>
              <a:ext cx="0" cy="86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297" name="Line 25"/>
            <p:cNvSpPr>
              <a:spLocks noChangeShapeType="1"/>
            </p:cNvSpPr>
            <p:nvPr/>
          </p:nvSpPr>
          <p:spPr bwMode="auto">
            <a:xfrm>
              <a:off x="4522" y="1422"/>
              <a:ext cx="0" cy="85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grpSp>
      <p:sp>
        <p:nvSpPr>
          <p:cNvPr id="310333" name="Line 61"/>
          <p:cNvSpPr>
            <a:spLocks noChangeShapeType="1"/>
          </p:cNvSpPr>
          <p:nvPr/>
        </p:nvSpPr>
        <p:spPr bwMode="auto">
          <a:xfrm>
            <a:off x="4184650" y="2255838"/>
            <a:ext cx="0" cy="13763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34" name="Line 62"/>
          <p:cNvSpPr>
            <a:spLocks noChangeShapeType="1"/>
          </p:cNvSpPr>
          <p:nvPr/>
        </p:nvSpPr>
        <p:spPr bwMode="auto">
          <a:xfrm>
            <a:off x="3489325" y="2255838"/>
            <a:ext cx="0" cy="13763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35" name="Line 63"/>
          <p:cNvSpPr>
            <a:spLocks noChangeShapeType="1"/>
          </p:cNvSpPr>
          <p:nvPr/>
        </p:nvSpPr>
        <p:spPr bwMode="auto">
          <a:xfrm>
            <a:off x="3217863" y="24272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36" name="Line 64"/>
          <p:cNvSpPr>
            <a:spLocks noChangeShapeType="1"/>
          </p:cNvSpPr>
          <p:nvPr/>
        </p:nvSpPr>
        <p:spPr bwMode="auto">
          <a:xfrm>
            <a:off x="3217863" y="25796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37" name="Line 65"/>
          <p:cNvSpPr>
            <a:spLocks noChangeShapeType="1"/>
          </p:cNvSpPr>
          <p:nvPr/>
        </p:nvSpPr>
        <p:spPr bwMode="auto">
          <a:xfrm>
            <a:off x="3217863" y="27320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38" name="Line 66"/>
          <p:cNvSpPr>
            <a:spLocks noChangeShapeType="1"/>
          </p:cNvSpPr>
          <p:nvPr/>
        </p:nvSpPr>
        <p:spPr bwMode="auto">
          <a:xfrm>
            <a:off x="3217863" y="28844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39" name="Line 67"/>
          <p:cNvSpPr>
            <a:spLocks noChangeShapeType="1"/>
          </p:cNvSpPr>
          <p:nvPr/>
        </p:nvSpPr>
        <p:spPr bwMode="auto">
          <a:xfrm>
            <a:off x="3217863" y="30368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40" name="Line 68"/>
          <p:cNvSpPr>
            <a:spLocks noChangeShapeType="1"/>
          </p:cNvSpPr>
          <p:nvPr/>
        </p:nvSpPr>
        <p:spPr bwMode="auto">
          <a:xfrm>
            <a:off x="3217863" y="31892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41" name="Line 69"/>
          <p:cNvSpPr>
            <a:spLocks noChangeShapeType="1"/>
          </p:cNvSpPr>
          <p:nvPr/>
        </p:nvSpPr>
        <p:spPr bwMode="auto">
          <a:xfrm>
            <a:off x="3217863" y="33416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42" name="Line 70"/>
          <p:cNvSpPr>
            <a:spLocks noChangeShapeType="1"/>
          </p:cNvSpPr>
          <p:nvPr/>
        </p:nvSpPr>
        <p:spPr bwMode="auto">
          <a:xfrm>
            <a:off x="3217863" y="34940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43" name="Line 71"/>
          <p:cNvSpPr>
            <a:spLocks noChangeShapeType="1"/>
          </p:cNvSpPr>
          <p:nvPr/>
        </p:nvSpPr>
        <p:spPr bwMode="auto">
          <a:xfrm>
            <a:off x="4456113" y="2255838"/>
            <a:ext cx="0" cy="13763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44" name="Line 72"/>
          <p:cNvSpPr>
            <a:spLocks noChangeShapeType="1"/>
          </p:cNvSpPr>
          <p:nvPr/>
        </p:nvSpPr>
        <p:spPr bwMode="auto">
          <a:xfrm>
            <a:off x="4781550" y="2254251"/>
            <a:ext cx="0" cy="13763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10347" name="Rectangle 75"/>
          <p:cNvSpPr>
            <a:spLocks noChangeArrowheads="1"/>
          </p:cNvSpPr>
          <p:nvPr/>
        </p:nvSpPr>
        <p:spPr bwMode="auto">
          <a:xfrm>
            <a:off x="7137400" y="2257425"/>
            <a:ext cx="1841500" cy="1346200"/>
          </a:xfrm>
          <a:prstGeom prst="rect">
            <a:avLst/>
          </a:prstGeom>
          <a:noFill/>
          <a:ln w="28575">
            <a:solidFill>
              <a:srgbClr val="000000"/>
            </a:solidFill>
            <a:miter lim="800000"/>
            <a:headEnd/>
            <a:tailEnd/>
          </a:ln>
          <a:effectLst/>
          <a:extLst>
            <a:ext uri="{909E8E84-426E-40DD-AFC4-6F175D3DCCD1}">
              <a14:hiddenFill xmlns:a14="http://schemas.microsoft.com/office/drawing/2010/main" xmlns="">
                <a:solidFill>
                  <a:srgbClr val="CCCC99"/>
                </a:solidFill>
              </a14:hiddenFill>
            </a:ex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anchor="ctr"/>
          <a:lstStyle/>
          <a:p>
            <a:endParaRPr lang="zh-TW" altLang="en-US"/>
          </a:p>
        </p:txBody>
      </p:sp>
      <p:sp>
        <p:nvSpPr>
          <p:cNvPr id="310349" name="Rectangle 77"/>
          <p:cNvSpPr>
            <a:spLocks noChangeArrowheads="1"/>
          </p:cNvSpPr>
          <p:nvPr/>
        </p:nvSpPr>
        <p:spPr bwMode="auto">
          <a:xfrm>
            <a:off x="3216275" y="2268538"/>
            <a:ext cx="1841500" cy="1346200"/>
          </a:xfrm>
          <a:prstGeom prst="rect">
            <a:avLst/>
          </a:prstGeom>
          <a:noFill/>
          <a:ln w="28575">
            <a:solidFill>
              <a:srgbClr val="000000"/>
            </a:solidFill>
            <a:miter lim="800000"/>
            <a:headEnd/>
            <a:tailEnd/>
          </a:ln>
          <a:effectLst/>
          <a:extLst>
            <a:ext uri="{909E8E84-426E-40DD-AFC4-6F175D3DCCD1}">
              <a14:hiddenFill xmlns:a14="http://schemas.microsoft.com/office/drawing/2010/main" xmlns="">
                <a:solidFill>
                  <a:srgbClr val="CCCC99"/>
                </a:solidFill>
              </a14:hiddenFill>
            </a:ex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anchor="ctr"/>
          <a:lstStyle/>
          <a:p>
            <a:endParaRPr lang="zh-TW" altLang="en-US"/>
          </a:p>
        </p:txBody>
      </p:sp>
      <p:sp>
        <p:nvSpPr>
          <p:cNvPr id="310350" name="Rectangle 78"/>
          <p:cNvSpPr>
            <a:spLocks noChangeArrowheads="1"/>
          </p:cNvSpPr>
          <p:nvPr/>
        </p:nvSpPr>
        <p:spPr bwMode="blackWhite">
          <a:xfrm>
            <a:off x="3165475" y="4352925"/>
            <a:ext cx="1841500" cy="1346200"/>
          </a:xfrm>
          <a:prstGeom prst="rect">
            <a:avLst/>
          </a:prstGeom>
          <a:noFill/>
          <a:ln w="28575">
            <a:solidFill>
              <a:srgbClr val="000000"/>
            </a:solidFill>
            <a:miter lim="800000"/>
            <a:headEnd/>
            <a:tailEnd/>
          </a:ln>
          <a:effectLst/>
          <a:extLst>
            <a:ext uri="{909E8E84-426E-40DD-AFC4-6F175D3DCCD1}">
              <a14:hiddenFill xmlns:a14="http://schemas.microsoft.com/office/drawing/2010/main" xmlns="">
                <a:solidFill>
                  <a:srgbClr val="CCCC99"/>
                </a:solidFill>
              </a14:hiddenFill>
            </a:ex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xmlns="" val="19799128"/>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blackGray">
          <a:xfrm>
            <a:off x="1097280" y="1560785"/>
            <a:ext cx="9696451" cy="1466193"/>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sz="2000" dirty="0">
                <a:ea typeface="新細明體" charset="-120"/>
              </a:rPr>
              <a:t>SELECT last_name, </a:t>
            </a:r>
            <a:r>
              <a:rPr lang="en-US" altLang="zh-TW" sz="2000" dirty="0" err="1">
                <a:ea typeface="新細明體" charset="-120"/>
              </a:rPr>
              <a:t>job_id</a:t>
            </a:r>
            <a:endParaRPr lang="en-US" altLang="zh-TW" sz="2000" dirty="0">
              <a:ea typeface="新細明體" charset="-120"/>
            </a:endParaRPr>
          </a:p>
          <a:p>
            <a:pPr>
              <a:tabLst>
                <a:tab pos="1200150" algn="l"/>
              </a:tabLst>
            </a:pPr>
            <a:r>
              <a:rPr lang="en-US" altLang="zh-TW" sz="2000" dirty="0">
                <a:ea typeface="新細明體" charset="-120"/>
              </a:rPr>
              <a:t>FROM   employees</a:t>
            </a:r>
          </a:p>
          <a:p>
            <a:pPr>
              <a:tabLst>
                <a:tab pos="1200150" algn="l"/>
              </a:tabLst>
            </a:pPr>
            <a:r>
              <a:rPr lang="en-US" altLang="zh-TW" sz="2000" dirty="0">
                <a:ea typeface="新細明體" charset="-120"/>
              </a:rPr>
              <a:t>WHERE  </a:t>
            </a:r>
            <a:r>
              <a:rPr lang="en-US" altLang="zh-TW" sz="2000" dirty="0" err="1">
                <a:ea typeface="新細明體" charset="-120"/>
              </a:rPr>
              <a:t>job_id</a:t>
            </a:r>
            <a:r>
              <a:rPr lang="en-US" altLang="zh-TW" sz="2000" dirty="0">
                <a:ea typeface="新細明體" charset="-120"/>
              </a:rPr>
              <a:t> </a:t>
            </a:r>
          </a:p>
          <a:p>
            <a:pPr>
              <a:tabLst>
                <a:tab pos="1200150" algn="l"/>
              </a:tabLst>
            </a:pPr>
            <a:r>
              <a:rPr lang="en-US" altLang="zh-TW" sz="2000" b="1" dirty="0">
                <a:solidFill>
                  <a:srgbClr val="C00000"/>
                </a:solidFill>
                <a:ea typeface="新細明體" charset="-120"/>
              </a:rPr>
              <a:t>       NOT IN ('IT_PROG', 'ST_CLERK', 'SA_REP') </a:t>
            </a:r>
            <a:r>
              <a:rPr lang="en-US" altLang="zh-TW" sz="2000" dirty="0">
                <a:ea typeface="新細明體" charset="-120"/>
              </a:rPr>
              <a:t>;</a:t>
            </a:r>
          </a:p>
        </p:txBody>
      </p:sp>
      <p:sp>
        <p:nvSpPr>
          <p:cNvPr id="338947" name="Rectangle 3"/>
          <p:cNvSpPr>
            <a:spLocks noGrp="1" noChangeArrowheads="1"/>
          </p:cNvSpPr>
          <p:nvPr>
            <p:ph type="title"/>
          </p:nvPr>
        </p:nvSpPr>
        <p:spPr>
          <a:xfrm>
            <a:off x="1097280" y="286604"/>
            <a:ext cx="10058400" cy="785452"/>
          </a:xfrm>
        </p:spPr>
        <p:txBody>
          <a:bodyPr>
            <a:normAutofit/>
          </a:bodyPr>
          <a:lstStyle/>
          <a:p>
            <a:r>
              <a:rPr lang="en-US" altLang="zh-TW" sz="4400" dirty="0">
                <a:solidFill>
                  <a:schemeClr val="tx1"/>
                </a:solidFill>
                <a:latin typeface="+mn-lt"/>
                <a:ea typeface="新細明體" charset="-120"/>
              </a:rPr>
              <a:t>Using the NOT Operator</a:t>
            </a:r>
          </a:p>
        </p:txBody>
      </p:sp>
      <p:pic>
        <p:nvPicPr>
          <p:cNvPr id="338952" name="Picture 8" descr="C:\project-SQLFund1\images\img-02-17.gif"/>
          <p:cNvPicPr>
            <a:picLocks noChangeAspect="1" noChangeArrowheads="1"/>
          </p:cNvPicPr>
          <p:nvPr/>
        </p:nvPicPr>
        <p:blipFill>
          <a:blip r:embed="rId3"/>
          <a:srcRect/>
          <a:stretch>
            <a:fillRect/>
          </a:stretch>
        </p:blipFill>
        <p:spPr bwMode="gray">
          <a:xfrm>
            <a:off x="7193280" y="2157249"/>
            <a:ext cx="3367617" cy="2628900"/>
          </a:xfrm>
          <a:prstGeom prst="rect">
            <a:avLst/>
          </a:prstGeom>
          <a:noFill/>
        </p:spPr>
      </p:pic>
      <p:sp>
        <p:nvSpPr>
          <p:cNvPr id="6" name="矩形 5"/>
          <p:cNvSpPr/>
          <p:nvPr/>
        </p:nvSpPr>
        <p:spPr>
          <a:xfrm>
            <a:off x="1097280" y="3515710"/>
            <a:ext cx="6096000" cy="1938992"/>
          </a:xfrm>
          <a:prstGeom prst="rect">
            <a:avLst/>
          </a:prstGeom>
        </p:spPr>
        <p:txBody>
          <a:bodyPr wrap="square">
            <a:spAutoFit/>
          </a:bodyPr>
          <a:lstStyle/>
          <a:p>
            <a:pPr>
              <a:spcBef>
                <a:spcPts val="600"/>
              </a:spcBef>
            </a:pPr>
            <a:r>
              <a:rPr lang="en-US" altLang="zh-TW" sz="2000" dirty="0" smtClean="0"/>
              <a:t>NOT </a:t>
            </a:r>
            <a:r>
              <a:rPr lang="zh-TW" altLang="en-US" sz="2000" dirty="0" smtClean="0"/>
              <a:t>運算子也可以與其他</a:t>
            </a:r>
            <a:r>
              <a:rPr lang="en-US" altLang="zh-TW" sz="2000" dirty="0" smtClean="0"/>
              <a:t>SQL </a:t>
            </a:r>
            <a:r>
              <a:rPr lang="zh-TW" altLang="en-US" sz="2000" dirty="0" smtClean="0"/>
              <a:t>運算子一起使用，例如</a:t>
            </a:r>
            <a:endParaRPr lang="en-US" altLang="zh-TW" sz="2000" dirty="0" smtClean="0"/>
          </a:p>
          <a:p>
            <a:pPr>
              <a:spcBef>
                <a:spcPts val="600"/>
              </a:spcBef>
            </a:pPr>
            <a:r>
              <a:rPr lang="en-US" altLang="zh-TW" sz="2000" dirty="0" smtClean="0"/>
              <a:t>... WHERE </a:t>
            </a:r>
            <a:r>
              <a:rPr lang="en-US" altLang="zh-TW" sz="2000" dirty="0" err="1" smtClean="0"/>
              <a:t>job_id</a:t>
            </a:r>
            <a:r>
              <a:rPr lang="en-US" altLang="zh-TW" sz="2000" dirty="0" smtClean="0"/>
              <a:t> NOT IN ('AC_ACCOUNT', 'AD_VP')</a:t>
            </a:r>
          </a:p>
          <a:p>
            <a:pPr>
              <a:spcBef>
                <a:spcPts val="600"/>
              </a:spcBef>
            </a:pPr>
            <a:r>
              <a:rPr lang="en-US" altLang="zh-TW" sz="2000" dirty="0" smtClean="0"/>
              <a:t>... WHERE salary NOT BETWEEN 10000 AND 15000</a:t>
            </a:r>
          </a:p>
          <a:p>
            <a:pPr>
              <a:spcBef>
                <a:spcPts val="600"/>
              </a:spcBef>
            </a:pPr>
            <a:r>
              <a:rPr lang="en-US" altLang="zh-TW" sz="2000" dirty="0" smtClean="0"/>
              <a:t>... WHERE last_name NOT LIKE '%A%'</a:t>
            </a:r>
          </a:p>
          <a:p>
            <a:pPr>
              <a:spcBef>
                <a:spcPts val="600"/>
              </a:spcBef>
            </a:pPr>
            <a:r>
              <a:rPr lang="en-US" altLang="zh-TW" sz="2000" dirty="0" smtClean="0"/>
              <a:t>... WHERE </a:t>
            </a:r>
            <a:r>
              <a:rPr lang="en-US" altLang="zh-TW" sz="2000" dirty="0" err="1" smtClean="0"/>
              <a:t>commission_pct</a:t>
            </a:r>
            <a:r>
              <a:rPr lang="en-US" altLang="zh-TW" sz="2000" dirty="0" smtClean="0"/>
              <a:t> IS NOT NULL</a:t>
            </a:r>
            <a:endParaRPr lang="en-US" altLang="zh-TW" sz="2000" dirty="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1097280" y="286604"/>
            <a:ext cx="10058400" cy="943106"/>
          </a:xfrm>
        </p:spPr>
        <p:txBody>
          <a:bodyPr>
            <a:normAutofit/>
          </a:bodyPr>
          <a:lstStyle/>
          <a:p>
            <a:r>
              <a:rPr lang="en-US" altLang="zh-TW" sz="4400" dirty="0">
                <a:solidFill>
                  <a:schemeClr val="tx1"/>
                </a:solidFill>
                <a:latin typeface="+mn-lt"/>
                <a:ea typeface="新細明體" charset="-120"/>
              </a:rPr>
              <a:t>Rules of Precedence</a:t>
            </a:r>
          </a:p>
        </p:txBody>
      </p:sp>
      <p:sp>
        <p:nvSpPr>
          <p:cNvPr id="340995" name="Rectangle 3"/>
          <p:cNvSpPr>
            <a:spLocks noChangeArrowheads="1"/>
          </p:cNvSpPr>
          <p:nvPr/>
        </p:nvSpPr>
        <p:spPr bwMode="auto">
          <a:xfrm>
            <a:off x="1219200" y="5379515"/>
            <a:ext cx="9846733" cy="385363"/>
          </a:xfrm>
          <a:prstGeom prst="rect">
            <a:avLst/>
          </a:prstGeom>
          <a:noFill/>
          <a:ln w="9525">
            <a:noFill/>
            <a:miter lim="800000"/>
            <a:headEnd/>
            <a:tailEnd/>
          </a:ln>
          <a:effectLst/>
        </p:spPr>
        <p:txBody>
          <a:bodyPr lIns="92075" tIns="46038" rIns="92075" bIns="46038">
            <a:spAutoFit/>
          </a:bodyPr>
          <a:lstStyle/>
          <a:p>
            <a:pPr algn="ctr" defTabSz="346075">
              <a:lnSpc>
                <a:spcPct val="95000"/>
              </a:lnSpc>
              <a:spcBef>
                <a:spcPct val="35000"/>
              </a:spcBef>
              <a:tabLst>
                <a:tab pos="571500" algn="l"/>
              </a:tabLst>
            </a:pPr>
            <a:r>
              <a:rPr lang="zh-TW" altLang="en-US" sz="2000" b="1" dirty="0" smtClean="0">
                <a:latin typeface="微軟正黑體" pitchFamily="34" charset="-120"/>
                <a:ea typeface="微軟正黑體" pitchFamily="34" charset="-120"/>
              </a:rPr>
              <a:t>您可以使用括弧來更改優先順序的規則。</a:t>
            </a:r>
            <a:endParaRPr lang="en-US" altLang="zh-TW" sz="2000" b="1" dirty="0">
              <a:solidFill>
                <a:schemeClr val="tx1"/>
              </a:solidFill>
              <a:latin typeface="微軟正黑體" pitchFamily="34" charset="-120"/>
              <a:ea typeface="微軟正黑體" pitchFamily="34" charset="-120"/>
            </a:endParaRPr>
          </a:p>
        </p:txBody>
      </p:sp>
      <p:sp>
        <p:nvSpPr>
          <p:cNvPr id="340997" name="Rectangle 5"/>
          <p:cNvSpPr>
            <a:spLocks noChangeArrowheads="1"/>
          </p:cNvSpPr>
          <p:nvPr/>
        </p:nvSpPr>
        <p:spPr bwMode="blackWhite">
          <a:xfrm>
            <a:off x="4076701" y="3663427"/>
            <a:ext cx="5643033" cy="365125"/>
          </a:xfrm>
          <a:prstGeom prst="rect">
            <a:avLst/>
          </a:prstGeom>
          <a:solidFill>
            <a:srgbClr val="DDDDDD"/>
          </a:solidFill>
          <a:ln w="28575">
            <a:noFill/>
            <a:miter lim="800000"/>
            <a:headEnd type="none" w="sm" len="sm"/>
            <a:tailEnd type="none" w="sm" len="sm"/>
          </a:ln>
          <a:effectLst/>
        </p:spPr>
        <p:txBody>
          <a:bodyPr lIns="45720" rIns="0"/>
          <a:lstStyle/>
          <a:p>
            <a:pPr defTabSz="228600">
              <a:spcBef>
                <a:spcPct val="20000"/>
              </a:spcBef>
              <a:buClr>
                <a:srgbClr val="000000"/>
              </a:buClr>
            </a:pPr>
            <a:r>
              <a:rPr lang="zh-TW" altLang="en-US" b="1" dirty="0" smtClean="0">
                <a:latin typeface="微軟正黑體" pitchFamily="34" charset="-120"/>
                <a:ea typeface="微軟正黑體" pitchFamily="34" charset="-120"/>
              </a:rPr>
              <a:t>不等於</a:t>
            </a:r>
            <a:endParaRPr lang="en-US" altLang="zh-TW" b="1" dirty="0">
              <a:solidFill>
                <a:schemeClr val="tx1"/>
              </a:solidFill>
              <a:latin typeface="微軟正黑體" pitchFamily="34" charset="-120"/>
              <a:ea typeface="微軟正黑體" pitchFamily="34" charset="-120"/>
            </a:endParaRPr>
          </a:p>
        </p:txBody>
      </p:sp>
      <p:sp>
        <p:nvSpPr>
          <p:cNvPr id="340998" name="Rectangle 6"/>
          <p:cNvSpPr>
            <a:spLocks noChangeArrowheads="1"/>
          </p:cNvSpPr>
          <p:nvPr/>
        </p:nvSpPr>
        <p:spPr bwMode="blackWhite">
          <a:xfrm>
            <a:off x="2404534" y="3663427"/>
            <a:ext cx="1672167" cy="365125"/>
          </a:xfrm>
          <a:prstGeom prst="rect">
            <a:avLst/>
          </a:prstGeom>
          <a:solidFill>
            <a:srgbClr val="DDDDDD"/>
          </a:solidFill>
          <a:ln w="28575">
            <a:noFill/>
            <a:miter lim="800000"/>
            <a:headEnd type="none" w="sm" len="sm"/>
            <a:tailEnd type="none" w="sm" len="sm"/>
          </a:ln>
          <a:effectLst/>
        </p:spPr>
        <p:txBody>
          <a:bodyPr lIns="45720" rIns="0"/>
          <a:lstStyle/>
          <a:p>
            <a:pPr marL="114300" lvl="1" algn="ctr" defTabSz="228600" eaLnBrk="1" hangingPunct="1">
              <a:spcBef>
                <a:spcPct val="20000"/>
              </a:spcBef>
              <a:buClr>
                <a:srgbClr val="FF0000"/>
              </a:buClr>
              <a:buFont typeface="Arial" charset="0"/>
              <a:buNone/>
            </a:pPr>
            <a:r>
              <a:rPr lang="en-US" altLang="zh-TW" b="1">
                <a:solidFill>
                  <a:schemeClr val="tx1"/>
                </a:solidFill>
                <a:latin typeface="微軟正黑體" pitchFamily="34" charset="-120"/>
                <a:ea typeface="微軟正黑體" pitchFamily="34" charset="-120"/>
              </a:rPr>
              <a:t>6</a:t>
            </a:r>
          </a:p>
        </p:txBody>
      </p:sp>
      <p:sp>
        <p:nvSpPr>
          <p:cNvPr id="340999" name="Rectangle 7"/>
          <p:cNvSpPr>
            <a:spLocks noChangeArrowheads="1"/>
          </p:cNvSpPr>
          <p:nvPr/>
        </p:nvSpPr>
        <p:spPr bwMode="blackWhite">
          <a:xfrm>
            <a:off x="4076701" y="4028552"/>
            <a:ext cx="5643033" cy="365125"/>
          </a:xfrm>
          <a:prstGeom prst="rect">
            <a:avLst/>
          </a:prstGeom>
          <a:solidFill>
            <a:srgbClr val="DDDDDD"/>
          </a:solidFill>
          <a:ln w="28575">
            <a:noFill/>
            <a:miter lim="800000"/>
            <a:headEnd type="none" w="sm" len="sm"/>
            <a:tailEnd type="none" w="sm" len="sm"/>
          </a:ln>
          <a:effectLst/>
        </p:spPr>
        <p:txBody>
          <a:bodyPr lIns="45720" rIns="0"/>
          <a:lstStyle/>
          <a:p>
            <a:pPr defTabSz="228600">
              <a:spcBef>
                <a:spcPct val="20000"/>
              </a:spcBef>
              <a:buClr>
                <a:srgbClr val="000000"/>
              </a:buClr>
            </a:pPr>
            <a:r>
              <a:rPr lang="en-US" altLang="zh-TW" b="1" dirty="0">
                <a:solidFill>
                  <a:schemeClr val="tx1"/>
                </a:solidFill>
                <a:latin typeface="微軟正黑體" pitchFamily="34" charset="-120"/>
                <a:ea typeface="微軟正黑體" pitchFamily="34" charset="-120"/>
              </a:rPr>
              <a:t> </a:t>
            </a:r>
            <a:r>
              <a:rPr lang="en-US" altLang="zh-TW" b="1" dirty="0" smtClean="0">
                <a:latin typeface="微軟正黑體" pitchFamily="34" charset="-120"/>
                <a:ea typeface="微軟正黑體" pitchFamily="34" charset="-120"/>
              </a:rPr>
              <a:t>NOT </a:t>
            </a:r>
            <a:r>
              <a:rPr lang="zh-TW" altLang="en-US" b="1" dirty="0" smtClean="0">
                <a:latin typeface="微軟正黑體" pitchFamily="34" charset="-120"/>
                <a:ea typeface="微軟正黑體" pitchFamily="34" charset="-120"/>
              </a:rPr>
              <a:t>邏輯條件</a:t>
            </a:r>
            <a:endParaRPr lang="en-US" altLang="zh-TW" b="1" dirty="0">
              <a:solidFill>
                <a:schemeClr val="tx1"/>
              </a:solidFill>
              <a:latin typeface="微軟正黑體" pitchFamily="34" charset="-120"/>
              <a:ea typeface="微軟正黑體" pitchFamily="34" charset="-120"/>
            </a:endParaRPr>
          </a:p>
        </p:txBody>
      </p:sp>
      <p:sp>
        <p:nvSpPr>
          <p:cNvPr id="341000" name="Rectangle 8"/>
          <p:cNvSpPr>
            <a:spLocks noChangeArrowheads="1"/>
          </p:cNvSpPr>
          <p:nvPr/>
        </p:nvSpPr>
        <p:spPr bwMode="blackWhite">
          <a:xfrm>
            <a:off x="2404534" y="4028552"/>
            <a:ext cx="1672167" cy="365125"/>
          </a:xfrm>
          <a:prstGeom prst="rect">
            <a:avLst/>
          </a:prstGeom>
          <a:solidFill>
            <a:srgbClr val="DDDDDD"/>
          </a:solidFill>
          <a:ln w="28575">
            <a:noFill/>
            <a:miter lim="800000"/>
            <a:headEnd type="none" w="sm" len="sm"/>
            <a:tailEnd type="none" w="sm" len="sm"/>
          </a:ln>
          <a:effectLst/>
        </p:spPr>
        <p:txBody>
          <a:bodyPr lIns="45720" rIns="0"/>
          <a:lstStyle/>
          <a:p>
            <a:pPr marL="114300" lvl="1" algn="ctr" defTabSz="228600" eaLnBrk="1" hangingPunct="1">
              <a:spcBef>
                <a:spcPct val="20000"/>
              </a:spcBef>
              <a:buClr>
                <a:srgbClr val="FF0000"/>
              </a:buClr>
              <a:buFont typeface="Arial" charset="0"/>
              <a:buNone/>
              <a:tabLst>
                <a:tab pos="115888" algn="l"/>
              </a:tabLst>
            </a:pPr>
            <a:r>
              <a:rPr lang="en-US" altLang="zh-TW" b="1">
                <a:latin typeface="微軟正黑體" pitchFamily="34" charset="-120"/>
                <a:ea typeface="微軟正黑體" pitchFamily="34" charset="-120"/>
              </a:rPr>
              <a:t>7</a:t>
            </a:r>
          </a:p>
        </p:txBody>
      </p:sp>
      <p:sp>
        <p:nvSpPr>
          <p:cNvPr id="341001" name="Rectangle 9"/>
          <p:cNvSpPr>
            <a:spLocks noChangeArrowheads="1"/>
          </p:cNvSpPr>
          <p:nvPr/>
        </p:nvSpPr>
        <p:spPr bwMode="blackWhite">
          <a:xfrm>
            <a:off x="4076701" y="4393676"/>
            <a:ext cx="5643033" cy="420688"/>
          </a:xfrm>
          <a:prstGeom prst="rect">
            <a:avLst/>
          </a:prstGeom>
          <a:solidFill>
            <a:srgbClr val="DDDDDD"/>
          </a:solidFill>
          <a:ln w="28575">
            <a:noFill/>
            <a:miter lim="800000"/>
            <a:headEnd type="none" w="sm" len="sm"/>
            <a:tailEnd type="none" w="sm" len="sm"/>
          </a:ln>
          <a:effectLst/>
        </p:spPr>
        <p:txBody>
          <a:bodyPr lIns="45720" rIns="0"/>
          <a:lstStyle/>
          <a:p>
            <a:pPr defTabSz="228600">
              <a:lnSpc>
                <a:spcPct val="120000"/>
              </a:lnSpc>
              <a:spcBef>
                <a:spcPct val="60000"/>
              </a:spcBef>
            </a:pPr>
            <a:r>
              <a:rPr lang="en-US" altLang="zh-TW" b="1" dirty="0">
                <a:solidFill>
                  <a:schemeClr val="tx1"/>
                </a:solidFill>
                <a:latin typeface="微軟正黑體" pitchFamily="34" charset="-120"/>
                <a:ea typeface="微軟正黑體" pitchFamily="34" charset="-120"/>
              </a:rPr>
              <a:t> </a:t>
            </a:r>
            <a:r>
              <a:rPr lang="en-US" altLang="zh-TW" b="1" dirty="0" smtClean="0">
                <a:latin typeface="微軟正黑體" pitchFamily="34" charset="-120"/>
                <a:ea typeface="微軟正黑體" pitchFamily="34" charset="-120"/>
              </a:rPr>
              <a:t>AND </a:t>
            </a:r>
            <a:r>
              <a:rPr lang="zh-TW" altLang="en-US" b="1" dirty="0" smtClean="0">
                <a:latin typeface="微軟正黑體" pitchFamily="34" charset="-120"/>
                <a:ea typeface="微軟正黑體" pitchFamily="34" charset="-120"/>
              </a:rPr>
              <a:t>邏輯條件</a:t>
            </a:r>
            <a:endParaRPr lang="en-US" altLang="zh-TW" b="1" dirty="0">
              <a:solidFill>
                <a:schemeClr val="tx1"/>
              </a:solidFill>
              <a:latin typeface="微軟正黑體" pitchFamily="34" charset="-120"/>
              <a:ea typeface="微軟正黑體" pitchFamily="34" charset="-120"/>
            </a:endParaRPr>
          </a:p>
        </p:txBody>
      </p:sp>
      <p:sp>
        <p:nvSpPr>
          <p:cNvPr id="341002" name="Rectangle 10"/>
          <p:cNvSpPr>
            <a:spLocks noChangeArrowheads="1"/>
          </p:cNvSpPr>
          <p:nvPr/>
        </p:nvSpPr>
        <p:spPr bwMode="blackWhite">
          <a:xfrm>
            <a:off x="2404534" y="4393676"/>
            <a:ext cx="1672167" cy="420688"/>
          </a:xfrm>
          <a:prstGeom prst="rect">
            <a:avLst/>
          </a:prstGeom>
          <a:solidFill>
            <a:srgbClr val="DDDDDD"/>
          </a:solidFill>
          <a:ln w="28575">
            <a:noFill/>
            <a:miter lim="800000"/>
            <a:headEnd type="none" w="sm" len="sm"/>
            <a:tailEnd type="none" w="sm" len="sm"/>
          </a:ln>
          <a:effectLst/>
        </p:spPr>
        <p:txBody>
          <a:bodyPr lIns="45720" rIns="0"/>
          <a:lstStyle/>
          <a:p>
            <a:pPr marL="114300" lvl="1" algn="ctr" defTabSz="228600">
              <a:lnSpc>
                <a:spcPct val="120000"/>
              </a:lnSpc>
              <a:spcBef>
                <a:spcPct val="60000"/>
              </a:spcBef>
            </a:pPr>
            <a:r>
              <a:rPr lang="en-US" altLang="zh-TW" b="1">
                <a:latin typeface="微軟正黑體" pitchFamily="34" charset="-120"/>
                <a:ea typeface="微軟正黑體" pitchFamily="34" charset="-120"/>
              </a:rPr>
              <a:t>8</a:t>
            </a:r>
          </a:p>
        </p:txBody>
      </p:sp>
      <p:sp>
        <p:nvSpPr>
          <p:cNvPr id="341003" name="Rectangle 11"/>
          <p:cNvSpPr>
            <a:spLocks noChangeArrowheads="1"/>
          </p:cNvSpPr>
          <p:nvPr/>
        </p:nvSpPr>
        <p:spPr bwMode="blackWhite">
          <a:xfrm>
            <a:off x="4076701" y="4814365"/>
            <a:ext cx="5643033" cy="420687"/>
          </a:xfrm>
          <a:prstGeom prst="rect">
            <a:avLst/>
          </a:prstGeom>
          <a:solidFill>
            <a:srgbClr val="DDDDDD"/>
          </a:solidFill>
          <a:ln w="28575">
            <a:noFill/>
            <a:miter lim="800000"/>
            <a:headEnd type="none" w="sm" len="sm"/>
            <a:tailEnd type="none" w="sm" len="sm"/>
          </a:ln>
          <a:effectLst/>
        </p:spPr>
        <p:txBody>
          <a:bodyPr lIns="45720" rIns="0"/>
          <a:lstStyle/>
          <a:p>
            <a:pPr defTabSz="228600">
              <a:lnSpc>
                <a:spcPct val="120000"/>
              </a:lnSpc>
              <a:spcBef>
                <a:spcPct val="60000"/>
              </a:spcBef>
            </a:pPr>
            <a:r>
              <a:rPr lang="en-US" altLang="zh-TW" b="1" dirty="0">
                <a:solidFill>
                  <a:schemeClr val="tx1"/>
                </a:solidFill>
                <a:latin typeface="微軟正黑體" pitchFamily="34" charset="-120"/>
                <a:ea typeface="微軟正黑體" pitchFamily="34" charset="-120"/>
              </a:rPr>
              <a:t> </a:t>
            </a:r>
            <a:r>
              <a:rPr lang="en-US" altLang="zh-TW" b="1" dirty="0" smtClean="0">
                <a:latin typeface="微軟正黑體" pitchFamily="34" charset="-120"/>
                <a:ea typeface="微軟正黑體" pitchFamily="34" charset="-120"/>
              </a:rPr>
              <a:t>OR </a:t>
            </a:r>
            <a:r>
              <a:rPr lang="zh-TW" altLang="en-US" b="1" dirty="0" smtClean="0">
                <a:latin typeface="微軟正黑體" pitchFamily="34" charset="-120"/>
                <a:ea typeface="微軟正黑體" pitchFamily="34" charset="-120"/>
              </a:rPr>
              <a:t>邏輯條件</a:t>
            </a:r>
            <a:endParaRPr lang="en-US" altLang="zh-TW" b="1" dirty="0">
              <a:solidFill>
                <a:schemeClr val="tx1"/>
              </a:solidFill>
              <a:latin typeface="微軟正黑體" pitchFamily="34" charset="-120"/>
              <a:ea typeface="微軟正黑體" pitchFamily="34" charset="-120"/>
            </a:endParaRPr>
          </a:p>
        </p:txBody>
      </p:sp>
      <p:sp>
        <p:nvSpPr>
          <p:cNvPr id="341004" name="Rectangle 12"/>
          <p:cNvSpPr>
            <a:spLocks noChangeArrowheads="1"/>
          </p:cNvSpPr>
          <p:nvPr/>
        </p:nvSpPr>
        <p:spPr bwMode="blackWhite">
          <a:xfrm>
            <a:off x="2404534" y="4814365"/>
            <a:ext cx="1672167" cy="420687"/>
          </a:xfrm>
          <a:prstGeom prst="rect">
            <a:avLst/>
          </a:prstGeom>
          <a:solidFill>
            <a:srgbClr val="DDDDDD"/>
          </a:solidFill>
          <a:ln w="28575">
            <a:noFill/>
            <a:miter lim="800000"/>
            <a:headEnd type="none" w="sm" len="sm"/>
            <a:tailEnd type="none" w="sm" len="sm"/>
          </a:ln>
          <a:effectLst/>
        </p:spPr>
        <p:txBody>
          <a:bodyPr lIns="45720" rIns="0"/>
          <a:lstStyle/>
          <a:p>
            <a:pPr marL="114300" lvl="1" algn="ctr" defTabSz="228600">
              <a:lnSpc>
                <a:spcPct val="120000"/>
              </a:lnSpc>
              <a:spcBef>
                <a:spcPct val="60000"/>
              </a:spcBef>
            </a:pPr>
            <a:r>
              <a:rPr lang="en-US" altLang="zh-TW" b="1">
                <a:latin typeface="微軟正黑體" pitchFamily="34" charset="-120"/>
                <a:ea typeface="微軟正黑體" pitchFamily="34" charset="-120"/>
              </a:rPr>
              <a:t>9</a:t>
            </a:r>
          </a:p>
        </p:txBody>
      </p:sp>
      <p:sp>
        <p:nvSpPr>
          <p:cNvPr id="341005" name="Rectangle 13"/>
          <p:cNvSpPr>
            <a:spLocks noChangeArrowheads="1"/>
          </p:cNvSpPr>
          <p:nvPr/>
        </p:nvSpPr>
        <p:spPr bwMode="blackWhite">
          <a:xfrm>
            <a:off x="4076701" y="2933177"/>
            <a:ext cx="5643033" cy="365125"/>
          </a:xfrm>
          <a:prstGeom prst="rect">
            <a:avLst/>
          </a:prstGeom>
          <a:solidFill>
            <a:srgbClr val="DDDDDD"/>
          </a:solidFill>
          <a:ln w="28575">
            <a:noFill/>
            <a:miter lim="800000"/>
            <a:headEnd type="none" w="sm" len="sm"/>
            <a:tailEnd type="none" w="sm" len="sm"/>
          </a:ln>
          <a:effectLst/>
        </p:spPr>
        <p:txBody>
          <a:bodyPr lIns="45720" rIns="0"/>
          <a:lstStyle/>
          <a:p>
            <a:pPr defTabSz="228600" eaLnBrk="1" hangingPunct="1">
              <a:spcBef>
                <a:spcPct val="20000"/>
              </a:spcBef>
              <a:buClr>
                <a:srgbClr val="000000"/>
              </a:buClr>
              <a:buFont typeface="Arial" charset="0"/>
              <a:buNone/>
            </a:pPr>
            <a:r>
              <a:rPr lang="en-US" altLang="zh-TW" b="1">
                <a:solidFill>
                  <a:schemeClr val="tx1"/>
                </a:solidFill>
                <a:latin typeface="微軟正黑體" pitchFamily="34" charset="-120"/>
                <a:ea typeface="微軟正黑體" pitchFamily="34" charset="-120"/>
              </a:rPr>
              <a:t> IS [NOT] NULL, LIKE, [NOT] IN</a:t>
            </a:r>
          </a:p>
        </p:txBody>
      </p:sp>
      <p:sp>
        <p:nvSpPr>
          <p:cNvPr id="341006" name="Rectangle 14"/>
          <p:cNvSpPr>
            <a:spLocks noChangeArrowheads="1"/>
          </p:cNvSpPr>
          <p:nvPr/>
        </p:nvSpPr>
        <p:spPr bwMode="blackWhite">
          <a:xfrm>
            <a:off x="2404534" y="2933177"/>
            <a:ext cx="1672167" cy="365125"/>
          </a:xfrm>
          <a:prstGeom prst="rect">
            <a:avLst/>
          </a:prstGeom>
          <a:solidFill>
            <a:srgbClr val="DDDDDD"/>
          </a:solidFill>
          <a:ln w="28575">
            <a:noFill/>
            <a:miter lim="800000"/>
            <a:headEnd type="none" w="sm" len="sm"/>
            <a:tailEnd type="none" w="sm" len="sm"/>
          </a:ln>
          <a:effectLst/>
        </p:spPr>
        <p:txBody>
          <a:bodyPr lIns="45720" rIns="0"/>
          <a:lstStyle/>
          <a:p>
            <a:pPr marL="114300" lvl="1" algn="ctr" defTabSz="228600" eaLnBrk="1" hangingPunct="1">
              <a:spcBef>
                <a:spcPct val="20000"/>
              </a:spcBef>
              <a:buClr>
                <a:srgbClr val="FF0000"/>
              </a:buClr>
              <a:buFont typeface="Arial" charset="0"/>
              <a:buNone/>
            </a:pPr>
            <a:r>
              <a:rPr lang="en-US" altLang="zh-TW" b="1">
                <a:solidFill>
                  <a:schemeClr val="tx1"/>
                </a:solidFill>
                <a:latin typeface="微軟正黑體" pitchFamily="34" charset="-120"/>
                <a:ea typeface="微軟正黑體" pitchFamily="34" charset="-120"/>
              </a:rPr>
              <a:t>4</a:t>
            </a:r>
          </a:p>
        </p:txBody>
      </p:sp>
      <p:sp>
        <p:nvSpPr>
          <p:cNvPr id="341007" name="Rectangle 15"/>
          <p:cNvSpPr>
            <a:spLocks noChangeArrowheads="1"/>
          </p:cNvSpPr>
          <p:nvPr/>
        </p:nvSpPr>
        <p:spPr bwMode="blackWhite">
          <a:xfrm>
            <a:off x="4076701" y="3298302"/>
            <a:ext cx="5643033" cy="365125"/>
          </a:xfrm>
          <a:prstGeom prst="rect">
            <a:avLst/>
          </a:prstGeom>
          <a:solidFill>
            <a:srgbClr val="DDDDDD"/>
          </a:solidFill>
          <a:ln w="28575">
            <a:noFill/>
            <a:miter lim="800000"/>
            <a:headEnd type="none" w="sm" len="sm"/>
            <a:tailEnd type="none" w="sm" len="sm"/>
          </a:ln>
          <a:effectLst/>
        </p:spPr>
        <p:txBody>
          <a:bodyPr lIns="45720" rIns="0"/>
          <a:lstStyle/>
          <a:p>
            <a:pPr defTabSz="228600" eaLnBrk="1" hangingPunct="1">
              <a:spcBef>
                <a:spcPct val="20000"/>
              </a:spcBef>
              <a:buClr>
                <a:srgbClr val="000000"/>
              </a:buClr>
              <a:buFont typeface="Arial" charset="0"/>
              <a:buNone/>
            </a:pPr>
            <a:r>
              <a:rPr lang="en-US" altLang="zh-TW" b="1">
                <a:solidFill>
                  <a:schemeClr val="tx1"/>
                </a:solidFill>
                <a:latin typeface="微軟正黑體" pitchFamily="34" charset="-120"/>
                <a:ea typeface="微軟正黑體" pitchFamily="34" charset="-120"/>
              </a:rPr>
              <a:t> [NOT] BETWEEN</a:t>
            </a:r>
          </a:p>
        </p:txBody>
      </p:sp>
      <p:sp>
        <p:nvSpPr>
          <p:cNvPr id="341008" name="Rectangle 16"/>
          <p:cNvSpPr>
            <a:spLocks noChangeArrowheads="1"/>
          </p:cNvSpPr>
          <p:nvPr/>
        </p:nvSpPr>
        <p:spPr bwMode="blackWhite">
          <a:xfrm>
            <a:off x="2404534" y="3298302"/>
            <a:ext cx="1672167" cy="365125"/>
          </a:xfrm>
          <a:prstGeom prst="rect">
            <a:avLst/>
          </a:prstGeom>
          <a:solidFill>
            <a:srgbClr val="DDDDDD"/>
          </a:solidFill>
          <a:ln w="28575">
            <a:noFill/>
            <a:miter lim="800000"/>
            <a:headEnd type="none" w="sm" len="sm"/>
            <a:tailEnd type="none" w="sm" len="sm"/>
          </a:ln>
          <a:effectLst/>
        </p:spPr>
        <p:txBody>
          <a:bodyPr lIns="45720" rIns="0"/>
          <a:lstStyle/>
          <a:p>
            <a:pPr marL="114300" lvl="1" algn="ctr" defTabSz="228600" eaLnBrk="1" hangingPunct="1">
              <a:spcBef>
                <a:spcPct val="20000"/>
              </a:spcBef>
              <a:buClr>
                <a:srgbClr val="FF0000"/>
              </a:buClr>
              <a:buFont typeface="Arial" charset="0"/>
              <a:buNone/>
            </a:pPr>
            <a:r>
              <a:rPr lang="en-US" altLang="zh-TW" b="1">
                <a:solidFill>
                  <a:schemeClr val="tx1"/>
                </a:solidFill>
                <a:latin typeface="微軟正黑體" pitchFamily="34" charset="-120"/>
                <a:ea typeface="微軟正黑體" pitchFamily="34" charset="-120"/>
              </a:rPr>
              <a:t>5</a:t>
            </a:r>
          </a:p>
        </p:txBody>
      </p:sp>
      <p:sp>
        <p:nvSpPr>
          <p:cNvPr id="341009" name="Rectangle 17"/>
          <p:cNvSpPr>
            <a:spLocks noChangeArrowheads="1"/>
          </p:cNvSpPr>
          <p:nvPr/>
        </p:nvSpPr>
        <p:spPr bwMode="blackWhite">
          <a:xfrm>
            <a:off x="4076701" y="2568052"/>
            <a:ext cx="5643033" cy="365125"/>
          </a:xfrm>
          <a:prstGeom prst="rect">
            <a:avLst/>
          </a:prstGeom>
          <a:solidFill>
            <a:srgbClr val="DDDDDD"/>
          </a:solidFill>
          <a:ln w="28575">
            <a:noFill/>
            <a:miter lim="800000"/>
            <a:headEnd type="none" w="sm" len="sm"/>
            <a:tailEnd type="none" w="sm" len="sm"/>
          </a:ln>
          <a:effectLst/>
        </p:spPr>
        <p:txBody>
          <a:bodyPr lIns="45720" rIns="0"/>
          <a:lstStyle/>
          <a:p>
            <a:pPr defTabSz="228600">
              <a:spcBef>
                <a:spcPct val="40000"/>
              </a:spcBef>
            </a:pPr>
            <a:r>
              <a:rPr lang="zh-TW" altLang="en-US" b="1" dirty="0" smtClean="0">
                <a:latin typeface="微軟正黑體" pitchFamily="34" charset="-120"/>
                <a:ea typeface="微軟正黑體" pitchFamily="34" charset="-120"/>
              </a:rPr>
              <a:t>比較條件</a:t>
            </a:r>
            <a:endParaRPr lang="en-US" altLang="zh-TW" b="1" dirty="0">
              <a:solidFill>
                <a:schemeClr val="tx1"/>
              </a:solidFill>
              <a:latin typeface="微軟正黑體" pitchFamily="34" charset="-120"/>
              <a:ea typeface="微軟正黑體" pitchFamily="34" charset="-120"/>
            </a:endParaRPr>
          </a:p>
        </p:txBody>
      </p:sp>
      <p:sp>
        <p:nvSpPr>
          <p:cNvPr id="341010" name="Rectangle 18"/>
          <p:cNvSpPr>
            <a:spLocks noChangeArrowheads="1"/>
          </p:cNvSpPr>
          <p:nvPr/>
        </p:nvSpPr>
        <p:spPr bwMode="blackWhite">
          <a:xfrm>
            <a:off x="2404534" y="2568052"/>
            <a:ext cx="1672167" cy="365125"/>
          </a:xfrm>
          <a:prstGeom prst="rect">
            <a:avLst/>
          </a:prstGeom>
          <a:solidFill>
            <a:srgbClr val="DDDDDD"/>
          </a:solidFill>
          <a:ln w="28575">
            <a:noFill/>
            <a:miter lim="800000"/>
            <a:headEnd type="none" w="sm" len="sm"/>
            <a:tailEnd type="none" w="sm" len="sm"/>
          </a:ln>
          <a:effectLst/>
        </p:spPr>
        <p:txBody>
          <a:bodyPr lIns="45720" rIns="0"/>
          <a:lstStyle/>
          <a:p>
            <a:pPr marL="114300" lvl="1" algn="ctr" defTabSz="228600" eaLnBrk="1" hangingPunct="1">
              <a:spcBef>
                <a:spcPct val="20000"/>
              </a:spcBef>
              <a:buClr>
                <a:srgbClr val="FF0000"/>
              </a:buClr>
              <a:buFont typeface="Arial" charset="0"/>
              <a:buNone/>
            </a:pPr>
            <a:r>
              <a:rPr lang="en-US" altLang="zh-TW" b="1">
                <a:solidFill>
                  <a:schemeClr val="tx1"/>
                </a:solidFill>
                <a:latin typeface="微軟正黑體" pitchFamily="34" charset="-120"/>
                <a:ea typeface="微軟正黑體" pitchFamily="34" charset="-120"/>
              </a:rPr>
              <a:t>3</a:t>
            </a:r>
          </a:p>
        </p:txBody>
      </p:sp>
      <p:sp>
        <p:nvSpPr>
          <p:cNvPr id="341011" name="Rectangle 19"/>
          <p:cNvSpPr>
            <a:spLocks noChangeArrowheads="1"/>
          </p:cNvSpPr>
          <p:nvPr/>
        </p:nvSpPr>
        <p:spPr bwMode="blackWhite">
          <a:xfrm>
            <a:off x="4076701" y="2185465"/>
            <a:ext cx="5643033" cy="382587"/>
          </a:xfrm>
          <a:prstGeom prst="rect">
            <a:avLst/>
          </a:prstGeom>
          <a:solidFill>
            <a:srgbClr val="DDDDDD"/>
          </a:solidFill>
          <a:ln w="28575">
            <a:noFill/>
            <a:miter lim="800000"/>
            <a:headEnd type="none" w="sm" len="sm"/>
            <a:tailEnd type="none" w="sm" len="sm"/>
          </a:ln>
          <a:effectLst/>
        </p:spPr>
        <p:txBody>
          <a:bodyPr lIns="45720" rIns="0"/>
          <a:lstStyle/>
          <a:p>
            <a:pPr defTabSz="228600">
              <a:spcBef>
                <a:spcPct val="40000"/>
              </a:spcBef>
            </a:pPr>
            <a:r>
              <a:rPr lang="zh-TW" altLang="en-US" b="1" dirty="0" smtClean="0">
                <a:latin typeface="微軟正黑體" pitchFamily="34" charset="-120"/>
                <a:ea typeface="微軟正黑體" pitchFamily="34" charset="-120"/>
              </a:rPr>
              <a:t>串接運算子</a:t>
            </a:r>
            <a:endParaRPr lang="en-US" altLang="zh-TW" b="1" dirty="0">
              <a:solidFill>
                <a:schemeClr val="tx1"/>
              </a:solidFill>
              <a:latin typeface="微軟正黑體" pitchFamily="34" charset="-120"/>
              <a:ea typeface="微軟正黑體" pitchFamily="34" charset="-120"/>
            </a:endParaRPr>
          </a:p>
        </p:txBody>
      </p:sp>
      <p:sp>
        <p:nvSpPr>
          <p:cNvPr id="341012" name="Rectangle 20"/>
          <p:cNvSpPr>
            <a:spLocks noChangeArrowheads="1"/>
          </p:cNvSpPr>
          <p:nvPr/>
        </p:nvSpPr>
        <p:spPr bwMode="blackWhite">
          <a:xfrm>
            <a:off x="2404534" y="2185465"/>
            <a:ext cx="1672167" cy="382587"/>
          </a:xfrm>
          <a:prstGeom prst="rect">
            <a:avLst/>
          </a:prstGeom>
          <a:solidFill>
            <a:srgbClr val="DDDDDD"/>
          </a:solidFill>
          <a:ln w="28575">
            <a:noFill/>
            <a:miter lim="800000"/>
            <a:headEnd type="none" w="sm" len="sm"/>
            <a:tailEnd type="none" w="sm" len="sm"/>
          </a:ln>
          <a:effectLst/>
        </p:spPr>
        <p:txBody>
          <a:bodyPr lIns="45720" rIns="0"/>
          <a:lstStyle/>
          <a:p>
            <a:pPr marL="114300" lvl="1" algn="ctr" defTabSz="228600" eaLnBrk="1" hangingPunct="1">
              <a:spcBef>
                <a:spcPct val="20000"/>
              </a:spcBef>
              <a:buClr>
                <a:srgbClr val="FF0000"/>
              </a:buClr>
              <a:buFont typeface="Arial" charset="0"/>
              <a:buNone/>
            </a:pPr>
            <a:r>
              <a:rPr lang="en-US" altLang="zh-TW" b="1">
                <a:solidFill>
                  <a:schemeClr val="tx1"/>
                </a:solidFill>
                <a:latin typeface="微軟正黑體" pitchFamily="34" charset="-120"/>
                <a:ea typeface="微軟正黑體" pitchFamily="34" charset="-120"/>
              </a:rPr>
              <a:t>2</a:t>
            </a:r>
          </a:p>
        </p:txBody>
      </p:sp>
      <p:sp>
        <p:nvSpPr>
          <p:cNvPr id="341013" name="Rectangle 21"/>
          <p:cNvSpPr>
            <a:spLocks noChangeArrowheads="1"/>
          </p:cNvSpPr>
          <p:nvPr/>
        </p:nvSpPr>
        <p:spPr bwMode="blackWhite">
          <a:xfrm>
            <a:off x="4076701" y="1810814"/>
            <a:ext cx="5643033" cy="374650"/>
          </a:xfrm>
          <a:prstGeom prst="rect">
            <a:avLst/>
          </a:prstGeom>
          <a:solidFill>
            <a:srgbClr val="DDDDDD"/>
          </a:solidFill>
          <a:ln w="28575">
            <a:noFill/>
            <a:miter lim="800000"/>
            <a:headEnd type="none" w="sm" len="sm"/>
            <a:tailEnd type="none" w="sm" len="sm"/>
          </a:ln>
          <a:effectLst/>
        </p:spPr>
        <p:txBody>
          <a:bodyPr lIns="45720" rIns="0"/>
          <a:lstStyle/>
          <a:p>
            <a:pPr defTabSz="228600">
              <a:spcBef>
                <a:spcPct val="20000"/>
              </a:spcBef>
              <a:buClr>
                <a:srgbClr val="000000"/>
              </a:buClr>
            </a:pPr>
            <a:r>
              <a:rPr lang="zh-TW" altLang="en-US" b="1" dirty="0" smtClean="0">
                <a:latin typeface="微軟正黑體" pitchFamily="34" charset="-120"/>
                <a:ea typeface="微軟正黑體" pitchFamily="34" charset="-120"/>
              </a:rPr>
              <a:t>算術運算子</a:t>
            </a:r>
            <a:endParaRPr lang="en-US" altLang="zh-TW" b="1" dirty="0">
              <a:solidFill>
                <a:schemeClr val="tx1"/>
              </a:solidFill>
              <a:latin typeface="微軟正黑體" pitchFamily="34" charset="-120"/>
              <a:ea typeface="微軟正黑體" pitchFamily="34" charset="-120"/>
            </a:endParaRPr>
          </a:p>
        </p:txBody>
      </p:sp>
      <p:sp>
        <p:nvSpPr>
          <p:cNvPr id="341014" name="Rectangle 22"/>
          <p:cNvSpPr>
            <a:spLocks noChangeArrowheads="1"/>
          </p:cNvSpPr>
          <p:nvPr/>
        </p:nvSpPr>
        <p:spPr bwMode="blackWhite">
          <a:xfrm>
            <a:off x="2404534" y="1810814"/>
            <a:ext cx="1672167" cy="374650"/>
          </a:xfrm>
          <a:prstGeom prst="rect">
            <a:avLst/>
          </a:prstGeom>
          <a:solidFill>
            <a:srgbClr val="DDDDDD"/>
          </a:solidFill>
          <a:ln w="28575">
            <a:noFill/>
            <a:miter lim="800000"/>
            <a:headEnd type="none" w="sm" len="sm"/>
            <a:tailEnd type="none" w="sm" len="sm"/>
          </a:ln>
          <a:effectLst/>
        </p:spPr>
        <p:txBody>
          <a:bodyPr lIns="45720" rIns="0"/>
          <a:lstStyle/>
          <a:p>
            <a:pPr marL="114300" lvl="1" algn="ctr" defTabSz="228600" eaLnBrk="1" hangingPunct="1">
              <a:spcBef>
                <a:spcPct val="20000"/>
              </a:spcBef>
              <a:buClr>
                <a:srgbClr val="FF0000"/>
              </a:buClr>
              <a:buFont typeface="Arial" charset="0"/>
              <a:buNone/>
            </a:pPr>
            <a:r>
              <a:rPr lang="en-US" altLang="zh-TW" b="1">
                <a:solidFill>
                  <a:schemeClr val="tx1"/>
                </a:solidFill>
                <a:latin typeface="微軟正黑體" pitchFamily="34" charset="-120"/>
                <a:ea typeface="微軟正黑體" pitchFamily="34" charset="-120"/>
              </a:rPr>
              <a:t>1</a:t>
            </a:r>
          </a:p>
        </p:txBody>
      </p:sp>
      <p:sp>
        <p:nvSpPr>
          <p:cNvPr id="341015" name="Rectangle 23"/>
          <p:cNvSpPr>
            <a:spLocks noChangeArrowheads="1"/>
          </p:cNvSpPr>
          <p:nvPr/>
        </p:nvSpPr>
        <p:spPr bwMode="gray">
          <a:xfrm>
            <a:off x="4076701" y="1445690"/>
            <a:ext cx="5643033" cy="365125"/>
          </a:xfrm>
          <a:prstGeom prst="rect">
            <a:avLst/>
          </a:prstGeom>
          <a:solidFill>
            <a:schemeClr val="accent1">
              <a:lumMod val="75000"/>
            </a:schemeClr>
          </a:solidFill>
          <a:ln w="28575">
            <a:noFill/>
            <a:miter lim="800000"/>
            <a:headEnd type="none" w="sm" len="sm"/>
            <a:tailEnd type="none" w="sm" len="sm"/>
          </a:ln>
          <a:effectLst/>
        </p:spPr>
        <p:txBody>
          <a:bodyPr lIns="45720" rIns="0"/>
          <a:lstStyle/>
          <a:p>
            <a:pPr defTabSz="228600">
              <a:spcBef>
                <a:spcPct val="20000"/>
              </a:spcBef>
              <a:buClr>
                <a:srgbClr val="000000"/>
              </a:buClr>
            </a:pPr>
            <a:r>
              <a:rPr lang="zh-TW" altLang="en-US" sz="2000" b="1" dirty="0" smtClean="0">
                <a:solidFill>
                  <a:schemeClr val="bg1"/>
                </a:solidFill>
                <a:latin typeface="微軟正黑體" pitchFamily="34" charset="-120"/>
                <a:ea typeface="微軟正黑體" pitchFamily="34" charset="-120"/>
              </a:rPr>
              <a:t>意義</a:t>
            </a:r>
            <a:endParaRPr lang="en-US" altLang="zh-TW" sz="2000" b="1" dirty="0">
              <a:solidFill>
                <a:schemeClr val="bg1"/>
              </a:solidFill>
              <a:latin typeface="微軟正黑體" pitchFamily="34" charset="-120"/>
              <a:ea typeface="微軟正黑體" pitchFamily="34" charset="-120"/>
            </a:endParaRPr>
          </a:p>
        </p:txBody>
      </p:sp>
      <p:sp>
        <p:nvSpPr>
          <p:cNvPr id="341016" name="Rectangle 24"/>
          <p:cNvSpPr>
            <a:spLocks noChangeArrowheads="1"/>
          </p:cNvSpPr>
          <p:nvPr/>
        </p:nvSpPr>
        <p:spPr bwMode="gray">
          <a:xfrm>
            <a:off x="2404534" y="1445690"/>
            <a:ext cx="1672167" cy="365125"/>
          </a:xfrm>
          <a:prstGeom prst="rect">
            <a:avLst/>
          </a:prstGeom>
          <a:solidFill>
            <a:schemeClr val="accent1">
              <a:lumMod val="75000"/>
            </a:schemeClr>
          </a:solidFill>
          <a:ln w="28575">
            <a:noFill/>
            <a:miter lim="800000"/>
            <a:headEnd type="none" w="sm" len="sm"/>
            <a:tailEnd type="none" w="sm" len="sm"/>
          </a:ln>
          <a:effectLst/>
        </p:spPr>
        <p:txBody>
          <a:bodyPr lIns="45720" rIns="0"/>
          <a:lstStyle/>
          <a:p>
            <a:pPr defTabSz="228600">
              <a:spcBef>
                <a:spcPct val="20000"/>
              </a:spcBef>
              <a:buClr>
                <a:srgbClr val="000000"/>
              </a:buClr>
            </a:pPr>
            <a:r>
              <a:rPr lang="zh-TW" altLang="en-US" sz="2000" b="1" dirty="0" smtClean="0">
                <a:solidFill>
                  <a:schemeClr val="bg1"/>
                </a:solidFill>
                <a:latin typeface="微軟正黑體" pitchFamily="34" charset="-120"/>
                <a:ea typeface="微軟正黑體" pitchFamily="34" charset="-120"/>
              </a:rPr>
              <a:t>運算子</a:t>
            </a:r>
            <a:endParaRPr lang="en-US" altLang="zh-TW" sz="2000" b="1" dirty="0">
              <a:solidFill>
                <a:schemeClr val="bg1"/>
              </a:solidFill>
              <a:latin typeface="微軟正黑體" pitchFamily="34" charset="-120"/>
              <a:ea typeface="微軟正黑體" pitchFamily="34" charset="-120"/>
            </a:endParaRPr>
          </a:p>
        </p:txBody>
      </p:sp>
      <p:sp>
        <p:nvSpPr>
          <p:cNvPr id="341017" name="Line 25"/>
          <p:cNvSpPr>
            <a:spLocks noChangeShapeType="1"/>
          </p:cNvSpPr>
          <p:nvPr/>
        </p:nvSpPr>
        <p:spPr bwMode="blackWhite">
          <a:xfrm>
            <a:off x="2404533" y="1810814"/>
            <a:ext cx="7315200" cy="0"/>
          </a:xfrm>
          <a:prstGeom prst="line">
            <a:avLst/>
          </a:prstGeom>
          <a:noFill/>
          <a:ln w="57150">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18" name="Line 26"/>
          <p:cNvSpPr>
            <a:spLocks noChangeShapeType="1"/>
          </p:cNvSpPr>
          <p:nvPr/>
        </p:nvSpPr>
        <p:spPr bwMode="blackWhite">
          <a:xfrm>
            <a:off x="2404533" y="2185464"/>
            <a:ext cx="7315200" cy="0"/>
          </a:xfrm>
          <a:prstGeom prst="line">
            <a:avLst/>
          </a:prstGeom>
          <a:noFill/>
          <a:ln w="28575">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19" name="Line 27"/>
          <p:cNvSpPr>
            <a:spLocks noChangeShapeType="1"/>
          </p:cNvSpPr>
          <p:nvPr/>
        </p:nvSpPr>
        <p:spPr bwMode="blackWhite">
          <a:xfrm>
            <a:off x="2404533" y="2568051"/>
            <a:ext cx="7315200" cy="0"/>
          </a:xfrm>
          <a:prstGeom prst="line">
            <a:avLst/>
          </a:prstGeom>
          <a:noFill/>
          <a:ln w="28575">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20" name="Line 28"/>
          <p:cNvSpPr>
            <a:spLocks noChangeShapeType="1"/>
          </p:cNvSpPr>
          <p:nvPr/>
        </p:nvSpPr>
        <p:spPr bwMode="blackWhite">
          <a:xfrm>
            <a:off x="2404533" y="5235051"/>
            <a:ext cx="7315200" cy="0"/>
          </a:xfrm>
          <a:prstGeom prst="line">
            <a:avLst/>
          </a:prstGeom>
          <a:noFill/>
          <a:ln w="28575" cap="sq">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21" name="Line 29"/>
          <p:cNvSpPr>
            <a:spLocks noChangeShapeType="1"/>
          </p:cNvSpPr>
          <p:nvPr/>
        </p:nvSpPr>
        <p:spPr bwMode="blackWhite">
          <a:xfrm>
            <a:off x="2404533" y="1445690"/>
            <a:ext cx="0" cy="365125"/>
          </a:xfrm>
          <a:prstGeom prst="line">
            <a:avLst/>
          </a:prstGeom>
          <a:noFill/>
          <a:ln w="28575">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22" name="Line 30"/>
          <p:cNvSpPr>
            <a:spLocks noChangeShapeType="1"/>
          </p:cNvSpPr>
          <p:nvPr/>
        </p:nvSpPr>
        <p:spPr bwMode="blackWhite">
          <a:xfrm>
            <a:off x="4076700" y="1445689"/>
            <a:ext cx="0" cy="3789362"/>
          </a:xfrm>
          <a:prstGeom prst="line">
            <a:avLst/>
          </a:prstGeom>
          <a:noFill/>
          <a:ln w="28575">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23" name="Line 31"/>
          <p:cNvSpPr>
            <a:spLocks noChangeShapeType="1"/>
          </p:cNvSpPr>
          <p:nvPr/>
        </p:nvSpPr>
        <p:spPr bwMode="blackWhite">
          <a:xfrm>
            <a:off x="9719733" y="1445690"/>
            <a:ext cx="0" cy="365125"/>
          </a:xfrm>
          <a:prstGeom prst="line">
            <a:avLst/>
          </a:prstGeom>
          <a:noFill/>
          <a:ln w="28575">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24" name="Line 32"/>
          <p:cNvSpPr>
            <a:spLocks noChangeShapeType="1"/>
          </p:cNvSpPr>
          <p:nvPr/>
        </p:nvSpPr>
        <p:spPr bwMode="blackWhite">
          <a:xfrm>
            <a:off x="2404533" y="2933176"/>
            <a:ext cx="7315200" cy="0"/>
          </a:xfrm>
          <a:prstGeom prst="line">
            <a:avLst/>
          </a:prstGeom>
          <a:noFill/>
          <a:ln w="28575">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25" name="Line 33"/>
          <p:cNvSpPr>
            <a:spLocks noChangeShapeType="1"/>
          </p:cNvSpPr>
          <p:nvPr/>
        </p:nvSpPr>
        <p:spPr bwMode="blackWhite">
          <a:xfrm>
            <a:off x="2404533" y="3663426"/>
            <a:ext cx="7315200" cy="0"/>
          </a:xfrm>
          <a:prstGeom prst="line">
            <a:avLst/>
          </a:prstGeom>
          <a:noFill/>
          <a:ln w="28575">
            <a:solidFill>
              <a:schemeClr val="tx1"/>
            </a:solidFill>
            <a:round/>
            <a:headEnd/>
            <a:tailEnd/>
          </a:ln>
          <a:effectLst/>
        </p:spPr>
        <p:txBody>
          <a:bodyPr lIns="45720" rIns="0"/>
          <a:lstStyle/>
          <a:p>
            <a:endParaRPr lang="zh-TW" altLang="en-US" sz="2000" b="1">
              <a:latin typeface="微軟正黑體" pitchFamily="34" charset="-120"/>
              <a:ea typeface="微軟正黑體" pitchFamily="34" charset="-120"/>
            </a:endParaRPr>
          </a:p>
        </p:txBody>
      </p:sp>
      <p:sp>
        <p:nvSpPr>
          <p:cNvPr id="341026" name="Line 34"/>
          <p:cNvSpPr>
            <a:spLocks noChangeShapeType="1"/>
          </p:cNvSpPr>
          <p:nvPr/>
        </p:nvSpPr>
        <p:spPr bwMode="blackWhite">
          <a:xfrm>
            <a:off x="2404533" y="3298301"/>
            <a:ext cx="7315200" cy="0"/>
          </a:xfrm>
          <a:prstGeom prst="line">
            <a:avLst/>
          </a:prstGeom>
          <a:noFill/>
          <a:ln w="28575">
            <a:solidFill>
              <a:schemeClr val="tx1"/>
            </a:solidFill>
            <a:round/>
            <a:headEnd/>
            <a:tailEnd/>
          </a:ln>
          <a:effectLst/>
        </p:spPr>
        <p:txBody>
          <a:bodyPr lIns="45720" rIns="0"/>
          <a:lstStyle/>
          <a:p>
            <a:endParaRPr lang="zh-TW" altLang="en-US" sz="2000" b="1">
              <a:latin typeface="微軟正黑體" pitchFamily="34" charset="-120"/>
              <a:ea typeface="微軟正黑體" pitchFamily="34" charset="-120"/>
            </a:endParaRPr>
          </a:p>
        </p:txBody>
      </p:sp>
      <p:sp>
        <p:nvSpPr>
          <p:cNvPr id="341027" name="Line 35"/>
          <p:cNvSpPr>
            <a:spLocks noChangeShapeType="1"/>
          </p:cNvSpPr>
          <p:nvPr/>
        </p:nvSpPr>
        <p:spPr bwMode="blackWhite">
          <a:xfrm>
            <a:off x="2404533" y="4814364"/>
            <a:ext cx="7315200" cy="0"/>
          </a:xfrm>
          <a:prstGeom prst="line">
            <a:avLst/>
          </a:prstGeom>
          <a:noFill/>
          <a:ln w="28575">
            <a:solidFill>
              <a:schemeClr val="tx1"/>
            </a:solidFill>
            <a:round/>
            <a:headEnd/>
            <a:tailEnd/>
          </a:ln>
          <a:effectLst/>
        </p:spPr>
        <p:txBody>
          <a:bodyPr lIns="45720" rIns="0"/>
          <a:lstStyle/>
          <a:p>
            <a:endParaRPr lang="zh-TW" altLang="en-US" sz="2000" b="1">
              <a:latin typeface="微軟正黑體" pitchFamily="34" charset="-120"/>
              <a:ea typeface="微軟正黑體" pitchFamily="34" charset="-120"/>
            </a:endParaRPr>
          </a:p>
        </p:txBody>
      </p:sp>
      <p:sp>
        <p:nvSpPr>
          <p:cNvPr id="341028" name="Line 36"/>
          <p:cNvSpPr>
            <a:spLocks noChangeShapeType="1"/>
          </p:cNvSpPr>
          <p:nvPr/>
        </p:nvSpPr>
        <p:spPr bwMode="blackWhite">
          <a:xfrm>
            <a:off x="2404533" y="4393676"/>
            <a:ext cx="7315200" cy="0"/>
          </a:xfrm>
          <a:prstGeom prst="line">
            <a:avLst/>
          </a:prstGeom>
          <a:noFill/>
          <a:ln w="28575">
            <a:solidFill>
              <a:schemeClr val="tx1"/>
            </a:solidFill>
            <a:round/>
            <a:headEnd/>
            <a:tailEnd/>
          </a:ln>
          <a:effectLst/>
        </p:spPr>
        <p:txBody>
          <a:bodyPr lIns="45720" rIns="0"/>
          <a:lstStyle/>
          <a:p>
            <a:endParaRPr lang="zh-TW" altLang="en-US" sz="2000" b="1">
              <a:latin typeface="微軟正黑體" pitchFamily="34" charset="-120"/>
              <a:ea typeface="微軟正黑體" pitchFamily="34" charset="-120"/>
            </a:endParaRPr>
          </a:p>
        </p:txBody>
      </p:sp>
      <p:sp>
        <p:nvSpPr>
          <p:cNvPr id="341029" name="Line 37"/>
          <p:cNvSpPr>
            <a:spLocks noChangeShapeType="1"/>
          </p:cNvSpPr>
          <p:nvPr/>
        </p:nvSpPr>
        <p:spPr bwMode="blackWhite">
          <a:xfrm>
            <a:off x="2404533" y="4028551"/>
            <a:ext cx="7315200" cy="0"/>
          </a:xfrm>
          <a:prstGeom prst="line">
            <a:avLst/>
          </a:prstGeom>
          <a:noFill/>
          <a:ln w="28575">
            <a:solidFill>
              <a:schemeClr val="tx1"/>
            </a:solidFill>
            <a:round/>
            <a:headEnd/>
            <a:tailEnd/>
          </a:ln>
          <a:effectLst/>
        </p:spPr>
        <p:txBody>
          <a:bodyPr lIns="45720" rIns="0"/>
          <a:lstStyle/>
          <a:p>
            <a:endParaRPr lang="zh-TW" altLang="en-US" sz="2000" b="1">
              <a:latin typeface="微軟正黑體" pitchFamily="34" charset="-120"/>
              <a:ea typeface="微軟正黑體" pitchFamily="34" charset="-120"/>
            </a:endParaRPr>
          </a:p>
        </p:txBody>
      </p:sp>
      <p:sp>
        <p:nvSpPr>
          <p:cNvPr id="341030" name="Line 38"/>
          <p:cNvSpPr>
            <a:spLocks noChangeShapeType="1"/>
          </p:cNvSpPr>
          <p:nvPr/>
        </p:nvSpPr>
        <p:spPr bwMode="blackWhite">
          <a:xfrm>
            <a:off x="2404533" y="1445689"/>
            <a:ext cx="7315200" cy="0"/>
          </a:xfrm>
          <a:prstGeom prst="line">
            <a:avLst/>
          </a:prstGeom>
          <a:noFill/>
          <a:ln w="28575">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31" name="Line 39"/>
          <p:cNvSpPr>
            <a:spLocks noChangeShapeType="1"/>
          </p:cNvSpPr>
          <p:nvPr/>
        </p:nvSpPr>
        <p:spPr bwMode="blackWhite">
          <a:xfrm>
            <a:off x="2404533" y="1810815"/>
            <a:ext cx="0" cy="3424237"/>
          </a:xfrm>
          <a:prstGeom prst="line">
            <a:avLst/>
          </a:prstGeom>
          <a:noFill/>
          <a:ln w="28575" cap="sq">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
        <p:nvSpPr>
          <p:cNvPr id="341032" name="Line 40"/>
          <p:cNvSpPr>
            <a:spLocks noChangeShapeType="1"/>
          </p:cNvSpPr>
          <p:nvPr/>
        </p:nvSpPr>
        <p:spPr bwMode="blackWhite">
          <a:xfrm>
            <a:off x="9719733" y="1810815"/>
            <a:ext cx="0" cy="3424237"/>
          </a:xfrm>
          <a:prstGeom prst="line">
            <a:avLst/>
          </a:prstGeom>
          <a:noFill/>
          <a:ln w="28575" cap="sq">
            <a:solidFill>
              <a:schemeClr val="tx1"/>
            </a:solidFill>
            <a:round/>
            <a:headEnd type="none" w="sm" len="sm"/>
            <a:tailEnd type="none" w="sm" len="sm"/>
          </a:ln>
          <a:effectLst/>
        </p:spPr>
        <p:txBody>
          <a:bodyPr lIns="45720" rIns="0"/>
          <a:lstStyle/>
          <a:p>
            <a:endParaRPr lang="zh-TW" altLang="en-US" sz="2000" b="1">
              <a:latin typeface="微軟正黑體" pitchFamily="34" charset="-120"/>
              <a:ea typeface="微軟正黑體" pitchFamily="34" charset="-120"/>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p:cNvSpPr>
          <p:nvPr/>
        </p:nvSpPr>
        <p:spPr bwMode="blackGray">
          <a:xfrm>
            <a:off x="1219200" y="1371600"/>
            <a:ext cx="9696451" cy="1446213"/>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last_name, </a:t>
            </a:r>
            <a:r>
              <a:rPr lang="en-US" altLang="zh-TW" dirty="0" err="1">
                <a:ea typeface="新細明體" charset="-120"/>
              </a:rPr>
              <a:t>job_id</a:t>
            </a:r>
            <a:r>
              <a:rPr lang="en-US" altLang="zh-TW" dirty="0">
                <a:ea typeface="新細明體" charset="-120"/>
              </a:rPr>
              <a:t>, salary</a:t>
            </a:r>
          </a:p>
          <a:p>
            <a:pPr>
              <a:tabLst>
                <a:tab pos="1200150" algn="l"/>
              </a:tabLst>
            </a:pPr>
            <a:r>
              <a:rPr lang="en-US" altLang="zh-TW" dirty="0">
                <a:ea typeface="新細明體" charset="-120"/>
              </a:rPr>
              <a:t>FROM   employees</a:t>
            </a:r>
          </a:p>
          <a:p>
            <a:pPr>
              <a:tabLst>
                <a:tab pos="1200150" algn="l"/>
              </a:tabLst>
            </a:pPr>
            <a:r>
              <a:rPr lang="en-US" altLang="zh-TW" dirty="0">
                <a:ea typeface="新細明體" charset="-120"/>
              </a:rPr>
              <a:t>WHERE  </a:t>
            </a:r>
            <a:r>
              <a:rPr lang="en-US" altLang="zh-TW" b="1" dirty="0" err="1">
                <a:solidFill>
                  <a:schemeClr val="tx2"/>
                </a:solidFill>
                <a:ea typeface="新細明體" charset="-120"/>
              </a:rPr>
              <a:t>job_id</a:t>
            </a:r>
            <a:r>
              <a:rPr lang="en-US" altLang="zh-TW" b="1" dirty="0">
                <a:solidFill>
                  <a:schemeClr val="tx2"/>
                </a:solidFill>
                <a:ea typeface="新細明體" charset="-120"/>
              </a:rPr>
              <a:t> = 'SA_REP'</a:t>
            </a:r>
          </a:p>
          <a:p>
            <a:pPr>
              <a:tabLst>
                <a:tab pos="1200150" algn="l"/>
              </a:tabLst>
            </a:pPr>
            <a:r>
              <a:rPr lang="en-US" altLang="zh-TW" dirty="0">
                <a:ea typeface="新細明體" charset="-120"/>
              </a:rPr>
              <a:t>OR    </a:t>
            </a:r>
            <a:r>
              <a:rPr lang="zh-TW" altLang="en-US" dirty="0" smtClean="0">
                <a:ea typeface="新細明體" charset="-120"/>
              </a:rPr>
              <a:t>          </a:t>
            </a:r>
            <a:r>
              <a:rPr lang="en-US" altLang="zh-TW" b="1" dirty="0" err="1" smtClean="0">
                <a:solidFill>
                  <a:srgbClr val="C00000"/>
                </a:solidFill>
                <a:ea typeface="新細明體" charset="-120"/>
              </a:rPr>
              <a:t>job_id</a:t>
            </a:r>
            <a:r>
              <a:rPr lang="en-US" altLang="zh-TW" b="1" dirty="0" smtClean="0">
                <a:solidFill>
                  <a:srgbClr val="C00000"/>
                </a:solidFill>
                <a:ea typeface="新細明體" charset="-120"/>
              </a:rPr>
              <a:t> </a:t>
            </a:r>
            <a:r>
              <a:rPr lang="en-US" altLang="zh-TW" b="1" dirty="0">
                <a:solidFill>
                  <a:srgbClr val="C00000"/>
                </a:solidFill>
                <a:ea typeface="新細明體" charset="-120"/>
              </a:rPr>
              <a:t>= 'AD_PRES'</a:t>
            </a:r>
          </a:p>
          <a:p>
            <a:pPr>
              <a:tabLst>
                <a:tab pos="1200150" algn="l"/>
              </a:tabLst>
            </a:pPr>
            <a:r>
              <a:rPr lang="en-US" altLang="zh-TW" dirty="0">
                <a:ea typeface="新細明體" charset="-120"/>
              </a:rPr>
              <a:t>AND  </a:t>
            </a:r>
            <a:r>
              <a:rPr lang="zh-TW" altLang="en-US" dirty="0" smtClean="0">
                <a:ea typeface="新細明體" charset="-120"/>
              </a:rPr>
              <a:t>         </a:t>
            </a:r>
            <a:r>
              <a:rPr lang="en-US" altLang="zh-TW" b="1" dirty="0" smtClean="0">
                <a:solidFill>
                  <a:srgbClr val="C00000"/>
                </a:solidFill>
                <a:ea typeface="新細明體" charset="-120"/>
              </a:rPr>
              <a:t>salary </a:t>
            </a:r>
            <a:r>
              <a:rPr lang="en-US" altLang="zh-TW" b="1" dirty="0">
                <a:solidFill>
                  <a:srgbClr val="C00000"/>
                </a:solidFill>
                <a:ea typeface="新細明體" charset="-120"/>
              </a:rPr>
              <a:t>&gt; 15000</a:t>
            </a:r>
            <a:r>
              <a:rPr lang="en-US" altLang="zh-TW" dirty="0">
                <a:ea typeface="新細明體" charset="-120"/>
              </a:rPr>
              <a:t>;</a:t>
            </a:r>
          </a:p>
        </p:txBody>
      </p:sp>
      <p:sp>
        <p:nvSpPr>
          <p:cNvPr id="343044" name="Rectangle 4"/>
          <p:cNvSpPr>
            <a:spLocks noChangeArrowheads="1"/>
          </p:cNvSpPr>
          <p:nvPr/>
        </p:nvSpPr>
        <p:spPr bwMode="gray">
          <a:xfrm>
            <a:off x="1219202" y="2209801"/>
            <a:ext cx="740831" cy="523875"/>
          </a:xfrm>
          <a:prstGeom prst="rect">
            <a:avLst/>
          </a:prstGeom>
          <a:noFill/>
          <a:ln w="28575">
            <a:solidFill>
              <a:srgbClr val="C00000"/>
            </a:solidFill>
            <a:miter lim="800000"/>
            <a:headEnd type="none" w="sm" len="sm"/>
            <a:tailEnd type="none" w="sm" len="sm"/>
          </a:ln>
          <a:effectLst/>
        </p:spPr>
        <p:txBody>
          <a:bodyPr wrap="none" anchor="ctr"/>
          <a:lstStyle/>
          <a:p>
            <a:endParaRPr lang="zh-TW" altLang="en-US"/>
          </a:p>
        </p:txBody>
      </p:sp>
      <p:sp>
        <p:nvSpPr>
          <p:cNvPr id="343045" name="Rectangle 5"/>
          <p:cNvSpPr>
            <a:spLocks noGrp="1" noChangeArrowheads="1"/>
          </p:cNvSpPr>
          <p:nvPr>
            <p:ph type="title"/>
          </p:nvPr>
        </p:nvSpPr>
        <p:spPr>
          <a:xfrm>
            <a:off x="1097280" y="286604"/>
            <a:ext cx="10058400" cy="738156"/>
          </a:xfrm>
        </p:spPr>
        <p:txBody>
          <a:bodyPr/>
          <a:lstStyle/>
          <a:p>
            <a:r>
              <a:rPr lang="en-US" altLang="zh-TW" dirty="0">
                <a:solidFill>
                  <a:schemeClr val="tx1"/>
                </a:solidFill>
                <a:latin typeface="+mn-lt"/>
                <a:ea typeface="微軟正黑體" pitchFamily="34" charset="-120"/>
              </a:rPr>
              <a:t>Rules of Precedence</a:t>
            </a:r>
          </a:p>
        </p:txBody>
      </p:sp>
      <p:grpSp>
        <p:nvGrpSpPr>
          <p:cNvPr id="2" name="Group 17"/>
          <p:cNvGrpSpPr>
            <a:grpSpLocks/>
          </p:cNvGrpSpPr>
          <p:nvPr/>
        </p:nvGrpSpPr>
        <p:grpSpPr bwMode="auto">
          <a:xfrm>
            <a:off x="1960035" y="2362201"/>
            <a:ext cx="269941" cy="239713"/>
            <a:chOff x="912" y="1625"/>
            <a:chExt cx="134" cy="151"/>
          </a:xfrm>
        </p:grpSpPr>
        <p:sp>
          <p:nvSpPr>
            <p:cNvPr id="343043" name="Freeform 3"/>
            <p:cNvSpPr>
              <a:spLocks/>
            </p:cNvSpPr>
            <p:nvPr/>
          </p:nvSpPr>
          <p:spPr bwMode="gray">
            <a:xfrm>
              <a:off x="977" y="1625"/>
              <a:ext cx="69" cy="147"/>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8575" cap="rnd" cmpd="sng">
              <a:solidFill>
                <a:srgbClr val="C00000"/>
              </a:solidFill>
              <a:prstDash val="solid"/>
              <a:round/>
              <a:headEnd type="none" w="sm" len="sm"/>
              <a:tailEnd type="triangle" w="sm" len="sm"/>
            </a:ln>
            <a:effectLst/>
          </p:spPr>
          <p:txBody>
            <a:bodyPr/>
            <a:lstStyle/>
            <a:p>
              <a:endParaRPr lang="zh-TW" altLang="en-US"/>
            </a:p>
          </p:txBody>
        </p:sp>
        <p:sp>
          <p:nvSpPr>
            <p:cNvPr id="343046" name="Line 6"/>
            <p:cNvSpPr>
              <a:spLocks noChangeShapeType="1"/>
            </p:cNvSpPr>
            <p:nvPr/>
          </p:nvSpPr>
          <p:spPr bwMode="gray">
            <a:xfrm>
              <a:off x="912" y="1776"/>
              <a:ext cx="134" cy="0"/>
            </a:xfrm>
            <a:prstGeom prst="line">
              <a:avLst/>
            </a:prstGeom>
            <a:noFill/>
            <a:ln w="28575">
              <a:solidFill>
                <a:srgbClr val="C00000"/>
              </a:solidFill>
              <a:round/>
              <a:headEnd type="none" w="sm" len="sm"/>
              <a:tailEnd type="triangle" w="sm" len="sm"/>
            </a:ln>
            <a:effectLst/>
          </p:spPr>
          <p:txBody>
            <a:bodyPr/>
            <a:lstStyle/>
            <a:p>
              <a:endParaRPr lang="zh-TW" altLang="en-US"/>
            </a:p>
          </p:txBody>
        </p:sp>
      </p:grpSp>
      <p:sp>
        <p:nvSpPr>
          <p:cNvPr id="343048" name="Rectangle 8"/>
          <p:cNvSpPr>
            <a:spLocks noChangeArrowheads="1"/>
          </p:cNvSpPr>
          <p:nvPr/>
        </p:nvSpPr>
        <p:spPr bwMode="blackGray">
          <a:xfrm>
            <a:off x="1176867" y="4257676"/>
            <a:ext cx="9696451" cy="143192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last_name, </a:t>
            </a:r>
            <a:r>
              <a:rPr lang="en-US" altLang="zh-TW" dirty="0" err="1">
                <a:ea typeface="新細明體" charset="-120"/>
              </a:rPr>
              <a:t>job_id</a:t>
            </a:r>
            <a:r>
              <a:rPr lang="en-US" altLang="zh-TW" dirty="0">
                <a:ea typeface="新細明體" charset="-120"/>
              </a:rPr>
              <a:t>, salary</a:t>
            </a:r>
          </a:p>
          <a:p>
            <a:pPr>
              <a:tabLst>
                <a:tab pos="1200150" algn="l"/>
              </a:tabLst>
            </a:pPr>
            <a:r>
              <a:rPr lang="en-US" altLang="zh-TW" dirty="0">
                <a:ea typeface="新細明體" charset="-120"/>
              </a:rPr>
              <a:t>FROM   employees</a:t>
            </a:r>
          </a:p>
          <a:p>
            <a:pPr>
              <a:tabLst>
                <a:tab pos="1200150" algn="l"/>
              </a:tabLst>
            </a:pPr>
            <a:r>
              <a:rPr lang="en-US" altLang="zh-TW" dirty="0">
                <a:ea typeface="新細明體" charset="-120"/>
              </a:rPr>
              <a:t>WHERE </a:t>
            </a:r>
            <a:r>
              <a:rPr lang="zh-TW" altLang="en-US" dirty="0" smtClean="0">
                <a:ea typeface="新細明體" charset="-120"/>
              </a:rPr>
              <a:t>    </a:t>
            </a:r>
            <a:r>
              <a:rPr lang="en-US" altLang="zh-TW" dirty="0" smtClean="0">
                <a:ea typeface="新細明體" charset="-120"/>
              </a:rPr>
              <a:t> </a:t>
            </a:r>
            <a:r>
              <a:rPr lang="en-US" altLang="zh-TW" b="1" dirty="0">
                <a:solidFill>
                  <a:srgbClr val="C00000"/>
                </a:solidFill>
                <a:ea typeface="新細明體" charset="-120"/>
              </a:rPr>
              <a:t>(</a:t>
            </a:r>
            <a:r>
              <a:rPr lang="en-US" altLang="zh-TW" b="1" dirty="0" err="1">
                <a:solidFill>
                  <a:srgbClr val="C00000"/>
                </a:solidFill>
                <a:ea typeface="新細明體" charset="-120"/>
              </a:rPr>
              <a:t>job_id</a:t>
            </a:r>
            <a:r>
              <a:rPr lang="en-US" altLang="zh-TW" b="1" dirty="0">
                <a:solidFill>
                  <a:srgbClr val="C00000"/>
                </a:solidFill>
                <a:ea typeface="新細明體" charset="-120"/>
              </a:rPr>
              <a:t> = 'SA_REP'</a:t>
            </a:r>
          </a:p>
          <a:p>
            <a:pPr>
              <a:tabLst>
                <a:tab pos="1200150" algn="l"/>
              </a:tabLst>
            </a:pPr>
            <a:r>
              <a:rPr lang="en-US" altLang="zh-TW" dirty="0">
                <a:ea typeface="新細明體" charset="-120"/>
              </a:rPr>
              <a:t>OR    </a:t>
            </a:r>
            <a:r>
              <a:rPr lang="zh-TW" altLang="en-US" dirty="0" smtClean="0">
                <a:ea typeface="新細明體" charset="-120"/>
              </a:rPr>
              <a:t>          </a:t>
            </a:r>
            <a:r>
              <a:rPr lang="en-US" altLang="zh-TW" b="1" dirty="0" smtClean="0">
                <a:solidFill>
                  <a:srgbClr val="C00000"/>
                </a:solidFill>
                <a:ea typeface="新細明體" charset="-120"/>
              </a:rPr>
              <a:t> </a:t>
            </a:r>
            <a:r>
              <a:rPr lang="en-US" altLang="zh-TW" b="1" dirty="0" err="1">
                <a:solidFill>
                  <a:srgbClr val="C00000"/>
                </a:solidFill>
                <a:ea typeface="新細明體" charset="-120"/>
              </a:rPr>
              <a:t>job_id</a:t>
            </a:r>
            <a:r>
              <a:rPr lang="en-US" altLang="zh-TW" b="1" dirty="0">
                <a:solidFill>
                  <a:srgbClr val="C00000"/>
                </a:solidFill>
                <a:ea typeface="新細明體" charset="-120"/>
              </a:rPr>
              <a:t> = 'AD_PRES')</a:t>
            </a:r>
          </a:p>
          <a:p>
            <a:pPr>
              <a:tabLst>
                <a:tab pos="1200150" algn="l"/>
              </a:tabLst>
            </a:pPr>
            <a:r>
              <a:rPr lang="en-US" altLang="zh-TW" dirty="0">
                <a:ea typeface="新細明體" charset="-120"/>
              </a:rPr>
              <a:t>AND    </a:t>
            </a:r>
            <a:r>
              <a:rPr lang="zh-TW" altLang="en-US" dirty="0" smtClean="0">
                <a:ea typeface="新細明體" charset="-120"/>
              </a:rPr>
              <a:t>       </a:t>
            </a:r>
            <a:r>
              <a:rPr lang="en-US" altLang="zh-TW" b="1" dirty="0" smtClean="0">
                <a:solidFill>
                  <a:schemeClr val="tx2"/>
                </a:solidFill>
                <a:ea typeface="新細明體" charset="-120"/>
              </a:rPr>
              <a:t>salary </a:t>
            </a:r>
            <a:r>
              <a:rPr lang="en-US" altLang="zh-TW" b="1" dirty="0">
                <a:solidFill>
                  <a:schemeClr val="tx2"/>
                </a:solidFill>
                <a:ea typeface="新細明體" charset="-120"/>
              </a:rPr>
              <a:t>&gt; 15000</a:t>
            </a:r>
            <a:r>
              <a:rPr lang="en-US" altLang="zh-TW" dirty="0">
                <a:ea typeface="新細明體" charset="-120"/>
              </a:rPr>
              <a:t>;</a:t>
            </a:r>
          </a:p>
        </p:txBody>
      </p:sp>
      <p:sp>
        <p:nvSpPr>
          <p:cNvPr id="343049" name="Freeform 9"/>
          <p:cNvSpPr>
            <a:spLocks/>
          </p:cNvSpPr>
          <p:nvPr/>
        </p:nvSpPr>
        <p:spPr bwMode="gray">
          <a:xfrm>
            <a:off x="2090974" y="5062538"/>
            <a:ext cx="139993" cy="233362"/>
          </a:xfrm>
          <a:custGeom>
            <a:avLst/>
            <a:gdLst/>
            <a:ahLst/>
            <a:cxnLst>
              <a:cxn ang="0">
                <a:pos x="0" y="146"/>
              </a:cxn>
              <a:cxn ang="0">
                <a:pos x="0" y="0"/>
              </a:cxn>
              <a:cxn ang="0">
                <a:pos x="191" y="0"/>
              </a:cxn>
            </a:cxnLst>
            <a:rect l="0" t="0" r="r" b="b"/>
            <a:pathLst>
              <a:path w="192" h="147">
                <a:moveTo>
                  <a:pt x="0" y="146"/>
                </a:moveTo>
                <a:lnTo>
                  <a:pt x="0" y="0"/>
                </a:lnTo>
                <a:lnTo>
                  <a:pt x="191" y="0"/>
                </a:lnTo>
              </a:path>
            </a:pathLst>
          </a:custGeom>
          <a:noFill/>
          <a:ln w="28575" cap="rnd" cmpd="sng">
            <a:solidFill>
              <a:srgbClr val="C00000"/>
            </a:solidFill>
            <a:prstDash val="solid"/>
            <a:round/>
            <a:headEnd type="none" w="sm" len="sm"/>
            <a:tailEnd type="triangle" w="sm" len="sm"/>
          </a:ln>
          <a:effectLst/>
        </p:spPr>
        <p:txBody>
          <a:bodyPr/>
          <a:lstStyle/>
          <a:p>
            <a:endParaRPr lang="zh-TW" altLang="en-US"/>
          </a:p>
        </p:txBody>
      </p:sp>
      <p:sp>
        <p:nvSpPr>
          <p:cNvPr id="343050" name="Line 10"/>
          <p:cNvSpPr>
            <a:spLocks noChangeShapeType="1"/>
          </p:cNvSpPr>
          <p:nvPr/>
        </p:nvSpPr>
        <p:spPr bwMode="gray">
          <a:xfrm>
            <a:off x="1968500" y="5295900"/>
            <a:ext cx="262467" cy="0"/>
          </a:xfrm>
          <a:prstGeom prst="line">
            <a:avLst/>
          </a:prstGeom>
          <a:noFill/>
          <a:ln w="28575">
            <a:solidFill>
              <a:srgbClr val="C00000"/>
            </a:solidFill>
            <a:round/>
            <a:headEnd type="none" w="sm" len="sm"/>
            <a:tailEnd type="triangle" w="sm" len="sm"/>
          </a:ln>
          <a:effectLst/>
        </p:spPr>
        <p:txBody>
          <a:bodyPr/>
          <a:lstStyle/>
          <a:p>
            <a:endParaRPr lang="zh-TW" altLang="en-US"/>
          </a:p>
        </p:txBody>
      </p:sp>
      <p:sp>
        <p:nvSpPr>
          <p:cNvPr id="343051" name="Rectangle 11"/>
          <p:cNvSpPr>
            <a:spLocks noChangeArrowheads="1"/>
          </p:cNvSpPr>
          <p:nvPr/>
        </p:nvSpPr>
        <p:spPr bwMode="gray">
          <a:xfrm>
            <a:off x="1219200" y="5130801"/>
            <a:ext cx="753533" cy="500063"/>
          </a:xfrm>
          <a:prstGeom prst="rect">
            <a:avLst/>
          </a:prstGeom>
          <a:noFill/>
          <a:ln w="28575">
            <a:solidFill>
              <a:srgbClr val="C00000"/>
            </a:solidFill>
            <a:miter lim="800000"/>
            <a:headEnd type="none" w="sm" len="sm"/>
            <a:tailEnd type="none" w="sm" len="sm"/>
          </a:ln>
          <a:effectLst/>
        </p:spPr>
        <p:txBody>
          <a:bodyPr wrap="none" anchor="ctr"/>
          <a:lstStyle/>
          <a:p>
            <a:endParaRPr lang="zh-TW" altLang="en-US"/>
          </a:p>
        </p:txBody>
      </p:sp>
      <p:sp>
        <p:nvSpPr>
          <p:cNvPr id="343053" name="Oval 13"/>
          <p:cNvSpPr>
            <a:spLocks noChangeArrowheads="1"/>
          </p:cNvSpPr>
          <p:nvPr/>
        </p:nvSpPr>
        <p:spPr bwMode="blackWhite">
          <a:xfrm>
            <a:off x="9762068" y="2027238"/>
            <a:ext cx="453987"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algn="ctr" defTabSz="822325">
              <a:lnSpc>
                <a:spcPct val="95000"/>
              </a:lnSpc>
            </a:pPr>
            <a:r>
              <a:rPr lang="en-US" altLang="zh-TW" sz="2400" dirty="0">
                <a:solidFill>
                  <a:schemeClr val="tx1"/>
                </a:solidFill>
                <a:latin typeface="Arial" charset="0"/>
                <a:ea typeface="新細明體" charset="-120"/>
              </a:rPr>
              <a:t>1</a:t>
            </a:r>
          </a:p>
        </p:txBody>
      </p:sp>
      <p:sp>
        <p:nvSpPr>
          <p:cNvPr id="343054" name="Oval 14"/>
          <p:cNvSpPr>
            <a:spLocks noChangeArrowheads="1"/>
          </p:cNvSpPr>
          <p:nvPr/>
        </p:nvSpPr>
        <p:spPr bwMode="blackWhite">
          <a:xfrm>
            <a:off x="9762068" y="4637088"/>
            <a:ext cx="462454"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algn="ctr" defTabSz="822325">
              <a:lnSpc>
                <a:spcPct val="95000"/>
              </a:lnSpc>
            </a:pPr>
            <a:r>
              <a:rPr lang="en-US" altLang="zh-TW" sz="2400">
                <a:solidFill>
                  <a:schemeClr val="tx1"/>
                </a:solidFill>
                <a:latin typeface="Arial" charset="0"/>
                <a:ea typeface="新細明體" charset="-120"/>
              </a:rPr>
              <a:t>2</a:t>
            </a:r>
          </a:p>
        </p:txBody>
      </p:sp>
      <p:pic>
        <p:nvPicPr>
          <p:cNvPr id="343056" name="Picture 16" descr="C:\project-SQLFund1\images\img-02-19.gif"/>
          <p:cNvPicPr>
            <a:picLocks noChangeAspect="1" noChangeArrowheads="1"/>
          </p:cNvPicPr>
          <p:nvPr/>
        </p:nvPicPr>
        <p:blipFill>
          <a:blip r:embed="rId3"/>
          <a:srcRect/>
          <a:stretch>
            <a:fillRect/>
          </a:stretch>
        </p:blipFill>
        <p:spPr bwMode="gray">
          <a:xfrm>
            <a:off x="1219201" y="2895600"/>
            <a:ext cx="4205817" cy="1257300"/>
          </a:xfrm>
          <a:prstGeom prst="rect">
            <a:avLst/>
          </a:prstGeom>
          <a:noFill/>
        </p:spPr>
      </p:pic>
      <p:pic>
        <p:nvPicPr>
          <p:cNvPr id="343059" name="Picture 19" descr="C:\project-SQLFund1\images\img-02-19a.gif"/>
          <p:cNvPicPr>
            <a:picLocks noChangeAspect="1" noChangeArrowheads="1"/>
          </p:cNvPicPr>
          <p:nvPr/>
        </p:nvPicPr>
        <p:blipFill>
          <a:blip r:embed="rId4"/>
          <a:srcRect/>
          <a:stretch>
            <a:fillRect/>
          </a:stretch>
        </p:blipFill>
        <p:spPr bwMode="gray">
          <a:xfrm>
            <a:off x="1219201" y="5791200"/>
            <a:ext cx="4144433" cy="514350"/>
          </a:xfrm>
          <a:prstGeom prst="rect">
            <a:avLst/>
          </a:prstGeom>
          <a:noFill/>
        </p:spPr>
      </p:pic>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9" name="Rectangle 11"/>
          <p:cNvSpPr>
            <a:spLocks noGrp="1" noChangeArrowheads="1"/>
          </p:cNvSpPr>
          <p:nvPr>
            <p:ph type="title"/>
          </p:nvPr>
        </p:nvSpPr>
        <p:spPr>
          <a:xfrm>
            <a:off x="1097280" y="1"/>
            <a:ext cx="10058400" cy="1056290"/>
          </a:xfrm>
        </p:spPr>
        <p:txBody>
          <a:bodyPr>
            <a:normAutofit/>
          </a:bodyPr>
          <a:lstStyle/>
          <a:p>
            <a:r>
              <a:rPr lang="en-US" altLang="zh-TW" sz="4400" dirty="0">
                <a:solidFill>
                  <a:schemeClr val="tx1"/>
                </a:solidFill>
                <a:latin typeface="+mn-lt"/>
                <a:ea typeface="新細明體" charset="-120"/>
              </a:rPr>
              <a:t>Using the ORDER BY Clause</a:t>
            </a:r>
          </a:p>
        </p:txBody>
      </p:sp>
      <p:sp>
        <p:nvSpPr>
          <p:cNvPr id="345100" name="Rectangle 12"/>
          <p:cNvSpPr>
            <a:spLocks noGrp="1" noChangeArrowheads="1"/>
          </p:cNvSpPr>
          <p:nvPr>
            <p:ph type="body" idx="1"/>
          </p:nvPr>
        </p:nvSpPr>
        <p:spPr>
          <a:xfrm>
            <a:off x="1652387" y="1449388"/>
            <a:ext cx="10557933" cy="1492250"/>
          </a:xfrm>
        </p:spPr>
        <p:txBody>
          <a:bodyPr>
            <a:noAutofit/>
          </a:bodyPr>
          <a:lstStyle/>
          <a:p>
            <a:pPr>
              <a:spcBef>
                <a:spcPts val="600"/>
              </a:spcBef>
              <a:spcAft>
                <a:spcPts val="600"/>
              </a:spcAft>
              <a:buClrTx/>
              <a:buFont typeface="Wingdings" pitchFamily="2" charset="2"/>
              <a:buChar char="ü"/>
            </a:pPr>
            <a:r>
              <a:rPr lang="zh-TW" altLang="en-US" dirty="0" smtClean="0">
                <a:solidFill>
                  <a:schemeClr val="tx1"/>
                </a:solidFill>
                <a:latin typeface="微軟正黑體" pitchFamily="34" charset="-120"/>
                <a:ea typeface="微軟正黑體" pitchFamily="34" charset="-120"/>
              </a:rPr>
              <a:t>  以</a:t>
            </a:r>
            <a:r>
              <a:rPr lang="en-US" altLang="zh-TW" dirty="0" smtClean="0">
                <a:solidFill>
                  <a:schemeClr val="tx1"/>
                </a:solidFill>
                <a:latin typeface="微軟正黑體" pitchFamily="34" charset="-120"/>
                <a:ea typeface="微軟正黑體" pitchFamily="34" charset="-120"/>
              </a:rPr>
              <a:t>ORDER BY </a:t>
            </a:r>
            <a:r>
              <a:rPr lang="zh-TW" altLang="en-US" dirty="0" smtClean="0">
                <a:solidFill>
                  <a:schemeClr val="tx1"/>
                </a:solidFill>
                <a:latin typeface="微軟正黑體" pitchFamily="34" charset="-120"/>
                <a:ea typeface="微軟正黑體" pitchFamily="34" charset="-120"/>
              </a:rPr>
              <a:t>子句來排序擷取的資料列：</a:t>
            </a:r>
          </a:p>
          <a:p>
            <a:pPr lvl="2">
              <a:spcBef>
                <a:spcPts val="600"/>
              </a:spcBef>
              <a:spcAft>
                <a:spcPts val="600"/>
              </a:spcAft>
              <a:buClrTx/>
              <a:buFont typeface="Arial" pitchFamily="34" charset="0"/>
              <a:buChar char="•"/>
            </a:pPr>
            <a:r>
              <a:rPr lang="en-US" altLang="zh-TW" sz="2000" dirty="0" smtClean="0">
                <a:solidFill>
                  <a:schemeClr val="tx1"/>
                </a:solidFill>
                <a:latin typeface="微軟正黑體" pitchFamily="34" charset="-120"/>
                <a:ea typeface="微軟正黑體" pitchFamily="34" charset="-120"/>
              </a:rPr>
              <a:t>ASC</a:t>
            </a:r>
            <a:r>
              <a:rPr lang="zh-TW" altLang="en-US" sz="2000" dirty="0" smtClean="0">
                <a:solidFill>
                  <a:schemeClr val="tx1"/>
                </a:solidFill>
                <a:latin typeface="微軟正黑體" pitchFamily="34" charset="-120"/>
                <a:ea typeface="微軟正黑體" pitchFamily="34" charset="-120"/>
              </a:rPr>
              <a:t>：升冪排列，預設值</a:t>
            </a:r>
          </a:p>
          <a:p>
            <a:pPr lvl="2">
              <a:spcBef>
                <a:spcPts val="600"/>
              </a:spcBef>
              <a:spcAft>
                <a:spcPts val="600"/>
              </a:spcAft>
              <a:buClrTx/>
              <a:buFont typeface="Arial" pitchFamily="34" charset="0"/>
              <a:buChar char="•"/>
            </a:pPr>
            <a:r>
              <a:rPr lang="en-US" altLang="zh-TW" sz="2000" dirty="0" smtClean="0">
                <a:solidFill>
                  <a:schemeClr val="tx1"/>
                </a:solidFill>
                <a:latin typeface="微軟正黑體" pitchFamily="34" charset="-120"/>
                <a:ea typeface="微軟正黑體" pitchFamily="34" charset="-120"/>
              </a:rPr>
              <a:t>DESC</a:t>
            </a:r>
            <a:r>
              <a:rPr lang="zh-TW" altLang="en-US" sz="2000" dirty="0" smtClean="0">
                <a:solidFill>
                  <a:schemeClr val="tx1"/>
                </a:solidFill>
                <a:latin typeface="微軟正黑體" pitchFamily="34" charset="-120"/>
                <a:ea typeface="微軟正黑體" pitchFamily="34" charset="-120"/>
              </a:rPr>
              <a:t>：降冪排列</a:t>
            </a:r>
          </a:p>
          <a:p>
            <a:pPr>
              <a:spcBef>
                <a:spcPts val="600"/>
              </a:spcBef>
              <a:spcAft>
                <a:spcPts val="600"/>
              </a:spcAft>
              <a:buClrTx/>
              <a:buFont typeface="Wingdings" pitchFamily="2" charset="2"/>
              <a:buChar char="ü"/>
            </a:pPr>
            <a:r>
              <a:rPr lang="zh-TW" altLang="en-US" dirty="0" smtClean="0">
                <a:solidFill>
                  <a:schemeClr val="tx1"/>
                </a:solidFill>
                <a:latin typeface="微軟正黑體" pitchFamily="34" charset="-120"/>
                <a:ea typeface="微軟正黑體" pitchFamily="34" charset="-120"/>
              </a:rPr>
              <a:t> </a:t>
            </a:r>
            <a:r>
              <a:rPr lang="en-US" altLang="zh-TW" dirty="0" smtClean="0">
                <a:solidFill>
                  <a:schemeClr val="tx1"/>
                </a:solidFill>
                <a:latin typeface="微軟正黑體" pitchFamily="34" charset="-120"/>
                <a:ea typeface="微軟正黑體" pitchFamily="34" charset="-120"/>
              </a:rPr>
              <a:t>ORDER BY </a:t>
            </a:r>
            <a:r>
              <a:rPr lang="zh-TW" altLang="en-US" dirty="0" smtClean="0">
                <a:solidFill>
                  <a:schemeClr val="tx1"/>
                </a:solidFill>
                <a:latin typeface="微軟正黑體" pitchFamily="34" charset="-120"/>
                <a:ea typeface="微軟正黑體" pitchFamily="34" charset="-120"/>
              </a:rPr>
              <a:t>子句放在</a:t>
            </a:r>
            <a:r>
              <a:rPr lang="en-US" altLang="zh-TW" dirty="0" smtClean="0">
                <a:solidFill>
                  <a:schemeClr val="tx1"/>
                </a:solidFill>
                <a:latin typeface="微軟正黑體" pitchFamily="34" charset="-120"/>
                <a:ea typeface="微軟正黑體" pitchFamily="34" charset="-120"/>
              </a:rPr>
              <a:t>SELECT </a:t>
            </a:r>
            <a:r>
              <a:rPr lang="zh-TW" altLang="en-US" dirty="0" smtClean="0">
                <a:solidFill>
                  <a:schemeClr val="tx1"/>
                </a:solidFill>
                <a:latin typeface="微軟正黑體" pitchFamily="34" charset="-120"/>
                <a:ea typeface="微軟正黑體" pitchFamily="34" charset="-120"/>
              </a:rPr>
              <a:t>敘述句的最後：</a:t>
            </a:r>
            <a:endParaRPr lang="en-US" altLang="zh-TW" dirty="0">
              <a:solidFill>
                <a:schemeClr val="tx1"/>
              </a:solidFill>
              <a:latin typeface="微軟正黑體" pitchFamily="34" charset="-120"/>
              <a:ea typeface="微軟正黑體" pitchFamily="34" charset="-120"/>
            </a:endParaRPr>
          </a:p>
        </p:txBody>
      </p:sp>
      <p:sp>
        <p:nvSpPr>
          <p:cNvPr id="345093" name="Rectangle 5"/>
          <p:cNvSpPr>
            <a:spLocks noChangeArrowheads="1"/>
          </p:cNvSpPr>
          <p:nvPr/>
        </p:nvSpPr>
        <p:spPr bwMode="blackGray">
          <a:xfrm>
            <a:off x="1652388" y="3290887"/>
            <a:ext cx="9036634" cy="87947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last_name, </a:t>
            </a:r>
            <a:r>
              <a:rPr lang="en-US" altLang="zh-TW" dirty="0" err="1">
                <a:ea typeface="新細明體" charset="-120"/>
              </a:rPr>
              <a:t>job_id</a:t>
            </a:r>
            <a:r>
              <a:rPr lang="en-US" altLang="zh-TW" dirty="0">
                <a:ea typeface="新細明體" charset="-120"/>
              </a:rPr>
              <a:t>, </a:t>
            </a:r>
            <a:r>
              <a:rPr lang="en-US" altLang="zh-TW" dirty="0" err="1">
                <a:ea typeface="新細明體" charset="-120"/>
              </a:rPr>
              <a:t>department_id</a:t>
            </a:r>
            <a:r>
              <a:rPr lang="en-US" altLang="zh-TW" dirty="0">
                <a:ea typeface="新細明體" charset="-120"/>
              </a:rPr>
              <a:t>, </a:t>
            </a:r>
            <a:r>
              <a:rPr lang="en-US" altLang="zh-TW" dirty="0" err="1">
                <a:ea typeface="新細明體" charset="-120"/>
              </a:rPr>
              <a:t>hire_date</a:t>
            </a:r>
            <a:endParaRPr lang="en-US" altLang="zh-TW" dirty="0">
              <a:ea typeface="新細明體" charset="-120"/>
            </a:endParaRPr>
          </a:p>
          <a:p>
            <a:pPr>
              <a:tabLst>
                <a:tab pos="1200150" algn="l"/>
              </a:tabLst>
            </a:pPr>
            <a:r>
              <a:rPr lang="en-US" altLang="zh-TW" dirty="0">
                <a:ea typeface="新細明體" charset="-120"/>
              </a:rPr>
              <a:t>FROM     employees</a:t>
            </a:r>
          </a:p>
          <a:p>
            <a:pPr>
              <a:tabLst>
                <a:tab pos="1200150" algn="l"/>
              </a:tabLst>
            </a:pPr>
            <a:r>
              <a:rPr lang="en-US" altLang="zh-TW" b="1" dirty="0">
                <a:solidFill>
                  <a:srgbClr val="C00000"/>
                </a:solidFill>
                <a:ea typeface="新細明體" charset="-120"/>
              </a:rPr>
              <a:t>ORDER BY </a:t>
            </a:r>
            <a:r>
              <a:rPr lang="en-US" altLang="zh-TW" b="1" dirty="0" err="1">
                <a:solidFill>
                  <a:srgbClr val="C00000"/>
                </a:solidFill>
                <a:ea typeface="新細明體" charset="-120"/>
              </a:rPr>
              <a:t>hire_date</a:t>
            </a:r>
            <a:r>
              <a:rPr lang="en-US" altLang="zh-TW" b="1" dirty="0">
                <a:solidFill>
                  <a:srgbClr val="C00000"/>
                </a:solidFill>
                <a:ea typeface="新細明體" charset="-120"/>
              </a:rPr>
              <a:t> ;</a:t>
            </a:r>
          </a:p>
        </p:txBody>
      </p:sp>
      <p:sp>
        <p:nvSpPr>
          <p:cNvPr id="345096" name="Text Box 8"/>
          <p:cNvSpPr txBox="1">
            <a:spLocks noChangeArrowheads="1"/>
          </p:cNvSpPr>
          <p:nvPr/>
        </p:nvSpPr>
        <p:spPr bwMode="gray">
          <a:xfrm>
            <a:off x="2235201" y="5715001"/>
            <a:ext cx="488951" cy="394980"/>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charset="0"/>
              <a:buNone/>
            </a:pPr>
            <a:r>
              <a:rPr lang="en-US" altLang="zh-TW" sz="2400">
                <a:solidFill>
                  <a:schemeClr val="tx1"/>
                </a:solidFill>
                <a:latin typeface="Arial" charset="0"/>
                <a:ea typeface="新細明體" charset="-120"/>
              </a:rPr>
              <a:t>…</a:t>
            </a:r>
          </a:p>
        </p:txBody>
      </p:sp>
      <p:pic>
        <p:nvPicPr>
          <p:cNvPr id="345101" name="Picture 13" descr="C:\project-SQLFund1\images\img-02-20.gif"/>
          <p:cNvPicPr>
            <a:picLocks noChangeAspect="1" noChangeArrowheads="1"/>
          </p:cNvPicPr>
          <p:nvPr/>
        </p:nvPicPr>
        <p:blipFill>
          <a:blip r:embed="rId3"/>
          <a:srcRect/>
          <a:stretch>
            <a:fillRect/>
          </a:stretch>
        </p:blipFill>
        <p:spPr bwMode="gray">
          <a:xfrm>
            <a:off x="2235200" y="4406846"/>
            <a:ext cx="5647559" cy="1785136"/>
          </a:xfrm>
          <a:prstGeom prst="rect">
            <a:avLst/>
          </a:prstGeom>
          <a:noFill/>
        </p:spPr>
      </p:pic>
      <p:sp>
        <p:nvSpPr>
          <p:cNvPr id="9" name="矩形 8"/>
          <p:cNvSpPr/>
          <p:nvPr/>
        </p:nvSpPr>
        <p:spPr>
          <a:xfrm>
            <a:off x="6931354" y="4406846"/>
            <a:ext cx="951405" cy="178513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50" name="Rectangle 14"/>
          <p:cNvSpPr>
            <a:spLocks noGrp="1" noChangeArrowheads="1"/>
          </p:cNvSpPr>
          <p:nvPr>
            <p:ph type="title"/>
          </p:nvPr>
        </p:nvSpPr>
        <p:spPr>
          <a:xfrm>
            <a:off x="1097280" y="0"/>
            <a:ext cx="10058400" cy="1072055"/>
          </a:xfrm>
        </p:spPr>
        <p:txBody>
          <a:bodyPr>
            <a:normAutofit/>
          </a:bodyPr>
          <a:lstStyle/>
          <a:p>
            <a:r>
              <a:rPr lang="en-US" altLang="zh-TW" sz="4400" dirty="0">
                <a:solidFill>
                  <a:schemeClr val="tx1"/>
                </a:solidFill>
                <a:latin typeface="+mn-lt"/>
                <a:ea typeface="新細明體" charset="-120"/>
              </a:rPr>
              <a:t>Sorting</a:t>
            </a:r>
          </a:p>
        </p:txBody>
      </p:sp>
      <p:sp>
        <p:nvSpPr>
          <p:cNvPr id="347151" name="Rectangle 15"/>
          <p:cNvSpPr>
            <a:spLocks noGrp="1" noChangeArrowheads="1"/>
          </p:cNvSpPr>
          <p:nvPr>
            <p:ph type="body" idx="1"/>
          </p:nvPr>
        </p:nvSpPr>
        <p:spPr>
          <a:xfrm>
            <a:off x="1097280" y="1449388"/>
            <a:ext cx="10557933" cy="2703512"/>
          </a:xfrm>
        </p:spPr>
        <p:txBody>
          <a:bodyPr/>
          <a:lstStyle/>
          <a:p>
            <a:pPr lvl="1">
              <a:buClrTx/>
              <a:buFont typeface="Wingdings" pitchFamily="2" charset="2"/>
              <a:buChar char="ü"/>
            </a:pPr>
            <a:r>
              <a:rPr lang="zh-TW" altLang="en-US" dirty="0" smtClean="0">
                <a:solidFill>
                  <a:schemeClr val="tx1"/>
                </a:solidFill>
              </a:rPr>
              <a:t>  以降冪排序</a:t>
            </a:r>
            <a:r>
              <a:rPr lang="en-US" altLang="zh-TW" dirty="0" smtClean="0">
                <a:solidFill>
                  <a:schemeClr val="tx1"/>
                </a:solidFill>
                <a:ea typeface="新細明體" charset="-120"/>
              </a:rPr>
              <a:t>:</a:t>
            </a:r>
            <a:endParaRPr lang="en-US" altLang="zh-TW" dirty="0">
              <a:solidFill>
                <a:schemeClr val="tx1"/>
              </a:solidFill>
              <a:ea typeface="新細明體" charset="-120"/>
            </a:endParaRPr>
          </a:p>
          <a:p>
            <a:pPr lvl="1"/>
            <a:endParaRPr lang="en-US" altLang="zh-TW" dirty="0" smtClean="0">
              <a:solidFill>
                <a:schemeClr val="tx1"/>
              </a:solidFill>
              <a:ea typeface="新細明體" charset="-120"/>
            </a:endParaRPr>
          </a:p>
          <a:p>
            <a:pPr lvl="1"/>
            <a:endParaRPr lang="en-US" altLang="zh-TW" dirty="0">
              <a:solidFill>
                <a:schemeClr val="tx1"/>
              </a:solidFill>
              <a:ea typeface="新細明體" charset="-120"/>
            </a:endParaRPr>
          </a:p>
          <a:p>
            <a:pPr lvl="1">
              <a:buFont typeface="Arial" charset="0"/>
              <a:buNone/>
            </a:pPr>
            <a:r>
              <a:rPr lang="en-US" altLang="zh-TW" dirty="0">
                <a:solidFill>
                  <a:schemeClr val="tx1"/>
                </a:solidFill>
                <a:ea typeface="新細明體" charset="-120"/>
              </a:rPr>
              <a:t/>
            </a:r>
            <a:br>
              <a:rPr lang="en-US" altLang="zh-TW" dirty="0">
                <a:solidFill>
                  <a:schemeClr val="tx1"/>
                </a:solidFill>
                <a:ea typeface="新細明體" charset="-120"/>
              </a:rPr>
            </a:br>
            <a:endParaRPr lang="en-US" altLang="zh-TW" dirty="0">
              <a:solidFill>
                <a:schemeClr val="tx1"/>
              </a:solidFill>
              <a:ea typeface="新細明體" charset="-120"/>
            </a:endParaRPr>
          </a:p>
          <a:p>
            <a:pPr lvl="1">
              <a:buClrTx/>
              <a:buFont typeface="Wingdings" pitchFamily="2" charset="2"/>
              <a:buChar char="ü"/>
            </a:pPr>
            <a:r>
              <a:rPr lang="zh-TW" altLang="en-US" dirty="0" smtClean="0">
                <a:solidFill>
                  <a:schemeClr val="tx1"/>
                </a:solidFill>
              </a:rPr>
              <a:t>  以資料欄別名排序</a:t>
            </a:r>
            <a:r>
              <a:rPr lang="en-US" altLang="zh-TW" dirty="0" smtClean="0">
                <a:solidFill>
                  <a:schemeClr val="tx1"/>
                </a:solidFill>
                <a:ea typeface="新細明體" charset="-120"/>
              </a:rPr>
              <a:t>:</a:t>
            </a:r>
            <a:endParaRPr lang="en-US" altLang="zh-TW" dirty="0">
              <a:solidFill>
                <a:schemeClr val="tx1"/>
              </a:solidFill>
              <a:ea typeface="新細明體" charset="-120"/>
            </a:endParaRPr>
          </a:p>
          <a:p>
            <a:pPr lvl="1"/>
            <a:endParaRPr lang="en-US" altLang="zh-TW" dirty="0">
              <a:solidFill>
                <a:schemeClr val="tx1"/>
              </a:solidFill>
              <a:ea typeface="新細明體" charset="-120"/>
            </a:endParaRPr>
          </a:p>
          <a:p>
            <a:pPr lvl="1">
              <a:buFont typeface="Arial" charset="0"/>
              <a:buNone/>
            </a:pPr>
            <a:endParaRPr lang="en-US" altLang="zh-TW" dirty="0">
              <a:solidFill>
                <a:schemeClr val="tx1"/>
              </a:solidFill>
              <a:ea typeface="新細明體" charset="-120"/>
            </a:endParaRPr>
          </a:p>
        </p:txBody>
      </p:sp>
      <p:sp>
        <p:nvSpPr>
          <p:cNvPr id="347140" name="Rectangle 4"/>
          <p:cNvSpPr>
            <a:spLocks noChangeArrowheads="1"/>
          </p:cNvSpPr>
          <p:nvPr/>
        </p:nvSpPr>
        <p:spPr bwMode="blackGray">
          <a:xfrm>
            <a:off x="1444413" y="1870075"/>
            <a:ext cx="9711267" cy="87947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last_name, </a:t>
            </a:r>
            <a:r>
              <a:rPr lang="en-US" altLang="zh-TW" dirty="0" err="1">
                <a:ea typeface="新細明體" charset="-120"/>
              </a:rPr>
              <a:t>job_id</a:t>
            </a:r>
            <a:r>
              <a:rPr lang="en-US" altLang="zh-TW" dirty="0">
                <a:ea typeface="新細明體" charset="-120"/>
              </a:rPr>
              <a:t>, </a:t>
            </a:r>
            <a:r>
              <a:rPr lang="en-US" altLang="zh-TW" dirty="0" err="1">
                <a:ea typeface="新細明體" charset="-120"/>
              </a:rPr>
              <a:t>department_id</a:t>
            </a:r>
            <a:r>
              <a:rPr lang="en-US" altLang="zh-TW" dirty="0">
                <a:ea typeface="新細明體" charset="-120"/>
              </a:rPr>
              <a:t>, </a:t>
            </a:r>
            <a:r>
              <a:rPr lang="en-US" altLang="zh-TW" dirty="0" err="1">
                <a:ea typeface="新細明體" charset="-120"/>
              </a:rPr>
              <a:t>hire_date</a:t>
            </a:r>
            <a:endParaRPr lang="en-US" altLang="zh-TW" dirty="0">
              <a:ea typeface="新細明體" charset="-120"/>
            </a:endParaRPr>
          </a:p>
          <a:p>
            <a:pPr>
              <a:tabLst>
                <a:tab pos="1200150" algn="l"/>
              </a:tabLst>
            </a:pPr>
            <a:r>
              <a:rPr lang="en-US" altLang="zh-TW" dirty="0">
                <a:ea typeface="新細明體" charset="-120"/>
              </a:rPr>
              <a:t>FROM     employees</a:t>
            </a:r>
          </a:p>
          <a:p>
            <a:pPr>
              <a:tabLst>
                <a:tab pos="1200150" algn="l"/>
              </a:tabLst>
            </a:pPr>
            <a:r>
              <a:rPr lang="en-US" altLang="zh-TW" b="1" dirty="0">
                <a:solidFill>
                  <a:srgbClr val="C00000"/>
                </a:solidFill>
                <a:ea typeface="新細明體" charset="-120"/>
              </a:rPr>
              <a:t>ORDER BY </a:t>
            </a:r>
            <a:r>
              <a:rPr lang="en-US" altLang="zh-TW" b="1" dirty="0" err="1">
                <a:solidFill>
                  <a:srgbClr val="C00000"/>
                </a:solidFill>
                <a:ea typeface="新細明體" charset="-120"/>
              </a:rPr>
              <a:t>hire_date</a:t>
            </a:r>
            <a:r>
              <a:rPr lang="en-US" altLang="zh-TW" b="1" dirty="0">
                <a:solidFill>
                  <a:srgbClr val="C00000"/>
                </a:solidFill>
                <a:ea typeface="新細明體" charset="-120"/>
              </a:rPr>
              <a:t> DESC</a:t>
            </a:r>
            <a:r>
              <a:rPr lang="en-US" altLang="zh-TW" dirty="0">
                <a:ea typeface="新細明體" charset="-120"/>
              </a:rPr>
              <a:t> ;</a:t>
            </a:r>
          </a:p>
        </p:txBody>
      </p:sp>
      <p:sp>
        <p:nvSpPr>
          <p:cNvPr id="347142" name="Oval 6"/>
          <p:cNvSpPr>
            <a:spLocks noChangeArrowheads="1"/>
          </p:cNvSpPr>
          <p:nvPr/>
        </p:nvSpPr>
        <p:spPr bwMode="blackWhite">
          <a:xfrm>
            <a:off x="9564160" y="2062957"/>
            <a:ext cx="538692"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algn="ctr" defTabSz="822325">
              <a:lnSpc>
                <a:spcPct val="95000"/>
              </a:lnSpc>
            </a:pPr>
            <a:r>
              <a:rPr lang="en-US" altLang="zh-TW" sz="2400" dirty="0">
                <a:solidFill>
                  <a:schemeClr val="tx1"/>
                </a:solidFill>
                <a:latin typeface="Arial" charset="0"/>
                <a:ea typeface="新細明體" charset="-120"/>
              </a:rPr>
              <a:t>1</a:t>
            </a:r>
          </a:p>
        </p:txBody>
      </p:sp>
      <p:sp>
        <p:nvSpPr>
          <p:cNvPr id="347143" name="Rectangle 7"/>
          <p:cNvSpPr>
            <a:spLocks noChangeArrowheads="1"/>
          </p:cNvSpPr>
          <p:nvPr/>
        </p:nvSpPr>
        <p:spPr bwMode="blackGray">
          <a:xfrm>
            <a:off x="1459229" y="3400425"/>
            <a:ext cx="9696451" cy="87947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a:t>
            </a:r>
            <a:r>
              <a:rPr lang="en-US" altLang="zh-TW" dirty="0" err="1">
                <a:ea typeface="新細明體" charset="-120"/>
              </a:rPr>
              <a:t>employee_id</a:t>
            </a:r>
            <a:r>
              <a:rPr lang="en-US" altLang="zh-TW" dirty="0">
                <a:ea typeface="新細明體" charset="-120"/>
              </a:rPr>
              <a:t>, last_name, salary*12 </a:t>
            </a:r>
            <a:r>
              <a:rPr lang="en-US" altLang="zh-TW" dirty="0" err="1">
                <a:ea typeface="新細明體" charset="-120"/>
              </a:rPr>
              <a:t>annsal</a:t>
            </a:r>
            <a:endParaRPr lang="en-US" altLang="zh-TW" dirty="0">
              <a:ea typeface="新細明體" charset="-120"/>
            </a:endParaRPr>
          </a:p>
          <a:p>
            <a:pPr>
              <a:tabLst>
                <a:tab pos="1200150" algn="l"/>
              </a:tabLst>
            </a:pPr>
            <a:r>
              <a:rPr lang="en-US" altLang="zh-TW" dirty="0">
                <a:ea typeface="新細明體" charset="-120"/>
              </a:rPr>
              <a:t>FROM   employees</a:t>
            </a:r>
          </a:p>
          <a:p>
            <a:pPr>
              <a:tabLst>
                <a:tab pos="1200150" algn="l"/>
              </a:tabLst>
            </a:pPr>
            <a:r>
              <a:rPr lang="en-US" altLang="zh-TW" b="1" dirty="0">
                <a:solidFill>
                  <a:srgbClr val="C00000"/>
                </a:solidFill>
                <a:ea typeface="新細明體" charset="-120"/>
              </a:rPr>
              <a:t>ORDER BY </a:t>
            </a:r>
            <a:r>
              <a:rPr lang="en-US" altLang="zh-TW" b="1" dirty="0" err="1">
                <a:solidFill>
                  <a:srgbClr val="C00000"/>
                </a:solidFill>
                <a:ea typeface="新細明體" charset="-120"/>
              </a:rPr>
              <a:t>annsal</a:t>
            </a:r>
            <a:r>
              <a:rPr lang="en-US" altLang="zh-TW" b="1" dirty="0">
                <a:solidFill>
                  <a:srgbClr val="C00000"/>
                </a:solidFill>
                <a:ea typeface="新細明體" charset="-120"/>
              </a:rPr>
              <a:t> </a:t>
            </a:r>
            <a:r>
              <a:rPr lang="en-US" altLang="zh-TW" dirty="0">
                <a:ea typeface="新細明體" charset="-120"/>
              </a:rPr>
              <a:t>;</a:t>
            </a:r>
          </a:p>
        </p:txBody>
      </p:sp>
      <p:sp>
        <p:nvSpPr>
          <p:cNvPr id="347146" name="Oval 10"/>
          <p:cNvSpPr>
            <a:spLocks noChangeArrowheads="1"/>
          </p:cNvSpPr>
          <p:nvPr/>
        </p:nvSpPr>
        <p:spPr bwMode="blackWhite">
          <a:xfrm>
            <a:off x="9564160" y="3659188"/>
            <a:ext cx="538692"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algn="ctr" defTabSz="822325">
              <a:lnSpc>
                <a:spcPct val="95000"/>
              </a:lnSpc>
            </a:pPr>
            <a:r>
              <a:rPr lang="en-US" altLang="zh-TW" sz="2400" dirty="0">
                <a:solidFill>
                  <a:schemeClr val="tx1"/>
                </a:solidFill>
                <a:latin typeface="Arial" charset="0"/>
                <a:ea typeface="新細明體" charset="-120"/>
              </a:rPr>
              <a:t>2</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050"/>
          <p:cNvSpPr>
            <a:spLocks noGrp="1" noChangeArrowheads="1"/>
          </p:cNvSpPr>
          <p:nvPr>
            <p:ph type="title"/>
          </p:nvPr>
        </p:nvSpPr>
        <p:spPr>
          <a:xfrm>
            <a:off x="1097280" y="1"/>
            <a:ext cx="10058400" cy="1056290"/>
          </a:xfrm>
        </p:spPr>
        <p:txBody>
          <a:bodyPr>
            <a:normAutofit/>
          </a:bodyPr>
          <a:lstStyle/>
          <a:p>
            <a:r>
              <a:rPr lang="en-US" altLang="zh-TW" sz="4400" dirty="0">
                <a:solidFill>
                  <a:schemeClr val="tx1"/>
                </a:solidFill>
                <a:latin typeface="微軟正黑體" pitchFamily="34" charset="-120"/>
                <a:ea typeface="微軟正黑體" pitchFamily="34" charset="-120"/>
              </a:rPr>
              <a:t>Sorting</a:t>
            </a:r>
          </a:p>
        </p:txBody>
      </p:sp>
      <p:sp>
        <p:nvSpPr>
          <p:cNvPr id="409603" name="Rectangle 2051"/>
          <p:cNvSpPr>
            <a:spLocks noGrp="1" noChangeArrowheads="1"/>
          </p:cNvSpPr>
          <p:nvPr>
            <p:ph type="body" idx="1"/>
          </p:nvPr>
        </p:nvSpPr>
        <p:spPr>
          <a:xfrm>
            <a:off x="1097280" y="1359694"/>
            <a:ext cx="10557933" cy="1900237"/>
          </a:xfrm>
        </p:spPr>
        <p:txBody>
          <a:bodyPr>
            <a:noAutofit/>
          </a:bodyPr>
          <a:lstStyle/>
          <a:p>
            <a:pPr lvl="1">
              <a:buClrTx/>
              <a:buFont typeface="Wingdings" pitchFamily="2" charset="2"/>
              <a:buChar char="ü"/>
            </a:pPr>
            <a:r>
              <a:rPr lang="zh-TW" altLang="en-US" sz="2000" dirty="0" smtClean="0">
                <a:solidFill>
                  <a:schemeClr val="tx1"/>
                </a:solidFill>
                <a:latin typeface="微軟正黑體" pitchFamily="34" charset="-120"/>
                <a:ea typeface="微軟正黑體" pitchFamily="34" charset="-120"/>
              </a:rPr>
              <a:t>  以第幾個欄位排序</a:t>
            </a:r>
            <a:r>
              <a:rPr lang="en-US" altLang="zh-TW" sz="2000" dirty="0" smtClean="0">
                <a:solidFill>
                  <a:schemeClr val="tx1"/>
                </a:solidFill>
                <a:latin typeface="微軟正黑體" pitchFamily="34" charset="-120"/>
                <a:ea typeface="微軟正黑體" pitchFamily="34" charset="-120"/>
              </a:rPr>
              <a:t>:</a:t>
            </a:r>
            <a:endParaRPr lang="en-US" altLang="zh-TW" sz="2000" dirty="0">
              <a:solidFill>
                <a:schemeClr val="tx1"/>
              </a:solidFill>
              <a:latin typeface="微軟正黑體" pitchFamily="34" charset="-120"/>
              <a:ea typeface="微軟正黑體" pitchFamily="34" charset="-120"/>
            </a:endParaRPr>
          </a:p>
          <a:p>
            <a:pPr lvl="1">
              <a:buClrTx/>
              <a:buFont typeface="Wingdings" pitchFamily="2" charset="2"/>
              <a:buChar char="ü"/>
            </a:pPr>
            <a:endParaRPr lang="en-US" altLang="zh-TW" sz="2000" dirty="0">
              <a:solidFill>
                <a:schemeClr val="tx1"/>
              </a:solidFill>
              <a:latin typeface="微軟正黑體" pitchFamily="34" charset="-120"/>
              <a:ea typeface="微軟正黑體" pitchFamily="34" charset="-120"/>
            </a:endParaRPr>
          </a:p>
          <a:p>
            <a:pPr lvl="1">
              <a:buClrTx/>
              <a:buFont typeface="Wingdings" pitchFamily="2" charset="2"/>
              <a:buChar char="ü"/>
            </a:pPr>
            <a:endParaRPr lang="en-US" altLang="zh-TW" sz="2000" dirty="0" smtClean="0">
              <a:solidFill>
                <a:schemeClr val="tx1"/>
              </a:solidFill>
              <a:latin typeface="微軟正黑體" pitchFamily="34" charset="-120"/>
              <a:ea typeface="微軟正黑體" pitchFamily="34" charset="-120"/>
            </a:endParaRPr>
          </a:p>
          <a:p>
            <a:pPr lvl="1">
              <a:buClrTx/>
              <a:buFont typeface="Wingdings" pitchFamily="2" charset="2"/>
              <a:buChar char="ü"/>
            </a:pPr>
            <a:r>
              <a:rPr lang="en-US" altLang="zh-TW" sz="2000" dirty="0">
                <a:solidFill>
                  <a:schemeClr val="tx1"/>
                </a:solidFill>
                <a:latin typeface="微軟正黑體" pitchFamily="34" charset="-120"/>
                <a:ea typeface="微軟正黑體" pitchFamily="34" charset="-120"/>
              </a:rPr>
              <a:t/>
            </a:r>
            <a:br>
              <a:rPr lang="en-US" altLang="zh-TW" sz="2000" dirty="0">
                <a:solidFill>
                  <a:schemeClr val="tx1"/>
                </a:solidFill>
                <a:latin typeface="微軟正黑體" pitchFamily="34" charset="-120"/>
                <a:ea typeface="微軟正黑體" pitchFamily="34" charset="-120"/>
              </a:rPr>
            </a:br>
            <a:endParaRPr lang="en-US" altLang="zh-TW" sz="2000" dirty="0" smtClean="0">
              <a:solidFill>
                <a:schemeClr val="tx1"/>
              </a:solidFill>
              <a:latin typeface="微軟正黑體" pitchFamily="34" charset="-120"/>
              <a:ea typeface="微軟正黑體" pitchFamily="34" charset="-120"/>
            </a:endParaRPr>
          </a:p>
          <a:p>
            <a:pPr lvl="1">
              <a:buClrTx/>
              <a:buFont typeface="Wingdings" pitchFamily="2" charset="2"/>
              <a:buChar char="ü"/>
            </a:pPr>
            <a:r>
              <a:rPr lang="zh-TW" altLang="en-US" sz="2000" dirty="0" smtClean="0">
                <a:solidFill>
                  <a:schemeClr val="tx1"/>
                </a:solidFill>
                <a:latin typeface="微軟正黑體" pitchFamily="34" charset="-120"/>
                <a:ea typeface="微軟正黑體" pitchFamily="34" charset="-120"/>
              </a:rPr>
              <a:t>  以多個資料欄排序</a:t>
            </a:r>
            <a:r>
              <a:rPr lang="en-US" altLang="zh-TW" sz="2000" dirty="0" smtClean="0">
                <a:solidFill>
                  <a:schemeClr val="tx1"/>
                </a:solidFill>
                <a:latin typeface="微軟正黑體" pitchFamily="34" charset="-120"/>
                <a:ea typeface="微軟正黑體" pitchFamily="34" charset="-120"/>
              </a:rPr>
              <a:t>:</a:t>
            </a:r>
            <a:endParaRPr lang="en-US" altLang="zh-TW" sz="2000" dirty="0">
              <a:solidFill>
                <a:schemeClr val="tx1"/>
              </a:solidFill>
              <a:latin typeface="微軟正黑體" pitchFamily="34" charset="-120"/>
              <a:ea typeface="微軟正黑體" pitchFamily="34" charset="-120"/>
            </a:endParaRPr>
          </a:p>
        </p:txBody>
      </p:sp>
      <p:sp>
        <p:nvSpPr>
          <p:cNvPr id="409604" name="Rectangle 2052"/>
          <p:cNvSpPr>
            <a:spLocks noChangeArrowheads="1"/>
          </p:cNvSpPr>
          <p:nvPr/>
        </p:nvSpPr>
        <p:spPr bwMode="blackGray">
          <a:xfrm>
            <a:off x="1176867" y="1990725"/>
            <a:ext cx="9711267" cy="87947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last_name, </a:t>
            </a:r>
            <a:r>
              <a:rPr lang="en-US" altLang="zh-TW" dirty="0" err="1">
                <a:ea typeface="新細明體" charset="-120"/>
              </a:rPr>
              <a:t>job_id</a:t>
            </a:r>
            <a:r>
              <a:rPr lang="en-US" altLang="zh-TW" dirty="0">
                <a:ea typeface="新細明體" charset="-120"/>
              </a:rPr>
              <a:t>, </a:t>
            </a:r>
            <a:r>
              <a:rPr lang="en-US" altLang="zh-TW" dirty="0" err="1">
                <a:ea typeface="新細明體" charset="-120"/>
              </a:rPr>
              <a:t>department_id</a:t>
            </a:r>
            <a:r>
              <a:rPr lang="en-US" altLang="zh-TW" dirty="0">
                <a:ea typeface="新細明體" charset="-120"/>
              </a:rPr>
              <a:t>, </a:t>
            </a:r>
            <a:r>
              <a:rPr lang="en-US" altLang="zh-TW" dirty="0" err="1">
                <a:ea typeface="新細明體" charset="-120"/>
              </a:rPr>
              <a:t>hire_date</a:t>
            </a:r>
            <a:endParaRPr lang="en-US" altLang="zh-TW" dirty="0">
              <a:ea typeface="新細明體" charset="-120"/>
            </a:endParaRPr>
          </a:p>
          <a:p>
            <a:pPr>
              <a:tabLst>
                <a:tab pos="1200150" algn="l"/>
              </a:tabLst>
            </a:pPr>
            <a:r>
              <a:rPr lang="en-US" altLang="zh-TW" dirty="0">
                <a:ea typeface="新細明體" charset="-120"/>
              </a:rPr>
              <a:t>FROM     employees</a:t>
            </a:r>
          </a:p>
          <a:p>
            <a:pPr>
              <a:tabLst>
                <a:tab pos="1200150" algn="l"/>
              </a:tabLst>
            </a:pPr>
            <a:r>
              <a:rPr lang="en-US" altLang="zh-TW" b="1" dirty="0">
                <a:solidFill>
                  <a:srgbClr val="C00000"/>
                </a:solidFill>
                <a:ea typeface="新細明體" charset="-120"/>
              </a:rPr>
              <a:t>ORDER BY 3</a:t>
            </a:r>
            <a:r>
              <a:rPr lang="en-US" altLang="zh-TW" dirty="0">
                <a:ea typeface="新細明體" charset="-120"/>
              </a:rPr>
              <a:t>;</a:t>
            </a:r>
          </a:p>
        </p:txBody>
      </p:sp>
      <p:sp>
        <p:nvSpPr>
          <p:cNvPr id="409606" name="Oval 2054"/>
          <p:cNvSpPr>
            <a:spLocks noChangeArrowheads="1"/>
          </p:cNvSpPr>
          <p:nvPr/>
        </p:nvSpPr>
        <p:spPr bwMode="blackWhite">
          <a:xfrm>
            <a:off x="9731375" y="2309813"/>
            <a:ext cx="457199"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algn="ctr" defTabSz="822325">
              <a:lnSpc>
                <a:spcPct val="95000"/>
              </a:lnSpc>
            </a:pPr>
            <a:r>
              <a:rPr lang="en-US" altLang="zh-TW" sz="2400" dirty="0">
                <a:solidFill>
                  <a:schemeClr val="tx1"/>
                </a:solidFill>
                <a:latin typeface="Arial" charset="0"/>
                <a:ea typeface="新細明體" charset="-120"/>
              </a:rPr>
              <a:t>3</a:t>
            </a:r>
          </a:p>
        </p:txBody>
      </p:sp>
      <p:sp>
        <p:nvSpPr>
          <p:cNvPr id="409611" name="Rectangle 2059"/>
          <p:cNvSpPr>
            <a:spLocks noChangeArrowheads="1"/>
          </p:cNvSpPr>
          <p:nvPr/>
        </p:nvSpPr>
        <p:spPr bwMode="blackGray">
          <a:xfrm>
            <a:off x="1219200" y="3505201"/>
            <a:ext cx="9696451" cy="92392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last_name, </a:t>
            </a:r>
            <a:r>
              <a:rPr lang="en-US" altLang="zh-TW" dirty="0" err="1">
                <a:ea typeface="新細明體" charset="-120"/>
              </a:rPr>
              <a:t>department_id</a:t>
            </a:r>
            <a:r>
              <a:rPr lang="en-US" altLang="zh-TW" dirty="0">
                <a:ea typeface="新細明體" charset="-120"/>
              </a:rPr>
              <a:t>, salary</a:t>
            </a:r>
          </a:p>
          <a:p>
            <a:pPr>
              <a:tabLst>
                <a:tab pos="1200150" algn="l"/>
              </a:tabLst>
            </a:pPr>
            <a:r>
              <a:rPr lang="en-US" altLang="zh-TW" dirty="0">
                <a:ea typeface="新細明體" charset="-120"/>
              </a:rPr>
              <a:t>FROM   employees</a:t>
            </a:r>
          </a:p>
          <a:p>
            <a:pPr>
              <a:tabLst>
                <a:tab pos="1200150" algn="l"/>
              </a:tabLst>
            </a:pPr>
            <a:r>
              <a:rPr lang="en-US" altLang="zh-TW" b="1" dirty="0">
                <a:solidFill>
                  <a:srgbClr val="C00000"/>
                </a:solidFill>
                <a:ea typeface="新細明體" charset="-120"/>
              </a:rPr>
              <a:t>ORDER BY </a:t>
            </a:r>
            <a:r>
              <a:rPr lang="en-US" altLang="zh-TW" b="1" dirty="0" err="1">
                <a:solidFill>
                  <a:srgbClr val="C00000"/>
                </a:solidFill>
                <a:ea typeface="新細明體" charset="-120"/>
              </a:rPr>
              <a:t>department_id</a:t>
            </a:r>
            <a:r>
              <a:rPr lang="en-US" altLang="zh-TW" b="1" dirty="0">
                <a:solidFill>
                  <a:srgbClr val="C00000"/>
                </a:solidFill>
                <a:ea typeface="新細明體" charset="-120"/>
              </a:rPr>
              <a:t>, salary DESC</a:t>
            </a:r>
            <a:r>
              <a:rPr lang="en-US" altLang="zh-TW" dirty="0">
                <a:ea typeface="新細明體" charset="-120"/>
              </a:rPr>
              <a:t>;</a:t>
            </a:r>
          </a:p>
        </p:txBody>
      </p:sp>
      <p:sp>
        <p:nvSpPr>
          <p:cNvPr id="409613" name="Oval 2061"/>
          <p:cNvSpPr>
            <a:spLocks noChangeArrowheads="1"/>
          </p:cNvSpPr>
          <p:nvPr/>
        </p:nvSpPr>
        <p:spPr bwMode="blackWhite">
          <a:xfrm>
            <a:off x="9731375" y="3810000"/>
            <a:ext cx="457199"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algn="ctr" defTabSz="822325">
              <a:lnSpc>
                <a:spcPct val="95000"/>
              </a:lnSpc>
            </a:pPr>
            <a:r>
              <a:rPr lang="en-US" altLang="zh-TW" sz="2400" dirty="0">
                <a:solidFill>
                  <a:schemeClr val="tx1"/>
                </a:solidFill>
                <a:latin typeface="Arial" charset="0"/>
                <a:ea typeface="新細明體" charset="-120"/>
              </a:rPr>
              <a:t>4</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3" name="Rectangle 9"/>
          <p:cNvSpPr>
            <a:spLocks noGrp="1" noChangeArrowheads="1"/>
          </p:cNvSpPr>
          <p:nvPr>
            <p:ph type="title"/>
          </p:nvPr>
        </p:nvSpPr>
        <p:spPr>
          <a:xfrm>
            <a:off x="1097280" y="286604"/>
            <a:ext cx="10058400" cy="718286"/>
          </a:xfrm>
        </p:spPr>
        <p:txBody>
          <a:bodyPr>
            <a:normAutofit/>
          </a:bodyPr>
          <a:lstStyle/>
          <a:p>
            <a:r>
              <a:rPr lang="en-US" altLang="zh-TW" sz="4400" dirty="0">
                <a:solidFill>
                  <a:schemeClr val="tx1"/>
                </a:solidFill>
                <a:latin typeface="+mn-lt"/>
                <a:ea typeface="新細明體" charset="-120"/>
              </a:rPr>
              <a:t>Substitution Variables</a:t>
            </a:r>
          </a:p>
        </p:txBody>
      </p:sp>
      <p:pic>
        <p:nvPicPr>
          <p:cNvPr id="349188" name="Picture 4" descr="C:\temp\conce017.gif"/>
          <p:cNvPicPr>
            <a:picLocks noChangeAspect="1" noChangeArrowheads="1"/>
          </p:cNvPicPr>
          <p:nvPr/>
        </p:nvPicPr>
        <p:blipFill>
          <a:blip r:embed="rId3"/>
          <a:srcRect/>
          <a:stretch>
            <a:fillRect/>
          </a:stretch>
        </p:blipFill>
        <p:spPr bwMode="gray">
          <a:xfrm>
            <a:off x="4253804" y="1324303"/>
            <a:ext cx="3762013" cy="3385811"/>
          </a:xfrm>
          <a:prstGeom prst="rect">
            <a:avLst/>
          </a:prstGeom>
          <a:noFill/>
        </p:spPr>
      </p:pic>
      <p:sp>
        <p:nvSpPr>
          <p:cNvPr id="349189" name="Rectangle 5"/>
          <p:cNvSpPr>
            <a:spLocks noChangeArrowheads="1"/>
          </p:cNvSpPr>
          <p:nvPr/>
        </p:nvSpPr>
        <p:spPr bwMode="gray">
          <a:xfrm>
            <a:off x="4670754" y="1986455"/>
            <a:ext cx="3666067" cy="923972"/>
          </a:xfrm>
          <a:prstGeom prst="rect">
            <a:avLst/>
          </a:prstGeom>
          <a:noFill/>
          <a:ln w="9525">
            <a:noFill/>
            <a:miter lim="800000"/>
            <a:headEnd/>
            <a:tailEnd/>
          </a:ln>
          <a:effectLst/>
        </p:spPr>
        <p:txBody>
          <a:bodyPr wrap="square" lIns="92075" tIns="46038" rIns="92075" bIns="46038">
            <a:spAutoFit/>
          </a:bodyPr>
          <a:lstStyle/>
          <a:p>
            <a:r>
              <a:rPr lang="en-US" altLang="zh-TW" b="1" dirty="0">
                <a:solidFill>
                  <a:schemeClr val="tx2"/>
                </a:solidFill>
                <a:latin typeface="Arial" charset="0"/>
                <a:ea typeface="新細明體" charset="-120"/>
              </a:rPr>
              <a:t>... salary = ? …</a:t>
            </a:r>
          </a:p>
          <a:p>
            <a:r>
              <a:rPr lang="en-US" altLang="zh-TW" b="1" dirty="0">
                <a:solidFill>
                  <a:schemeClr val="tx2"/>
                </a:solidFill>
                <a:latin typeface="Arial" charset="0"/>
                <a:ea typeface="新細明體" charset="-120"/>
              </a:rPr>
              <a:t>… </a:t>
            </a:r>
            <a:r>
              <a:rPr lang="en-US" altLang="zh-TW" b="1" dirty="0" err="1">
                <a:solidFill>
                  <a:schemeClr val="tx2"/>
                </a:solidFill>
                <a:latin typeface="Arial" charset="0"/>
                <a:ea typeface="新細明體" charset="-120"/>
              </a:rPr>
              <a:t>department_id</a:t>
            </a:r>
            <a:r>
              <a:rPr lang="en-US" altLang="zh-TW" b="1" dirty="0">
                <a:solidFill>
                  <a:schemeClr val="tx2"/>
                </a:solidFill>
                <a:latin typeface="Arial" charset="0"/>
                <a:ea typeface="新細明體" charset="-120"/>
              </a:rPr>
              <a:t> = ? … </a:t>
            </a:r>
          </a:p>
          <a:p>
            <a:r>
              <a:rPr lang="en-US" altLang="zh-TW" b="1" dirty="0">
                <a:solidFill>
                  <a:schemeClr val="tx2"/>
                </a:solidFill>
                <a:latin typeface="Arial" charset="0"/>
                <a:ea typeface="新細明體" charset="-120"/>
              </a:rPr>
              <a:t>... last_name = ? ...</a:t>
            </a:r>
          </a:p>
        </p:txBody>
      </p:sp>
      <p:pic>
        <p:nvPicPr>
          <p:cNvPr id="349190" name="Picture 6" descr="C:\temp\conce017.gif"/>
          <p:cNvPicPr>
            <a:picLocks noChangeAspect="1" noChangeArrowheads="1"/>
          </p:cNvPicPr>
          <p:nvPr/>
        </p:nvPicPr>
        <p:blipFill>
          <a:blip r:embed="rId3"/>
          <a:srcRect/>
          <a:stretch>
            <a:fillRect/>
          </a:stretch>
        </p:blipFill>
        <p:spPr bwMode="gray">
          <a:xfrm>
            <a:off x="5973235" y="2714627"/>
            <a:ext cx="2588684" cy="2457726"/>
          </a:xfrm>
          <a:prstGeom prst="rect">
            <a:avLst/>
          </a:prstGeom>
          <a:noFill/>
        </p:spPr>
      </p:pic>
      <p:sp>
        <p:nvSpPr>
          <p:cNvPr id="349191" name="Rectangle 7"/>
          <p:cNvSpPr>
            <a:spLocks noChangeArrowheads="1"/>
          </p:cNvSpPr>
          <p:nvPr/>
        </p:nvSpPr>
        <p:spPr bwMode="gray">
          <a:xfrm>
            <a:off x="5871633" y="3103564"/>
            <a:ext cx="2417233" cy="1190625"/>
          </a:xfrm>
          <a:prstGeom prst="rect">
            <a:avLst/>
          </a:prstGeom>
          <a:noFill/>
          <a:ln w="9525">
            <a:noFill/>
            <a:miter lim="800000"/>
            <a:headEnd/>
            <a:tailEnd/>
          </a:ln>
          <a:effectLst/>
        </p:spPr>
        <p:txBody>
          <a:bodyPr lIns="92075" tIns="46038" rIns="92075" bIns="46038">
            <a:spAutoFit/>
          </a:bodyPr>
          <a:lstStyle/>
          <a:p>
            <a:pPr algn="ctr"/>
            <a:r>
              <a:rPr lang="en-US" altLang="zh-TW" dirty="0">
                <a:latin typeface="Arial" charset="0"/>
                <a:ea typeface="新細明體" charset="-120"/>
              </a:rPr>
              <a:t>I want </a:t>
            </a:r>
          </a:p>
          <a:p>
            <a:pPr algn="ctr"/>
            <a:r>
              <a:rPr lang="en-US" altLang="zh-TW" dirty="0">
                <a:latin typeface="Arial" charset="0"/>
                <a:ea typeface="新細明體" charset="-120"/>
              </a:rPr>
              <a:t>to query </a:t>
            </a:r>
          </a:p>
          <a:p>
            <a:pPr algn="ctr"/>
            <a:r>
              <a:rPr lang="en-US" altLang="zh-TW" dirty="0">
                <a:latin typeface="Arial" charset="0"/>
                <a:ea typeface="新細明體" charset="-120"/>
              </a:rPr>
              <a:t>different </a:t>
            </a:r>
          </a:p>
          <a:p>
            <a:pPr algn="ctr"/>
            <a:r>
              <a:rPr lang="en-US" altLang="zh-TW" dirty="0">
                <a:latin typeface="Arial" charset="0"/>
                <a:ea typeface="新細明體" charset="-120"/>
              </a:rPr>
              <a:t>values.</a:t>
            </a:r>
          </a:p>
        </p:txBody>
      </p:sp>
      <p:pic>
        <p:nvPicPr>
          <p:cNvPr id="349192" name="Picture 8" descr="C:\temp\peop009.gif"/>
          <p:cNvPicPr>
            <a:picLocks noChangeAspect="1" noChangeArrowheads="1"/>
          </p:cNvPicPr>
          <p:nvPr/>
        </p:nvPicPr>
        <p:blipFill>
          <a:blip r:embed="rId4"/>
          <a:srcRect/>
          <a:stretch>
            <a:fillRect/>
          </a:stretch>
        </p:blipFill>
        <p:spPr bwMode="gray">
          <a:xfrm>
            <a:off x="5344509" y="4710114"/>
            <a:ext cx="1735741" cy="14382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6" name="Rectangle 4"/>
          <p:cNvSpPr>
            <a:spLocks noGrp="1" noChangeArrowheads="1"/>
          </p:cNvSpPr>
          <p:nvPr>
            <p:ph type="title"/>
          </p:nvPr>
        </p:nvSpPr>
        <p:spPr>
          <a:xfrm>
            <a:off x="1097280" y="0"/>
            <a:ext cx="10058400" cy="1135117"/>
          </a:xfrm>
        </p:spPr>
        <p:txBody>
          <a:bodyPr>
            <a:normAutofit/>
          </a:bodyPr>
          <a:lstStyle/>
          <a:p>
            <a:r>
              <a:rPr lang="en-US" altLang="zh-TW" sz="4400" dirty="0">
                <a:solidFill>
                  <a:schemeClr val="tx1"/>
                </a:solidFill>
                <a:latin typeface="+mn-lt"/>
                <a:ea typeface="新細明體" charset="-120"/>
              </a:rPr>
              <a:t>Substitution Variables</a:t>
            </a:r>
          </a:p>
        </p:txBody>
      </p:sp>
      <p:sp>
        <p:nvSpPr>
          <p:cNvPr id="351237" name="Rectangle 5"/>
          <p:cNvSpPr>
            <a:spLocks noGrp="1" noChangeArrowheads="1"/>
          </p:cNvSpPr>
          <p:nvPr>
            <p:ph type="body" idx="1"/>
          </p:nvPr>
        </p:nvSpPr>
        <p:spPr>
          <a:xfrm>
            <a:off x="1774497" y="1449388"/>
            <a:ext cx="7511393" cy="3895122"/>
          </a:xfrm>
        </p:spPr>
        <p:txBody>
          <a:bodyPr>
            <a:noAutofit/>
          </a:bodyPr>
          <a:lstStyle/>
          <a:p>
            <a:pPr>
              <a:spcBef>
                <a:spcPts val="600"/>
              </a:spcBef>
              <a:spcAft>
                <a:spcPts val="600"/>
              </a:spcAft>
              <a:buClrTx/>
              <a:buFont typeface="Wingdings" pitchFamily="2" charset="2"/>
              <a:buChar char="ü"/>
            </a:pPr>
            <a:r>
              <a:rPr lang="zh-TW" altLang="en-US" b="1" dirty="0" smtClean="0">
                <a:solidFill>
                  <a:schemeClr val="tx1"/>
                </a:solidFill>
                <a:latin typeface="微軟正黑體" pitchFamily="34" charset="-120"/>
                <a:ea typeface="微軟正黑體" pitchFamily="34" charset="-120"/>
              </a:rPr>
              <a:t>  使用替代變數來：</a:t>
            </a:r>
          </a:p>
          <a:p>
            <a:pPr marL="534988" lvl="2" indent="-182563">
              <a:spcBef>
                <a:spcPts val="600"/>
              </a:spcBef>
              <a:spcAft>
                <a:spcPts val="600"/>
              </a:spcAft>
              <a:buClrTx/>
              <a:buFont typeface="Arial" pitchFamily="34" charset="0"/>
              <a:buChar char="•"/>
            </a:pPr>
            <a:r>
              <a:rPr lang="zh-TW" altLang="en-US" sz="2000" b="1" dirty="0" smtClean="0">
                <a:solidFill>
                  <a:schemeClr val="tx1"/>
                </a:solidFill>
                <a:latin typeface="微軟正黑體" pitchFamily="34" charset="-120"/>
                <a:ea typeface="微軟正黑體" pitchFamily="34" charset="-120"/>
              </a:rPr>
              <a:t>用單一</a:t>
            </a:r>
            <a:r>
              <a:rPr lang="en-US" altLang="zh-TW" sz="2000" b="1" dirty="0" smtClean="0">
                <a:solidFill>
                  <a:schemeClr val="tx1"/>
                </a:solidFill>
                <a:latin typeface="微軟正黑體" pitchFamily="34" charset="-120"/>
                <a:ea typeface="微軟正黑體" pitchFamily="34" charset="-120"/>
              </a:rPr>
              <a:t>&amp; </a:t>
            </a:r>
            <a:r>
              <a:rPr lang="zh-TW" altLang="en-US" sz="2000" b="1" dirty="0" smtClean="0">
                <a:solidFill>
                  <a:schemeClr val="tx1"/>
                </a:solidFill>
                <a:latin typeface="微軟正黑體" pitchFamily="34" charset="-120"/>
                <a:ea typeface="微軟正黑體" pitchFamily="34" charset="-120"/>
              </a:rPr>
              <a:t>與雙重</a:t>
            </a:r>
            <a:r>
              <a:rPr lang="en-US" altLang="zh-TW" sz="2000" b="1" dirty="0" smtClean="0">
                <a:solidFill>
                  <a:schemeClr val="tx1"/>
                </a:solidFill>
                <a:latin typeface="微軟正黑體" pitchFamily="34" charset="-120"/>
                <a:ea typeface="微軟正黑體" pitchFamily="34" charset="-120"/>
              </a:rPr>
              <a:t>&amp;&amp; </a:t>
            </a:r>
            <a:r>
              <a:rPr lang="zh-TW" altLang="en-US" sz="2000" b="1" dirty="0" smtClean="0">
                <a:solidFill>
                  <a:schemeClr val="tx1"/>
                </a:solidFill>
                <a:latin typeface="微軟正黑體" pitchFamily="34" charset="-120"/>
                <a:ea typeface="微軟正黑體" pitchFamily="34" charset="-120"/>
              </a:rPr>
              <a:t>替代變數，暫時儲存值</a:t>
            </a:r>
          </a:p>
          <a:p>
            <a:pPr>
              <a:spcBef>
                <a:spcPts val="600"/>
              </a:spcBef>
              <a:spcAft>
                <a:spcPts val="600"/>
              </a:spcAft>
              <a:buClrTx/>
              <a:buFont typeface="Wingdings" pitchFamily="2" charset="2"/>
              <a:buChar char="ü"/>
            </a:pPr>
            <a:r>
              <a:rPr lang="zh-TW" altLang="en-US" b="1" dirty="0" smtClean="0">
                <a:solidFill>
                  <a:schemeClr val="tx1"/>
                </a:solidFill>
                <a:latin typeface="微軟正黑體" pitchFamily="34" charset="-120"/>
                <a:ea typeface="微軟正黑體" pitchFamily="34" charset="-120"/>
              </a:rPr>
              <a:t>  可使用替代變數來補充下列各項：</a:t>
            </a:r>
          </a:p>
          <a:p>
            <a:pPr lvl="2">
              <a:spcBef>
                <a:spcPts val="600"/>
              </a:spcBef>
              <a:spcAft>
                <a:spcPts val="600"/>
              </a:spcAft>
              <a:buClrTx/>
              <a:buFont typeface="Arial" pitchFamily="34" charset="0"/>
              <a:buChar char="•"/>
            </a:pPr>
            <a:r>
              <a:rPr lang="zh-TW" altLang="en-US" sz="2000" b="1" dirty="0" smtClean="0">
                <a:solidFill>
                  <a:schemeClr val="tx1"/>
                </a:solidFill>
                <a:latin typeface="微軟正黑體" pitchFamily="34" charset="-120"/>
                <a:ea typeface="微軟正黑體" pitchFamily="34" charset="-120"/>
              </a:rPr>
              <a:t>  </a:t>
            </a:r>
            <a:r>
              <a:rPr lang="en-US" altLang="zh-TW" sz="2000" b="1" dirty="0" smtClean="0">
                <a:solidFill>
                  <a:schemeClr val="tx1"/>
                </a:solidFill>
                <a:latin typeface="微軟正黑體" pitchFamily="34" charset="-120"/>
                <a:ea typeface="微軟正黑體" pitchFamily="34" charset="-120"/>
              </a:rPr>
              <a:t>WHERE </a:t>
            </a:r>
            <a:r>
              <a:rPr lang="zh-TW" altLang="en-US" sz="2000" b="1" dirty="0" smtClean="0">
                <a:solidFill>
                  <a:schemeClr val="tx1"/>
                </a:solidFill>
                <a:latin typeface="微軟正黑體" pitchFamily="34" charset="-120"/>
                <a:ea typeface="微軟正黑體" pitchFamily="34" charset="-120"/>
              </a:rPr>
              <a:t>條件</a:t>
            </a:r>
          </a:p>
          <a:p>
            <a:pPr lvl="2">
              <a:spcBef>
                <a:spcPts val="600"/>
              </a:spcBef>
              <a:spcAft>
                <a:spcPts val="600"/>
              </a:spcAft>
              <a:buClrTx/>
              <a:buFont typeface="Arial" pitchFamily="34" charset="0"/>
              <a:buChar char="•"/>
            </a:pPr>
            <a:r>
              <a:rPr lang="zh-TW" altLang="en-US" sz="2000" b="1" dirty="0" smtClean="0">
                <a:solidFill>
                  <a:schemeClr val="tx1"/>
                </a:solidFill>
                <a:latin typeface="微軟正黑體" pitchFamily="34" charset="-120"/>
                <a:ea typeface="微軟正黑體" pitchFamily="34" charset="-120"/>
              </a:rPr>
              <a:t>  </a:t>
            </a:r>
            <a:r>
              <a:rPr lang="en-US" altLang="zh-TW" sz="2000" b="1" dirty="0" smtClean="0">
                <a:solidFill>
                  <a:schemeClr val="tx1"/>
                </a:solidFill>
                <a:latin typeface="微軟正黑體" pitchFamily="34" charset="-120"/>
                <a:ea typeface="微軟正黑體" pitchFamily="34" charset="-120"/>
              </a:rPr>
              <a:t>ORDER BY </a:t>
            </a:r>
            <a:r>
              <a:rPr lang="zh-TW" altLang="en-US" sz="2000" b="1" dirty="0" smtClean="0">
                <a:solidFill>
                  <a:schemeClr val="tx1"/>
                </a:solidFill>
                <a:latin typeface="微軟正黑體" pitchFamily="34" charset="-120"/>
                <a:ea typeface="微軟正黑體" pitchFamily="34" charset="-120"/>
              </a:rPr>
              <a:t>子句</a:t>
            </a:r>
          </a:p>
          <a:p>
            <a:pPr lvl="2">
              <a:spcBef>
                <a:spcPts val="600"/>
              </a:spcBef>
              <a:spcAft>
                <a:spcPts val="600"/>
              </a:spcAft>
              <a:buClrTx/>
              <a:buFont typeface="Arial" pitchFamily="34" charset="0"/>
              <a:buChar char="•"/>
            </a:pPr>
            <a:r>
              <a:rPr lang="zh-TW" altLang="en-US" sz="2000" b="1" dirty="0" smtClean="0">
                <a:solidFill>
                  <a:schemeClr val="tx1"/>
                </a:solidFill>
                <a:latin typeface="微軟正黑體" pitchFamily="34" charset="-120"/>
                <a:ea typeface="微軟正黑體" pitchFamily="34" charset="-120"/>
              </a:rPr>
              <a:t>  資料欄表示式</a:t>
            </a:r>
          </a:p>
          <a:p>
            <a:pPr lvl="2">
              <a:spcBef>
                <a:spcPts val="600"/>
              </a:spcBef>
              <a:spcAft>
                <a:spcPts val="600"/>
              </a:spcAft>
              <a:buClrTx/>
              <a:buFont typeface="Arial" pitchFamily="34" charset="0"/>
              <a:buChar char="•"/>
            </a:pPr>
            <a:r>
              <a:rPr lang="zh-TW" altLang="en-US" sz="2000" b="1" dirty="0" smtClean="0">
                <a:solidFill>
                  <a:schemeClr val="tx1"/>
                </a:solidFill>
                <a:latin typeface="微軟正黑體" pitchFamily="34" charset="-120"/>
                <a:ea typeface="微軟正黑體" pitchFamily="34" charset="-120"/>
              </a:rPr>
              <a:t>  表格名稱</a:t>
            </a:r>
          </a:p>
          <a:p>
            <a:pPr lvl="2">
              <a:spcBef>
                <a:spcPts val="600"/>
              </a:spcBef>
              <a:spcAft>
                <a:spcPts val="600"/>
              </a:spcAft>
              <a:buClrTx/>
              <a:buFont typeface="Arial" pitchFamily="34" charset="0"/>
              <a:buChar char="•"/>
            </a:pPr>
            <a:r>
              <a:rPr lang="zh-TW" altLang="en-US" sz="2000" b="1" dirty="0" smtClean="0">
                <a:solidFill>
                  <a:schemeClr val="tx1"/>
                </a:solidFill>
                <a:latin typeface="微軟正黑體" pitchFamily="34" charset="-120"/>
                <a:ea typeface="微軟正黑體" pitchFamily="34" charset="-120"/>
              </a:rPr>
              <a:t>  整個</a:t>
            </a:r>
            <a:r>
              <a:rPr lang="en-US" altLang="zh-TW" sz="2000" b="1" dirty="0" smtClean="0">
                <a:solidFill>
                  <a:schemeClr val="tx1"/>
                </a:solidFill>
                <a:latin typeface="微軟正黑體" pitchFamily="34" charset="-120"/>
                <a:ea typeface="微軟正黑體" pitchFamily="34" charset="-120"/>
              </a:rPr>
              <a:t>SELECT </a:t>
            </a:r>
            <a:r>
              <a:rPr lang="zh-TW" altLang="en-US" sz="2000" b="1" dirty="0" smtClean="0">
                <a:solidFill>
                  <a:schemeClr val="tx1"/>
                </a:solidFill>
                <a:latin typeface="微軟正黑體" pitchFamily="34" charset="-120"/>
                <a:ea typeface="微軟正黑體" pitchFamily="34" charset="-120"/>
              </a:rPr>
              <a:t>敘述句</a:t>
            </a:r>
            <a:endParaRPr lang="en-US" altLang="zh-TW" sz="2000" b="1" dirty="0">
              <a:solidFill>
                <a:schemeClr val="tx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blackGray">
          <a:xfrm>
            <a:off x="1097280" y="1787744"/>
            <a:ext cx="9696451" cy="92392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solidFill>
                  <a:schemeClr val="tx1"/>
                </a:solidFill>
                <a:ea typeface="新細明體" charset="-120"/>
              </a:rPr>
              <a:t>SELECT </a:t>
            </a:r>
            <a:r>
              <a:rPr lang="en-US" altLang="zh-TW" dirty="0" err="1">
                <a:solidFill>
                  <a:schemeClr val="tx1"/>
                </a:solidFill>
                <a:ea typeface="新細明體" charset="-120"/>
              </a:rPr>
              <a:t>employee_id</a:t>
            </a:r>
            <a:r>
              <a:rPr lang="en-US" altLang="zh-TW" dirty="0">
                <a:solidFill>
                  <a:schemeClr val="tx1"/>
                </a:solidFill>
                <a:ea typeface="新細明體" charset="-120"/>
              </a:rPr>
              <a:t>, last_name, salary, </a:t>
            </a:r>
            <a:r>
              <a:rPr lang="en-US" altLang="zh-TW" dirty="0" err="1">
                <a:solidFill>
                  <a:schemeClr val="tx1"/>
                </a:solidFill>
                <a:ea typeface="新細明體" charset="-120"/>
              </a:rPr>
              <a:t>department_id</a:t>
            </a:r>
            <a:endParaRPr lang="en-US" altLang="zh-TW" dirty="0">
              <a:solidFill>
                <a:schemeClr val="tx1"/>
              </a:solidFill>
              <a:ea typeface="新細明體" charset="-120"/>
            </a:endParaRPr>
          </a:p>
          <a:p>
            <a:pPr>
              <a:tabLst>
                <a:tab pos="1200150" algn="l"/>
              </a:tabLst>
            </a:pPr>
            <a:r>
              <a:rPr lang="en-US" altLang="zh-TW" dirty="0">
                <a:solidFill>
                  <a:schemeClr val="tx1"/>
                </a:solidFill>
                <a:ea typeface="新細明體" charset="-120"/>
              </a:rPr>
              <a:t>FROM   employees</a:t>
            </a:r>
          </a:p>
          <a:p>
            <a:pPr>
              <a:tabLst>
                <a:tab pos="1200150" algn="l"/>
              </a:tabLst>
            </a:pPr>
            <a:r>
              <a:rPr lang="en-US" altLang="zh-TW" dirty="0">
                <a:solidFill>
                  <a:schemeClr val="tx1"/>
                </a:solidFill>
                <a:ea typeface="新細明體" charset="-120"/>
              </a:rPr>
              <a:t>WHERE  </a:t>
            </a:r>
            <a:r>
              <a:rPr lang="en-US" altLang="zh-TW" dirty="0" err="1">
                <a:solidFill>
                  <a:schemeClr val="tx1"/>
                </a:solidFill>
                <a:ea typeface="新細明體" charset="-120"/>
              </a:rPr>
              <a:t>employee_id</a:t>
            </a:r>
            <a:r>
              <a:rPr lang="en-US" altLang="zh-TW" dirty="0">
                <a:solidFill>
                  <a:schemeClr val="tx1"/>
                </a:solidFill>
                <a:ea typeface="新細明體" charset="-120"/>
              </a:rPr>
              <a:t> = </a:t>
            </a:r>
            <a:r>
              <a:rPr lang="en-US" altLang="zh-TW" b="1" dirty="0">
                <a:solidFill>
                  <a:srgbClr val="C00000"/>
                </a:solidFill>
                <a:ea typeface="新細明體" charset="-120"/>
              </a:rPr>
              <a:t>&amp;</a:t>
            </a:r>
            <a:r>
              <a:rPr lang="en-US" altLang="zh-TW" b="1" dirty="0" err="1">
                <a:solidFill>
                  <a:srgbClr val="C00000"/>
                </a:solidFill>
                <a:ea typeface="新細明體" charset="-120"/>
              </a:rPr>
              <a:t>employee_num</a:t>
            </a:r>
            <a:r>
              <a:rPr lang="en-US" altLang="zh-TW" b="1" dirty="0">
                <a:solidFill>
                  <a:srgbClr val="C00000"/>
                </a:solidFill>
                <a:ea typeface="新細明體" charset="-120"/>
              </a:rPr>
              <a:t> </a:t>
            </a:r>
            <a:r>
              <a:rPr lang="en-US" altLang="zh-TW" dirty="0">
                <a:solidFill>
                  <a:schemeClr val="tx1"/>
                </a:solidFill>
                <a:ea typeface="新細明體" charset="-120"/>
              </a:rPr>
              <a:t>;</a:t>
            </a:r>
          </a:p>
        </p:txBody>
      </p:sp>
      <p:sp>
        <p:nvSpPr>
          <p:cNvPr id="353288" name="Rectangle 8"/>
          <p:cNvSpPr>
            <a:spLocks noGrp="1" noChangeArrowheads="1"/>
          </p:cNvSpPr>
          <p:nvPr>
            <p:ph type="title"/>
          </p:nvPr>
        </p:nvSpPr>
        <p:spPr>
          <a:xfrm>
            <a:off x="1097280" y="0"/>
            <a:ext cx="10058400" cy="1072055"/>
          </a:xfrm>
        </p:spPr>
        <p:txBody>
          <a:bodyPr>
            <a:normAutofit/>
          </a:bodyPr>
          <a:lstStyle/>
          <a:p>
            <a:r>
              <a:rPr lang="en-US" altLang="zh-TW" sz="4400" dirty="0">
                <a:solidFill>
                  <a:schemeClr val="tx1"/>
                </a:solidFill>
                <a:latin typeface="+mn-lt"/>
                <a:ea typeface="新細明體" charset="-120"/>
              </a:rPr>
              <a:t>Using the </a:t>
            </a:r>
            <a:r>
              <a:rPr lang="en-US" altLang="zh-TW" sz="4400" dirty="0" smtClean="0">
                <a:solidFill>
                  <a:schemeClr val="tx1"/>
                </a:solidFill>
                <a:latin typeface="+mn-lt"/>
                <a:ea typeface="新細明體" charset="-120"/>
              </a:rPr>
              <a:t>“&amp;” </a:t>
            </a:r>
            <a:r>
              <a:rPr lang="en-US" altLang="zh-TW" sz="4400" dirty="0">
                <a:solidFill>
                  <a:schemeClr val="tx1"/>
                </a:solidFill>
                <a:latin typeface="+mn-lt"/>
                <a:ea typeface="新細明體" charset="-120"/>
              </a:rPr>
              <a:t>Substitution Variable</a:t>
            </a:r>
          </a:p>
        </p:txBody>
      </p:sp>
      <p:sp>
        <p:nvSpPr>
          <p:cNvPr id="353289" name="Rectangle 9"/>
          <p:cNvSpPr>
            <a:spLocks noGrp="1" noChangeArrowheads="1"/>
          </p:cNvSpPr>
          <p:nvPr>
            <p:ph type="body" idx="1"/>
          </p:nvPr>
        </p:nvSpPr>
        <p:spPr>
          <a:xfrm>
            <a:off x="1097280" y="1355834"/>
            <a:ext cx="10273453" cy="431910"/>
          </a:xfrm>
        </p:spPr>
        <p:txBody>
          <a:bodyPr>
            <a:normAutofit/>
          </a:bodyPr>
          <a:lstStyle/>
          <a:p>
            <a:r>
              <a:rPr lang="zh-TW" altLang="en-US" b="1" dirty="0" smtClean="0">
                <a:solidFill>
                  <a:schemeClr val="tx1"/>
                </a:solidFill>
                <a:latin typeface="微軟正黑體" pitchFamily="34" charset="-120"/>
                <a:ea typeface="微軟正黑體" pitchFamily="34" charset="-120"/>
              </a:rPr>
              <a:t>使用前面有</a:t>
            </a:r>
            <a:r>
              <a:rPr lang="en-US" altLang="zh-TW" b="1" dirty="0" smtClean="0">
                <a:solidFill>
                  <a:srgbClr val="C00000"/>
                </a:solidFill>
                <a:latin typeface="微軟正黑體" pitchFamily="34" charset="-120"/>
                <a:ea typeface="微軟正黑體" pitchFamily="34" charset="-120"/>
              </a:rPr>
              <a:t>&amp;</a:t>
            </a:r>
            <a:r>
              <a:rPr lang="en-US" altLang="zh-TW" b="1" dirty="0" smtClean="0">
                <a:solidFill>
                  <a:schemeClr val="tx1"/>
                </a:solidFill>
                <a:latin typeface="微軟正黑體" pitchFamily="34" charset="-120"/>
                <a:ea typeface="微軟正黑體" pitchFamily="34" charset="-120"/>
              </a:rPr>
              <a:t> </a:t>
            </a:r>
            <a:r>
              <a:rPr lang="zh-TW" altLang="en-US" b="1" dirty="0" smtClean="0">
                <a:solidFill>
                  <a:schemeClr val="tx1"/>
                </a:solidFill>
                <a:latin typeface="微軟正黑體" pitchFamily="34" charset="-120"/>
                <a:ea typeface="微軟正黑體" pitchFamily="34" charset="-120"/>
              </a:rPr>
              <a:t>的變數，提示使用者提供數值：</a:t>
            </a:r>
            <a:endParaRPr lang="en-US" altLang="zh-TW" b="1" dirty="0">
              <a:solidFill>
                <a:schemeClr val="tx1"/>
              </a:solidFill>
              <a:latin typeface="微軟正黑體" pitchFamily="34" charset="-120"/>
              <a:ea typeface="微軟正黑體" pitchFamily="34" charset="-120"/>
            </a:endParaRPr>
          </a:p>
        </p:txBody>
      </p:sp>
      <p:pic>
        <p:nvPicPr>
          <p:cNvPr id="353290" name="Picture 10" descr="C:\project-SQLFund1\images\img-02-24.gif"/>
          <p:cNvPicPr>
            <a:picLocks noChangeAspect="1" noChangeArrowheads="1"/>
          </p:cNvPicPr>
          <p:nvPr/>
        </p:nvPicPr>
        <p:blipFill>
          <a:blip r:embed="rId3"/>
          <a:srcRect/>
          <a:stretch>
            <a:fillRect/>
          </a:stretch>
        </p:blipFill>
        <p:spPr bwMode="gray">
          <a:xfrm>
            <a:off x="3862552" y="2948152"/>
            <a:ext cx="3890725" cy="1817688"/>
          </a:xfrm>
          <a:prstGeom prst="rect">
            <a:avLst/>
          </a:prstGeom>
          <a:noFill/>
        </p:spPr>
      </p:pic>
      <p:graphicFrame>
        <p:nvGraphicFramePr>
          <p:cNvPr id="7" name="表格 6"/>
          <p:cNvGraphicFramePr>
            <a:graphicFrameLocks noGrp="1"/>
          </p:cNvGraphicFramePr>
          <p:nvPr/>
        </p:nvGraphicFramePr>
        <p:xfrm>
          <a:off x="1097280" y="5029200"/>
          <a:ext cx="9696451" cy="1121405"/>
        </p:xfrm>
        <a:graphic>
          <a:graphicData uri="http://schemas.openxmlformats.org/drawingml/2006/table">
            <a:tbl>
              <a:tblPr firstRow="1" bandRow="1">
                <a:tableStyleId>{5C22544A-7EE6-4342-B048-85BDC9FD1C3A}</a:tableStyleId>
              </a:tblPr>
              <a:tblGrid>
                <a:gridCol w="2291547"/>
                <a:gridCol w="7404904"/>
              </a:tblGrid>
              <a:tr h="331125">
                <a:tc>
                  <a:txBody>
                    <a:bodyPr/>
                    <a:lstStyle/>
                    <a:p>
                      <a:pPr algn="ctr"/>
                      <a:r>
                        <a:rPr lang="zh-TW" altLang="en-US" sz="2000" b="1" i="0" kern="1200" baseline="0" dirty="0" smtClean="0">
                          <a:solidFill>
                            <a:schemeClr val="lt1"/>
                          </a:solidFill>
                          <a:latin typeface="微軟正黑體" pitchFamily="34" charset="-120"/>
                          <a:ea typeface="微軟正黑體" pitchFamily="34" charset="-120"/>
                          <a:cs typeface="+mn-cs"/>
                        </a:rPr>
                        <a:t>表示法</a:t>
                      </a:r>
                      <a:endParaRPr lang="zh-TW" altLang="en-US" sz="2000" i="0" dirty="0">
                        <a:latin typeface="微軟正黑體" pitchFamily="34" charset="-120"/>
                        <a:ea typeface="微軟正黑體" pitchFamily="34" charset="-120"/>
                      </a:endParaRPr>
                    </a:p>
                  </a:txBody>
                  <a:tcPr>
                    <a:solidFill>
                      <a:schemeClr val="tx2"/>
                    </a:solidFill>
                  </a:tcPr>
                </a:tc>
                <a:tc>
                  <a:txBody>
                    <a:bodyPr/>
                    <a:lstStyle/>
                    <a:p>
                      <a:pPr algn="ctr"/>
                      <a:r>
                        <a:rPr lang="zh-TW" altLang="en-US" sz="2000" b="1" i="0" kern="1200" baseline="0" dirty="0" smtClean="0">
                          <a:solidFill>
                            <a:schemeClr val="lt1"/>
                          </a:solidFill>
                          <a:latin typeface="微軟正黑體" pitchFamily="34" charset="-120"/>
                          <a:ea typeface="微軟正黑體" pitchFamily="34" charset="-120"/>
                          <a:cs typeface="+mn-cs"/>
                        </a:rPr>
                        <a:t>說明</a:t>
                      </a:r>
                      <a:endParaRPr lang="zh-TW" altLang="en-US" sz="2000" i="0" dirty="0">
                        <a:latin typeface="微軟正黑體" pitchFamily="34" charset="-120"/>
                        <a:ea typeface="微軟正黑體" pitchFamily="34" charset="-120"/>
                      </a:endParaRPr>
                    </a:p>
                  </a:txBody>
                  <a:tcPr>
                    <a:solidFill>
                      <a:schemeClr val="tx2"/>
                    </a:solidFill>
                  </a:tcPr>
                </a:tc>
              </a:tr>
              <a:tr h="725165">
                <a:tc>
                  <a:txBody>
                    <a:bodyPr/>
                    <a:lstStyle/>
                    <a:p>
                      <a:pPr algn="ctr"/>
                      <a:r>
                        <a:rPr lang="en-US" altLang="zh-TW" sz="2000" i="0" kern="1200" baseline="0" dirty="0" smtClean="0">
                          <a:solidFill>
                            <a:schemeClr val="dk1"/>
                          </a:solidFill>
                          <a:latin typeface="微軟正黑體" pitchFamily="34" charset="-120"/>
                          <a:ea typeface="微軟正黑體" pitchFamily="34" charset="-120"/>
                          <a:cs typeface="+mn-cs"/>
                        </a:rPr>
                        <a:t>&amp;</a:t>
                      </a:r>
                      <a:r>
                        <a:rPr lang="en-US" altLang="zh-TW" sz="2000" i="0" kern="1200" baseline="0" dirty="0" err="1" smtClean="0">
                          <a:solidFill>
                            <a:schemeClr val="dk1"/>
                          </a:solidFill>
                          <a:latin typeface="微軟正黑體" pitchFamily="34" charset="-120"/>
                          <a:ea typeface="微軟正黑體" pitchFamily="34" charset="-120"/>
                          <a:cs typeface="+mn-cs"/>
                        </a:rPr>
                        <a:t>user_variable</a:t>
                      </a:r>
                      <a:endParaRPr lang="zh-TW" altLang="en-US" sz="2000" i="0" dirty="0">
                        <a:latin typeface="微軟正黑體" pitchFamily="34" charset="-120"/>
                        <a:ea typeface="微軟正黑體" pitchFamily="34" charset="-120"/>
                      </a:endParaRPr>
                    </a:p>
                  </a:txBody>
                  <a:tcPr anchor="ctr">
                    <a:solidFill>
                      <a:schemeClr val="bg1">
                        <a:lumMod val="95000"/>
                      </a:schemeClr>
                    </a:solidFill>
                  </a:tcPr>
                </a:tc>
                <a:tc>
                  <a:txBody>
                    <a:bodyPr/>
                    <a:lstStyle/>
                    <a:p>
                      <a:pPr algn="l"/>
                      <a:r>
                        <a:rPr lang="zh-TW" altLang="en-US" sz="2000" i="0" kern="1200" baseline="0" dirty="0" smtClean="0">
                          <a:solidFill>
                            <a:schemeClr val="dk1"/>
                          </a:solidFill>
                          <a:latin typeface="微軟正黑體" pitchFamily="34" charset="-120"/>
                          <a:ea typeface="微軟正黑體" pitchFamily="34" charset="-120"/>
                          <a:cs typeface="+mn-cs"/>
                        </a:rPr>
                        <a:t>表示 </a:t>
                      </a:r>
                      <a:r>
                        <a:rPr lang="en-US" altLang="zh-TW" sz="2000" i="0" kern="1200" baseline="0" dirty="0" smtClean="0">
                          <a:solidFill>
                            <a:schemeClr val="dk1"/>
                          </a:solidFill>
                          <a:latin typeface="微軟正黑體" pitchFamily="34" charset="-120"/>
                          <a:ea typeface="微軟正黑體" pitchFamily="34" charset="-120"/>
                          <a:cs typeface="+mn-cs"/>
                        </a:rPr>
                        <a:t>SQL </a:t>
                      </a:r>
                      <a:r>
                        <a:rPr lang="zh-TW" altLang="en-US" sz="2000" i="0" kern="1200" baseline="0" dirty="0" smtClean="0">
                          <a:solidFill>
                            <a:schemeClr val="dk1"/>
                          </a:solidFill>
                          <a:latin typeface="微軟正黑體" pitchFamily="34" charset="-120"/>
                          <a:ea typeface="微軟正黑體" pitchFamily="34" charset="-120"/>
                          <a:cs typeface="+mn-cs"/>
                        </a:rPr>
                        <a:t>中的一個變數；如果此變數不存在，</a:t>
                      </a:r>
                      <a:r>
                        <a:rPr lang="en-US" altLang="zh-TW" sz="2000" i="0" kern="1200" baseline="0" dirty="0" smtClean="0">
                          <a:solidFill>
                            <a:schemeClr val="dk1"/>
                          </a:solidFill>
                          <a:latin typeface="微軟正黑體" pitchFamily="34" charset="-120"/>
                          <a:ea typeface="微軟正黑體" pitchFamily="34" charset="-120"/>
                          <a:cs typeface="+mn-cs"/>
                        </a:rPr>
                        <a:t>SQL*Plus </a:t>
                      </a:r>
                      <a:r>
                        <a:rPr lang="zh-TW" altLang="en-US" sz="2000" i="0" kern="1200" baseline="0" dirty="0" smtClean="0">
                          <a:solidFill>
                            <a:schemeClr val="dk1"/>
                          </a:solidFill>
                          <a:latin typeface="微軟正黑體" pitchFamily="34" charset="-120"/>
                          <a:ea typeface="微軟正黑體" pitchFamily="34" charset="-120"/>
                          <a:cs typeface="+mn-cs"/>
                        </a:rPr>
                        <a:t>會提示使用輸入一個值 </a:t>
                      </a:r>
                      <a:r>
                        <a:rPr lang="en-US" altLang="zh-TW" sz="2000" i="0" kern="1200" baseline="0" dirty="0" smtClean="0">
                          <a:solidFill>
                            <a:schemeClr val="dk1"/>
                          </a:solidFill>
                          <a:latin typeface="微軟正黑體" pitchFamily="34" charset="-120"/>
                          <a:ea typeface="微軟正黑體" pitchFamily="34" charset="-120"/>
                          <a:cs typeface="+mn-cs"/>
                        </a:rPr>
                        <a:t>(SQL*Plus </a:t>
                      </a:r>
                      <a:r>
                        <a:rPr lang="zh-TW" altLang="en-US" sz="2000" i="0" kern="1200" baseline="0" dirty="0" smtClean="0">
                          <a:solidFill>
                            <a:schemeClr val="dk1"/>
                          </a:solidFill>
                          <a:latin typeface="微軟正黑體" pitchFamily="34" charset="-120"/>
                          <a:ea typeface="微軟正黑體" pitchFamily="34" charset="-120"/>
                          <a:cs typeface="+mn-cs"/>
                        </a:rPr>
                        <a:t>會捨棄使用過的新變數。</a:t>
                      </a:r>
                      <a:r>
                        <a:rPr lang="en-US" altLang="zh-TW" sz="2000" i="0" kern="1200" baseline="0" dirty="0" smtClean="0">
                          <a:solidFill>
                            <a:schemeClr val="dk1"/>
                          </a:solidFill>
                          <a:latin typeface="微軟正黑體" pitchFamily="34" charset="-120"/>
                          <a:ea typeface="微軟正黑體" pitchFamily="34" charset="-120"/>
                          <a:cs typeface="+mn-cs"/>
                        </a:rPr>
                        <a:t>)</a:t>
                      </a:r>
                      <a:endParaRPr lang="zh-TW" altLang="en-US" sz="2000" i="0" dirty="0">
                        <a:latin typeface="微軟正黑體" pitchFamily="34" charset="-120"/>
                        <a:ea typeface="微軟正黑體" pitchFamily="34" charset="-120"/>
                      </a:endParaRPr>
                    </a:p>
                  </a:txBody>
                  <a:tcPr>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8" name="Rectangle 10"/>
          <p:cNvSpPr>
            <a:spLocks noGrp="1" noChangeArrowheads="1"/>
          </p:cNvSpPr>
          <p:nvPr>
            <p:ph type="title"/>
          </p:nvPr>
        </p:nvSpPr>
        <p:spPr>
          <a:xfrm>
            <a:off x="1097280" y="286603"/>
            <a:ext cx="10058400" cy="816983"/>
          </a:xfrm>
        </p:spPr>
        <p:txBody>
          <a:bodyPr/>
          <a:lstStyle/>
          <a:p>
            <a:r>
              <a:rPr lang="en-US" altLang="zh-TW" dirty="0" smtClean="0">
                <a:solidFill>
                  <a:schemeClr val="tx1"/>
                </a:solidFill>
                <a:latin typeface="+mn-lt"/>
                <a:ea typeface="新細明體" charset="-120"/>
              </a:rPr>
              <a:t>Using the “&amp;” Substitution Variable</a:t>
            </a:r>
            <a:endParaRPr lang="en-US" altLang="zh-TW" dirty="0">
              <a:latin typeface="+mn-lt"/>
              <a:ea typeface="新細明體" charset="-120"/>
            </a:endParaRPr>
          </a:p>
        </p:txBody>
      </p:sp>
      <p:pic>
        <p:nvPicPr>
          <p:cNvPr id="355340" name="Picture 12" descr="C:\project-SQLFund1\images\img-02-25.gif"/>
          <p:cNvPicPr>
            <a:picLocks noChangeAspect="1" noChangeArrowheads="1"/>
          </p:cNvPicPr>
          <p:nvPr/>
        </p:nvPicPr>
        <p:blipFill>
          <a:blip r:embed="rId3"/>
          <a:srcRect/>
          <a:stretch>
            <a:fillRect/>
          </a:stretch>
        </p:blipFill>
        <p:spPr bwMode="gray">
          <a:xfrm>
            <a:off x="3149600" y="1752600"/>
            <a:ext cx="4099984" cy="1828800"/>
          </a:xfrm>
          <a:prstGeom prst="rect">
            <a:avLst/>
          </a:prstGeom>
          <a:noFill/>
        </p:spPr>
      </p:pic>
      <p:sp>
        <p:nvSpPr>
          <p:cNvPr id="355341" name="Rectangle 13"/>
          <p:cNvSpPr>
            <a:spLocks noChangeArrowheads="1"/>
          </p:cNvSpPr>
          <p:nvPr/>
        </p:nvSpPr>
        <p:spPr bwMode="gray">
          <a:xfrm>
            <a:off x="4368800" y="3124200"/>
            <a:ext cx="1422400" cy="381000"/>
          </a:xfrm>
          <a:prstGeom prst="rect">
            <a:avLst/>
          </a:prstGeom>
          <a:noFill/>
          <a:ln w="28575">
            <a:solidFill>
              <a:schemeClr val="accent2"/>
            </a:solidFill>
            <a:miter lim="800000"/>
            <a:headEnd type="none" w="sm" len="sm"/>
            <a:tailEnd type="none" w="sm" len="sm"/>
          </a:ln>
          <a:effectLst/>
        </p:spPr>
        <p:txBody>
          <a:bodyPr wrap="none" anchor="ctr"/>
          <a:lstStyle/>
          <a:p>
            <a:endParaRPr lang="zh-TW" altLang="en-US"/>
          </a:p>
        </p:txBody>
      </p:sp>
      <p:pic>
        <p:nvPicPr>
          <p:cNvPr id="355342" name="Picture 14" descr="C:\project-SQLFund1\images\img-02-25a.gif"/>
          <p:cNvPicPr>
            <a:picLocks noChangeAspect="1" noChangeArrowheads="1"/>
          </p:cNvPicPr>
          <p:nvPr/>
        </p:nvPicPr>
        <p:blipFill>
          <a:blip r:embed="rId4"/>
          <a:srcRect/>
          <a:stretch>
            <a:fillRect/>
          </a:stretch>
        </p:blipFill>
        <p:spPr bwMode="gray">
          <a:xfrm>
            <a:off x="2336800" y="4267200"/>
            <a:ext cx="6400800" cy="56038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5" name="Rectangle 5"/>
          <p:cNvSpPr>
            <a:spLocks noGrp="1" noChangeArrowheads="1"/>
          </p:cNvSpPr>
          <p:nvPr>
            <p:ph type="title"/>
          </p:nvPr>
        </p:nvSpPr>
        <p:spPr>
          <a:xfrm>
            <a:off x="932329" y="0"/>
            <a:ext cx="10223351" cy="1129553"/>
          </a:xfrm>
        </p:spPr>
        <p:txBody>
          <a:bodyPr/>
          <a:lstStyle/>
          <a:p>
            <a:r>
              <a:rPr lang="en-US" altLang="zh-TW" dirty="0">
                <a:solidFill>
                  <a:schemeClr val="tx1"/>
                </a:solidFill>
                <a:latin typeface="+mn-lt"/>
              </a:rPr>
              <a:t>Basic SELECT Statement</a:t>
            </a:r>
          </a:p>
        </p:txBody>
      </p:sp>
      <p:sp>
        <p:nvSpPr>
          <p:cNvPr id="312326" name="Rectangle 6"/>
          <p:cNvSpPr>
            <a:spLocks noGrp="1" noChangeArrowheads="1"/>
          </p:cNvSpPr>
          <p:nvPr>
            <p:ph type="body" idx="1"/>
          </p:nvPr>
        </p:nvSpPr>
        <p:spPr>
          <a:xfrm>
            <a:off x="2133600" y="2895600"/>
            <a:ext cx="7918450" cy="1093076"/>
          </a:xfrm>
        </p:spPr>
        <p:txBody>
          <a:bodyPr>
            <a:noAutofit/>
          </a:bodyPr>
          <a:lstStyle/>
          <a:p>
            <a:pPr>
              <a:buClrTx/>
              <a:buFont typeface="Wingdings" pitchFamily="2" charset="2"/>
              <a:buChar char="ü"/>
            </a:pPr>
            <a:r>
              <a:rPr lang="en-US" altLang="zh-TW" sz="2400" b="1" dirty="0" smtClean="0">
                <a:solidFill>
                  <a:schemeClr val="tx1"/>
                </a:solidFill>
                <a:latin typeface="微軟正黑體" pitchFamily="34" charset="-120"/>
                <a:ea typeface="微軟正黑體" pitchFamily="34" charset="-120"/>
              </a:rPr>
              <a:t>  SELECT </a:t>
            </a:r>
            <a:r>
              <a:rPr lang="zh-TW" altLang="en-US" sz="2400" dirty="0">
                <a:solidFill>
                  <a:schemeClr val="tx1"/>
                </a:solidFill>
                <a:latin typeface="微軟正黑體" pitchFamily="34" charset="-120"/>
                <a:ea typeface="微軟正黑體" pitchFamily="34" charset="-120"/>
              </a:rPr>
              <a:t>敘述句會識別要顯示的資料欄 </a:t>
            </a:r>
            <a:endParaRPr lang="zh-TW" altLang="en-US" sz="2400" dirty="0" smtClean="0">
              <a:solidFill>
                <a:schemeClr val="tx1"/>
              </a:solidFill>
              <a:latin typeface="微軟正黑體" pitchFamily="34" charset="-120"/>
              <a:ea typeface="微軟正黑體" pitchFamily="34" charset="-120"/>
            </a:endParaRPr>
          </a:p>
          <a:p>
            <a:pPr>
              <a:buClrTx/>
              <a:buFont typeface="Wingdings" pitchFamily="2" charset="2"/>
              <a:buChar char="ü"/>
            </a:pPr>
            <a:r>
              <a:rPr lang="en-US" altLang="zh-TW" sz="2400" b="1" dirty="0" smtClean="0">
                <a:solidFill>
                  <a:schemeClr val="tx1"/>
                </a:solidFill>
                <a:latin typeface="微軟正黑體" pitchFamily="34" charset="-120"/>
                <a:ea typeface="微軟正黑體" pitchFamily="34" charset="-120"/>
              </a:rPr>
              <a:t>  FROM </a:t>
            </a:r>
            <a:r>
              <a:rPr lang="zh-TW" altLang="en-US" sz="2400" dirty="0">
                <a:solidFill>
                  <a:schemeClr val="tx1"/>
                </a:solidFill>
                <a:latin typeface="微軟正黑體" pitchFamily="34" charset="-120"/>
                <a:ea typeface="微軟正黑體" pitchFamily="34" charset="-120"/>
              </a:rPr>
              <a:t>敘述句則識別包含那些資料欄的表格 </a:t>
            </a:r>
            <a:endParaRPr lang="zh-TW" altLang="en-US" sz="2400" dirty="0">
              <a:solidFill>
                <a:schemeClr val="tx1"/>
              </a:solidFill>
              <a:effectLst/>
              <a:latin typeface="微軟正黑體" pitchFamily="34" charset="-120"/>
              <a:ea typeface="微軟正黑體" pitchFamily="34" charset="-120"/>
            </a:endParaRPr>
          </a:p>
        </p:txBody>
      </p:sp>
      <p:sp>
        <p:nvSpPr>
          <p:cNvPr id="312324" name="Rectangle 4"/>
          <p:cNvSpPr>
            <a:spLocks noChangeArrowheads="1"/>
          </p:cNvSpPr>
          <p:nvPr/>
        </p:nvSpPr>
        <p:spPr bwMode="blackGray">
          <a:xfrm>
            <a:off x="1927334" y="1600201"/>
            <a:ext cx="8124715" cy="938047"/>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b="1" dirty="0">
                <a:solidFill>
                  <a:srgbClr val="000000"/>
                </a:solidFill>
                <a:latin typeface="Courier New" charset="0"/>
              </a:rPr>
              <a:t>SELECT *|{[DISTINCT] </a:t>
            </a:r>
            <a:r>
              <a:rPr lang="en-US" altLang="zh-TW" sz="2000" b="1" i="1" dirty="0" err="1">
                <a:solidFill>
                  <a:srgbClr val="000000"/>
                </a:solidFill>
                <a:latin typeface="Courier New" charset="0"/>
              </a:rPr>
              <a:t>column</a:t>
            </a:r>
            <a:r>
              <a:rPr lang="en-US" altLang="zh-TW" sz="2000" b="1" dirty="0" err="1">
                <a:solidFill>
                  <a:srgbClr val="000000"/>
                </a:solidFill>
                <a:latin typeface="Courier New" charset="0"/>
              </a:rPr>
              <a:t>|</a:t>
            </a:r>
            <a:r>
              <a:rPr lang="en-US" altLang="zh-TW" sz="2000" b="1" i="1" dirty="0" err="1">
                <a:solidFill>
                  <a:srgbClr val="000000"/>
                </a:solidFill>
                <a:latin typeface="Courier New" charset="0"/>
              </a:rPr>
              <a:t>expression</a:t>
            </a:r>
            <a:r>
              <a:rPr lang="en-US" altLang="zh-TW" sz="2000" b="1" dirty="0">
                <a:solidFill>
                  <a:srgbClr val="000000"/>
                </a:solidFill>
                <a:latin typeface="Courier New" charset="0"/>
              </a:rPr>
              <a:t> [</a:t>
            </a:r>
            <a:r>
              <a:rPr lang="en-US" altLang="zh-TW" sz="2000" b="1" i="1" dirty="0">
                <a:solidFill>
                  <a:srgbClr val="000000"/>
                </a:solidFill>
                <a:latin typeface="Courier New" charset="0"/>
              </a:rPr>
              <a:t>alias</a:t>
            </a:r>
            <a:r>
              <a:rPr lang="en-US" altLang="zh-TW" sz="2000" b="1" dirty="0">
                <a:solidFill>
                  <a:srgbClr val="000000"/>
                </a:solidFill>
                <a:latin typeface="Courier New" charset="0"/>
              </a:rPr>
              <a:t>],...}</a:t>
            </a:r>
          </a:p>
          <a:p>
            <a:pPr eaLnBrk="0" hangingPunct="0">
              <a:buClrTx/>
              <a:buFontTx/>
              <a:buNone/>
            </a:pPr>
            <a:r>
              <a:rPr lang="en-US" altLang="zh-TW" sz="2000" b="1" dirty="0">
                <a:solidFill>
                  <a:srgbClr val="000000"/>
                </a:solidFill>
                <a:latin typeface="Courier New" charset="0"/>
              </a:rPr>
              <a:t>FROM    </a:t>
            </a:r>
            <a:r>
              <a:rPr lang="en-US" altLang="zh-TW" sz="2000" b="1" i="1" dirty="0">
                <a:solidFill>
                  <a:srgbClr val="000000"/>
                </a:solidFill>
                <a:latin typeface="Courier New" charset="0"/>
              </a:rPr>
              <a:t>table;</a:t>
            </a:r>
          </a:p>
        </p:txBody>
      </p:sp>
    </p:spTree>
    <p:extLst>
      <p:ext uri="{BB962C8B-B14F-4D97-AF65-F5344CB8AC3E}">
        <p14:creationId xmlns:p14="http://schemas.microsoft.com/office/powerpoint/2010/main" xmlns="" val="1082940421"/>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ChangeArrowheads="1"/>
          </p:cNvSpPr>
          <p:nvPr/>
        </p:nvSpPr>
        <p:spPr bwMode="blackGray">
          <a:xfrm>
            <a:off x="1219200" y="2133601"/>
            <a:ext cx="9696451" cy="92392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last_name, </a:t>
            </a:r>
            <a:r>
              <a:rPr lang="en-US" altLang="zh-TW" dirty="0" err="1">
                <a:ea typeface="新細明體" charset="-120"/>
              </a:rPr>
              <a:t>department_id</a:t>
            </a:r>
            <a:r>
              <a:rPr lang="en-US" altLang="zh-TW" dirty="0">
                <a:ea typeface="新細明體" charset="-120"/>
              </a:rPr>
              <a:t>, salary*12</a:t>
            </a:r>
          </a:p>
          <a:p>
            <a:pPr>
              <a:tabLst>
                <a:tab pos="1200150" algn="l"/>
              </a:tabLst>
            </a:pPr>
            <a:r>
              <a:rPr lang="en-US" altLang="zh-TW" dirty="0">
                <a:ea typeface="新細明體" charset="-120"/>
              </a:rPr>
              <a:t>FROM   employees</a:t>
            </a:r>
          </a:p>
          <a:p>
            <a:pPr>
              <a:tabLst>
                <a:tab pos="1200150" algn="l"/>
              </a:tabLst>
            </a:pPr>
            <a:r>
              <a:rPr lang="en-US" altLang="zh-TW" dirty="0">
                <a:ea typeface="新細明體" charset="-120"/>
              </a:rPr>
              <a:t>WHERE  </a:t>
            </a:r>
            <a:r>
              <a:rPr lang="en-US" altLang="zh-TW" dirty="0" err="1">
                <a:ea typeface="新細明體" charset="-120"/>
              </a:rPr>
              <a:t>job_id</a:t>
            </a:r>
            <a:r>
              <a:rPr lang="en-US" altLang="zh-TW" dirty="0">
                <a:ea typeface="新細明體" charset="-120"/>
              </a:rPr>
              <a:t> = </a:t>
            </a:r>
            <a:r>
              <a:rPr lang="en-US" altLang="zh-TW" b="1" dirty="0">
                <a:solidFill>
                  <a:srgbClr val="C00000"/>
                </a:solidFill>
                <a:ea typeface="新細明體" charset="-120"/>
              </a:rPr>
              <a:t>'&amp;</a:t>
            </a:r>
            <a:r>
              <a:rPr lang="en-US" altLang="zh-TW" b="1" dirty="0" err="1">
                <a:solidFill>
                  <a:srgbClr val="C00000"/>
                </a:solidFill>
                <a:ea typeface="新細明體" charset="-120"/>
              </a:rPr>
              <a:t>job_title</a:t>
            </a:r>
            <a:r>
              <a:rPr lang="en-US" altLang="zh-TW" b="1" dirty="0">
                <a:solidFill>
                  <a:srgbClr val="C00000"/>
                </a:solidFill>
                <a:ea typeface="新細明體" charset="-120"/>
              </a:rPr>
              <a:t>' </a:t>
            </a:r>
            <a:r>
              <a:rPr lang="en-US" altLang="zh-TW" dirty="0">
                <a:ea typeface="新細明體" charset="-120"/>
              </a:rPr>
              <a:t>;</a:t>
            </a:r>
          </a:p>
        </p:txBody>
      </p:sp>
      <p:sp>
        <p:nvSpPr>
          <p:cNvPr id="357385" name="Rectangle 9"/>
          <p:cNvSpPr>
            <a:spLocks noGrp="1" noChangeArrowheads="1"/>
          </p:cNvSpPr>
          <p:nvPr>
            <p:ph type="body" idx="4294967295"/>
          </p:nvPr>
        </p:nvSpPr>
        <p:spPr>
          <a:xfrm>
            <a:off x="1219200" y="1629569"/>
            <a:ext cx="10558462" cy="360362"/>
          </a:xfrm>
        </p:spPr>
        <p:txBody>
          <a:bodyPr>
            <a:normAutofit lnSpcReduction="10000"/>
          </a:bodyPr>
          <a:lstStyle/>
          <a:p>
            <a:r>
              <a:rPr lang="zh-TW" altLang="en-US" b="1" dirty="0" smtClean="0">
                <a:solidFill>
                  <a:schemeClr val="tx1"/>
                </a:solidFill>
                <a:latin typeface="微軟正黑體" pitchFamily="34" charset="-120"/>
                <a:ea typeface="微軟正黑體" pitchFamily="34" charset="-120"/>
              </a:rPr>
              <a:t>在日期與字元值使用單引號：</a:t>
            </a:r>
            <a:endParaRPr lang="en-US" altLang="zh-TW" b="1" dirty="0">
              <a:solidFill>
                <a:schemeClr val="tx1"/>
              </a:solidFill>
              <a:latin typeface="微軟正黑體" pitchFamily="34" charset="-120"/>
              <a:ea typeface="微軟正黑體" pitchFamily="34" charset="-120"/>
            </a:endParaRPr>
          </a:p>
        </p:txBody>
      </p:sp>
      <p:sp>
        <p:nvSpPr>
          <p:cNvPr id="357384" name="Rectangle 8"/>
          <p:cNvSpPr>
            <a:spLocks noGrp="1" noChangeArrowheads="1"/>
          </p:cNvSpPr>
          <p:nvPr>
            <p:ph type="title" idx="4294967295"/>
          </p:nvPr>
        </p:nvSpPr>
        <p:spPr>
          <a:xfrm>
            <a:off x="1219200" y="0"/>
            <a:ext cx="9577388" cy="1449388"/>
          </a:xfrm>
        </p:spPr>
        <p:txBody>
          <a:bodyPr>
            <a:noAutofit/>
          </a:bodyPr>
          <a:lstStyle/>
          <a:p>
            <a:r>
              <a:rPr lang="en-US" altLang="zh-TW" sz="4400" dirty="0">
                <a:latin typeface="+mn-lt"/>
                <a:ea typeface="新細明體" charset="-120"/>
              </a:rPr>
              <a:t>Character and Date Values </a:t>
            </a:r>
            <a:r>
              <a:rPr lang="en-US" altLang="zh-TW" sz="4400" dirty="0" smtClean="0">
                <a:latin typeface="+mn-lt"/>
                <a:ea typeface="新細明體" charset="-120"/>
              </a:rPr>
              <a:t>with Substitution </a:t>
            </a:r>
            <a:r>
              <a:rPr lang="en-US" altLang="zh-TW" sz="4400" dirty="0">
                <a:latin typeface="+mn-lt"/>
                <a:ea typeface="新細明體" charset="-120"/>
              </a:rPr>
              <a:t>Variables</a:t>
            </a:r>
          </a:p>
        </p:txBody>
      </p:sp>
      <p:sp>
        <p:nvSpPr>
          <p:cNvPr id="357381" name="Rectangle 5"/>
          <p:cNvSpPr>
            <a:spLocks noChangeArrowheads="1"/>
          </p:cNvSpPr>
          <p:nvPr/>
        </p:nvSpPr>
        <p:spPr bwMode="gray">
          <a:xfrm>
            <a:off x="4186767" y="2708276"/>
            <a:ext cx="2235200" cy="309563"/>
          </a:xfrm>
          <a:prstGeom prst="rect">
            <a:avLst/>
          </a:prstGeom>
          <a:noFill/>
          <a:ln w="28575">
            <a:solidFill>
              <a:schemeClr val="hlink"/>
            </a:solidFill>
            <a:miter lim="800000"/>
            <a:headEnd/>
            <a:tailEnd/>
          </a:ln>
          <a:effectLst/>
        </p:spPr>
        <p:txBody>
          <a:bodyPr wrap="none" anchor="ctr"/>
          <a:lstStyle/>
          <a:p>
            <a:endParaRPr lang="zh-TW" altLang="en-US"/>
          </a:p>
        </p:txBody>
      </p:sp>
      <p:pic>
        <p:nvPicPr>
          <p:cNvPr id="357386" name="Picture 10" descr="C:\project-SQLFund1\images\img-02-26.gif"/>
          <p:cNvPicPr>
            <a:picLocks noChangeAspect="1" noChangeArrowheads="1"/>
          </p:cNvPicPr>
          <p:nvPr/>
        </p:nvPicPr>
        <p:blipFill>
          <a:blip r:embed="rId3"/>
          <a:srcRect/>
          <a:stretch>
            <a:fillRect/>
          </a:stretch>
        </p:blipFill>
        <p:spPr bwMode="gray">
          <a:xfrm>
            <a:off x="1320801" y="3200401"/>
            <a:ext cx="4085167" cy="1793875"/>
          </a:xfrm>
          <a:prstGeom prst="rect">
            <a:avLst/>
          </a:prstGeom>
          <a:noFill/>
        </p:spPr>
      </p:pic>
      <p:pic>
        <p:nvPicPr>
          <p:cNvPr id="357387" name="Picture 11" descr="C:\project-SQLFund1\images\img-02-26a.gif"/>
          <p:cNvPicPr>
            <a:picLocks noChangeAspect="1" noChangeArrowheads="1"/>
          </p:cNvPicPr>
          <p:nvPr/>
        </p:nvPicPr>
        <p:blipFill>
          <a:blip r:embed="rId4"/>
          <a:srcRect/>
          <a:stretch>
            <a:fillRect/>
          </a:stretch>
        </p:blipFill>
        <p:spPr bwMode="gray">
          <a:xfrm>
            <a:off x="3860801" y="5105400"/>
            <a:ext cx="5151967" cy="1017588"/>
          </a:xfrm>
          <a:prstGeom prst="rect">
            <a:avLst/>
          </a:prstGeom>
          <a:noFill/>
        </p:spPr>
      </p:pic>
      <p:cxnSp>
        <p:nvCxnSpPr>
          <p:cNvPr id="9" name="直線接點 8"/>
          <p:cNvCxnSpPr/>
          <p:nvPr/>
        </p:nvCxnSpPr>
        <p:spPr>
          <a:xfrm>
            <a:off x="1320801" y="1449388"/>
            <a:ext cx="9594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37" name="Rectangle 13"/>
          <p:cNvSpPr>
            <a:spLocks noGrp="1" noChangeArrowheads="1"/>
          </p:cNvSpPr>
          <p:nvPr>
            <p:ph type="title" idx="4294967295"/>
          </p:nvPr>
        </p:nvSpPr>
        <p:spPr>
          <a:xfrm>
            <a:off x="1219201" y="-1587"/>
            <a:ext cx="10160000" cy="1450975"/>
          </a:xfrm>
        </p:spPr>
        <p:txBody>
          <a:bodyPr>
            <a:normAutofit/>
          </a:bodyPr>
          <a:lstStyle/>
          <a:p>
            <a:r>
              <a:rPr lang="en-US" altLang="zh-TW" sz="4400" dirty="0">
                <a:solidFill>
                  <a:schemeClr val="tx1"/>
                </a:solidFill>
                <a:latin typeface="+mn-lt"/>
                <a:ea typeface="新細明體" charset="-120"/>
              </a:rPr>
              <a:t>Specifying Column Names, </a:t>
            </a:r>
            <a:r>
              <a:rPr lang="en-US" altLang="zh-TW" sz="4400" dirty="0" smtClean="0">
                <a:solidFill>
                  <a:schemeClr val="tx1"/>
                </a:solidFill>
                <a:latin typeface="+mn-lt"/>
                <a:ea typeface="新細明體" charset="-120"/>
              </a:rPr>
              <a:t>Expressions</a:t>
            </a:r>
            <a:r>
              <a:rPr lang="en-US" altLang="zh-TW" sz="4400" dirty="0">
                <a:solidFill>
                  <a:schemeClr val="tx1"/>
                </a:solidFill>
                <a:latin typeface="+mn-lt"/>
                <a:ea typeface="新細明體" charset="-120"/>
              </a:rPr>
              <a:t>, </a:t>
            </a:r>
            <a:r>
              <a:rPr lang="en-US" altLang="zh-TW" sz="4400" dirty="0" smtClean="0">
                <a:solidFill>
                  <a:schemeClr val="tx1"/>
                </a:solidFill>
                <a:latin typeface="+mn-lt"/>
                <a:ea typeface="新細明體" charset="-120"/>
              </a:rPr>
              <a:t/>
            </a:r>
            <a:br>
              <a:rPr lang="en-US" altLang="zh-TW" sz="4400" dirty="0" smtClean="0">
                <a:solidFill>
                  <a:schemeClr val="tx1"/>
                </a:solidFill>
                <a:latin typeface="+mn-lt"/>
                <a:ea typeface="新細明體" charset="-120"/>
              </a:rPr>
            </a:br>
            <a:r>
              <a:rPr lang="en-US" altLang="zh-TW" sz="4400" dirty="0" smtClean="0">
                <a:solidFill>
                  <a:schemeClr val="tx1"/>
                </a:solidFill>
                <a:latin typeface="+mn-lt"/>
                <a:ea typeface="新細明體" charset="-120"/>
              </a:rPr>
              <a:t>and </a:t>
            </a:r>
            <a:r>
              <a:rPr lang="en-US" altLang="zh-TW" sz="4400" dirty="0">
                <a:solidFill>
                  <a:schemeClr val="tx1"/>
                </a:solidFill>
                <a:latin typeface="+mn-lt"/>
                <a:ea typeface="新細明體" charset="-120"/>
              </a:rPr>
              <a:t>Text</a:t>
            </a:r>
          </a:p>
        </p:txBody>
      </p:sp>
      <p:sp>
        <p:nvSpPr>
          <p:cNvPr id="359427" name="Rectangle 3"/>
          <p:cNvSpPr>
            <a:spLocks noChangeArrowheads="1"/>
          </p:cNvSpPr>
          <p:nvPr/>
        </p:nvSpPr>
        <p:spPr bwMode="blackGray">
          <a:xfrm>
            <a:off x="1320801" y="1636713"/>
            <a:ext cx="9696451" cy="11430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a:t>
            </a:r>
            <a:r>
              <a:rPr lang="en-US" altLang="zh-TW" dirty="0" err="1">
                <a:ea typeface="新細明體" charset="-120"/>
              </a:rPr>
              <a:t>employee_id</a:t>
            </a:r>
            <a:r>
              <a:rPr lang="en-US" altLang="zh-TW" dirty="0">
                <a:ea typeface="新細明體" charset="-120"/>
              </a:rPr>
              <a:t>, last_name, </a:t>
            </a:r>
            <a:r>
              <a:rPr lang="en-US" altLang="zh-TW" dirty="0" err="1">
                <a:ea typeface="新細明體" charset="-120"/>
              </a:rPr>
              <a:t>job_id</a:t>
            </a:r>
            <a:r>
              <a:rPr lang="en-US" altLang="zh-TW" dirty="0" smtClean="0">
                <a:ea typeface="新細明體" charset="-120"/>
              </a:rPr>
              <a:t>,</a:t>
            </a:r>
            <a:r>
              <a:rPr lang="zh-TW" altLang="en-US" dirty="0" smtClean="0">
                <a:ea typeface="新細明體" charset="-120"/>
              </a:rPr>
              <a:t> </a:t>
            </a:r>
            <a:r>
              <a:rPr lang="en-US" altLang="zh-TW" b="1" dirty="0" smtClean="0">
                <a:solidFill>
                  <a:srgbClr val="C00000"/>
                </a:solidFill>
                <a:ea typeface="新細明體" charset="-120"/>
              </a:rPr>
              <a:t>&amp;</a:t>
            </a:r>
            <a:r>
              <a:rPr lang="en-US" altLang="zh-TW" b="1" dirty="0" err="1">
                <a:solidFill>
                  <a:srgbClr val="C00000"/>
                </a:solidFill>
                <a:ea typeface="新細明體" charset="-120"/>
              </a:rPr>
              <a:t>column_name</a:t>
            </a:r>
            <a:endParaRPr lang="en-US" altLang="zh-TW" b="1" dirty="0">
              <a:solidFill>
                <a:srgbClr val="C00000"/>
              </a:solidFill>
              <a:ea typeface="新細明體" charset="-120"/>
            </a:endParaRPr>
          </a:p>
          <a:p>
            <a:pPr>
              <a:tabLst>
                <a:tab pos="1200150" algn="l"/>
              </a:tabLst>
            </a:pPr>
            <a:r>
              <a:rPr lang="en-US" altLang="zh-TW" dirty="0">
                <a:ea typeface="新細明體" charset="-120"/>
              </a:rPr>
              <a:t>FROM   employees</a:t>
            </a:r>
          </a:p>
          <a:p>
            <a:pPr>
              <a:tabLst>
                <a:tab pos="1200150" algn="l"/>
              </a:tabLst>
            </a:pPr>
            <a:r>
              <a:rPr lang="en-US" altLang="zh-TW" dirty="0">
                <a:ea typeface="新細明體" charset="-120"/>
              </a:rPr>
              <a:t>WHERE  </a:t>
            </a:r>
            <a:r>
              <a:rPr lang="en-US" altLang="zh-TW" b="1" dirty="0">
                <a:solidFill>
                  <a:srgbClr val="C00000"/>
                </a:solidFill>
                <a:ea typeface="新細明體" charset="-120"/>
              </a:rPr>
              <a:t>&amp;condition</a:t>
            </a:r>
          </a:p>
          <a:p>
            <a:pPr>
              <a:tabLst>
                <a:tab pos="1200150" algn="l"/>
              </a:tabLst>
            </a:pPr>
            <a:r>
              <a:rPr lang="en-US" altLang="zh-TW" dirty="0">
                <a:ea typeface="新細明體" charset="-120"/>
              </a:rPr>
              <a:t>ORDER BY </a:t>
            </a:r>
            <a:r>
              <a:rPr lang="en-US" altLang="zh-TW" b="1" dirty="0">
                <a:solidFill>
                  <a:srgbClr val="C00000"/>
                </a:solidFill>
                <a:ea typeface="新細明體" charset="-120"/>
              </a:rPr>
              <a:t>&amp;</a:t>
            </a:r>
            <a:r>
              <a:rPr lang="en-US" altLang="zh-TW" b="1" dirty="0" err="1">
                <a:solidFill>
                  <a:srgbClr val="C00000"/>
                </a:solidFill>
                <a:ea typeface="新細明體" charset="-120"/>
              </a:rPr>
              <a:t>order_column</a:t>
            </a:r>
            <a:r>
              <a:rPr lang="en-US" altLang="zh-TW" b="1" dirty="0">
                <a:solidFill>
                  <a:srgbClr val="C00000"/>
                </a:solidFill>
                <a:ea typeface="新細明體" charset="-120"/>
              </a:rPr>
              <a:t> </a:t>
            </a:r>
            <a:r>
              <a:rPr lang="en-US" altLang="zh-TW" dirty="0">
                <a:ea typeface="新細明體" charset="-120"/>
              </a:rPr>
              <a:t>;</a:t>
            </a:r>
          </a:p>
        </p:txBody>
      </p:sp>
      <p:pic>
        <p:nvPicPr>
          <p:cNvPr id="359439" name="Picture 15" descr="C:\project-SQLFund1\images\img-02-27.gif"/>
          <p:cNvPicPr>
            <a:picLocks noChangeAspect="1" noChangeArrowheads="1"/>
          </p:cNvPicPr>
          <p:nvPr/>
        </p:nvPicPr>
        <p:blipFill>
          <a:blip r:embed="rId3"/>
          <a:srcRect/>
          <a:stretch>
            <a:fillRect/>
          </a:stretch>
        </p:blipFill>
        <p:spPr bwMode="gray">
          <a:xfrm>
            <a:off x="1219201" y="3200401"/>
            <a:ext cx="4068233" cy="1806575"/>
          </a:xfrm>
          <a:prstGeom prst="rect">
            <a:avLst/>
          </a:prstGeom>
          <a:noFill/>
        </p:spPr>
      </p:pic>
      <p:pic>
        <p:nvPicPr>
          <p:cNvPr id="359440" name="Picture 16" descr="C:\project-SQLFund1\images\img-02-27a.gif"/>
          <p:cNvPicPr>
            <a:picLocks noChangeAspect="1" noChangeArrowheads="1"/>
          </p:cNvPicPr>
          <p:nvPr/>
        </p:nvPicPr>
        <p:blipFill>
          <a:blip r:embed="rId4"/>
          <a:srcRect/>
          <a:stretch>
            <a:fillRect/>
          </a:stretch>
        </p:blipFill>
        <p:spPr bwMode="gray">
          <a:xfrm>
            <a:off x="3962400" y="3581400"/>
            <a:ext cx="4099984" cy="1817688"/>
          </a:xfrm>
          <a:prstGeom prst="rect">
            <a:avLst/>
          </a:prstGeom>
          <a:noFill/>
        </p:spPr>
      </p:pic>
      <p:pic>
        <p:nvPicPr>
          <p:cNvPr id="359441" name="Picture 17" descr="C:\project-SQLFund1\images\img-02-27b.gif"/>
          <p:cNvPicPr>
            <a:picLocks noChangeAspect="1" noChangeArrowheads="1"/>
          </p:cNvPicPr>
          <p:nvPr/>
        </p:nvPicPr>
        <p:blipFill>
          <a:blip r:embed="rId5"/>
          <a:srcRect/>
          <a:stretch>
            <a:fillRect/>
          </a:stretch>
        </p:blipFill>
        <p:spPr bwMode="gray">
          <a:xfrm>
            <a:off x="6502401" y="4114800"/>
            <a:ext cx="4053417" cy="1828800"/>
          </a:xfrm>
          <a:prstGeom prst="rect">
            <a:avLst/>
          </a:prstGeom>
          <a:noFill/>
        </p:spPr>
      </p:pic>
      <p:cxnSp>
        <p:nvCxnSpPr>
          <p:cNvPr id="10" name="直線接點 9"/>
          <p:cNvCxnSpPr/>
          <p:nvPr/>
        </p:nvCxnSpPr>
        <p:spPr>
          <a:xfrm>
            <a:off x="1320801" y="1449388"/>
            <a:ext cx="96964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ChangeArrowheads="1"/>
          </p:cNvSpPr>
          <p:nvPr/>
        </p:nvSpPr>
        <p:spPr bwMode="blackGray">
          <a:xfrm>
            <a:off x="1117600" y="2144714"/>
            <a:ext cx="10049933" cy="881063"/>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a:t>
            </a:r>
            <a:r>
              <a:rPr lang="en-US" altLang="zh-TW" dirty="0" err="1">
                <a:ea typeface="新細明體" charset="-120"/>
              </a:rPr>
              <a:t>employee_id</a:t>
            </a:r>
            <a:r>
              <a:rPr lang="en-US" altLang="zh-TW" dirty="0">
                <a:ea typeface="新細明體" charset="-120"/>
              </a:rPr>
              <a:t>, last_name, </a:t>
            </a:r>
            <a:r>
              <a:rPr lang="en-US" altLang="zh-TW" dirty="0" err="1">
                <a:ea typeface="新細明體" charset="-120"/>
              </a:rPr>
              <a:t>job_id</a:t>
            </a:r>
            <a:r>
              <a:rPr lang="en-US" altLang="zh-TW" dirty="0">
                <a:ea typeface="新細明體" charset="-120"/>
              </a:rPr>
              <a:t>, &amp;&amp;</a:t>
            </a:r>
            <a:r>
              <a:rPr lang="en-US" altLang="zh-TW" dirty="0" err="1">
                <a:ea typeface="新細明體" charset="-120"/>
              </a:rPr>
              <a:t>column_name</a:t>
            </a:r>
            <a:endParaRPr lang="en-US" altLang="zh-TW" dirty="0">
              <a:ea typeface="新細明體" charset="-120"/>
            </a:endParaRPr>
          </a:p>
          <a:p>
            <a:pPr>
              <a:tabLst>
                <a:tab pos="1200150" algn="l"/>
              </a:tabLst>
            </a:pPr>
            <a:r>
              <a:rPr lang="en-US" altLang="zh-TW" dirty="0">
                <a:ea typeface="新細明體" charset="-120"/>
              </a:rPr>
              <a:t>FROM     employees</a:t>
            </a:r>
          </a:p>
          <a:p>
            <a:pPr>
              <a:tabLst>
                <a:tab pos="1200150" algn="l"/>
              </a:tabLst>
            </a:pPr>
            <a:r>
              <a:rPr lang="en-US" altLang="zh-TW" dirty="0">
                <a:ea typeface="新細明體" charset="-120"/>
              </a:rPr>
              <a:t>ORDER BY </a:t>
            </a:r>
            <a:r>
              <a:rPr lang="en-US" altLang="zh-TW" b="1" dirty="0">
                <a:solidFill>
                  <a:srgbClr val="C00000"/>
                </a:solidFill>
                <a:ea typeface="新細明體" charset="-120"/>
              </a:rPr>
              <a:t>&amp;</a:t>
            </a:r>
            <a:r>
              <a:rPr lang="en-US" altLang="zh-TW" b="1" dirty="0" err="1">
                <a:solidFill>
                  <a:srgbClr val="C00000"/>
                </a:solidFill>
                <a:ea typeface="新細明體" charset="-120"/>
              </a:rPr>
              <a:t>column_name</a:t>
            </a:r>
            <a:r>
              <a:rPr lang="en-US" altLang="zh-TW" b="1" dirty="0">
                <a:solidFill>
                  <a:srgbClr val="C00000"/>
                </a:solidFill>
                <a:ea typeface="新細明體" charset="-120"/>
              </a:rPr>
              <a:t> </a:t>
            </a:r>
            <a:r>
              <a:rPr lang="en-US" altLang="zh-TW" dirty="0">
                <a:ea typeface="新細明體" charset="-120"/>
              </a:rPr>
              <a:t>;</a:t>
            </a:r>
          </a:p>
        </p:txBody>
      </p:sp>
      <p:sp>
        <p:nvSpPr>
          <p:cNvPr id="361478" name="Text Box 6"/>
          <p:cNvSpPr txBox="1">
            <a:spLocks noChangeArrowheads="1"/>
          </p:cNvSpPr>
          <p:nvPr/>
        </p:nvSpPr>
        <p:spPr bwMode="gray">
          <a:xfrm>
            <a:off x="1219201" y="5943601"/>
            <a:ext cx="488951" cy="394980"/>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charset="0"/>
              <a:buNone/>
            </a:pPr>
            <a:r>
              <a:rPr lang="en-US" altLang="zh-TW" sz="2400">
                <a:solidFill>
                  <a:schemeClr val="tx1"/>
                </a:solidFill>
                <a:latin typeface="Arial" charset="0"/>
                <a:ea typeface="新細明體" charset="-120"/>
              </a:rPr>
              <a:t>…</a:t>
            </a:r>
          </a:p>
        </p:txBody>
      </p:sp>
      <p:sp>
        <p:nvSpPr>
          <p:cNvPr id="361484" name="Rectangle 12"/>
          <p:cNvSpPr>
            <a:spLocks noGrp="1" noChangeArrowheads="1"/>
          </p:cNvSpPr>
          <p:nvPr>
            <p:ph type="title"/>
          </p:nvPr>
        </p:nvSpPr>
        <p:spPr>
          <a:xfrm>
            <a:off x="1011767" y="1"/>
            <a:ext cx="10143913" cy="1040524"/>
          </a:xfrm>
        </p:spPr>
        <p:txBody>
          <a:bodyPr>
            <a:normAutofit/>
          </a:bodyPr>
          <a:lstStyle/>
          <a:p>
            <a:r>
              <a:rPr lang="en-US" altLang="zh-TW" sz="4400" dirty="0">
                <a:solidFill>
                  <a:schemeClr val="tx1"/>
                </a:solidFill>
                <a:latin typeface="+mn-lt"/>
                <a:ea typeface="微軟正黑體" pitchFamily="34" charset="-120"/>
              </a:rPr>
              <a:t>Using the </a:t>
            </a:r>
            <a:r>
              <a:rPr lang="en-US" altLang="zh-TW" sz="4400" dirty="0" smtClean="0">
                <a:solidFill>
                  <a:schemeClr val="tx1"/>
                </a:solidFill>
                <a:latin typeface="+mn-lt"/>
                <a:ea typeface="微軟正黑體" pitchFamily="34" charset="-120"/>
              </a:rPr>
              <a:t>“</a:t>
            </a:r>
            <a:r>
              <a:rPr lang="en-US" altLang="zh-TW" sz="4400" b="1" dirty="0" smtClean="0">
                <a:solidFill>
                  <a:schemeClr val="tx1"/>
                </a:solidFill>
                <a:latin typeface="+mn-lt"/>
                <a:ea typeface="微軟正黑體" pitchFamily="34" charset="-120"/>
              </a:rPr>
              <a:t>&amp;&amp;</a:t>
            </a:r>
            <a:r>
              <a:rPr lang="en-US" altLang="zh-TW" sz="4400" dirty="0" smtClean="0">
                <a:solidFill>
                  <a:schemeClr val="tx1"/>
                </a:solidFill>
                <a:latin typeface="+mn-lt"/>
                <a:ea typeface="微軟正黑體" pitchFamily="34" charset="-120"/>
              </a:rPr>
              <a:t>”Substitution </a:t>
            </a:r>
            <a:r>
              <a:rPr lang="en-US" altLang="zh-TW" sz="4400" dirty="0">
                <a:solidFill>
                  <a:schemeClr val="tx1"/>
                </a:solidFill>
                <a:latin typeface="+mn-lt"/>
                <a:ea typeface="微軟正黑體" pitchFamily="34" charset="-120"/>
              </a:rPr>
              <a:t>Variable</a:t>
            </a:r>
          </a:p>
        </p:txBody>
      </p:sp>
      <p:sp>
        <p:nvSpPr>
          <p:cNvPr id="361485" name="Rectangle 13"/>
          <p:cNvSpPr>
            <a:spLocks noGrp="1" noChangeArrowheads="1"/>
          </p:cNvSpPr>
          <p:nvPr>
            <p:ph type="body" idx="1"/>
          </p:nvPr>
        </p:nvSpPr>
        <p:spPr>
          <a:xfrm>
            <a:off x="1097280" y="1277007"/>
            <a:ext cx="11058634" cy="867707"/>
          </a:xfrm>
        </p:spPr>
        <p:txBody>
          <a:bodyPr>
            <a:noAutofit/>
          </a:bodyPr>
          <a:lstStyle/>
          <a:p>
            <a:r>
              <a:rPr lang="zh-TW" altLang="en-US" dirty="0" smtClean="0">
                <a:latin typeface="微軟正黑體" pitchFamily="34" charset="-120"/>
                <a:ea typeface="微軟正黑體" pitchFamily="34" charset="-120"/>
              </a:rPr>
              <a:t>如果您想要重複使用變數值，但不想每次都提示使用者，可</a:t>
            </a:r>
          </a:p>
          <a:p>
            <a:r>
              <a:rPr lang="zh-TW" altLang="en-US" dirty="0" smtClean="0">
                <a:latin typeface="微軟正黑體" pitchFamily="34" charset="-120"/>
                <a:ea typeface="微軟正黑體" pitchFamily="34" charset="-120"/>
              </a:rPr>
              <a:t>以使用兩個</a:t>
            </a:r>
            <a:r>
              <a:rPr lang="en-US" altLang="zh-TW" b="1" dirty="0" smtClean="0">
                <a:latin typeface="微軟正黑體" pitchFamily="34" charset="-120"/>
                <a:ea typeface="微軟正黑體" pitchFamily="34" charset="-120"/>
              </a:rPr>
              <a:t>&amp;&amp; </a:t>
            </a:r>
            <a:r>
              <a:rPr lang="zh-TW" altLang="en-US" b="1" dirty="0" smtClean="0">
                <a:latin typeface="微軟正黑體" pitchFamily="34" charset="-120"/>
                <a:ea typeface="微軟正黑體" pitchFamily="34" charset="-120"/>
              </a:rPr>
              <a:t>替代變數：</a:t>
            </a:r>
            <a:endParaRPr lang="en-US" altLang="zh-TW" dirty="0">
              <a:latin typeface="微軟正黑體" pitchFamily="34" charset="-120"/>
              <a:ea typeface="微軟正黑體" pitchFamily="34" charset="-120"/>
            </a:endParaRPr>
          </a:p>
        </p:txBody>
      </p:sp>
      <p:pic>
        <p:nvPicPr>
          <p:cNvPr id="361486" name="Picture 14" descr="C:\project-SQLFund1\images\img-02-28.gif"/>
          <p:cNvPicPr>
            <a:picLocks noChangeAspect="1" noChangeArrowheads="1"/>
          </p:cNvPicPr>
          <p:nvPr/>
        </p:nvPicPr>
        <p:blipFill>
          <a:blip r:embed="rId3"/>
          <a:srcRect/>
          <a:stretch>
            <a:fillRect/>
          </a:stretch>
        </p:blipFill>
        <p:spPr bwMode="gray">
          <a:xfrm>
            <a:off x="1524001" y="3276600"/>
            <a:ext cx="4085167" cy="1828800"/>
          </a:xfrm>
          <a:prstGeom prst="rect">
            <a:avLst/>
          </a:prstGeom>
          <a:noFill/>
        </p:spPr>
      </p:pic>
      <p:pic>
        <p:nvPicPr>
          <p:cNvPr id="361488" name="Picture 16" descr="C:\project-SQLFund1\images\img-02-28a.gif"/>
          <p:cNvPicPr>
            <a:picLocks noChangeAspect="1" noChangeArrowheads="1"/>
          </p:cNvPicPr>
          <p:nvPr/>
        </p:nvPicPr>
        <p:blipFill>
          <a:blip r:embed="rId4"/>
          <a:srcRect/>
          <a:stretch>
            <a:fillRect/>
          </a:stretch>
        </p:blipFill>
        <p:spPr bwMode="gray">
          <a:xfrm>
            <a:off x="1117600" y="5181601"/>
            <a:ext cx="6385984" cy="949325"/>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4" name="Rectangle 4"/>
          <p:cNvSpPr>
            <a:spLocks noGrp="1" noChangeArrowheads="1"/>
          </p:cNvSpPr>
          <p:nvPr>
            <p:ph type="title"/>
          </p:nvPr>
        </p:nvSpPr>
        <p:spPr/>
        <p:txBody>
          <a:bodyPr/>
          <a:lstStyle/>
          <a:p>
            <a:r>
              <a:rPr lang="en-US" altLang="zh-TW" dirty="0">
                <a:ea typeface="新細明體" charset="-120"/>
              </a:rPr>
              <a:t>Lesson Agenda</a:t>
            </a:r>
          </a:p>
        </p:txBody>
      </p:sp>
      <p:sp>
        <p:nvSpPr>
          <p:cNvPr id="419845" name="Rectangle 5"/>
          <p:cNvSpPr>
            <a:spLocks noGrp="1" noChangeArrowheads="1"/>
          </p:cNvSpPr>
          <p:nvPr>
            <p:ph type="body" idx="1"/>
          </p:nvPr>
        </p:nvSpPr>
        <p:spPr>
          <a:xfrm>
            <a:off x="812800" y="1449389"/>
            <a:ext cx="10557933" cy="3367087"/>
          </a:xfrm>
        </p:spPr>
        <p:txBody>
          <a:bodyPr/>
          <a:lstStyle/>
          <a:p>
            <a:pPr lvl="1">
              <a:buClr>
                <a:schemeClr val="folHlink"/>
              </a:buClr>
            </a:pPr>
            <a:r>
              <a:rPr lang="en-US" altLang="zh-TW">
                <a:solidFill>
                  <a:schemeClr val="folHlink"/>
                </a:solidFill>
                <a:ea typeface="新細明體" charset="-120"/>
              </a:rPr>
              <a:t>Limiting rows with:</a:t>
            </a:r>
          </a:p>
          <a:p>
            <a:pPr lvl="2">
              <a:buClr>
                <a:schemeClr val="folHlink"/>
              </a:buClr>
            </a:pPr>
            <a:r>
              <a:rPr lang="en-US" altLang="zh-TW">
                <a:solidFill>
                  <a:schemeClr val="folHlink"/>
                </a:solidFill>
                <a:ea typeface="新細明體" charset="-120"/>
              </a:rPr>
              <a:t>The </a:t>
            </a:r>
            <a:r>
              <a:rPr lang="en-US" altLang="zh-TW">
                <a:solidFill>
                  <a:schemeClr val="folHlink"/>
                </a:solidFill>
                <a:latin typeface="Courier New" pitchFamily="49" charset="0"/>
                <a:ea typeface="新細明體" charset="-120"/>
              </a:rPr>
              <a:t>WHERE</a:t>
            </a:r>
            <a:r>
              <a:rPr lang="en-US" altLang="zh-TW">
                <a:solidFill>
                  <a:schemeClr val="folHlink"/>
                </a:solidFill>
                <a:ea typeface="新細明體" charset="-120"/>
              </a:rPr>
              <a:t> clause</a:t>
            </a:r>
          </a:p>
          <a:p>
            <a:pPr lvl="2">
              <a:buClr>
                <a:schemeClr val="folHlink"/>
              </a:buClr>
            </a:pPr>
            <a:r>
              <a:rPr lang="en-US" altLang="zh-TW">
                <a:solidFill>
                  <a:schemeClr val="folHlink"/>
                </a:solidFill>
                <a:ea typeface="新細明體" charset="-120"/>
              </a:rPr>
              <a:t>The comparison conditions using </a:t>
            </a:r>
            <a:r>
              <a:rPr lang="en-US" altLang="zh-TW">
                <a:solidFill>
                  <a:schemeClr val="folHlink"/>
                </a:solidFill>
                <a:latin typeface="Courier New" pitchFamily="49" charset="0"/>
                <a:ea typeface="新細明體" charset="-120"/>
              </a:rPr>
              <a:t>=</a:t>
            </a:r>
            <a:r>
              <a:rPr lang="en-US" altLang="zh-TW">
                <a:solidFill>
                  <a:schemeClr val="folHlink"/>
                </a:solidFill>
                <a:ea typeface="新細明體" charset="-120"/>
              </a:rPr>
              <a:t>, </a:t>
            </a:r>
            <a:r>
              <a:rPr lang="en-US" altLang="zh-TW">
                <a:solidFill>
                  <a:schemeClr val="folHlink"/>
                </a:solidFill>
                <a:latin typeface="Courier New" pitchFamily="49" charset="0"/>
                <a:ea typeface="新細明體" charset="-120"/>
              </a:rPr>
              <a:t>&lt;=</a:t>
            </a:r>
            <a:r>
              <a:rPr lang="en-US" altLang="zh-TW">
                <a:solidFill>
                  <a:schemeClr val="folHlink"/>
                </a:solidFill>
                <a:ea typeface="新細明體" charset="-120"/>
              </a:rPr>
              <a:t>, </a:t>
            </a:r>
            <a:r>
              <a:rPr lang="en-US" altLang="zh-TW">
                <a:solidFill>
                  <a:schemeClr val="folHlink"/>
                </a:solidFill>
                <a:latin typeface="Courier New" pitchFamily="49" charset="0"/>
                <a:ea typeface="新細明體" charset="-120"/>
              </a:rPr>
              <a:t>BETWEEN</a:t>
            </a:r>
            <a:r>
              <a:rPr lang="en-US" altLang="zh-TW">
                <a:solidFill>
                  <a:schemeClr val="folHlink"/>
                </a:solidFill>
                <a:ea typeface="新細明體" charset="-120"/>
              </a:rPr>
              <a:t>, </a:t>
            </a:r>
            <a:r>
              <a:rPr lang="en-US" altLang="zh-TW">
                <a:solidFill>
                  <a:schemeClr val="folHlink"/>
                </a:solidFill>
                <a:latin typeface="Courier New" pitchFamily="49" charset="0"/>
                <a:ea typeface="新細明體" charset="-120"/>
              </a:rPr>
              <a:t>IN</a:t>
            </a:r>
            <a:r>
              <a:rPr lang="en-US" altLang="zh-TW">
                <a:solidFill>
                  <a:schemeClr val="folHlink"/>
                </a:solidFill>
                <a:ea typeface="新細明體" charset="-120"/>
              </a:rPr>
              <a:t>, </a:t>
            </a:r>
            <a:r>
              <a:rPr lang="en-US" altLang="zh-TW">
                <a:solidFill>
                  <a:schemeClr val="folHlink"/>
                </a:solidFill>
                <a:latin typeface="Courier New" pitchFamily="49" charset="0"/>
                <a:ea typeface="新細明體" charset="-120"/>
              </a:rPr>
              <a:t>LIKE</a:t>
            </a:r>
            <a:r>
              <a:rPr lang="en-US" altLang="zh-TW">
                <a:solidFill>
                  <a:schemeClr val="folHlink"/>
                </a:solidFill>
                <a:ea typeface="新細明體" charset="-120"/>
              </a:rPr>
              <a:t>, and </a:t>
            </a:r>
            <a:r>
              <a:rPr lang="en-US" altLang="zh-TW">
                <a:solidFill>
                  <a:schemeClr val="folHlink"/>
                </a:solidFill>
                <a:latin typeface="Courier New" pitchFamily="49" charset="0"/>
                <a:ea typeface="新細明體" charset="-120"/>
              </a:rPr>
              <a:t>NULL</a:t>
            </a:r>
            <a:r>
              <a:rPr lang="en-US" altLang="zh-TW">
                <a:solidFill>
                  <a:schemeClr val="folHlink"/>
                </a:solidFill>
                <a:ea typeface="新細明體" charset="-120"/>
              </a:rPr>
              <a:t> operators</a:t>
            </a:r>
          </a:p>
          <a:p>
            <a:pPr lvl="2">
              <a:buClr>
                <a:schemeClr val="folHlink"/>
              </a:buClr>
            </a:pPr>
            <a:r>
              <a:rPr lang="en-US" altLang="zh-TW">
                <a:solidFill>
                  <a:schemeClr val="folHlink"/>
                </a:solidFill>
                <a:ea typeface="新細明體" charset="-120"/>
              </a:rPr>
              <a:t>Logical conditions using </a:t>
            </a:r>
            <a:r>
              <a:rPr lang="en-US" altLang="zh-TW">
                <a:solidFill>
                  <a:schemeClr val="folHlink"/>
                </a:solidFill>
                <a:latin typeface="Courier New" pitchFamily="49" charset="0"/>
                <a:ea typeface="新細明體" charset="-120"/>
              </a:rPr>
              <a:t>AND</a:t>
            </a:r>
            <a:r>
              <a:rPr lang="en-US" altLang="zh-TW">
                <a:solidFill>
                  <a:schemeClr val="folHlink"/>
                </a:solidFill>
                <a:ea typeface="新細明體" charset="-120"/>
              </a:rPr>
              <a:t>, </a:t>
            </a:r>
            <a:r>
              <a:rPr lang="en-US" altLang="zh-TW">
                <a:solidFill>
                  <a:schemeClr val="folHlink"/>
                </a:solidFill>
                <a:latin typeface="Courier New" pitchFamily="49" charset="0"/>
                <a:ea typeface="新細明體" charset="-120"/>
              </a:rPr>
              <a:t>OR</a:t>
            </a:r>
            <a:r>
              <a:rPr lang="en-US" altLang="zh-TW">
                <a:solidFill>
                  <a:schemeClr val="folHlink"/>
                </a:solidFill>
                <a:ea typeface="新細明體" charset="-120"/>
              </a:rPr>
              <a:t>, and </a:t>
            </a:r>
            <a:r>
              <a:rPr lang="en-US" altLang="zh-TW">
                <a:solidFill>
                  <a:schemeClr val="folHlink"/>
                </a:solidFill>
                <a:latin typeface="Courier New" pitchFamily="49" charset="0"/>
                <a:ea typeface="新細明體" charset="-120"/>
              </a:rPr>
              <a:t>NOT</a:t>
            </a:r>
            <a:r>
              <a:rPr lang="en-US" altLang="zh-TW">
                <a:solidFill>
                  <a:schemeClr val="folHlink"/>
                </a:solidFill>
                <a:ea typeface="新細明體" charset="-120"/>
              </a:rPr>
              <a:t> operators</a:t>
            </a:r>
          </a:p>
          <a:p>
            <a:pPr lvl="1">
              <a:buClr>
                <a:schemeClr val="folHlink"/>
              </a:buClr>
            </a:pPr>
            <a:r>
              <a:rPr lang="en-US" altLang="zh-TW">
                <a:solidFill>
                  <a:schemeClr val="folHlink"/>
                </a:solidFill>
                <a:ea typeface="新細明體" charset="-120"/>
              </a:rPr>
              <a:t>Rules of precedence for operators in an expression</a:t>
            </a:r>
          </a:p>
          <a:p>
            <a:pPr lvl="1">
              <a:buClr>
                <a:schemeClr val="folHlink"/>
              </a:buClr>
            </a:pPr>
            <a:r>
              <a:rPr lang="en-US" altLang="zh-TW">
                <a:solidFill>
                  <a:schemeClr val="folHlink"/>
                </a:solidFill>
                <a:ea typeface="新細明體" charset="-120"/>
              </a:rPr>
              <a:t>Sorting rows using the </a:t>
            </a:r>
            <a:r>
              <a:rPr lang="en-US" altLang="zh-TW">
                <a:solidFill>
                  <a:schemeClr val="folHlink"/>
                </a:solidFill>
                <a:latin typeface="Courier New" pitchFamily="49" charset="0"/>
                <a:ea typeface="新細明體" charset="-120"/>
              </a:rPr>
              <a:t>ORDER</a:t>
            </a:r>
            <a:r>
              <a:rPr lang="en-US" altLang="zh-TW">
                <a:solidFill>
                  <a:schemeClr val="folHlink"/>
                </a:solidFill>
                <a:ea typeface="新細明體" charset="-120"/>
              </a:rPr>
              <a:t> </a:t>
            </a:r>
            <a:r>
              <a:rPr lang="en-US" altLang="zh-TW">
                <a:solidFill>
                  <a:schemeClr val="folHlink"/>
                </a:solidFill>
                <a:latin typeface="Courier New" pitchFamily="49" charset="0"/>
                <a:ea typeface="新細明體" charset="-120"/>
              </a:rPr>
              <a:t>BY</a:t>
            </a:r>
            <a:r>
              <a:rPr lang="en-US" altLang="zh-TW">
                <a:solidFill>
                  <a:schemeClr val="folHlink"/>
                </a:solidFill>
                <a:ea typeface="新細明體" charset="-120"/>
              </a:rPr>
              <a:t> clause</a:t>
            </a:r>
          </a:p>
          <a:p>
            <a:pPr lvl="1">
              <a:buClr>
                <a:schemeClr val="folHlink"/>
              </a:buClr>
            </a:pPr>
            <a:r>
              <a:rPr lang="en-US" altLang="zh-TW">
                <a:solidFill>
                  <a:schemeClr val="folHlink"/>
                </a:solidFill>
                <a:ea typeface="新細明體" charset="-120"/>
              </a:rPr>
              <a:t>Substitution variables</a:t>
            </a:r>
          </a:p>
          <a:p>
            <a:pPr lvl="1">
              <a:buClr>
                <a:schemeClr val="hlink"/>
              </a:buClr>
            </a:pPr>
            <a:r>
              <a:rPr lang="en-US" altLang="zh-TW">
                <a:latin typeface="Courier New" pitchFamily="49" charset="0"/>
                <a:ea typeface="新細明體" charset="-120"/>
              </a:rPr>
              <a:t>DEFINE</a:t>
            </a:r>
            <a:r>
              <a:rPr lang="en-US" altLang="zh-TW">
                <a:ea typeface="新細明體" charset="-120"/>
              </a:rPr>
              <a:t> and </a:t>
            </a:r>
            <a:r>
              <a:rPr lang="en-US" altLang="zh-TW">
                <a:latin typeface="Courier New" pitchFamily="49" charset="0"/>
                <a:ea typeface="新細明體" charset="-120"/>
              </a:rPr>
              <a:t>VERIFY</a:t>
            </a:r>
            <a:r>
              <a:rPr lang="en-US" altLang="zh-TW">
                <a:ea typeface="新細明體" charset="-120"/>
              </a:rPr>
              <a:t> commands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9" name="Rectangle 9"/>
          <p:cNvSpPr>
            <a:spLocks noGrp="1" noChangeArrowheads="1"/>
          </p:cNvSpPr>
          <p:nvPr>
            <p:ph type="title"/>
          </p:nvPr>
        </p:nvSpPr>
        <p:spPr>
          <a:xfrm>
            <a:off x="1097280" y="1"/>
            <a:ext cx="10058400" cy="1040524"/>
          </a:xfrm>
        </p:spPr>
        <p:txBody>
          <a:bodyPr>
            <a:normAutofit/>
          </a:bodyPr>
          <a:lstStyle/>
          <a:p>
            <a:r>
              <a:rPr lang="en-US" altLang="zh-TW" sz="4400" dirty="0">
                <a:solidFill>
                  <a:schemeClr val="tx1"/>
                </a:solidFill>
                <a:latin typeface="+mn-lt"/>
                <a:ea typeface="新細明體" charset="-120"/>
              </a:rPr>
              <a:t>Using the DEFINE Command</a:t>
            </a:r>
          </a:p>
        </p:txBody>
      </p:sp>
      <p:sp>
        <p:nvSpPr>
          <p:cNvPr id="363530" name="Rectangle 10"/>
          <p:cNvSpPr>
            <a:spLocks noGrp="1" noChangeArrowheads="1"/>
          </p:cNvSpPr>
          <p:nvPr>
            <p:ph type="body" idx="1"/>
          </p:nvPr>
        </p:nvSpPr>
        <p:spPr>
          <a:xfrm>
            <a:off x="1176867" y="1449388"/>
            <a:ext cx="10557933" cy="1096962"/>
          </a:xfrm>
        </p:spPr>
        <p:txBody>
          <a:bodyPr>
            <a:normAutofit/>
          </a:bodyPr>
          <a:lstStyle/>
          <a:p>
            <a:pPr>
              <a:buClrTx/>
              <a:buFont typeface="Wingdings" pitchFamily="2" charset="2"/>
              <a:buChar char="ü"/>
            </a:pPr>
            <a:r>
              <a:rPr lang="zh-TW" altLang="en-US" b="1" dirty="0" smtClean="0">
                <a:solidFill>
                  <a:schemeClr val="tx1"/>
                </a:solidFill>
                <a:latin typeface="微軟正黑體" pitchFamily="34" charset="-120"/>
                <a:ea typeface="微軟正黑體" pitchFamily="34" charset="-120"/>
              </a:rPr>
              <a:t>  使用</a:t>
            </a:r>
            <a:r>
              <a:rPr lang="en-US" altLang="zh-TW" b="1" dirty="0" smtClean="0">
                <a:solidFill>
                  <a:schemeClr val="tx1"/>
                </a:solidFill>
                <a:latin typeface="微軟正黑體" pitchFamily="34" charset="-120"/>
                <a:ea typeface="微軟正黑體" pitchFamily="34" charset="-120"/>
              </a:rPr>
              <a:t>DEFINE </a:t>
            </a:r>
            <a:r>
              <a:rPr lang="zh-TW" altLang="en-US" b="1" dirty="0" smtClean="0">
                <a:solidFill>
                  <a:schemeClr val="tx1"/>
                </a:solidFill>
                <a:latin typeface="微軟正黑體" pitchFamily="34" charset="-120"/>
                <a:ea typeface="微軟正黑體" pitchFamily="34" charset="-120"/>
              </a:rPr>
              <a:t>命令可建立新值，並將此值指定給變數。</a:t>
            </a:r>
          </a:p>
          <a:p>
            <a:pPr>
              <a:buClrTx/>
              <a:buFont typeface="Wingdings" pitchFamily="2" charset="2"/>
              <a:buChar char="ü"/>
            </a:pPr>
            <a:r>
              <a:rPr lang="en-US" altLang="zh-TW" b="1" dirty="0" smtClean="0">
                <a:solidFill>
                  <a:schemeClr val="tx1"/>
                </a:solidFill>
                <a:latin typeface="微軟正黑體" pitchFamily="34" charset="-120"/>
                <a:ea typeface="微軟正黑體" pitchFamily="34" charset="-120"/>
              </a:rPr>
              <a:t> </a:t>
            </a:r>
            <a:r>
              <a:rPr lang="zh-TW" altLang="en-US" b="1" dirty="0" smtClean="0">
                <a:solidFill>
                  <a:schemeClr val="tx1"/>
                </a:solidFill>
                <a:latin typeface="微軟正黑體" pitchFamily="34" charset="-120"/>
                <a:ea typeface="微軟正黑體" pitchFamily="34" charset="-120"/>
              </a:rPr>
              <a:t>  使用</a:t>
            </a:r>
            <a:r>
              <a:rPr lang="en-US" altLang="zh-TW" b="1" dirty="0" smtClean="0">
                <a:solidFill>
                  <a:schemeClr val="tx1"/>
                </a:solidFill>
                <a:latin typeface="微軟正黑體" pitchFamily="34" charset="-120"/>
                <a:ea typeface="微軟正黑體" pitchFamily="34" charset="-120"/>
              </a:rPr>
              <a:t>UNDEFINE </a:t>
            </a:r>
            <a:r>
              <a:rPr lang="zh-TW" altLang="en-US" b="1" dirty="0" smtClean="0">
                <a:solidFill>
                  <a:schemeClr val="tx1"/>
                </a:solidFill>
                <a:latin typeface="微軟正黑體" pitchFamily="34" charset="-120"/>
                <a:ea typeface="微軟正黑體" pitchFamily="34" charset="-120"/>
              </a:rPr>
              <a:t>命令可移除變數。</a:t>
            </a:r>
            <a:endParaRPr lang="en-US" altLang="zh-TW" b="1" dirty="0">
              <a:solidFill>
                <a:schemeClr val="tx1"/>
              </a:solidFill>
              <a:latin typeface="微軟正黑體" pitchFamily="34" charset="-120"/>
              <a:ea typeface="微軟正黑體" pitchFamily="34" charset="-120"/>
            </a:endParaRPr>
          </a:p>
        </p:txBody>
      </p:sp>
      <p:sp>
        <p:nvSpPr>
          <p:cNvPr id="363524" name="Rectangle 4"/>
          <p:cNvSpPr>
            <a:spLocks noChangeArrowheads="1"/>
          </p:cNvSpPr>
          <p:nvPr/>
        </p:nvSpPr>
        <p:spPr bwMode="blackGray">
          <a:xfrm>
            <a:off x="1176867" y="2895601"/>
            <a:ext cx="9696451" cy="1998663"/>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b="1" dirty="0">
                <a:solidFill>
                  <a:srgbClr val="C00000"/>
                </a:solidFill>
                <a:ea typeface="新細明體" charset="-120"/>
              </a:rPr>
              <a:t>DEFINE </a:t>
            </a:r>
            <a:r>
              <a:rPr lang="en-US" altLang="zh-TW" b="1" dirty="0" err="1">
                <a:solidFill>
                  <a:srgbClr val="C00000"/>
                </a:solidFill>
                <a:ea typeface="新細明體" charset="-120"/>
              </a:rPr>
              <a:t>employee_num</a:t>
            </a:r>
            <a:r>
              <a:rPr lang="en-US" altLang="zh-TW" b="1" dirty="0">
                <a:solidFill>
                  <a:srgbClr val="C00000"/>
                </a:solidFill>
                <a:ea typeface="新細明體" charset="-120"/>
              </a:rPr>
              <a:t> = 200</a:t>
            </a:r>
          </a:p>
          <a:p>
            <a:pPr>
              <a:tabLst>
                <a:tab pos="1200150" algn="l"/>
              </a:tabLst>
            </a:pPr>
            <a:endParaRPr lang="en-US" altLang="zh-TW" dirty="0">
              <a:ea typeface="新細明體" charset="-120"/>
            </a:endParaRPr>
          </a:p>
          <a:p>
            <a:pPr>
              <a:tabLst>
                <a:tab pos="1200150" algn="l"/>
              </a:tabLst>
            </a:pPr>
            <a:r>
              <a:rPr lang="en-US" altLang="zh-TW" dirty="0">
                <a:ea typeface="新細明體" charset="-120"/>
              </a:rPr>
              <a:t>SELECT </a:t>
            </a:r>
            <a:r>
              <a:rPr lang="en-US" altLang="zh-TW" dirty="0" err="1">
                <a:ea typeface="新細明體" charset="-120"/>
              </a:rPr>
              <a:t>employee_id</a:t>
            </a:r>
            <a:r>
              <a:rPr lang="en-US" altLang="zh-TW" dirty="0">
                <a:ea typeface="新細明體" charset="-120"/>
              </a:rPr>
              <a:t>, last_name, salary, </a:t>
            </a:r>
            <a:r>
              <a:rPr lang="en-US" altLang="zh-TW" dirty="0" err="1">
                <a:ea typeface="新細明體" charset="-120"/>
              </a:rPr>
              <a:t>department_id</a:t>
            </a:r>
            <a:endParaRPr lang="en-US" altLang="zh-TW" dirty="0">
              <a:ea typeface="新細明體" charset="-120"/>
            </a:endParaRPr>
          </a:p>
          <a:p>
            <a:pPr>
              <a:tabLst>
                <a:tab pos="1200150" algn="l"/>
              </a:tabLst>
            </a:pPr>
            <a:r>
              <a:rPr lang="en-US" altLang="zh-TW" dirty="0">
                <a:ea typeface="新細明體" charset="-120"/>
              </a:rPr>
              <a:t>FROM   employees</a:t>
            </a:r>
          </a:p>
          <a:p>
            <a:pPr>
              <a:tabLst>
                <a:tab pos="1200150" algn="l"/>
              </a:tabLst>
            </a:pPr>
            <a:r>
              <a:rPr lang="en-US" altLang="zh-TW" dirty="0">
                <a:ea typeface="新細明體" charset="-120"/>
              </a:rPr>
              <a:t>WHERE  </a:t>
            </a:r>
            <a:r>
              <a:rPr lang="en-US" altLang="zh-TW" dirty="0" err="1">
                <a:ea typeface="新細明體" charset="-120"/>
              </a:rPr>
              <a:t>employee_id</a:t>
            </a:r>
            <a:r>
              <a:rPr lang="en-US" altLang="zh-TW" dirty="0">
                <a:ea typeface="新細明體" charset="-120"/>
              </a:rPr>
              <a:t> = </a:t>
            </a:r>
            <a:r>
              <a:rPr lang="en-US" altLang="zh-TW" b="1" dirty="0">
                <a:solidFill>
                  <a:srgbClr val="C00000"/>
                </a:solidFill>
                <a:ea typeface="新細明體" charset="-120"/>
              </a:rPr>
              <a:t>&amp;</a:t>
            </a:r>
            <a:r>
              <a:rPr lang="en-US" altLang="zh-TW" b="1" dirty="0" err="1">
                <a:solidFill>
                  <a:srgbClr val="C00000"/>
                </a:solidFill>
                <a:ea typeface="新細明體" charset="-120"/>
              </a:rPr>
              <a:t>employee_num</a:t>
            </a:r>
            <a:r>
              <a:rPr lang="en-US" altLang="zh-TW" b="1" dirty="0">
                <a:solidFill>
                  <a:srgbClr val="C00000"/>
                </a:solidFill>
                <a:ea typeface="新細明體" charset="-120"/>
              </a:rPr>
              <a:t> </a:t>
            </a:r>
            <a:r>
              <a:rPr lang="en-US" altLang="zh-TW" dirty="0">
                <a:ea typeface="新細明體" charset="-120"/>
              </a:rPr>
              <a:t>;</a:t>
            </a:r>
          </a:p>
          <a:p>
            <a:pPr>
              <a:tabLst>
                <a:tab pos="1200150" algn="l"/>
              </a:tabLst>
            </a:pPr>
            <a:endParaRPr lang="en-US" altLang="zh-TW" dirty="0">
              <a:ea typeface="新細明體" charset="-120"/>
            </a:endParaRPr>
          </a:p>
          <a:p>
            <a:pPr>
              <a:tabLst>
                <a:tab pos="1200150" algn="l"/>
              </a:tabLst>
            </a:pPr>
            <a:r>
              <a:rPr lang="en-US" altLang="zh-TW" b="1" dirty="0">
                <a:solidFill>
                  <a:srgbClr val="C00000"/>
                </a:solidFill>
                <a:ea typeface="新細明體" charset="-120"/>
              </a:rPr>
              <a:t>UNDEFINE </a:t>
            </a:r>
            <a:r>
              <a:rPr lang="en-US" altLang="zh-TW" b="1" dirty="0" err="1">
                <a:solidFill>
                  <a:srgbClr val="C00000"/>
                </a:solidFill>
                <a:ea typeface="新細明體" charset="-120"/>
              </a:rPr>
              <a:t>employee_num</a:t>
            </a:r>
            <a:endParaRPr lang="en-US" altLang="zh-TW" b="1" dirty="0">
              <a:solidFill>
                <a:srgbClr val="C00000"/>
              </a:solidFill>
              <a:ea typeface="新細明體" charset="-120"/>
            </a:endParaRPr>
          </a:p>
        </p:txBody>
      </p:sp>
      <p:sp>
        <p:nvSpPr>
          <p:cNvPr id="363528" name="Line 8"/>
          <p:cNvSpPr>
            <a:spLocks noChangeShapeType="1"/>
          </p:cNvSpPr>
          <p:nvPr/>
        </p:nvSpPr>
        <p:spPr bwMode="gray">
          <a:xfrm>
            <a:off x="3862552" y="3230564"/>
            <a:ext cx="0" cy="757237"/>
          </a:xfrm>
          <a:prstGeom prst="line">
            <a:avLst/>
          </a:prstGeom>
          <a:noFill/>
          <a:ln w="28575">
            <a:solidFill>
              <a:schemeClr val="accent2"/>
            </a:solidFill>
            <a:round/>
            <a:headEnd/>
            <a:tailEnd type="triangle" w="sm" len="sm"/>
          </a:ln>
          <a:effectLst/>
        </p:spPr>
        <p:txBody>
          <a:bodyPr/>
          <a:lstStyle/>
          <a:p>
            <a:endParaRPr lang="zh-TW"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ChangeArrowheads="1"/>
          </p:cNvSpPr>
          <p:nvPr/>
        </p:nvSpPr>
        <p:spPr bwMode="blackGray">
          <a:xfrm>
            <a:off x="1219201" y="1884362"/>
            <a:ext cx="9362018" cy="119062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b="1" dirty="0">
                <a:solidFill>
                  <a:srgbClr val="C00000"/>
                </a:solidFill>
                <a:ea typeface="新細明體" charset="-120"/>
              </a:rPr>
              <a:t>SET VERIFY ON</a:t>
            </a:r>
          </a:p>
          <a:p>
            <a:pPr>
              <a:tabLst>
                <a:tab pos="1200150" algn="l"/>
              </a:tabLst>
            </a:pPr>
            <a:r>
              <a:rPr lang="en-US" altLang="zh-TW" dirty="0">
                <a:ea typeface="新細明體" charset="-120"/>
              </a:rPr>
              <a:t>SELECT </a:t>
            </a:r>
            <a:r>
              <a:rPr lang="en-US" altLang="zh-TW" dirty="0" err="1">
                <a:ea typeface="新細明體" charset="-120"/>
              </a:rPr>
              <a:t>employee_id</a:t>
            </a:r>
            <a:r>
              <a:rPr lang="en-US" altLang="zh-TW" dirty="0">
                <a:ea typeface="新細明體" charset="-120"/>
              </a:rPr>
              <a:t>, last_name, salary</a:t>
            </a:r>
          </a:p>
          <a:p>
            <a:pPr>
              <a:tabLst>
                <a:tab pos="1200150" algn="l"/>
              </a:tabLst>
            </a:pPr>
            <a:r>
              <a:rPr lang="en-US" altLang="zh-TW" dirty="0">
                <a:ea typeface="新細明體" charset="-120"/>
              </a:rPr>
              <a:t>FROM   employees</a:t>
            </a:r>
          </a:p>
          <a:p>
            <a:pPr>
              <a:tabLst>
                <a:tab pos="1200150" algn="l"/>
              </a:tabLst>
            </a:pPr>
            <a:r>
              <a:rPr lang="en-US" altLang="zh-TW" dirty="0">
                <a:ea typeface="新細明體" charset="-120"/>
              </a:rPr>
              <a:t>WHERE  </a:t>
            </a:r>
            <a:r>
              <a:rPr lang="en-US" altLang="zh-TW" dirty="0" err="1">
                <a:ea typeface="新細明體" charset="-120"/>
              </a:rPr>
              <a:t>employee_id</a:t>
            </a:r>
            <a:r>
              <a:rPr lang="en-US" altLang="zh-TW" dirty="0">
                <a:ea typeface="新細明體" charset="-120"/>
              </a:rPr>
              <a:t> = &amp;</a:t>
            </a:r>
            <a:r>
              <a:rPr lang="en-US" altLang="zh-TW" dirty="0" err="1">
                <a:ea typeface="新細明體" charset="-120"/>
              </a:rPr>
              <a:t>employee_num</a:t>
            </a:r>
            <a:r>
              <a:rPr lang="en-US" altLang="zh-TW" dirty="0">
                <a:ea typeface="新細明體" charset="-120"/>
              </a:rPr>
              <a:t>;</a:t>
            </a:r>
          </a:p>
        </p:txBody>
      </p:sp>
      <p:sp>
        <p:nvSpPr>
          <p:cNvPr id="365577" name="Rectangle 9"/>
          <p:cNvSpPr>
            <a:spLocks noGrp="1" noChangeArrowheads="1"/>
          </p:cNvSpPr>
          <p:nvPr>
            <p:ph type="title"/>
          </p:nvPr>
        </p:nvSpPr>
        <p:spPr>
          <a:xfrm>
            <a:off x="1097280" y="1"/>
            <a:ext cx="10058400" cy="1040524"/>
          </a:xfrm>
        </p:spPr>
        <p:txBody>
          <a:bodyPr>
            <a:normAutofit/>
          </a:bodyPr>
          <a:lstStyle/>
          <a:p>
            <a:r>
              <a:rPr lang="en-US" altLang="zh-TW" sz="4400" dirty="0">
                <a:solidFill>
                  <a:schemeClr val="tx1"/>
                </a:solidFill>
                <a:latin typeface="+mn-lt"/>
                <a:ea typeface="新細明體" charset="-120"/>
              </a:rPr>
              <a:t>Using the VERIFY Command</a:t>
            </a:r>
          </a:p>
        </p:txBody>
      </p:sp>
      <p:sp>
        <p:nvSpPr>
          <p:cNvPr id="365578" name="Rectangle 10"/>
          <p:cNvSpPr>
            <a:spLocks noGrp="1" noChangeArrowheads="1"/>
          </p:cNvSpPr>
          <p:nvPr>
            <p:ph type="body" idx="1"/>
          </p:nvPr>
        </p:nvSpPr>
        <p:spPr>
          <a:xfrm>
            <a:off x="1219200" y="1449389"/>
            <a:ext cx="10151533" cy="434974"/>
          </a:xfrm>
        </p:spPr>
        <p:txBody>
          <a:bodyPr/>
          <a:lstStyle/>
          <a:p>
            <a:r>
              <a:rPr lang="zh-TW" altLang="en-US" dirty="0" smtClean="0">
                <a:solidFill>
                  <a:schemeClr val="tx1"/>
                </a:solidFill>
                <a:latin typeface="微軟正黑體" pitchFamily="34" charset="-120"/>
                <a:ea typeface="微軟正黑體" pitchFamily="34" charset="-120"/>
              </a:rPr>
              <a:t>使用</a:t>
            </a:r>
            <a:r>
              <a:rPr lang="en-US" altLang="zh-TW" b="1" dirty="0" smtClean="0">
                <a:solidFill>
                  <a:schemeClr val="tx1"/>
                </a:solidFill>
                <a:latin typeface="微軟正黑體" pitchFamily="34" charset="-120"/>
                <a:ea typeface="微軟正黑體" pitchFamily="34" charset="-120"/>
              </a:rPr>
              <a:t>VERIFY </a:t>
            </a:r>
            <a:r>
              <a:rPr lang="zh-TW" altLang="en-US" b="1" dirty="0" smtClean="0">
                <a:solidFill>
                  <a:schemeClr val="tx1"/>
                </a:solidFill>
                <a:latin typeface="微軟正黑體" pitchFamily="34" charset="-120"/>
                <a:ea typeface="微軟正黑體" pitchFamily="34" charset="-120"/>
              </a:rPr>
              <a:t>命令可顯示取代變數前後的值</a:t>
            </a:r>
            <a:r>
              <a:rPr lang="zh-TW" altLang="en-US" dirty="0" smtClean="0">
                <a:solidFill>
                  <a:schemeClr val="tx1"/>
                </a:solidFill>
                <a:latin typeface="微軟正黑體" pitchFamily="34" charset="-120"/>
                <a:ea typeface="微軟正黑體" pitchFamily="34" charset="-120"/>
              </a:rPr>
              <a:t>：</a:t>
            </a:r>
            <a:endParaRPr lang="en-US" altLang="zh-TW" dirty="0">
              <a:solidFill>
                <a:schemeClr val="tx1"/>
              </a:solidFill>
              <a:latin typeface="微軟正黑體" pitchFamily="34" charset="-120"/>
              <a:ea typeface="微軟正黑體" pitchFamily="34" charset="-120"/>
            </a:endParaRPr>
          </a:p>
        </p:txBody>
      </p:sp>
      <p:pic>
        <p:nvPicPr>
          <p:cNvPr id="365582" name="Picture 14" descr="C:\project-SQLFund1\images\img-02-30.gif"/>
          <p:cNvPicPr>
            <a:picLocks noChangeAspect="1" noChangeArrowheads="1"/>
          </p:cNvPicPr>
          <p:nvPr/>
        </p:nvPicPr>
        <p:blipFill>
          <a:blip r:embed="rId3"/>
          <a:srcRect/>
          <a:stretch>
            <a:fillRect/>
          </a:stretch>
        </p:blipFill>
        <p:spPr bwMode="gray">
          <a:xfrm>
            <a:off x="1203436" y="3430808"/>
            <a:ext cx="3043767" cy="1362075"/>
          </a:xfrm>
          <a:prstGeom prst="rect">
            <a:avLst/>
          </a:prstGeom>
          <a:noFill/>
        </p:spPr>
      </p:pic>
      <p:pic>
        <p:nvPicPr>
          <p:cNvPr id="365583" name="Picture 15" descr="C:\project-SQLFund1\images\img-02-30A.gif"/>
          <p:cNvPicPr>
            <a:picLocks noChangeAspect="1" noChangeArrowheads="1"/>
          </p:cNvPicPr>
          <p:nvPr/>
        </p:nvPicPr>
        <p:blipFill>
          <a:blip r:embed="rId4"/>
          <a:srcRect/>
          <a:stretch>
            <a:fillRect/>
          </a:stretch>
        </p:blipFill>
        <p:spPr bwMode="gray">
          <a:xfrm>
            <a:off x="4470401" y="3430808"/>
            <a:ext cx="6110817" cy="2400300"/>
          </a:xfrm>
          <a:prstGeom prst="rect">
            <a:avLst/>
          </a:prstGeom>
          <a:noFill/>
        </p:spPr>
      </p:pic>
      <p:sp>
        <p:nvSpPr>
          <p:cNvPr id="365581" name="Rectangle 13"/>
          <p:cNvSpPr>
            <a:spLocks noChangeArrowheads="1"/>
          </p:cNvSpPr>
          <p:nvPr/>
        </p:nvSpPr>
        <p:spPr bwMode="gray">
          <a:xfrm>
            <a:off x="5384800" y="3430808"/>
            <a:ext cx="1422400" cy="304800"/>
          </a:xfrm>
          <a:prstGeom prst="rect">
            <a:avLst/>
          </a:prstGeom>
          <a:noFill/>
          <a:ln w="28575">
            <a:solidFill>
              <a:schemeClr val="accent2"/>
            </a:solidFill>
            <a:miter lim="800000"/>
            <a:headEnd type="none" w="sm" len="sm"/>
            <a:tailEnd type="none" w="sm" len="sm"/>
          </a:ln>
          <a:effectLst/>
        </p:spPr>
        <p:txBody>
          <a:bodyPr wrap="none" anchor="ctr"/>
          <a:lstStyle/>
          <a:p>
            <a:endParaRPr lang="zh-TW" altLang="en-US"/>
          </a:p>
        </p:txBody>
      </p:sp>
      <p:sp>
        <p:nvSpPr>
          <p:cNvPr id="365584" name="Rectangle 16"/>
          <p:cNvSpPr>
            <a:spLocks noChangeArrowheads="1"/>
          </p:cNvSpPr>
          <p:nvPr/>
        </p:nvSpPr>
        <p:spPr bwMode="gray">
          <a:xfrm flipV="1">
            <a:off x="5181600" y="4497608"/>
            <a:ext cx="2133600" cy="152400"/>
          </a:xfrm>
          <a:prstGeom prst="rect">
            <a:avLst/>
          </a:prstGeom>
          <a:noFill/>
          <a:ln w="28575">
            <a:solidFill>
              <a:schemeClr val="accent2"/>
            </a:solidFill>
            <a:miter lim="800000"/>
            <a:headEnd type="none" w="sm" len="sm"/>
            <a:tailEnd type="none" w="sm" len="sm"/>
          </a:ln>
          <a:effectLst/>
        </p:spPr>
        <p:txBody>
          <a:bodyPr wrap="none" anchor="ctr"/>
          <a:lstStyle/>
          <a:p>
            <a:endParaRPr lang="zh-TW"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3" name="Rectangle 7"/>
          <p:cNvSpPr>
            <a:spLocks noGrp="1" noChangeArrowheads="1"/>
          </p:cNvSpPr>
          <p:nvPr>
            <p:ph type="body" idx="1"/>
          </p:nvPr>
        </p:nvSpPr>
        <p:spPr>
          <a:xfrm>
            <a:off x="1459229" y="1449389"/>
            <a:ext cx="10557933" cy="4431149"/>
          </a:xfrm>
        </p:spPr>
        <p:txBody>
          <a:bodyPr>
            <a:noAutofit/>
          </a:bodyPr>
          <a:lstStyle/>
          <a:p>
            <a:pPr>
              <a:buNone/>
            </a:pPr>
            <a:r>
              <a:rPr lang="zh-TW" altLang="en-US" sz="1800" dirty="0" smtClean="0">
                <a:latin typeface="微軟正黑體" pitchFamily="34" charset="-120"/>
                <a:ea typeface="微軟正黑體" pitchFamily="34" charset="-120"/>
              </a:rPr>
              <a:t>在本章節中，您應該已經學會如何：</a:t>
            </a:r>
          </a:p>
          <a:p>
            <a:pPr>
              <a:buClrTx/>
              <a:buFont typeface="Wingdings" pitchFamily="2" charset="2"/>
              <a:buChar char="ü"/>
            </a:pPr>
            <a:r>
              <a:rPr lang="zh-TW" altLang="en-US" sz="1800" dirty="0" smtClean="0">
                <a:latin typeface="微軟正黑體" pitchFamily="34" charset="-120"/>
                <a:ea typeface="微軟正黑體" pitchFamily="34" charset="-120"/>
              </a:rPr>
              <a:t>  使用</a:t>
            </a:r>
            <a:r>
              <a:rPr lang="en-US" altLang="zh-TW" sz="1800" b="1" dirty="0" smtClean="0">
                <a:latin typeface="微軟正黑體" pitchFamily="34" charset="-120"/>
                <a:ea typeface="微軟正黑體" pitchFamily="34" charset="-120"/>
              </a:rPr>
              <a:t>WHERE </a:t>
            </a:r>
            <a:r>
              <a:rPr lang="zh-TW" altLang="en-US" sz="1800" b="1" dirty="0" smtClean="0">
                <a:latin typeface="微軟正黑體" pitchFamily="34" charset="-120"/>
                <a:ea typeface="微軟正黑體" pitchFamily="34" charset="-120"/>
              </a:rPr>
              <a:t>子句限制輸出的資料列：</a:t>
            </a:r>
          </a:p>
          <a:p>
            <a:pPr lvl="2">
              <a:buClrTx/>
              <a:buFont typeface="Arial" pitchFamily="34" charset="0"/>
              <a:buChar char="•"/>
            </a:pPr>
            <a:r>
              <a:rPr lang="zh-TW" altLang="en-US" sz="1800" dirty="0" smtClean="0">
                <a:latin typeface="微軟正黑體" pitchFamily="34" charset="-120"/>
                <a:ea typeface="微軟正黑體" pitchFamily="34" charset="-120"/>
              </a:rPr>
              <a:t>  使用比較條件</a:t>
            </a:r>
          </a:p>
          <a:p>
            <a:pPr lvl="2">
              <a:buClrTx/>
              <a:buFont typeface="Arial" pitchFamily="34" charset="0"/>
              <a:buChar char="•"/>
            </a:pPr>
            <a:r>
              <a:rPr lang="zh-TW" altLang="en-US" sz="1800" dirty="0" smtClean="0">
                <a:latin typeface="微軟正黑體" pitchFamily="34" charset="-120"/>
                <a:ea typeface="微軟正黑體" pitchFamily="34" charset="-120"/>
              </a:rPr>
              <a:t>  使用</a:t>
            </a:r>
            <a:r>
              <a:rPr lang="en-US" altLang="zh-TW" sz="1800" b="1" dirty="0" smtClean="0">
                <a:latin typeface="微軟正黑體" pitchFamily="34" charset="-120"/>
                <a:ea typeface="微軟正黑體" pitchFamily="34" charset="-120"/>
              </a:rPr>
              <a:t>BETWEEN</a:t>
            </a:r>
            <a:r>
              <a:rPr lang="zh-TW" altLang="en-US" sz="1800" b="1" dirty="0" smtClean="0">
                <a:latin typeface="微軟正黑體" pitchFamily="34" charset="-120"/>
                <a:ea typeface="微軟正黑體" pitchFamily="34" charset="-120"/>
              </a:rPr>
              <a:t>、</a:t>
            </a:r>
            <a:r>
              <a:rPr lang="en-US" altLang="zh-TW" sz="1800" b="1" dirty="0" smtClean="0">
                <a:latin typeface="微軟正黑體" pitchFamily="34" charset="-120"/>
                <a:ea typeface="微軟正黑體" pitchFamily="34" charset="-120"/>
              </a:rPr>
              <a:t>IN</a:t>
            </a:r>
            <a:r>
              <a:rPr lang="zh-TW" altLang="en-US" sz="1800" b="1" dirty="0" smtClean="0">
                <a:latin typeface="微軟正黑體" pitchFamily="34" charset="-120"/>
                <a:ea typeface="微軟正黑體" pitchFamily="34" charset="-120"/>
              </a:rPr>
              <a:t>、</a:t>
            </a:r>
            <a:r>
              <a:rPr lang="en-US" altLang="zh-TW" sz="1800" b="1" dirty="0" smtClean="0">
                <a:latin typeface="微軟正黑體" pitchFamily="34" charset="-120"/>
                <a:ea typeface="微軟正黑體" pitchFamily="34" charset="-120"/>
              </a:rPr>
              <a:t>LIKE</a:t>
            </a:r>
            <a:r>
              <a:rPr lang="zh-TW" altLang="en-US" sz="1800" b="1" dirty="0" smtClean="0">
                <a:latin typeface="微軟正黑體" pitchFamily="34" charset="-120"/>
                <a:ea typeface="微軟正黑體" pitchFamily="34" charset="-120"/>
              </a:rPr>
              <a:t>、</a:t>
            </a:r>
            <a:r>
              <a:rPr lang="en-US" altLang="zh-TW" sz="1800" b="1" dirty="0" smtClean="0">
                <a:latin typeface="微軟正黑體" pitchFamily="34" charset="-120"/>
                <a:ea typeface="微軟正黑體" pitchFamily="34" charset="-120"/>
              </a:rPr>
              <a:t>NULL </a:t>
            </a:r>
            <a:r>
              <a:rPr lang="zh-TW" altLang="en-US" sz="1800" b="1" dirty="0" smtClean="0">
                <a:latin typeface="微軟正黑體" pitchFamily="34" charset="-120"/>
                <a:ea typeface="微軟正黑體" pitchFamily="34" charset="-120"/>
              </a:rPr>
              <a:t>條件</a:t>
            </a:r>
          </a:p>
          <a:p>
            <a:pPr lvl="2">
              <a:buClrTx/>
              <a:buFont typeface="Arial" pitchFamily="34" charset="0"/>
              <a:buChar char="•"/>
            </a:pPr>
            <a:r>
              <a:rPr lang="en-US" altLang="zh-TW" sz="1800" dirty="0" smtClean="0">
                <a:latin typeface="微軟正黑體" pitchFamily="34" charset="-120"/>
                <a:ea typeface="微軟正黑體" pitchFamily="34" charset="-120"/>
              </a:rPr>
              <a:t> </a:t>
            </a:r>
            <a:r>
              <a:rPr lang="zh-TW" altLang="en-US" sz="1800" dirty="0" smtClean="0">
                <a:latin typeface="微軟正黑體" pitchFamily="34" charset="-120"/>
                <a:ea typeface="微軟正黑體" pitchFamily="34" charset="-120"/>
              </a:rPr>
              <a:t>  應用邏輯性的</a:t>
            </a:r>
            <a:r>
              <a:rPr lang="en-US" altLang="zh-TW" sz="1800" b="1" dirty="0" smtClean="0">
                <a:latin typeface="微軟正黑體" pitchFamily="34" charset="-120"/>
                <a:ea typeface="微軟正黑體" pitchFamily="34" charset="-120"/>
              </a:rPr>
              <a:t>AND</a:t>
            </a:r>
            <a:r>
              <a:rPr lang="zh-TW" altLang="en-US" sz="1800" b="1" dirty="0" smtClean="0">
                <a:latin typeface="微軟正黑體" pitchFamily="34" charset="-120"/>
                <a:ea typeface="微軟正黑體" pitchFamily="34" charset="-120"/>
              </a:rPr>
              <a:t>、</a:t>
            </a:r>
            <a:r>
              <a:rPr lang="en-US" altLang="zh-TW" sz="1800" b="1" dirty="0" smtClean="0">
                <a:latin typeface="微軟正黑體" pitchFamily="34" charset="-120"/>
                <a:ea typeface="微軟正黑體" pitchFamily="34" charset="-120"/>
              </a:rPr>
              <a:t>OR</a:t>
            </a:r>
            <a:r>
              <a:rPr lang="zh-TW" altLang="en-US" sz="1800" b="1" dirty="0" smtClean="0">
                <a:latin typeface="微軟正黑體" pitchFamily="34" charset="-120"/>
                <a:ea typeface="微軟正黑體" pitchFamily="34" charset="-120"/>
              </a:rPr>
              <a:t>、</a:t>
            </a:r>
            <a:r>
              <a:rPr lang="en-US" altLang="zh-TW" sz="1800" b="1" dirty="0" smtClean="0">
                <a:latin typeface="微軟正黑體" pitchFamily="34" charset="-120"/>
                <a:ea typeface="微軟正黑體" pitchFamily="34" charset="-120"/>
              </a:rPr>
              <a:t>NOT </a:t>
            </a:r>
            <a:r>
              <a:rPr lang="zh-TW" altLang="en-US" sz="1800" b="1" dirty="0" smtClean="0">
                <a:latin typeface="微軟正黑體" pitchFamily="34" charset="-120"/>
                <a:ea typeface="微軟正黑體" pitchFamily="34" charset="-120"/>
              </a:rPr>
              <a:t>運算子</a:t>
            </a:r>
          </a:p>
          <a:p>
            <a:pPr>
              <a:buClrTx/>
              <a:buFont typeface="Wingdings" pitchFamily="2" charset="2"/>
              <a:buChar char="ü"/>
            </a:pPr>
            <a:r>
              <a:rPr lang="zh-TW" altLang="en-US" sz="1800" dirty="0" smtClean="0">
                <a:latin typeface="微軟正黑體" pitchFamily="34" charset="-120"/>
                <a:ea typeface="微軟正黑體" pitchFamily="34" charset="-120"/>
              </a:rPr>
              <a:t>  使用</a:t>
            </a:r>
            <a:r>
              <a:rPr lang="en-US" altLang="zh-TW" sz="1800" b="1" dirty="0" smtClean="0">
                <a:latin typeface="微軟正黑體" pitchFamily="34" charset="-120"/>
                <a:ea typeface="微軟正黑體" pitchFamily="34" charset="-120"/>
              </a:rPr>
              <a:t>ORDER BY </a:t>
            </a:r>
            <a:r>
              <a:rPr lang="zh-TW" altLang="en-US" sz="1800" b="1" dirty="0" smtClean="0">
                <a:latin typeface="微軟正黑體" pitchFamily="34" charset="-120"/>
                <a:ea typeface="微軟正黑體" pitchFamily="34" charset="-120"/>
              </a:rPr>
              <a:t>子句排列輸出的資料列：</a:t>
            </a:r>
            <a:endParaRPr lang="en-US" altLang="zh-TW" sz="1800" dirty="0" smtClean="0">
              <a:latin typeface="微軟正黑體" pitchFamily="34" charset="-120"/>
              <a:ea typeface="微軟正黑體" pitchFamily="34" charset="-120"/>
            </a:endParaRPr>
          </a:p>
          <a:p>
            <a:pPr lvl="1"/>
            <a:endParaRPr lang="en-US" altLang="zh-TW" dirty="0" smtClean="0">
              <a:latin typeface="微軟正黑體" pitchFamily="34" charset="-120"/>
              <a:ea typeface="微軟正黑體" pitchFamily="34" charset="-120"/>
            </a:endParaRPr>
          </a:p>
          <a:p>
            <a:pPr lvl="1"/>
            <a:endParaRPr lang="en-US" altLang="zh-TW" dirty="0" smtClean="0">
              <a:latin typeface="微軟正黑體" pitchFamily="34" charset="-120"/>
              <a:ea typeface="微軟正黑體" pitchFamily="34" charset="-120"/>
            </a:endParaRPr>
          </a:p>
          <a:p>
            <a:pPr lvl="1"/>
            <a:endParaRPr lang="en-US" altLang="zh-TW" dirty="0" smtClean="0">
              <a:latin typeface="微軟正黑體" pitchFamily="34" charset="-120"/>
              <a:ea typeface="微軟正黑體" pitchFamily="34" charset="-120"/>
            </a:endParaRPr>
          </a:p>
          <a:p>
            <a:pPr lvl="1">
              <a:buNone/>
            </a:pPr>
            <a:endParaRPr lang="en-US" altLang="zh-TW" dirty="0" smtClean="0">
              <a:latin typeface="微軟正黑體" pitchFamily="34" charset="-120"/>
              <a:ea typeface="微軟正黑體" pitchFamily="34" charset="-120"/>
            </a:endParaRPr>
          </a:p>
          <a:p>
            <a:pPr lvl="1"/>
            <a:endParaRPr lang="en-US" altLang="zh-TW" dirty="0">
              <a:latin typeface="微軟正黑體" pitchFamily="34" charset="-120"/>
              <a:ea typeface="微軟正黑體" pitchFamily="34" charset="-120"/>
            </a:endParaRPr>
          </a:p>
          <a:p>
            <a:pPr>
              <a:buClrTx/>
              <a:buFont typeface="Wingdings" pitchFamily="2" charset="2"/>
              <a:buChar char="ü"/>
            </a:pPr>
            <a:r>
              <a:rPr lang="zh-TW" altLang="en-US" sz="1800" dirty="0" smtClean="0">
                <a:latin typeface="微軟正黑體" pitchFamily="34" charset="-120"/>
                <a:ea typeface="微軟正黑體" pitchFamily="34" charset="-120"/>
              </a:rPr>
              <a:t>  使用</a:t>
            </a:r>
            <a:r>
              <a:rPr lang="en-US" altLang="zh-TW" sz="1800" b="1" dirty="0" smtClean="0">
                <a:latin typeface="微軟正黑體" pitchFamily="34" charset="-120"/>
                <a:ea typeface="微軟正黑體" pitchFamily="34" charset="-120"/>
              </a:rPr>
              <a:t>&amp; </a:t>
            </a:r>
            <a:r>
              <a:rPr lang="zh-TW" altLang="en-US" sz="1800" b="1" dirty="0" smtClean="0">
                <a:latin typeface="微軟正黑體" pitchFamily="34" charset="-120"/>
                <a:ea typeface="微軟正黑體" pitchFamily="34" charset="-120"/>
              </a:rPr>
              <a:t>替代符號，以限制和排序程式實</a:t>
            </a:r>
            <a:r>
              <a:rPr lang="zh-TW" altLang="en-US" sz="1800" dirty="0" smtClean="0">
                <a:latin typeface="微軟正黑體" pitchFamily="34" charset="-120"/>
                <a:ea typeface="微軟正黑體" pitchFamily="34" charset="-120"/>
              </a:rPr>
              <a:t>際執行時的輸出</a:t>
            </a:r>
            <a:endParaRPr lang="en-US" altLang="zh-TW" sz="1800" dirty="0">
              <a:latin typeface="微軟正黑體" pitchFamily="34" charset="-120"/>
              <a:ea typeface="微軟正黑體" pitchFamily="34" charset="-120"/>
            </a:endParaRPr>
          </a:p>
        </p:txBody>
      </p:sp>
      <p:sp>
        <p:nvSpPr>
          <p:cNvPr id="367618" name="Rectangle 2"/>
          <p:cNvSpPr>
            <a:spLocks noChangeArrowheads="1"/>
          </p:cNvSpPr>
          <p:nvPr/>
        </p:nvSpPr>
        <p:spPr bwMode="blackGray">
          <a:xfrm>
            <a:off x="1758774" y="3878317"/>
            <a:ext cx="9696451" cy="1223963"/>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tabLst>
                <a:tab pos="1200150" algn="l"/>
              </a:tabLst>
            </a:pPr>
            <a:r>
              <a:rPr lang="en-US" altLang="zh-TW" dirty="0">
                <a:ea typeface="新細明體" charset="-120"/>
              </a:rPr>
              <a:t>SELECT  *|{[DISTINCT] </a:t>
            </a:r>
            <a:r>
              <a:rPr lang="en-US" altLang="zh-TW" i="1" dirty="0" err="1">
                <a:ea typeface="新細明體" charset="-120"/>
              </a:rPr>
              <a:t>column|expression</a:t>
            </a:r>
            <a:r>
              <a:rPr lang="en-US" altLang="zh-TW" dirty="0">
                <a:ea typeface="新細明體" charset="-120"/>
              </a:rPr>
              <a:t> [</a:t>
            </a:r>
            <a:r>
              <a:rPr lang="en-US" altLang="zh-TW" i="1" dirty="0">
                <a:ea typeface="新細明體" charset="-120"/>
              </a:rPr>
              <a:t>alias</a:t>
            </a:r>
            <a:r>
              <a:rPr lang="en-US" altLang="zh-TW" dirty="0">
                <a:ea typeface="新細明體" charset="-120"/>
              </a:rPr>
              <a:t>],...}</a:t>
            </a:r>
          </a:p>
          <a:p>
            <a:pPr>
              <a:tabLst>
                <a:tab pos="1200150" algn="l"/>
              </a:tabLst>
            </a:pPr>
            <a:r>
              <a:rPr lang="en-US" altLang="zh-TW" dirty="0">
                <a:ea typeface="新細明體" charset="-120"/>
              </a:rPr>
              <a:t>FROM    </a:t>
            </a:r>
            <a:r>
              <a:rPr lang="en-US" altLang="zh-TW" i="1" dirty="0">
                <a:ea typeface="新細明體" charset="-120"/>
              </a:rPr>
              <a:t>table</a:t>
            </a:r>
            <a:endParaRPr lang="en-US" altLang="zh-TW" dirty="0">
              <a:ea typeface="新細明體" charset="-120"/>
            </a:endParaRPr>
          </a:p>
          <a:p>
            <a:pPr>
              <a:tabLst>
                <a:tab pos="1200150" algn="l"/>
              </a:tabLst>
            </a:pPr>
            <a:r>
              <a:rPr lang="en-US" altLang="zh-TW" dirty="0">
                <a:solidFill>
                  <a:srgbClr val="C00000"/>
                </a:solidFill>
                <a:ea typeface="新細明體" charset="-120"/>
              </a:rPr>
              <a:t>[WHERE  </a:t>
            </a:r>
            <a:r>
              <a:rPr lang="en-US" altLang="zh-TW" i="1" dirty="0">
                <a:solidFill>
                  <a:srgbClr val="C00000"/>
                </a:solidFill>
                <a:ea typeface="新細明體" charset="-120"/>
              </a:rPr>
              <a:t>condition(s)</a:t>
            </a:r>
            <a:r>
              <a:rPr lang="en-US" altLang="zh-TW" dirty="0">
                <a:solidFill>
                  <a:srgbClr val="C00000"/>
                </a:solidFill>
                <a:ea typeface="新細明體" charset="-120"/>
              </a:rPr>
              <a:t>]</a:t>
            </a:r>
          </a:p>
          <a:p>
            <a:pPr>
              <a:tabLst>
                <a:tab pos="1200150" algn="l"/>
              </a:tabLst>
            </a:pPr>
            <a:r>
              <a:rPr lang="en-US" altLang="zh-TW" dirty="0">
                <a:solidFill>
                  <a:srgbClr val="C00000"/>
                </a:solidFill>
                <a:ea typeface="新細明體" charset="-120"/>
              </a:rPr>
              <a:t>[ORDER BY {</a:t>
            </a:r>
            <a:r>
              <a:rPr lang="en-US" altLang="zh-TW" i="1" dirty="0">
                <a:solidFill>
                  <a:srgbClr val="C00000"/>
                </a:solidFill>
                <a:ea typeface="新細明體" charset="-120"/>
              </a:rPr>
              <a:t>column, </a:t>
            </a:r>
            <a:r>
              <a:rPr lang="en-US" altLang="zh-TW" i="1" dirty="0" err="1">
                <a:solidFill>
                  <a:srgbClr val="C00000"/>
                </a:solidFill>
                <a:ea typeface="新細明體" charset="-120"/>
              </a:rPr>
              <a:t>expr</a:t>
            </a:r>
            <a:r>
              <a:rPr lang="en-US" altLang="zh-TW" i="1" dirty="0">
                <a:solidFill>
                  <a:srgbClr val="C00000"/>
                </a:solidFill>
                <a:ea typeface="新細明體" charset="-120"/>
              </a:rPr>
              <a:t>, alias</a:t>
            </a:r>
            <a:r>
              <a:rPr lang="en-US" altLang="zh-TW" dirty="0">
                <a:solidFill>
                  <a:srgbClr val="C00000"/>
                </a:solidFill>
                <a:ea typeface="新細明體" charset="-120"/>
              </a:rPr>
              <a:t>} [ASC|DESC]] ;</a:t>
            </a:r>
          </a:p>
        </p:txBody>
      </p:sp>
      <p:sp>
        <p:nvSpPr>
          <p:cNvPr id="367622" name="Rectangle 6"/>
          <p:cNvSpPr>
            <a:spLocks noGrp="1" noChangeArrowheads="1"/>
          </p:cNvSpPr>
          <p:nvPr>
            <p:ph type="title"/>
          </p:nvPr>
        </p:nvSpPr>
        <p:spPr>
          <a:xfrm>
            <a:off x="1097280" y="1"/>
            <a:ext cx="10058400" cy="977462"/>
          </a:xfrm>
        </p:spPr>
        <p:txBody>
          <a:bodyPr>
            <a:normAutofit/>
          </a:bodyPr>
          <a:lstStyle/>
          <a:p>
            <a:r>
              <a:rPr lang="en-US" altLang="zh-TW" sz="4400" dirty="0">
                <a:solidFill>
                  <a:schemeClr val="tx1"/>
                </a:solidFill>
                <a:latin typeface="微軟正黑體" pitchFamily="34" charset="-120"/>
                <a:ea typeface="微軟正黑體" pitchFamily="34" charset="-120"/>
              </a:rPr>
              <a:t>Summary</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Rectangle 2052"/>
          <p:cNvSpPr>
            <a:spLocks noGrp="1" noChangeArrowheads="1"/>
          </p:cNvSpPr>
          <p:nvPr>
            <p:ph type="title"/>
          </p:nvPr>
        </p:nvSpPr>
        <p:spPr>
          <a:xfrm>
            <a:off x="1097280" y="1"/>
            <a:ext cx="10058400" cy="993228"/>
          </a:xfrm>
        </p:spPr>
        <p:txBody>
          <a:bodyPr/>
          <a:lstStyle/>
          <a:p>
            <a:r>
              <a:rPr lang="en-US" altLang="zh-TW" dirty="0">
                <a:ea typeface="新細明體" charset="-120"/>
              </a:rPr>
              <a:t>Practice 2: Overview</a:t>
            </a:r>
          </a:p>
        </p:txBody>
      </p:sp>
      <p:sp>
        <p:nvSpPr>
          <p:cNvPr id="369669" name="Rectangle 2053"/>
          <p:cNvSpPr>
            <a:spLocks noGrp="1" noChangeArrowheads="1"/>
          </p:cNvSpPr>
          <p:nvPr>
            <p:ph type="body" idx="1"/>
          </p:nvPr>
        </p:nvSpPr>
        <p:spPr>
          <a:xfrm>
            <a:off x="812800" y="1449388"/>
            <a:ext cx="10557933" cy="2636837"/>
          </a:xfrm>
        </p:spPr>
        <p:txBody>
          <a:bodyPr/>
          <a:lstStyle/>
          <a:p>
            <a:r>
              <a:rPr lang="en-US" altLang="zh-TW">
                <a:ea typeface="新細明體" charset="-120"/>
              </a:rPr>
              <a:t>This practice covers the following topics:</a:t>
            </a:r>
          </a:p>
          <a:p>
            <a:pPr lvl="1"/>
            <a:r>
              <a:rPr lang="en-US" altLang="zh-TW">
                <a:ea typeface="新細明體" charset="-120"/>
              </a:rPr>
              <a:t>Selecting data and changing the order of the rows </a:t>
            </a:r>
            <a:br>
              <a:rPr lang="en-US" altLang="zh-TW">
                <a:ea typeface="新細明體" charset="-120"/>
              </a:rPr>
            </a:br>
            <a:r>
              <a:rPr lang="en-US" altLang="zh-TW">
                <a:ea typeface="新細明體" charset="-120"/>
              </a:rPr>
              <a:t>that are displayed</a:t>
            </a:r>
          </a:p>
          <a:p>
            <a:pPr lvl="1"/>
            <a:r>
              <a:rPr lang="en-US" altLang="zh-TW">
                <a:ea typeface="新細明體" charset="-120"/>
              </a:rPr>
              <a:t>Restricting rows by using the </a:t>
            </a:r>
            <a:r>
              <a:rPr lang="en-US" altLang="zh-TW">
                <a:latin typeface="Courier New" pitchFamily="49" charset="0"/>
                <a:ea typeface="新細明體" charset="-120"/>
              </a:rPr>
              <a:t>WHERE</a:t>
            </a:r>
            <a:r>
              <a:rPr lang="en-US" altLang="zh-TW">
                <a:ea typeface="新細明體" charset="-120"/>
              </a:rPr>
              <a:t> clause</a:t>
            </a:r>
          </a:p>
          <a:p>
            <a:pPr lvl="1"/>
            <a:r>
              <a:rPr lang="en-US" altLang="zh-TW">
                <a:ea typeface="新細明體" charset="-120"/>
              </a:rPr>
              <a:t>Sorting rows by using the </a:t>
            </a:r>
            <a:r>
              <a:rPr lang="en-US" altLang="zh-TW">
                <a:latin typeface="Courier New" pitchFamily="49" charset="0"/>
                <a:ea typeface="新細明體" charset="-120"/>
              </a:rPr>
              <a:t>ORDER</a:t>
            </a:r>
            <a:r>
              <a:rPr lang="en-US" altLang="zh-TW">
                <a:ea typeface="新細明體" charset="-120"/>
              </a:rPr>
              <a:t> </a:t>
            </a:r>
            <a:r>
              <a:rPr lang="en-US" altLang="zh-TW">
                <a:latin typeface="Courier New" pitchFamily="49" charset="0"/>
                <a:ea typeface="新細明體" charset="-120"/>
              </a:rPr>
              <a:t>BY</a:t>
            </a:r>
            <a:r>
              <a:rPr lang="en-US" altLang="zh-TW">
                <a:ea typeface="新細明體" charset="-120"/>
              </a:rPr>
              <a:t> clause</a:t>
            </a:r>
          </a:p>
          <a:p>
            <a:pPr lvl="1"/>
            <a:r>
              <a:rPr lang="en-US" altLang="zh-TW">
                <a:ea typeface="新細明體" charset="-120"/>
              </a:rPr>
              <a:t>Using substitution variables to add flexibility to your </a:t>
            </a:r>
            <a:br>
              <a:rPr lang="en-US" altLang="zh-TW">
                <a:ea typeface="新細明體" charset="-120"/>
              </a:rPr>
            </a:br>
            <a:r>
              <a:rPr lang="en-US" altLang="zh-TW">
                <a:ea typeface="新細明體" charset="-120"/>
              </a:rPr>
              <a:t>SQL </a:t>
            </a:r>
            <a:r>
              <a:rPr lang="en-US" altLang="zh-TW">
                <a:latin typeface="Courier New" pitchFamily="49" charset="0"/>
                <a:ea typeface="新細明體" charset="-120"/>
              </a:rPr>
              <a:t>SELECT</a:t>
            </a:r>
            <a:r>
              <a:rPr lang="en-US" altLang="zh-TW">
                <a:ea typeface="新細明體" charset="-120"/>
              </a:rPr>
              <a:t> statements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1097280" y="286604"/>
            <a:ext cx="10058400" cy="842950"/>
          </a:xfrm>
        </p:spPr>
        <p:txBody>
          <a:bodyPr/>
          <a:lstStyle/>
          <a:p>
            <a:r>
              <a:rPr lang="en-US" altLang="zh-TW" dirty="0">
                <a:solidFill>
                  <a:schemeClr val="tx1"/>
                </a:solidFill>
                <a:latin typeface="+mn-lt"/>
              </a:rPr>
              <a:t>Selecting All Columns</a:t>
            </a:r>
          </a:p>
        </p:txBody>
      </p:sp>
      <p:sp>
        <p:nvSpPr>
          <p:cNvPr id="314373" name="Rectangle 5"/>
          <p:cNvSpPr>
            <a:spLocks noChangeArrowheads="1"/>
          </p:cNvSpPr>
          <p:nvPr/>
        </p:nvSpPr>
        <p:spPr bwMode="blackWhite">
          <a:xfrm flipH="1" flipV="1">
            <a:off x="3160714" y="1876425"/>
            <a:ext cx="268287" cy="247650"/>
          </a:xfrm>
          <a:prstGeom prst="rect">
            <a:avLst/>
          </a:prstGeom>
          <a:noFill/>
          <a:ln w="28575">
            <a:solidFill>
              <a:schemeClr va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14374" name="Rectangle 6"/>
          <p:cNvSpPr>
            <a:spLocks noChangeArrowheads="1"/>
          </p:cNvSpPr>
          <p:nvPr/>
        </p:nvSpPr>
        <p:spPr bwMode="blackGray">
          <a:xfrm>
            <a:off x="2400300" y="1800226"/>
            <a:ext cx="7277100" cy="733425"/>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b="1" dirty="0">
                <a:latin typeface="Courier New" charset="0"/>
              </a:rPr>
              <a:t>SELECT *</a:t>
            </a:r>
          </a:p>
          <a:p>
            <a:pPr eaLnBrk="0" hangingPunct="0">
              <a:buClrTx/>
              <a:buFontTx/>
              <a:buNone/>
            </a:pPr>
            <a:r>
              <a:rPr lang="en-US" altLang="zh-TW" sz="2000" b="1" dirty="0">
                <a:latin typeface="Courier New" charset="0"/>
              </a:rPr>
              <a:t>FROM   departments;</a:t>
            </a:r>
          </a:p>
        </p:txBody>
      </p:sp>
      <p:sp>
        <p:nvSpPr>
          <p:cNvPr id="314375" name="Rectangle 7"/>
          <p:cNvSpPr>
            <a:spLocks noChangeArrowheads="1"/>
          </p:cNvSpPr>
          <p:nvPr/>
        </p:nvSpPr>
        <p:spPr bwMode="gray">
          <a:xfrm flipH="1" flipV="1">
            <a:off x="3520282" y="1876425"/>
            <a:ext cx="268287" cy="247650"/>
          </a:xfrm>
          <a:prstGeom prst="rect">
            <a:avLst/>
          </a:prstGeom>
          <a:noFill/>
          <a:ln w="2857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pic>
        <p:nvPicPr>
          <p:cNvPr id="314378" name="Picture 10" descr="C:\project-SQLFund1\images\img01-05.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3352800" y="2971800"/>
            <a:ext cx="5418138" cy="21034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37030040"/>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a:xfrm>
            <a:off x="1097280" y="286603"/>
            <a:ext cx="10058400" cy="860879"/>
          </a:xfrm>
        </p:spPr>
        <p:txBody>
          <a:bodyPr/>
          <a:lstStyle/>
          <a:p>
            <a:r>
              <a:rPr lang="en-US" altLang="zh-TW" dirty="0"/>
              <a:t>Selecting Specific Columns</a:t>
            </a:r>
          </a:p>
        </p:txBody>
      </p:sp>
      <p:sp>
        <p:nvSpPr>
          <p:cNvPr id="316421" name="Rectangle 5"/>
          <p:cNvSpPr>
            <a:spLocks noChangeArrowheads="1"/>
          </p:cNvSpPr>
          <p:nvPr/>
        </p:nvSpPr>
        <p:spPr bwMode="gray">
          <a:xfrm>
            <a:off x="3124200" y="1916114"/>
            <a:ext cx="3733800" cy="320675"/>
          </a:xfrm>
          <a:prstGeom prst="rect">
            <a:avLst/>
          </a:prstGeom>
          <a:noFill/>
          <a:ln w="28575">
            <a:solidFill>
              <a:schemeClr va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316422" name="Rectangle 6"/>
          <p:cNvSpPr>
            <a:spLocks noChangeArrowheads="1"/>
          </p:cNvSpPr>
          <p:nvPr/>
        </p:nvSpPr>
        <p:spPr bwMode="blackGray">
          <a:xfrm>
            <a:off x="2382838" y="1790701"/>
            <a:ext cx="7277100" cy="733425"/>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dirty="0">
                <a:solidFill>
                  <a:srgbClr val="000000"/>
                </a:solidFill>
                <a:latin typeface="Courier New" charset="0"/>
              </a:rPr>
              <a:t>SELECT </a:t>
            </a:r>
            <a:r>
              <a:rPr lang="en-US" altLang="zh-TW" sz="2000" b="1" dirty="0" err="1">
                <a:solidFill>
                  <a:srgbClr val="C00000"/>
                </a:solidFill>
                <a:latin typeface="Courier New" charset="0"/>
              </a:rPr>
              <a:t>department_id</a:t>
            </a:r>
            <a:r>
              <a:rPr lang="en-US" altLang="zh-TW" sz="2000" b="1" dirty="0">
                <a:solidFill>
                  <a:srgbClr val="C00000"/>
                </a:solidFill>
                <a:latin typeface="Courier New" charset="0"/>
              </a:rPr>
              <a:t>, </a:t>
            </a:r>
            <a:r>
              <a:rPr lang="en-US" altLang="zh-TW" sz="2000" b="1" dirty="0" err="1">
                <a:solidFill>
                  <a:srgbClr val="C00000"/>
                </a:solidFill>
                <a:latin typeface="Courier New" charset="0"/>
              </a:rPr>
              <a:t>location_id</a:t>
            </a:r>
            <a:endParaRPr lang="en-US" altLang="zh-TW" sz="2000" b="1" dirty="0">
              <a:solidFill>
                <a:srgbClr val="C00000"/>
              </a:solidFill>
              <a:latin typeface="Courier New" charset="0"/>
            </a:endParaRPr>
          </a:p>
          <a:p>
            <a:pPr eaLnBrk="0" hangingPunct="0">
              <a:buClrTx/>
              <a:buFontTx/>
              <a:buNone/>
            </a:pPr>
            <a:r>
              <a:rPr lang="en-US" altLang="zh-TW" sz="2000" dirty="0">
                <a:solidFill>
                  <a:srgbClr val="000000"/>
                </a:solidFill>
                <a:latin typeface="Courier New" charset="0"/>
              </a:rPr>
              <a:t>FROM   departments;</a:t>
            </a:r>
          </a:p>
        </p:txBody>
      </p:sp>
      <p:pic>
        <p:nvPicPr>
          <p:cNvPr id="316425" name="Picture 9" descr="C:\project-SQLFund1\images\img01-06.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4648200" y="2971800"/>
            <a:ext cx="2914650" cy="21145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54896416"/>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86" name="Rectangle 26"/>
          <p:cNvSpPr>
            <a:spLocks noGrp="1" noChangeArrowheads="1"/>
          </p:cNvSpPr>
          <p:nvPr>
            <p:ph type="title"/>
          </p:nvPr>
        </p:nvSpPr>
        <p:spPr>
          <a:xfrm>
            <a:off x="1097280" y="1"/>
            <a:ext cx="10058400" cy="1084264"/>
          </a:xfrm>
        </p:spPr>
        <p:txBody>
          <a:bodyPr/>
          <a:lstStyle/>
          <a:p>
            <a:r>
              <a:rPr lang="en-US" altLang="zh-TW"/>
              <a:t>Arithmetic Expressions</a:t>
            </a:r>
          </a:p>
        </p:txBody>
      </p:sp>
      <p:sp>
        <p:nvSpPr>
          <p:cNvPr id="322587" name="Rectangle 27"/>
          <p:cNvSpPr>
            <a:spLocks noGrp="1" noChangeArrowheads="1"/>
          </p:cNvSpPr>
          <p:nvPr>
            <p:ph type="body" idx="1"/>
          </p:nvPr>
        </p:nvSpPr>
        <p:spPr>
          <a:xfrm>
            <a:off x="1237129" y="1449390"/>
            <a:ext cx="8814921" cy="514348"/>
          </a:xfrm>
        </p:spPr>
        <p:txBody>
          <a:bodyPr>
            <a:normAutofit/>
          </a:bodyPr>
          <a:lstStyle/>
          <a:p>
            <a:r>
              <a:rPr lang="zh-TW" altLang="en-US" sz="2800" dirty="0"/>
              <a:t>使用算術運算子</a:t>
            </a:r>
            <a:r>
              <a:rPr lang="en-US" altLang="zh-TW" sz="2800" dirty="0"/>
              <a:t>,</a:t>
            </a:r>
            <a:r>
              <a:rPr lang="zh-TW" altLang="en-US" sz="2800" dirty="0"/>
              <a:t>建立含有數字和日期資料的表示式。 </a:t>
            </a:r>
            <a:endParaRPr lang="zh-TW" altLang="en-US" sz="2800" dirty="0">
              <a:effectLst/>
            </a:endParaRPr>
          </a:p>
        </p:txBody>
      </p:sp>
      <p:sp>
        <p:nvSpPr>
          <p:cNvPr id="322565" name="Rectangle 5"/>
          <p:cNvSpPr>
            <a:spLocks noChangeArrowheads="1"/>
          </p:cNvSpPr>
          <p:nvPr/>
        </p:nvSpPr>
        <p:spPr bwMode="blackWhite">
          <a:xfrm>
            <a:off x="5270500" y="3824289"/>
            <a:ext cx="2971800" cy="365125"/>
          </a:xfrm>
          <a:prstGeom prst="rect">
            <a:avLst/>
          </a:prstGeom>
          <a:solidFill>
            <a:srgbClr val="DDDDDD"/>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r>
              <a:rPr lang="en-US" altLang="zh-TW" sz="1800"/>
              <a:t>Multiply</a:t>
            </a:r>
          </a:p>
        </p:txBody>
      </p:sp>
      <p:sp>
        <p:nvSpPr>
          <p:cNvPr id="322566" name="Rectangle 6"/>
          <p:cNvSpPr>
            <a:spLocks noChangeArrowheads="1"/>
          </p:cNvSpPr>
          <p:nvPr/>
        </p:nvSpPr>
        <p:spPr bwMode="blackWhite">
          <a:xfrm>
            <a:off x="3898900" y="3824289"/>
            <a:ext cx="1371600" cy="365125"/>
          </a:xfrm>
          <a:prstGeom prst="rect">
            <a:avLst/>
          </a:prstGeom>
          <a:solidFill>
            <a:srgbClr val="DDDDDD"/>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pPr algn="ctr"/>
            <a:r>
              <a:rPr lang="en-US" altLang="zh-TW" sz="1800"/>
              <a:t>*</a:t>
            </a:r>
          </a:p>
        </p:txBody>
      </p:sp>
      <p:sp>
        <p:nvSpPr>
          <p:cNvPr id="322567" name="Rectangle 7"/>
          <p:cNvSpPr>
            <a:spLocks noChangeArrowheads="1"/>
          </p:cNvSpPr>
          <p:nvPr/>
        </p:nvSpPr>
        <p:spPr bwMode="blackWhite">
          <a:xfrm>
            <a:off x="5270500" y="4189414"/>
            <a:ext cx="2971800" cy="365125"/>
          </a:xfrm>
          <a:prstGeom prst="rect">
            <a:avLst/>
          </a:prstGeom>
          <a:solidFill>
            <a:srgbClr val="DDDDDD"/>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r>
              <a:rPr lang="en-US" altLang="zh-TW" sz="1800"/>
              <a:t>Divide</a:t>
            </a:r>
          </a:p>
        </p:txBody>
      </p:sp>
      <p:sp>
        <p:nvSpPr>
          <p:cNvPr id="322568" name="Rectangle 8"/>
          <p:cNvSpPr>
            <a:spLocks noChangeArrowheads="1"/>
          </p:cNvSpPr>
          <p:nvPr/>
        </p:nvSpPr>
        <p:spPr bwMode="blackWhite">
          <a:xfrm>
            <a:off x="3898900" y="4189414"/>
            <a:ext cx="1371600" cy="365125"/>
          </a:xfrm>
          <a:prstGeom prst="rect">
            <a:avLst/>
          </a:prstGeom>
          <a:solidFill>
            <a:srgbClr val="DDDDDD"/>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pPr lvl="1" algn="ctr">
              <a:buFont typeface="Arial" charset="0"/>
              <a:buNone/>
            </a:pPr>
            <a:r>
              <a:rPr lang="en-US" altLang="zh-TW" sz="1800"/>
              <a:t>/</a:t>
            </a:r>
          </a:p>
        </p:txBody>
      </p:sp>
      <p:sp>
        <p:nvSpPr>
          <p:cNvPr id="322569" name="Rectangle 9"/>
          <p:cNvSpPr>
            <a:spLocks noChangeArrowheads="1"/>
          </p:cNvSpPr>
          <p:nvPr/>
        </p:nvSpPr>
        <p:spPr bwMode="blackWhite">
          <a:xfrm>
            <a:off x="5270500" y="3441700"/>
            <a:ext cx="2971800" cy="382588"/>
          </a:xfrm>
          <a:prstGeom prst="rect">
            <a:avLst/>
          </a:prstGeom>
          <a:solidFill>
            <a:srgbClr val="DDDDDD"/>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r>
              <a:rPr lang="en-US" altLang="zh-TW" sz="1800"/>
              <a:t>Subtract</a:t>
            </a:r>
          </a:p>
        </p:txBody>
      </p:sp>
      <p:sp>
        <p:nvSpPr>
          <p:cNvPr id="322570" name="Rectangle 10"/>
          <p:cNvSpPr>
            <a:spLocks noChangeArrowheads="1"/>
          </p:cNvSpPr>
          <p:nvPr/>
        </p:nvSpPr>
        <p:spPr bwMode="blackWhite">
          <a:xfrm>
            <a:off x="3898900" y="3441700"/>
            <a:ext cx="1371600" cy="382588"/>
          </a:xfrm>
          <a:prstGeom prst="rect">
            <a:avLst/>
          </a:prstGeom>
          <a:solidFill>
            <a:srgbClr val="DDDDDD"/>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pPr lvl="1" algn="ctr">
              <a:buFont typeface="Arial" charset="0"/>
              <a:buNone/>
            </a:pPr>
            <a:r>
              <a:rPr lang="en-US" altLang="zh-TW" sz="1800"/>
              <a:t>-</a:t>
            </a:r>
          </a:p>
        </p:txBody>
      </p:sp>
      <p:sp>
        <p:nvSpPr>
          <p:cNvPr id="322571" name="Rectangle 11"/>
          <p:cNvSpPr>
            <a:spLocks noChangeArrowheads="1"/>
          </p:cNvSpPr>
          <p:nvPr/>
        </p:nvSpPr>
        <p:spPr bwMode="blackWhite">
          <a:xfrm>
            <a:off x="5270500" y="3076576"/>
            <a:ext cx="2971800" cy="365125"/>
          </a:xfrm>
          <a:prstGeom prst="rect">
            <a:avLst/>
          </a:prstGeom>
          <a:solidFill>
            <a:srgbClr val="DDDDDD"/>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r>
              <a:rPr lang="en-US" altLang="zh-TW" sz="1800"/>
              <a:t>Add</a:t>
            </a:r>
          </a:p>
        </p:txBody>
      </p:sp>
      <p:sp>
        <p:nvSpPr>
          <p:cNvPr id="322572" name="Rectangle 12"/>
          <p:cNvSpPr>
            <a:spLocks noChangeArrowheads="1"/>
          </p:cNvSpPr>
          <p:nvPr/>
        </p:nvSpPr>
        <p:spPr bwMode="blackWhite">
          <a:xfrm>
            <a:off x="3898900" y="3076576"/>
            <a:ext cx="1371600" cy="365125"/>
          </a:xfrm>
          <a:prstGeom prst="rect">
            <a:avLst/>
          </a:prstGeom>
          <a:solidFill>
            <a:srgbClr val="DDDDDD"/>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pPr lvl="1" algn="ctr">
              <a:buFont typeface="Arial" charset="0"/>
              <a:buNone/>
            </a:pPr>
            <a:r>
              <a:rPr lang="en-US" altLang="zh-TW" sz="1800"/>
              <a:t>+</a:t>
            </a:r>
          </a:p>
        </p:txBody>
      </p:sp>
      <p:sp>
        <p:nvSpPr>
          <p:cNvPr id="322573" name="Rectangle 13"/>
          <p:cNvSpPr>
            <a:spLocks noChangeArrowheads="1"/>
          </p:cNvSpPr>
          <p:nvPr/>
        </p:nvSpPr>
        <p:spPr bwMode="gray">
          <a:xfrm>
            <a:off x="5270500" y="2711451"/>
            <a:ext cx="2971800" cy="365125"/>
          </a:xfrm>
          <a:prstGeom prst="rect">
            <a:avLst/>
          </a:prstGeom>
          <a:solidFill>
            <a:schemeClr val="accent2"/>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r>
              <a:rPr lang="en-US" altLang="zh-TW" sz="1800">
                <a:solidFill>
                  <a:schemeClr val="bg1"/>
                </a:solidFill>
              </a:rPr>
              <a:t>Description</a:t>
            </a:r>
          </a:p>
        </p:txBody>
      </p:sp>
      <p:sp>
        <p:nvSpPr>
          <p:cNvPr id="322574" name="Rectangle 14"/>
          <p:cNvSpPr>
            <a:spLocks noChangeArrowheads="1"/>
          </p:cNvSpPr>
          <p:nvPr/>
        </p:nvSpPr>
        <p:spPr bwMode="gray">
          <a:xfrm>
            <a:off x="3898900" y="2711451"/>
            <a:ext cx="1371600" cy="365125"/>
          </a:xfrm>
          <a:prstGeom prst="rect">
            <a:avLst/>
          </a:prstGeom>
          <a:solidFill>
            <a:schemeClr val="accent2"/>
          </a:solidFill>
          <a:ln>
            <a:noFill/>
          </a:ln>
          <a:effectLst/>
          <a:extLs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gn="l" defTabSz="228600">
              <a:buClr>
                <a:srgbClr val="000000"/>
              </a:buClr>
              <a:defRPr sz="2000">
                <a:solidFill>
                  <a:schemeClr val="tx1"/>
                </a:solidFill>
                <a:latin typeface="Arial" charset="0"/>
              </a:defRPr>
            </a:lvl1pPr>
            <a:lvl2pPr marL="114300" algn="l" defTabSz="228600">
              <a:buChar char="•"/>
              <a:defRPr sz="2000">
                <a:solidFill>
                  <a:schemeClr val="tx1"/>
                </a:solidFill>
                <a:latin typeface="Arial" charset="0"/>
              </a:defRPr>
            </a:lvl2pPr>
            <a:lvl3pPr marL="685800" algn="l" defTabSz="228600">
              <a:buChar char="–"/>
              <a:defRPr>
                <a:solidFill>
                  <a:schemeClr val="tx1"/>
                </a:solidFill>
                <a:latin typeface="Arial" charset="0"/>
              </a:defRPr>
            </a:lvl3pPr>
            <a:lvl4pPr marL="1143000" algn="l" defTabSz="228600">
              <a:buClr>
                <a:schemeClr val="accent2"/>
              </a:buClr>
              <a:buSzPct val="45000"/>
              <a:buChar char="—"/>
              <a:defRPr sz="1600">
                <a:solidFill>
                  <a:schemeClr val="tx1"/>
                </a:solidFill>
                <a:latin typeface="Arial" charset="0"/>
              </a:defRPr>
            </a:lvl4pPr>
            <a:lvl5pPr marL="1257300" algn="l" defTabSz="228600">
              <a:buClr>
                <a:schemeClr val="accent2"/>
              </a:buClr>
              <a:buSzPct val="55000"/>
              <a:buChar char="—"/>
              <a:defRPr sz="1400">
                <a:solidFill>
                  <a:schemeClr val="tx1"/>
                </a:solidFill>
                <a:latin typeface="Arial" charset="0"/>
              </a:defRPr>
            </a:lvl5pPr>
            <a:lvl6pPr marL="17145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6pPr>
            <a:lvl7pPr marL="21717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7pPr>
            <a:lvl8pPr marL="26289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8pPr>
            <a:lvl9pPr marL="3086100" defTabSz="228600" fontAlgn="base">
              <a:spcBef>
                <a:spcPct val="20000"/>
              </a:spcBef>
              <a:spcAft>
                <a:spcPct val="0"/>
              </a:spcAft>
              <a:buClr>
                <a:schemeClr val="accent2"/>
              </a:buClr>
              <a:buSzPct val="55000"/>
              <a:buFont typeface="Arial" charset="0"/>
              <a:buChar char="—"/>
              <a:defRPr sz="1400">
                <a:solidFill>
                  <a:schemeClr val="tx1"/>
                </a:solidFill>
                <a:latin typeface="Arial" charset="0"/>
              </a:defRPr>
            </a:lvl9pPr>
          </a:lstStyle>
          <a:p>
            <a:r>
              <a:rPr lang="en-US" altLang="zh-TW" sz="1800">
                <a:solidFill>
                  <a:schemeClr val="bg1"/>
                </a:solidFill>
              </a:rPr>
              <a:t>Operator</a:t>
            </a:r>
          </a:p>
        </p:txBody>
      </p:sp>
      <p:sp>
        <p:nvSpPr>
          <p:cNvPr id="322575" name="Line 15"/>
          <p:cNvSpPr>
            <a:spLocks noChangeShapeType="1"/>
          </p:cNvSpPr>
          <p:nvPr/>
        </p:nvSpPr>
        <p:spPr bwMode="blackWhite">
          <a:xfrm>
            <a:off x="3898900" y="3076575"/>
            <a:ext cx="43434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76" name="Line 16"/>
          <p:cNvSpPr>
            <a:spLocks noChangeShapeType="1"/>
          </p:cNvSpPr>
          <p:nvPr/>
        </p:nvSpPr>
        <p:spPr bwMode="blackWhite">
          <a:xfrm>
            <a:off x="3898900" y="3441700"/>
            <a:ext cx="4343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77" name="Line 17"/>
          <p:cNvSpPr>
            <a:spLocks noChangeShapeType="1"/>
          </p:cNvSpPr>
          <p:nvPr/>
        </p:nvSpPr>
        <p:spPr bwMode="blackWhite">
          <a:xfrm>
            <a:off x="3898900" y="3824288"/>
            <a:ext cx="4343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78" name="Line 18"/>
          <p:cNvSpPr>
            <a:spLocks noChangeShapeType="1"/>
          </p:cNvSpPr>
          <p:nvPr/>
        </p:nvSpPr>
        <p:spPr bwMode="blackWhite">
          <a:xfrm>
            <a:off x="3898900" y="4554538"/>
            <a:ext cx="43434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79" name="Line 19"/>
          <p:cNvSpPr>
            <a:spLocks noChangeShapeType="1"/>
          </p:cNvSpPr>
          <p:nvPr/>
        </p:nvSpPr>
        <p:spPr bwMode="blackWhite">
          <a:xfrm>
            <a:off x="3898900" y="271145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80" name="Line 20"/>
          <p:cNvSpPr>
            <a:spLocks noChangeShapeType="1"/>
          </p:cNvSpPr>
          <p:nvPr/>
        </p:nvSpPr>
        <p:spPr bwMode="blackWhite">
          <a:xfrm>
            <a:off x="5270500" y="2711450"/>
            <a:ext cx="0" cy="18430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81" name="Line 21"/>
          <p:cNvSpPr>
            <a:spLocks noChangeShapeType="1"/>
          </p:cNvSpPr>
          <p:nvPr/>
        </p:nvSpPr>
        <p:spPr bwMode="blackWhite">
          <a:xfrm>
            <a:off x="8242300" y="271145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82" name="Line 22"/>
          <p:cNvSpPr>
            <a:spLocks noChangeShapeType="1"/>
          </p:cNvSpPr>
          <p:nvPr/>
        </p:nvSpPr>
        <p:spPr bwMode="blackWhite">
          <a:xfrm>
            <a:off x="3898900" y="4189413"/>
            <a:ext cx="4343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83" name="Line 23"/>
          <p:cNvSpPr>
            <a:spLocks noChangeShapeType="1"/>
          </p:cNvSpPr>
          <p:nvPr/>
        </p:nvSpPr>
        <p:spPr bwMode="blackWhite">
          <a:xfrm>
            <a:off x="3898900" y="2711450"/>
            <a:ext cx="4343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84" name="Line 24"/>
          <p:cNvSpPr>
            <a:spLocks noChangeShapeType="1"/>
          </p:cNvSpPr>
          <p:nvPr/>
        </p:nvSpPr>
        <p:spPr bwMode="blackWhite">
          <a:xfrm>
            <a:off x="3898900" y="3076576"/>
            <a:ext cx="0" cy="14779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322585" name="Line 25"/>
          <p:cNvSpPr>
            <a:spLocks noChangeShapeType="1"/>
          </p:cNvSpPr>
          <p:nvPr/>
        </p:nvSpPr>
        <p:spPr bwMode="blackWhite">
          <a:xfrm>
            <a:off x="8242300" y="3076576"/>
            <a:ext cx="0" cy="14779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Tree>
    <p:extLst>
      <p:ext uri="{BB962C8B-B14F-4D97-AF65-F5344CB8AC3E}">
        <p14:creationId xmlns:p14="http://schemas.microsoft.com/office/powerpoint/2010/main" xmlns="" val="137774681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blackGray">
          <a:xfrm>
            <a:off x="2400300" y="1771651"/>
            <a:ext cx="7277100" cy="790575"/>
          </a:xfrm>
          <a:prstGeom prst="rect">
            <a:avLst/>
          </a:prstGeom>
          <a:solidFill>
            <a:schemeClr val="bg1">
              <a:lumMod val="95000"/>
            </a:schemeClr>
          </a:solidFill>
          <a:ln w="28575">
            <a:solidFill>
              <a:schemeClr val="bg1">
                <a:lumMod val="50000"/>
              </a:schemeClr>
            </a:solidFill>
            <a:miter lim="800000"/>
            <a:headEnd/>
            <a:tailEnd/>
          </a:ln>
          <a:effectLst/>
          <a:extLst>
            <a:ext uri="{AF507438-7753-43E0-B8FC-AC1667EBCBE1}">
              <a14:hiddenEffects xmlns:a14="http://schemas.microsoft.com/office/drawing/2010/main" xmlns="">
                <a:effectLst>
                  <a:outerShdw blurRad="63500" dist="89803" dir="2700000" algn="ctr" rotWithShape="0">
                    <a:srgbClr val="000000">
                      <a:alpha val="74998"/>
                    </a:srgbClr>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charset="0"/>
              </a:defRPr>
            </a:lvl1pPr>
            <a:lvl2pPr algn="l">
              <a:spcBef>
                <a:spcPct val="0"/>
              </a:spcBef>
              <a:tabLst>
                <a:tab pos="1200150" algn="l"/>
              </a:tabLst>
              <a:defRPr sz="2400">
                <a:solidFill>
                  <a:schemeClr val="tx1"/>
                </a:solidFill>
                <a:latin typeface="Times New Roman" charset="0"/>
              </a:defRPr>
            </a:lvl2pPr>
            <a:lvl3pPr algn="l">
              <a:spcBef>
                <a:spcPct val="0"/>
              </a:spcBef>
              <a:tabLst>
                <a:tab pos="1200150" algn="l"/>
              </a:tabLst>
              <a:defRPr sz="2400">
                <a:solidFill>
                  <a:schemeClr val="tx1"/>
                </a:solidFill>
                <a:latin typeface="Times New Roman" charset="0"/>
              </a:defRPr>
            </a:lvl3pPr>
            <a:lvl4pPr algn="l">
              <a:spcBef>
                <a:spcPct val="0"/>
              </a:spcBef>
              <a:tabLst>
                <a:tab pos="1200150" algn="l"/>
              </a:tabLst>
              <a:defRPr sz="2400">
                <a:solidFill>
                  <a:schemeClr val="tx1"/>
                </a:solidFill>
                <a:latin typeface="Times New Roman" charset="0"/>
              </a:defRPr>
            </a:lvl4pPr>
            <a:lvl5pPr algn="l">
              <a:spcBef>
                <a:spcPct val="0"/>
              </a:spcBef>
              <a:tabLst>
                <a:tab pos="1200150" algn="l"/>
              </a:tabLst>
              <a:defRPr sz="2400">
                <a:solidFill>
                  <a:schemeClr val="tx1"/>
                </a:solidFill>
                <a:latin typeface="Times New Roman" charset="0"/>
              </a:defRPr>
            </a:lvl5pPr>
            <a:lvl6pPr fontAlgn="base">
              <a:spcBef>
                <a:spcPct val="0"/>
              </a:spcBef>
              <a:spcAft>
                <a:spcPct val="0"/>
              </a:spcAft>
              <a:tabLst>
                <a:tab pos="1200150" algn="l"/>
              </a:tabLst>
              <a:defRPr sz="2400">
                <a:solidFill>
                  <a:schemeClr val="tx1"/>
                </a:solidFill>
                <a:latin typeface="Times New Roman" charset="0"/>
              </a:defRPr>
            </a:lvl6pPr>
            <a:lvl7pPr fontAlgn="base">
              <a:spcBef>
                <a:spcPct val="0"/>
              </a:spcBef>
              <a:spcAft>
                <a:spcPct val="0"/>
              </a:spcAft>
              <a:tabLst>
                <a:tab pos="1200150" algn="l"/>
              </a:tabLst>
              <a:defRPr sz="2400">
                <a:solidFill>
                  <a:schemeClr val="tx1"/>
                </a:solidFill>
                <a:latin typeface="Times New Roman" charset="0"/>
              </a:defRPr>
            </a:lvl7pPr>
            <a:lvl8pPr fontAlgn="base">
              <a:spcBef>
                <a:spcPct val="0"/>
              </a:spcBef>
              <a:spcAft>
                <a:spcPct val="0"/>
              </a:spcAft>
              <a:tabLst>
                <a:tab pos="1200150" algn="l"/>
              </a:tabLst>
              <a:defRPr sz="2400">
                <a:solidFill>
                  <a:schemeClr val="tx1"/>
                </a:solidFill>
                <a:latin typeface="Times New Roman" charset="0"/>
              </a:defRPr>
            </a:lvl8pPr>
            <a:lvl9pPr fontAlgn="base">
              <a:spcBef>
                <a:spcPct val="0"/>
              </a:spcBef>
              <a:spcAft>
                <a:spcPct val="0"/>
              </a:spcAft>
              <a:tabLst>
                <a:tab pos="1200150" algn="l"/>
              </a:tabLst>
              <a:defRPr sz="2400">
                <a:solidFill>
                  <a:schemeClr val="tx1"/>
                </a:solidFill>
                <a:latin typeface="Times New Roman" charset="0"/>
              </a:defRPr>
            </a:lvl9pPr>
          </a:lstStyle>
          <a:p>
            <a:pPr eaLnBrk="0" hangingPunct="0">
              <a:buClrTx/>
              <a:buFontTx/>
              <a:buNone/>
            </a:pPr>
            <a:r>
              <a:rPr lang="en-US" altLang="zh-TW" sz="2000" dirty="0">
                <a:solidFill>
                  <a:srgbClr val="000000"/>
                </a:solidFill>
                <a:latin typeface="Courier New" charset="0"/>
              </a:rPr>
              <a:t>SELECT last_name, salary, </a:t>
            </a:r>
            <a:r>
              <a:rPr lang="en-US" altLang="zh-TW" sz="2000" b="1" dirty="0">
                <a:solidFill>
                  <a:srgbClr val="C00000"/>
                </a:solidFill>
                <a:latin typeface="Courier New" charset="0"/>
              </a:rPr>
              <a:t>salary + 300</a:t>
            </a:r>
          </a:p>
          <a:p>
            <a:pPr eaLnBrk="0" hangingPunct="0">
              <a:buClrTx/>
              <a:buFontTx/>
              <a:buNone/>
            </a:pPr>
            <a:r>
              <a:rPr lang="en-US" altLang="zh-TW" sz="2000" dirty="0">
                <a:solidFill>
                  <a:srgbClr val="000000"/>
                </a:solidFill>
                <a:latin typeface="Courier New" charset="0"/>
              </a:rPr>
              <a:t>FROM   employees;</a:t>
            </a:r>
          </a:p>
        </p:txBody>
      </p:sp>
      <p:sp>
        <p:nvSpPr>
          <p:cNvPr id="324611" name="Rectangle 3"/>
          <p:cNvSpPr>
            <a:spLocks noGrp="1" noChangeArrowheads="1"/>
          </p:cNvSpPr>
          <p:nvPr>
            <p:ph type="title"/>
          </p:nvPr>
        </p:nvSpPr>
        <p:spPr>
          <a:xfrm>
            <a:off x="1097280" y="286603"/>
            <a:ext cx="10058400" cy="860879"/>
          </a:xfrm>
        </p:spPr>
        <p:txBody>
          <a:bodyPr/>
          <a:lstStyle/>
          <a:p>
            <a:r>
              <a:rPr lang="en-US" altLang="zh-TW" dirty="0"/>
              <a:t>Using Arithmetic Operators</a:t>
            </a:r>
          </a:p>
        </p:txBody>
      </p:sp>
      <p:sp>
        <p:nvSpPr>
          <p:cNvPr id="324614" name="Text Box 6"/>
          <p:cNvSpPr txBox="1">
            <a:spLocks noChangeArrowheads="1"/>
          </p:cNvSpPr>
          <p:nvPr/>
        </p:nvSpPr>
        <p:spPr bwMode="gray">
          <a:xfrm>
            <a:off x="4114801" y="5181600"/>
            <a:ext cx="366713" cy="394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type="none" w="sm" len="sm"/>
                <a:tailEnd type="none" w="med" len="lg"/>
              </a14:hiddenLine>
            </a:ext>
            <a:ext uri="{AF507438-7753-43E0-B8FC-AC1667EBCBE1}">
              <a14:hiddenEffects xmlns:a14="http://schemas.microsoft.com/office/drawing/2010/main" xmlns="">
                <a:effectLst>
                  <a:outerShdw blurRad="63500" dist="53882" dir="2700000" algn="ctr" rotWithShape="0">
                    <a:schemeClr val="bg2">
                      <a:alpha val="74998"/>
                    </a:schemeClr>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zh-TW">
                <a:latin typeface="Arial" charset="0"/>
              </a:rPr>
              <a:t>…</a:t>
            </a:r>
          </a:p>
        </p:txBody>
      </p:sp>
      <p:pic>
        <p:nvPicPr>
          <p:cNvPr id="324618" name="Picture 10" descr="C:\project-SQLFund1\images\img01-10.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4114800" y="2819401"/>
            <a:ext cx="3475038" cy="2536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96016537"/>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Template>
  <TotalTime>3033</TotalTime>
  <Words>7149</Words>
  <Application>Microsoft Office PowerPoint</Application>
  <PresentationFormat>自訂</PresentationFormat>
  <Paragraphs>820</Paragraphs>
  <Slides>57</Slides>
  <Notes>54</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57</vt:i4>
      </vt:variant>
    </vt:vector>
  </HeadingPairs>
  <TitlesOfParts>
    <vt:vector size="59" baseType="lpstr">
      <vt:lpstr>Retrospect</vt:lpstr>
      <vt:lpstr>Document</vt:lpstr>
      <vt:lpstr>SQL I</vt:lpstr>
      <vt:lpstr>Part I Retrieving Data Using  the SQL SELECT Statement </vt:lpstr>
      <vt:lpstr>Objectives</vt:lpstr>
      <vt:lpstr>Capabilities of SQL SELECT Statements</vt:lpstr>
      <vt:lpstr>Basic SELECT Statement</vt:lpstr>
      <vt:lpstr>Selecting All Columns</vt:lpstr>
      <vt:lpstr>Selecting Specific Columns</vt:lpstr>
      <vt:lpstr>Arithmetic Expressions</vt:lpstr>
      <vt:lpstr>Using Arithmetic Operators</vt:lpstr>
      <vt:lpstr>Operator Precedence</vt:lpstr>
      <vt:lpstr>Defining a Null Value</vt:lpstr>
      <vt:lpstr>Null Values in Arithmetic Expressions</vt:lpstr>
      <vt:lpstr>Defining a Column Alias</vt:lpstr>
      <vt:lpstr>Using Column Aliases</vt:lpstr>
      <vt:lpstr>Lesson Agenda</vt:lpstr>
      <vt:lpstr>Concatenation Operator</vt:lpstr>
      <vt:lpstr>Literal Character Strings</vt:lpstr>
      <vt:lpstr>Using Literal Character Strings</vt:lpstr>
      <vt:lpstr>Duplicate Rows</vt:lpstr>
      <vt:lpstr>Displaying the Table Structure</vt:lpstr>
      <vt:lpstr>Using the DESCRIBE Command</vt:lpstr>
      <vt:lpstr>Summary</vt:lpstr>
      <vt:lpstr>Practice 1: Overview</vt:lpstr>
      <vt:lpstr>Part II  Restricting and Sorting Data</vt:lpstr>
      <vt:lpstr>Objectives</vt:lpstr>
      <vt:lpstr>Limiting Rows Using a Selection</vt:lpstr>
      <vt:lpstr>Limiting the Rows that Are Selected</vt:lpstr>
      <vt:lpstr>Using the WHERE Clause</vt:lpstr>
      <vt:lpstr>Character Strings and Dates</vt:lpstr>
      <vt:lpstr>Comparison Operators</vt:lpstr>
      <vt:lpstr>Using Comparison Operators</vt:lpstr>
      <vt:lpstr>BETWEEN Operator</vt:lpstr>
      <vt:lpstr>IN Operator</vt:lpstr>
      <vt:lpstr>LIKE Operator</vt:lpstr>
      <vt:lpstr>Combining Wildcard Characters</vt:lpstr>
      <vt:lpstr>Using the NULL Conditions</vt:lpstr>
      <vt:lpstr>Logical Operators</vt:lpstr>
      <vt:lpstr>Using the AND Operator</vt:lpstr>
      <vt:lpstr>Using the OR Operator</vt:lpstr>
      <vt:lpstr>Using the NOT Operator</vt:lpstr>
      <vt:lpstr>Rules of Precedence</vt:lpstr>
      <vt:lpstr>Rules of Precedence</vt:lpstr>
      <vt:lpstr>Using the ORDER BY Clause</vt:lpstr>
      <vt:lpstr>Sorting</vt:lpstr>
      <vt:lpstr>Sorting</vt:lpstr>
      <vt:lpstr>Substitution Variables</vt:lpstr>
      <vt:lpstr>Substitution Variables</vt:lpstr>
      <vt:lpstr>Using the “&amp;” Substitution Variable</vt:lpstr>
      <vt:lpstr>Using the “&amp;” Substitution Variable</vt:lpstr>
      <vt:lpstr>Character and Date Values with Substitution Variables</vt:lpstr>
      <vt:lpstr>Specifying Column Names, Expressions,  and Text</vt:lpstr>
      <vt:lpstr>Using the “&amp;&amp;”Substitution Variable</vt:lpstr>
      <vt:lpstr>Lesson Agenda</vt:lpstr>
      <vt:lpstr>Using the DEFINE Command</vt:lpstr>
      <vt:lpstr>Using the VERIFY Command</vt:lpstr>
      <vt:lpstr>Summary</vt:lpstr>
      <vt:lpstr>Practice 2: Overview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Tim Chang</dc:creator>
  <cp:lastModifiedBy>Tim</cp:lastModifiedBy>
  <cp:revision>204</cp:revision>
  <dcterms:created xsi:type="dcterms:W3CDTF">2015-08-31T02:05:59Z</dcterms:created>
  <dcterms:modified xsi:type="dcterms:W3CDTF">2016-03-15T09:07:49Z</dcterms:modified>
</cp:coreProperties>
</file>