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Default Extension="doc" ContentType="application/msword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6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</p:sldMasterIdLst>
  <p:notesMasterIdLst>
    <p:notesMasterId r:id="rId69"/>
  </p:notesMasterIdLst>
  <p:sldIdLst>
    <p:sldId id="366" r:id="rId2"/>
    <p:sldId id="509" r:id="rId3"/>
    <p:sldId id="510" r:id="rId4"/>
    <p:sldId id="511" r:id="rId5"/>
    <p:sldId id="512" r:id="rId6"/>
    <p:sldId id="513" r:id="rId7"/>
    <p:sldId id="514" r:id="rId8"/>
    <p:sldId id="515" r:id="rId9"/>
    <p:sldId id="516" r:id="rId10"/>
    <p:sldId id="517" r:id="rId11"/>
    <p:sldId id="519" r:id="rId12"/>
    <p:sldId id="520" r:id="rId13"/>
    <p:sldId id="521" r:id="rId14"/>
    <p:sldId id="522" r:id="rId15"/>
    <p:sldId id="523" r:id="rId16"/>
    <p:sldId id="524" r:id="rId17"/>
    <p:sldId id="525" r:id="rId18"/>
    <p:sldId id="526" r:id="rId19"/>
    <p:sldId id="527" r:id="rId20"/>
    <p:sldId id="528" r:id="rId21"/>
    <p:sldId id="529" r:id="rId22"/>
    <p:sldId id="532" r:id="rId23"/>
    <p:sldId id="533" r:id="rId24"/>
    <p:sldId id="534" r:id="rId25"/>
    <p:sldId id="535" r:id="rId26"/>
    <p:sldId id="536" r:id="rId27"/>
    <p:sldId id="537" r:id="rId28"/>
    <p:sldId id="538" r:id="rId29"/>
    <p:sldId id="539" r:id="rId30"/>
    <p:sldId id="540" r:id="rId31"/>
    <p:sldId id="428" r:id="rId32"/>
    <p:sldId id="467" r:id="rId33"/>
    <p:sldId id="468" r:id="rId34"/>
    <p:sldId id="469" r:id="rId35"/>
    <p:sldId id="470" r:id="rId36"/>
    <p:sldId id="471" r:id="rId37"/>
    <p:sldId id="472" r:id="rId38"/>
    <p:sldId id="475" r:id="rId39"/>
    <p:sldId id="476" r:id="rId40"/>
    <p:sldId id="477" r:id="rId41"/>
    <p:sldId id="479" r:id="rId42"/>
    <p:sldId id="481" r:id="rId43"/>
    <p:sldId id="482" r:id="rId44"/>
    <p:sldId id="484" r:id="rId45"/>
    <p:sldId id="485" r:id="rId46"/>
    <p:sldId id="541" r:id="rId47"/>
    <p:sldId id="487" r:id="rId48"/>
    <p:sldId id="488" r:id="rId49"/>
    <p:sldId id="489" r:id="rId50"/>
    <p:sldId id="490" r:id="rId51"/>
    <p:sldId id="491" r:id="rId52"/>
    <p:sldId id="492" r:id="rId53"/>
    <p:sldId id="493" r:id="rId54"/>
    <p:sldId id="494" r:id="rId55"/>
    <p:sldId id="495" r:id="rId56"/>
    <p:sldId id="496" r:id="rId57"/>
    <p:sldId id="497" r:id="rId58"/>
    <p:sldId id="498" r:id="rId59"/>
    <p:sldId id="500" r:id="rId60"/>
    <p:sldId id="501" r:id="rId61"/>
    <p:sldId id="502" r:id="rId62"/>
    <p:sldId id="503" r:id="rId63"/>
    <p:sldId id="504" r:id="rId64"/>
    <p:sldId id="505" r:id="rId65"/>
    <p:sldId id="506" r:id="rId66"/>
    <p:sldId id="507" r:id="rId67"/>
    <p:sldId id="508" r:id="rId6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C90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038"/>
    <p:restoredTop sz="96527" autoAdjust="0"/>
  </p:normalViewPr>
  <p:slideViewPr>
    <p:cSldViewPr snapToGrid="0" snapToObjects="1">
      <p:cViewPr>
        <p:scale>
          <a:sx n="60" d="100"/>
          <a:sy n="60" d="100"/>
        </p:scale>
        <p:origin x="-528" y="-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925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0BAAB-BDF3-6340-96D0-CFAA788AC2B5}" type="datetimeFigureOut">
              <a:rPr kumimoji="1" lang="zh-TW" altLang="en-US" smtClean="0"/>
              <a:pPr/>
              <a:t>2015/12/15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A77357-1A22-CD44-9BA5-67D814C6CDCB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79341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Microsoft_Office_Word_97_-_2003___2.doc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Microsoft_Office_Word_97_-_2003___3.doc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7.xml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Microsoft_Office_Word_97_-_2003___4.doc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1.xml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Microsoft_Office_Word_97_-_2003___5.doc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2.xml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Microsoft_Office_Word_97_-_2003___6.doc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3.xml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Microsoft_Office_Word_97_-_2003___7.doc"/></Relationships>
</file>

<file path=ppt/notesSlides/_rels/notes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Relationship Id="rId4" Type="http://schemas.openxmlformats.org/officeDocument/2006/relationships/image" Target="../media/image37.png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Microsoft_Office_Word_97_-_2003___1.doc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image" Target="../media/image4.png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TW"/>
              <a:t>Oracle Database 11</a:t>
            </a:r>
            <a:r>
              <a:rPr lang="en-US" altLang="zh-TW" i="1"/>
              <a:t>g</a:t>
            </a:r>
            <a:r>
              <a:rPr lang="en-US" altLang="zh-TW"/>
              <a:t>: SQL Fundamentals I</a:t>
            </a:r>
            <a:r>
              <a:rPr lang="en-US" altLang="zh-TW">
                <a:solidFill>
                  <a:schemeClr val="tx1"/>
                </a:solidFill>
              </a:rPr>
              <a:t>   3 - </a:t>
            </a:r>
            <a:fld id="{66D2A970-6DB0-4CF0-A971-9912622316B9}" type="slidenum">
              <a:rPr lang="en-US" altLang="zh-TW">
                <a:solidFill>
                  <a:schemeClr val="tx1"/>
                </a:solidFill>
              </a:rPr>
              <a:pPr/>
              <a:t>3</a:t>
            </a:fld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309250" name="Rectangle 2"/>
          <p:cNvSpPr>
            <a:spLocks noChangeArrowheads="1"/>
          </p:cNvSpPr>
          <p:nvPr/>
        </p:nvSpPr>
        <p:spPr bwMode="auto">
          <a:xfrm>
            <a:off x="3884414" y="-1512"/>
            <a:ext cx="2973586" cy="462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6493" tIns="43247" rIns="86493" bIns="43247" anchor="ctr"/>
          <a:lstStyle/>
          <a:p>
            <a:endParaRPr lang="zh-TW" altLang="en-US"/>
          </a:p>
        </p:txBody>
      </p:sp>
      <p:sp>
        <p:nvSpPr>
          <p:cNvPr id="309251" name="Rectangle 3"/>
          <p:cNvSpPr>
            <a:spLocks noChangeArrowheads="1"/>
          </p:cNvSpPr>
          <p:nvPr/>
        </p:nvSpPr>
        <p:spPr bwMode="auto">
          <a:xfrm>
            <a:off x="-1489" y="-1512"/>
            <a:ext cx="2969122" cy="462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6493" tIns="43247" rIns="86493" bIns="43247" anchor="ctr"/>
          <a:lstStyle/>
          <a:p>
            <a:endParaRPr lang="zh-TW" altLang="en-US"/>
          </a:p>
        </p:txBody>
      </p:sp>
      <p:sp>
        <p:nvSpPr>
          <p:cNvPr id="30925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925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函數可使基本查詢區塊的功能更強大，而且可用來處理資料值。這是探討函數的兩個章節當中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的第一章。本章節主要探討單列字元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(Single-row character)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函數、數字函數及日期函數，以及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將資料從一種類型轉換為另一種類型的函數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例如將字元資料轉換為數值資料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endParaRPr lang="en-US" altLang="zh-TW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TW"/>
              <a:t>Oracle Database 11</a:t>
            </a:r>
            <a:r>
              <a:rPr lang="en-US" altLang="zh-TW" i="1"/>
              <a:t>g</a:t>
            </a:r>
            <a:r>
              <a:rPr lang="en-US" altLang="zh-TW"/>
              <a:t>: SQL Fundamentals I</a:t>
            </a:r>
            <a:r>
              <a:rPr lang="en-US" altLang="zh-TW">
                <a:solidFill>
                  <a:schemeClr val="tx1"/>
                </a:solidFill>
              </a:rPr>
              <a:t>   3 - </a:t>
            </a:r>
            <a:fld id="{9FF503B0-DDC4-4E26-BBAF-308765DDD623}" type="slidenum">
              <a:rPr lang="en-US" altLang="zh-TW">
                <a:solidFill>
                  <a:schemeClr val="tx1"/>
                </a:solidFill>
              </a:rPr>
              <a:pPr/>
              <a:t>12</a:t>
            </a:fld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325640" name="Rectangle 8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5641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投影片的範例顯示員工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Higgins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的員工編號、姓名與部門編號。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第一個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敘述句的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子句，將員工姓名指定為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higgins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。因為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EMPLOYEES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表格中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的所有資料都是以適當的大小寫儲存，所以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higgins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這個名稱在表格中找不到相符的項目，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而且不會選取資料列。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第二個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敘述句的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子句，指定將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EMPLOYEES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表格中的員工名稱與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higgins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做比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較，並將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LAST_NAME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資料欄轉換為小寫以供比較。由於這兩個名稱現在都是小寫，所以會找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到一個相符項目，而且會選取一個資料列。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子句可重新改寫以產生相同的結果，方法如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下：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...WHERE last_name = 'Higgins'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由於被儲存在資料庫中，所以輸出中出現了名稱。若想只以第一個字母大寫來顯示此名稱，請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敘述句使用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UPPER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函數。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employee_id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UPPER(last_name), 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department_id</a:t>
            </a:r>
            <a:endParaRPr lang="en-US" altLang="zh-TW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employees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INITCAP(last_name) = 'Higgins';</a:t>
            </a:r>
            <a:endParaRPr lang="en-US" altLang="zh-TW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TW"/>
              <a:t>Oracle Database 11</a:t>
            </a:r>
            <a:r>
              <a:rPr lang="en-US" altLang="zh-TW" i="1"/>
              <a:t>g</a:t>
            </a:r>
            <a:r>
              <a:rPr lang="en-US" altLang="zh-TW"/>
              <a:t>: SQL Fundamentals I</a:t>
            </a:r>
            <a:r>
              <a:rPr lang="en-US" altLang="zh-TW">
                <a:solidFill>
                  <a:schemeClr val="tx1"/>
                </a:solidFill>
              </a:rPr>
              <a:t>   3 - </a:t>
            </a:r>
            <a:fld id="{A054CEA0-C152-4F15-8167-D92516FBDA49}" type="slidenum">
              <a:rPr lang="en-US" altLang="zh-TW">
                <a:solidFill>
                  <a:schemeClr val="tx1"/>
                </a:solidFill>
              </a:rPr>
              <a:pPr/>
              <a:t>13</a:t>
            </a:fld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973" y="5143500"/>
            <a:ext cx="5962055" cy="3489476"/>
          </a:xfrm>
        </p:spPr>
        <p:txBody>
          <a:bodyPr/>
          <a:lstStyle/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字元處理函數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CONCAT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SUBSTR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LENGTH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LPAD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RPAD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與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TRIM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都是本章節所涵蓋的字元處理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函數。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altLang="zh-TW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CONCAT</a:t>
            </a:r>
            <a:r>
              <a:rPr lang="zh-TW" alt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：將值結合起來</a:t>
            </a:r>
            <a:r>
              <a:rPr lang="en-US" altLang="zh-TW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(CONCAT </a:t>
            </a:r>
            <a:r>
              <a:rPr lang="zh-TW" alt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函數中只限使用兩個參數。</a:t>
            </a:r>
            <a:r>
              <a:rPr lang="en-US" altLang="zh-TW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altLang="zh-TW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SUBSTR</a:t>
            </a:r>
            <a:r>
              <a:rPr lang="zh-TW" alt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：擷取一段指定長度的字串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altLang="zh-TW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LENGTH</a:t>
            </a:r>
            <a:r>
              <a:rPr lang="zh-TW" alt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：以數值顯示字串的長度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altLang="zh-TW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</a:t>
            </a:r>
            <a:r>
              <a:rPr lang="zh-TW" alt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：尋找命名字元的數字位置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altLang="zh-TW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LPAD</a:t>
            </a:r>
            <a:r>
              <a:rPr lang="zh-TW" alt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：向右對齊，將填補字元加在左方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altLang="zh-TW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RPAD</a:t>
            </a:r>
            <a:r>
              <a:rPr lang="zh-TW" alt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：向左對整，將填補字元加在右方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altLang="zh-TW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TRIM</a:t>
            </a:r>
            <a:r>
              <a:rPr lang="zh-TW" alt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：在一個字元字串中裁剪標題或追蹤字元</a:t>
            </a:r>
            <a:r>
              <a:rPr lang="en-US" altLang="zh-TW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或兩者均可</a:t>
            </a:r>
            <a:r>
              <a:rPr lang="en-US" altLang="zh-TW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TW" alt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r>
              <a:rPr lang="en-US" altLang="zh-TW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若</a:t>
            </a:r>
            <a:r>
              <a:rPr lang="en-US" altLang="zh-TW" sz="1200" b="1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trim_character</a:t>
            </a:r>
            <a:r>
              <a:rPr lang="en-US" altLang="zh-TW" sz="1200" b="1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TW" altLang="en-US" sz="1200" b="1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或</a:t>
            </a:r>
          </a:p>
          <a:p>
            <a:r>
              <a:rPr lang="en-US" altLang="zh-TW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trim_source</a:t>
            </a:r>
            <a:r>
              <a:rPr lang="en-US" altLang="zh-TW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TW" alt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是字元字串，您必須用單引號將它括住。</a:t>
            </a:r>
            <a:r>
              <a:rPr lang="en-US" altLang="zh-TW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注意：您可以將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替代符號用在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UPPER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與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LOWER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這類的函數中。舉例來說，請使用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UPPER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(‘&amp;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job_title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’)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，如此一來，使用者就不必以特定的大小寫來輸入職稱。</a:t>
            </a:r>
            <a:endParaRPr lang="en-US" altLang="zh-TW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TW"/>
              <a:t>Oracle Database 11</a:t>
            </a:r>
            <a:r>
              <a:rPr lang="en-US" altLang="zh-TW" i="1"/>
              <a:t>g</a:t>
            </a:r>
            <a:r>
              <a:rPr lang="en-US" altLang="zh-TW"/>
              <a:t>: SQL Fundamentals I</a:t>
            </a:r>
            <a:r>
              <a:rPr lang="en-US" altLang="zh-TW">
                <a:solidFill>
                  <a:schemeClr val="tx1"/>
                </a:solidFill>
              </a:rPr>
              <a:t>   3 - </a:t>
            </a:r>
            <a:fld id="{F22D82A1-36A0-4653-BF1E-B2D98EA93470}" type="slidenum">
              <a:rPr lang="en-US" altLang="zh-TW">
                <a:solidFill>
                  <a:schemeClr val="tx1"/>
                </a:solidFill>
              </a:rPr>
              <a:pPr/>
              <a:t>14</a:t>
            </a:fld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973" y="5143500"/>
            <a:ext cx="5962055" cy="3489476"/>
          </a:xfrm>
        </p:spPr>
        <p:txBody>
          <a:bodyPr/>
          <a:lstStyle/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投影片範例顯示所有工作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第四個位置開始有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字串的員工其名字加姓氏、姓氏長度與其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姓氏中字母</a:t>
            </a:r>
            <a:r>
              <a:rPr lang="en-US" altLang="zh-TW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zh-TW" alt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的位數。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範例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修改投影片中的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敘述句，以顯示姓氏結尾是字母</a:t>
            </a:r>
            <a:r>
              <a:rPr lang="en-US" altLang="zh-TW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</a:t>
            </a:r>
            <a:r>
              <a:rPr lang="zh-TW" alt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的員工資料。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employee_id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CONCAT(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first_name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last_name) NAME,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LENGTH (last_name), INSTR(last_name, 'a') "Contains 'a'?"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employees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en-US" altLang="zh-TW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SUBSTR(last_name, -1, 1) = 'n';</a:t>
            </a:r>
            <a:endParaRPr lang="en-US" altLang="zh-TW" b="1" dirty="0"/>
          </a:p>
        </p:txBody>
      </p:sp>
      <p:sp>
        <p:nvSpPr>
          <p:cNvPr id="329732" name="Rectangle 4"/>
          <p:cNvSpPr>
            <a:spLocks noChangeArrowheads="1"/>
          </p:cNvSpPr>
          <p:nvPr/>
        </p:nvSpPr>
        <p:spPr bwMode="auto">
          <a:xfrm>
            <a:off x="602755" y="6903357"/>
            <a:ext cx="5685234" cy="805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6493" tIns="43247" rIns="86493" bIns="43247" anchor="ctr"/>
          <a:lstStyle/>
          <a:p>
            <a:endParaRPr lang="zh-TW" altLang="en-US"/>
          </a:p>
        </p:txBody>
      </p:sp>
      <p:pic>
        <p:nvPicPr>
          <p:cNvPr id="329734" name="Picture 6" descr="C:\project-SQLFund1\images\img-03-12a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8942" y="7506608"/>
            <a:ext cx="5112246" cy="979714"/>
          </a:xfrm>
          <a:prstGeom prst="rect">
            <a:avLst/>
          </a:prstGeom>
          <a:noFill/>
        </p:spPr>
      </p:pic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TW"/>
              <a:t>Oracle Database 11</a:t>
            </a:r>
            <a:r>
              <a:rPr lang="en-US" altLang="zh-TW" i="1"/>
              <a:t>g</a:t>
            </a:r>
            <a:r>
              <a:rPr lang="en-US" altLang="zh-TW"/>
              <a:t>: SQL Fundamentals I</a:t>
            </a:r>
            <a:r>
              <a:rPr lang="en-US" altLang="zh-TW">
                <a:solidFill>
                  <a:schemeClr val="tx1"/>
                </a:solidFill>
              </a:rPr>
              <a:t>   3 - </a:t>
            </a:r>
            <a:fld id="{1F7962DC-DF3C-4799-A3F7-F12C5DCC639B}" type="slidenum">
              <a:rPr lang="en-US" altLang="zh-TW">
                <a:solidFill>
                  <a:schemeClr val="tx1"/>
                </a:solidFill>
              </a:rPr>
              <a:pPr/>
              <a:t>15</a:t>
            </a:fld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51507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507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TW"/>
              <a:t>Oracle Database 11</a:t>
            </a:r>
            <a:r>
              <a:rPr lang="en-US" altLang="zh-TW" i="1"/>
              <a:t>g</a:t>
            </a:r>
            <a:r>
              <a:rPr lang="en-US" altLang="zh-TW"/>
              <a:t>: SQL Fundamentals I</a:t>
            </a:r>
            <a:r>
              <a:rPr lang="en-US" altLang="zh-TW">
                <a:solidFill>
                  <a:schemeClr val="tx1"/>
                </a:solidFill>
              </a:rPr>
              <a:t>   3 - </a:t>
            </a:r>
            <a:fld id="{AF5AC631-8201-4F86-BC9C-2BD09B2E997B}" type="slidenum">
              <a:rPr lang="en-US" altLang="zh-TW">
                <a:solidFill>
                  <a:schemeClr val="tx1"/>
                </a:solidFill>
              </a:rPr>
              <a:pPr/>
              <a:t>16</a:t>
            </a:fld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331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973" y="5143500"/>
            <a:ext cx="5962055" cy="3489476"/>
          </a:xfrm>
        </p:spPr>
        <p:txBody>
          <a:bodyPr/>
          <a:lstStyle/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數字函數接受數字輸入，而且會傳回數值。本段落將說明一些數字函數。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函數目的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ROUND(</a:t>
            </a:r>
            <a:r>
              <a:rPr lang="en-US" altLang="zh-TW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column|expression</a:t>
            </a:r>
            <a:r>
              <a:rPr lang="en-US" altLang="zh-TW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n) </a:t>
            </a:r>
            <a:r>
              <a:rPr lang="zh-TW" alt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將資料欄、表示式或值四捨五入到</a:t>
            </a:r>
            <a:r>
              <a:rPr lang="en-US" altLang="zh-TW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</a:t>
            </a:r>
            <a:r>
              <a:rPr lang="zh-TW" alt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個小數位，或是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若省略</a:t>
            </a:r>
            <a:r>
              <a:rPr lang="en-US" altLang="zh-TW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zh-TW" alt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，則沒有小數位 </a:t>
            </a:r>
            <a:r>
              <a:rPr lang="en-US" altLang="zh-TW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TW" alt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若</a:t>
            </a:r>
            <a:r>
              <a:rPr lang="en-US" altLang="zh-TW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</a:t>
            </a:r>
            <a:r>
              <a:rPr lang="zh-TW" alt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為負數，小數點左邊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的數字會全部被四捨五入。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TRUNC(</a:t>
            </a:r>
            <a:r>
              <a:rPr lang="en-US" altLang="zh-TW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column|expression</a:t>
            </a:r>
            <a:r>
              <a:rPr lang="en-US" altLang="zh-TW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n) </a:t>
            </a:r>
            <a:r>
              <a:rPr lang="zh-TW" alt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將資料欄、表示式或值截斷為</a:t>
            </a:r>
            <a:r>
              <a:rPr lang="en-US" altLang="zh-TW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</a:t>
            </a:r>
            <a:r>
              <a:rPr lang="zh-TW" alt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個小數位，或是若省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略 </a:t>
            </a:r>
            <a:r>
              <a:rPr lang="en-US" altLang="zh-TW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</a:t>
            </a:r>
            <a:r>
              <a:rPr lang="zh-TW" alt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，則 </a:t>
            </a:r>
            <a:r>
              <a:rPr lang="en-US" altLang="zh-TW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</a:t>
            </a:r>
            <a:r>
              <a:rPr lang="zh-TW" alt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預設為零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MOD(</a:t>
            </a:r>
            <a:r>
              <a:rPr lang="en-US" altLang="zh-TW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m,n</a:t>
            </a:r>
            <a:r>
              <a:rPr lang="en-US" altLang="zh-TW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zh-TW" alt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傳回</a:t>
            </a:r>
            <a:r>
              <a:rPr lang="en-US" altLang="zh-TW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 </a:t>
            </a:r>
            <a:r>
              <a:rPr lang="zh-TW" alt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除以 </a:t>
            </a:r>
            <a:r>
              <a:rPr lang="en-US" altLang="zh-TW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</a:t>
            </a:r>
            <a:r>
              <a:rPr lang="zh-TW" alt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的餘數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b="1" dirty="0"/>
              <a:t/>
            </a:r>
            <a:br>
              <a:rPr lang="en-US" altLang="zh-TW" b="1" dirty="0"/>
            </a:br>
            <a:r>
              <a:rPr lang="en-US" altLang="zh-TW" b="1" dirty="0"/>
              <a:t>Note:</a:t>
            </a:r>
            <a:r>
              <a:rPr lang="en-US" altLang="zh-TW" dirty="0"/>
              <a:t> This list contains only some of the available number functions.</a:t>
            </a:r>
            <a:endParaRPr lang="en-US" altLang="zh-TW" b="1" dirty="0"/>
          </a:p>
          <a:p>
            <a:pPr lvl="1"/>
            <a:r>
              <a:rPr lang="en-US" altLang="zh-TW" dirty="0"/>
              <a:t>For more information, see the section on </a:t>
            </a:r>
            <a:r>
              <a:rPr lang="en-US" altLang="zh-TW" i="1" dirty="0"/>
              <a:t>Numeric Functions </a:t>
            </a:r>
            <a:r>
              <a:rPr lang="en-US" altLang="zh-TW" dirty="0"/>
              <a:t>in </a:t>
            </a:r>
            <a:r>
              <a:rPr lang="en-US" altLang="zh-TW" i="1" dirty="0"/>
              <a:t>Oracle Database SQL Language Reference 11g, Release 1 (11.1)</a:t>
            </a:r>
            <a:r>
              <a:rPr lang="en-US" altLang="zh-TW" dirty="0"/>
              <a:t>.</a:t>
            </a:r>
          </a:p>
        </p:txBody>
      </p:sp>
      <p:graphicFrame>
        <p:nvGraphicFramePr>
          <p:cNvPr id="331780" name="Object 4"/>
          <p:cNvGraphicFramePr>
            <a:graphicFrameLocks/>
          </p:cNvGraphicFramePr>
          <p:nvPr/>
        </p:nvGraphicFramePr>
        <p:xfrm>
          <a:off x="636985" y="5780013"/>
          <a:ext cx="5780484" cy="1623786"/>
        </p:xfrm>
        <a:graphic>
          <a:graphicData uri="http://schemas.openxmlformats.org/presentationml/2006/ole">
            <p:oleObj spid="_x0000_s256002" name="Document" r:id="rId4" imgW="6222600" imgH="1720440" progId="Word.Document.8">
              <p:embed/>
            </p:oleObj>
          </a:graphicData>
        </a:graphic>
      </p:graphicFrame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TW"/>
              <a:t>Oracle Database 11</a:t>
            </a:r>
            <a:r>
              <a:rPr lang="en-US" altLang="zh-TW" i="1"/>
              <a:t>g</a:t>
            </a:r>
            <a:r>
              <a:rPr lang="en-US" altLang="zh-TW"/>
              <a:t>: SQL Fundamentals I</a:t>
            </a:r>
            <a:r>
              <a:rPr lang="en-US" altLang="zh-TW">
                <a:solidFill>
                  <a:schemeClr val="tx1"/>
                </a:solidFill>
              </a:rPr>
              <a:t>   3 - </a:t>
            </a:r>
            <a:fld id="{CE6441A2-2FE2-4658-8B6D-8F144407EDC3}" type="slidenum">
              <a:rPr lang="en-US" altLang="zh-TW">
                <a:solidFill>
                  <a:schemeClr val="tx1"/>
                </a:solidFill>
              </a:rPr>
              <a:pPr/>
              <a:t>17</a:t>
            </a:fld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33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973" y="5143500"/>
            <a:ext cx="5962055" cy="3489476"/>
          </a:xfrm>
        </p:spPr>
        <p:txBody>
          <a:bodyPr/>
          <a:lstStyle/>
          <a:p>
            <a:r>
              <a:rPr lang="en-US" altLang="zh-TW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ROUND </a:t>
            </a:r>
            <a:r>
              <a:rPr lang="zh-TW" alt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函數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ROUND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函數將資料欄、表示式或值四捨五入到</a:t>
            </a:r>
            <a:r>
              <a:rPr lang="en-US" altLang="zh-TW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</a:t>
            </a:r>
            <a:r>
              <a:rPr lang="zh-TW" alt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個小數位。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如果遺漏第二個引數或為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，則值會被四捨五入到零個小數位。如果第二個引數是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，則值會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被四捨五入到兩個小數位。相反地，如果第二個引數為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–2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，則值會被四捨五入到小數位左邊的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兩個位數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四捨五入到最接近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的單位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ROUND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函數也可與日期函數一起使用。您可在本章節稍後見到相關範例。</a:t>
            </a:r>
          </a:p>
          <a:p>
            <a:r>
              <a:rPr lang="en-US" altLang="zh-TW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DUAL </a:t>
            </a:r>
            <a:r>
              <a:rPr lang="zh-TW" alt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表格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DUAL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表格是使用者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所擁有，而且可被所有使用者存取。其中有一個資料欄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DUMMY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，還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有一個資料列，其值為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。當您只想傳回一次某個值時，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DUAL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表格就會很有用。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比方說，常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數、虛擬資料欄或表示式的值，而此值並不是從有使用者資料的表格中所擷取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DUAL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表格一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般用於讓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子句的語法更完整，因為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與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子句兩者都是必要的，而且會有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幾次運算不必從實際的表格中選擇資料。</a:t>
            </a:r>
            <a:endParaRPr lang="en-US" altLang="zh-TW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TW"/>
              <a:t>Oracle Database 11</a:t>
            </a:r>
            <a:r>
              <a:rPr lang="en-US" altLang="zh-TW" i="1"/>
              <a:t>g</a:t>
            </a:r>
            <a:r>
              <a:rPr lang="en-US" altLang="zh-TW"/>
              <a:t>: SQL Fundamentals I</a:t>
            </a:r>
            <a:r>
              <a:rPr lang="en-US" altLang="zh-TW">
                <a:solidFill>
                  <a:schemeClr val="tx1"/>
                </a:solidFill>
              </a:rPr>
              <a:t>   3 - </a:t>
            </a:r>
            <a:fld id="{2330276B-58E4-4F13-AF9C-8B541419B4EA}" type="slidenum">
              <a:rPr lang="en-US" altLang="zh-TW">
                <a:solidFill>
                  <a:schemeClr val="tx1"/>
                </a:solidFill>
              </a:rPr>
              <a:pPr/>
              <a:t>18</a:t>
            </a:fld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335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973" y="5143500"/>
            <a:ext cx="5962055" cy="3489476"/>
          </a:xfrm>
        </p:spPr>
        <p:txBody>
          <a:bodyPr/>
          <a:lstStyle/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TRUNC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函數將資料欄、表示式或值截斷到</a:t>
            </a:r>
            <a:r>
              <a:rPr lang="en-US" altLang="zh-TW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</a:t>
            </a:r>
            <a:r>
              <a:rPr lang="zh-TW" alt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個小數位。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可與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TRUNC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函數一起使用的引數，與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ROUND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函數的引數相似。如果第二個引數為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或遺漏，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則值會被截斷為零個小數位。如果第二個引數為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，則值會被截斷為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個小數位。如果第二個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引數為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–2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，則值會被截斷到小數位左邊的兩個位數。如果第二個引數為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–1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，則值會被截斷到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小數位左邊的一個位數。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TRUNC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函數跟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ROUND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函數一樣，可與日期函數一起使用。</a:t>
            </a:r>
            <a:endParaRPr lang="en-US" altLang="zh-TW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TW"/>
              <a:t>Oracle Database 11</a:t>
            </a:r>
            <a:r>
              <a:rPr lang="en-US" altLang="zh-TW" i="1"/>
              <a:t>g</a:t>
            </a:r>
            <a:r>
              <a:rPr lang="en-US" altLang="zh-TW"/>
              <a:t>: SQL Fundamentals I</a:t>
            </a:r>
            <a:r>
              <a:rPr lang="en-US" altLang="zh-TW">
                <a:solidFill>
                  <a:schemeClr val="tx1"/>
                </a:solidFill>
              </a:rPr>
              <a:t>   3 - </a:t>
            </a:r>
            <a:fld id="{21C8267E-0A29-46B5-A118-0EA3FD5F8F7C}" type="slidenum">
              <a:rPr lang="en-US" altLang="zh-TW">
                <a:solidFill>
                  <a:schemeClr val="tx1"/>
                </a:solidFill>
              </a:rPr>
              <a:pPr/>
              <a:t>19</a:t>
            </a:fld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337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973" y="5143500"/>
            <a:ext cx="5962055" cy="3489476"/>
          </a:xfrm>
        </p:spPr>
        <p:txBody>
          <a:bodyPr/>
          <a:lstStyle/>
          <a:p>
            <a:r>
              <a:rPr lang="en-US" altLang="zh-TW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 </a:t>
            </a:r>
            <a:r>
              <a:rPr lang="zh-TW" alt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函數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函數會找出第一個引數除以第二個引數所得的餘數。此投影片範例會計算所有工作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為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SA_REP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的員工，其薪資除以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5,000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之後的餘數。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注意：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函數常用來判斷一個值是奇數或偶數。</a:t>
            </a:r>
            <a:endParaRPr lang="en-US" altLang="zh-TW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TW"/>
              <a:t>Oracle Database 11</a:t>
            </a:r>
            <a:r>
              <a:rPr lang="en-US" altLang="zh-TW" i="1"/>
              <a:t>g</a:t>
            </a:r>
            <a:r>
              <a:rPr lang="en-US" altLang="zh-TW"/>
              <a:t>: SQL Fundamentals I</a:t>
            </a:r>
            <a:r>
              <a:rPr lang="en-US" altLang="zh-TW">
                <a:solidFill>
                  <a:schemeClr val="tx1"/>
                </a:solidFill>
              </a:rPr>
              <a:t>   3 - </a:t>
            </a:r>
            <a:fld id="{F911EE7F-8E11-43A3-9CD5-0ABE6DE27182}" type="slidenum">
              <a:rPr lang="en-US" altLang="zh-TW">
                <a:solidFill>
                  <a:schemeClr val="tx1"/>
                </a:solidFill>
              </a:rPr>
              <a:pPr/>
              <a:t>20</a:t>
            </a:fld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51712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712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TW"/>
              <a:t>Oracle Database 11</a:t>
            </a:r>
            <a:r>
              <a:rPr lang="en-US" altLang="zh-TW" i="1"/>
              <a:t>g</a:t>
            </a:r>
            <a:r>
              <a:rPr lang="en-US" altLang="zh-TW"/>
              <a:t>: SQL Fundamentals I</a:t>
            </a:r>
            <a:r>
              <a:rPr lang="en-US" altLang="zh-TW">
                <a:solidFill>
                  <a:schemeClr val="tx1"/>
                </a:solidFill>
              </a:rPr>
              <a:t>   3 - </a:t>
            </a:r>
            <a:fld id="{262BCFE6-AA0F-401E-97EC-2282C01AC298}" type="slidenum">
              <a:rPr lang="en-US" altLang="zh-TW">
                <a:solidFill>
                  <a:schemeClr val="tx1"/>
                </a:solidFill>
              </a:rPr>
              <a:pPr/>
              <a:t>21</a:t>
            </a:fld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33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973" y="5143500"/>
            <a:ext cx="5962055" cy="3489476"/>
          </a:xfrm>
        </p:spPr>
        <p:txBody>
          <a:bodyPr/>
          <a:lstStyle/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Oracle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資料庫會以內部數字格式來儲存日期，代表世紀、年、月、日、小時、分鐘以及秒。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日期預設的顯示格式與輸入格式為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DD-MON-RR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。有效的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Oracle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日期為西元前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4712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年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月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日到西元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9999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年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月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31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日。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在投影片範例中，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HIRE_date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資料欄的輸出是以預設的格式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DD-MON-RR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來顯示。但卻不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是以此格式儲存在資料庫中。日期與時間的所有元件都會被儲存。所以，雖然像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17-JUN-87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這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樣的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HIRE_date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會顯示為日、月、年，但還有與此日期相關聯的時間與世紀資訊。因此，完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整的日期會是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June 17, 1987, 5:10:43 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p.m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endParaRPr lang="en-US" altLang="zh-TW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TW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日期是以下列格式儲存於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Oracle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內部：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CENTURY YEAR MONTH DAY HOUR MINUTE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SECOND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19 87 06 17 17 10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43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世紀與</a:t>
            </a:r>
            <a:r>
              <a:rPr lang="en-US" altLang="zh-TW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Y2K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當一筆含有日期資料欄的記錄插入表格時，就會從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SYSDATE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函數中取得世紀資訊。不過，當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日期資料欄顯示於畫面時，並不會顯示世紀元件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預設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資料類型會將年份資訊以四位數字儲存於內部：兩個位數是世紀，而另外兩個位數則為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年份。例如，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Oracle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資料庫會將年份儲存為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1987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或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2004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，而不會儲存為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87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或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04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endParaRPr lang="en-US" altLang="zh-TW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TW"/>
              <a:t>Oracle Database 11</a:t>
            </a:r>
            <a:r>
              <a:rPr lang="en-US" altLang="zh-TW" i="1"/>
              <a:t>g</a:t>
            </a:r>
            <a:r>
              <a:rPr lang="en-US" altLang="zh-TW"/>
              <a:t>: SQL Fundamentals I</a:t>
            </a:r>
            <a:r>
              <a:rPr lang="en-US" altLang="zh-TW">
                <a:solidFill>
                  <a:schemeClr val="tx1"/>
                </a:solidFill>
              </a:rPr>
              <a:t>   3 - </a:t>
            </a:r>
            <a:fld id="{A7513FB7-F4E2-44F7-9395-0B9DF147E5C9}" type="slidenum">
              <a:rPr lang="en-US" altLang="zh-TW">
                <a:solidFill>
                  <a:schemeClr val="tx1"/>
                </a:solidFill>
              </a:rPr>
              <a:pPr/>
              <a:t>4</a:t>
            </a:fld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510980" name="Rectangle 1028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0981" name="Rectangle 10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TW"/>
              <a:t>Oracle Database 11</a:t>
            </a:r>
            <a:r>
              <a:rPr lang="en-US" altLang="zh-TW" i="1"/>
              <a:t>g</a:t>
            </a:r>
            <a:r>
              <a:rPr lang="en-US" altLang="zh-TW"/>
              <a:t>: SQL Fundamentals I</a:t>
            </a:r>
            <a:r>
              <a:rPr lang="en-US" altLang="zh-TW">
                <a:solidFill>
                  <a:schemeClr val="tx1"/>
                </a:solidFill>
              </a:rPr>
              <a:t>   3 - </a:t>
            </a:r>
            <a:fld id="{8AC60445-524F-4168-A7CF-97CE6AF7CA5E}" type="slidenum">
              <a:rPr lang="en-US" altLang="zh-TW">
                <a:solidFill>
                  <a:schemeClr val="tx1"/>
                </a:solidFill>
              </a:rPr>
              <a:pPr/>
              <a:t>22</a:t>
            </a:fld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344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973" y="5143500"/>
            <a:ext cx="5962055" cy="3489476"/>
          </a:xfrm>
        </p:spPr>
        <p:txBody>
          <a:bodyPr/>
          <a:lstStyle/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SYSDATE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是一種日期函數，可傳回目前資料庫伺服器的日期與時間。就像您可以使用其他資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料欄名稱一樣，您也可以使用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SYSDATE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。舉例來說，您可以從一個表格中選擇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SYSDATE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來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顯示目前的日期。通常會從一個稱為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DUAL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的虛擬表格中選取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SYSDATE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範例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使用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DUAL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表格來顯示目前的日期。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SYSDATE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DUAL;</a:t>
            </a:r>
            <a:endParaRPr lang="en-US" altLang="zh-TW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TW"/>
              <a:t>Oracle Database 11</a:t>
            </a:r>
            <a:r>
              <a:rPr lang="en-US" altLang="zh-TW" i="1"/>
              <a:t>g</a:t>
            </a:r>
            <a:r>
              <a:rPr lang="en-US" altLang="zh-TW"/>
              <a:t>: SQL Fundamentals I</a:t>
            </a:r>
            <a:r>
              <a:rPr lang="en-US" altLang="zh-TW">
                <a:solidFill>
                  <a:schemeClr val="tx1"/>
                </a:solidFill>
              </a:rPr>
              <a:t>   3 - </a:t>
            </a:r>
            <a:fld id="{680FAACE-DE89-4B88-9522-F8BD39958DF3}" type="slidenum">
              <a:rPr lang="en-US" altLang="zh-TW">
                <a:solidFill>
                  <a:schemeClr val="tx1"/>
                </a:solidFill>
              </a:rPr>
              <a:pPr/>
              <a:t>23</a:t>
            </a:fld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346114" name="Rectangle 2"/>
          <p:cNvSpPr>
            <a:spLocks noChangeArrowheads="1"/>
          </p:cNvSpPr>
          <p:nvPr/>
        </p:nvSpPr>
        <p:spPr bwMode="auto">
          <a:xfrm>
            <a:off x="3884414" y="-1512"/>
            <a:ext cx="2973586" cy="462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6493" tIns="43247" rIns="86493" bIns="43247" anchor="ctr"/>
          <a:lstStyle/>
          <a:p>
            <a:endParaRPr lang="zh-TW" altLang="en-US"/>
          </a:p>
        </p:txBody>
      </p:sp>
      <p:sp>
        <p:nvSpPr>
          <p:cNvPr id="346115" name="Rectangle 3"/>
          <p:cNvSpPr>
            <a:spLocks noChangeArrowheads="1"/>
          </p:cNvSpPr>
          <p:nvPr/>
        </p:nvSpPr>
        <p:spPr bwMode="auto">
          <a:xfrm>
            <a:off x="-1489" y="-1512"/>
            <a:ext cx="2969122" cy="462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6493" tIns="43247" rIns="86493" bIns="43247" anchor="ctr"/>
          <a:lstStyle/>
          <a:p>
            <a:endParaRPr lang="zh-TW" altLang="en-US"/>
          </a:p>
        </p:txBody>
      </p:sp>
      <p:sp>
        <p:nvSpPr>
          <p:cNvPr id="34611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61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47973" y="5143500"/>
            <a:ext cx="5962055" cy="3489476"/>
          </a:xfrm>
        </p:spPr>
        <p:txBody>
          <a:bodyPr/>
          <a:lstStyle/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日期運算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因為資料庫會將日期儲存為數字，所以您可以使用加法、減法這類的算術運算子來執行運算。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您可加上數字常數與日期，也可以減去數字常數與日期。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您可以執行下列作業：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作業結果 說明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日期 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數字日期 將一定數目的天數加到日期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日期 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數字日期 將一定數目的天數從日期減去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日期 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日期天數 將一個日期減掉另一個日期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日期 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數字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/24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日期 將一定數目的小時加到日期上</a:t>
            </a:r>
            <a:endParaRPr lang="en-US" altLang="zh-TW" dirty="0"/>
          </a:p>
        </p:txBody>
      </p:sp>
      <p:graphicFrame>
        <p:nvGraphicFramePr>
          <p:cNvPr id="346118" name="Object 6"/>
          <p:cNvGraphicFramePr>
            <a:graphicFrameLocks/>
          </p:cNvGraphicFramePr>
          <p:nvPr/>
        </p:nvGraphicFramePr>
        <p:xfrm>
          <a:off x="522388" y="6232071"/>
          <a:ext cx="5414367" cy="1325941"/>
        </p:xfrm>
        <a:graphic>
          <a:graphicData uri="http://schemas.openxmlformats.org/presentationml/2006/ole">
            <p:oleObj spid="_x0000_s258050" name="Document" r:id="rId4" imgW="5769720" imgH="1391400" progId="Word.Document.8">
              <p:embed/>
            </p:oleObj>
          </a:graphicData>
        </a:graphic>
      </p:graphicFrame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TW"/>
              <a:t>Oracle Database 11</a:t>
            </a:r>
            <a:r>
              <a:rPr lang="en-US" altLang="zh-TW" i="1"/>
              <a:t>g</a:t>
            </a:r>
            <a:r>
              <a:rPr lang="en-US" altLang="zh-TW"/>
              <a:t>: SQL Fundamentals I</a:t>
            </a:r>
            <a:r>
              <a:rPr lang="en-US" altLang="zh-TW">
                <a:solidFill>
                  <a:schemeClr val="tx1"/>
                </a:solidFill>
              </a:rPr>
              <a:t>   3 - </a:t>
            </a:r>
            <a:fld id="{94059DF6-EBA7-4200-B365-686FF737061D}" type="slidenum">
              <a:rPr lang="en-US" altLang="zh-TW">
                <a:solidFill>
                  <a:schemeClr val="tx1"/>
                </a:solidFill>
              </a:rPr>
              <a:pPr/>
              <a:t>24</a:t>
            </a:fld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348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973" y="5143500"/>
            <a:ext cx="5962055" cy="3489476"/>
          </a:xfrm>
        </p:spPr>
        <p:txBody>
          <a:bodyPr/>
          <a:lstStyle/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日期運算</a:t>
            </a:r>
            <a:r>
              <a:rPr lang="en-US" altLang="zh-TW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續</a:t>
            </a:r>
            <a:r>
              <a:rPr lang="en-US" altLang="zh-TW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投影片範例顯示部門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90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所有員工的姓氏與自聘僱起所經過的週數。其中，將目前日期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(SYSDATE)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減去員工聘僱日期再除以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，以計算一名員工已聘僱的週數。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注意：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SYSDATE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是一種用來傳回目前日期與時間的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函數。您的結果可能會與範例所有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不同。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如果用較早的日期來減掉較近的日期，則差額會是負數。</a:t>
            </a:r>
            <a:endParaRPr lang="en-US" altLang="zh-TW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TW"/>
              <a:t>Oracle Database 11</a:t>
            </a:r>
            <a:r>
              <a:rPr lang="en-US" altLang="zh-TW" i="1"/>
              <a:t>g</a:t>
            </a:r>
            <a:r>
              <a:rPr lang="en-US" altLang="zh-TW"/>
              <a:t>: SQL Fundamentals I</a:t>
            </a:r>
            <a:r>
              <a:rPr lang="en-US" altLang="zh-TW">
                <a:solidFill>
                  <a:schemeClr val="tx1"/>
                </a:solidFill>
              </a:rPr>
              <a:t>   3 - </a:t>
            </a:r>
            <a:fld id="{E2F4E5A6-4939-4DAB-B70D-605020C4E537}" type="slidenum">
              <a:rPr lang="en-US" altLang="zh-TW">
                <a:solidFill>
                  <a:schemeClr val="tx1"/>
                </a:solidFill>
              </a:rPr>
              <a:pPr/>
              <a:t>25</a:t>
            </a:fld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51917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91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TW"/>
              <a:t>Oracle Database 11</a:t>
            </a:r>
            <a:r>
              <a:rPr lang="en-US" altLang="zh-TW" i="1"/>
              <a:t>g</a:t>
            </a:r>
            <a:r>
              <a:rPr lang="en-US" altLang="zh-TW"/>
              <a:t>: SQL Fundamentals I</a:t>
            </a:r>
            <a:r>
              <a:rPr lang="en-US" altLang="zh-TW">
                <a:solidFill>
                  <a:schemeClr val="tx1"/>
                </a:solidFill>
              </a:rPr>
              <a:t>   3 - </a:t>
            </a:r>
            <a:fld id="{12D0F3D7-B99D-4FE6-9610-896E4DB20B0F}" type="slidenum">
              <a:rPr lang="en-US" altLang="zh-TW">
                <a:solidFill>
                  <a:schemeClr val="tx1"/>
                </a:solidFill>
              </a:rPr>
              <a:pPr/>
              <a:t>26</a:t>
            </a:fld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350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973" y="5143500"/>
            <a:ext cx="5962055" cy="3489476"/>
          </a:xfrm>
        </p:spPr>
        <p:txBody>
          <a:bodyPr/>
          <a:lstStyle/>
          <a:p>
            <a:r>
              <a:rPr lang="zh-TW" alt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日期函數</a:t>
            </a:r>
          </a:p>
          <a:p>
            <a:r>
              <a:rPr lang="zh-TW" alt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日期函數會在</a:t>
            </a:r>
            <a:r>
              <a:rPr lang="en-US" altLang="zh-TW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Oracle </a:t>
            </a:r>
            <a:r>
              <a:rPr lang="zh-TW" alt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的日期上作業。所有日期函數都會傳回一個</a:t>
            </a:r>
            <a:r>
              <a:rPr lang="en-US" altLang="zh-TW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 </a:t>
            </a:r>
            <a:r>
              <a:rPr lang="zh-TW" alt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資料類型的值，但</a:t>
            </a:r>
          </a:p>
          <a:p>
            <a:r>
              <a:rPr lang="en-US" altLang="zh-TW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MONTHS_BETWEEN </a:t>
            </a:r>
            <a:r>
              <a:rPr lang="zh-TW" alt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除外，因為此函數會傳回一個數值。</a:t>
            </a:r>
          </a:p>
          <a:p>
            <a:r>
              <a:rPr lang="en-US" altLang="zh-TW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altLang="zh-TW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MONTHS_BETWEEN(date1, date2)</a:t>
            </a:r>
            <a:r>
              <a:rPr lang="zh-TW" alt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：尋找</a:t>
            </a:r>
            <a:r>
              <a:rPr lang="en-US" altLang="zh-TW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date1 </a:t>
            </a:r>
            <a:r>
              <a:rPr lang="zh-TW" alt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與</a:t>
            </a:r>
            <a:r>
              <a:rPr lang="en-US" altLang="zh-TW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date2 </a:t>
            </a:r>
            <a:r>
              <a:rPr lang="zh-TW" alt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之間的月數。結果可能是</a:t>
            </a:r>
            <a:r>
              <a:rPr lang="zh-TW" alt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正數也可能是負數。若</a:t>
            </a:r>
            <a:r>
              <a:rPr lang="en-US" altLang="zh-TW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date1 </a:t>
            </a:r>
            <a:r>
              <a:rPr lang="zh-TW" alt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晚於</a:t>
            </a:r>
            <a:r>
              <a:rPr lang="en-US" altLang="zh-TW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date2</a:t>
            </a:r>
            <a:r>
              <a:rPr lang="zh-TW" alt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，則結果會是正數；反之，若</a:t>
            </a:r>
            <a:r>
              <a:rPr lang="en-US" altLang="zh-TW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date1 </a:t>
            </a:r>
            <a:r>
              <a:rPr lang="zh-TW" alt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早於</a:t>
            </a:r>
            <a:r>
              <a:rPr lang="en-US" altLang="zh-TW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date2</a:t>
            </a:r>
            <a:r>
              <a:rPr lang="zh-TW" alt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，則結果會是負數。結果的非整數部份，代表不滿一個月的部份。</a:t>
            </a:r>
          </a:p>
          <a:p>
            <a:r>
              <a:rPr lang="en-US" altLang="zh-TW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altLang="zh-TW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ADD_MONTHS(date, n)</a:t>
            </a:r>
            <a:r>
              <a:rPr lang="zh-TW" alt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：將日曆月份的</a:t>
            </a:r>
            <a:r>
              <a:rPr lang="en-US" altLang="zh-TW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</a:t>
            </a:r>
            <a:r>
              <a:rPr lang="zh-TW" alt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數字加到</a:t>
            </a:r>
            <a:r>
              <a:rPr lang="en-US" altLang="zh-TW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 </a:t>
            </a:r>
            <a:r>
              <a:rPr lang="zh-TW" alt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上。</a:t>
            </a:r>
            <a:r>
              <a:rPr lang="en-US" altLang="zh-TW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</a:t>
            </a:r>
            <a:r>
              <a:rPr lang="zh-TW" alt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值必須是整數，且可</a:t>
            </a:r>
            <a:r>
              <a:rPr lang="zh-TW" alt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為負數。</a:t>
            </a:r>
          </a:p>
          <a:p>
            <a:r>
              <a:rPr lang="en-US" altLang="zh-TW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altLang="zh-TW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NEXT_DAY(date, ‘char’)</a:t>
            </a:r>
            <a:r>
              <a:rPr lang="zh-TW" alt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：尋找日期</a:t>
            </a:r>
            <a:r>
              <a:rPr lang="en-US" altLang="zh-TW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 </a:t>
            </a:r>
            <a:r>
              <a:rPr lang="zh-TW" alt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後下一個指定的星期幾</a:t>
            </a:r>
            <a:r>
              <a:rPr lang="en-US" altLang="zh-TW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(‘char’)</a:t>
            </a:r>
            <a:r>
              <a:rPr lang="zh-TW" alt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r>
              <a:rPr lang="en-US" altLang="zh-TW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 </a:t>
            </a:r>
            <a:r>
              <a:rPr lang="zh-TW" alt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的值可以是代表一天的數字，也可以是一個字元字串。</a:t>
            </a:r>
          </a:p>
          <a:p>
            <a:r>
              <a:rPr lang="en-US" altLang="zh-TW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altLang="zh-TW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LAST_DAY(date)</a:t>
            </a:r>
            <a:r>
              <a:rPr lang="zh-TW" alt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：尋找包含</a:t>
            </a:r>
            <a:r>
              <a:rPr lang="en-US" altLang="zh-TW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 </a:t>
            </a:r>
            <a:r>
              <a:rPr lang="zh-TW" alt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的月份的最後一天。</a:t>
            </a:r>
          </a:p>
          <a:p>
            <a:r>
              <a:rPr lang="en-US" altLang="zh-TW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altLang="zh-TW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ROUND(date[,‘</a:t>
            </a:r>
            <a:r>
              <a:rPr lang="en-US" altLang="zh-TW" sz="1200" b="1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fmt</a:t>
            </a:r>
            <a:r>
              <a:rPr lang="en-US" altLang="zh-TW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’])</a:t>
            </a:r>
            <a:r>
              <a:rPr lang="zh-TW" alt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：傳回四捨五入到格式模型</a:t>
            </a:r>
            <a:r>
              <a:rPr lang="en-US" altLang="zh-TW" sz="1200" b="1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fmt</a:t>
            </a:r>
            <a:r>
              <a:rPr lang="en-US" altLang="zh-TW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TW" alt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所指定的單位之</a:t>
            </a:r>
            <a:r>
              <a:rPr lang="en-US" altLang="zh-TW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</a:t>
            </a:r>
            <a:r>
              <a:rPr lang="zh-TW" alt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。若忽</a:t>
            </a:r>
            <a:r>
              <a:rPr lang="zh-TW" alt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略格式模型</a:t>
            </a:r>
            <a:r>
              <a:rPr lang="en-US" altLang="zh-TW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fmt</a:t>
            </a:r>
            <a:r>
              <a:rPr lang="zh-TW" alt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，則</a:t>
            </a:r>
            <a:r>
              <a:rPr lang="en-US" altLang="zh-TW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 </a:t>
            </a:r>
            <a:r>
              <a:rPr lang="zh-TW" alt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會被四捨五入到最近的一天。</a:t>
            </a:r>
          </a:p>
          <a:p>
            <a:r>
              <a:rPr lang="en-US" altLang="zh-TW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altLang="zh-TW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TRUNC(date[, ‘</a:t>
            </a:r>
            <a:r>
              <a:rPr lang="en-US" altLang="zh-TW" sz="1200" b="1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fmt</a:t>
            </a:r>
            <a:r>
              <a:rPr lang="en-US" altLang="zh-TW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’])</a:t>
            </a:r>
            <a:r>
              <a:rPr lang="zh-TW" alt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：傳回</a:t>
            </a:r>
            <a:r>
              <a:rPr lang="en-US" altLang="zh-TW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 </a:t>
            </a:r>
            <a:r>
              <a:rPr lang="zh-TW" alt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以及經格式模型</a:t>
            </a:r>
            <a:r>
              <a:rPr lang="en-US" altLang="zh-TW" sz="1200" b="1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fmt</a:t>
            </a:r>
            <a:r>
              <a:rPr lang="en-US" altLang="zh-TW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TW" alt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所指定的單位截斷的一日</a:t>
            </a:r>
          </a:p>
          <a:p>
            <a:r>
              <a:rPr lang="zh-TW" alt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部份時間。若忽略格式模型</a:t>
            </a:r>
            <a:r>
              <a:rPr lang="en-US" altLang="zh-TW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fmt</a:t>
            </a:r>
            <a:r>
              <a:rPr lang="zh-TW" alt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，則</a:t>
            </a:r>
            <a:r>
              <a:rPr lang="en-US" altLang="zh-TW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 </a:t>
            </a:r>
            <a:r>
              <a:rPr lang="zh-TW" alt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會被截斷到最近的一天。</a:t>
            </a:r>
          </a:p>
          <a:p>
            <a:r>
              <a:rPr lang="zh-TW" alt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此清單是可用的日期函數之子集。本章節也會介紹格式模型。格式模型的範例是月與年。</a:t>
            </a:r>
            <a:endParaRPr lang="en-US" altLang="zh-TW" i="0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TW"/>
              <a:t>Oracle Database 11</a:t>
            </a:r>
            <a:r>
              <a:rPr lang="en-US" altLang="zh-TW" i="1"/>
              <a:t>g</a:t>
            </a:r>
            <a:r>
              <a:rPr lang="en-US" altLang="zh-TW"/>
              <a:t>: SQL Fundamentals I</a:t>
            </a:r>
            <a:r>
              <a:rPr lang="en-US" altLang="zh-TW">
                <a:solidFill>
                  <a:schemeClr val="tx1"/>
                </a:solidFill>
              </a:rPr>
              <a:t>   3 - </a:t>
            </a:r>
            <a:fld id="{1198119D-FBCE-4F03-BC3F-D6569AB08D21}" type="slidenum">
              <a:rPr lang="en-US" altLang="zh-TW">
                <a:solidFill>
                  <a:schemeClr val="tx1"/>
                </a:solidFill>
              </a:rPr>
              <a:pPr/>
              <a:t>27</a:t>
            </a:fld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35226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47973" y="5143500"/>
            <a:ext cx="5962055" cy="3489476"/>
          </a:xfrm>
        </p:spPr>
        <p:txBody>
          <a:bodyPr/>
          <a:lstStyle/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舉例來說，您可顯示所有聘僱時間少於三十六個月的員工之員工編號、聘僱日期、已聘僱月數、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六個月檢討日期、聘僱日期後的第一個星期五以及最後聘僱月日期等資料。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employee_id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hire_date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MONTHS_BETWEEN (SYSDATE, 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hire_date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TENURE,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ADD_MONTHS (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hire_date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6) REVIEW,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NEXT_DAY (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hire_date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'FRIDAY'), LAST_DAY(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hire_date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employees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MONTHS_BETWEEN (SYSDATE, 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hire_date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&lt; 36;</a:t>
            </a:r>
            <a:endParaRPr lang="en-US" altLang="zh-TW" dirty="0"/>
          </a:p>
        </p:txBody>
      </p:sp>
      <p:pic>
        <p:nvPicPr>
          <p:cNvPr id="352264" name="Picture 8" descr="C:\project-SQLFund1\images\img03-39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79922" y="7740953"/>
            <a:ext cx="4335364" cy="892024"/>
          </a:xfrm>
          <a:prstGeom prst="rect">
            <a:avLst/>
          </a:prstGeom>
          <a:noFill/>
        </p:spPr>
      </p:pic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TW"/>
              <a:t>Oracle Database 11</a:t>
            </a:r>
            <a:r>
              <a:rPr lang="en-US" altLang="zh-TW" i="1"/>
              <a:t>g</a:t>
            </a:r>
            <a:r>
              <a:rPr lang="en-US" altLang="zh-TW"/>
              <a:t>: SQL Fundamentals I</a:t>
            </a:r>
            <a:r>
              <a:rPr lang="en-US" altLang="zh-TW">
                <a:solidFill>
                  <a:schemeClr val="tx1"/>
                </a:solidFill>
              </a:rPr>
              <a:t>   3 - </a:t>
            </a:r>
            <a:fld id="{07A98A51-C1F7-421F-A2C7-D25BC089F9B4}" type="slidenum">
              <a:rPr lang="en-US" altLang="zh-TW">
                <a:solidFill>
                  <a:schemeClr val="tx1"/>
                </a:solidFill>
              </a:rPr>
              <a:pPr/>
              <a:t>28</a:t>
            </a:fld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35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973" y="5143500"/>
            <a:ext cx="5962055" cy="3489476"/>
          </a:xfrm>
        </p:spPr>
        <p:txBody>
          <a:bodyPr/>
          <a:lstStyle/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日期函數</a:t>
            </a:r>
            <a:r>
              <a:rPr lang="en-US" altLang="zh-TW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續</a:t>
            </a:r>
            <a:r>
              <a:rPr lang="en-US" altLang="zh-TW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ROUND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函數與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TRUNC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函數可用於數字值與日期值。用在日期上時，這些函數可以四捨五入或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截斷成指定的格式模型。所以您可以將</a:t>
            </a:r>
            <a:r>
              <a:rPr lang="zh-TW" alt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日期四捨五入到最近的年份或月份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範例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比較一下所有從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1997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年開始上班的員工之聘僱日期。使用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ROUND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函數與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TRUNC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函數來顯示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員工編號、聘僱日期以及開始日期。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employee_id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hire_date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ROUND(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hire_date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'MONTH'), TRUNC(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hire_date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'MONTH')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employees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hire_dateLIKE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'%97';</a:t>
            </a:r>
            <a:endParaRPr lang="en-US" altLang="zh-TW" dirty="0"/>
          </a:p>
        </p:txBody>
      </p:sp>
      <p:pic>
        <p:nvPicPr>
          <p:cNvPr id="354309" name="Picture 5" descr="C:\project-SQLFund1\images\img-03-24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3875" y="7881560"/>
            <a:ext cx="5627192" cy="743857"/>
          </a:xfrm>
          <a:prstGeom prst="rect">
            <a:avLst/>
          </a:prstGeom>
          <a:noFill/>
        </p:spPr>
      </p:pic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TW"/>
              <a:t>Oracle Database 11</a:t>
            </a:r>
            <a:r>
              <a:rPr lang="en-US" altLang="zh-TW" i="1"/>
              <a:t>g</a:t>
            </a:r>
            <a:r>
              <a:rPr lang="en-US" altLang="zh-TW"/>
              <a:t>: SQL Fundamentals I</a:t>
            </a:r>
            <a:r>
              <a:rPr lang="en-US" altLang="zh-TW">
                <a:solidFill>
                  <a:schemeClr val="tx1"/>
                </a:solidFill>
              </a:rPr>
              <a:t>   3 - </a:t>
            </a:r>
            <a:fld id="{283F180A-D578-4262-B2CA-B440391A579F}" type="slidenum">
              <a:rPr lang="en-US" altLang="zh-TW">
                <a:solidFill>
                  <a:schemeClr val="tx1"/>
                </a:solidFill>
              </a:rPr>
              <a:pPr/>
              <a:t>29</a:t>
            </a:fld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42803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80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47973" y="5143500"/>
            <a:ext cx="5962055" cy="3489476"/>
          </a:xfrm>
        </p:spPr>
        <p:txBody>
          <a:bodyPr/>
          <a:lstStyle/>
          <a:p>
            <a:r>
              <a:rPr lang="en-US" altLang="zh-TW"/>
              <a:t>Summary</a:t>
            </a:r>
          </a:p>
          <a:p>
            <a:pPr lvl="1"/>
            <a:r>
              <a:rPr lang="en-US" altLang="zh-TW"/>
              <a:t>Single-row functions can be nested to any level. Single-row functions can manipulate the following:</a:t>
            </a:r>
          </a:p>
          <a:p>
            <a:pPr lvl="2"/>
            <a:r>
              <a:rPr lang="en-US" altLang="zh-TW"/>
              <a:t>Character data: </a:t>
            </a:r>
            <a:r>
              <a:rPr lang="en-US" altLang="zh-TW">
                <a:latin typeface="Courier New" pitchFamily="49" charset="0"/>
              </a:rPr>
              <a:t>LOWER</a:t>
            </a:r>
            <a:r>
              <a:rPr lang="en-US" altLang="zh-TW"/>
              <a:t>, </a:t>
            </a:r>
            <a:r>
              <a:rPr lang="en-US" altLang="zh-TW">
                <a:latin typeface="Courier New" pitchFamily="49" charset="0"/>
              </a:rPr>
              <a:t>UPPER</a:t>
            </a:r>
            <a:r>
              <a:rPr lang="en-US" altLang="zh-TW"/>
              <a:t>, </a:t>
            </a:r>
            <a:r>
              <a:rPr lang="en-US" altLang="zh-TW">
                <a:latin typeface="Courier New" pitchFamily="49" charset="0"/>
              </a:rPr>
              <a:t>INITCAP</a:t>
            </a:r>
            <a:r>
              <a:rPr lang="en-US" altLang="zh-TW"/>
              <a:t>, </a:t>
            </a:r>
            <a:r>
              <a:rPr lang="en-US" altLang="zh-TW">
                <a:latin typeface="Courier New" pitchFamily="49" charset="0"/>
              </a:rPr>
              <a:t>CONCAT</a:t>
            </a:r>
            <a:r>
              <a:rPr lang="en-US" altLang="zh-TW"/>
              <a:t>, </a:t>
            </a:r>
            <a:r>
              <a:rPr lang="en-US" altLang="zh-TW">
                <a:latin typeface="Courier New" pitchFamily="49" charset="0"/>
              </a:rPr>
              <a:t>SUBSTR</a:t>
            </a:r>
            <a:r>
              <a:rPr lang="en-US" altLang="zh-TW"/>
              <a:t>, </a:t>
            </a:r>
            <a:r>
              <a:rPr lang="en-US" altLang="zh-TW">
                <a:latin typeface="Courier New" pitchFamily="49" charset="0"/>
              </a:rPr>
              <a:t>INSTR</a:t>
            </a:r>
            <a:r>
              <a:rPr lang="en-US" altLang="zh-TW"/>
              <a:t>, </a:t>
            </a:r>
            <a:r>
              <a:rPr lang="en-US" altLang="zh-TW">
                <a:latin typeface="Courier New" pitchFamily="49" charset="0"/>
              </a:rPr>
              <a:t>LENGTH</a:t>
            </a:r>
            <a:endParaRPr lang="en-US" altLang="zh-TW"/>
          </a:p>
          <a:p>
            <a:pPr lvl="2"/>
            <a:r>
              <a:rPr lang="en-US" altLang="zh-TW"/>
              <a:t>Number data: </a:t>
            </a:r>
            <a:r>
              <a:rPr lang="en-US" altLang="zh-TW">
                <a:latin typeface="Courier New" pitchFamily="49" charset="0"/>
              </a:rPr>
              <a:t>ROUND</a:t>
            </a:r>
            <a:r>
              <a:rPr lang="en-US" altLang="zh-TW"/>
              <a:t>, </a:t>
            </a:r>
            <a:r>
              <a:rPr lang="en-US" altLang="zh-TW">
                <a:latin typeface="Courier New" pitchFamily="49" charset="0"/>
              </a:rPr>
              <a:t>TRUNC</a:t>
            </a:r>
            <a:r>
              <a:rPr lang="en-US" altLang="zh-TW"/>
              <a:t>, </a:t>
            </a:r>
            <a:r>
              <a:rPr lang="en-US" altLang="zh-TW">
                <a:latin typeface="Courier New" pitchFamily="49" charset="0"/>
              </a:rPr>
              <a:t>MOD</a:t>
            </a:r>
          </a:p>
          <a:p>
            <a:pPr lvl="2"/>
            <a:r>
              <a:rPr lang="en-US" altLang="zh-TW"/>
              <a:t>Date values: </a:t>
            </a:r>
            <a:r>
              <a:rPr lang="en-US" altLang="zh-TW">
                <a:latin typeface="Courier New" pitchFamily="49" charset="0"/>
              </a:rPr>
              <a:t>SYSDATE</a:t>
            </a:r>
            <a:r>
              <a:rPr lang="en-US" altLang="zh-TW"/>
              <a:t>, </a:t>
            </a:r>
            <a:r>
              <a:rPr lang="en-US" altLang="zh-TW">
                <a:latin typeface="Courier New" pitchFamily="49" charset="0"/>
              </a:rPr>
              <a:t>MONTHS_BETWEEN</a:t>
            </a:r>
            <a:r>
              <a:rPr lang="en-US" altLang="zh-TW"/>
              <a:t>, </a:t>
            </a:r>
            <a:r>
              <a:rPr lang="en-US" altLang="zh-TW">
                <a:latin typeface="Courier New" pitchFamily="49" charset="0"/>
              </a:rPr>
              <a:t>ADD_MONTHS</a:t>
            </a:r>
            <a:r>
              <a:rPr lang="en-US" altLang="zh-TW"/>
              <a:t>, </a:t>
            </a:r>
            <a:r>
              <a:rPr lang="en-US" altLang="zh-TW">
                <a:latin typeface="Courier New" pitchFamily="49" charset="0"/>
              </a:rPr>
              <a:t>NEXT_DAY</a:t>
            </a:r>
            <a:r>
              <a:rPr lang="en-US" altLang="zh-TW"/>
              <a:t>, </a:t>
            </a:r>
            <a:r>
              <a:rPr lang="en-US" altLang="zh-TW">
                <a:latin typeface="Courier New" pitchFamily="49" charset="0"/>
              </a:rPr>
              <a:t>LAST_DAY</a:t>
            </a:r>
          </a:p>
          <a:p>
            <a:pPr lvl="1"/>
            <a:r>
              <a:rPr lang="en-US" altLang="zh-TW"/>
              <a:t>Remember the following:</a:t>
            </a:r>
          </a:p>
          <a:p>
            <a:pPr lvl="2"/>
            <a:r>
              <a:rPr lang="en-US" altLang="zh-TW"/>
              <a:t>Date values can also use arithmetic operators.</a:t>
            </a:r>
          </a:p>
          <a:p>
            <a:pPr lvl="2"/>
            <a:r>
              <a:rPr lang="en-US" altLang="zh-TW">
                <a:latin typeface="Courier New" pitchFamily="49" charset="0"/>
              </a:rPr>
              <a:t>ROUND</a:t>
            </a:r>
            <a:r>
              <a:rPr lang="en-US" altLang="zh-TW"/>
              <a:t> and </a:t>
            </a:r>
            <a:r>
              <a:rPr lang="en-US" altLang="zh-TW">
                <a:latin typeface="Courier New" pitchFamily="49" charset="0"/>
              </a:rPr>
              <a:t>TRUNC</a:t>
            </a:r>
            <a:r>
              <a:rPr lang="en-US" altLang="zh-TW"/>
              <a:t> functions can also be used with date values.</a:t>
            </a:r>
          </a:p>
          <a:p>
            <a:r>
              <a:rPr lang="en-US" altLang="zh-TW">
                <a:latin typeface="Courier New" pitchFamily="49" charset="0"/>
              </a:rPr>
              <a:t>SYSDATE</a:t>
            </a:r>
            <a:r>
              <a:rPr lang="en-US" altLang="zh-TW"/>
              <a:t> and </a:t>
            </a:r>
            <a:r>
              <a:rPr lang="en-US" altLang="zh-TW">
                <a:latin typeface="Courier New" pitchFamily="49" charset="0"/>
              </a:rPr>
              <a:t>DUAL</a:t>
            </a:r>
            <a:endParaRPr lang="en-US" altLang="zh-TW"/>
          </a:p>
          <a:p>
            <a:pPr lvl="1"/>
            <a:r>
              <a:rPr lang="en-US" altLang="zh-TW">
                <a:latin typeface="Courier New" pitchFamily="49" charset="0"/>
              </a:rPr>
              <a:t>SYSDATE</a:t>
            </a:r>
            <a:r>
              <a:rPr lang="en-US" altLang="zh-TW"/>
              <a:t> is a date function that returns the current date and time. It is customary to select </a:t>
            </a:r>
            <a:r>
              <a:rPr lang="en-US" altLang="zh-TW">
                <a:latin typeface="Courier New" pitchFamily="49" charset="0"/>
              </a:rPr>
              <a:t>SYSDATE</a:t>
            </a:r>
            <a:r>
              <a:rPr lang="en-US" altLang="zh-TW"/>
              <a:t> from a dummy table called </a:t>
            </a:r>
            <a:r>
              <a:rPr lang="en-US" altLang="zh-TW">
                <a:latin typeface="Courier New" pitchFamily="49" charset="0"/>
              </a:rPr>
              <a:t>DUAL</a:t>
            </a:r>
            <a:r>
              <a:rPr lang="en-US" altLang="zh-TW"/>
              <a:t>.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TW"/>
              <a:t>Oracle Database 11</a:t>
            </a:r>
            <a:r>
              <a:rPr lang="en-US" altLang="zh-TW" i="1"/>
              <a:t>g</a:t>
            </a:r>
            <a:r>
              <a:rPr lang="en-US" altLang="zh-TW"/>
              <a:t>: SQL Fundamentals I</a:t>
            </a:r>
            <a:r>
              <a:rPr lang="en-US" altLang="zh-TW">
                <a:solidFill>
                  <a:schemeClr val="tx1"/>
                </a:solidFill>
              </a:rPr>
              <a:t>   3 - </a:t>
            </a:r>
            <a:fld id="{06AE0EC6-CA4C-42E9-9892-4BAC6C63CD10}" type="slidenum">
              <a:rPr lang="en-US" altLang="zh-TW">
                <a:solidFill>
                  <a:schemeClr val="tx1"/>
                </a:solidFill>
              </a:rPr>
              <a:pPr/>
              <a:t>30</a:t>
            </a:fld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35635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Practice 3: Overview </a:t>
            </a:r>
          </a:p>
          <a:p>
            <a:pPr lvl="1"/>
            <a:r>
              <a:rPr lang="en-US" altLang="zh-TW"/>
              <a:t>This practice provides a variety of exercises using different functions that are available for character, number, and date data types.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TW"/>
              <a:t>Oracle Database 11</a:t>
            </a:r>
            <a:r>
              <a:rPr lang="en-US" altLang="zh-TW" i="1"/>
              <a:t>g</a:t>
            </a:r>
            <a:r>
              <a:rPr lang="en-US" altLang="zh-TW"/>
              <a:t>: SQL Fundamentals I</a:t>
            </a:r>
            <a:r>
              <a:rPr lang="en-US" altLang="zh-TW">
                <a:solidFill>
                  <a:schemeClr val="tx1"/>
                </a:solidFill>
              </a:rPr>
              <a:t>   4 - </a:t>
            </a:r>
            <a:fld id="{CC1B2621-B544-4BBD-A33A-753F1C82A3B5}" type="slidenum">
              <a:rPr lang="en-US" altLang="zh-TW">
                <a:solidFill>
                  <a:schemeClr val="tx1"/>
                </a:solidFill>
              </a:rPr>
              <a:pPr/>
              <a:t>32</a:t>
            </a:fld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30925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92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47973" y="5143500"/>
            <a:ext cx="5962055" cy="3489476"/>
          </a:xfrm>
        </p:spPr>
        <p:txBody>
          <a:bodyPr/>
          <a:lstStyle/>
          <a:p>
            <a:r>
              <a:rPr lang="en-US" altLang="zh-TW"/>
              <a:t>Objectives</a:t>
            </a:r>
          </a:p>
          <a:p>
            <a:pPr lvl="1"/>
            <a:r>
              <a:rPr lang="en-US" altLang="zh-TW"/>
              <a:t>This lesson focuses on functions that convert data from one type to another (for example, conversion from character data to numeric data) and discusses the conditional expressions in SQL </a:t>
            </a:r>
            <a:r>
              <a:rPr lang="en-US" altLang="zh-TW">
                <a:latin typeface="Courier New" pitchFamily="49" charset="0"/>
              </a:rPr>
              <a:t>SELECT</a:t>
            </a:r>
            <a:r>
              <a:rPr lang="en-US" altLang="zh-TW"/>
              <a:t> statements.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TW"/>
              <a:t>Oracle Database 11</a:t>
            </a:r>
            <a:r>
              <a:rPr lang="en-US" altLang="zh-TW" i="1"/>
              <a:t>g</a:t>
            </a:r>
            <a:r>
              <a:rPr lang="en-US" altLang="zh-TW"/>
              <a:t>: SQL Fundamentals I</a:t>
            </a:r>
            <a:r>
              <a:rPr lang="en-US" altLang="zh-TW">
                <a:solidFill>
                  <a:schemeClr val="tx1"/>
                </a:solidFill>
              </a:rPr>
              <a:t>   3 - </a:t>
            </a:r>
            <a:fld id="{342ECDAA-DC25-4351-9011-0C9DD326F732}" type="slidenum">
              <a:rPr lang="en-US" altLang="zh-TW">
                <a:solidFill>
                  <a:schemeClr val="tx1"/>
                </a:solidFill>
              </a:rPr>
              <a:pPr/>
              <a:t>5</a:t>
            </a:fld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31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973" y="5143500"/>
            <a:ext cx="5962055" cy="3489476"/>
          </a:xfrm>
        </p:spPr>
        <p:txBody>
          <a:bodyPr/>
          <a:lstStyle/>
          <a:p>
            <a:r>
              <a:rPr lang="en-US" altLang="zh-TW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 </a:t>
            </a:r>
            <a:r>
              <a:rPr lang="zh-TW" alt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函數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函數是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的強大功能，可用來：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執行資料運算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修改個別資料項目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控制資料列群組的輸出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格式化顯示的日期與數字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轉換資料欄的資料類型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函數有時會使用引數，而且總是會傳回一個值。</a:t>
            </a:r>
            <a:endParaRPr lang="en-US" altLang="zh-TW" dirty="0">
              <a:latin typeface="Courier New" pitchFamily="49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TW"/>
              <a:t>Oracle Database 11</a:t>
            </a:r>
            <a:r>
              <a:rPr lang="en-US" altLang="zh-TW" i="1"/>
              <a:t>g</a:t>
            </a:r>
            <a:r>
              <a:rPr lang="en-US" altLang="zh-TW"/>
              <a:t>: SQL Fundamentals I</a:t>
            </a:r>
            <a:r>
              <a:rPr lang="en-US" altLang="zh-TW">
                <a:solidFill>
                  <a:schemeClr val="tx1"/>
                </a:solidFill>
              </a:rPr>
              <a:t>   4 - </a:t>
            </a:r>
            <a:fld id="{466E3139-EE8C-4B39-B862-21BE1DEB41A7}" type="slidenum">
              <a:rPr lang="en-US" altLang="zh-TW">
                <a:solidFill>
                  <a:schemeClr val="tx1"/>
                </a:solidFill>
              </a:rPr>
              <a:pPr/>
              <a:t>33</a:t>
            </a:fld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506884" name="Rectangle 1028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6885" name="Rectangle 10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TW"/>
              <a:t>Oracle Database 11</a:t>
            </a:r>
            <a:r>
              <a:rPr lang="en-US" altLang="zh-TW" i="1"/>
              <a:t>g</a:t>
            </a:r>
            <a:r>
              <a:rPr lang="en-US" altLang="zh-TW"/>
              <a:t>: SQL Fundamentals I</a:t>
            </a:r>
            <a:r>
              <a:rPr lang="en-US" altLang="zh-TW">
                <a:solidFill>
                  <a:schemeClr val="tx1"/>
                </a:solidFill>
              </a:rPr>
              <a:t>   4 - </a:t>
            </a:r>
            <a:fld id="{545EEAA4-0BAA-402C-B101-CE3448BBFD0C}" type="slidenum">
              <a:rPr lang="en-US" altLang="zh-TW">
                <a:solidFill>
                  <a:schemeClr val="tx1"/>
                </a:solidFill>
              </a:rPr>
              <a:pPr/>
              <a:t>34</a:t>
            </a:fld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35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973" y="5143500"/>
            <a:ext cx="5962055" cy="3489476"/>
          </a:xfrm>
        </p:spPr>
        <p:txBody>
          <a:bodyPr/>
          <a:lstStyle/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轉換函數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除了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Oracle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資料類型以外，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Oracle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資料庫中的表格資料欄還可用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ANSI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DB2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與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SQL/DS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資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料類型來定義。不過，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Oracle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伺服器會在內部自動將這些資料類型轉換為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Oracle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資料類型。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在某些狀況下，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Oracle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伺服器會使用一種資料類型的資料，但實際上預期應該是另一種不同資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料類型的資料。發生這樣的情況時，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Oracle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伺服器會自動將資料轉換為預期的資料類型。此資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料類型轉換可透過內隱的方式在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Oracle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伺服器自動進行，或由使用者實際手動轉換。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內隱的資料類型轉換會依據下兩張投影片解釋的規則進行。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外顯的資料類型轉換則是藉由使用轉換函數來進行。轉換函數可將一個值從一種資料類型轉換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為另一種資料類型。一般來說，函數名稱的形式是依照</a:t>
            </a:r>
            <a:r>
              <a:rPr lang="en-US" altLang="zh-TW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type to data type </a:t>
            </a:r>
            <a:r>
              <a:rPr lang="zh-TW" alt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的慣例。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第一種資料類型是輸入資料類型；第二種資料類型則是輸出資料類型。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注意：雖然提供內隱的資料類型轉換功能，但仍建議您以實際的方式來轉換資料類型，以確保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敘述句的可靠性。</a:t>
            </a:r>
            <a:endParaRPr lang="en-US" altLang="zh-TW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TW"/>
              <a:t>Oracle Database 11</a:t>
            </a:r>
            <a:r>
              <a:rPr lang="en-US" altLang="zh-TW" i="1"/>
              <a:t>g</a:t>
            </a:r>
            <a:r>
              <a:rPr lang="en-US" altLang="zh-TW"/>
              <a:t>: SQL Fundamentals I</a:t>
            </a:r>
            <a:r>
              <a:rPr lang="en-US" altLang="zh-TW">
                <a:solidFill>
                  <a:schemeClr val="tx1"/>
                </a:solidFill>
              </a:rPr>
              <a:t>   4 - </a:t>
            </a:r>
            <a:fld id="{1F0E09C8-E9B2-4D11-A217-7CEB1A3833DC}" type="slidenum">
              <a:rPr lang="en-US" altLang="zh-TW">
                <a:solidFill>
                  <a:schemeClr val="tx1"/>
                </a:solidFill>
              </a:rPr>
              <a:pPr/>
              <a:t>35</a:t>
            </a:fld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36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973" y="5143500"/>
            <a:ext cx="5962055" cy="3489476"/>
          </a:xfrm>
        </p:spPr>
        <p:txBody>
          <a:bodyPr/>
          <a:lstStyle/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內隱的資料類型轉換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若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Oracle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伺服器能將指定值的資料類型轉換為指定目標的資料類型，即可成功完成指定動作。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例如，表示式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hire_date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 ‘01-JAN-90’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會以內隱的轉換方式從‘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01-JAN-90’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字串轉換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為日期。</a:t>
            </a:r>
            <a:endParaRPr lang="en-US" altLang="zh-TW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TW"/>
              <a:t>Oracle Database 11</a:t>
            </a:r>
            <a:r>
              <a:rPr lang="en-US" altLang="zh-TW" i="1"/>
              <a:t>g</a:t>
            </a:r>
            <a:r>
              <a:rPr lang="en-US" altLang="zh-TW"/>
              <a:t>: SQL Fundamentals I</a:t>
            </a:r>
            <a:r>
              <a:rPr lang="en-US" altLang="zh-TW">
                <a:solidFill>
                  <a:schemeClr val="tx1"/>
                </a:solidFill>
              </a:rPr>
              <a:t>   4 - </a:t>
            </a:r>
            <a:fld id="{92EF1F6B-F774-4F06-8796-E737B550ACD2}" type="slidenum">
              <a:rPr lang="en-US" altLang="zh-TW">
                <a:solidFill>
                  <a:schemeClr val="tx1"/>
                </a:solidFill>
              </a:rPr>
              <a:pPr/>
              <a:t>36</a:t>
            </a:fld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36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973" y="5143500"/>
            <a:ext cx="5962055" cy="3489476"/>
          </a:xfrm>
        </p:spPr>
        <p:txBody>
          <a:bodyPr/>
          <a:lstStyle/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內隱的資料類型轉換</a:t>
            </a:r>
            <a:r>
              <a:rPr lang="en-US" altLang="zh-TW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續</a:t>
            </a:r>
            <a:r>
              <a:rPr lang="en-US" altLang="zh-TW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一般而言，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Oracle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伺服器在需要進行資料類型轉換時，若指定轉換的規則不適用於此轉換，就會使用表示式的規則。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例如，表示式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salary = ‘20000’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會以內隱的轉換方式將字串‘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20000’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轉換為數字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20000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注意：若要將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轉換為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，則只有在字元字串代表一個有效數字時才會成功。</a:t>
            </a:r>
            <a:endParaRPr lang="en-US" altLang="zh-TW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TW"/>
              <a:t>Oracle Database 11</a:t>
            </a:r>
            <a:r>
              <a:rPr lang="en-US" altLang="zh-TW" i="1"/>
              <a:t>g</a:t>
            </a:r>
            <a:r>
              <a:rPr lang="en-US" altLang="zh-TW"/>
              <a:t>: SQL Fundamentals I</a:t>
            </a:r>
            <a:r>
              <a:rPr lang="en-US" altLang="zh-TW">
                <a:solidFill>
                  <a:schemeClr val="tx1"/>
                </a:solidFill>
              </a:rPr>
              <a:t>   4 - </a:t>
            </a:r>
            <a:fld id="{0B055C89-26AA-4C8B-B392-7704B2EF9DC4}" type="slidenum">
              <a:rPr lang="en-US" altLang="zh-TW">
                <a:solidFill>
                  <a:schemeClr val="tx1"/>
                </a:solidFill>
              </a:rPr>
              <a:pPr/>
              <a:t>37</a:t>
            </a:fld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364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973" y="5143500"/>
            <a:ext cx="5962055" cy="3489476"/>
          </a:xfrm>
        </p:spPr>
        <p:txBody>
          <a:bodyPr/>
          <a:lstStyle/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明確的資料類型轉換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提供三種函數可將值從一種資料類型轉換成另一種：</a:t>
            </a:r>
            <a:endParaRPr lang="en-US" altLang="zh-TW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dirty="0" err="1" smtClean="0"/>
              <a:t>To_char</a:t>
            </a:r>
            <a:r>
              <a:rPr lang="en-US" altLang="zh-TW" dirty="0" smtClean="0"/>
              <a:t>: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以格式模型</a:t>
            </a:r>
            <a:r>
              <a:rPr lang="en-US" altLang="zh-TW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fmt</a:t>
            </a:r>
            <a:r>
              <a:rPr lang="zh-TW" alt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，將一個數字或日期的值轉換為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VARCHAR2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字元字串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數字轉換：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nlsparams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參數會指定由數字格式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元素所傳回的下列字元：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小數位字元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群組分隔符號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區域貨幣符號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國際貨幣符號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若忽略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nlsparams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或其他參數，此函數就會使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用階段作業的預設參數值。</a:t>
            </a:r>
            <a:endParaRPr lang="en-US" altLang="zh-TW" dirty="0"/>
          </a:p>
        </p:txBody>
      </p:sp>
      <p:graphicFrame>
        <p:nvGraphicFramePr>
          <p:cNvPr id="364548" name="Object 4"/>
          <p:cNvGraphicFramePr>
            <a:graphicFrameLocks/>
          </p:cNvGraphicFramePr>
          <p:nvPr/>
        </p:nvGraphicFramePr>
        <p:xfrm>
          <a:off x="520898" y="5637893"/>
          <a:ext cx="5982891" cy="2883202"/>
        </p:xfrm>
        <a:graphic>
          <a:graphicData uri="http://schemas.openxmlformats.org/presentationml/2006/ole">
            <p:oleObj spid="_x0000_s116738" name="Document" r:id="rId4" imgW="6237720" imgH="2959560" progId="Word.Document.8">
              <p:embed/>
            </p:oleObj>
          </a:graphicData>
        </a:graphic>
      </p:graphicFrame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TW"/>
              <a:t>Oracle Database 11</a:t>
            </a:r>
            <a:r>
              <a:rPr lang="en-US" altLang="zh-TW" i="1"/>
              <a:t>g</a:t>
            </a:r>
            <a:r>
              <a:rPr lang="en-US" altLang="zh-TW"/>
              <a:t>: SQL Fundamentals I</a:t>
            </a:r>
            <a:r>
              <a:rPr lang="en-US" altLang="zh-TW">
                <a:solidFill>
                  <a:schemeClr val="tx1"/>
                </a:solidFill>
              </a:rPr>
              <a:t>   4 - </a:t>
            </a:r>
            <a:fld id="{E713C3D3-C8B1-4925-923E-2A629575F27B}" type="slidenum">
              <a:rPr lang="en-US" altLang="zh-TW">
                <a:solidFill>
                  <a:schemeClr val="tx1"/>
                </a:solidFill>
              </a:rPr>
              <a:pPr/>
              <a:t>38</a:t>
            </a:fld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508932" name="Rectangle 1028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8933" name="Rectangle 10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TW"/>
              <a:t>Oracle Database 11</a:t>
            </a:r>
            <a:r>
              <a:rPr lang="en-US" altLang="zh-TW" i="1"/>
              <a:t>g</a:t>
            </a:r>
            <a:r>
              <a:rPr lang="en-US" altLang="zh-TW"/>
              <a:t>: SQL Fundamentals I</a:t>
            </a:r>
            <a:r>
              <a:rPr lang="en-US" altLang="zh-TW">
                <a:solidFill>
                  <a:schemeClr val="tx1"/>
                </a:solidFill>
              </a:rPr>
              <a:t>   4 - </a:t>
            </a:r>
            <a:fld id="{D243B847-C90C-42C9-9795-B357A5149B81}" type="slidenum">
              <a:rPr lang="en-US" altLang="zh-TW">
                <a:solidFill>
                  <a:schemeClr val="tx1"/>
                </a:solidFill>
              </a:rPr>
              <a:pPr/>
              <a:t>39</a:t>
            </a:fld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370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973" y="5143500"/>
            <a:ext cx="5962055" cy="3489476"/>
          </a:xfrm>
        </p:spPr>
        <p:txBody>
          <a:bodyPr/>
          <a:lstStyle/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以特定格式顯示日期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之前，所有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Oracle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的日期值都是以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DD-MON-YY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格式顯示。現在您可以使用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TO_CHAR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函數，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將一個日期從預設格式轉換為您所指定的格式。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指導方針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格式模型需用單引號括住，而且區分大小寫。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格式模型可包含各種有效的日期格式元素。請記得用逗號來隔開日期值與格式模型。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輸出中的日期名稱與月份名稱，會自動墊上空格。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若要移除墊補的空格或是抑制前置的零出現，請使用填入模式</a:t>
            </a:r>
            <a:r>
              <a:rPr lang="en-US" altLang="zh-TW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fm </a:t>
            </a:r>
            <a:r>
              <a:rPr lang="zh-TW" alt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元素。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您可使用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SQL*Plus COLUMN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資料欄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在稍後章節中會介紹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，來對產生的字元欄位進行格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式化。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employee_id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TO_CHAR(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hire_date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'MM/YY') 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Month_Hired</a:t>
            </a:r>
            <a:endParaRPr lang="en-US" altLang="zh-TW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employees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last_name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'Higgins';</a:t>
            </a:r>
            <a:endParaRPr lang="en-US" altLang="zh-TW" sz="1000" dirty="0">
              <a:latin typeface="Courier New" pitchFamily="49" charset="0"/>
            </a:endParaRPr>
          </a:p>
        </p:txBody>
      </p:sp>
      <p:pic>
        <p:nvPicPr>
          <p:cNvPr id="370693" name="Picture 5" descr="C:\project-SQLFund1\images\img-04-09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26" y="8128001"/>
            <a:ext cx="2725043" cy="517071"/>
          </a:xfrm>
          <a:prstGeom prst="rect">
            <a:avLst/>
          </a:prstGeom>
          <a:noFill/>
        </p:spPr>
      </p:pic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TW"/>
              <a:t>Oracle Database 11</a:t>
            </a:r>
            <a:r>
              <a:rPr lang="en-US" altLang="zh-TW" i="1"/>
              <a:t>g</a:t>
            </a:r>
            <a:r>
              <a:rPr lang="en-US" altLang="zh-TW"/>
              <a:t>: SQL Fundamentals I</a:t>
            </a:r>
            <a:r>
              <a:rPr lang="en-US" altLang="zh-TW">
                <a:solidFill>
                  <a:schemeClr val="tx1"/>
                </a:solidFill>
              </a:rPr>
              <a:t>   4 - </a:t>
            </a:r>
            <a:fld id="{8C25C3A8-143E-4AA1-996C-51C2A6EB6B7B}" type="slidenum">
              <a:rPr lang="en-US" altLang="zh-TW">
                <a:solidFill>
                  <a:schemeClr val="tx1"/>
                </a:solidFill>
              </a:rPr>
              <a:pPr/>
              <a:t>40</a:t>
            </a:fld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37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973" y="5143500"/>
            <a:ext cx="5962055" cy="3489476"/>
          </a:xfrm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TW"/>
              <a:t>Oracle Database 11</a:t>
            </a:r>
            <a:r>
              <a:rPr lang="en-US" altLang="zh-TW" i="1"/>
              <a:t>g</a:t>
            </a:r>
            <a:r>
              <a:rPr lang="en-US" altLang="zh-TW"/>
              <a:t>: SQL Fundamentals I</a:t>
            </a:r>
            <a:r>
              <a:rPr lang="en-US" altLang="zh-TW">
                <a:solidFill>
                  <a:schemeClr val="tx1"/>
                </a:solidFill>
              </a:rPr>
              <a:t>   4 - </a:t>
            </a:r>
            <a:fld id="{BF68B7CD-1CFD-4230-A578-6D123EBD11FA}" type="slidenum">
              <a:rPr lang="en-US" altLang="zh-TW">
                <a:solidFill>
                  <a:schemeClr val="tx1"/>
                </a:solidFill>
              </a:rPr>
              <a:pPr/>
              <a:t>41</a:t>
            </a:fld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376834" name="Rectangle 2"/>
          <p:cNvSpPr>
            <a:spLocks noChangeArrowheads="1"/>
          </p:cNvSpPr>
          <p:nvPr/>
        </p:nvSpPr>
        <p:spPr bwMode="auto">
          <a:xfrm>
            <a:off x="3884414" y="-1512"/>
            <a:ext cx="2975075" cy="462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6493" tIns="43247" rIns="86493" bIns="43247" anchor="ctr"/>
          <a:lstStyle/>
          <a:p>
            <a:endParaRPr lang="zh-TW" altLang="en-US"/>
          </a:p>
        </p:txBody>
      </p:sp>
      <p:sp>
        <p:nvSpPr>
          <p:cNvPr id="376835" name="Rectangle 3"/>
          <p:cNvSpPr>
            <a:spLocks noChangeArrowheads="1"/>
          </p:cNvSpPr>
          <p:nvPr/>
        </p:nvSpPr>
        <p:spPr bwMode="auto">
          <a:xfrm>
            <a:off x="-2976" y="-1512"/>
            <a:ext cx="2970609" cy="462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6493" tIns="43247" rIns="86493" bIns="43247" anchor="ctr"/>
          <a:lstStyle/>
          <a:p>
            <a:endParaRPr lang="zh-TW" altLang="en-US"/>
          </a:p>
        </p:txBody>
      </p:sp>
      <p:sp>
        <p:nvSpPr>
          <p:cNvPr id="37683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68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47973" y="5143500"/>
            <a:ext cx="5962055" cy="3489476"/>
          </a:xfrm>
        </p:spPr>
        <p:txBody>
          <a:bodyPr/>
          <a:lstStyle/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日期格式元素：時間格式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使用列出於下列表格中的格式，來顯示時間資訊與文字，然後將數字改變成拼出來的數字。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元素說明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或 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PM: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上下午指示符號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A.M.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或 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P.M.: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上下午指示符號加句點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HH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或 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HH12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或 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HH24: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時刻或小時 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(1–12)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或小時 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(0–23)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分鐘 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(0–59)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秒 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(0–59)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SSSSS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午夜過後的秒數 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(0–86399)</a:t>
            </a:r>
          </a:p>
          <a:p>
            <a:endParaRPr lang="en-US" altLang="zh-TW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TW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其他格式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指定字尾以影響數字的顯示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元素說明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 . ,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結果中會重新產生標點符號。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“of the”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結果中會重新產生引用的字串。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元素 說明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序數 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 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DDTH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為 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4TH)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拼出來的數字 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 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DDSP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為 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FOUR)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SPTH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或 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THSP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拼出來的序數 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 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DDSPTH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為 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FOURTH)</a:t>
            </a:r>
          </a:p>
          <a:p>
            <a:endParaRPr lang="en-US" altLang="zh-TW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TW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TW" dirty="0"/>
          </a:p>
        </p:txBody>
      </p:sp>
      <p:graphicFrame>
        <p:nvGraphicFramePr>
          <p:cNvPr id="376838" name="Object 6"/>
          <p:cNvGraphicFramePr>
            <a:graphicFrameLocks/>
          </p:cNvGraphicFramePr>
          <p:nvPr/>
        </p:nvGraphicFramePr>
        <p:xfrm>
          <a:off x="571500" y="5805714"/>
          <a:ext cx="5438180" cy="1487714"/>
        </p:xfrm>
        <a:graphic>
          <a:graphicData uri="http://schemas.openxmlformats.org/presentationml/2006/ole">
            <p:oleObj spid="_x0000_s119810" name="Document" r:id="rId4" imgW="6481440" imgH="1774080" progId="Word.Document.8">
              <p:embed/>
            </p:oleObj>
          </a:graphicData>
        </a:graphic>
      </p:graphicFrame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TW"/>
              <a:t>Oracle Database 11</a:t>
            </a:r>
            <a:r>
              <a:rPr lang="en-US" altLang="zh-TW" i="1"/>
              <a:t>g</a:t>
            </a:r>
            <a:r>
              <a:rPr lang="en-US" altLang="zh-TW"/>
              <a:t>: SQL Fundamentals I</a:t>
            </a:r>
            <a:r>
              <a:rPr lang="en-US" altLang="zh-TW">
                <a:solidFill>
                  <a:schemeClr val="tx1"/>
                </a:solidFill>
              </a:rPr>
              <a:t>   4 - </a:t>
            </a:r>
            <a:fld id="{95646A17-1211-4992-9D5F-BF4F7CC8E2E7}" type="slidenum">
              <a:rPr lang="en-US" altLang="zh-TW">
                <a:solidFill>
                  <a:schemeClr val="tx1"/>
                </a:solidFill>
              </a:rPr>
              <a:pPr/>
              <a:t>42</a:t>
            </a:fld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380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973" y="5143500"/>
            <a:ext cx="5962055" cy="3489476"/>
          </a:xfrm>
        </p:spPr>
        <p:txBody>
          <a:bodyPr/>
          <a:lstStyle/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使用</a:t>
            </a:r>
            <a:r>
              <a:rPr lang="en-US" altLang="zh-TW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TO_CHAR </a:t>
            </a:r>
            <a:r>
              <a:rPr lang="zh-TW" alt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函數處理日期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投影片中的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敘述句，顯示所有員工的姓氏與聘僱日期。聘僱日期會顯示為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17 June 1987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範例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請修改投影片中的範例以將日期顯示為像“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Seventeenth of June 1987 12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00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00 AM.”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這樣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的格式。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last_name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TO_CHAR(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hire_date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fmDdspth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"of" Month YYYY 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fmHH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 AM')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HIREDATE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employees;</a:t>
            </a:r>
            <a:endParaRPr lang="en-US" altLang="zh-TW" dirty="0"/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gray">
          <a:xfrm>
            <a:off x="631031" y="6950227"/>
            <a:ext cx="5923359" cy="1127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6493" tIns="43247" rIns="86493" bIns="43247" anchor="ctr"/>
          <a:lstStyle/>
          <a:p>
            <a:endParaRPr lang="zh-TW" altLang="en-US"/>
          </a:p>
        </p:txBody>
      </p:sp>
      <p:sp useBgFill="1">
        <p:nvSpPr>
          <p:cNvPr id="380933" name="Freeform 5"/>
          <p:cNvSpPr>
            <a:spLocks/>
          </p:cNvSpPr>
          <p:nvPr/>
        </p:nvSpPr>
        <p:spPr bwMode="gray">
          <a:xfrm>
            <a:off x="738188" y="7565572"/>
            <a:ext cx="5170289" cy="504976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3314" y="4"/>
              </a:cxn>
              <a:cxn ang="0">
                <a:pos x="3420" y="9"/>
              </a:cxn>
              <a:cxn ang="0">
                <a:pos x="3403" y="324"/>
              </a:cxn>
              <a:cxn ang="0">
                <a:pos x="3133" y="180"/>
              </a:cxn>
              <a:cxn ang="0">
                <a:pos x="2885" y="282"/>
              </a:cxn>
              <a:cxn ang="0">
                <a:pos x="2624" y="143"/>
              </a:cxn>
              <a:cxn ang="0">
                <a:pos x="2237" y="291"/>
              </a:cxn>
              <a:cxn ang="0">
                <a:pos x="1846" y="152"/>
              </a:cxn>
              <a:cxn ang="0">
                <a:pos x="1442" y="250"/>
              </a:cxn>
              <a:cxn ang="0">
                <a:pos x="1009" y="166"/>
              </a:cxn>
              <a:cxn ang="0">
                <a:pos x="677" y="245"/>
              </a:cxn>
              <a:cxn ang="0">
                <a:pos x="319" y="180"/>
              </a:cxn>
              <a:cxn ang="0">
                <a:pos x="0" y="329"/>
              </a:cxn>
              <a:cxn ang="0">
                <a:pos x="12" y="0"/>
              </a:cxn>
            </a:cxnLst>
            <a:rect l="0" t="0" r="r" b="b"/>
            <a:pathLst>
              <a:path w="3421" h="330">
                <a:moveTo>
                  <a:pt x="12" y="0"/>
                </a:moveTo>
                <a:lnTo>
                  <a:pt x="3314" y="4"/>
                </a:lnTo>
                <a:lnTo>
                  <a:pt x="3420" y="9"/>
                </a:lnTo>
                <a:lnTo>
                  <a:pt x="3403" y="324"/>
                </a:lnTo>
                <a:lnTo>
                  <a:pt x="3133" y="180"/>
                </a:lnTo>
                <a:lnTo>
                  <a:pt x="2885" y="282"/>
                </a:lnTo>
                <a:lnTo>
                  <a:pt x="2624" y="143"/>
                </a:lnTo>
                <a:lnTo>
                  <a:pt x="2237" y="291"/>
                </a:lnTo>
                <a:lnTo>
                  <a:pt x="1846" y="152"/>
                </a:lnTo>
                <a:lnTo>
                  <a:pt x="1442" y="250"/>
                </a:lnTo>
                <a:lnTo>
                  <a:pt x="1009" y="166"/>
                </a:lnTo>
                <a:lnTo>
                  <a:pt x="677" y="245"/>
                </a:lnTo>
                <a:lnTo>
                  <a:pt x="319" y="180"/>
                </a:lnTo>
                <a:lnTo>
                  <a:pt x="0" y="329"/>
                </a:lnTo>
                <a:lnTo>
                  <a:pt x="12" y="0"/>
                </a:lnTo>
              </a:path>
            </a:pathLst>
          </a:custGeom>
          <a:ln w="9525" cap="rnd">
            <a:noFill/>
            <a:round/>
            <a:headEnd type="none" w="sm" len="sm"/>
            <a:tailEnd type="none" w="sm" len="sm"/>
          </a:ln>
          <a:effectLst/>
        </p:spPr>
        <p:txBody>
          <a:bodyPr lIns="86493" tIns="43247" rIns="86493" bIns="43247"/>
          <a:lstStyle/>
          <a:p>
            <a:endParaRPr lang="zh-TW" altLang="en-US"/>
          </a:p>
        </p:txBody>
      </p:sp>
      <p:sp>
        <p:nvSpPr>
          <p:cNvPr id="380935" name="Text Box 7"/>
          <p:cNvSpPr txBox="1">
            <a:spLocks noChangeArrowheads="1"/>
          </p:cNvSpPr>
          <p:nvPr/>
        </p:nvSpPr>
        <p:spPr bwMode="gray">
          <a:xfrm>
            <a:off x="532805" y="7736418"/>
            <a:ext cx="348258" cy="378486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med" len="lg"/>
          </a:ln>
          <a:effectLst/>
        </p:spPr>
        <p:txBody>
          <a:bodyPr lIns="12153" tIns="12153" rIns="12153" bIns="12153">
            <a:spAutoFit/>
          </a:bodyPr>
          <a:lstStyle/>
          <a:p>
            <a:pPr defTabSz="786847">
              <a:spcBef>
                <a:spcPct val="0"/>
              </a:spcBef>
              <a:buClr>
                <a:srgbClr val="000000"/>
              </a:buClr>
            </a:pPr>
            <a:r>
              <a:rPr lang="en-US" altLang="zh-TW" sz="2300" dirty="0"/>
              <a:t>…</a:t>
            </a:r>
          </a:p>
        </p:txBody>
      </p:sp>
      <p:pic>
        <p:nvPicPr>
          <p:cNvPr id="380936" name="Picture 8" descr="C:\project-SQLFund1\images\img-04-15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2805" y="7235976"/>
            <a:ext cx="4103192" cy="721179"/>
          </a:xfrm>
          <a:prstGeom prst="rect">
            <a:avLst/>
          </a:prstGeom>
          <a:noFill/>
        </p:spPr>
      </p:pic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TW"/>
              <a:t>Oracle Database 11</a:t>
            </a:r>
            <a:r>
              <a:rPr lang="en-US" altLang="zh-TW" i="1"/>
              <a:t>g</a:t>
            </a:r>
            <a:r>
              <a:rPr lang="en-US" altLang="zh-TW"/>
              <a:t>: SQL Fundamentals I</a:t>
            </a:r>
            <a:r>
              <a:rPr lang="en-US" altLang="zh-TW">
                <a:solidFill>
                  <a:schemeClr val="tx1"/>
                </a:solidFill>
              </a:rPr>
              <a:t>   3 - </a:t>
            </a:r>
            <a:fld id="{3B9FDD09-7EAB-45A7-BEA6-043154B3F39D}" type="slidenum">
              <a:rPr lang="en-US" altLang="zh-TW">
                <a:solidFill>
                  <a:schemeClr val="tx1"/>
                </a:solidFill>
              </a:rPr>
              <a:pPr/>
              <a:t>6</a:t>
            </a:fld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3133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33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47973" y="5143500"/>
            <a:ext cx="5962055" cy="3489476"/>
          </a:xfrm>
        </p:spPr>
        <p:txBody>
          <a:bodyPr/>
          <a:lstStyle/>
          <a:p>
            <a:r>
              <a:rPr lang="en-US" altLang="zh-TW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 </a:t>
            </a:r>
            <a:r>
              <a:rPr lang="zh-TW" alt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函數</a:t>
            </a:r>
            <a:r>
              <a:rPr lang="en-US" altLang="zh-TW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續</a:t>
            </a:r>
            <a:r>
              <a:rPr lang="en-US" altLang="zh-TW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有下列兩種的函數類型：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單列函數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多列函數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單列函數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這些函數只在單一資料列上運算，而且每列會傳回一個結果。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中有各種不同的單列函數。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本章節涵蓋了下列單列函數：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字元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數字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日期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轉換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一般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多列函數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函數可以控制資料列群組，然後針對每個資料列群組產生一個結果。這些函數亦稱為群組函數</a:t>
            </a:r>
            <a:endParaRPr lang="en-US" altLang="zh-TW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TW"/>
              <a:t>Oracle Database 11</a:t>
            </a:r>
            <a:r>
              <a:rPr lang="en-US" altLang="zh-TW" i="1"/>
              <a:t>g</a:t>
            </a:r>
            <a:r>
              <a:rPr lang="en-US" altLang="zh-TW"/>
              <a:t>: SQL Fundamentals I</a:t>
            </a:r>
            <a:r>
              <a:rPr lang="en-US" altLang="zh-TW">
                <a:solidFill>
                  <a:schemeClr val="tx1"/>
                </a:solidFill>
              </a:rPr>
              <a:t>   4 - </a:t>
            </a:r>
            <a:fld id="{460B6C5D-4971-4037-91A6-2BCE81110FBF}" type="slidenum">
              <a:rPr lang="en-US" altLang="zh-TW">
                <a:solidFill>
                  <a:schemeClr val="tx1"/>
                </a:solidFill>
              </a:rPr>
              <a:pPr/>
              <a:t>43</a:t>
            </a:fld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382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973" y="5143500"/>
            <a:ext cx="5962055" cy="3489476"/>
          </a:xfrm>
        </p:spPr>
        <p:txBody>
          <a:bodyPr/>
          <a:lstStyle/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使用</a:t>
            </a:r>
            <a:r>
              <a:rPr lang="en-US" altLang="zh-TW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TO_CHAR </a:t>
            </a:r>
            <a:r>
              <a:rPr lang="zh-TW" alt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函數處理數字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在處理字元字串這類的數字值時，您應使用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TO_CHAR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函數來將數字轉換為字元資料類型，此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函數會將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資料類型的值轉換為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VARCHAR2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資料類型。此技巧用於連接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(concatenation)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時特別有用。</a:t>
            </a:r>
            <a:endParaRPr lang="en-US" altLang="zh-TW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TW"/>
              <a:t>Oracle Database 11</a:t>
            </a:r>
            <a:r>
              <a:rPr lang="en-US" altLang="zh-TW" i="1"/>
              <a:t>g</a:t>
            </a:r>
            <a:r>
              <a:rPr lang="en-US" altLang="zh-TW"/>
              <a:t>: SQL Fundamentals I</a:t>
            </a:r>
            <a:r>
              <a:rPr lang="en-US" altLang="zh-TW">
                <a:solidFill>
                  <a:schemeClr val="tx1"/>
                </a:solidFill>
              </a:rPr>
              <a:t>   4 - </a:t>
            </a:r>
            <a:fld id="{A905113C-6633-4952-BBB1-A0C7F88F17DF}" type="slidenum">
              <a:rPr lang="en-US" altLang="zh-TW">
                <a:solidFill>
                  <a:schemeClr val="tx1"/>
                </a:solidFill>
              </a:rPr>
              <a:pPr/>
              <a:t>44</a:t>
            </a:fld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387074" name="Rectangle 2"/>
          <p:cNvSpPr>
            <a:spLocks noChangeArrowheads="1"/>
          </p:cNvSpPr>
          <p:nvPr/>
        </p:nvSpPr>
        <p:spPr bwMode="auto">
          <a:xfrm>
            <a:off x="3884414" y="-1512"/>
            <a:ext cx="2973586" cy="462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6493" tIns="43247" rIns="86493" bIns="43247" anchor="ctr"/>
          <a:lstStyle/>
          <a:p>
            <a:endParaRPr lang="zh-TW" altLang="en-US"/>
          </a:p>
        </p:txBody>
      </p:sp>
      <p:sp>
        <p:nvSpPr>
          <p:cNvPr id="387075" name="Rectangle 3"/>
          <p:cNvSpPr>
            <a:spLocks noChangeArrowheads="1"/>
          </p:cNvSpPr>
          <p:nvPr/>
        </p:nvSpPr>
        <p:spPr bwMode="auto">
          <a:xfrm>
            <a:off x="-1489" y="-1512"/>
            <a:ext cx="2969122" cy="462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6493" tIns="43247" rIns="86493" bIns="43247" anchor="ctr"/>
          <a:lstStyle/>
          <a:p>
            <a:endParaRPr lang="zh-TW" altLang="en-US"/>
          </a:p>
        </p:txBody>
      </p:sp>
      <p:sp>
        <p:nvSpPr>
          <p:cNvPr id="38707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70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47973" y="5143500"/>
            <a:ext cx="5962055" cy="3489476"/>
          </a:xfrm>
        </p:spPr>
        <p:txBody>
          <a:bodyPr/>
          <a:lstStyle/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使用</a:t>
            </a:r>
            <a:r>
              <a:rPr lang="en-US" altLang="zh-TW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TO_CHAR </a:t>
            </a:r>
            <a:r>
              <a:rPr lang="zh-TW" alt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函數處理數字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若有一個整數的位數超過格式模型中所提供的位數，則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Oracle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伺服器會顯示一個數字符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號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(#)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的字串，以取代此整數。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Oracle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伺服器會將儲存的小數位值，四捨五入為格式模型中所提供的小數位數目。</a:t>
            </a:r>
            <a:endParaRPr lang="en-US" altLang="zh-TW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TW"/>
              <a:t>Oracle Database 11</a:t>
            </a:r>
            <a:r>
              <a:rPr lang="en-US" altLang="zh-TW" i="1"/>
              <a:t>g</a:t>
            </a:r>
            <a:r>
              <a:rPr lang="en-US" altLang="zh-TW"/>
              <a:t>: SQL Fundamentals I</a:t>
            </a:r>
            <a:r>
              <a:rPr lang="en-US" altLang="zh-TW">
                <a:solidFill>
                  <a:schemeClr val="tx1"/>
                </a:solidFill>
              </a:rPr>
              <a:t>   4 - </a:t>
            </a:r>
            <a:fld id="{10DD223E-D508-4775-9003-326DC547B51E}" type="slidenum">
              <a:rPr lang="en-US" altLang="zh-TW">
                <a:solidFill>
                  <a:schemeClr val="tx1"/>
                </a:solidFill>
              </a:rPr>
              <a:pPr/>
              <a:t>45</a:t>
            </a:fld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389122" name="Rectangle 2"/>
          <p:cNvSpPr>
            <a:spLocks noChangeArrowheads="1"/>
          </p:cNvSpPr>
          <p:nvPr/>
        </p:nvSpPr>
        <p:spPr bwMode="auto">
          <a:xfrm>
            <a:off x="3884414" y="-1512"/>
            <a:ext cx="2973586" cy="462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6493" tIns="43247" rIns="86493" bIns="43247" anchor="ctr"/>
          <a:lstStyle/>
          <a:p>
            <a:endParaRPr lang="zh-TW" altLang="en-US"/>
          </a:p>
        </p:txBody>
      </p:sp>
      <p:sp>
        <p:nvSpPr>
          <p:cNvPr id="389123" name="Rectangle 3"/>
          <p:cNvSpPr>
            <a:spLocks noChangeArrowheads="1"/>
          </p:cNvSpPr>
          <p:nvPr/>
        </p:nvSpPr>
        <p:spPr bwMode="auto">
          <a:xfrm>
            <a:off x="-1489" y="-1512"/>
            <a:ext cx="2969122" cy="462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6493" tIns="43247" rIns="86493" bIns="43247" anchor="ctr"/>
          <a:lstStyle/>
          <a:p>
            <a:endParaRPr lang="zh-TW" altLang="en-US"/>
          </a:p>
        </p:txBody>
      </p:sp>
      <p:sp>
        <p:nvSpPr>
          <p:cNvPr id="38912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47973" y="5143500"/>
            <a:ext cx="5962055" cy="3489476"/>
          </a:xfrm>
        </p:spPr>
        <p:txBody>
          <a:bodyPr/>
          <a:lstStyle/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使用</a:t>
            </a:r>
            <a:r>
              <a:rPr lang="en-US" altLang="zh-TW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TO_NUMBER </a:t>
            </a:r>
            <a:r>
              <a:rPr lang="zh-TW" alt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函數與</a:t>
            </a:r>
            <a:r>
              <a:rPr lang="en-US" altLang="zh-TW" sz="1200" b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TO_date</a:t>
            </a:r>
            <a:r>
              <a:rPr lang="en-US" altLang="zh-TW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TW" alt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函數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您可能會想要將字元字串轉換為數字或日期。若要完成此工作，您可使用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TO_NUMBER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或</a:t>
            </a:r>
          </a:p>
          <a:p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TO_date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函數。您所選擇的格式模型是以之前示範過的格式元素為基礎。</a:t>
            </a:r>
          </a:p>
          <a:p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fx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修飾條件會指定與字元引數和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TO_date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函數的日期格式模型相符的項目：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字元引數中的標點符號與引用文字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大小寫除外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，必須完全符合格式模型中相對應的標點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符號與引用文字。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字元引數不能有多餘的空格。若是沒有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fx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Oracle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就會忽略多餘的空格。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字元引數中的數字資料必須與格式模型中相對應元素的位數相同。若是沒有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fx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，則字元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引數中的數字可以忽略前導的零。</a:t>
            </a:r>
            <a:endParaRPr lang="en-US" altLang="zh-TW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TW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範例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顯示所有從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1999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年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月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24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日開始上班的員工的姓名與聘僱日期。因為使用了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fx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修飾條件，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所以必須完全符合，而且</a:t>
            </a:r>
            <a:r>
              <a:rPr lang="en-US" altLang="zh-TW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May </a:t>
            </a:r>
            <a:r>
              <a:rPr lang="zh-TW" alt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一字之後的空格，不會被辨識：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last_name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hire_date</a:t>
            </a:r>
            <a:endParaRPr lang="en-US" altLang="zh-TW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employees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hire_date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TO_date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('May 24, 1999', '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fxMonth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DD, YYYY');</a:t>
            </a:r>
          </a:p>
          <a:p>
            <a:endParaRPr lang="en-US" altLang="zh-TW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TW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TW"/>
              <a:t>Oracle Database 11</a:t>
            </a:r>
            <a:r>
              <a:rPr lang="en-US" altLang="zh-TW" i="1"/>
              <a:t>g</a:t>
            </a:r>
            <a:r>
              <a:rPr lang="en-US" altLang="zh-TW"/>
              <a:t>: SQL Fundamentals I</a:t>
            </a:r>
            <a:r>
              <a:rPr lang="en-US" altLang="zh-TW">
                <a:solidFill>
                  <a:schemeClr val="tx1"/>
                </a:solidFill>
              </a:rPr>
              <a:t>   4 - </a:t>
            </a:r>
            <a:fld id="{A792D698-12CF-4CC4-9C40-D13EE6A624A6}" type="slidenum">
              <a:rPr lang="en-US" altLang="zh-TW">
                <a:solidFill>
                  <a:schemeClr val="tx1"/>
                </a:solidFill>
              </a:rPr>
              <a:pPr/>
              <a:t>46</a:t>
            </a:fld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395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973" y="5143500"/>
            <a:ext cx="5962055" cy="3489476"/>
          </a:xfrm>
        </p:spPr>
        <p:txBody>
          <a:bodyPr/>
          <a:lstStyle/>
          <a:p>
            <a:r>
              <a:rPr lang="en-US" altLang="zh-TW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RR </a:t>
            </a:r>
            <a:r>
              <a:rPr lang="zh-TW" alt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日期格式元素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RR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日期格式與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YY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元素很相似，但您可用來指定不同的世紀。請使用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RR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日期格式元素，而不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要使用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YY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元素，如此一來傳回的值的世紀，會根據所指定年份的兩個位數以及目前年份的後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兩個位數而有所變化。投影片的表格中將元素的行為做了統整。</a:t>
            </a:r>
            <a:endParaRPr lang="en-US" altLang="zh-TW" dirty="0"/>
          </a:p>
        </p:txBody>
      </p:sp>
      <p:pic>
        <p:nvPicPr>
          <p:cNvPr id="395268" name="Picture 4" descr="C:\project-SQLFund1\images\img09-0rows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9270" y="6897310"/>
            <a:ext cx="1278433" cy="246441"/>
          </a:xfrm>
          <a:prstGeom prst="rect">
            <a:avLst/>
          </a:prstGeom>
          <a:noFill/>
        </p:spPr>
      </p:pic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TW"/>
              <a:t>Oracle Database 11</a:t>
            </a:r>
            <a:r>
              <a:rPr lang="en-US" altLang="zh-TW" i="1"/>
              <a:t>g</a:t>
            </a:r>
            <a:r>
              <a:rPr lang="en-US" altLang="zh-TW"/>
              <a:t>: SQL Fundamentals I</a:t>
            </a:r>
            <a:r>
              <a:rPr lang="en-US" altLang="zh-TW">
                <a:solidFill>
                  <a:schemeClr val="tx1"/>
                </a:solidFill>
              </a:rPr>
              <a:t>   4 - </a:t>
            </a:r>
            <a:fld id="{A792D698-12CF-4CC4-9C40-D13EE6A624A6}" type="slidenum">
              <a:rPr lang="en-US" altLang="zh-TW">
                <a:solidFill>
                  <a:schemeClr val="tx1"/>
                </a:solidFill>
              </a:rPr>
              <a:pPr/>
              <a:t>47</a:t>
            </a:fld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395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973" y="5143500"/>
            <a:ext cx="5962055" cy="3489476"/>
          </a:xfrm>
        </p:spPr>
        <p:txBody>
          <a:bodyPr/>
          <a:lstStyle/>
          <a:p>
            <a:r>
              <a:rPr lang="en-US" altLang="zh-TW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RR </a:t>
            </a:r>
            <a:r>
              <a:rPr lang="zh-TW" alt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日期格式的範例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若要找出在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1990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年以前聘僱的員工，可以使用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RR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格式。因為目前的年份比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1999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年還要大，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所以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RR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格式會將年的部份解譯為從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1950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年到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1999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年之間的日期。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另一方面，在下述命令中，因為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YY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格式將日期的年份部份解譯為結果中目前的世紀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(2090)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所以結果並沒有選取資料列。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last_name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TO_CHAR(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hire_date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'DD-Mon-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yyyy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')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employees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TO_date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hire_date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'DD-Mon-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yy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') &lt; '01-Jan-1990';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rows selected</a:t>
            </a:r>
            <a:endParaRPr lang="en-US" altLang="zh-TW" dirty="0"/>
          </a:p>
        </p:txBody>
      </p:sp>
      <p:pic>
        <p:nvPicPr>
          <p:cNvPr id="395268" name="Picture 4" descr="C:\project-SQLFund1\images\img09-0rows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9270" y="6897310"/>
            <a:ext cx="1278433" cy="246441"/>
          </a:xfrm>
          <a:prstGeom prst="rect">
            <a:avLst/>
          </a:prstGeom>
          <a:noFill/>
        </p:spPr>
      </p:pic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TW"/>
              <a:t>Oracle Database 11</a:t>
            </a:r>
            <a:r>
              <a:rPr lang="en-US" altLang="zh-TW" i="1"/>
              <a:t>g</a:t>
            </a:r>
            <a:r>
              <a:rPr lang="en-US" altLang="zh-TW"/>
              <a:t>: SQL Fundamentals I</a:t>
            </a:r>
            <a:r>
              <a:rPr lang="en-US" altLang="zh-TW">
                <a:solidFill>
                  <a:schemeClr val="tx1"/>
                </a:solidFill>
              </a:rPr>
              <a:t>   4 - </a:t>
            </a:r>
            <a:fld id="{099CC47E-322F-4CC8-B5CD-C5229F9D4519}" type="slidenum">
              <a:rPr lang="en-US" altLang="zh-TW">
                <a:solidFill>
                  <a:schemeClr val="tx1"/>
                </a:solidFill>
              </a:rPr>
              <a:pPr/>
              <a:t>48</a:t>
            </a:fld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51098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098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TW"/>
              <a:t>Oracle Database 11</a:t>
            </a:r>
            <a:r>
              <a:rPr lang="en-US" altLang="zh-TW" i="1"/>
              <a:t>g</a:t>
            </a:r>
            <a:r>
              <a:rPr lang="en-US" altLang="zh-TW"/>
              <a:t>: SQL Fundamentals I</a:t>
            </a:r>
            <a:r>
              <a:rPr lang="en-US" altLang="zh-TW">
                <a:solidFill>
                  <a:schemeClr val="tx1"/>
                </a:solidFill>
              </a:rPr>
              <a:t>   4 - </a:t>
            </a:r>
            <a:fld id="{8F2AC3CD-6499-4BBD-924D-7D6892C951DB}" type="slidenum">
              <a:rPr lang="en-US" altLang="zh-TW">
                <a:solidFill>
                  <a:schemeClr val="tx1"/>
                </a:solidFill>
              </a:rPr>
              <a:pPr/>
              <a:t>49</a:t>
            </a:fld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397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973" y="5143500"/>
            <a:ext cx="5962055" cy="3489476"/>
          </a:xfrm>
        </p:spPr>
        <p:txBody>
          <a:bodyPr/>
          <a:lstStyle/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巢狀函數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單列函數的巢狀結構可以深入到任一層級。會從最裡面的層級往最外面的層級來評估巢狀函數。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接下來有一些範例，可讓您明白如何靈活運用這些函數。</a:t>
            </a:r>
            <a:endParaRPr lang="en-US" altLang="zh-TW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TW"/>
              <a:t>Oracle Database 11</a:t>
            </a:r>
            <a:r>
              <a:rPr lang="en-US" altLang="zh-TW" i="1"/>
              <a:t>g</a:t>
            </a:r>
            <a:r>
              <a:rPr lang="en-US" altLang="zh-TW"/>
              <a:t>: SQL Fundamentals I</a:t>
            </a:r>
            <a:r>
              <a:rPr lang="en-US" altLang="zh-TW">
                <a:solidFill>
                  <a:schemeClr val="tx1"/>
                </a:solidFill>
              </a:rPr>
              <a:t>   4 - </a:t>
            </a:r>
            <a:fld id="{3C756DD3-C960-48BB-A2B8-34EFC0C187D3}" type="slidenum">
              <a:rPr lang="en-US" altLang="zh-TW">
                <a:solidFill>
                  <a:schemeClr val="tx1"/>
                </a:solidFill>
              </a:rPr>
              <a:pPr/>
              <a:t>50</a:t>
            </a:fld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399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554038" y="450850"/>
            <a:ext cx="7924801" cy="4457700"/>
          </a:xfrm>
          <a:ln/>
        </p:spPr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973" y="5143500"/>
            <a:ext cx="5962055" cy="3489476"/>
          </a:xfrm>
        </p:spPr>
        <p:txBody>
          <a:bodyPr/>
          <a:lstStyle/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巢狀函數</a:t>
            </a:r>
            <a:r>
              <a:rPr lang="en-US" altLang="zh-TW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續</a:t>
            </a:r>
            <a:r>
              <a:rPr lang="en-US" altLang="zh-TW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在投影片範例中，顯示部門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60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中的員工姓氏。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敘述句的評估流程有三個步驟：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內部函數會擷取姓氏的前八個字元。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Result1 = SUBSTR (LAST_NAME, 1, 8)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外部函數會將結果與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_US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連接起來。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Result2 = CONCAT(Result1, '_US')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最外面的函數會將結果轉換為大寫。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因為並未指定資料欄別名，所以整個表示式就會成為資料欄標題。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範例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顯示下周五的日期，下周五為聘僱日期以來的第六個月。產生的日期應該會是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1999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年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月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號星期五。以聘僱日期來排列結果。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TO_CHAR(NEXT_DAY(ADD_MONTHS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hire_date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6), 'FRIDAY'),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fmDay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Month 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DDth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YYYY')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"Next 6 Month Review"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employees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 BY 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hire_date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endParaRPr lang="en-US" altLang="zh-TW" dirty="0"/>
          </a:p>
        </p:txBody>
      </p:sp>
      <p:sp>
        <p:nvSpPr>
          <p:cNvPr id="399364" name="Rectangle 4"/>
          <p:cNvSpPr>
            <a:spLocks noChangeArrowheads="1"/>
          </p:cNvSpPr>
          <p:nvPr/>
        </p:nvSpPr>
        <p:spPr bwMode="auto">
          <a:xfrm>
            <a:off x="601266" y="7105952"/>
            <a:ext cx="5576590" cy="1120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6493" tIns="43247" rIns="86493" bIns="43247" anchor="ctr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TW"/>
              <a:t>Oracle Database 11</a:t>
            </a:r>
            <a:r>
              <a:rPr lang="en-US" altLang="zh-TW" i="1"/>
              <a:t>g</a:t>
            </a:r>
            <a:r>
              <a:rPr lang="en-US" altLang="zh-TW"/>
              <a:t>: SQL Fundamentals I</a:t>
            </a:r>
            <a:r>
              <a:rPr lang="en-US" altLang="zh-TW">
                <a:solidFill>
                  <a:schemeClr val="tx1"/>
                </a:solidFill>
              </a:rPr>
              <a:t>   4 - </a:t>
            </a:r>
            <a:fld id="{27AB5647-16B2-4867-AACB-D76275C7F3E1}" type="slidenum">
              <a:rPr lang="en-US" altLang="zh-TW">
                <a:solidFill>
                  <a:schemeClr val="tx1"/>
                </a:solidFill>
              </a:rPr>
              <a:pPr/>
              <a:t>51</a:t>
            </a:fld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51302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302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TW"/>
              <a:t>Oracle Database 11</a:t>
            </a:r>
            <a:r>
              <a:rPr lang="en-US" altLang="zh-TW" i="1"/>
              <a:t>g</a:t>
            </a:r>
            <a:r>
              <a:rPr lang="en-US" altLang="zh-TW"/>
              <a:t>: SQL Fundamentals I</a:t>
            </a:r>
            <a:r>
              <a:rPr lang="en-US" altLang="zh-TW">
                <a:solidFill>
                  <a:schemeClr val="tx1"/>
                </a:solidFill>
              </a:rPr>
              <a:t>   4 - </a:t>
            </a:r>
            <a:fld id="{3E9238B5-C775-45E4-836F-5C727E3A5FE9}" type="slidenum">
              <a:rPr lang="en-US" altLang="zh-TW">
                <a:solidFill>
                  <a:schemeClr val="tx1"/>
                </a:solidFill>
              </a:rPr>
              <a:pPr/>
              <a:t>52</a:t>
            </a:fld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401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973" y="5143500"/>
            <a:ext cx="5962055" cy="3489476"/>
          </a:xfrm>
        </p:spPr>
        <p:txBody>
          <a:bodyPr/>
          <a:lstStyle/>
          <a:p>
            <a:r>
              <a:rPr lang="en-US" altLang="zh-TW"/>
              <a:t>General Functions</a:t>
            </a:r>
          </a:p>
          <a:p>
            <a:pPr lvl="1"/>
            <a:r>
              <a:rPr lang="en-US" altLang="zh-TW"/>
              <a:t>These functions work with any data type and pertain to the use of null values in the expression list.</a:t>
            </a:r>
          </a:p>
          <a:p>
            <a:pPr lvl="1"/>
            <a:endParaRPr lang="en-US" altLang="zh-TW"/>
          </a:p>
          <a:p>
            <a:pPr lvl="1"/>
            <a:endParaRPr lang="en-US" altLang="zh-TW"/>
          </a:p>
          <a:p>
            <a:pPr lvl="1"/>
            <a:endParaRPr lang="en-US" altLang="zh-TW"/>
          </a:p>
          <a:p>
            <a:pPr lvl="1"/>
            <a:endParaRPr lang="en-US" altLang="zh-TW"/>
          </a:p>
          <a:p>
            <a:pPr lvl="1"/>
            <a:endParaRPr lang="en-US" altLang="zh-TW"/>
          </a:p>
          <a:p>
            <a:pPr lvl="1"/>
            <a:endParaRPr lang="en-US" altLang="zh-TW"/>
          </a:p>
          <a:p>
            <a:pPr lvl="1"/>
            <a:endParaRPr lang="en-US" altLang="zh-TW"/>
          </a:p>
          <a:p>
            <a:pPr lvl="1"/>
            <a:r>
              <a:rPr lang="en-US" altLang="zh-TW" b="1"/>
              <a:t>Note:</a:t>
            </a:r>
            <a:r>
              <a:rPr lang="en-US" altLang="zh-TW"/>
              <a:t> For more information about the hundreds of functions available, see the section on </a:t>
            </a:r>
            <a:r>
              <a:rPr lang="en-US" altLang="zh-TW" i="1"/>
              <a:t>Functions</a:t>
            </a:r>
            <a:r>
              <a:rPr lang="en-US" altLang="zh-TW"/>
              <a:t> in </a:t>
            </a:r>
            <a:r>
              <a:rPr lang="en-US" altLang="zh-TW" i="1"/>
              <a:t>Oracle Database SQL Language Reference 11g, Release 1 (11.1)</a:t>
            </a:r>
            <a:r>
              <a:rPr lang="en-US" altLang="zh-TW"/>
              <a:t>.</a:t>
            </a:r>
          </a:p>
        </p:txBody>
      </p:sp>
      <p:graphicFrame>
        <p:nvGraphicFramePr>
          <p:cNvPr id="401412" name="Object 4"/>
          <p:cNvGraphicFramePr>
            <a:graphicFrameLocks/>
          </p:cNvGraphicFramePr>
          <p:nvPr/>
        </p:nvGraphicFramePr>
        <p:xfrm>
          <a:off x="571500" y="5660571"/>
          <a:ext cx="5079504" cy="1483179"/>
        </p:xfrm>
        <a:graphic>
          <a:graphicData uri="http://schemas.openxmlformats.org/presentationml/2006/ole">
            <p:oleObj spid="_x0000_s122882" name="Document" r:id="rId4" imgW="5341680" imgH="1749600" progId="Word.Document.8">
              <p:embed/>
            </p:oleObj>
          </a:graphicData>
        </a:graphic>
      </p:graphicFrame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TW"/>
              <a:t>Oracle Database 11</a:t>
            </a:r>
            <a:r>
              <a:rPr lang="en-US" altLang="zh-TW" i="1"/>
              <a:t>g</a:t>
            </a:r>
            <a:r>
              <a:rPr lang="en-US" altLang="zh-TW"/>
              <a:t>: SQL Fundamentals I</a:t>
            </a:r>
            <a:r>
              <a:rPr lang="en-US" altLang="zh-TW">
                <a:solidFill>
                  <a:schemeClr val="tx1"/>
                </a:solidFill>
              </a:rPr>
              <a:t>   3 - </a:t>
            </a:r>
            <a:fld id="{576F46BD-00DD-4577-92AE-E29DAAD401CA}" type="slidenum">
              <a:rPr lang="en-US" altLang="zh-TW">
                <a:solidFill>
                  <a:schemeClr val="tx1"/>
                </a:solidFill>
              </a:rPr>
              <a:pPr/>
              <a:t>7</a:t>
            </a:fld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31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973" y="5143500"/>
            <a:ext cx="5962055" cy="3489476"/>
          </a:xfrm>
        </p:spPr>
        <p:txBody>
          <a:bodyPr/>
          <a:lstStyle/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單列函數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單列函數可用於處理資料項目。單列函數接受一或多個引數，並且針對查詢所傳回的各個資料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列傳回一個值。引數可以是下列之一：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使用者提供的常數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變數值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資料欄名稱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表示式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單列函數的功能包括：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在查詢所傳回的各個資料列上執行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每列傳回一個結果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可能傳回和所參照類型不同的資料值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可能有一或多個引數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可用於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與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 BY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子句；也可巢狀化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(nested)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在此語法中：</a:t>
            </a:r>
          </a:p>
          <a:p>
            <a:r>
              <a:rPr lang="en-US" altLang="zh-TW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function_name</a:t>
            </a:r>
            <a:r>
              <a:rPr lang="en-US" altLang="zh-TW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TW" alt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是函數的名稱</a:t>
            </a:r>
          </a:p>
          <a:p>
            <a:r>
              <a:rPr lang="en-US" altLang="zh-TW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arg1, arg2 </a:t>
            </a:r>
            <a:r>
              <a:rPr lang="zh-TW" alt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是函數所使用的任一引數，可由資料欄名稱或表示式來代表。</a:t>
            </a:r>
            <a:endParaRPr lang="en-US" altLang="zh-TW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TW"/>
              <a:t>Oracle Database 11</a:t>
            </a:r>
            <a:r>
              <a:rPr lang="en-US" altLang="zh-TW" i="1"/>
              <a:t>g</a:t>
            </a:r>
            <a:r>
              <a:rPr lang="en-US" altLang="zh-TW"/>
              <a:t>: SQL Fundamentals I</a:t>
            </a:r>
            <a:r>
              <a:rPr lang="en-US" altLang="zh-TW">
                <a:solidFill>
                  <a:schemeClr val="tx1"/>
                </a:solidFill>
              </a:rPr>
              <a:t>   4 - </a:t>
            </a:r>
            <a:fld id="{C04A3012-A28B-4A13-B4FB-096A367E29EE}" type="slidenum">
              <a:rPr lang="en-US" altLang="zh-TW">
                <a:solidFill>
                  <a:schemeClr val="tx1"/>
                </a:solidFill>
              </a:rPr>
              <a:pPr/>
              <a:t>53</a:t>
            </a:fld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403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973" y="5143500"/>
            <a:ext cx="5962055" cy="3489476"/>
          </a:xfrm>
        </p:spPr>
        <p:txBody>
          <a:bodyPr/>
          <a:lstStyle/>
          <a:p>
            <a:r>
              <a:rPr lang="en-US" altLang="zh-TW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NVL </a:t>
            </a:r>
            <a:r>
              <a:rPr lang="zh-TW" alt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函數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若要將一個空值轉換為一個實際值，請使用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NVL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函數。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語法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NVL (</a:t>
            </a:r>
            <a:r>
              <a:rPr lang="en-US" altLang="zh-TW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expr1, expr2)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在此語法中：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altLang="zh-TW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expr1 </a:t>
            </a:r>
            <a:r>
              <a:rPr lang="zh-TW" alt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是其中包含一個空值的來源值或表示式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altLang="zh-TW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expr2 </a:t>
            </a:r>
            <a:r>
              <a:rPr lang="zh-TW" alt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是要轉換空值的目標值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您可以使用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NVL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函數來轉換各種資料類型，但傳回的值始終會與</a:t>
            </a:r>
            <a:r>
              <a:rPr lang="en-US" altLang="zh-TW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expr1 </a:t>
            </a:r>
            <a:r>
              <a:rPr lang="zh-TW" alt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的資料類型相同。</a:t>
            </a:r>
          </a:p>
          <a:p>
            <a:r>
              <a:rPr lang="en-US" altLang="zh-TW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NVL </a:t>
            </a:r>
            <a:r>
              <a:rPr lang="zh-TW" alt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可轉換各種不同的資料類型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資料類型轉換範例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 NVL(</a:t>
            </a:r>
            <a:r>
              <a:rPr lang="en-US" altLang="zh-TW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number_column,9)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 NVL(</a:t>
            </a:r>
            <a:r>
              <a:rPr lang="en-US" altLang="zh-TW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date_column</a:t>
            </a:r>
            <a:r>
              <a:rPr lang="en-US" altLang="zh-TW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'01-JAN-95')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 or VARCHAR2 NVL(</a:t>
            </a:r>
            <a:r>
              <a:rPr lang="en-US" altLang="zh-TW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character_column</a:t>
            </a:r>
            <a:r>
              <a:rPr lang="en-US" altLang="zh-TW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'Unavailable')</a:t>
            </a:r>
            <a:endParaRPr lang="en-US" altLang="zh-TW" dirty="0"/>
          </a:p>
        </p:txBody>
      </p:sp>
      <p:sp>
        <p:nvSpPr>
          <p:cNvPr id="403460" name="Rectangle 4"/>
          <p:cNvSpPr>
            <a:spLocks noChangeArrowheads="1"/>
          </p:cNvSpPr>
          <p:nvPr/>
        </p:nvSpPr>
        <p:spPr bwMode="auto">
          <a:xfrm>
            <a:off x="683121" y="5441346"/>
            <a:ext cx="5607844" cy="23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6493" tIns="43247" rIns="86493" bIns="43247" anchor="ctr"/>
          <a:lstStyle/>
          <a:p>
            <a:endParaRPr lang="zh-TW" altLang="en-US"/>
          </a:p>
        </p:txBody>
      </p:sp>
      <p:graphicFrame>
        <p:nvGraphicFramePr>
          <p:cNvPr id="403461" name="Object 5"/>
          <p:cNvGraphicFramePr>
            <a:graphicFrameLocks/>
          </p:cNvGraphicFramePr>
          <p:nvPr/>
        </p:nvGraphicFramePr>
        <p:xfrm>
          <a:off x="532805" y="7281334"/>
          <a:ext cx="5728395" cy="1285119"/>
        </p:xfrm>
        <a:graphic>
          <a:graphicData uri="http://schemas.openxmlformats.org/presentationml/2006/ole">
            <p:oleObj spid="_x0000_s123906" name="Document" r:id="rId4" imgW="6102000" imgH="1347120" progId="Word.Document.8">
              <p:embed/>
            </p:oleObj>
          </a:graphicData>
        </a:graphic>
      </p:graphicFrame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TW"/>
              <a:t>Oracle Database 11</a:t>
            </a:r>
            <a:r>
              <a:rPr lang="en-US" altLang="zh-TW" i="1"/>
              <a:t>g</a:t>
            </a:r>
            <a:r>
              <a:rPr lang="en-US" altLang="zh-TW"/>
              <a:t>: SQL Fundamentals I</a:t>
            </a:r>
            <a:r>
              <a:rPr lang="en-US" altLang="zh-TW">
                <a:solidFill>
                  <a:schemeClr val="tx1"/>
                </a:solidFill>
              </a:rPr>
              <a:t>   4 - </a:t>
            </a:r>
            <a:fld id="{520D6138-3DF5-4A25-A765-3FA1E2945E83}" type="slidenum">
              <a:rPr lang="en-US" altLang="zh-TW">
                <a:solidFill>
                  <a:schemeClr val="tx1"/>
                </a:solidFill>
              </a:rPr>
              <a:pPr/>
              <a:t>54</a:t>
            </a:fld>
            <a:endParaRPr lang="en-US" altLang="zh-TW">
              <a:solidFill>
                <a:schemeClr val="tx1"/>
              </a:solidFill>
            </a:endParaRPr>
          </a:p>
        </p:txBody>
      </p:sp>
      <p:pic>
        <p:nvPicPr>
          <p:cNvPr id="405516" name="Picture 12" descr="C:\project-SQLFund1\images\img-04-25b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7117" y="7009190"/>
            <a:ext cx="4429125" cy="696989"/>
          </a:xfrm>
          <a:prstGeom prst="rect">
            <a:avLst/>
          </a:prstGeom>
          <a:noFill/>
        </p:spPr>
      </p:pic>
      <p:pic>
        <p:nvPicPr>
          <p:cNvPr id="405515" name="Picture 11" descr="C:\project-SQLFund1\images\img-04-25a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7117" y="6333370"/>
            <a:ext cx="4429125" cy="473226"/>
          </a:xfrm>
          <a:prstGeom prst="rect">
            <a:avLst/>
          </a:prstGeom>
          <a:noFill/>
        </p:spPr>
      </p:pic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973" y="5143500"/>
            <a:ext cx="5962055" cy="3489476"/>
          </a:xfrm>
        </p:spPr>
        <p:txBody>
          <a:bodyPr/>
          <a:lstStyle/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使用</a:t>
            </a:r>
            <a:r>
              <a:rPr lang="en-US" altLang="zh-TW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NVL </a:t>
            </a:r>
            <a:r>
              <a:rPr lang="zh-TW" alt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函數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若要計算所有員工的年撫卹金，您必須將月薪乘以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，然後再將佣金的百分比加到結果中：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last_name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salary, 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commission_pct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(salary*12) + (salary*12*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commission_pct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AN_SAL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employees;</a:t>
            </a:r>
            <a:endParaRPr lang="en-US" altLang="zh-TW" dirty="0">
              <a:latin typeface="Courier New" pitchFamily="49" charset="0"/>
            </a:endParaRP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Notice that the annual compensation is calculated for only those employees who earn a commission. If any column value in an expression is null, the result is null. To calculate values for all employees, you must convert the null value to a number before applying the arithmetic operator. In the example in the slide, the </a:t>
            </a:r>
            <a:r>
              <a:rPr lang="en-US" altLang="zh-TW" dirty="0">
                <a:latin typeface="Courier New" pitchFamily="49" charset="0"/>
              </a:rPr>
              <a:t>NVL</a:t>
            </a:r>
            <a:r>
              <a:rPr lang="en-US" altLang="zh-TW" dirty="0"/>
              <a:t> function is used to convert null values to zero.</a:t>
            </a:r>
          </a:p>
        </p:txBody>
      </p:sp>
      <p:sp>
        <p:nvSpPr>
          <p:cNvPr id="405508" name="Rectangle 4"/>
          <p:cNvSpPr>
            <a:spLocks noChangeArrowheads="1"/>
          </p:cNvSpPr>
          <p:nvPr/>
        </p:nvSpPr>
        <p:spPr bwMode="auto">
          <a:xfrm>
            <a:off x="709911" y="6009822"/>
            <a:ext cx="5585519" cy="1640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6493" tIns="43247" rIns="86493" bIns="43247" anchor="ctr"/>
          <a:lstStyle/>
          <a:p>
            <a:endParaRPr lang="zh-TW" altLang="en-US"/>
          </a:p>
        </p:txBody>
      </p:sp>
      <p:sp>
        <p:nvSpPr>
          <p:cNvPr id="405511" name="Text Box 7"/>
          <p:cNvSpPr txBox="1">
            <a:spLocks noChangeArrowheads="1"/>
          </p:cNvSpPr>
          <p:nvPr/>
        </p:nvSpPr>
        <p:spPr bwMode="gray">
          <a:xfrm>
            <a:off x="747117" y="6634238"/>
            <a:ext cx="349747" cy="378486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med" len="lg"/>
          </a:ln>
          <a:effectLst/>
        </p:spPr>
        <p:txBody>
          <a:bodyPr lIns="12153" tIns="12153" rIns="12153" bIns="12153">
            <a:spAutoFit/>
          </a:bodyPr>
          <a:lstStyle/>
          <a:p>
            <a:pPr defTabSz="786847">
              <a:spcBef>
                <a:spcPct val="0"/>
              </a:spcBef>
              <a:buClr>
                <a:srgbClr val="000000"/>
              </a:buClr>
            </a:pPr>
            <a:r>
              <a:rPr lang="en-US" altLang="zh-TW" sz="2300" dirty="0"/>
              <a:t>…</a:t>
            </a:r>
          </a:p>
        </p:txBody>
      </p:sp>
      <p:sp>
        <p:nvSpPr>
          <p:cNvPr id="405514" name="Text Box 10"/>
          <p:cNvSpPr txBox="1">
            <a:spLocks noChangeArrowheads="1"/>
          </p:cNvSpPr>
          <p:nvPr/>
        </p:nvSpPr>
        <p:spPr bwMode="gray">
          <a:xfrm>
            <a:off x="747117" y="7506608"/>
            <a:ext cx="349747" cy="378486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med" len="lg"/>
          </a:ln>
          <a:effectLst/>
        </p:spPr>
        <p:txBody>
          <a:bodyPr lIns="12153" tIns="12153" rIns="12153" bIns="12153">
            <a:spAutoFit/>
          </a:bodyPr>
          <a:lstStyle/>
          <a:p>
            <a:pPr defTabSz="786847">
              <a:spcBef>
                <a:spcPct val="0"/>
              </a:spcBef>
              <a:buClr>
                <a:srgbClr val="000000"/>
              </a:buClr>
            </a:pPr>
            <a:r>
              <a:rPr lang="en-US" altLang="zh-TW" sz="2300" dirty="0"/>
              <a:t>…</a:t>
            </a: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TW"/>
              <a:t>Oracle Database 11</a:t>
            </a:r>
            <a:r>
              <a:rPr lang="en-US" altLang="zh-TW" i="1"/>
              <a:t>g</a:t>
            </a:r>
            <a:r>
              <a:rPr lang="en-US" altLang="zh-TW"/>
              <a:t>: SQL Fundamentals I</a:t>
            </a:r>
            <a:r>
              <a:rPr lang="en-US" altLang="zh-TW">
                <a:solidFill>
                  <a:schemeClr val="tx1"/>
                </a:solidFill>
              </a:rPr>
              <a:t>   4 - </a:t>
            </a:r>
            <a:fld id="{D9DCCFE1-BB2B-48BF-9B0C-233B2ED5E35F}" type="slidenum">
              <a:rPr lang="en-US" altLang="zh-TW">
                <a:solidFill>
                  <a:schemeClr val="tx1"/>
                </a:solidFill>
              </a:rPr>
              <a:pPr/>
              <a:t>55</a:t>
            </a:fld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407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973" y="5143500"/>
            <a:ext cx="5962055" cy="3489476"/>
          </a:xfrm>
        </p:spPr>
        <p:txBody>
          <a:bodyPr/>
          <a:lstStyle/>
          <a:p>
            <a:r>
              <a:rPr lang="zh-TW" alt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使用</a:t>
            </a:r>
            <a:r>
              <a:rPr lang="en-US" altLang="zh-TW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NVL2 </a:t>
            </a:r>
            <a:r>
              <a:rPr lang="zh-TW" alt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函數</a:t>
            </a:r>
          </a:p>
          <a:p>
            <a:r>
              <a:rPr lang="en-US" altLang="zh-TW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NVL2 </a:t>
            </a:r>
            <a:r>
              <a:rPr lang="zh-TW" alt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函數會檢查第一個表示式。若第一個表示式非空值，則</a:t>
            </a:r>
            <a:r>
              <a:rPr lang="en-US" altLang="zh-TW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NVL2 </a:t>
            </a:r>
            <a:r>
              <a:rPr lang="zh-TW" alt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函數會傳回第二個表示式。</a:t>
            </a:r>
          </a:p>
          <a:p>
            <a:r>
              <a:rPr lang="zh-TW" alt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若第一個表示式為空值，則會傳回第三個表示式。</a:t>
            </a:r>
          </a:p>
          <a:p>
            <a:r>
              <a:rPr lang="zh-TW" alt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語法</a:t>
            </a:r>
          </a:p>
          <a:p>
            <a:r>
              <a:rPr lang="en-US" altLang="zh-TW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NVL2(expr1, expr2, expr3)</a:t>
            </a:r>
          </a:p>
          <a:p>
            <a:r>
              <a:rPr lang="zh-TW" alt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在此語法中：</a:t>
            </a:r>
          </a:p>
          <a:p>
            <a:r>
              <a:rPr lang="en-US" altLang="zh-TW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expr1 </a:t>
            </a:r>
            <a:r>
              <a:rPr lang="zh-TW" alt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為來源值或表示式，其中可能包含空值</a:t>
            </a:r>
          </a:p>
          <a:p>
            <a:r>
              <a:rPr lang="en-US" altLang="zh-TW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expr2 </a:t>
            </a:r>
            <a:r>
              <a:rPr lang="zh-TW" alt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</a:t>
            </a:r>
            <a:r>
              <a:rPr lang="en-US" altLang="zh-TW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expr1 </a:t>
            </a:r>
            <a:r>
              <a:rPr lang="zh-TW" alt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非空值時會傳回的值</a:t>
            </a:r>
          </a:p>
          <a:p>
            <a:r>
              <a:rPr lang="en-US" altLang="zh-TW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expr3 </a:t>
            </a:r>
            <a:r>
              <a:rPr lang="zh-TW" alt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</a:t>
            </a:r>
            <a:r>
              <a:rPr lang="en-US" altLang="zh-TW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expr2 </a:t>
            </a:r>
            <a:r>
              <a:rPr lang="zh-TW" alt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為空值時會傳回的值</a:t>
            </a:r>
          </a:p>
          <a:p>
            <a:r>
              <a:rPr lang="zh-TW" alt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在投影片範例中，</a:t>
            </a:r>
            <a:r>
              <a:rPr lang="en-US" altLang="zh-TW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COMMISSION_PCT </a:t>
            </a:r>
            <a:r>
              <a:rPr lang="zh-TW" alt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資料欄會被檢查。如果偵測到一個值，則會傳回</a:t>
            </a:r>
          </a:p>
          <a:p>
            <a:r>
              <a:rPr lang="en-US" altLang="zh-TW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SAL+COMM </a:t>
            </a:r>
            <a:r>
              <a:rPr lang="zh-TW" alt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的第二個表示式。要是</a:t>
            </a:r>
            <a:r>
              <a:rPr lang="en-US" altLang="zh-TW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COMMISSION_PCT </a:t>
            </a:r>
            <a:r>
              <a:rPr lang="zh-TW" alt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資料欄有一個空值，則會傳回</a:t>
            </a:r>
            <a:r>
              <a:rPr lang="en-US" altLang="zh-TW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 </a:t>
            </a:r>
            <a:r>
              <a:rPr lang="zh-TW" alt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的第</a:t>
            </a:r>
          </a:p>
          <a:p>
            <a:r>
              <a:rPr lang="zh-TW" alt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三個表示式。</a:t>
            </a:r>
          </a:p>
          <a:p>
            <a:r>
              <a:rPr lang="zh-TW" alt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引數</a:t>
            </a:r>
            <a:r>
              <a:rPr lang="en-US" altLang="zh-TW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expr1 </a:t>
            </a:r>
            <a:r>
              <a:rPr lang="zh-TW" alt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可以有各種資料類型。引數</a:t>
            </a:r>
            <a:r>
              <a:rPr lang="en-US" altLang="zh-TW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expr2 </a:t>
            </a:r>
            <a:r>
              <a:rPr lang="zh-TW" alt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與引數</a:t>
            </a:r>
            <a:r>
              <a:rPr lang="en-US" altLang="zh-TW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expr3 </a:t>
            </a:r>
            <a:r>
              <a:rPr lang="zh-TW" alt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可以有</a:t>
            </a:r>
            <a:r>
              <a:rPr lang="en-US" altLang="zh-TW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LONG </a:t>
            </a:r>
            <a:r>
              <a:rPr lang="zh-TW" alt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除外的各種資料</a:t>
            </a:r>
          </a:p>
          <a:p>
            <a:r>
              <a:rPr lang="zh-TW" alt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類型。若</a:t>
            </a:r>
            <a:r>
              <a:rPr lang="en-US" altLang="zh-TW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expr2 </a:t>
            </a:r>
            <a:r>
              <a:rPr lang="zh-TW" alt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與</a:t>
            </a:r>
            <a:r>
              <a:rPr lang="en-US" altLang="zh-TW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expr3 </a:t>
            </a:r>
            <a:r>
              <a:rPr lang="zh-TW" alt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的資料類型是不同的，除非</a:t>
            </a:r>
            <a:r>
              <a:rPr lang="en-US" altLang="zh-TW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expr3 </a:t>
            </a:r>
            <a:r>
              <a:rPr lang="zh-TW" alt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是一個空值常數，否則</a:t>
            </a:r>
            <a:r>
              <a:rPr lang="en-US" altLang="zh-TW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Oracle</a:t>
            </a:r>
          </a:p>
          <a:p>
            <a:r>
              <a:rPr lang="zh-TW" alt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伺服器在比較這兩個引數之前，會將</a:t>
            </a:r>
            <a:r>
              <a:rPr lang="en-US" altLang="zh-TW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expr3 </a:t>
            </a:r>
            <a:r>
              <a:rPr lang="zh-TW" alt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的資料類型轉換為</a:t>
            </a:r>
            <a:r>
              <a:rPr lang="en-US" altLang="zh-TW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expr2 </a:t>
            </a:r>
            <a:r>
              <a:rPr lang="zh-TW" alt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的資料類型。在</a:t>
            </a:r>
            <a:r>
              <a:rPr lang="en-US" altLang="zh-TW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expr3</a:t>
            </a:r>
          </a:p>
          <a:p>
            <a:r>
              <a:rPr lang="zh-TW" alt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是一個空值常數的情況下，並不需要轉換資料類型。所傳回的值的資料類型，始終會與</a:t>
            </a:r>
          </a:p>
          <a:p>
            <a:r>
              <a:rPr lang="en-US" altLang="zh-TW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expr2 </a:t>
            </a:r>
            <a:r>
              <a:rPr lang="zh-TW" alt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的資料類型相同，除非</a:t>
            </a:r>
            <a:r>
              <a:rPr lang="en-US" altLang="zh-TW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expr2 </a:t>
            </a:r>
            <a:r>
              <a:rPr lang="zh-TW" alt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為字元資料，在此情況下，傳回的值的資料類型會是</a:t>
            </a:r>
          </a:p>
          <a:p>
            <a:r>
              <a:rPr lang="en-US" altLang="zh-TW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VARCHAR2</a:t>
            </a:r>
            <a:r>
              <a:rPr lang="zh-TW" alt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endParaRPr lang="en-US" altLang="zh-TW" i="0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TW"/>
              <a:t>Oracle Database 11</a:t>
            </a:r>
            <a:r>
              <a:rPr lang="en-US" altLang="zh-TW" i="1"/>
              <a:t>g</a:t>
            </a:r>
            <a:r>
              <a:rPr lang="en-US" altLang="zh-TW"/>
              <a:t>: SQL Fundamentals I</a:t>
            </a:r>
            <a:r>
              <a:rPr lang="en-US" altLang="zh-TW">
                <a:solidFill>
                  <a:schemeClr val="tx1"/>
                </a:solidFill>
              </a:rPr>
              <a:t>   4 - </a:t>
            </a:r>
            <a:fld id="{D819B591-6211-48B3-886F-A23A130DA710}" type="slidenum">
              <a:rPr lang="en-US" altLang="zh-TW">
                <a:solidFill>
                  <a:schemeClr val="tx1"/>
                </a:solidFill>
              </a:rPr>
              <a:pPr/>
              <a:t>56</a:t>
            </a:fld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409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973" y="5143500"/>
            <a:ext cx="5962055" cy="3489476"/>
          </a:xfrm>
        </p:spPr>
        <p:txBody>
          <a:bodyPr/>
          <a:lstStyle/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使用</a:t>
            </a:r>
            <a:r>
              <a:rPr lang="en-US" altLang="zh-TW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NULLIF </a:t>
            </a:r>
            <a:r>
              <a:rPr lang="zh-TW" alt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函數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NULLIF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函數會比較兩個表示式。如果這兩個表示式是相等的，則此函數會傳回空值。如果這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兩個表示式並不相等，則此函數會傳回第一個表示式。您不能將第一個表示式指定為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語法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NULLIF (</a:t>
            </a:r>
            <a:r>
              <a:rPr lang="en-US" altLang="zh-TW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expr1, expr2)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在此語法中：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altLang="zh-TW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expr1 </a:t>
            </a:r>
            <a:r>
              <a:rPr lang="zh-TW" alt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是與</a:t>
            </a:r>
            <a:r>
              <a:rPr lang="en-US" altLang="zh-TW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expr2 </a:t>
            </a:r>
            <a:r>
              <a:rPr lang="zh-TW" alt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進行比較的來源值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altLang="zh-TW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expr2 </a:t>
            </a:r>
            <a:r>
              <a:rPr lang="zh-TW" alt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是與</a:t>
            </a:r>
            <a:r>
              <a:rPr lang="en-US" altLang="zh-TW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expr1 </a:t>
            </a:r>
            <a:r>
              <a:rPr lang="zh-TW" alt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進行比較的來源值</a:t>
            </a:r>
            <a:r>
              <a:rPr lang="en-US" altLang="zh-TW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TW" alt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若此值不等於</a:t>
            </a:r>
            <a:r>
              <a:rPr lang="en-US" altLang="zh-TW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expr1</a:t>
            </a:r>
            <a:r>
              <a:rPr lang="zh-TW" alt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，則會傳回</a:t>
            </a:r>
            <a:r>
              <a:rPr lang="en-US" altLang="zh-TW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expr1</a:t>
            </a:r>
            <a:r>
              <a:rPr lang="zh-TW" alt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r>
              <a:rPr lang="en-US" altLang="zh-TW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在投影片範例中，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EMPLOYEES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表格中的姓名長度，與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EMPLOYEES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表格中的姓氏長度進行比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較。若姓名與姓氏的長度不相等，則會顯示姓名的長度。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注意：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NULLIF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函數在邏輯上與下述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表示式相同。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表示式會在下一頁進行討論：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WHEN expr1 = 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expr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 THEN NULL ELSE expr1 END</a:t>
            </a:r>
            <a:endParaRPr lang="en-US" altLang="zh-TW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TW"/>
              <a:t>Oracle Database 11</a:t>
            </a:r>
            <a:r>
              <a:rPr lang="en-US" altLang="zh-TW" i="1"/>
              <a:t>g</a:t>
            </a:r>
            <a:r>
              <a:rPr lang="en-US" altLang="zh-TW"/>
              <a:t>: SQL Fundamentals I</a:t>
            </a:r>
            <a:r>
              <a:rPr lang="en-US" altLang="zh-TW">
                <a:solidFill>
                  <a:schemeClr val="tx1"/>
                </a:solidFill>
              </a:rPr>
              <a:t>   4 - </a:t>
            </a:r>
            <a:fld id="{D8E85B8C-0425-4498-A32B-7F19A9B501E0}" type="slidenum">
              <a:rPr lang="en-US" altLang="zh-TW">
                <a:solidFill>
                  <a:schemeClr val="tx1"/>
                </a:solidFill>
              </a:rPr>
              <a:pPr/>
              <a:t>57</a:t>
            </a:fld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41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973" y="5143500"/>
            <a:ext cx="5962055" cy="3489476"/>
          </a:xfrm>
        </p:spPr>
        <p:txBody>
          <a:bodyPr/>
          <a:lstStyle/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使用</a:t>
            </a:r>
            <a:r>
              <a:rPr lang="en-US" altLang="zh-TW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COALESCE </a:t>
            </a:r>
            <a:r>
              <a:rPr lang="zh-TW" alt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函數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COALESCE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函數會傳回清單中第一個非空值的表示式。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語法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COALESCE (</a:t>
            </a:r>
            <a:r>
              <a:rPr lang="en-US" altLang="zh-TW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expr1, expr2, ... </a:t>
            </a:r>
            <a:r>
              <a:rPr lang="en-US" altLang="zh-TW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exprn</a:t>
            </a:r>
            <a:r>
              <a:rPr lang="en-US" altLang="zh-TW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在此語法中：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altLang="zh-TW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expr1 </a:t>
            </a:r>
            <a:r>
              <a:rPr lang="zh-TW" alt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若此表示式非空值，則會傳回此表示式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altLang="zh-TW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expr2 </a:t>
            </a:r>
            <a:r>
              <a:rPr lang="zh-TW" alt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若第一個表示式為空值，但此表示式非空值，則會傳回此表示式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altLang="zh-TW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exprn</a:t>
            </a:r>
            <a:r>
              <a:rPr lang="en-US" altLang="zh-TW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TW" alt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若前面的表示式為空值，則會傳回此表示式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所有表示式的資料類型都相同。</a:t>
            </a:r>
            <a:endParaRPr lang="en-US" altLang="zh-TW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TW"/>
              <a:t>Oracle Database 11</a:t>
            </a:r>
            <a:r>
              <a:rPr lang="en-US" altLang="zh-TW" i="1"/>
              <a:t>g</a:t>
            </a:r>
            <a:r>
              <a:rPr lang="en-US" altLang="zh-TW"/>
              <a:t>: SQL Fundamentals I</a:t>
            </a:r>
            <a:r>
              <a:rPr lang="en-US" altLang="zh-TW">
                <a:solidFill>
                  <a:schemeClr val="tx1"/>
                </a:solidFill>
              </a:rPr>
              <a:t>   4 - </a:t>
            </a:r>
            <a:fld id="{A74C3AB5-8809-485F-9BA1-F085E58395F3}" type="slidenum">
              <a:rPr lang="en-US" altLang="zh-TW">
                <a:solidFill>
                  <a:schemeClr val="tx1"/>
                </a:solidFill>
              </a:rPr>
              <a:pPr/>
              <a:t>58</a:t>
            </a:fld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413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973" y="5143500"/>
            <a:ext cx="5962055" cy="3489476"/>
          </a:xfrm>
        </p:spPr>
        <p:txBody>
          <a:bodyPr/>
          <a:lstStyle/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使用</a:t>
            </a:r>
            <a:r>
              <a:rPr lang="en-US" altLang="zh-TW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COALESCE </a:t>
            </a:r>
            <a:r>
              <a:rPr lang="zh-TW" alt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函數</a:t>
            </a:r>
            <a:r>
              <a:rPr lang="en-US" altLang="zh-TW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續</a:t>
            </a:r>
            <a:r>
              <a:rPr lang="en-US" altLang="zh-TW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投影片中所顯示的範例中，若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MANAGER_ID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的值非空值，則會顯示出來。若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MANAGER_ID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值為空值，則會顯示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COMMISSION_PCT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。若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MANAGER_ID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與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COMMISSION_PCT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值均為空值，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則會顯示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–1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的值。</a:t>
            </a:r>
            <a:endParaRPr lang="en-US" altLang="zh-TW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TW"/>
              <a:t>Oracle Database 11</a:t>
            </a:r>
            <a:r>
              <a:rPr lang="en-US" altLang="zh-TW" i="1"/>
              <a:t>g</a:t>
            </a:r>
            <a:r>
              <a:rPr lang="en-US" altLang="zh-TW"/>
              <a:t>: SQL Fundamentals I</a:t>
            </a:r>
            <a:r>
              <a:rPr lang="en-US" altLang="zh-TW">
                <a:solidFill>
                  <a:schemeClr val="tx1"/>
                </a:solidFill>
              </a:rPr>
              <a:t>   4 - </a:t>
            </a:r>
            <a:fld id="{4872484A-FD24-4CAE-87A1-138474FD2391}" type="slidenum">
              <a:rPr lang="en-US" altLang="zh-TW">
                <a:solidFill>
                  <a:schemeClr val="tx1"/>
                </a:solidFill>
              </a:rPr>
              <a:pPr/>
              <a:t>59</a:t>
            </a:fld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515076" name="Rectangle 1028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5077" name="Rectangle 10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TW"/>
              <a:t>Oracle Database 11</a:t>
            </a:r>
            <a:r>
              <a:rPr lang="en-US" altLang="zh-TW" i="1"/>
              <a:t>g</a:t>
            </a:r>
            <a:r>
              <a:rPr lang="en-US" altLang="zh-TW"/>
              <a:t>: SQL Fundamentals I</a:t>
            </a:r>
            <a:r>
              <a:rPr lang="en-US" altLang="zh-TW">
                <a:solidFill>
                  <a:schemeClr val="tx1"/>
                </a:solidFill>
              </a:rPr>
              <a:t>   4 - </a:t>
            </a:r>
            <a:fld id="{FA39D7D4-3340-4DB8-9B4B-985A736A1234}" type="slidenum">
              <a:rPr lang="en-US" altLang="zh-TW">
                <a:solidFill>
                  <a:schemeClr val="tx1"/>
                </a:solidFill>
              </a:rPr>
              <a:pPr/>
              <a:t>60</a:t>
            </a:fld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415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973" y="5143500"/>
            <a:ext cx="5962055" cy="3489476"/>
          </a:xfrm>
        </p:spPr>
        <p:txBody>
          <a:bodyPr/>
          <a:lstStyle/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條件表示式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敘述句中，兩種用來實行條件處理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(IF-THEN-ELSE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邏輯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的方法，分別為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表示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式與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DECODE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函數。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注意：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表示式相容於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ANSI SQL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DECODE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函數則為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Oracle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專屬語法。</a:t>
            </a:r>
            <a:endParaRPr lang="en-US" altLang="zh-TW"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TW"/>
              <a:t>Oracle Database 11</a:t>
            </a:r>
            <a:r>
              <a:rPr lang="en-US" altLang="zh-TW" i="1"/>
              <a:t>g</a:t>
            </a:r>
            <a:r>
              <a:rPr lang="en-US" altLang="zh-TW"/>
              <a:t>: SQL Fundamentals I</a:t>
            </a:r>
            <a:r>
              <a:rPr lang="en-US" altLang="zh-TW">
                <a:solidFill>
                  <a:schemeClr val="tx1"/>
                </a:solidFill>
              </a:rPr>
              <a:t>   4 - </a:t>
            </a:r>
            <a:fld id="{7CEAD3D3-7532-472A-AE48-72F28B99BA02}" type="slidenum">
              <a:rPr lang="en-US" altLang="zh-TW">
                <a:solidFill>
                  <a:schemeClr val="tx1"/>
                </a:solidFill>
              </a:rPr>
              <a:pPr/>
              <a:t>61</a:t>
            </a:fld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417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973" y="5143500"/>
            <a:ext cx="5962055" cy="3489476"/>
          </a:xfrm>
        </p:spPr>
        <p:txBody>
          <a:bodyPr/>
          <a:lstStyle/>
          <a:p>
            <a:r>
              <a:rPr lang="en-US" altLang="zh-TW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</a:t>
            </a:r>
            <a:r>
              <a:rPr lang="zh-TW" alt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表示式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表示式能讓您在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敘述句中使用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IF-THEN-ELSE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邏輯，而不必呼叫程序。在一個簡易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表示式中，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Oracle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伺服器會先搜尋第一組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... THEN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，在其中的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expr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與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comparison_expr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要相同，然後會傳回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return_expr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。若無符合此條件的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... THEN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組合，而且有一個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子句，則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Oracle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伺服器會傳回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else_expr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。否則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Oracle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伺服器會傳回空值。您不能將所有的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return_exprs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與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else_expr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都指定為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所有表示式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expr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comparison_expr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與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return_expr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都必須是同一資料類型，此資料類型可以是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VARCHAR2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NCHAR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或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NVARCHAR2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endParaRPr lang="en-US" altLang="zh-TW" dirty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TW"/>
              <a:t>Oracle Database 11</a:t>
            </a:r>
            <a:r>
              <a:rPr lang="en-US" altLang="zh-TW" i="1"/>
              <a:t>g</a:t>
            </a:r>
            <a:r>
              <a:rPr lang="en-US" altLang="zh-TW"/>
              <a:t>: SQL Fundamentals I</a:t>
            </a:r>
            <a:r>
              <a:rPr lang="en-US" altLang="zh-TW">
                <a:solidFill>
                  <a:schemeClr val="tx1"/>
                </a:solidFill>
              </a:rPr>
              <a:t>   4 - </a:t>
            </a:r>
            <a:fld id="{5E2938D7-FE82-4D99-8453-30B718A9CA3D}" type="slidenum">
              <a:rPr lang="en-US" altLang="zh-TW">
                <a:solidFill>
                  <a:schemeClr val="tx1"/>
                </a:solidFill>
              </a:rPr>
              <a:pPr/>
              <a:t>62</a:t>
            </a:fld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419842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447973" y="5143500"/>
            <a:ext cx="5962055" cy="3489476"/>
          </a:xfrm>
        </p:spPr>
        <p:txBody>
          <a:bodyPr/>
          <a:lstStyle/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使用</a:t>
            </a:r>
            <a:r>
              <a:rPr lang="en-US" altLang="zh-TW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</a:t>
            </a:r>
            <a:r>
              <a:rPr lang="zh-TW" alt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表示式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在投影片的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敘述句中將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JOB_ID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的值解碼。若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JOB_ID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為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IT_PROG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，則加薪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10%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；若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JOB_ID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為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ST_CLERK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，則加薪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15%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；若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JOB_ID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為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SA_REP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，則加薪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20%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。至於其他所有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的工作角色，其薪資並不會增加。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同樣的敘述句也可以用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DECODE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函數來撰寫。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這是已搜尋的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表示式之範例。在已搜尋的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表示式中，搜尋會從左到右一直進行，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直到找到所列出條件中的出現次數為止，然後會將傳回表示式傳回。若找不到其值為真的條件，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且有一個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子句，則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子句中的傳回表示式會被傳回；否則就會傳回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last_name,salary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(CASE WHEN salary&lt;5000 THEN 'Low'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salary&lt;10000 THEN 'Medium'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salary&lt;20000 THEN 'Good'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 'Excellent'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END) 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qualified_salary</a:t>
            </a:r>
            <a:endParaRPr lang="en-US" altLang="zh-TW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employees;</a:t>
            </a:r>
            <a:endParaRPr lang="en-US" altLang="zh-TW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TW"/>
              <a:t>Oracle Database 11</a:t>
            </a:r>
            <a:r>
              <a:rPr lang="en-US" altLang="zh-TW" i="1"/>
              <a:t>g</a:t>
            </a:r>
            <a:r>
              <a:rPr lang="en-US" altLang="zh-TW"/>
              <a:t>: SQL Fundamentals I</a:t>
            </a:r>
            <a:r>
              <a:rPr lang="en-US" altLang="zh-TW">
                <a:solidFill>
                  <a:schemeClr val="tx1"/>
                </a:solidFill>
              </a:rPr>
              <a:t>   3 - </a:t>
            </a:r>
            <a:fld id="{6F549048-76C1-4176-BCA1-41B4B2ED0E39}" type="slidenum">
              <a:rPr lang="en-US" altLang="zh-TW">
                <a:solidFill>
                  <a:schemeClr val="tx1"/>
                </a:solidFill>
              </a:rPr>
              <a:pPr/>
              <a:t>8</a:t>
            </a:fld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31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973" y="5143500"/>
            <a:ext cx="5962055" cy="3489476"/>
          </a:xfrm>
        </p:spPr>
        <p:txBody>
          <a:bodyPr/>
          <a:lstStyle/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單列函數</a:t>
            </a:r>
            <a:r>
              <a:rPr lang="en-US" altLang="zh-TW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續</a:t>
            </a:r>
            <a:r>
              <a:rPr lang="en-US" altLang="zh-TW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本章節涵蓋下列單列函數：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字元函數：接受字元輸入，並可傳回字元值與數字值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數字函數：接受數值輸入，並傳回數值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日期函數：針對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資料類型的值作業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(MONTHS_BETWEEN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函數會傳回一個數字，其他所有的日期函數則會傳回一個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資料類型的值。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轉換函數：將值從一個資料類型轉換為另一個資料類型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一般函數：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NVL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NVL2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NULLIF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COALESCE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CASE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DECODE</a:t>
            </a:r>
            <a:endParaRPr lang="en-US" altLang="zh-TW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TW"/>
              <a:t>Oracle Database 11</a:t>
            </a:r>
            <a:r>
              <a:rPr lang="en-US" altLang="zh-TW" i="1"/>
              <a:t>g</a:t>
            </a:r>
            <a:r>
              <a:rPr lang="en-US" altLang="zh-TW"/>
              <a:t>: SQL Fundamentals I</a:t>
            </a:r>
            <a:r>
              <a:rPr lang="en-US" altLang="zh-TW">
                <a:solidFill>
                  <a:schemeClr val="tx1"/>
                </a:solidFill>
              </a:rPr>
              <a:t>   4 - </a:t>
            </a:r>
            <a:fld id="{5D86A32D-6E68-4BE7-B601-E4A0B34ACEDC}" type="slidenum">
              <a:rPr lang="en-US" altLang="zh-TW">
                <a:solidFill>
                  <a:schemeClr val="tx1"/>
                </a:solidFill>
              </a:rPr>
              <a:pPr/>
              <a:t>63</a:t>
            </a:fld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421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973" y="5143500"/>
            <a:ext cx="5962055" cy="3489476"/>
          </a:xfrm>
        </p:spPr>
        <p:txBody>
          <a:bodyPr/>
          <a:lstStyle/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DECODE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函數會對一個表示式進行解碼，解碼的方式與用於不同語言中的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IF-THEN-ELSE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邏輯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相似。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DECODE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函數會在將</a:t>
            </a:r>
            <a:r>
              <a:rPr lang="en-US" altLang="zh-TW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expression </a:t>
            </a:r>
            <a:r>
              <a:rPr lang="zh-TW" alt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與各個</a:t>
            </a:r>
            <a:r>
              <a:rPr lang="en-US" altLang="zh-TW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search </a:t>
            </a:r>
            <a:r>
              <a:rPr lang="zh-TW" alt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值比較之後，再對此表示式進行解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碼。如果此表示式與</a:t>
            </a:r>
            <a:r>
              <a:rPr lang="en-US" altLang="zh-TW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search </a:t>
            </a:r>
            <a:r>
              <a:rPr lang="zh-TW" alt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相同，則會傳回</a:t>
            </a:r>
            <a:r>
              <a:rPr lang="en-US" altLang="zh-TW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</a:t>
            </a:r>
            <a:r>
              <a:rPr lang="zh-TW" alt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如果省略預設值，則在搜尋值不符合任一結果值時，會傳回一個空值。</a:t>
            </a:r>
            <a:endParaRPr lang="en-US" altLang="zh-TW" dirty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TW"/>
              <a:t>Oracle Database 11</a:t>
            </a:r>
            <a:r>
              <a:rPr lang="en-US" altLang="zh-TW" i="1"/>
              <a:t>g</a:t>
            </a:r>
            <a:r>
              <a:rPr lang="en-US" altLang="zh-TW"/>
              <a:t>: SQL Fundamentals I</a:t>
            </a:r>
            <a:r>
              <a:rPr lang="en-US" altLang="zh-TW">
                <a:solidFill>
                  <a:schemeClr val="tx1"/>
                </a:solidFill>
              </a:rPr>
              <a:t>   4 - </a:t>
            </a:r>
            <a:fld id="{B7A1F13F-BA37-488E-8601-FF2268C03911}" type="slidenum">
              <a:rPr lang="en-US" altLang="zh-TW">
                <a:solidFill>
                  <a:schemeClr val="tx1"/>
                </a:solidFill>
              </a:rPr>
              <a:pPr/>
              <a:t>64</a:t>
            </a:fld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4239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394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使用</a:t>
            </a:r>
            <a:r>
              <a:rPr lang="en-US" altLang="zh-TW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DECODE </a:t>
            </a:r>
            <a:r>
              <a:rPr lang="zh-TW" alt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函數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在投影片中的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敘述句裡，測試了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JOB_ID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的值。如果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JOB_ID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為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IT_PROG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，則薪資會增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加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10%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；如果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JOB_ID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為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ST_CLERK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，則薪資會增加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15%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；如果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JOB_ID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為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SA_REP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，則薪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資會增加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20%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。至於其他工作角色，其薪資並不會增加。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同樣的敘述句可以在虛擬程式碼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pseudocode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中當成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IF-THEN-ELSE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敘述句來表示：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job_id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'IT_PROG' THEN salary = salary*1.10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job_id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'ST_CLERK' THEN salary = salary*1.15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job_id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'SA_REP' THEN salary = salary*1.20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 salary = salary</a:t>
            </a:r>
            <a:endParaRPr lang="en-US" altLang="zh-TW" dirty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TW"/>
              <a:t>Oracle Database 11</a:t>
            </a:r>
            <a:r>
              <a:rPr lang="en-US" altLang="zh-TW" i="1"/>
              <a:t>g</a:t>
            </a:r>
            <a:r>
              <a:rPr lang="en-US" altLang="zh-TW"/>
              <a:t>: SQL Fundamentals I</a:t>
            </a:r>
            <a:r>
              <a:rPr lang="en-US" altLang="zh-TW">
                <a:solidFill>
                  <a:schemeClr val="tx1"/>
                </a:solidFill>
              </a:rPr>
              <a:t>   4 - </a:t>
            </a:r>
            <a:fld id="{F284426F-9C00-444E-BFE3-0884B394D61E}" type="slidenum">
              <a:rPr lang="en-US" altLang="zh-TW">
                <a:solidFill>
                  <a:schemeClr val="tx1"/>
                </a:solidFill>
              </a:rPr>
              <a:pPr/>
              <a:t>65</a:t>
            </a:fld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425993" name="Rectangle 9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5994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使用</a:t>
            </a:r>
            <a:r>
              <a:rPr lang="en-US" altLang="zh-TW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DECODE </a:t>
            </a:r>
            <a:r>
              <a:rPr lang="zh-TW" alt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函數</a:t>
            </a:r>
            <a:r>
              <a:rPr lang="en-US" altLang="zh-TW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續</a:t>
            </a:r>
            <a:r>
              <a:rPr lang="en-US" altLang="zh-TW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此投影片中顯示了另一個使用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DECODE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函數的範例。在此範例中，我們按照月薪來決定部門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80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中每個員工的稅率。稅率如下：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月薪範圍稅率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$0.00–1,999.99 00%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$2,000.00–3,999.99 09%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$4,000.00–5,999.99 20%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$6,000.00–7,999.99 30%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$8,000.00–9,999.99 40%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$10,000.00–11,999.99 42%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$12,200.00–13,999.99 44%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$14,000.00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或更多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45%</a:t>
            </a:r>
            <a:endParaRPr lang="en-US" altLang="zh-TW" dirty="0"/>
          </a:p>
        </p:txBody>
      </p:sp>
      <p:pic>
        <p:nvPicPr>
          <p:cNvPr id="425992" name="Picture 8" descr="C:\project-SQLFund1\images\img-04-36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8942" y="7740952"/>
            <a:ext cx="3241477" cy="957036"/>
          </a:xfrm>
          <a:prstGeom prst="rect">
            <a:avLst/>
          </a:prstGeom>
          <a:noFill/>
        </p:spPr>
      </p:pic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TW"/>
              <a:t>Oracle Database 11</a:t>
            </a:r>
            <a:r>
              <a:rPr lang="en-US" altLang="zh-TW" i="1"/>
              <a:t>g</a:t>
            </a:r>
            <a:r>
              <a:rPr lang="en-US" altLang="zh-TW"/>
              <a:t>: SQL Fundamentals I</a:t>
            </a:r>
            <a:r>
              <a:rPr lang="en-US" altLang="zh-TW">
                <a:solidFill>
                  <a:schemeClr val="tx1"/>
                </a:solidFill>
              </a:rPr>
              <a:t>   4 - </a:t>
            </a:r>
            <a:fld id="{CF8D5A12-74CC-4CC6-A734-C38E586941C9}" type="slidenum">
              <a:rPr lang="en-US" altLang="zh-TW">
                <a:solidFill>
                  <a:schemeClr val="tx1"/>
                </a:solidFill>
              </a:rPr>
              <a:pPr/>
              <a:t>66</a:t>
            </a:fld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42803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80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47973" y="5143500"/>
            <a:ext cx="5962055" cy="3489476"/>
          </a:xfrm>
        </p:spPr>
        <p:txBody>
          <a:bodyPr/>
          <a:lstStyle/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總結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單列函數的巢狀結構可以深入到任一層級。單列函數可以處理下列：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字元資料：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LOWER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UPPER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INITCAP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CONCAT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SUBSTR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LENGTH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數字資料：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ROUND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TRUNC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日期資料：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MONTHS_BETWEEN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ADD_MONTHS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NEXT_DAY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LAST_DAY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ROUND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TRUNC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請記住：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日期值也可以使用算術運算子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轉換函數可以轉換字元值、日期值與數字值：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TO_CHAR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TO_date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TO_NUMBER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有幾個與空值有關的函數，包括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NVL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NVL2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NULLIF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與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COALESCE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IF-THEN-ELSE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邏輯可以用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表示式或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DECODE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函數，在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敘述句中加以套用。</a:t>
            </a:r>
          </a:p>
          <a:p>
            <a:r>
              <a:rPr lang="en-US" altLang="zh-TW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SYSDATE </a:t>
            </a:r>
            <a:r>
              <a:rPr lang="zh-TW" alt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與</a:t>
            </a:r>
            <a:r>
              <a:rPr lang="en-US" altLang="zh-TW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DUAL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SYSDATE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是一種可傳回目前日期與時間的日期函數。從一個慣稱為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DUAL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的虛擬表格來選擇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SYSDATE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endParaRPr lang="en-US" altLang="zh-TW" dirty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TW"/>
              <a:t>Oracle Database 11</a:t>
            </a:r>
            <a:r>
              <a:rPr lang="en-US" altLang="zh-TW" i="1"/>
              <a:t>g</a:t>
            </a:r>
            <a:r>
              <a:rPr lang="en-US" altLang="zh-TW"/>
              <a:t>: SQL Fundamentals I</a:t>
            </a:r>
            <a:r>
              <a:rPr lang="en-US" altLang="zh-TW">
                <a:solidFill>
                  <a:schemeClr val="tx1"/>
                </a:solidFill>
              </a:rPr>
              <a:t>   4 - </a:t>
            </a:r>
            <a:fld id="{7F1859E7-ABB2-41BD-B801-730E12E9755A}" type="slidenum">
              <a:rPr lang="en-US" altLang="zh-TW">
                <a:solidFill>
                  <a:schemeClr val="tx1"/>
                </a:solidFill>
              </a:rPr>
              <a:pPr/>
              <a:t>67</a:t>
            </a:fld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430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973" y="5143500"/>
            <a:ext cx="5962055" cy="3489476"/>
          </a:xfrm>
        </p:spPr>
        <p:txBody>
          <a:bodyPr/>
          <a:lstStyle/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課堂練習</a:t>
            </a:r>
            <a:r>
              <a:rPr lang="en-US" altLang="zh-TW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TW" alt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：第二部份簡介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本章節課堂練習的第二部份提供了各種練習題。在這些練習題中要使用字元、數字與日期資料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類型可使用的不同函數。請完成第二部份的練習題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7-14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請記住，巢狀函數的結果，是從最內部的函數一直評估到最外部的函數而產生。</a:t>
            </a:r>
            <a:endParaRPr lang="en-US" altLang="zh-TW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TW"/>
              <a:t>Oracle Database 11</a:t>
            </a:r>
            <a:r>
              <a:rPr lang="en-US" altLang="zh-TW" i="1"/>
              <a:t>g</a:t>
            </a:r>
            <a:r>
              <a:rPr lang="en-US" altLang="zh-TW"/>
              <a:t>: SQL Fundamentals I</a:t>
            </a:r>
            <a:r>
              <a:rPr lang="en-US" altLang="zh-TW">
                <a:solidFill>
                  <a:schemeClr val="tx1"/>
                </a:solidFill>
              </a:rPr>
              <a:t>   3 - </a:t>
            </a:r>
            <a:fld id="{40C725BD-9737-4B9D-85A2-F165FF15EE30}" type="slidenum">
              <a:rPr lang="en-US" altLang="zh-TW">
                <a:solidFill>
                  <a:schemeClr val="tx1"/>
                </a:solidFill>
              </a:rPr>
              <a:pPr/>
              <a:t>9</a:t>
            </a:fld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513028" name="Rectangle 1028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3029" name="Rectangle 10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TW"/>
              <a:t>Oracle Database 11</a:t>
            </a:r>
            <a:r>
              <a:rPr lang="en-US" altLang="zh-TW" i="1"/>
              <a:t>g</a:t>
            </a:r>
            <a:r>
              <a:rPr lang="en-US" altLang="zh-TW"/>
              <a:t>: SQL Fundamentals I</a:t>
            </a:r>
            <a:r>
              <a:rPr lang="en-US" altLang="zh-TW">
                <a:solidFill>
                  <a:schemeClr val="tx1"/>
                </a:solidFill>
              </a:rPr>
              <a:t>   3 - </a:t>
            </a:r>
            <a:fld id="{495619F6-6DCB-4C8F-9463-3241E764F2B1}" type="slidenum">
              <a:rPr lang="en-US" altLang="zh-TW">
                <a:solidFill>
                  <a:schemeClr val="tx1"/>
                </a:solidFill>
              </a:rPr>
              <a:pPr/>
              <a:t>10</a:t>
            </a:fld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319490" name="Rectangle 2"/>
          <p:cNvSpPr>
            <a:spLocks noChangeArrowheads="1"/>
          </p:cNvSpPr>
          <p:nvPr/>
        </p:nvSpPr>
        <p:spPr bwMode="auto">
          <a:xfrm>
            <a:off x="372071" y="4630965"/>
            <a:ext cx="5826622" cy="3752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9634" tIns="42538" rIns="89634" bIns="42538"/>
          <a:lstStyle/>
          <a:p>
            <a:pPr defTabSz="385916" eaLnBrk="0" hangingPunct="0">
              <a:lnSpc>
                <a:spcPct val="95000"/>
              </a:lnSpc>
              <a:spcBef>
                <a:spcPct val="30000"/>
              </a:spcBef>
              <a:tabLst>
                <a:tab pos="439974" algn="l"/>
              </a:tabLst>
            </a:pPr>
            <a:endParaRPr lang="zh-TW" altLang="zh-TW" sz="1000" dirty="0">
              <a:latin typeface="Times New Roman" pitchFamily="18" charset="0"/>
            </a:endParaRPr>
          </a:p>
        </p:txBody>
      </p:sp>
      <p:graphicFrame>
        <p:nvGraphicFramePr>
          <p:cNvPr id="319493" name="Object 5"/>
          <p:cNvGraphicFramePr>
            <a:graphicFrameLocks/>
          </p:cNvGraphicFramePr>
          <p:nvPr/>
        </p:nvGraphicFramePr>
        <p:xfrm>
          <a:off x="482204" y="6159500"/>
          <a:ext cx="5991820" cy="2231571"/>
        </p:xfrm>
        <a:graphic>
          <a:graphicData uri="http://schemas.openxmlformats.org/presentationml/2006/ole">
            <p:oleObj spid="_x0000_s253954" name="Document" r:id="rId4" imgW="6397920" imgH="2453760" progId="Word.Document.8">
              <p:embed/>
            </p:oleObj>
          </a:graphicData>
        </a:graphic>
      </p:graphicFrame>
      <p:sp>
        <p:nvSpPr>
          <p:cNvPr id="31949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949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47973" y="5143500"/>
            <a:ext cx="5962055" cy="3489476"/>
          </a:xfrm>
        </p:spPr>
        <p:txBody>
          <a:bodyPr/>
          <a:lstStyle/>
          <a:p>
            <a:pPr eaLnBrk="0" hangingPunct="0">
              <a:spcBef>
                <a:spcPct val="30000"/>
              </a:spcBef>
              <a:buSzTx/>
              <a:buFontTx/>
              <a:buNone/>
            </a:pPr>
            <a:r>
              <a:rPr lang="en-US" altLang="zh-TW" dirty="0"/>
              <a:t>Character Functions</a:t>
            </a:r>
          </a:p>
          <a:p>
            <a:pPr lvl="1" eaLnBrk="0" hangingPunct="0">
              <a:spcBef>
                <a:spcPct val="30000"/>
              </a:spcBef>
              <a:buSzTx/>
              <a:buFontTx/>
              <a:buNone/>
            </a:pPr>
            <a:r>
              <a:rPr lang="en-US" altLang="zh-TW" dirty="0">
                <a:solidFill>
                  <a:schemeClr val="tx1"/>
                </a:solidFill>
              </a:rPr>
              <a:t>Single-row character functions</a:t>
            </a:r>
            <a:r>
              <a:rPr lang="en-US" altLang="zh-TW" dirty="0">
                <a:solidFill>
                  <a:srgbClr val="FC0128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accept character data as input and can return both character and numeric values. Character functions can be divided into the following:</a:t>
            </a:r>
          </a:p>
          <a:p>
            <a:pPr lvl="2" eaLnBrk="0" hangingPunct="0">
              <a:buClr>
                <a:schemeClr val="tx1"/>
              </a:buClr>
              <a:buSzTx/>
            </a:pPr>
            <a:r>
              <a:rPr lang="en-US" altLang="zh-TW" dirty="0">
                <a:solidFill>
                  <a:schemeClr val="tx1"/>
                </a:solidFill>
              </a:rPr>
              <a:t>Case-conversion functions</a:t>
            </a:r>
          </a:p>
          <a:p>
            <a:pPr lvl="2" eaLnBrk="0" hangingPunct="0">
              <a:buClr>
                <a:schemeClr val="tx1"/>
              </a:buClr>
              <a:buSzTx/>
            </a:pPr>
            <a:r>
              <a:rPr lang="en-US" altLang="zh-TW" dirty="0">
                <a:solidFill>
                  <a:schemeClr val="tx1"/>
                </a:solidFill>
              </a:rPr>
              <a:t>Character-manipulation functions</a:t>
            </a:r>
          </a:p>
          <a:p>
            <a:pPr lvl="1" eaLnBrk="0" hangingPunct="0">
              <a:spcBef>
                <a:spcPct val="50000"/>
              </a:spcBef>
              <a:buSzTx/>
              <a:buFontTx/>
              <a:buNone/>
            </a:pPr>
            <a:r>
              <a:rPr lang="en-US" altLang="zh-TW" b="1" dirty="0">
                <a:solidFill>
                  <a:schemeClr val="tx1"/>
                </a:solidFill>
              </a:rPr>
              <a:t/>
            </a:r>
            <a:br>
              <a:rPr lang="en-US" altLang="zh-TW" b="1" dirty="0">
                <a:solidFill>
                  <a:schemeClr val="tx1"/>
                </a:solidFill>
              </a:rPr>
            </a:br>
            <a:r>
              <a:rPr lang="en-US" altLang="zh-TW" b="1" dirty="0">
                <a:solidFill>
                  <a:schemeClr val="tx1"/>
                </a:solidFill>
              </a:rPr>
              <a:t/>
            </a:r>
            <a:br>
              <a:rPr lang="en-US" altLang="zh-TW" b="1" dirty="0">
                <a:solidFill>
                  <a:schemeClr val="tx1"/>
                </a:solidFill>
              </a:rPr>
            </a:br>
            <a:r>
              <a:rPr lang="en-US" altLang="zh-TW" b="1" dirty="0">
                <a:solidFill>
                  <a:schemeClr val="tx1"/>
                </a:solidFill>
              </a:rPr>
              <a:t/>
            </a:r>
            <a:br>
              <a:rPr lang="en-US" altLang="zh-TW" b="1" dirty="0">
                <a:solidFill>
                  <a:schemeClr val="tx1"/>
                </a:solidFill>
              </a:rPr>
            </a:br>
            <a:r>
              <a:rPr lang="en-US" altLang="zh-TW" b="1" dirty="0">
                <a:solidFill>
                  <a:schemeClr val="tx1"/>
                </a:solidFill>
              </a:rPr>
              <a:t/>
            </a:r>
            <a:br>
              <a:rPr lang="en-US" altLang="zh-TW" b="1" dirty="0">
                <a:solidFill>
                  <a:schemeClr val="tx1"/>
                </a:solidFill>
              </a:rPr>
            </a:br>
            <a:r>
              <a:rPr lang="en-US" altLang="zh-TW" b="1" dirty="0">
                <a:solidFill>
                  <a:schemeClr val="tx1"/>
                </a:solidFill>
              </a:rPr>
              <a:t/>
            </a:r>
            <a:br>
              <a:rPr lang="en-US" altLang="zh-TW" b="1" dirty="0">
                <a:solidFill>
                  <a:schemeClr val="tx1"/>
                </a:solidFill>
              </a:rPr>
            </a:br>
            <a:r>
              <a:rPr lang="en-US" altLang="zh-TW" b="1" dirty="0">
                <a:solidFill>
                  <a:schemeClr val="tx1"/>
                </a:solidFill>
              </a:rPr>
              <a:t/>
            </a:r>
            <a:br>
              <a:rPr lang="en-US" altLang="zh-TW" b="1" dirty="0">
                <a:solidFill>
                  <a:schemeClr val="tx1"/>
                </a:solidFill>
              </a:rPr>
            </a:br>
            <a:r>
              <a:rPr lang="en-US" altLang="zh-TW" b="1" dirty="0">
                <a:solidFill>
                  <a:schemeClr val="tx1"/>
                </a:solidFill>
              </a:rPr>
              <a:t/>
            </a:r>
            <a:br>
              <a:rPr lang="en-US" altLang="zh-TW" b="1" dirty="0">
                <a:solidFill>
                  <a:schemeClr val="tx1"/>
                </a:solidFill>
              </a:rPr>
            </a:br>
            <a:r>
              <a:rPr lang="en-US" altLang="zh-TW" b="1" dirty="0">
                <a:solidFill>
                  <a:schemeClr val="tx1"/>
                </a:solidFill>
              </a:rPr>
              <a:t/>
            </a:r>
            <a:br>
              <a:rPr lang="en-US" altLang="zh-TW" b="1" dirty="0">
                <a:solidFill>
                  <a:schemeClr val="tx1"/>
                </a:solidFill>
              </a:rPr>
            </a:br>
            <a:r>
              <a:rPr lang="en-US" altLang="zh-TW" b="1" dirty="0">
                <a:solidFill>
                  <a:schemeClr val="tx1"/>
                </a:solidFill>
              </a:rPr>
              <a:t/>
            </a:r>
            <a:br>
              <a:rPr lang="en-US" altLang="zh-TW" b="1" dirty="0">
                <a:solidFill>
                  <a:schemeClr val="tx1"/>
                </a:solidFill>
              </a:rPr>
            </a:br>
            <a:r>
              <a:rPr lang="en-US" altLang="zh-TW" b="1" dirty="0">
                <a:solidFill>
                  <a:schemeClr val="tx1"/>
                </a:solidFill>
              </a:rPr>
              <a:t/>
            </a:r>
            <a:br>
              <a:rPr lang="en-US" altLang="zh-TW" b="1" dirty="0">
                <a:solidFill>
                  <a:schemeClr val="tx1"/>
                </a:solidFill>
              </a:rPr>
            </a:br>
            <a:r>
              <a:rPr lang="en-US" altLang="zh-TW" b="1" dirty="0">
                <a:solidFill>
                  <a:schemeClr val="tx1"/>
                </a:solidFill>
              </a:rPr>
              <a:t/>
            </a:r>
            <a:br>
              <a:rPr lang="en-US" altLang="zh-TW" b="1" dirty="0">
                <a:solidFill>
                  <a:schemeClr val="tx1"/>
                </a:solidFill>
              </a:rPr>
            </a:br>
            <a:r>
              <a:rPr lang="en-US" altLang="zh-TW" sz="900" b="1" dirty="0"/>
              <a:t/>
            </a:r>
            <a:br>
              <a:rPr lang="en-US" altLang="zh-TW" sz="900" b="1" dirty="0"/>
            </a:br>
            <a:endParaRPr lang="en-US" altLang="zh-TW" sz="900" b="1" dirty="0"/>
          </a:p>
          <a:p>
            <a:pPr lvl="1" eaLnBrk="0" hangingPunct="0">
              <a:spcBef>
                <a:spcPct val="0"/>
              </a:spcBef>
              <a:buSzTx/>
              <a:buFontTx/>
              <a:buNone/>
            </a:pPr>
            <a:r>
              <a:rPr lang="en-US" altLang="zh-TW" b="1" dirty="0">
                <a:solidFill>
                  <a:schemeClr val="tx1"/>
                </a:solidFill>
              </a:rPr>
              <a:t/>
            </a:r>
            <a:br>
              <a:rPr lang="en-US" altLang="zh-TW" b="1" dirty="0">
                <a:solidFill>
                  <a:schemeClr val="tx1"/>
                </a:solidFill>
              </a:rPr>
            </a:br>
            <a:r>
              <a:rPr lang="en-US" altLang="zh-TW" b="1" dirty="0">
                <a:solidFill>
                  <a:schemeClr val="tx1"/>
                </a:solidFill>
              </a:rPr>
              <a:t>Note: </a:t>
            </a:r>
            <a:r>
              <a:rPr lang="en-US" altLang="zh-TW" dirty="0">
                <a:solidFill>
                  <a:schemeClr val="tx1"/>
                </a:solidFill>
              </a:rPr>
              <a:t>The functions discussed in this lesson are only some of the available functions.</a:t>
            </a:r>
            <a:endParaRPr lang="en-US" altLang="zh-TW" dirty="0"/>
          </a:p>
        </p:txBody>
      </p:sp>
      <p:sp>
        <p:nvSpPr>
          <p:cNvPr id="319496" name="Rectangle 8"/>
          <p:cNvSpPr>
            <a:spLocks noChangeArrowheads="1"/>
          </p:cNvSpPr>
          <p:nvPr/>
        </p:nvSpPr>
        <p:spPr bwMode="auto">
          <a:xfrm>
            <a:off x="516434" y="4635500"/>
            <a:ext cx="184547" cy="430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6493" tIns="43247" rIns="86493" bIns="43247" anchor="ctr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TW"/>
              <a:t>Oracle Database 11</a:t>
            </a:r>
            <a:r>
              <a:rPr lang="en-US" altLang="zh-TW" i="1"/>
              <a:t>g</a:t>
            </a:r>
            <a:r>
              <a:rPr lang="en-US" altLang="zh-TW"/>
              <a:t>: SQL Fundamentals I</a:t>
            </a:r>
            <a:r>
              <a:rPr lang="en-US" altLang="zh-TW">
                <a:solidFill>
                  <a:schemeClr val="tx1"/>
                </a:solidFill>
              </a:rPr>
              <a:t>   3 - </a:t>
            </a:r>
            <a:fld id="{E4EFFF33-91B7-4BD7-8CE6-45CCE48214FA}" type="slidenum">
              <a:rPr lang="en-US" altLang="zh-TW">
                <a:solidFill>
                  <a:schemeClr val="tx1"/>
                </a:solidFill>
              </a:rPr>
              <a:pPr/>
              <a:t>11</a:t>
            </a:fld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32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973" y="5143500"/>
            <a:ext cx="5962055" cy="3489476"/>
          </a:xfrm>
        </p:spPr>
        <p:txBody>
          <a:bodyPr/>
          <a:lstStyle/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大小寫處理函數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LOWER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UPPER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與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INITCAP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三者都是大小寫轉換函數。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altLang="zh-TW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LOWER</a:t>
            </a:r>
            <a:r>
              <a:rPr lang="zh-TW" alt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：將大小寫混合的字元字串，或全部大寫的字元字串，轉換成全部小寫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altLang="zh-TW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UPPER</a:t>
            </a:r>
            <a:r>
              <a:rPr lang="zh-TW" alt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：將大小寫混合的字元字串，或全部小寫的字元字串，轉換成全部大寫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altLang="zh-TW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INITCAP</a:t>
            </a:r>
            <a:r>
              <a:rPr lang="zh-TW" alt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：將每個字的第一個字母轉換成大寫，而其他字母則轉換成小寫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'The job id for '||UPPER(last_name)||' is '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||LOWER(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job_id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AS "EMPLOYEE DETAILS"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employees;</a:t>
            </a:r>
            <a:endParaRPr lang="en-US" altLang="zh-TW" dirty="0"/>
          </a:p>
        </p:txBody>
      </p:sp>
      <p:sp>
        <p:nvSpPr>
          <p:cNvPr id="323590" name="Text Box 6"/>
          <p:cNvSpPr txBox="1">
            <a:spLocks noChangeArrowheads="1"/>
          </p:cNvSpPr>
          <p:nvPr/>
        </p:nvSpPr>
        <p:spPr bwMode="auto">
          <a:xfrm>
            <a:off x="897434" y="7582203"/>
            <a:ext cx="348258" cy="378486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med" len="lg"/>
          </a:ln>
          <a:effectLst/>
        </p:spPr>
        <p:txBody>
          <a:bodyPr lIns="12153" tIns="12153" rIns="12153" bIns="12153">
            <a:spAutoFit/>
          </a:bodyPr>
          <a:lstStyle/>
          <a:p>
            <a:pPr defTabSz="786847">
              <a:spcBef>
                <a:spcPct val="0"/>
              </a:spcBef>
              <a:buClr>
                <a:srgbClr val="000000"/>
              </a:buClr>
            </a:pPr>
            <a:r>
              <a:rPr lang="en-US" altLang="zh-TW" sz="2300" dirty="0"/>
              <a:t>…</a:t>
            </a:r>
          </a:p>
        </p:txBody>
      </p:sp>
      <p:pic>
        <p:nvPicPr>
          <p:cNvPr id="323591" name="Picture 7" descr="C:\project-SQLFund1\images\img-03-09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7434" y="6830786"/>
            <a:ext cx="3833813" cy="922262"/>
          </a:xfrm>
          <a:prstGeom prst="rect">
            <a:avLst/>
          </a:prstGeom>
          <a:noFill/>
        </p:spPr>
      </p:pic>
      <p:pic>
        <p:nvPicPr>
          <p:cNvPr id="323592" name="Picture 8" descr="C:\project-SQLFund1\images\img-03-09a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97434" y="7957155"/>
            <a:ext cx="3845719" cy="495905"/>
          </a:xfrm>
          <a:prstGeom prst="rect">
            <a:avLst/>
          </a:prstGeom>
          <a:noFill/>
        </p:spPr>
      </p:pic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TW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pPr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9133641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pPr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1590269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pPr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8998125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pPr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0461344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pPr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097280" y="86786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038822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solidFill>
            <a:schemeClr val="bg1"/>
          </a:solidFill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pPr/>
              <a:t>12/15/2015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6630704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pPr/>
              <a:t>12/15/2015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6304064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pPr/>
              <a:t>12/15/2015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1951825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pPr/>
              <a:t>12/15/2015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130917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8624D31-43A5-475A-80CF-332C9F6DCF35}" type="datetimeFigureOut">
              <a:rPr lang="en-US" smtClean="0"/>
              <a:pPr/>
              <a:t>12/15/2015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8558887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pPr/>
              <a:t>12/15/2015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6270994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pPr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121619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61557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45476" y="1060398"/>
            <a:ext cx="9854814" cy="3182112"/>
          </a:xfrm>
        </p:spPr>
        <p:txBody>
          <a:bodyPr>
            <a:normAutofit/>
          </a:bodyPr>
          <a:lstStyle/>
          <a:p>
            <a:r>
              <a:rPr lang="en-US" altLang="zh-TW" sz="6000" b="1" dirty="0" smtClean="0">
                <a:ea typeface="Arial" charset="0"/>
                <a:cs typeface="Arial" charset="0"/>
              </a:rPr>
              <a:t>SQL II</a:t>
            </a:r>
            <a:endParaRPr kumimoji="1" lang="zh-TW" altLang="en-US" sz="6000" dirty="0"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220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280" y="286603"/>
            <a:ext cx="10058400" cy="832749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solidFill>
                  <a:schemeClr val="tx1"/>
                </a:solidFill>
                <a:latin typeface="+mn-lt"/>
                <a:ea typeface="新細明體" charset="-120"/>
              </a:rPr>
              <a:t>Character Functions</a:t>
            </a:r>
          </a:p>
        </p:txBody>
      </p:sp>
      <p:sp>
        <p:nvSpPr>
          <p:cNvPr id="318468" name="Rectangle 4"/>
          <p:cNvSpPr>
            <a:spLocks noChangeArrowheads="1"/>
          </p:cNvSpPr>
          <p:nvPr/>
        </p:nvSpPr>
        <p:spPr bwMode="blackWhite">
          <a:xfrm>
            <a:off x="4516967" y="1671639"/>
            <a:ext cx="3081867" cy="941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zh-TW" altLang="en-US" b="1" dirty="0" smtClean="0"/>
              <a:t>字元</a:t>
            </a:r>
          </a:p>
          <a:p>
            <a:pPr algn="ctr"/>
            <a:r>
              <a:rPr lang="zh-TW" altLang="en-US" b="1" dirty="0" smtClean="0"/>
              <a:t>函數</a:t>
            </a:r>
            <a:endParaRPr lang="en-US" altLang="zh-TW" b="1" dirty="0">
              <a:ea typeface="新細明體" charset="-120"/>
            </a:endParaRPr>
          </a:p>
        </p:txBody>
      </p:sp>
      <p:sp>
        <p:nvSpPr>
          <p:cNvPr id="318469" name="Rectangle 5"/>
          <p:cNvSpPr>
            <a:spLocks noChangeArrowheads="1"/>
          </p:cNvSpPr>
          <p:nvPr/>
        </p:nvSpPr>
        <p:spPr bwMode="auto">
          <a:xfrm>
            <a:off x="2692401" y="4194175"/>
            <a:ext cx="1150956" cy="840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822325" eaLnBrk="0" hangingPunct="0">
              <a:lnSpc>
                <a:spcPct val="90000"/>
              </a:lnSpc>
              <a:buClrTx/>
              <a:buFontTx/>
              <a:buNone/>
            </a:pPr>
            <a:r>
              <a:rPr lang="en-US" altLang="zh-TW">
                <a:latin typeface="Courier New" pitchFamily="49" charset="0"/>
                <a:ea typeface="新細明體" charset="-120"/>
              </a:rPr>
              <a:t>LOWER</a:t>
            </a:r>
          </a:p>
          <a:p>
            <a:pPr algn="l" defTabSz="822325" eaLnBrk="0" hangingPunct="0">
              <a:lnSpc>
                <a:spcPct val="90000"/>
              </a:lnSpc>
              <a:buClrTx/>
              <a:buFontTx/>
              <a:buNone/>
            </a:pPr>
            <a:r>
              <a:rPr lang="en-US" altLang="zh-TW">
                <a:latin typeface="Courier New" pitchFamily="49" charset="0"/>
                <a:ea typeface="新細明體" charset="-120"/>
              </a:rPr>
              <a:t>UPPER</a:t>
            </a:r>
          </a:p>
          <a:p>
            <a:pPr algn="l" defTabSz="822325" eaLnBrk="0" hangingPunct="0">
              <a:lnSpc>
                <a:spcPct val="90000"/>
              </a:lnSpc>
              <a:buClrTx/>
              <a:buFontTx/>
              <a:buNone/>
            </a:pPr>
            <a:r>
              <a:rPr lang="en-US" altLang="zh-TW">
                <a:latin typeface="Courier New" pitchFamily="49" charset="0"/>
                <a:ea typeface="新細明體" charset="-120"/>
              </a:rPr>
              <a:t>INITCAP</a:t>
            </a:r>
          </a:p>
        </p:txBody>
      </p:sp>
      <p:sp>
        <p:nvSpPr>
          <p:cNvPr id="318470" name="Rectangle 6"/>
          <p:cNvSpPr>
            <a:spLocks noChangeArrowheads="1"/>
          </p:cNvSpPr>
          <p:nvPr/>
        </p:nvSpPr>
        <p:spPr bwMode="auto">
          <a:xfrm>
            <a:off x="7575551" y="4194175"/>
            <a:ext cx="2292349" cy="1838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 defTabSz="822325" eaLnBrk="0" hangingPunct="0">
              <a:lnSpc>
                <a:spcPct val="90000"/>
              </a:lnSpc>
              <a:buClrTx/>
              <a:buFontTx/>
              <a:buNone/>
            </a:pPr>
            <a:r>
              <a:rPr lang="en-US" altLang="zh-TW" dirty="0">
                <a:latin typeface="Courier New" pitchFamily="49" charset="0"/>
                <a:ea typeface="新細明體" charset="-120"/>
              </a:rPr>
              <a:t>CONCAT</a:t>
            </a:r>
          </a:p>
          <a:p>
            <a:pPr algn="l" defTabSz="822325" eaLnBrk="0" hangingPunct="0">
              <a:lnSpc>
                <a:spcPct val="90000"/>
              </a:lnSpc>
              <a:buClrTx/>
              <a:buFontTx/>
              <a:buNone/>
            </a:pPr>
            <a:r>
              <a:rPr lang="en-US" altLang="zh-TW" dirty="0">
                <a:latin typeface="Courier New" pitchFamily="49" charset="0"/>
                <a:ea typeface="新細明體" charset="-120"/>
              </a:rPr>
              <a:t>SUBSTR</a:t>
            </a:r>
          </a:p>
          <a:p>
            <a:pPr algn="l" defTabSz="822325" eaLnBrk="0" hangingPunct="0">
              <a:lnSpc>
                <a:spcPct val="90000"/>
              </a:lnSpc>
              <a:buClrTx/>
              <a:buFontTx/>
              <a:buNone/>
            </a:pPr>
            <a:r>
              <a:rPr lang="en-US" altLang="zh-TW" dirty="0">
                <a:latin typeface="Courier New" pitchFamily="49" charset="0"/>
                <a:ea typeface="新細明體" charset="-120"/>
              </a:rPr>
              <a:t>LENGTH</a:t>
            </a:r>
          </a:p>
          <a:p>
            <a:pPr algn="l" defTabSz="822325" eaLnBrk="0" hangingPunct="0">
              <a:lnSpc>
                <a:spcPct val="90000"/>
              </a:lnSpc>
              <a:buClrTx/>
              <a:buFontTx/>
              <a:buNone/>
            </a:pPr>
            <a:r>
              <a:rPr lang="en-US" altLang="zh-TW" dirty="0">
                <a:latin typeface="Courier New" pitchFamily="49" charset="0"/>
                <a:ea typeface="新細明體" charset="-120"/>
              </a:rPr>
              <a:t>INSTR</a:t>
            </a:r>
          </a:p>
          <a:p>
            <a:pPr algn="l" defTabSz="822325" eaLnBrk="0" hangingPunct="0">
              <a:lnSpc>
                <a:spcPct val="90000"/>
              </a:lnSpc>
              <a:buClrTx/>
              <a:buFontTx/>
              <a:buNone/>
            </a:pPr>
            <a:r>
              <a:rPr lang="en-US" altLang="zh-TW" dirty="0">
                <a:latin typeface="Courier New" pitchFamily="49" charset="0"/>
                <a:ea typeface="新細明體" charset="-120"/>
              </a:rPr>
              <a:t>LPAD | RPAD</a:t>
            </a:r>
          </a:p>
          <a:p>
            <a:pPr algn="l" defTabSz="822325" eaLnBrk="0" hangingPunct="0">
              <a:lnSpc>
                <a:spcPct val="90000"/>
              </a:lnSpc>
              <a:buClrTx/>
              <a:buFontTx/>
              <a:buNone/>
            </a:pPr>
            <a:r>
              <a:rPr lang="en-US" altLang="zh-TW" dirty="0">
                <a:latin typeface="Courier New" pitchFamily="49" charset="0"/>
                <a:ea typeface="新細明體" charset="-120"/>
              </a:rPr>
              <a:t>TRIM</a:t>
            </a:r>
          </a:p>
          <a:p>
            <a:pPr algn="l" defTabSz="822325" eaLnBrk="0" hangingPunct="0">
              <a:lnSpc>
                <a:spcPct val="90000"/>
              </a:lnSpc>
              <a:buClrTx/>
              <a:buFontTx/>
              <a:buNone/>
            </a:pPr>
            <a:r>
              <a:rPr lang="en-US" altLang="zh-TW" dirty="0">
                <a:latin typeface="Courier New" pitchFamily="49" charset="0"/>
                <a:ea typeface="新細明體" charset="-120"/>
              </a:rPr>
              <a:t>REPLACE</a:t>
            </a:r>
          </a:p>
        </p:txBody>
      </p:sp>
      <p:sp>
        <p:nvSpPr>
          <p:cNvPr id="318471" name="Line 7"/>
          <p:cNvSpPr>
            <a:spLocks noChangeShapeType="1"/>
          </p:cNvSpPr>
          <p:nvPr/>
        </p:nvSpPr>
        <p:spPr bwMode="auto">
          <a:xfrm flipV="1">
            <a:off x="6057900" y="2614614"/>
            <a:ext cx="0" cy="3206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/>
            <a:endParaRPr lang="zh-TW" altLang="en-US" b="1"/>
          </a:p>
        </p:txBody>
      </p:sp>
      <p:sp>
        <p:nvSpPr>
          <p:cNvPr id="318472" name="Freeform 8"/>
          <p:cNvSpPr>
            <a:spLocks/>
          </p:cNvSpPr>
          <p:nvPr/>
        </p:nvSpPr>
        <p:spPr bwMode="auto">
          <a:xfrm>
            <a:off x="3464984" y="2940050"/>
            <a:ext cx="5130800" cy="534988"/>
          </a:xfrm>
          <a:custGeom>
            <a:avLst/>
            <a:gdLst/>
            <a:ahLst/>
            <a:cxnLst>
              <a:cxn ang="0">
                <a:pos x="0" y="316"/>
              </a:cxn>
              <a:cxn ang="0">
                <a:pos x="0" y="0"/>
              </a:cxn>
              <a:cxn ang="0">
                <a:pos x="2423" y="0"/>
              </a:cxn>
              <a:cxn ang="0">
                <a:pos x="2423" y="148"/>
              </a:cxn>
              <a:cxn ang="0">
                <a:pos x="2423" y="336"/>
              </a:cxn>
            </a:cxnLst>
            <a:rect l="0" t="0" r="r" b="b"/>
            <a:pathLst>
              <a:path w="2424" h="337">
                <a:moveTo>
                  <a:pt x="0" y="316"/>
                </a:moveTo>
                <a:lnTo>
                  <a:pt x="0" y="0"/>
                </a:lnTo>
                <a:lnTo>
                  <a:pt x="2423" y="0"/>
                </a:lnTo>
                <a:lnTo>
                  <a:pt x="2423" y="148"/>
                </a:lnTo>
                <a:lnTo>
                  <a:pt x="2423" y="336"/>
                </a:lnTo>
              </a:path>
            </a:pathLst>
          </a:custGeom>
          <a:noFill/>
          <a:ln w="28575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/>
            <a:endParaRPr lang="zh-TW" altLang="en-US" b="1"/>
          </a:p>
        </p:txBody>
      </p:sp>
      <p:sp>
        <p:nvSpPr>
          <p:cNvPr id="318473" name="Rectangle 9"/>
          <p:cNvSpPr>
            <a:spLocks noChangeArrowheads="1"/>
          </p:cNvSpPr>
          <p:nvPr/>
        </p:nvSpPr>
        <p:spPr bwMode="blackWhite">
          <a:xfrm>
            <a:off x="1263651" y="3221039"/>
            <a:ext cx="4387849" cy="941387"/>
          </a:xfrm>
          <a:prstGeom prst="rect">
            <a:avLst/>
          </a:prstGeom>
          <a:solidFill>
            <a:srgbClr val="FFCC99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zh-TW" altLang="en-US" b="1" dirty="0" smtClean="0"/>
              <a:t>大小寫處理</a:t>
            </a:r>
          </a:p>
          <a:p>
            <a:pPr algn="ctr"/>
            <a:r>
              <a:rPr lang="zh-TW" altLang="en-US" b="1" dirty="0" smtClean="0"/>
              <a:t>函數</a:t>
            </a:r>
            <a:endParaRPr lang="en-US" altLang="zh-TW" b="1" dirty="0">
              <a:ea typeface="新細明體" charset="-120"/>
            </a:endParaRPr>
          </a:p>
        </p:txBody>
      </p:sp>
      <p:sp>
        <p:nvSpPr>
          <p:cNvPr id="318474" name="Rectangle 10"/>
          <p:cNvSpPr>
            <a:spLocks noChangeArrowheads="1"/>
          </p:cNvSpPr>
          <p:nvPr/>
        </p:nvSpPr>
        <p:spPr bwMode="blackWhite">
          <a:xfrm>
            <a:off x="6426200" y="3206750"/>
            <a:ext cx="4387851" cy="941388"/>
          </a:xfrm>
          <a:prstGeom prst="rect">
            <a:avLst/>
          </a:prstGeom>
          <a:solidFill>
            <a:srgbClr val="FFCC99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zh-TW" altLang="en-US" b="1" dirty="0" smtClean="0"/>
              <a:t>字元處理</a:t>
            </a:r>
          </a:p>
          <a:p>
            <a:pPr algn="ctr"/>
            <a:r>
              <a:rPr lang="zh-TW" altLang="en-US" b="1" dirty="0" smtClean="0"/>
              <a:t>函數</a:t>
            </a:r>
            <a:endParaRPr lang="en-US" altLang="zh-TW" b="1" dirty="0">
              <a:ea typeface="新細明體" charset="-120"/>
            </a:endParaRP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81" name="Rectangle 21"/>
          <p:cNvSpPr>
            <a:spLocks noGrp="1" noChangeArrowheads="1"/>
          </p:cNvSpPr>
          <p:nvPr>
            <p:ph type="title"/>
          </p:nvPr>
        </p:nvSpPr>
        <p:spPr>
          <a:xfrm>
            <a:off x="1097280" y="0"/>
            <a:ext cx="10058400" cy="1024759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solidFill>
                  <a:schemeClr val="tx1"/>
                </a:solidFill>
                <a:latin typeface="+mn-lt"/>
                <a:ea typeface="新細明體" charset="-120"/>
              </a:rPr>
              <a:t>Case-Conversion Functions</a:t>
            </a:r>
          </a:p>
        </p:txBody>
      </p:sp>
      <p:sp>
        <p:nvSpPr>
          <p:cNvPr id="322582" name="Rectangle 22"/>
          <p:cNvSpPr>
            <a:spLocks noGrp="1" noChangeArrowheads="1"/>
          </p:cNvSpPr>
          <p:nvPr>
            <p:ph type="body" idx="1"/>
          </p:nvPr>
        </p:nvSpPr>
        <p:spPr>
          <a:xfrm>
            <a:off x="1231900" y="1449388"/>
            <a:ext cx="10557933" cy="360362"/>
          </a:xfrm>
        </p:spPr>
        <p:txBody>
          <a:bodyPr>
            <a:normAutofit lnSpcReduction="10000"/>
          </a:bodyPr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這些函數會轉換字元字串的大小寫：</a:t>
            </a:r>
            <a:endParaRPr lang="en-US" altLang="zh-TW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22565" name="Rectangle 5"/>
          <p:cNvSpPr>
            <a:spLocks noChangeArrowheads="1"/>
          </p:cNvSpPr>
          <p:nvPr/>
        </p:nvSpPr>
        <p:spPr bwMode="blackWhite">
          <a:xfrm>
            <a:off x="5903385" y="2346325"/>
            <a:ext cx="3881967" cy="38258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l" defTabSz="228600" eaLnBrk="0" hangingPunct="0">
              <a:lnSpc>
                <a:spcPct val="95000"/>
              </a:lnSpc>
              <a:spcBef>
                <a:spcPct val="35000"/>
              </a:spcBef>
              <a:buClrTx/>
              <a:buFontTx/>
              <a:buNone/>
            </a:pPr>
            <a:r>
              <a:rPr lang="en-US" altLang="zh-TW" sz="1600" b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sql course</a:t>
            </a:r>
          </a:p>
        </p:txBody>
      </p:sp>
      <p:sp>
        <p:nvSpPr>
          <p:cNvPr id="322566" name="Rectangle 6"/>
          <p:cNvSpPr>
            <a:spLocks noChangeArrowheads="1"/>
          </p:cNvSpPr>
          <p:nvPr/>
        </p:nvSpPr>
        <p:spPr bwMode="blackWhite">
          <a:xfrm>
            <a:off x="1231901" y="2346325"/>
            <a:ext cx="4671484" cy="38258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l" defTabSz="228600" eaLnBrk="0" hangingPunct="0">
              <a:lnSpc>
                <a:spcPct val="95000"/>
              </a:lnSpc>
              <a:spcBef>
                <a:spcPct val="35000"/>
              </a:spcBef>
              <a:buClrTx/>
              <a:buFontTx/>
              <a:buNone/>
            </a:pPr>
            <a:r>
              <a:rPr lang="en-US" altLang="zh-TW" sz="1600" b="0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LOWER(</a:t>
            </a:r>
            <a:r>
              <a:rPr lang="en-US" altLang="zh-TW" sz="1600" b="0" dirty="0">
                <a:solidFill>
                  <a:schemeClr val="bg2"/>
                </a:solidFill>
                <a:latin typeface="Courier New" pitchFamily="49" charset="0"/>
                <a:ea typeface="新細明體" charset="-120"/>
              </a:rPr>
              <a:t>'</a:t>
            </a:r>
            <a:r>
              <a:rPr lang="en-US" altLang="zh-TW" sz="1600" b="0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SQL Course</a:t>
            </a:r>
            <a:r>
              <a:rPr lang="en-US" altLang="zh-TW" sz="1600" b="0" dirty="0">
                <a:solidFill>
                  <a:schemeClr val="bg2"/>
                </a:solidFill>
                <a:latin typeface="Courier New" pitchFamily="49" charset="0"/>
                <a:ea typeface="新細明體" charset="-120"/>
              </a:rPr>
              <a:t>'</a:t>
            </a:r>
            <a:r>
              <a:rPr lang="en-US" altLang="zh-TW" sz="1600" b="0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)</a:t>
            </a:r>
          </a:p>
        </p:txBody>
      </p:sp>
      <p:sp>
        <p:nvSpPr>
          <p:cNvPr id="322567" name="Rectangle 7"/>
          <p:cNvSpPr>
            <a:spLocks noChangeArrowheads="1"/>
          </p:cNvSpPr>
          <p:nvPr/>
        </p:nvSpPr>
        <p:spPr bwMode="blackWhite">
          <a:xfrm>
            <a:off x="5903385" y="3111501"/>
            <a:ext cx="3881967" cy="36512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l" defTabSz="228600">
              <a:buClr>
                <a:srgbClr val="000000"/>
              </a:buClr>
            </a:pPr>
            <a:r>
              <a:rPr lang="en-US" altLang="zh-TW" sz="1600" b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Sql Course</a:t>
            </a:r>
          </a:p>
        </p:txBody>
      </p:sp>
      <p:sp>
        <p:nvSpPr>
          <p:cNvPr id="322568" name="Rectangle 8"/>
          <p:cNvSpPr>
            <a:spLocks noChangeArrowheads="1"/>
          </p:cNvSpPr>
          <p:nvPr/>
        </p:nvSpPr>
        <p:spPr bwMode="blackWhite">
          <a:xfrm>
            <a:off x="1231901" y="3111501"/>
            <a:ext cx="4671484" cy="36512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l" defTabSz="228600" eaLnBrk="0" hangingPunct="0">
              <a:lnSpc>
                <a:spcPct val="95000"/>
              </a:lnSpc>
              <a:spcBef>
                <a:spcPct val="35000"/>
              </a:spcBef>
              <a:buClrTx/>
              <a:buFontTx/>
              <a:buNone/>
            </a:pPr>
            <a:r>
              <a:rPr lang="en-US" altLang="zh-TW" sz="1600" b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INITCAP(</a:t>
            </a:r>
            <a:r>
              <a:rPr lang="en-US" altLang="zh-TW" sz="1600" b="0">
                <a:solidFill>
                  <a:schemeClr val="bg2"/>
                </a:solidFill>
                <a:latin typeface="Courier New" pitchFamily="49" charset="0"/>
                <a:ea typeface="新細明體" charset="-120"/>
              </a:rPr>
              <a:t>'</a:t>
            </a:r>
            <a:r>
              <a:rPr lang="en-US" altLang="zh-TW" sz="1600" b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SQL Course</a:t>
            </a:r>
            <a:r>
              <a:rPr lang="en-US" altLang="zh-TW" sz="1600" b="0">
                <a:solidFill>
                  <a:schemeClr val="bg2"/>
                </a:solidFill>
                <a:latin typeface="Courier New" pitchFamily="49" charset="0"/>
                <a:ea typeface="新細明體" charset="-120"/>
              </a:rPr>
              <a:t>'</a:t>
            </a:r>
            <a:r>
              <a:rPr lang="en-US" altLang="zh-TW" sz="1600" b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)</a:t>
            </a:r>
          </a:p>
        </p:txBody>
      </p:sp>
      <p:sp>
        <p:nvSpPr>
          <p:cNvPr id="322569" name="Rectangle 9"/>
          <p:cNvSpPr>
            <a:spLocks noChangeArrowheads="1"/>
          </p:cNvSpPr>
          <p:nvPr/>
        </p:nvSpPr>
        <p:spPr bwMode="blackWhite">
          <a:xfrm>
            <a:off x="5903385" y="2728914"/>
            <a:ext cx="3881967" cy="38258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l" defTabSz="228600" eaLnBrk="0" hangingPunct="0">
              <a:lnSpc>
                <a:spcPct val="95000"/>
              </a:lnSpc>
              <a:spcBef>
                <a:spcPct val="35000"/>
              </a:spcBef>
              <a:buClrTx/>
              <a:buFontTx/>
              <a:buNone/>
            </a:pPr>
            <a:r>
              <a:rPr lang="en-US" altLang="zh-TW" sz="1600" b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SQL COURSE</a:t>
            </a:r>
          </a:p>
        </p:txBody>
      </p:sp>
      <p:sp>
        <p:nvSpPr>
          <p:cNvPr id="322570" name="Rectangle 10"/>
          <p:cNvSpPr>
            <a:spLocks noChangeArrowheads="1"/>
          </p:cNvSpPr>
          <p:nvPr/>
        </p:nvSpPr>
        <p:spPr bwMode="blackWhite">
          <a:xfrm>
            <a:off x="1231901" y="2728914"/>
            <a:ext cx="4671484" cy="38258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l" defTabSz="228600" eaLnBrk="0" hangingPunct="0">
              <a:lnSpc>
                <a:spcPct val="95000"/>
              </a:lnSpc>
              <a:spcBef>
                <a:spcPct val="35000"/>
              </a:spcBef>
              <a:buClrTx/>
              <a:buFontTx/>
              <a:buNone/>
            </a:pPr>
            <a:r>
              <a:rPr lang="en-US" altLang="zh-TW" sz="1600" b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UPPER(</a:t>
            </a:r>
            <a:r>
              <a:rPr lang="en-US" altLang="zh-TW" sz="1600" b="0">
                <a:solidFill>
                  <a:schemeClr val="bg2"/>
                </a:solidFill>
                <a:latin typeface="Courier New" pitchFamily="49" charset="0"/>
                <a:ea typeface="新細明體" charset="-120"/>
              </a:rPr>
              <a:t>'</a:t>
            </a:r>
            <a:r>
              <a:rPr lang="en-US" altLang="zh-TW" sz="1600" b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SQL Course</a:t>
            </a:r>
            <a:r>
              <a:rPr lang="en-US" altLang="zh-TW" sz="1600" b="0">
                <a:solidFill>
                  <a:schemeClr val="bg2"/>
                </a:solidFill>
                <a:latin typeface="Courier New" pitchFamily="49" charset="0"/>
                <a:ea typeface="新細明體" charset="-120"/>
              </a:rPr>
              <a:t>'</a:t>
            </a:r>
            <a:r>
              <a:rPr lang="en-US" altLang="zh-TW" sz="1600" b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)</a:t>
            </a:r>
          </a:p>
        </p:txBody>
      </p:sp>
      <p:sp>
        <p:nvSpPr>
          <p:cNvPr id="322571" name="Rectangle 11"/>
          <p:cNvSpPr>
            <a:spLocks noChangeArrowheads="1"/>
          </p:cNvSpPr>
          <p:nvPr/>
        </p:nvSpPr>
        <p:spPr bwMode="gray">
          <a:xfrm>
            <a:off x="5903385" y="1981201"/>
            <a:ext cx="3881967" cy="365125"/>
          </a:xfrm>
          <a:prstGeom prst="rect">
            <a:avLst/>
          </a:prstGeom>
          <a:solidFill>
            <a:schemeClr val="tx2"/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l" defTabSz="228600">
              <a:buClr>
                <a:srgbClr val="000000"/>
              </a:buClr>
            </a:pPr>
            <a:r>
              <a:rPr lang="zh-TW" altLang="en-US" sz="2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結果</a:t>
            </a:r>
            <a:endParaRPr lang="en-US" altLang="zh-TW" sz="20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22572" name="Rectangle 12"/>
          <p:cNvSpPr>
            <a:spLocks noChangeArrowheads="1"/>
          </p:cNvSpPr>
          <p:nvPr/>
        </p:nvSpPr>
        <p:spPr bwMode="gray">
          <a:xfrm>
            <a:off x="1231901" y="1981201"/>
            <a:ext cx="4671484" cy="365125"/>
          </a:xfrm>
          <a:prstGeom prst="rect">
            <a:avLst/>
          </a:prstGeom>
          <a:solidFill>
            <a:schemeClr val="tx2"/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l" defTabSz="228600">
              <a:buClr>
                <a:srgbClr val="000000"/>
              </a:buClr>
            </a:pPr>
            <a:r>
              <a:rPr lang="zh-TW" altLang="en-US" sz="2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函數</a:t>
            </a:r>
            <a:endParaRPr lang="en-US" altLang="zh-TW" sz="20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22573" name="Line 13"/>
          <p:cNvSpPr>
            <a:spLocks noChangeShapeType="1"/>
          </p:cNvSpPr>
          <p:nvPr/>
        </p:nvSpPr>
        <p:spPr bwMode="blackWhite">
          <a:xfrm>
            <a:off x="1231900" y="3111500"/>
            <a:ext cx="855345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22574" name="Line 14"/>
          <p:cNvSpPr>
            <a:spLocks noChangeShapeType="1"/>
          </p:cNvSpPr>
          <p:nvPr/>
        </p:nvSpPr>
        <p:spPr bwMode="blackWhite">
          <a:xfrm>
            <a:off x="5903384" y="1981201"/>
            <a:ext cx="0" cy="149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22575" name="Line 15"/>
          <p:cNvSpPr>
            <a:spLocks noChangeShapeType="1"/>
          </p:cNvSpPr>
          <p:nvPr/>
        </p:nvSpPr>
        <p:spPr bwMode="blackWhite">
          <a:xfrm>
            <a:off x="1231900" y="2728913"/>
            <a:ext cx="855345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2576" name="Line 16"/>
          <p:cNvSpPr>
            <a:spLocks noChangeShapeType="1"/>
          </p:cNvSpPr>
          <p:nvPr/>
        </p:nvSpPr>
        <p:spPr bwMode="blackWhite">
          <a:xfrm>
            <a:off x="1231900" y="2346325"/>
            <a:ext cx="8553451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22577" name="Line 17"/>
          <p:cNvSpPr>
            <a:spLocks noChangeShapeType="1"/>
          </p:cNvSpPr>
          <p:nvPr/>
        </p:nvSpPr>
        <p:spPr bwMode="blackWhite">
          <a:xfrm>
            <a:off x="1231900" y="1981200"/>
            <a:ext cx="8553451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22578" name="Line 18"/>
          <p:cNvSpPr>
            <a:spLocks noChangeShapeType="1"/>
          </p:cNvSpPr>
          <p:nvPr/>
        </p:nvSpPr>
        <p:spPr bwMode="blackWhite">
          <a:xfrm>
            <a:off x="1231900" y="1981201"/>
            <a:ext cx="0" cy="149542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22579" name="Line 19"/>
          <p:cNvSpPr>
            <a:spLocks noChangeShapeType="1"/>
          </p:cNvSpPr>
          <p:nvPr/>
        </p:nvSpPr>
        <p:spPr bwMode="blackWhite">
          <a:xfrm>
            <a:off x="9785351" y="1981201"/>
            <a:ext cx="0" cy="149542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22580" name="Line 20"/>
          <p:cNvSpPr>
            <a:spLocks noChangeShapeType="1"/>
          </p:cNvSpPr>
          <p:nvPr/>
        </p:nvSpPr>
        <p:spPr bwMode="blackWhite">
          <a:xfrm>
            <a:off x="1231900" y="3476625"/>
            <a:ext cx="8553451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ChangeArrowheads="1"/>
          </p:cNvSpPr>
          <p:nvPr/>
        </p:nvSpPr>
        <p:spPr bwMode="blackGray">
          <a:xfrm>
            <a:off x="1097280" y="3342290"/>
            <a:ext cx="9791700" cy="93016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SELECT </a:t>
            </a:r>
            <a:r>
              <a:rPr lang="en-US" altLang="zh-TW" dirty="0" err="1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employee_id</a:t>
            </a: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, last_name, </a:t>
            </a:r>
            <a:r>
              <a:rPr lang="en-US" altLang="zh-TW" dirty="0" err="1" smtClean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department_id</a:t>
            </a:r>
            <a:r>
              <a:rPr lang="zh-TW" altLang="en-US" dirty="0" smtClean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FROM   </a:t>
            </a: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employees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WHERE  </a:t>
            </a:r>
            <a:r>
              <a:rPr lang="en-US" altLang="zh-TW" b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LOWER(last_name)</a:t>
            </a: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 = '</a:t>
            </a:r>
            <a:r>
              <a:rPr lang="en-US" altLang="zh-TW" dirty="0" err="1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higgins</a:t>
            </a: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';</a:t>
            </a:r>
          </a:p>
        </p:txBody>
      </p:sp>
      <p:sp>
        <p:nvSpPr>
          <p:cNvPr id="324617" name="Rectangle 9"/>
          <p:cNvSpPr>
            <a:spLocks noGrp="1" noChangeArrowheads="1"/>
          </p:cNvSpPr>
          <p:nvPr>
            <p:ph type="title"/>
          </p:nvPr>
        </p:nvSpPr>
        <p:spPr>
          <a:xfrm>
            <a:off x="1097280" y="1"/>
            <a:ext cx="10058400" cy="1056290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solidFill>
                  <a:schemeClr val="tx1"/>
                </a:solidFill>
                <a:latin typeface="+mn-lt"/>
                <a:ea typeface="微軟正黑體" pitchFamily="34" charset="-120"/>
              </a:rPr>
              <a:t>Using Case-Conversion Functions</a:t>
            </a:r>
          </a:p>
        </p:txBody>
      </p:sp>
      <p:sp>
        <p:nvSpPr>
          <p:cNvPr id="324618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1143001" y="1449388"/>
            <a:ext cx="10557933" cy="695325"/>
          </a:xfrm>
        </p:spPr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顯示員工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Higgins 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的員工編號、名稱與部門編號：</a:t>
            </a:r>
            <a:endParaRPr lang="en-US" altLang="zh-TW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24614" name="Rectangle 6"/>
          <p:cNvSpPr>
            <a:spLocks noChangeArrowheads="1"/>
          </p:cNvSpPr>
          <p:nvPr/>
        </p:nvSpPr>
        <p:spPr bwMode="blackWhite">
          <a:xfrm>
            <a:off x="1117601" y="3657600"/>
            <a:ext cx="9842500" cy="112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endParaRPr lang="zh-TW" altLang="zh-TW">
              <a:solidFill>
                <a:srgbClr val="000000"/>
              </a:solidFill>
              <a:latin typeface="Courier New" pitchFamily="49" charset="0"/>
            </a:endParaRPr>
          </a:p>
        </p:txBody>
      </p:sp>
      <p:pic>
        <p:nvPicPr>
          <p:cNvPr id="324619" name="Picture 11" descr="C:\project-SQLFund1\images\img-03-10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gray">
          <a:xfrm>
            <a:off x="2946400" y="4521200"/>
            <a:ext cx="5257800" cy="514350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1143001" y="5722883"/>
            <a:ext cx="4832130" cy="42240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...WHERE last_name = 'Higgins'</a:t>
            </a:r>
          </a:p>
        </p:txBody>
      </p:sp>
      <p:sp>
        <p:nvSpPr>
          <p:cNvPr id="11" name="矩形 10"/>
          <p:cNvSpPr/>
          <p:nvPr/>
        </p:nvSpPr>
        <p:spPr>
          <a:xfrm>
            <a:off x="1117601" y="1939159"/>
            <a:ext cx="984250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1200150" algn="l"/>
              </a:tabLst>
            </a:pPr>
            <a:r>
              <a:rPr lang="en-US" altLang="zh-TW" dirty="0" smtClean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SELECT </a:t>
            </a:r>
            <a:r>
              <a:rPr lang="en-US" altLang="zh-TW" dirty="0" err="1" smtClean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employee_id</a:t>
            </a:r>
            <a:r>
              <a:rPr lang="en-US" altLang="zh-TW" dirty="0" smtClean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, last_name, </a:t>
            </a:r>
            <a:r>
              <a:rPr lang="en-US" altLang="zh-TW" dirty="0" err="1" smtClean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department_id</a:t>
            </a:r>
            <a:r>
              <a:rPr lang="zh-TW" altLang="en-US" dirty="0" smtClean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FROM   employees</a:t>
            </a:r>
          </a:p>
          <a:p>
            <a:pPr eaLnBrk="0" hangingPunct="0">
              <a:spcBef>
                <a:spcPct val="0"/>
              </a:spcBef>
              <a:tabLst>
                <a:tab pos="1200150" algn="l"/>
              </a:tabLst>
            </a:pPr>
            <a:r>
              <a:rPr lang="en-US" altLang="zh-TW" dirty="0" smtClean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WHERE  last_name = '</a:t>
            </a:r>
            <a:r>
              <a:rPr lang="en-US" altLang="zh-TW" dirty="0" err="1" smtClean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higgins</a:t>
            </a:r>
            <a:r>
              <a:rPr lang="en-US" altLang="zh-TW" dirty="0" smtClean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';</a:t>
            </a:r>
          </a:p>
          <a:p>
            <a:pPr eaLnBrk="0" hangingPunct="0">
              <a:spcBef>
                <a:spcPct val="0"/>
              </a:spcBef>
              <a:tabLst>
                <a:tab pos="1200150" algn="l"/>
              </a:tabLst>
            </a:pPr>
            <a:endParaRPr lang="en-US" altLang="zh-TW" b="1" dirty="0" smtClean="0"/>
          </a:p>
          <a:p>
            <a:pPr eaLnBrk="0" hangingPunct="0">
              <a:spcBef>
                <a:spcPct val="0"/>
              </a:spcBef>
              <a:tabLst>
                <a:tab pos="1200150" algn="l"/>
              </a:tabLst>
            </a:pPr>
            <a:r>
              <a:rPr lang="en-US" altLang="zh-TW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no rows selected</a:t>
            </a:r>
            <a:endParaRPr lang="en-US" altLang="zh-TW" dirty="0" smtClean="0">
              <a:solidFill>
                <a:srgbClr val="C00000"/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94" name="Rectangle 106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10012680" cy="1072055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solidFill>
                  <a:schemeClr val="tx1"/>
                </a:solidFill>
                <a:latin typeface="+mn-lt"/>
                <a:ea typeface="新細明體" charset="-120"/>
              </a:rPr>
              <a:t>Character-Manipulation Functions</a:t>
            </a:r>
          </a:p>
        </p:txBody>
      </p:sp>
      <p:sp>
        <p:nvSpPr>
          <p:cNvPr id="326695" name="Rectangle 1063"/>
          <p:cNvSpPr>
            <a:spLocks noGrp="1" noChangeArrowheads="1"/>
          </p:cNvSpPr>
          <p:nvPr>
            <p:ph type="body" idx="1"/>
          </p:nvPr>
        </p:nvSpPr>
        <p:spPr>
          <a:xfrm>
            <a:off x="1143001" y="1269207"/>
            <a:ext cx="10557933" cy="360362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這些函數可處理字元字串：</a:t>
            </a:r>
            <a:endParaRPr lang="en-US" altLang="zh-TW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26661" name="Rectangle 1029"/>
          <p:cNvSpPr>
            <a:spLocks noChangeArrowheads="1"/>
          </p:cNvSpPr>
          <p:nvPr/>
        </p:nvSpPr>
        <p:spPr bwMode="blackWhite">
          <a:xfrm>
            <a:off x="7222068" y="4484686"/>
            <a:ext cx="3740151" cy="61118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l" defTabSz="228600" eaLnBrk="0" hangingPunct="0">
              <a:lnSpc>
                <a:spcPct val="95000"/>
              </a:lnSpc>
              <a:spcBef>
                <a:spcPct val="35000"/>
              </a:spcBef>
              <a:buClrTx/>
              <a:buFontTx/>
              <a:buNone/>
            </a:pPr>
            <a:r>
              <a:rPr lang="en-US" altLang="zh-TW" sz="1600" b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BLACK and BLUE </a:t>
            </a:r>
          </a:p>
        </p:txBody>
      </p:sp>
      <p:sp>
        <p:nvSpPr>
          <p:cNvPr id="326662" name="Rectangle 1030"/>
          <p:cNvSpPr>
            <a:spLocks noChangeArrowheads="1"/>
          </p:cNvSpPr>
          <p:nvPr/>
        </p:nvSpPr>
        <p:spPr bwMode="blackWhite">
          <a:xfrm>
            <a:off x="1143001" y="4484686"/>
            <a:ext cx="6079067" cy="61118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l" defTabSz="228600" eaLnBrk="0" hangingPunct="0">
              <a:lnSpc>
                <a:spcPct val="95000"/>
              </a:lnSpc>
              <a:spcBef>
                <a:spcPct val="35000"/>
              </a:spcBef>
              <a:buClrTx/>
              <a:buFontTx/>
              <a:buNone/>
            </a:pPr>
            <a:r>
              <a:rPr lang="en-US" altLang="zh-TW" sz="1600" b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REPLACE</a:t>
            </a:r>
            <a:br>
              <a:rPr lang="en-US" altLang="zh-TW" sz="1600" b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</a:br>
            <a:r>
              <a:rPr lang="en-US" altLang="zh-TW" sz="1600" b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('JACK and JUE','J','BL') </a:t>
            </a:r>
          </a:p>
        </p:txBody>
      </p:sp>
      <p:sp>
        <p:nvSpPr>
          <p:cNvPr id="326663" name="Rectangle 1031"/>
          <p:cNvSpPr>
            <a:spLocks noChangeArrowheads="1"/>
          </p:cNvSpPr>
          <p:nvPr/>
        </p:nvSpPr>
        <p:spPr bwMode="blackWhite">
          <a:xfrm>
            <a:off x="7222068" y="3081336"/>
            <a:ext cx="3740151" cy="35083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l" defTabSz="228600" eaLnBrk="0" hangingPunct="0">
              <a:lnSpc>
                <a:spcPct val="95000"/>
              </a:lnSpc>
              <a:spcBef>
                <a:spcPct val="35000"/>
              </a:spcBef>
              <a:buClrTx/>
              <a:buFontTx/>
              <a:buNone/>
            </a:pPr>
            <a:r>
              <a:rPr lang="en-US" altLang="zh-TW" sz="1600" b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10</a:t>
            </a:r>
          </a:p>
        </p:txBody>
      </p:sp>
      <p:sp>
        <p:nvSpPr>
          <p:cNvPr id="326664" name="Rectangle 1032"/>
          <p:cNvSpPr>
            <a:spLocks noChangeArrowheads="1"/>
          </p:cNvSpPr>
          <p:nvPr/>
        </p:nvSpPr>
        <p:spPr bwMode="blackWhite">
          <a:xfrm>
            <a:off x="1143001" y="3081336"/>
            <a:ext cx="6079067" cy="35083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l" defTabSz="228600" eaLnBrk="0" hangingPunct="0">
              <a:lnSpc>
                <a:spcPct val="95000"/>
              </a:lnSpc>
              <a:spcBef>
                <a:spcPct val="35000"/>
              </a:spcBef>
              <a:buClrTx/>
              <a:buFontTx/>
              <a:buNone/>
            </a:pPr>
            <a:r>
              <a:rPr lang="en-US" altLang="zh-TW" sz="1600" b="0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LENGTH('</a:t>
            </a:r>
            <a:r>
              <a:rPr lang="en-US" altLang="zh-TW" sz="1600" b="0" dirty="0" err="1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HelloWorld</a:t>
            </a:r>
            <a:r>
              <a:rPr lang="en-US" altLang="zh-TW" sz="1600" b="0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')</a:t>
            </a:r>
          </a:p>
        </p:txBody>
      </p:sp>
      <p:sp>
        <p:nvSpPr>
          <p:cNvPr id="326665" name="Rectangle 1033"/>
          <p:cNvSpPr>
            <a:spLocks noChangeArrowheads="1"/>
          </p:cNvSpPr>
          <p:nvPr/>
        </p:nvSpPr>
        <p:spPr bwMode="blackWhite">
          <a:xfrm>
            <a:off x="7222068" y="3432175"/>
            <a:ext cx="3740151" cy="35083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l" defTabSz="228600" eaLnBrk="0" hangingPunct="0">
              <a:lnSpc>
                <a:spcPct val="95000"/>
              </a:lnSpc>
              <a:spcBef>
                <a:spcPct val="35000"/>
              </a:spcBef>
              <a:buClrTx/>
              <a:buFontTx/>
              <a:buNone/>
            </a:pPr>
            <a:r>
              <a:rPr lang="en-US" altLang="zh-TW" sz="1600" b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26666" name="Rectangle 1034"/>
          <p:cNvSpPr>
            <a:spLocks noChangeArrowheads="1"/>
          </p:cNvSpPr>
          <p:nvPr/>
        </p:nvSpPr>
        <p:spPr bwMode="blackWhite">
          <a:xfrm>
            <a:off x="1143001" y="3432175"/>
            <a:ext cx="6079067" cy="35083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l" defTabSz="228600" eaLnBrk="0" hangingPunct="0">
              <a:lnSpc>
                <a:spcPct val="95000"/>
              </a:lnSpc>
              <a:spcBef>
                <a:spcPct val="35000"/>
              </a:spcBef>
              <a:buClrTx/>
              <a:buFontTx/>
              <a:buNone/>
            </a:pPr>
            <a:r>
              <a:rPr lang="en-US" altLang="zh-TW" sz="1600" b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INSTR('HelloWorld', 'W')</a:t>
            </a:r>
          </a:p>
        </p:txBody>
      </p:sp>
      <p:sp>
        <p:nvSpPr>
          <p:cNvPr id="326667" name="Rectangle 1035"/>
          <p:cNvSpPr>
            <a:spLocks noChangeArrowheads="1"/>
          </p:cNvSpPr>
          <p:nvPr/>
        </p:nvSpPr>
        <p:spPr bwMode="blackWhite">
          <a:xfrm>
            <a:off x="7222068" y="3783011"/>
            <a:ext cx="3740151" cy="35083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l" defTabSz="228600" eaLnBrk="0" hangingPunct="0">
              <a:lnSpc>
                <a:spcPct val="95000"/>
              </a:lnSpc>
              <a:spcBef>
                <a:spcPct val="35000"/>
              </a:spcBef>
              <a:buClrTx/>
              <a:buFontTx/>
              <a:buNone/>
            </a:pPr>
            <a:r>
              <a:rPr lang="en-US" altLang="zh-TW" sz="1600" b="0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*****24000</a:t>
            </a:r>
          </a:p>
        </p:txBody>
      </p:sp>
      <p:sp>
        <p:nvSpPr>
          <p:cNvPr id="326668" name="Rectangle 1036"/>
          <p:cNvSpPr>
            <a:spLocks noChangeArrowheads="1"/>
          </p:cNvSpPr>
          <p:nvPr/>
        </p:nvSpPr>
        <p:spPr bwMode="blackWhite">
          <a:xfrm>
            <a:off x="1143001" y="3783011"/>
            <a:ext cx="6079067" cy="35083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l" defTabSz="228600" eaLnBrk="0" hangingPunct="0">
              <a:lnSpc>
                <a:spcPct val="95000"/>
              </a:lnSpc>
              <a:spcBef>
                <a:spcPct val="35000"/>
              </a:spcBef>
              <a:buClrTx/>
              <a:buFontTx/>
              <a:buNone/>
            </a:pPr>
            <a:r>
              <a:rPr lang="en-US" altLang="zh-TW" sz="1600" b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LPAD(salary,10,</a:t>
            </a:r>
            <a:r>
              <a:rPr lang="en-US" altLang="zh-TW" sz="1600" b="0">
                <a:solidFill>
                  <a:schemeClr val="bg2"/>
                </a:solidFill>
                <a:latin typeface="Courier New" pitchFamily="49" charset="0"/>
                <a:ea typeface="新細明體" charset="-120"/>
              </a:rPr>
              <a:t>'</a:t>
            </a:r>
            <a:r>
              <a:rPr lang="en-US" altLang="zh-TW" sz="1600" b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*</a:t>
            </a:r>
            <a:r>
              <a:rPr lang="en-US" altLang="zh-TW" sz="1600" b="0">
                <a:solidFill>
                  <a:schemeClr val="bg2"/>
                </a:solidFill>
                <a:latin typeface="Courier New" pitchFamily="49" charset="0"/>
                <a:ea typeface="新細明體" charset="-120"/>
              </a:rPr>
              <a:t>'</a:t>
            </a:r>
            <a:r>
              <a:rPr lang="en-US" altLang="zh-TW" sz="1600" b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)</a:t>
            </a:r>
          </a:p>
        </p:txBody>
      </p:sp>
      <p:sp>
        <p:nvSpPr>
          <p:cNvPr id="326669" name="Rectangle 1037"/>
          <p:cNvSpPr>
            <a:spLocks noChangeArrowheads="1"/>
          </p:cNvSpPr>
          <p:nvPr/>
        </p:nvSpPr>
        <p:spPr bwMode="blackWhite">
          <a:xfrm>
            <a:off x="7222068" y="4133850"/>
            <a:ext cx="3740151" cy="35083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l" defTabSz="228600" eaLnBrk="0" hangingPunct="0">
              <a:lnSpc>
                <a:spcPct val="95000"/>
              </a:lnSpc>
              <a:spcBef>
                <a:spcPct val="35000"/>
              </a:spcBef>
              <a:buClrTx/>
              <a:buFontTx/>
              <a:buNone/>
            </a:pPr>
            <a:r>
              <a:rPr lang="en-US" altLang="zh-TW" sz="1600" b="0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24000*****</a:t>
            </a:r>
          </a:p>
        </p:txBody>
      </p:sp>
      <p:sp>
        <p:nvSpPr>
          <p:cNvPr id="326670" name="Rectangle 1038"/>
          <p:cNvSpPr>
            <a:spLocks noChangeArrowheads="1"/>
          </p:cNvSpPr>
          <p:nvPr/>
        </p:nvSpPr>
        <p:spPr bwMode="blackWhite">
          <a:xfrm>
            <a:off x="1143001" y="4133850"/>
            <a:ext cx="6079067" cy="35083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l" defTabSz="228600" eaLnBrk="0" hangingPunct="0">
              <a:lnSpc>
                <a:spcPct val="95000"/>
              </a:lnSpc>
              <a:spcBef>
                <a:spcPct val="35000"/>
              </a:spcBef>
              <a:buClrTx/>
              <a:buFontTx/>
              <a:buNone/>
            </a:pPr>
            <a:r>
              <a:rPr lang="en-US" altLang="zh-TW" sz="1600" b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RPAD(salary, 10, '*')</a:t>
            </a:r>
          </a:p>
        </p:txBody>
      </p:sp>
      <p:sp>
        <p:nvSpPr>
          <p:cNvPr id="326671" name="Rectangle 1039"/>
          <p:cNvSpPr>
            <a:spLocks noChangeArrowheads="1"/>
          </p:cNvSpPr>
          <p:nvPr/>
        </p:nvSpPr>
        <p:spPr bwMode="blackWhite">
          <a:xfrm>
            <a:off x="7222068" y="2316161"/>
            <a:ext cx="3740151" cy="38258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l" defTabSz="228600" eaLnBrk="0" hangingPunct="0">
              <a:lnSpc>
                <a:spcPct val="95000"/>
              </a:lnSpc>
              <a:spcBef>
                <a:spcPct val="35000"/>
              </a:spcBef>
              <a:buClrTx/>
              <a:buFontTx/>
              <a:buNone/>
            </a:pPr>
            <a:r>
              <a:rPr lang="en-US" altLang="zh-TW" sz="1600" b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HelloWorld</a:t>
            </a:r>
          </a:p>
        </p:txBody>
      </p:sp>
      <p:sp>
        <p:nvSpPr>
          <p:cNvPr id="326672" name="Rectangle 1040"/>
          <p:cNvSpPr>
            <a:spLocks noChangeArrowheads="1"/>
          </p:cNvSpPr>
          <p:nvPr/>
        </p:nvSpPr>
        <p:spPr bwMode="blackWhite">
          <a:xfrm>
            <a:off x="1143001" y="2316161"/>
            <a:ext cx="6079067" cy="38258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l" defTabSz="228600" eaLnBrk="0" hangingPunct="0">
              <a:lnSpc>
                <a:spcPct val="95000"/>
              </a:lnSpc>
              <a:spcBef>
                <a:spcPct val="35000"/>
              </a:spcBef>
              <a:buClrTx/>
              <a:buFontTx/>
              <a:buNone/>
            </a:pPr>
            <a:r>
              <a:rPr lang="en-US" altLang="zh-TW" sz="1600" b="0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CONCAT('Hello', 'World')</a:t>
            </a:r>
          </a:p>
        </p:txBody>
      </p:sp>
      <p:sp>
        <p:nvSpPr>
          <p:cNvPr id="326673" name="Rectangle 1041"/>
          <p:cNvSpPr>
            <a:spLocks noChangeArrowheads="1"/>
          </p:cNvSpPr>
          <p:nvPr/>
        </p:nvSpPr>
        <p:spPr bwMode="blackWhite">
          <a:xfrm>
            <a:off x="7222068" y="5095875"/>
            <a:ext cx="3740151" cy="35083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l" defTabSz="228600" eaLnBrk="0" hangingPunct="0">
              <a:lnSpc>
                <a:spcPct val="95000"/>
              </a:lnSpc>
              <a:spcBef>
                <a:spcPct val="35000"/>
              </a:spcBef>
              <a:buClrTx/>
              <a:buFontTx/>
              <a:buNone/>
            </a:pPr>
            <a:r>
              <a:rPr lang="en-US" altLang="zh-TW" sz="1600" b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elloWorld</a:t>
            </a:r>
          </a:p>
        </p:txBody>
      </p:sp>
      <p:sp>
        <p:nvSpPr>
          <p:cNvPr id="326674" name="Rectangle 1042"/>
          <p:cNvSpPr>
            <a:spLocks noChangeArrowheads="1"/>
          </p:cNvSpPr>
          <p:nvPr/>
        </p:nvSpPr>
        <p:spPr bwMode="blackWhite">
          <a:xfrm>
            <a:off x="1143001" y="5095875"/>
            <a:ext cx="6079067" cy="35083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l" defTabSz="228600" eaLnBrk="0" hangingPunct="0">
              <a:lnSpc>
                <a:spcPct val="95000"/>
              </a:lnSpc>
              <a:spcBef>
                <a:spcPct val="35000"/>
              </a:spcBef>
              <a:buClrTx/>
              <a:buFontTx/>
              <a:buNone/>
            </a:pPr>
            <a:r>
              <a:rPr lang="en-US" altLang="zh-TW" sz="1600" b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TRIM('H' FROM 'HelloWorld')</a:t>
            </a:r>
          </a:p>
        </p:txBody>
      </p:sp>
      <p:sp>
        <p:nvSpPr>
          <p:cNvPr id="326675" name="Rectangle 1043"/>
          <p:cNvSpPr>
            <a:spLocks noChangeArrowheads="1"/>
          </p:cNvSpPr>
          <p:nvPr/>
        </p:nvSpPr>
        <p:spPr bwMode="blackWhite">
          <a:xfrm>
            <a:off x="7222068" y="2698750"/>
            <a:ext cx="3740151" cy="38258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l" defTabSz="228600" eaLnBrk="0" hangingPunct="0">
              <a:lnSpc>
                <a:spcPct val="95000"/>
              </a:lnSpc>
              <a:spcBef>
                <a:spcPct val="35000"/>
              </a:spcBef>
              <a:buClrTx/>
              <a:buFontTx/>
              <a:buNone/>
            </a:pPr>
            <a:r>
              <a:rPr lang="en-US" altLang="zh-TW" sz="1600" b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Hello</a:t>
            </a:r>
          </a:p>
        </p:txBody>
      </p:sp>
      <p:sp>
        <p:nvSpPr>
          <p:cNvPr id="326676" name="Rectangle 1044"/>
          <p:cNvSpPr>
            <a:spLocks noChangeArrowheads="1"/>
          </p:cNvSpPr>
          <p:nvPr/>
        </p:nvSpPr>
        <p:spPr bwMode="blackWhite">
          <a:xfrm>
            <a:off x="1143001" y="2698750"/>
            <a:ext cx="6079067" cy="38258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l" defTabSz="228600" eaLnBrk="0" hangingPunct="0">
              <a:lnSpc>
                <a:spcPct val="95000"/>
              </a:lnSpc>
              <a:spcBef>
                <a:spcPct val="35000"/>
              </a:spcBef>
              <a:buClrTx/>
              <a:buFontTx/>
              <a:buNone/>
            </a:pPr>
            <a:r>
              <a:rPr lang="en-US" altLang="zh-TW" sz="1600" b="0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SUBSTR('HelloWorld</a:t>
            </a:r>
            <a:r>
              <a:rPr lang="en-US" altLang="zh-TW" sz="1600" b="0" dirty="0">
                <a:solidFill>
                  <a:schemeClr val="bg2"/>
                </a:solidFill>
                <a:latin typeface="Courier New" pitchFamily="49" charset="0"/>
                <a:ea typeface="新細明體" charset="-120"/>
              </a:rPr>
              <a:t>'</a:t>
            </a:r>
            <a:r>
              <a:rPr lang="en-US" altLang="zh-TW" sz="1600" b="0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,1,5)</a:t>
            </a:r>
          </a:p>
        </p:txBody>
      </p:sp>
      <p:sp>
        <p:nvSpPr>
          <p:cNvPr id="326677" name="Rectangle 1045"/>
          <p:cNvSpPr>
            <a:spLocks noChangeArrowheads="1"/>
          </p:cNvSpPr>
          <p:nvPr/>
        </p:nvSpPr>
        <p:spPr bwMode="gray">
          <a:xfrm>
            <a:off x="7222068" y="1951037"/>
            <a:ext cx="3740151" cy="365125"/>
          </a:xfrm>
          <a:prstGeom prst="rect">
            <a:avLst/>
          </a:prstGeom>
          <a:solidFill>
            <a:schemeClr val="tx2"/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l" defTabSz="228600">
              <a:buClr>
                <a:srgbClr val="000000"/>
              </a:buClr>
            </a:pPr>
            <a:r>
              <a:rPr lang="en-US" altLang="zh-TW" sz="2000" b="0">
                <a:solidFill>
                  <a:schemeClr val="bg1"/>
                </a:solidFill>
                <a:ea typeface="新細明體" charset="-120"/>
              </a:rPr>
              <a:t>Result</a:t>
            </a:r>
          </a:p>
        </p:txBody>
      </p:sp>
      <p:sp>
        <p:nvSpPr>
          <p:cNvPr id="326678" name="Rectangle 1046"/>
          <p:cNvSpPr>
            <a:spLocks noChangeArrowheads="1"/>
          </p:cNvSpPr>
          <p:nvPr/>
        </p:nvSpPr>
        <p:spPr bwMode="gray">
          <a:xfrm>
            <a:off x="1143001" y="1951037"/>
            <a:ext cx="6079067" cy="365125"/>
          </a:xfrm>
          <a:prstGeom prst="rect">
            <a:avLst/>
          </a:prstGeom>
          <a:solidFill>
            <a:schemeClr val="tx2"/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l" defTabSz="228600">
              <a:buClr>
                <a:srgbClr val="000000"/>
              </a:buClr>
            </a:pPr>
            <a:r>
              <a:rPr lang="en-US" altLang="zh-TW" sz="2000" b="0" dirty="0">
                <a:solidFill>
                  <a:schemeClr val="bg1"/>
                </a:solidFill>
                <a:ea typeface="新細明體" charset="-120"/>
              </a:rPr>
              <a:t>Function</a:t>
            </a:r>
          </a:p>
        </p:txBody>
      </p:sp>
      <p:sp>
        <p:nvSpPr>
          <p:cNvPr id="326679" name="Line 1047"/>
          <p:cNvSpPr>
            <a:spLocks noChangeShapeType="1"/>
          </p:cNvSpPr>
          <p:nvPr/>
        </p:nvSpPr>
        <p:spPr bwMode="blackWhite">
          <a:xfrm>
            <a:off x="1143002" y="2316161"/>
            <a:ext cx="9819217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26680" name="Line 1048"/>
          <p:cNvSpPr>
            <a:spLocks noChangeShapeType="1"/>
          </p:cNvSpPr>
          <p:nvPr/>
        </p:nvSpPr>
        <p:spPr bwMode="blackWhite">
          <a:xfrm>
            <a:off x="1143002" y="3081336"/>
            <a:ext cx="981921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26681" name="Line 1049"/>
          <p:cNvSpPr>
            <a:spLocks noChangeShapeType="1"/>
          </p:cNvSpPr>
          <p:nvPr/>
        </p:nvSpPr>
        <p:spPr bwMode="blackWhite">
          <a:xfrm>
            <a:off x="1143002" y="5446711"/>
            <a:ext cx="9819217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26682" name="Line 1050"/>
          <p:cNvSpPr>
            <a:spLocks noChangeShapeType="1"/>
          </p:cNvSpPr>
          <p:nvPr/>
        </p:nvSpPr>
        <p:spPr bwMode="blackWhite">
          <a:xfrm>
            <a:off x="1143001" y="1951037"/>
            <a:ext cx="0" cy="365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26683" name="Line 1051"/>
          <p:cNvSpPr>
            <a:spLocks noChangeShapeType="1"/>
          </p:cNvSpPr>
          <p:nvPr/>
        </p:nvSpPr>
        <p:spPr bwMode="blackWhite">
          <a:xfrm>
            <a:off x="7222068" y="1951037"/>
            <a:ext cx="0" cy="34956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26684" name="Line 1052"/>
          <p:cNvSpPr>
            <a:spLocks noChangeShapeType="1"/>
          </p:cNvSpPr>
          <p:nvPr/>
        </p:nvSpPr>
        <p:spPr bwMode="blackWhite">
          <a:xfrm>
            <a:off x="10962218" y="1951037"/>
            <a:ext cx="0" cy="365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26685" name="Line 1053"/>
          <p:cNvSpPr>
            <a:spLocks noChangeShapeType="1"/>
          </p:cNvSpPr>
          <p:nvPr/>
        </p:nvSpPr>
        <p:spPr bwMode="blackWhite">
          <a:xfrm>
            <a:off x="1143002" y="2698749"/>
            <a:ext cx="981921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6686" name="Line 1054"/>
          <p:cNvSpPr>
            <a:spLocks noChangeShapeType="1"/>
          </p:cNvSpPr>
          <p:nvPr/>
        </p:nvSpPr>
        <p:spPr bwMode="blackWhite">
          <a:xfrm>
            <a:off x="1143002" y="4484686"/>
            <a:ext cx="981921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6687" name="Line 1055"/>
          <p:cNvSpPr>
            <a:spLocks noChangeShapeType="1"/>
          </p:cNvSpPr>
          <p:nvPr/>
        </p:nvSpPr>
        <p:spPr bwMode="blackWhite">
          <a:xfrm>
            <a:off x="1143002" y="4133849"/>
            <a:ext cx="981921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6688" name="Line 1056"/>
          <p:cNvSpPr>
            <a:spLocks noChangeShapeType="1"/>
          </p:cNvSpPr>
          <p:nvPr/>
        </p:nvSpPr>
        <p:spPr bwMode="blackWhite">
          <a:xfrm>
            <a:off x="1143002" y="3783011"/>
            <a:ext cx="981921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6689" name="Line 1057"/>
          <p:cNvSpPr>
            <a:spLocks noChangeShapeType="1"/>
          </p:cNvSpPr>
          <p:nvPr/>
        </p:nvSpPr>
        <p:spPr bwMode="blackWhite">
          <a:xfrm>
            <a:off x="1143002" y="3432174"/>
            <a:ext cx="981921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6690" name="Line 1058"/>
          <p:cNvSpPr>
            <a:spLocks noChangeShapeType="1"/>
          </p:cNvSpPr>
          <p:nvPr/>
        </p:nvSpPr>
        <p:spPr bwMode="blackWhite">
          <a:xfrm>
            <a:off x="1143002" y="5095874"/>
            <a:ext cx="981921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6691" name="Line 1059"/>
          <p:cNvSpPr>
            <a:spLocks noChangeShapeType="1"/>
          </p:cNvSpPr>
          <p:nvPr/>
        </p:nvSpPr>
        <p:spPr bwMode="blackWhite">
          <a:xfrm>
            <a:off x="1143002" y="1951036"/>
            <a:ext cx="981921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26692" name="Line 1060"/>
          <p:cNvSpPr>
            <a:spLocks noChangeShapeType="1"/>
          </p:cNvSpPr>
          <p:nvPr/>
        </p:nvSpPr>
        <p:spPr bwMode="blackWhite">
          <a:xfrm>
            <a:off x="1143001" y="2316161"/>
            <a:ext cx="0" cy="31305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26693" name="Line 1061"/>
          <p:cNvSpPr>
            <a:spLocks noChangeShapeType="1"/>
          </p:cNvSpPr>
          <p:nvPr/>
        </p:nvSpPr>
        <p:spPr bwMode="blackWhite">
          <a:xfrm>
            <a:off x="10962218" y="2316161"/>
            <a:ext cx="0" cy="31305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728" name="Picture 24" descr="C:\project-SQLFund1\images\img-03-12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gray">
          <a:xfrm>
            <a:off x="2133600" y="3848102"/>
            <a:ext cx="7848600" cy="1222375"/>
          </a:xfrm>
          <a:prstGeom prst="rect">
            <a:avLst/>
          </a:prstGeom>
          <a:noFill/>
        </p:spPr>
      </p:pic>
      <p:sp>
        <p:nvSpPr>
          <p:cNvPr id="328706" name="Rectangle 2"/>
          <p:cNvSpPr>
            <a:spLocks noChangeArrowheads="1"/>
          </p:cNvSpPr>
          <p:nvPr/>
        </p:nvSpPr>
        <p:spPr bwMode="blackGray">
          <a:xfrm>
            <a:off x="1143001" y="2017715"/>
            <a:ext cx="9819217" cy="143192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eaLnBrk="0" hangingPunct="0">
              <a:lnSpc>
                <a:spcPct val="110000"/>
              </a:lnSpc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sz="1600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SELECT </a:t>
            </a:r>
            <a:r>
              <a:rPr lang="en-US" altLang="zh-TW" sz="1600" dirty="0" err="1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employee_id</a:t>
            </a:r>
            <a:r>
              <a:rPr lang="en-US" altLang="zh-TW" sz="1600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, </a:t>
            </a:r>
            <a:r>
              <a:rPr lang="en-US" altLang="zh-TW" sz="1600" b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CONCAT(</a:t>
            </a:r>
            <a:r>
              <a:rPr lang="en-US" altLang="zh-TW" sz="1600" b="1" dirty="0" err="1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first_name</a:t>
            </a:r>
            <a:r>
              <a:rPr lang="en-US" altLang="zh-TW" sz="1600" b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, last_name) NAME</a:t>
            </a:r>
            <a:r>
              <a:rPr lang="en-US" altLang="zh-TW" sz="1600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, </a:t>
            </a:r>
          </a:p>
          <a:p>
            <a:pPr algn="l" eaLnBrk="0" hangingPunct="0">
              <a:lnSpc>
                <a:spcPct val="110000"/>
              </a:lnSpc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sz="1600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       </a:t>
            </a:r>
            <a:r>
              <a:rPr lang="en-US" altLang="zh-TW" sz="1600" dirty="0" err="1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job_id</a:t>
            </a:r>
            <a:r>
              <a:rPr lang="en-US" altLang="zh-TW" sz="1600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, </a:t>
            </a:r>
            <a:r>
              <a:rPr lang="en-US" altLang="zh-TW" sz="1600" b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LENGTH (last_name)</a:t>
            </a:r>
            <a:r>
              <a:rPr lang="en-US" altLang="zh-TW" sz="1600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, </a:t>
            </a:r>
          </a:p>
          <a:p>
            <a:pPr algn="l" eaLnBrk="0" hangingPunct="0">
              <a:lnSpc>
                <a:spcPct val="110000"/>
              </a:lnSpc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sz="1600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       </a:t>
            </a:r>
            <a:r>
              <a:rPr lang="en-US" altLang="zh-TW" sz="1600" b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INSTR(last_name, 'a') "Contains 'a'?"</a:t>
            </a:r>
          </a:p>
          <a:p>
            <a:pPr algn="l" eaLnBrk="0" hangingPunct="0">
              <a:lnSpc>
                <a:spcPct val="110000"/>
              </a:lnSpc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sz="1600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FROM   employees</a:t>
            </a:r>
          </a:p>
          <a:p>
            <a:pPr algn="l" eaLnBrk="0" hangingPunct="0">
              <a:lnSpc>
                <a:spcPct val="110000"/>
              </a:lnSpc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sz="1600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WHERE  SUBSTR(</a:t>
            </a:r>
            <a:r>
              <a:rPr lang="en-US" altLang="zh-TW" sz="1600" dirty="0" err="1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job_id</a:t>
            </a:r>
            <a:r>
              <a:rPr lang="en-US" altLang="zh-TW" sz="1600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, 4) = 'REP';</a:t>
            </a:r>
          </a:p>
        </p:txBody>
      </p:sp>
      <p:sp>
        <p:nvSpPr>
          <p:cNvPr id="328708" name="Rectangle 4"/>
          <p:cNvSpPr>
            <a:spLocks noGrp="1" noChangeArrowheads="1"/>
          </p:cNvSpPr>
          <p:nvPr>
            <p:ph type="title"/>
          </p:nvPr>
        </p:nvSpPr>
        <p:spPr>
          <a:xfrm>
            <a:off x="1097280" y="286603"/>
            <a:ext cx="10058400" cy="753921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solidFill>
                  <a:schemeClr val="tx1"/>
                </a:solidFill>
                <a:latin typeface="+mn-lt"/>
                <a:ea typeface="新細明體" charset="-120"/>
              </a:rPr>
              <a:t>Using the Character-Manipulation Functions</a:t>
            </a:r>
          </a:p>
        </p:txBody>
      </p:sp>
      <p:sp>
        <p:nvSpPr>
          <p:cNvPr id="328709" name="Rectangle 5"/>
          <p:cNvSpPr>
            <a:spLocks noChangeArrowheads="1"/>
          </p:cNvSpPr>
          <p:nvPr/>
        </p:nvSpPr>
        <p:spPr bwMode="gray">
          <a:xfrm>
            <a:off x="4309533" y="3854452"/>
            <a:ext cx="1176867" cy="120332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8716" name="Freeform 12"/>
          <p:cNvSpPr>
            <a:spLocks/>
          </p:cNvSpPr>
          <p:nvPr/>
        </p:nvSpPr>
        <p:spPr bwMode="gray">
          <a:xfrm>
            <a:off x="6784911" y="2741614"/>
            <a:ext cx="2076449" cy="6350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981" y="0"/>
              </a:cxn>
            </a:cxnLst>
            <a:rect l="0" t="0" r="r" b="b"/>
            <a:pathLst>
              <a:path w="981" h="4">
                <a:moveTo>
                  <a:pt x="0" y="4"/>
                </a:moveTo>
                <a:lnTo>
                  <a:pt x="981" y="0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 type="triangle" w="sm" len="sm"/>
            <a:tailEnd type="non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28717" name="Line 13"/>
          <p:cNvSpPr>
            <a:spLocks noChangeShapeType="1"/>
          </p:cNvSpPr>
          <p:nvPr/>
        </p:nvSpPr>
        <p:spPr bwMode="auto">
          <a:xfrm rot="10798585">
            <a:off x="4673601" y="5067302"/>
            <a:ext cx="6351" cy="41592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28718" name="Line 14"/>
          <p:cNvSpPr>
            <a:spLocks noChangeShapeType="1"/>
          </p:cNvSpPr>
          <p:nvPr/>
        </p:nvSpPr>
        <p:spPr bwMode="auto">
          <a:xfrm rot="10798585">
            <a:off x="7823201" y="5067301"/>
            <a:ext cx="4233" cy="312738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28719" name="Line 15"/>
          <p:cNvSpPr>
            <a:spLocks noChangeShapeType="1"/>
          </p:cNvSpPr>
          <p:nvPr/>
        </p:nvSpPr>
        <p:spPr bwMode="auto">
          <a:xfrm rot="10798585">
            <a:off x="9448800" y="5067302"/>
            <a:ext cx="8467" cy="328613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28720" name="Line 16"/>
          <p:cNvSpPr>
            <a:spLocks noChangeShapeType="1"/>
          </p:cNvSpPr>
          <p:nvPr/>
        </p:nvSpPr>
        <p:spPr bwMode="gray">
          <a:xfrm>
            <a:off x="5486400" y="2479676"/>
            <a:ext cx="377350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sm" len="sm"/>
            <a:tailEnd type="non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28721" name="Oval 17"/>
          <p:cNvSpPr>
            <a:spLocks noChangeArrowheads="1"/>
          </p:cNvSpPr>
          <p:nvPr/>
        </p:nvSpPr>
        <p:spPr bwMode="blackWhite">
          <a:xfrm>
            <a:off x="9026012" y="2125664"/>
            <a:ext cx="467785" cy="503237"/>
          </a:xfrm>
          <a:prstGeom prst="ellipse">
            <a:avLst/>
          </a:prstGeom>
          <a:solidFill>
            <a:srgbClr val="CCCCFF"/>
          </a:solidFill>
          <a:ln w="2857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101600" tIns="50800" rIns="101600" bIns="50800" anchor="ctr"/>
          <a:lstStyle/>
          <a:p>
            <a:pPr defTabSz="1111250"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zh-TW" sz="2400" dirty="0">
                <a:ea typeface="新細明體" charset="-120"/>
              </a:rPr>
              <a:t>2</a:t>
            </a:r>
          </a:p>
        </p:txBody>
      </p:sp>
      <p:sp>
        <p:nvSpPr>
          <p:cNvPr id="328726" name="Oval 22"/>
          <p:cNvSpPr>
            <a:spLocks noChangeArrowheads="1"/>
          </p:cNvSpPr>
          <p:nvPr/>
        </p:nvSpPr>
        <p:spPr bwMode="blackWhite">
          <a:xfrm>
            <a:off x="8564944" y="2501107"/>
            <a:ext cx="461068" cy="493713"/>
          </a:xfrm>
          <a:prstGeom prst="ellipse">
            <a:avLst/>
          </a:prstGeom>
          <a:solidFill>
            <a:srgbClr val="CCCCFF"/>
          </a:solidFill>
          <a:ln w="2857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101600" tIns="50800" rIns="101600" bIns="50800" anchor="ctr"/>
          <a:lstStyle/>
          <a:p>
            <a:pPr defTabSz="1111250"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zh-TW" sz="2400" dirty="0">
                <a:ea typeface="新細明體" charset="-120"/>
              </a:rPr>
              <a:t>3</a:t>
            </a:r>
          </a:p>
        </p:txBody>
      </p:sp>
      <p:sp>
        <p:nvSpPr>
          <p:cNvPr id="328729" name="Rectangle 25"/>
          <p:cNvSpPr>
            <a:spLocks noChangeArrowheads="1"/>
          </p:cNvSpPr>
          <p:nvPr/>
        </p:nvSpPr>
        <p:spPr bwMode="gray">
          <a:xfrm>
            <a:off x="6470651" y="3854452"/>
            <a:ext cx="2082800" cy="120332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8730" name="Rectangle 26"/>
          <p:cNvSpPr>
            <a:spLocks noChangeArrowheads="1"/>
          </p:cNvSpPr>
          <p:nvPr/>
        </p:nvSpPr>
        <p:spPr bwMode="gray">
          <a:xfrm>
            <a:off x="8553451" y="3854452"/>
            <a:ext cx="1346200" cy="120332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8715" name="Line 11"/>
          <p:cNvSpPr>
            <a:spLocks noChangeShapeType="1"/>
          </p:cNvSpPr>
          <p:nvPr/>
        </p:nvSpPr>
        <p:spPr bwMode="gray">
          <a:xfrm flipH="1">
            <a:off x="7236372" y="1846265"/>
            <a:ext cx="0" cy="3429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28725" name="Oval 21"/>
          <p:cNvSpPr>
            <a:spLocks noChangeArrowheads="1"/>
          </p:cNvSpPr>
          <p:nvPr/>
        </p:nvSpPr>
        <p:spPr bwMode="blackWhite">
          <a:xfrm>
            <a:off x="6985547" y="1352553"/>
            <a:ext cx="501649" cy="493712"/>
          </a:xfrm>
          <a:prstGeom prst="ellipse">
            <a:avLst/>
          </a:prstGeom>
          <a:solidFill>
            <a:srgbClr val="CCCCFF"/>
          </a:solidFill>
          <a:ln w="2857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101600" tIns="50800" rIns="101600" bIns="50800" anchor="ctr"/>
          <a:lstStyle/>
          <a:p>
            <a:pPr defTabSz="1111250"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zh-TW" sz="2400">
                <a:ea typeface="新細明體" charset="-120"/>
              </a:rPr>
              <a:t>1</a:t>
            </a:r>
          </a:p>
        </p:txBody>
      </p:sp>
      <p:sp>
        <p:nvSpPr>
          <p:cNvPr id="23" name="Oval 21"/>
          <p:cNvSpPr>
            <a:spLocks noChangeArrowheads="1"/>
          </p:cNvSpPr>
          <p:nvPr/>
        </p:nvSpPr>
        <p:spPr bwMode="blackWhite">
          <a:xfrm>
            <a:off x="4429213" y="5236373"/>
            <a:ext cx="501649" cy="493712"/>
          </a:xfrm>
          <a:prstGeom prst="ellipse">
            <a:avLst/>
          </a:prstGeom>
          <a:solidFill>
            <a:srgbClr val="CCCCFF"/>
          </a:solidFill>
          <a:ln w="2857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101600" tIns="50800" rIns="101600" bIns="50800" anchor="ctr"/>
          <a:lstStyle/>
          <a:p>
            <a:pPr defTabSz="1111250"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zh-TW" sz="2400">
                <a:ea typeface="新細明體" charset="-120"/>
              </a:rPr>
              <a:t>1</a:t>
            </a:r>
          </a:p>
        </p:txBody>
      </p:sp>
      <p:sp>
        <p:nvSpPr>
          <p:cNvPr id="24" name="Oval 17"/>
          <p:cNvSpPr>
            <a:spLocks noChangeArrowheads="1"/>
          </p:cNvSpPr>
          <p:nvPr/>
        </p:nvSpPr>
        <p:spPr bwMode="blackWhite">
          <a:xfrm>
            <a:off x="7593606" y="5231610"/>
            <a:ext cx="467785" cy="503237"/>
          </a:xfrm>
          <a:prstGeom prst="ellipse">
            <a:avLst/>
          </a:prstGeom>
          <a:solidFill>
            <a:srgbClr val="CCCCFF"/>
          </a:solidFill>
          <a:ln w="2857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101600" tIns="50800" rIns="101600" bIns="50800" anchor="ctr"/>
          <a:lstStyle/>
          <a:p>
            <a:pPr defTabSz="1111250"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zh-TW" sz="2400" dirty="0">
                <a:ea typeface="新細明體" charset="-120"/>
              </a:rPr>
              <a:t>2</a:t>
            </a:r>
          </a:p>
        </p:txBody>
      </p:sp>
      <p:sp>
        <p:nvSpPr>
          <p:cNvPr id="25" name="Oval 22"/>
          <p:cNvSpPr>
            <a:spLocks noChangeArrowheads="1"/>
          </p:cNvSpPr>
          <p:nvPr/>
        </p:nvSpPr>
        <p:spPr bwMode="blackWhite">
          <a:xfrm>
            <a:off x="9226801" y="5241134"/>
            <a:ext cx="461068" cy="493713"/>
          </a:xfrm>
          <a:prstGeom prst="ellipse">
            <a:avLst/>
          </a:prstGeom>
          <a:solidFill>
            <a:srgbClr val="CCCCFF"/>
          </a:solidFill>
          <a:ln w="2857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101600" tIns="50800" rIns="101600" bIns="50800" anchor="ctr"/>
          <a:lstStyle/>
          <a:p>
            <a:pPr defTabSz="1111250"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zh-TW" sz="2400" dirty="0">
                <a:ea typeface="新細明體" charset="-120"/>
              </a:rPr>
              <a:t>3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2" name="Rectangle 4"/>
          <p:cNvSpPr>
            <a:spLocks noGrp="1" noChangeArrowheads="1"/>
          </p:cNvSpPr>
          <p:nvPr>
            <p:ph type="title"/>
          </p:nvPr>
        </p:nvSpPr>
        <p:spPr>
          <a:xfrm>
            <a:off x="1097280" y="1"/>
            <a:ext cx="10058400" cy="1040524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latin typeface="+mn-lt"/>
                <a:ea typeface="新細明體" charset="-120"/>
              </a:rPr>
              <a:t>Lesson Agenda</a:t>
            </a:r>
          </a:p>
        </p:txBody>
      </p:sp>
      <p:sp>
        <p:nvSpPr>
          <p:cNvPr id="514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12800" y="1449388"/>
            <a:ext cx="10557933" cy="1966912"/>
          </a:xfrm>
        </p:spPr>
        <p:txBody>
          <a:bodyPr/>
          <a:lstStyle/>
          <a:p>
            <a:pPr lvl="1">
              <a:buClr>
                <a:schemeClr val="folHlink"/>
              </a:buClr>
            </a:pPr>
            <a:r>
              <a:rPr lang="en-US" altLang="zh-TW">
                <a:solidFill>
                  <a:schemeClr val="folHlink"/>
                </a:solidFill>
                <a:ea typeface="新細明體" charset="-120"/>
              </a:rPr>
              <a:t>Single-row SQL functions</a:t>
            </a:r>
          </a:p>
          <a:p>
            <a:pPr lvl="1">
              <a:buClr>
                <a:schemeClr val="folHlink"/>
              </a:buClr>
            </a:pPr>
            <a:r>
              <a:rPr lang="en-US" altLang="zh-TW">
                <a:solidFill>
                  <a:schemeClr val="folHlink"/>
                </a:solidFill>
                <a:ea typeface="新細明體" charset="-120"/>
              </a:rPr>
              <a:t>Character functions</a:t>
            </a:r>
          </a:p>
          <a:p>
            <a:pPr lvl="1">
              <a:buClr>
                <a:schemeClr val="hlink"/>
              </a:buClr>
            </a:pPr>
            <a:r>
              <a:rPr lang="en-US" altLang="zh-TW">
                <a:ea typeface="新細明體" charset="-120"/>
              </a:rPr>
              <a:t>Number functions</a:t>
            </a:r>
          </a:p>
          <a:p>
            <a:pPr lvl="1">
              <a:buClr>
                <a:schemeClr val="folHlink"/>
              </a:buClr>
            </a:pPr>
            <a:r>
              <a:rPr lang="en-US" altLang="zh-TW">
                <a:solidFill>
                  <a:schemeClr val="folHlink"/>
                </a:solidFill>
                <a:ea typeface="新細明體" charset="-120"/>
              </a:rPr>
              <a:t>Working with dates</a:t>
            </a:r>
          </a:p>
          <a:p>
            <a:pPr lvl="1">
              <a:buClr>
                <a:schemeClr val="folHlink"/>
              </a:buClr>
            </a:pPr>
            <a:r>
              <a:rPr lang="en-US" altLang="zh-TW">
                <a:solidFill>
                  <a:schemeClr val="folHlink"/>
                </a:solidFill>
                <a:ea typeface="新細明體" charset="-120"/>
              </a:rPr>
              <a:t>Date Functions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76" name="Rectangle 2072"/>
          <p:cNvSpPr>
            <a:spLocks noGrp="1" noChangeArrowheads="1"/>
          </p:cNvSpPr>
          <p:nvPr>
            <p:ph type="title"/>
          </p:nvPr>
        </p:nvSpPr>
        <p:spPr>
          <a:xfrm>
            <a:off x="1097280" y="0"/>
            <a:ext cx="10058400" cy="1072055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solidFill>
                  <a:schemeClr val="tx1"/>
                </a:solidFill>
                <a:latin typeface="+mn-lt"/>
                <a:ea typeface="新細明體" charset="-120"/>
              </a:rPr>
              <a:t>Number Functions</a:t>
            </a:r>
          </a:p>
        </p:txBody>
      </p:sp>
      <p:sp>
        <p:nvSpPr>
          <p:cNvPr id="330777" name="Rectangle 2073"/>
          <p:cNvSpPr>
            <a:spLocks noGrp="1" noChangeArrowheads="1"/>
          </p:cNvSpPr>
          <p:nvPr>
            <p:ph type="body" idx="1"/>
          </p:nvPr>
        </p:nvSpPr>
        <p:spPr>
          <a:xfrm>
            <a:off x="1379484" y="1449389"/>
            <a:ext cx="10557933" cy="1163637"/>
          </a:xfrm>
        </p:spPr>
        <p:txBody>
          <a:bodyPr>
            <a:noAutofit/>
          </a:bodyPr>
          <a:lstStyle/>
          <a:p>
            <a:pPr>
              <a:buClrTx/>
              <a:buFont typeface="Wingdings" pitchFamily="2" charset="2"/>
              <a:buChar char="ü"/>
            </a:pPr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en-US" altLang="zh-TW" sz="1800" dirty="0" smtClean="0">
                <a:latin typeface="微軟正黑體" pitchFamily="34" charset="-120"/>
                <a:ea typeface="微軟正黑體" pitchFamily="34" charset="-120"/>
              </a:rPr>
              <a:t>ROUND</a:t>
            </a:r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</a:rPr>
              <a:t>：將值四捨五入到指定的小數位數</a:t>
            </a:r>
          </a:p>
          <a:p>
            <a:pPr>
              <a:buClrTx/>
              <a:buFont typeface="Wingdings" pitchFamily="2" charset="2"/>
              <a:buChar char="ü"/>
            </a:pPr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en-US" altLang="zh-TW" sz="1800" dirty="0" smtClean="0">
                <a:latin typeface="微軟正黑體" pitchFamily="34" charset="-120"/>
                <a:ea typeface="微軟正黑體" pitchFamily="34" charset="-120"/>
              </a:rPr>
              <a:t>TRUNC</a:t>
            </a:r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</a:rPr>
              <a:t>：將值截斷為指定的小數位數</a:t>
            </a:r>
          </a:p>
          <a:p>
            <a:pPr>
              <a:buClrTx/>
              <a:buFont typeface="Wingdings" pitchFamily="2" charset="2"/>
              <a:buChar char="ü"/>
            </a:pPr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en-US" altLang="zh-TW" sz="1800" dirty="0" smtClean="0">
                <a:latin typeface="微軟正黑體" pitchFamily="34" charset="-120"/>
                <a:ea typeface="微軟正黑體" pitchFamily="34" charset="-120"/>
              </a:rPr>
              <a:t>MOD</a:t>
            </a:r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</a:rPr>
              <a:t>：傳回除法的餘數</a:t>
            </a:r>
            <a:endParaRPr lang="en-US" altLang="zh-TW" sz="18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30758" name="Rectangle 2054"/>
          <p:cNvSpPr>
            <a:spLocks noChangeArrowheads="1"/>
          </p:cNvSpPr>
          <p:nvPr/>
        </p:nvSpPr>
        <p:spPr bwMode="blackWhite">
          <a:xfrm>
            <a:off x="6936318" y="4025900"/>
            <a:ext cx="4025900" cy="379413"/>
          </a:xfrm>
          <a:prstGeom prst="rect">
            <a:avLst/>
          </a:prstGeom>
          <a:solidFill>
            <a:srgbClr val="DDDDDD"/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l" defTabSz="228600" eaLnBrk="0" hangingPunct="0">
              <a:lnSpc>
                <a:spcPct val="95000"/>
              </a:lnSpc>
              <a:spcBef>
                <a:spcPct val="35000"/>
              </a:spcBef>
              <a:buClrTx/>
              <a:buFontTx/>
              <a:buNone/>
            </a:pPr>
            <a:r>
              <a:rPr lang="en-US" altLang="zh-TW" sz="1600" b="0">
                <a:latin typeface="Courier New" pitchFamily="49" charset="0"/>
                <a:ea typeface="新細明體" charset="-120"/>
              </a:rPr>
              <a:t>100</a:t>
            </a:r>
          </a:p>
        </p:txBody>
      </p:sp>
      <p:sp>
        <p:nvSpPr>
          <p:cNvPr id="330759" name="Rectangle 2055"/>
          <p:cNvSpPr>
            <a:spLocks noChangeArrowheads="1"/>
          </p:cNvSpPr>
          <p:nvPr/>
        </p:nvSpPr>
        <p:spPr bwMode="blackWhite">
          <a:xfrm>
            <a:off x="1143000" y="4025900"/>
            <a:ext cx="5793317" cy="379413"/>
          </a:xfrm>
          <a:prstGeom prst="rect">
            <a:avLst/>
          </a:prstGeom>
          <a:solidFill>
            <a:srgbClr val="DDDDDD"/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l" defTabSz="228600" eaLnBrk="0" hangingPunct="0">
              <a:lnSpc>
                <a:spcPct val="95000"/>
              </a:lnSpc>
              <a:spcBef>
                <a:spcPct val="35000"/>
              </a:spcBef>
              <a:buClrTx/>
              <a:buFontTx/>
              <a:buNone/>
            </a:pPr>
            <a:r>
              <a:rPr lang="en-US" altLang="zh-TW" sz="1600" b="0">
                <a:latin typeface="Courier New" pitchFamily="49" charset="0"/>
                <a:ea typeface="新細明體" charset="-120"/>
              </a:rPr>
              <a:t>MOD(1600, 300)</a:t>
            </a:r>
          </a:p>
        </p:txBody>
      </p:sp>
      <p:sp>
        <p:nvSpPr>
          <p:cNvPr id="330760" name="Rectangle 2056"/>
          <p:cNvSpPr>
            <a:spLocks noChangeArrowheads="1"/>
          </p:cNvSpPr>
          <p:nvPr/>
        </p:nvSpPr>
        <p:spPr bwMode="blackWhite">
          <a:xfrm>
            <a:off x="6936318" y="3260725"/>
            <a:ext cx="4025900" cy="382588"/>
          </a:xfrm>
          <a:prstGeom prst="rect">
            <a:avLst/>
          </a:prstGeom>
          <a:solidFill>
            <a:srgbClr val="DDDDDD"/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l" defTabSz="228600" eaLnBrk="0" hangingPunct="0">
              <a:lnSpc>
                <a:spcPct val="95000"/>
              </a:lnSpc>
              <a:spcBef>
                <a:spcPct val="35000"/>
              </a:spcBef>
              <a:buClrTx/>
              <a:buFontTx/>
              <a:buNone/>
            </a:pPr>
            <a:r>
              <a:rPr lang="en-US" altLang="zh-TW" sz="1600" b="0" dirty="0">
                <a:latin typeface="Courier New" pitchFamily="49" charset="0"/>
                <a:ea typeface="新細明體" charset="-120"/>
              </a:rPr>
              <a:t>45.93</a:t>
            </a:r>
          </a:p>
        </p:txBody>
      </p:sp>
      <p:sp>
        <p:nvSpPr>
          <p:cNvPr id="330761" name="Rectangle 2057"/>
          <p:cNvSpPr>
            <a:spLocks noChangeArrowheads="1"/>
          </p:cNvSpPr>
          <p:nvPr/>
        </p:nvSpPr>
        <p:spPr bwMode="blackWhite">
          <a:xfrm>
            <a:off x="1143000" y="3260725"/>
            <a:ext cx="5793317" cy="382588"/>
          </a:xfrm>
          <a:prstGeom prst="rect">
            <a:avLst/>
          </a:prstGeom>
          <a:solidFill>
            <a:srgbClr val="DDDDDD"/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l" defTabSz="228600" eaLnBrk="0" hangingPunct="0">
              <a:lnSpc>
                <a:spcPct val="95000"/>
              </a:lnSpc>
              <a:spcBef>
                <a:spcPct val="35000"/>
              </a:spcBef>
              <a:buClrTx/>
              <a:buFontTx/>
              <a:buNone/>
            </a:pPr>
            <a:r>
              <a:rPr lang="en-US" altLang="zh-TW" sz="1600" b="0">
                <a:latin typeface="Courier New" pitchFamily="49" charset="0"/>
                <a:ea typeface="新細明體" charset="-120"/>
              </a:rPr>
              <a:t>ROUND(45.926, 2)</a:t>
            </a:r>
          </a:p>
        </p:txBody>
      </p:sp>
      <p:sp>
        <p:nvSpPr>
          <p:cNvPr id="330762" name="Rectangle 2058"/>
          <p:cNvSpPr>
            <a:spLocks noChangeArrowheads="1"/>
          </p:cNvSpPr>
          <p:nvPr/>
        </p:nvSpPr>
        <p:spPr bwMode="blackWhite">
          <a:xfrm>
            <a:off x="6936318" y="3643314"/>
            <a:ext cx="4025900" cy="382587"/>
          </a:xfrm>
          <a:prstGeom prst="rect">
            <a:avLst/>
          </a:prstGeom>
          <a:solidFill>
            <a:srgbClr val="DDDDDD"/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l" defTabSz="228600" eaLnBrk="0" hangingPunct="0">
              <a:lnSpc>
                <a:spcPct val="95000"/>
              </a:lnSpc>
              <a:spcBef>
                <a:spcPct val="35000"/>
              </a:spcBef>
              <a:buClrTx/>
              <a:buFontTx/>
              <a:buNone/>
            </a:pPr>
            <a:r>
              <a:rPr lang="en-US" altLang="zh-TW" sz="1600" b="0">
                <a:latin typeface="Courier New" pitchFamily="49" charset="0"/>
                <a:ea typeface="新細明體" charset="-120"/>
              </a:rPr>
              <a:t>45.92</a:t>
            </a:r>
          </a:p>
        </p:txBody>
      </p:sp>
      <p:sp>
        <p:nvSpPr>
          <p:cNvPr id="330763" name="Rectangle 2059"/>
          <p:cNvSpPr>
            <a:spLocks noChangeArrowheads="1"/>
          </p:cNvSpPr>
          <p:nvPr/>
        </p:nvSpPr>
        <p:spPr bwMode="blackWhite">
          <a:xfrm>
            <a:off x="1143000" y="3643314"/>
            <a:ext cx="5793317" cy="382587"/>
          </a:xfrm>
          <a:prstGeom prst="rect">
            <a:avLst/>
          </a:prstGeom>
          <a:solidFill>
            <a:srgbClr val="DDDDDD"/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l" defTabSz="228600" eaLnBrk="0" hangingPunct="0">
              <a:lnSpc>
                <a:spcPct val="95000"/>
              </a:lnSpc>
              <a:spcBef>
                <a:spcPct val="35000"/>
              </a:spcBef>
              <a:buClrTx/>
              <a:buFontTx/>
              <a:buNone/>
            </a:pPr>
            <a:r>
              <a:rPr lang="en-US" altLang="zh-TW" sz="1600" b="0">
                <a:latin typeface="Courier New" pitchFamily="49" charset="0"/>
                <a:ea typeface="新細明體" charset="-120"/>
              </a:rPr>
              <a:t>TRUNC(45.926, 2)</a:t>
            </a:r>
          </a:p>
        </p:txBody>
      </p:sp>
      <p:sp>
        <p:nvSpPr>
          <p:cNvPr id="330764" name="Rectangle 2060"/>
          <p:cNvSpPr>
            <a:spLocks noChangeArrowheads="1"/>
          </p:cNvSpPr>
          <p:nvPr/>
        </p:nvSpPr>
        <p:spPr bwMode="gray">
          <a:xfrm>
            <a:off x="6936318" y="2895601"/>
            <a:ext cx="4025900" cy="365125"/>
          </a:xfrm>
          <a:prstGeom prst="rect">
            <a:avLst/>
          </a:prstGeom>
          <a:solidFill>
            <a:schemeClr val="tx2"/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l" defTabSz="228600">
              <a:buClr>
                <a:srgbClr val="000000"/>
              </a:buClr>
            </a:pPr>
            <a:r>
              <a:rPr lang="en-US" altLang="zh-TW" b="1">
                <a:solidFill>
                  <a:schemeClr val="bg1"/>
                </a:solidFill>
                <a:ea typeface="新細明體" charset="-120"/>
              </a:rPr>
              <a:t>Result</a:t>
            </a:r>
          </a:p>
        </p:txBody>
      </p:sp>
      <p:sp>
        <p:nvSpPr>
          <p:cNvPr id="330765" name="Rectangle 2061"/>
          <p:cNvSpPr>
            <a:spLocks noChangeArrowheads="1"/>
          </p:cNvSpPr>
          <p:nvPr/>
        </p:nvSpPr>
        <p:spPr bwMode="gray">
          <a:xfrm>
            <a:off x="1143000" y="2895601"/>
            <a:ext cx="5793317" cy="365125"/>
          </a:xfrm>
          <a:prstGeom prst="rect">
            <a:avLst/>
          </a:prstGeom>
          <a:solidFill>
            <a:schemeClr val="tx2"/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l" defTabSz="228600">
              <a:buClr>
                <a:srgbClr val="000000"/>
              </a:buClr>
            </a:pPr>
            <a:r>
              <a:rPr lang="en-US" altLang="zh-TW" b="1">
                <a:solidFill>
                  <a:schemeClr val="bg1"/>
                </a:solidFill>
                <a:ea typeface="新細明體" charset="-120"/>
              </a:rPr>
              <a:t>Function</a:t>
            </a:r>
          </a:p>
        </p:txBody>
      </p:sp>
      <p:sp>
        <p:nvSpPr>
          <p:cNvPr id="330766" name="Line 2062"/>
          <p:cNvSpPr>
            <a:spLocks noChangeShapeType="1"/>
          </p:cNvSpPr>
          <p:nvPr/>
        </p:nvSpPr>
        <p:spPr bwMode="blackWhite">
          <a:xfrm>
            <a:off x="1143001" y="3260725"/>
            <a:ext cx="9819217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30767" name="Line 2063"/>
          <p:cNvSpPr>
            <a:spLocks noChangeShapeType="1"/>
          </p:cNvSpPr>
          <p:nvPr/>
        </p:nvSpPr>
        <p:spPr bwMode="blackWhite">
          <a:xfrm>
            <a:off x="1143001" y="4025900"/>
            <a:ext cx="981921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30768" name="Line 2064"/>
          <p:cNvSpPr>
            <a:spLocks noChangeShapeType="1"/>
          </p:cNvSpPr>
          <p:nvPr/>
        </p:nvSpPr>
        <p:spPr bwMode="blackWhite">
          <a:xfrm>
            <a:off x="1143001" y="4405313"/>
            <a:ext cx="9819217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30769" name="Line 2065"/>
          <p:cNvSpPr>
            <a:spLocks noChangeShapeType="1"/>
          </p:cNvSpPr>
          <p:nvPr/>
        </p:nvSpPr>
        <p:spPr bwMode="blackWhite">
          <a:xfrm>
            <a:off x="1143000" y="2895601"/>
            <a:ext cx="0" cy="365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30770" name="Line 2066"/>
          <p:cNvSpPr>
            <a:spLocks noChangeShapeType="1"/>
          </p:cNvSpPr>
          <p:nvPr/>
        </p:nvSpPr>
        <p:spPr bwMode="blackWhite">
          <a:xfrm>
            <a:off x="6936317" y="2895601"/>
            <a:ext cx="0" cy="15097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30771" name="Line 2067"/>
          <p:cNvSpPr>
            <a:spLocks noChangeShapeType="1"/>
          </p:cNvSpPr>
          <p:nvPr/>
        </p:nvSpPr>
        <p:spPr bwMode="blackWhite">
          <a:xfrm>
            <a:off x="10962217" y="2895601"/>
            <a:ext cx="0" cy="365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30772" name="Line 2068"/>
          <p:cNvSpPr>
            <a:spLocks noChangeShapeType="1"/>
          </p:cNvSpPr>
          <p:nvPr/>
        </p:nvSpPr>
        <p:spPr bwMode="blackWhite">
          <a:xfrm>
            <a:off x="1143001" y="3643313"/>
            <a:ext cx="981921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0773" name="Line 2069"/>
          <p:cNvSpPr>
            <a:spLocks noChangeShapeType="1"/>
          </p:cNvSpPr>
          <p:nvPr/>
        </p:nvSpPr>
        <p:spPr bwMode="blackWhite">
          <a:xfrm>
            <a:off x="1143001" y="2895600"/>
            <a:ext cx="981921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30774" name="Line 2070"/>
          <p:cNvSpPr>
            <a:spLocks noChangeShapeType="1"/>
          </p:cNvSpPr>
          <p:nvPr/>
        </p:nvSpPr>
        <p:spPr bwMode="blackWhite">
          <a:xfrm>
            <a:off x="1143000" y="3260725"/>
            <a:ext cx="0" cy="114458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30775" name="Line 2071"/>
          <p:cNvSpPr>
            <a:spLocks noChangeShapeType="1"/>
          </p:cNvSpPr>
          <p:nvPr/>
        </p:nvSpPr>
        <p:spPr bwMode="blackWhite">
          <a:xfrm>
            <a:off x="10962217" y="3260725"/>
            <a:ext cx="0" cy="114458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17" name="Line 17"/>
          <p:cNvSpPr>
            <a:spLocks noChangeShapeType="1"/>
          </p:cNvSpPr>
          <p:nvPr/>
        </p:nvSpPr>
        <p:spPr bwMode="gray">
          <a:xfrm rot="10798585">
            <a:off x="7721600" y="4114800"/>
            <a:ext cx="0" cy="3048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32813" name="Line 13"/>
          <p:cNvSpPr>
            <a:spLocks noChangeShapeType="1"/>
          </p:cNvSpPr>
          <p:nvPr/>
        </p:nvSpPr>
        <p:spPr bwMode="gray">
          <a:xfrm rot="10798585">
            <a:off x="4165600" y="4114800"/>
            <a:ext cx="0" cy="3048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32816" name="Line 16"/>
          <p:cNvSpPr>
            <a:spLocks noChangeShapeType="1"/>
          </p:cNvSpPr>
          <p:nvPr/>
        </p:nvSpPr>
        <p:spPr bwMode="gray">
          <a:xfrm rot="10798585">
            <a:off x="5994400" y="4114800"/>
            <a:ext cx="0" cy="3048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pic>
        <p:nvPicPr>
          <p:cNvPr id="332826" name="Picture 26" descr="C:\project-SQLFund1\images\img-03-14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gray">
          <a:xfrm>
            <a:off x="2540000" y="3581401"/>
            <a:ext cx="6004984" cy="549275"/>
          </a:xfrm>
          <a:prstGeom prst="rect">
            <a:avLst/>
          </a:prstGeom>
          <a:noFill/>
        </p:spPr>
      </p:pic>
      <p:sp>
        <p:nvSpPr>
          <p:cNvPr id="332802" name="Rectangle 2"/>
          <p:cNvSpPr>
            <a:spLocks noChangeArrowheads="1"/>
          </p:cNvSpPr>
          <p:nvPr/>
        </p:nvSpPr>
        <p:spPr bwMode="blackGray">
          <a:xfrm>
            <a:off x="1143001" y="2357439"/>
            <a:ext cx="9819217" cy="108743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SELECT </a:t>
            </a:r>
            <a:r>
              <a:rPr lang="en-US" altLang="zh-TW" b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ROUND(45.923,2)</a:t>
            </a: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, </a:t>
            </a:r>
            <a:r>
              <a:rPr lang="en-US" altLang="zh-TW" b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ROUND(45.923,0)</a:t>
            </a: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,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       ROUND(45.923,-1)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FROM   DUAL;</a:t>
            </a:r>
          </a:p>
        </p:txBody>
      </p:sp>
      <p:sp>
        <p:nvSpPr>
          <p:cNvPr id="332824" name="Rectangle 24"/>
          <p:cNvSpPr>
            <a:spLocks noGrp="1" noChangeArrowheads="1"/>
          </p:cNvSpPr>
          <p:nvPr>
            <p:ph type="title"/>
          </p:nvPr>
        </p:nvSpPr>
        <p:spPr>
          <a:xfrm>
            <a:off x="1097280" y="286603"/>
            <a:ext cx="10058400" cy="816983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latin typeface="+mn-lt"/>
                <a:ea typeface="新細明體" charset="-120"/>
              </a:rPr>
              <a:t>Using the ROUND Function</a:t>
            </a:r>
          </a:p>
        </p:txBody>
      </p:sp>
      <p:sp>
        <p:nvSpPr>
          <p:cNvPr id="332805" name="Rectangle 5"/>
          <p:cNvSpPr>
            <a:spLocks noChangeArrowheads="1"/>
          </p:cNvSpPr>
          <p:nvPr/>
        </p:nvSpPr>
        <p:spPr bwMode="auto">
          <a:xfrm>
            <a:off x="2011907" y="5214188"/>
            <a:ext cx="685373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0"/>
              </a:spcBef>
            </a:pP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DUAL 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是一個虛擬表格，您可用來檢視函數與運算的結果。</a:t>
            </a:r>
            <a:endParaRPr lang="en-US" altLang="zh-TW" sz="2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32814" name="Line 14"/>
          <p:cNvSpPr>
            <a:spLocks noChangeShapeType="1"/>
          </p:cNvSpPr>
          <p:nvPr/>
        </p:nvSpPr>
        <p:spPr bwMode="gray">
          <a:xfrm flipH="1">
            <a:off x="4412312" y="2894013"/>
            <a:ext cx="4047067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32815" name="Line 15"/>
          <p:cNvSpPr>
            <a:spLocks noChangeShapeType="1"/>
          </p:cNvSpPr>
          <p:nvPr/>
        </p:nvSpPr>
        <p:spPr bwMode="gray">
          <a:xfrm>
            <a:off x="3657600" y="2171700"/>
            <a:ext cx="2117" cy="3444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32818" name="Line 18"/>
          <p:cNvSpPr>
            <a:spLocks noChangeShapeType="1"/>
          </p:cNvSpPr>
          <p:nvPr/>
        </p:nvSpPr>
        <p:spPr bwMode="gray">
          <a:xfrm>
            <a:off x="5689601" y="2171700"/>
            <a:ext cx="2117" cy="3444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32819" name="Oval 19"/>
          <p:cNvSpPr>
            <a:spLocks noChangeArrowheads="1"/>
          </p:cNvSpPr>
          <p:nvPr/>
        </p:nvSpPr>
        <p:spPr bwMode="blackWhite">
          <a:xfrm>
            <a:off x="3412067" y="1728788"/>
            <a:ext cx="495300" cy="4937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101600" tIns="50800" rIns="101600" bIns="50800" anchor="ctr"/>
          <a:lstStyle/>
          <a:p>
            <a:pPr defTabSz="1111250"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zh-TW" sz="2400" dirty="0">
                <a:ea typeface="新細明體" charset="-120"/>
              </a:rPr>
              <a:t>1</a:t>
            </a:r>
          </a:p>
        </p:txBody>
      </p:sp>
      <p:sp>
        <p:nvSpPr>
          <p:cNvPr id="332820" name="Oval 20"/>
          <p:cNvSpPr>
            <a:spLocks noChangeArrowheads="1"/>
          </p:cNvSpPr>
          <p:nvPr/>
        </p:nvSpPr>
        <p:spPr bwMode="blackWhite">
          <a:xfrm>
            <a:off x="5438775" y="1719263"/>
            <a:ext cx="501651" cy="503237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101600" tIns="50800" rIns="101600" bIns="50800" anchor="ctr"/>
          <a:lstStyle/>
          <a:p>
            <a:pPr defTabSz="1111250"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zh-TW" sz="2400" dirty="0">
                <a:ea typeface="新細明體" charset="-120"/>
              </a:rPr>
              <a:t>2</a:t>
            </a:r>
          </a:p>
        </p:txBody>
      </p:sp>
      <p:sp>
        <p:nvSpPr>
          <p:cNvPr id="332821" name="Rectangle 21"/>
          <p:cNvSpPr>
            <a:spLocks noChangeArrowheads="1"/>
          </p:cNvSpPr>
          <p:nvPr/>
        </p:nvSpPr>
        <p:spPr bwMode="gray">
          <a:xfrm>
            <a:off x="3251200" y="3581400"/>
            <a:ext cx="1727200" cy="5334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2827" name="Rectangle 27"/>
          <p:cNvSpPr>
            <a:spLocks noChangeArrowheads="1"/>
          </p:cNvSpPr>
          <p:nvPr/>
        </p:nvSpPr>
        <p:spPr bwMode="gray">
          <a:xfrm>
            <a:off x="4978400" y="3581400"/>
            <a:ext cx="1727200" cy="5334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2828" name="Rectangle 28"/>
          <p:cNvSpPr>
            <a:spLocks noChangeArrowheads="1"/>
          </p:cNvSpPr>
          <p:nvPr/>
        </p:nvSpPr>
        <p:spPr bwMode="gray">
          <a:xfrm>
            <a:off x="6705600" y="3581400"/>
            <a:ext cx="1828800" cy="5334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" name="Oval 20"/>
          <p:cNvSpPr>
            <a:spLocks noChangeArrowheads="1"/>
          </p:cNvSpPr>
          <p:nvPr/>
        </p:nvSpPr>
        <p:spPr bwMode="blackWhite">
          <a:xfrm>
            <a:off x="8208553" y="2608263"/>
            <a:ext cx="501651" cy="503237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101600" tIns="50800" rIns="101600" bIns="50800" anchor="ctr"/>
          <a:lstStyle/>
          <a:p>
            <a:pPr defTabSz="1111250"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zh-TW" sz="2400" dirty="0" smtClean="0">
                <a:ea typeface="新細明體" charset="-120"/>
              </a:rPr>
              <a:t>3</a:t>
            </a:r>
            <a:endParaRPr lang="en-US" altLang="zh-TW" sz="2400" dirty="0">
              <a:ea typeface="新細明體" charset="-120"/>
            </a:endParaRPr>
          </a:p>
        </p:txBody>
      </p:sp>
      <p:sp>
        <p:nvSpPr>
          <p:cNvPr id="25" name="Oval 19"/>
          <p:cNvSpPr>
            <a:spLocks noChangeArrowheads="1"/>
          </p:cNvSpPr>
          <p:nvPr/>
        </p:nvSpPr>
        <p:spPr bwMode="blackWhite">
          <a:xfrm>
            <a:off x="3907367" y="4343400"/>
            <a:ext cx="495300" cy="4937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101600" tIns="50800" rIns="101600" bIns="50800" anchor="ctr"/>
          <a:lstStyle/>
          <a:p>
            <a:pPr defTabSz="1111250"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zh-TW" sz="2400">
                <a:ea typeface="新細明體" charset="-120"/>
              </a:rPr>
              <a:t>1</a:t>
            </a:r>
          </a:p>
        </p:txBody>
      </p:sp>
      <p:sp>
        <p:nvSpPr>
          <p:cNvPr id="26" name="Oval 20"/>
          <p:cNvSpPr>
            <a:spLocks noChangeArrowheads="1"/>
          </p:cNvSpPr>
          <p:nvPr/>
        </p:nvSpPr>
        <p:spPr bwMode="blackWhite">
          <a:xfrm>
            <a:off x="5743511" y="4343400"/>
            <a:ext cx="501651" cy="503237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101600" tIns="50800" rIns="101600" bIns="50800" anchor="ctr"/>
          <a:lstStyle/>
          <a:p>
            <a:pPr defTabSz="1111250"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zh-TW" sz="2400" dirty="0">
                <a:ea typeface="新細明體" charset="-120"/>
              </a:rPr>
              <a:t>2</a:t>
            </a:r>
          </a:p>
        </p:txBody>
      </p:sp>
      <p:sp>
        <p:nvSpPr>
          <p:cNvPr id="27" name="Oval 20"/>
          <p:cNvSpPr>
            <a:spLocks noChangeArrowheads="1"/>
          </p:cNvSpPr>
          <p:nvPr/>
        </p:nvSpPr>
        <p:spPr bwMode="blackWhite">
          <a:xfrm>
            <a:off x="7470837" y="4333875"/>
            <a:ext cx="501651" cy="503237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101600" tIns="50800" rIns="101600" bIns="50800" anchor="ctr"/>
          <a:lstStyle/>
          <a:p>
            <a:pPr defTabSz="1111250"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zh-TW" sz="2400" dirty="0" smtClean="0">
                <a:ea typeface="新細明體" charset="-120"/>
              </a:rPr>
              <a:t>3</a:t>
            </a:r>
            <a:endParaRPr lang="en-US" altLang="zh-TW" sz="2400" dirty="0">
              <a:ea typeface="新細明體" charset="-120"/>
            </a:endParaRP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872" name="Picture 24" descr="C:\project-SQLFund1\images\img-03-15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gray">
          <a:xfrm>
            <a:off x="2946401" y="3581400"/>
            <a:ext cx="5729817" cy="503238"/>
          </a:xfrm>
          <a:prstGeom prst="rect">
            <a:avLst/>
          </a:prstGeom>
          <a:noFill/>
        </p:spPr>
      </p:pic>
      <p:sp>
        <p:nvSpPr>
          <p:cNvPr id="334851" name="Rectangle 3"/>
          <p:cNvSpPr>
            <a:spLocks noGrp="1" noChangeArrowheads="1"/>
          </p:cNvSpPr>
          <p:nvPr>
            <p:ph type="title"/>
          </p:nvPr>
        </p:nvSpPr>
        <p:spPr>
          <a:xfrm>
            <a:off x="1097280" y="286603"/>
            <a:ext cx="10058400" cy="832749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solidFill>
                  <a:schemeClr val="tx1"/>
                </a:solidFill>
                <a:latin typeface="+mn-lt"/>
                <a:ea typeface="新細明體" charset="-120"/>
              </a:rPr>
              <a:t>Using the TRUNC Function</a:t>
            </a:r>
          </a:p>
        </p:txBody>
      </p:sp>
      <p:sp>
        <p:nvSpPr>
          <p:cNvPr id="334852" name="Rectangle 4"/>
          <p:cNvSpPr>
            <a:spLocks noChangeArrowheads="1"/>
          </p:cNvSpPr>
          <p:nvPr/>
        </p:nvSpPr>
        <p:spPr bwMode="blackGray">
          <a:xfrm>
            <a:off x="1143001" y="2357439"/>
            <a:ext cx="9819217" cy="108743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SELECT </a:t>
            </a:r>
            <a:r>
              <a:rPr lang="en-US" altLang="zh-TW" b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TRUNC(45.923,2)</a:t>
            </a: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, </a:t>
            </a:r>
            <a:r>
              <a:rPr lang="en-US" altLang="zh-TW" b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TRUNC(45.923)</a:t>
            </a: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,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       </a:t>
            </a:r>
            <a:r>
              <a:rPr lang="en-US" altLang="zh-TW" b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TRUNC(45.923,-1)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FROM   DUAL;</a:t>
            </a:r>
          </a:p>
        </p:txBody>
      </p:sp>
      <p:sp>
        <p:nvSpPr>
          <p:cNvPr id="334857" name="Rectangle 9"/>
          <p:cNvSpPr>
            <a:spLocks noChangeArrowheads="1"/>
          </p:cNvSpPr>
          <p:nvPr/>
        </p:nvSpPr>
        <p:spPr bwMode="gray">
          <a:xfrm>
            <a:off x="3657600" y="3581400"/>
            <a:ext cx="17272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4863" name="Line 15"/>
          <p:cNvSpPr>
            <a:spLocks noChangeShapeType="1"/>
          </p:cNvSpPr>
          <p:nvPr/>
        </p:nvSpPr>
        <p:spPr bwMode="gray">
          <a:xfrm rot="10798585">
            <a:off x="4163484" y="4038600"/>
            <a:ext cx="0" cy="304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34864" name="Line 16"/>
          <p:cNvSpPr>
            <a:spLocks noChangeShapeType="1"/>
          </p:cNvSpPr>
          <p:nvPr/>
        </p:nvSpPr>
        <p:spPr bwMode="gray">
          <a:xfrm flipH="1">
            <a:off x="4335052" y="2894013"/>
            <a:ext cx="2929347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34865" name="Line 17"/>
          <p:cNvSpPr>
            <a:spLocks noChangeShapeType="1"/>
          </p:cNvSpPr>
          <p:nvPr/>
        </p:nvSpPr>
        <p:spPr bwMode="gray">
          <a:xfrm>
            <a:off x="3657600" y="2171700"/>
            <a:ext cx="2117" cy="3444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34866" name="Line 18"/>
          <p:cNvSpPr>
            <a:spLocks noChangeShapeType="1"/>
          </p:cNvSpPr>
          <p:nvPr/>
        </p:nvSpPr>
        <p:spPr bwMode="gray">
          <a:xfrm rot="10798585">
            <a:off x="6096000" y="4038600"/>
            <a:ext cx="0" cy="304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34867" name="Line 19"/>
          <p:cNvSpPr>
            <a:spLocks noChangeShapeType="1"/>
          </p:cNvSpPr>
          <p:nvPr/>
        </p:nvSpPr>
        <p:spPr bwMode="gray">
          <a:xfrm rot="10798585">
            <a:off x="7924800" y="4038600"/>
            <a:ext cx="0" cy="304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34868" name="Line 20"/>
          <p:cNvSpPr>
            <a:spLocks noChangeShapeType="1"/>
          </p:cNvSpPr>
          <p:nvPr/>
        </p:nvSpPr>
        <p:spPr bwMode="gray">
          <a:xfrm>
            <a:off x="5602936" y="2171700"/>
            <a:ext cx="2117" cy="3444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34873" name="Rectangle 25"/>
          <p:cNvSpPr>
            <a:spLocks noChangeArrowheads="1"/>
          </p:cNvSpPr>
          <p:nvPr/>
        </p:nvSpPr>
        <p:spPr bwMode="gray">
          <a:xfrm>
            <a:off x="5384800" y="3581400"/>
            <a:ext cx="15240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4874" name="Rectangle 26"/>
          <p:cNvSpPr>
            <a:spLocks noChangeArrowheads="1"/>
          </p:cNvSpPr>
          <p:nvPr/>
        </p:nvSpPr>
        <p:spPr bwMode="gray">
          <a:xfrm>
            <a:off x="6908800" y="3581400"/>
            <a:ext cx="17272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" name="Oval 19"/>
          <p:cNvSpPr>
            <a:spLocks noChangeArrowheads="1"/>
          </p:cNvSpPr>
          <p:nvPr/>
        </p:nvSpPr>
        <p:spPr bwMode="blackWhite">
          <a:xfrm>
            <a:off x="3412067" y="1728789"/>
            <a:ext cx="495300" cy="4937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101600" tIns="50800" rIns="101600" bIns="50800" anchor="ctr"/>
          <a:lstStyle/>
          <a:p>
            <a:pPr defTabSz="1111250"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zh-TW" sz="2400" dirty="0">
                <a:ea typeface="新細明體" charset="-120"/>
              </a:rPr>
              <a:t>1</a:t>
            </a:r>
          </a:p>
        </p:txBody>
      </p:sp>
      <p:sp>
        <p:nvSpPr>
          <p:cNvPr id="25" name="Oval 20"/>
          <p:cNvSpPr>
            <a:spLocks noChangeArrowheads="1"/>
          </p:cNvSpPr>
          <p:nvPr/>
        </p:nvSpPr>
        <p:spPr bwMode="blackWhite">
          <a:xfrm>
            <a:off x="5355285" y="1728789"/>
            <a:ext cx="501651" cy="503237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101600" tIns="50800" rIns="101600" bIns="50800" anchor="ctr"/>
          <a:lstStyle/>
          <a:p>
            <a:pPr defTabSz="1111250"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zh-TW" sz="2400" dirty="0">
                <a:ea typeface="新細明體" charset="-120"/>
              </a:rPr>
              <a:t>2</a:t>
            </a:r>
          </a:p>
        </p:txBody>
      </p:sp>
      <p:sp>
        <p:nvSpPr>
          <p:cNvPr id="26" name="Oval 20"/>
          <p:cNvSpPr>
            <a:spLocks noChangeArrowheads="1"/>
          </p:cNvSpPr>
          <p:nvPr/>
        </p:nvSpPr>
        <p:spPr bwMode="blackWhite">
          <a:xfrm>
            <a:off x="7264400" y="2642394"/>
            <a:ext cx="501651" cy="503237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101600" tIns="50800" rIns="101600" bIns="50800" anchor="ctr"/>
          <a:lstStyle/>
          <a:p>
            <a:pPr defTabSz="1111250"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zh-TW" sz="2400" dirty="0" smtClean="0">
                <a:ea typeface="新細明體" charset="-120"/>
              </a:rPr>
              <a:t>3</a:t>
            </a:r>
            <a:endParaRPr lang="en-US" altLang="zh-TW" sz="2400" dirty="0">
              <a:ea typeface="新細明體" charset="-120"/>
            </a:endParaRPr>
          </a:p>
        </p:txBody>
      </p:sp>
      <p:sp>
        <p:nvSpPr>
          <p:cNvPr id="27" name="Oval 19"/>
          <p:cNvSpPr>
            <a:spLocks noChangeArrowheads="1"/>
          </p:cNvSpPr>
          <p:nvPr/>
        </p:nvSpPr>
        <p:spPr bwMode="blackWhite">
          <a:xfrm>
            <a:off x="3915897" y="4343400"/>
            <a:ext cx="495300" cy="4937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101600" tIns="50800" rIns="101600" bIns="50800" anchor="ctr"/>
          <a:lstStyle/>
          <a:p>
            <a:pPr defTabSz="1111250"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zh-TW" sz="2400" dirty="0">
                <a:ea typeface="新細明體" charset="-120"/>
              </a:rPr>
              <a:t>1</a:t>
            </a:r>
          </a:p>
        </p:txBody>
      </p:sp>
      <p:sp>
        <p:nvSpPr>
          <p:cNvPr id="28" name="Oval 20"/>
          <p:cNvSpPr>
            <a:spLocks noChangeArrowheads="1"/>
          </p:cNvSpPr>
          <p:nvPr/>
        </p:nvSpPr>
        <p:spPr bwMode="blackWhite">
          <a:xfrm>
            <a:off x="5845111" y="4333875"/>
            <a:ext cx="501651" cy="503237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101600" tIns="50800" rIns="101600" bIns="50800" anchor="ctr"/>
          <a:lstStyle/>
          <a:p>
            <a:pPr defTabSz="1111250"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zh-TW" sz="2400" dirty="0">
                <a:ea typeface="新細明體" charset="-120"/>
              </a:rPr>
              <a:t>2</a:t>
            </a:r>
          </a:p>
        </p:txBody>
      </p:sp>
      <p:sp>
        <p:nvSpPr>
          <p:cNvPr id="29" name="Oval 20"/>
          <p:cNvSpPr>
            <a:spLocks noChangeArrowheads="1"/>
          </p:cNvSpPr>
          <p:nvPr/>
        </p:nvSpPr>
        <p:spPr bwMode="blackWhite">
          <a:xfrm>
            <a:off x="7673911" y="4333875"/>
            <a:ext cx="501651" cy="503237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101600" tIns="50800" rIns="101600" bIns="50800" anchor="ctr"/>
          <a:lstStyle/>
          <a:p>
            <a:pPr defTabSz="1111250"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zh-TW" sz="2400" dirty="0" smtClean="0">
                <a:ea typeface="新細明體" charset="-120"/>
              </a:rPr>
              <a:t>3</a:t>
            </a:r>
            <a:endParaRPr lang="en-US" altLang="zh-TW" sz="2400" dirty="0">
              <a:ea typeface="新細明體" charset="-120"/>
            </a:endParaRP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906" name="Picture 10" descr="C:\project-SQLFund1\images\img-03-16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gray">
          <a:xfrm>
            <a:off x="3352801" y="3657600"/>
            <a:ext cx="5151967" cy="960438"/>
          </a:xfrm>
          <a:prstGeom prst="rect">
            <a:avLst/>
          </a:prstGeom>
          <a:noFill/>
        </p:spPr>
      </p:pic>
      <p:sp>
        <p:nvSpPr>
          <p:cNvPr id="336898" name="Rectangle 2"/>
          <p:cNvSpPr>
            <a:spLocks noChangeArrowheads="1"/>
          </p:cNvSpPr>
          <p:nvPr/>
        </p:nvSpPr>
        <p:spPr bwMode="blackGray">
          <a:xfrm>
            <a:off x="1143001" y="2438401"/>
            <a:ext cx="9819217" cy="88741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SELECT last_name, salary, </a:t>
            </a:r>
            <a:r>
              <a:rPr lang="en-US" altLang="zh-TW" b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MOD(salary, 5000)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FROM   employees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WHERE  </a:t>
            </a:r>
            <a:r>
              <a:rPr lang="en-US" altLang="zh-TW" dirty="0" err="1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job_id</a:t>
            </a: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 = 'SA_REP';</a:t>
            </a:r>
          </a:p>
        </p:txBody>
      </p:sp>
      <p:sp>
        <p:nvSpPr>
          <p:cNvPr id="336904" name="Rectangle 8"/>
          <p:cNvSpPr>
            <a:spLocks noGrp="1" noChangeArrowheads="1"/>
          </p:cNvSpPr>
          <p:nvPr>
            <p:ph type="title"/>
          </p:nvPr>
        </p:nvSpPr>
        <p:spPr>
          <a:xfrm>
            <a:off x="1097280" y="0"/>
            <a:ext cx="10058400" cy="1072055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solidFill>
                  <a:schemeClr val="tx1"/>
                </a:solidFill>
                <a:latin typeface="+mn-lt"/>
                <a:ea typeface="新細明體" charset="-120"/>
              </a:rPr>
              <a:t>Using the MOD Function</a:t>
            </a:r>
          </a:p>
        </p:txBody>
      </p:sp>
      <p:sp>
        <p:nvSpPr>
          <p:cNvPr id="33690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812800" y="1449389"/>
            <a:ext cx="10916745" cy="695325"/>
          </a:xfrm>
        </p:spPr>
        <p:txBody>
          <a:bodyPr>
            <a:no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針對所有職稱為業務代表的員工，計算其薪資除以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5,000 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之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後剩下的餘數。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36903" name="Rectangle 7"/>
          <p:cNvSpPr>
            <a:spLocks noChangeArrowheads="1"/>
          </p:cNvSpPr>
          <p:nvPr/>
        </p:nvSpPr>
        <p:spPr bwMode="gray">
          <a:xfrm>
            <a:off x="6502400" y="3657600"/>
            <a:ext cx="2032000" cy="914400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156065" y="4855779"/>
            <a:ext cx="5444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注意：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MOD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函數常用來判斷一個值是奇數或偶數。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45476" y="1060398"/>
            <a:ext cx="10373710" cy="3182112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en-US" altLang="zh-TW" sz="6000" b="1" dirty="0" smtClean="0">
                <a:latin typeface="+mn-lt"/>
                <a:ea typeface="Arial" charset="0"/>
                <a:cs typeface="Arial" charset="0"/>
              </a:rPr>
              <a:t>Part I </a:t>
            </a:r>
            <a:br>
              <a:rPr lang="en-US" altLang="zh-TW" sz="6000" b="1" dirty="0" smtClean="0">
                <a:latin typeface="+mn-lt"/>
                <a:ea typeface="Arial" charset="0"/>
                <a:cs typeface="Arial" charset="0"/>
              </a:rPr>
            </a:br>
            <a:r>
              <a:rPr lang="en-US" altLang="zh-TW" sz="4400" dirty="0" smtClean="0">
                <a:solidFill>
                  <a:schemeClr val="tx1"/>
                </a:solidFill>
                <a:latin typeface="+mn-lt"/>
                <a:ea typeface="新細明體" charset="-120"/>
                <a:cs typeface="Times New Roman" pitchFamily="18" charset="0"/>
              </a:rPr>
              <a:t>Using Single-Row Functions to </a:t>
            </a:r>
            <a:br>
              <a:rPr lang="en-US" altLang="zh-TW" sz="4400" dirty="0" smtClean="0">
                <a:solidFill>
                  <a:schemeClr val="tx1"/>
                </a:solidFill>
                <a:latin typeface="+mn-lt"/>
                <a:ea typeface="新細明體" charset="-120"/>
                <a:cs typeface="Times New Roman" pitchFamily="18" charset="0"/>
              </a:rPr>
            </a:br>
            <a:r>
              <a:rPr lang="en-US" altLang="zh-TW" sz="4400" dirty="0" smtClean="0">
                <a:solidFill>
                  <a:schemeClr val="tx1"/>
                </a:solidFill>
                <a:latin typeface="+mn-lt"/>
                <a:ea typeface="新細明體" charset="-120"/>
                <a:cs typeface="Times New Roman" pitchFamily="18" charset="0"/>
              </a:rPr>
              <a:t>Customize Output</a:t>
            </a:r>
            <a:r>
              <a:rPr lang="en-US" altLang="zh-TW" sz="4400" dirty="0" smtClean="0">
                <a:solidFill>
                  <a:schemeClr val="tx1"/>
                </a:solidFill>
                <a:latin typeface="+mn-lt"/>
                <a:ea typeface="新細明體" charset="-120"/>
              </a:rPr>
              <a:t> </a:t>
            </a:r>
            <a:endParaRPr kumimoji="1" lang="zh-TW" altLang="en-US" sz="4400" dirty="0">
              <a:solidFill>
                <a:schemeClr val="tx1"/>
              </a:solidFill>
              <a:latin typeface="+mn-lt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220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100" name="Rectangle 4"/>
          <p:cNvSpPr>
            <a:spLocks noGrp="1" noChangeArrowheads="1"/>
          </p:cNvSpPr>
          <p:nvPr>
            <p:ph type="title"/>
          </p:nvPr>
        </p:nvSpPr>
        <p:spPr>
          <a:xfrm>
            <a:off x="1097280" y="1"/>
            <a:ext cx="10058400" cy="1103586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solidFill>
                  <a:schemeClr val="tx1"/>
                </a:solidFill>
                <a:latin typeface="+mn-lt"/>
                <a:ea typeface="新細明體" charset="-120"/>
              </a:rPr>
              <a:t>Lesson Agenda</a:t>
            </a:r>
          </a:p>
        </p:txBody>
      </p:sp>
      <p:sp>
        <p:nvSpPr>
          <p:cNvPr id="5161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12800" y="1449388"/>
            <a:ext cx="10557933" cy="1966912"/>
          </a:xfrm>
        </p:spPr>
        <p:txBody>
          <a:bodyPr/>
          <a:lstStyle/>
          <a:p>
            <a:pPr lvl="1">
              <a:buClr>
                <a:schemeClr val="folHlink"/>
              </a:buClr>
            </a:pPr>
            <a:r>
              <a:rPr lang="en-US" altLang="zh-TW">
                <a:solidFill>
                  <a:schemeClr val="folHlink"/>
                </a:solidFill>
                <a:ea typeface="新細明體" charset="-120"/>
              </a:rPr>
              <a:t>Single-row SQL functions</a:t>
            </a:r>
          </a:p>
          <a:p>
            <a:pPr lvl="1">
              <a:buClr>
                <a:schemeClr val="folHlink"/>
              </a:buClr>
            </a:pPr>
            <a:r>
              <a:rPr lang="en-US" altLang="zh-TW">
                <a:solidFill>
                  <a:schemeClr val="folHlink"/>
                </a:solidFill>
                <a:ea typeface="新細明體" charset="-120"/>
              </a:rPr>
              <a:t>Character functions</a:t>
            </a:r>
          </a:p>
          <a:p>
            <a:pPr lvl="1">
              <a:buClr>
                <a:schemeClr val="folHlink"/>
              </a:buClr>
            </a:pPr>
            <a:r>
              <a:rPr lang="en-US" altLang="zh-TW">
                <a:solidFill>
                  <a:schemeClr val="folHlink"/>
                </a:solidFill>
                <a:ea typeface="新細明體" charset="-120"/>
              </a:rPr>
              <a:t>Number functions</a:t>
            </a:r>
          </a:p>
          <a:p>
            <a:pPr lvl="1">
              <a:buClr>
                <a:schemeClr val="hlink"/>
              </a:buClr>
            </a:pPr>
            <a:r>
              <a:rPr lang="en-US" altLang="zh-TW">
                <a:ea typeface="新細明體" charset="-120"/>
              </a:rPr>
              <a:t>Working with dates</a:t>
            </a:r>
          </a:p>
          <a:p>
            <a:pPr lvl="1">
              <a:buClr>
                <a:schemeClr val="folHlink"/>
              </a:buClr>
            </a:pPr>
            <a:r>
              <a:rPr lang="en-US" altLang="zh-TW">
                <a:solidFill>
                  <a:schemeClr val="folHlink"/>
                </a:solidFill>
                <a:ea typeface="新細明體" charset="-120"/>
              </a:rPr>
              <a:t>Date functions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954" name="Picture 10" descr="C:\project-SQLFund1\images\img-03-17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gray">
          <a:xfrm>
            <a:off x="3033183" y="4524703"/>
            <a:ext cx="3062817" cy="742950"/>
          </a:xfrm>
          <a:prstGeom prst="rect">
            <a:avLst/>
          </a:prstGeom>
          <a:noFill/>
        </p:spPr>
      </p:pic>
      <p:sp>
        <p:nvSpPr>
          <p:cNvPr id="338947" name="Rectangle 3"/>
          <p:cNvSpPr>
            <a:spLocks noChangeArrowheads="1"/>
          </p:cNvSpPr>
          <p:nvPr/>
        </p:nvSpPr>
        <p:spPr bwMode="blackGray">
          <a:xfrm>
            <a:off x="1201209" y="3279229"/>
            <a:ext cx="9819217" cy="88741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SELECT last_name, </a:t>
            </a:r>
            <a:r>
              <a:rPr lang="en-US" altLang="zh-TW" b="1" dirty="0" err="1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hire_date</a:t>
            </a:r>
            <a:endParaRPr lang="en-US" altLang="zh-TW" b="1" dirty="0">
              <a:solidFill>
                <a:srgbClr val="C00000"/>
              </a:solidFill>
              <a:latin typeface="Courier New" pitchFamily="49" charset="0"/>
              <a:ea typeface="新細明體" charset="-120"/>
            </a:endParaRP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FROM   employees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WHERE  </a:t>
            </a:r>
            <a:r>
              <a:rPr lang="en-US" altLang="zh-TW" dirty="0" err="1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hire_date</a:t>
            </a: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 &lt; </a:t>
            </a:r>
            <a:r>
              <a:rPr lang="en-US" altLang="zh-TW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新細明體" charset="-120"/>
              </a:rPr>
              <a:t>'</a:t>
            </a: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01-FEB-88</a:t>
            </a:r>
            <a:r>
              <a:rPr lang="en-US" altLang="zh-TW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新細明體" charset="-120"/>
              </a:rPr>
              <a:t>';</a:t>
            </a:r>
          </a:p>
        </p:txBody>
      </p:sp>
      <p:sp>
        <p:nvSpPr>
          <p:cNvPr id="338952" name="Rectangle 8"/>
          <p:cNvSpPr>
            <a:spLocks noGrp="1" noChangeArrowheads="1"/>
          </p:cNvSpPr>
          <p:nvPr>
            <p:ph type="title"/>
          </p:nvPr>
        </p:nvSpPr>
        <p:spPr>
          <a:xfrm>
            <a:off x="1097280" y="0"/>
            <a:ext cx="10058400" cy="1087821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Working with Dates</a:t>
            </a:r>
          </a:p>
        </p:txBody>
      </p:sp>
      <p:sp>
        <p:nvSpPr>
          <p:cNvPr id="338953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1143001" y="1449389"/>
            <a:ext cx="10557933" cy="182984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Tx/>
              <a:buFont typeface="Wingdings" pitchFamily="2" charset="2"/>
              <a:buChar char="ü"/>
            </a:pPr>
            <a:r>
              <a:rPr lang="en-US" altLang="zh-TW" sz="1800" b="1" dirty="0" smtClean="0">
                <a:latin typeface="微軟正黑體" pitchFamily="34" charset="-120"/>
                <a:ea typeface="微軟正黑體" pitchFamily="34" charset="-120"/>
              </a:rPr>
              <a:t>  Oracle </a:t>
            </a: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資料庫會以內部數字格式來儲存日期，代表世紀、年、月、日、小時、分鐘以及秒。</a:t>
            </a:r>
          </a:p>
          <a:p>
            <a:pPr>
              <a:spcBef>
                <a:spcPts val="600"/>
              </a:spcBef>
              <a:spcAft>
                <a:spcPts val="600"/>
              </a:spcAft>
              <a:buClrTx/>
              <a:buFont typeface="Wingdings" pitchFamily="2" charset="2"/>
              <a:buChar char="ü"/>
            </a:pP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  預設的日期顯示格式為</a:t>
            </a:r>
            <a:r>
              <a:rPr lang="en-US" altLang="zh-TW" sz="1800" b="1" dirty="0" smtClean="0">
                <a:latin typeface="微軟正黑體" pitchFamily="34" charset="-120"/>
                <a:ea typeface="微軟正黑體" pitchFamily="34" charset="-120"/>
              </a:rPr>
              <a:t>DD-MON-RR</a:t>
            </a: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 lvl="2">
              <a:spcBef>
                <a:spcPts val="600"/>
              </a:spcBef>
              <a:spcAft>
                <a:spcPts val="600"/>
              </a:spcAft>
              <a:buClrTx/>
              <a:buFont typeface="Arial" pitchFamily="34" charset="0"/>
              <a:buChar char="•"/>
            </a:pP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讓您能藉由只指定年份的末兩位數，將</a:t>
            </a:r>
            <a:r>
              <a:rPr lang="en-US" altLang="zh-TW" sz="1800" b="1" dirty="0" smtClean="0">
                <a:latin typeface="微軟正黑體" pitchFamily="34" charset="-120"/>
                <a:ea typeface="微軟正黑體" pitchFamily="34" charset="-120"/>
              </a:rPr>
              <a:t>21 </a:t>
            </a: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世紀的日期，儲存在</a:t>
            </a:r>
            <a:r>
              <a:rPr lang="en-US" altLang="zh-TW" sz="1800" b="1" dirty="0" smtClean="0">
                <a:latin typeface="微軟正黑體" pitchFamily="34" charset="-120"/>
                <a:ea typeface="微軟正黑體" pitchFamily="34" charset="-120"/>
              </a:rPr>
              <a:t>20 </a:t>
            </a: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世紀</a:t>
            </a:r>
          </a:p>
          <a:p>
            <a:pPr lvl="2">
              <a:spcBef>
                <a:spcPts val="600"/>
              </a:spcBef>
              <a:spcAft>
                <a:spcPts val="600"/>
              </a:spcAft>
              <a:buClrTx/>
              <a:buFont typeface="Arial" pitchFamily="34" charset="0"/>
              <a:buChar char="•"/>
            </a:pP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讓您能以同樣的方式，將</a:t>
            </a:r>
            <a:r>
              <a:rPr lang="en-US" altLang="zh-TW" sz="1800" b="1" dirty="0" smtClean="0">
                <a:latin typeface="微軟正黑體" pitchFamily="34" charset="-120"/>
                <a:ea typeface="微軟正黑體" pitchFamily="34" charset="-120"/>
              </a:rPr>
              <a:t>20 </a:t>
            </a: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世紀的日期，儲存在</a:t>
            </a:r>
            <a:r>
              <a:rPr lang="en-US" altLang="zh-TW" sz="1800" b="1" dirty="0" smtClean="0">
                <a:latin typeface="微軟正黑體" pitchFamily="34" charset="-120"/>
                <a:ea typeface="微軟正黑體" pitchFamily="34" charset="-120"/>
              </a:rPr>
              <a:t>21 </a:t>
            </a: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世紀</a:t>
            </a:r>
            <a:endParaRPr lang="en-US" altLang="zh-TW" sz="18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38951" name="Rectangle 7"/>
          <p:cNvSpPr>
            <a:spLocks noChangeArrowheads="1"/>
          </p:cNvSpPr>
          <p:nvPr/>
        </p:nvSpPr>
        <p:spPr bwMode="gray">
          <a:xfrm>
            <a:off x="5065182" y="4524703"/>
            <a:ext cx="1016000" cy="738188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097281" y="5383896"/>
            <a:ext cx="10058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注意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HIRE_date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資料欄的輸出是以預設的格式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DD-MON-RR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來顯示。但卻不是以此格式儲存在資料庫中。日期與時間的所有元件都會被儲存。因此，完整的日期會是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June 17, 1987, 5:10:43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p.m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4" name="Rectangle 4"/>
          <p:cNvSpPr>
            <a:spLocks noGrp="1" noChangeArrowheads="1"/>
          </p:cNvSpPr>
          <p:nvPr>
            <p:ph type="title"/>
          </p:nvPr>
        </p:nvSpPr>
        <p:spPr>
          <a:xfrm>
            <a:off x="1097280" y="1"/>
            <a:ext cx="10058400" cy="993228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solidFill>
                  <a:schemeClr val="tx1"/>
                </a:solidFill>
                <a:latin typeface="+mn-lt"/>
                <a:ea typeface="新細明體" charset="-120"/>
              </a:rPr>
              <a:t>Using the SYSDATE Function</a:t>
            </a:r>
          </a:p>
        </p:txBody>
      </p:sp>
      <p:sp>
        <p:nvSpPr>
          <p:cNvPr id="3430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286466" y="1449389"/>
            <a:ext cx="10557933" cy="1163637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buClrTx/>
              <a:buNone/>
            </a:pPr>
            <a:r>
              <a:rPr lang="en-US" altLang="zh-TW" sz="1800" b="1" dirty="0" smtClean="0">
                <a:latin typeface="微軟正黑體" pitchFamily="34" charset="-120"/>
                <a:ea typeface="微軟正黑體" pitchFamily="34" charset="-120"/>
              </a:rPr>
              <a:t>SYSDATE </a:t>
            </a: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會傳回下列資料的函數：</a:t>
            </a:r>
          </a:p>
          <a:p>
            <a:pPr>
              <a:spcBef>
                <a:spcPts val="600"/>
              </a:spcBef>
              <a:buClrTx/>
              <a:buFont typeface="Wingdings" pitchFamily="2" charset="2"/>
              <a:buChar char="ü"/>
            </a:pPr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</a:rPr>
              <a:t>  日期</a:t>
            </a:r>
          </a:p>
          <a:p>
            <a:pPr>
              <a:spcBef>
                <a:spcPts val="600"/>
              </a:spcBef>
              <a:buClrTx/>
              <a:buFont typeface="Wingdings" pitchFamily="2" charset="2"/>
              <a:buChar char="ü"/>
            </a:pPr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</a:rPr>
              <a:t>  時間</a:t>
            </a:r>
            <a:endParaRPr lang="en-US" altLang="zh-TW" sz="18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43047" name="Rectangle 7"/>
          <p:cNvSpPr>
            <a:spLocks noChangeArrowheads="1"/>
          </p:cNvSpPr>
          <p:nvPr/>
        </p:nvSpPr>
        <p:spPr bwMode="blackGray">
          <a:xfrm>
            <a:off x="1286466" y="2613026"/>
            <a:ext cx="9819217" cy="88741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SELECT sysdate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FROM   dual</a:t>
            </a:r>
            <a:r>
              <a:rPr lang="en-US" altLang="zh-TW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新細明體" charset="-120"/>
              </a:rPr>
              <a:t>;</a:t>
            </a:r>
          </a:p>
        </p:txBody>
      </p:sp>
      <p:pic>
        <p:nvPicPr>
          <p:cNvPr id="343048" name="Picture 8" descr="C:\project-SQLFund1\images\img-03-19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gray">
          <a:xfrm>
            <a:off x="1513491" y="3962400"/>
            <a:ext cx="1767417" cy="51435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2" name="Rectangle 4"/>
          <p:cNvSpPr>
            <a:spLocks noGrp="1" noChangeArrowheads="1"/>
          </p:cNvSpPr>
          <p:nvPr>
            <p:ph type="title"/>
          </p:nvPr>
        </p:nvSpPr>
        <p:spPr>
          <a:xfrm>
            <a:off x="1097280" y="0"/>
            <a:ext cx="10058400" cy="1135117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solidFill>
                  <a:schemeClr val="tx1"/>
                </a:solidFill>
                <a:latin typeface="+mn-lt"/>
                <a:ea typeface="新細明體" charset="-120"/>
              </a:rPr>
              <a:t>Arithmetic with Dates</a:t>
            </a:r>
          </a:p>
        </p:txBody>
      </p:sp>
      <p:sp>
        <p:nvSpPr>
          <p:cNvPr id="3450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286466" y="1371600"/>
            <a:ext cx="10058400" cy="4023360"/>
          </a:xfrm>
        </p:spPr>
        <p:txBody>
          <a:bodyPr/>
          <a:lstStyle/>
          <a:p>
            <a:pPr>
              <a:buClrTx/>
              <a:buFont typeface="Wingdings" pitchFamily="2" charset="2"/>
              <a:buChar char="ü"/>
            </a:pPr>
            <a:r>
              <a:rPr lang="zh-TW" altLang="en-US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 在結果日期值加上或減去一個日期的數字。</a:t>
            </a:r>
          </a:p>
          <a:p>
            <a:pPr>
              <a:buClrTx/>
              <a:buFont typeface="Wingdings" pitchFamily="2" charset="2"/>
              <a:buChar char="ü"/>
            </a:pPr>
            <a:r>
              <a:rPr lang="zh-TW" altLang="en-US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 將兩個日期相減，以找出這兩個日期之間的天數。</a:t>
            </a:r>
          </a:p>
          <a:p>
            <a:pPr>
              <a:buClrTx/>
              <a:buFont typeface="Wingdings" pitchFamily="2" charset="2"/>
              <a:buChar char="ü"/>
            </a:pPr>
            <a:r>
              <a:rPr lang="zh-TW" altLang="en-US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 將小時的數字除以</a:t>
            </a:r>
            <a:r>
              <a:rPr lang="en-US" altLang="zh-TW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24</a:t>
            </a:r>
            <a:r>
              <a:rPr lang="zh-TW" altLang="en-US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，來將小時新增到一個日期中。</a:t>
            </a:r>
            <a:endParaRPr lang="en-US" altLang="zh-TW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286466" y="2963917"/>
          <a:ext cx="943408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4695"/>
                <a:gridCol w="2332246"/>
                <a:gridCol w="3957144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1800" b="1" kern="1200" baseline="0" dirty="0" smtClean="0">
                          <a:solidFill>
                            <a:schemeClr val="lt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作業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baseline="0" dirty="0" smtClean="0">
                          <a:solidFill>
                            <a:schemeClr val="lt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結果</a:t>
                      </a:r>
                      <a:endParaRPr lang="zh-TW" altLang="en-US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baseline="0" dirty="0" smtClean="0">
                          <a:solidFill>
                            <a:schemeClr val="lt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說明</a:t>
                      </a:r>
                      <a:endParaRPr lang="zh-TW" altLang="en-US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日期 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+ </a:t>
                      </a:r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數字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日期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將一定數目的天數加到日期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日期 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– </a:t>
                      </a:r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數字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日期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將一定數目的天數從日期減去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日期 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– </a:t>
                      </a:r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日期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天數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將一個日期減掉另一個日期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日期 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+ </a:t>
                      </a:r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數字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/24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日期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將一定數目的小時加到日期上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144" name="Picture 8" descr="C:\project-SQLFund1\images\img-03-21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gray">
          <a:xfrm>
            <a:off x="2946401" y="3124200"/>
            <a:ext cx="5913967" cy="971550"/>
          </a:xfrm>
          <a:prstGeom prst="rect">
            <a:avLst/>
          </a:prstGeom>
          <a:noFill/>
        </p:spPr>
      </p:pic>
      <p:sp>
        <p:nvSpPr>
          <p:cNvPr id="347138" name="Rectangle 2"/>
          <p:cNvSpPr>
            <a:spLocks noChangeArrowheads="1"/>
          </p:cNvSpPr>
          <p:nvPr/>
        </p:nvSpPr>
        <p:spPr bwMode="blackGray">
          <a:xfrm>
            <a:off x="1143001" y="1851026"/>
            <a:ext cx="9819217" cy="88741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SELECT last_name, </a:t>
            </a:r>
            <a:r>
              <a:rPr lang="en-US" altLang="zh-TW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(SYSDATE-</a:t>
            </a:r>
            <a:r>
              <a:rPr lang="en-US" altLang="zh-TW" dirty="0" err="1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hire_date</a:t>
            </a:r>
            <a:r>
              <a:rPr lang="en-US" altLang="zh-TW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)/7 AS WEEKS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FROM   employees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WHERE  </a:t>
            </a:r>
            <a:r>
              <a:rPr lang="en-US" altLang="zh-TW" dirty="0" err="1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department_id</a:t>
            </a: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 = 90;</a:t>
            </a:r>
          </a:p>
        </p:txBody>
      </p:sp>
      <p:sp>
        <p:nvSpPr>
          <p:cNvPr id="347140" name="Rectangle 4"/>
          <p:cNvSpPr>
            <a:spLocks noGrp="1" noChangeArrowheads="1"/>
          </p:cNvSpPr>
          <p:nvPr>
            <p:ph type="title"/>
          </p:nvPr>
        </p:nvSpPr>
        <p:spPr>
          <a:xfrm>
            <a:off x="1097280" y="286604"/>
            <a:ext cx="10711092" cy="801218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solidFill>
                  <a:schemeClr val="tx1"/>
                </a:solidFill>
                <a:latin typeface="+mn-lt"/>
                <a:ea typeface="新細明體" charset="-120"/>
              </a:rPr>
              <a:t>Using Arithmetic </a:t>
            </a:r>
            <a:r>
              <a:rPr lang="en-US" altLang="zh-TW" sz="4400" dirty="0" smtClean="0">
                <a:solidFill>
                  <a:schemeClr val="tx1"/>
                </a:solidFill>
                <a:latin typeface="+mn-lt"/>
                <a:ea typeface="新細明體" charset="-120"/>
              </a:rPr>
              <a:t>Operators</a:t>
            </a:r>
            <a:r>
              <a:rPr lang="zh-TW" altLang="en-US" sz="4400" dirty="0" smtClean="0">
                <a:solidFill>
                  <a:schemeClr val="tx1"/>
                </a:solidFill>
                <a:latin typeface="+mn-lt"/>
                <a:ea typeface="新細明體" charset="-120"/>
              </a:rPr>
              <a:t> </a:t>
            </a:r>
            <a:r>
              <a:rPr lang="en-US" altLang="zh-TW" sz="4400" dirty="0" smtClean="0">
                <a:solidFill>
                  <a:schemeClr val="tx1"/>
                </a:solidFill>
                <a:latin typeface="+mn-lt"/>
                <a:ea typeface="新細明體" charset="-120"/>
              </a:rPr>
              <a:t>with </a:t>
            </a:r>
            <a:r>
              <a:rPr lang="en-US" altLang="zh-TW" sz="4400" dirty="0">
                <a:solidFill>
                  <a:schemeClr val="tx1"/>
                </a:solidFill>
                <a:latin typeface="+mn-lt"/>
                <a:ea typeface="新細明體" charset="-120"/>
              </a:rPr>
              <a:t>Dates</a:t>
            </a:r>
          </a:p>
        </p:txBody>
      </p:sp>
      <p:sp>
        <p:nvSpPr>
          <p:cNvPr id="347142" name="Rectangle 6"/>
          <p:cNvSpPr>
            <a:spLocks noChangeArrowheads="1"/>
          </p:cNvSpPr>
          <p:nvPr/>
        </p:nvSpPr>
        <p:spPr bwMode="gray">
          <a:xfrm>
            <a:off x="4978400" y="3124200"/>
            <a:ext cx="3860800" cy="990600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8" name="Rectangle 1028"/>
          <p:cNvSpPr>
            <a:spLocks noGrp="1" noChangeArrowheads="1"/>
          </p:cNvSpPr>
          <p:nvPr>
            <p:ph type="title"/>
          </p:nvPr>
        </p:nvSpPr>
        <p:spPr>
          <a:xfrm>
            <a:off x="1097280" y="0"/>
            <a:ext cx="10058400" cy="1008993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solidFill>
                  <a:schemeClr val="tx1"/>
                </a:solidFill>
                <a:latin typeface="+mn-lt"/>
                <a:ea typeface="新細明體" charset="-120"/>
              </a:rPr>
              <a:t>Lesson Agenda</a:t>
            </a:r>
          </a:p>
        </p:txBody>
      </p:sp>
      <p:sp>
        <p:nvSpPr>
          <p:cNvPr id="518149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812800" y="1449388"/>
            <a:ext cx="10557933" cy="1966912"/>
          </a:xfrm>
        </p:spPr>
        <p:txBody>
          <a:bodyPr/>
          <a:lstStyle/>
          <a:p>
            <a:pPr lvl="1">
              <a:buClr>
                <a:schemeClr val="folHlink"/>
              </a:buClr>
            </a:pPr>
            <a:r>
              <a:rPr lang="en-US" altLang="zh-TW" dirty="0">
                <a:solidFill>
                  <a:schemeClr val="folHlink"/>
                </a:solidFill>
                <a:ea typeface="新細明體" charset="-120"/>
              </a:rPr>
              <a:t>Single-row SQL functions</a:t>
            </a:r>
          </a:p>
          <a:p>
            <a:pPr lvl="1">
              <a:buClr>
                <a:schemeClr val="folHlink"/>
              </a:buClr>
            </a:pPr>
            <a:r>
              <a:rPr lang="en-US" altLang="zh-TW" dirty="0">
                <a:solidFill>
                  <a:schemeClr val="folHlink"/>
                </a:solidFill>
                <a:ea typeface="新細明體" charset="-120"/>
              </a:rPr>
              <a:t>Character functions</a:t>
            </a:r>
          </a:p>
          <a:p>
            <a:pPr lvl="1">
              <a:buClr>
                <a:schemeClr val="folHlink"/>
              </a:buClr>
            </a:pPr>
            <a:r>
              <a:rPr lang="en-US" altLang="zh-TW" dirty="0">
                <a:solidFill>
                  <a:schemeClr val="folHlink"/>
                </a:solidFill>
                <a:ea typeface="新細明體" charset="-120"/>
              </a:rPr>
              <a:t>Number functions</a:t>
            </a:r>
          </a:p>
          <a:p>
            <a:pPr lvl="1">
              <a:buClr>
                <a:schemeClr val="folHlink"/>
              </a:buClr>
            </a:pPr>
            <a:r>
              <a:rPr lang="en-US" altLang="zh-TW" dirty="0">
                <a:solidFill>
                  <a:schemeClr val="folHlink"/>
                </a:solidFill>
                <a:ea typeface="新細明體" charset="-120"/>
              </a:rPr>
              <a:t>Working with dates</a:t>
            </a:r>
          </a:p>
          <a:p>
            <a:pPr lvl="1">
              <a:buClr>
                <a:schemeClr val="hlink"/>
              </a:buClr>
            </a:pPr>
            <a:r>
              <a:rPr lang="en-US" altLang="zh-TW" dirty="0">
                <a:ea typeface="新細明體" charset="-120"/>
              </a:rPr>
              <a:t>Date functions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280" y="286603"/>
            <a:ext cx="10058400" cy="769687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solidFill>
                  <a:schemeClr val="tx1"/>
                </a:solidFill>
                <a:latin typeface="+mn-lt"/>
                <a:ea typeface="新細明體" charset="-120"/>
              </a:rPr>
              <a:t>Date-Manipulation Functions</a:t>
            </a:r>
          </a:p>
        </p:txBody>
      </p:sp>
      <p:sp>
        <p:nvSpPr>
          <p:cNvPr id="349188" name="Rectangle 4"/>
          <p:cNvSpPr>
            <a:spLocks noChangeArrowheads="1"/>
          </p:cNvSpPr>
          <p:nvPr/>
        </p:nvSpPr>
        <p:spPr bwMode="blackWhite">
          <a:xfrm>
            <a:off x="4629151" y="2959100"/>
            <a:ext cx="6333067" cy="35083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defTabSz="228600" eaLnBrk="0" hangingPunct="0">
              <a:lnSpc>
                <a:spcPct val="90000"/>
              </a:lnSpc>
              <a:spcBef>
                <a:spcPct val="0"/>
              </a:spcBef>
            </a:pP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指定日期的下一天</a:t>
            </a:r>
            <a:endParaRPr lang="en-US" altLang="zh-TW" sz="1600" b="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49189" name="Rectangle 5"/>
          <p:cNvSpPr>
            <a:spLocks noChangeArrowheads="1"/>
          </p:cNvSpPr>
          <p:nvPr/>
        </p:nvSpPr>
        <p:spPr bwMode="blackWhite">
          <a:xfrm>
            <a:off x="1143001" y="2959100"/>
            <a:ext cx="3486151" cy="35083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l" defTabSz="228600" eaLnBrk="0" hangingPunct="0">
              <a:lnSpc>
                <a:spcPct val="95000"/>
              </a:lnSpc>
              <a:spcBef>
                <a:spcPct val="35000"/>
              </a:spcBef>
              <a:buClrTx/>
              <a:buFontTx/>
              <a:buNone/>
            </a:pPr>
            <a:r>
              <a:rPr lang="en-US" altLang="zh-TW" sz="1600" b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NEXT_DAY</a:t>
            </a:r>
          </a:p>
        </p:txBody>
      </p:sp>
      <p:sp>
        <p:nvSpPr>
          <p:cNvPr id="349190" name="Rectangle 6"/>
          <p:cNvSpPr>
            <a:spLocks noChangeArrowheads="1"/>
          </p:cNvSpPr>
          <p:nvPr/>
        </p:nvSpPr>
        <p:spPr bwMode="blackWhite">
          <a:xfrm>
            <a:off x="4629151" y="3309938"/>
            <a:ext cx="6333067" cy="41433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defTabSz="228600" eaLnBrk="0" hangingPunct="0">
              <a:lnSpc>
                <a:spcPct val="90000"/>
              </a:lnSpc>
              <a:spcBef>
                <a:spcPct val="0"/>
              </a:spcBef>
            </a:pP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當月最後一天</a:t>
            </a:r>
            <a:endParaRPr lang="en-US" altLang="zh-TW" sz="1600" b="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49191" name="Rectangle 7"/>
          <p:cNvSpPr>
            <a:spLocks noChangeArrowheads="1"/>
          </p:cNvSpPr>
          <p:nvPr/>
        </p:nvSpPr>
        <p:spPr bwMode="blackWhite">
          <a:xfrm>
            <a:off x="1143001" y="3309938"/>
            <a:ext cx="3486151" cy="41433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l" defTabSz="228600" eaLnBrk="0" hangingPunct="0">
              <a:lnSpc>
                <a:spcPct val="90000"/>
              </a:lnSpc>
              <a:spcBef>
                <a:spcPct val="35000"/>
              </a:spcBef>
              <a:buClrTx/>
              <a:buFontTx/>
              <a:buNone/>
            </a:pPr>
            <a:r>
              <a:rPr lang="en-US" altLang="zh-TW" sz="1600" b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LAST_DAY</a:t>
            </a:r>
          </a:p>
        </p:txBody>
      </p:sp>
      <p:sp>
        <p:nvSpPr>
          <p:cNvPr id="349192" name="Rectangle 8"/>
          <p:cNvSpPr>
            <a:spLocks noChangeArrowheads="1"/>
          </p:cNvSpPr>
          <p:nvPr/>
        </p:nvSpPr>
        <p:spPr bwMode="blackWhite">
          <a:xfrm>
            <a:off x="4629151" y="3724275"/>
            <a:ext cx="6333067" cy="35083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defTabSz="228600" eaLnBrk="0" hangingPunct="0">
              <a:lnSpc>
                <a:spcPct val="95000"/>
              </a:lnSpc>
              <a:spcBef>
                <a:spcPct val="35000"/>
              </a:spcBef>
            </a:pP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將日期四捨五入</a:t>
            </a:r>
            <a:endParaRPr lang="en-US" altLang="zh-TW" sz="1600" b="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49193" name="Rectangle 9"/>
          <p:cNvSpPr>
            <a:spLocks noChangeArrowheads="1"/>
          </p:cNvSpPr>
          <p:nvPr/>
        </p:nvSpPr>
        <p:spPr bwMode="blackWhite">
          <a:xfrm>
            <a:off x="1143001" y="3724275"/>
            <a:ext cx="3486151" cy="35083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l" defTabSz="228600" eaLnBrk="0" hangingPunct="0">
              <a:lnSpc>
                <a:spcPct val="95000"/>
              </a:lnSpc>
              <a:spcBef>
                <a:spcPct val="35000"/>
              </a:spcBef>
              <a:buClrTx/>
              <a:buFontTx/>
              <a:buNone/>
            </a:pPr>
            <a:r>
              <a:rPr lang="en-US" altLang="zh-TW" sz="1600" b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ROUND	</a:t>
            </a:r>
          </a:p>
        </p:txBody>
      </p:sp>
      <p:sp>
        <p:nvSpPr>
          <p:cNvPr id="349194" name="Rectangle 10"/>
          <p:cNvSpPr>
            <a:spLocks noChangeArrowheads="1"/>
          </p:cNvSpPr>
          <p:nvPr/>
        </p:nvSpPr>
        <p:spPr bwMode="blackWhite">
          <a:xfrm>
            <a:off x="4629151" y="4075114"/>
            <a:ext cx="6333067" cy="35083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defTabSz="228600" eaLnBrk="0" hangingPunct="0">
              <a:lnSpc>
                <a:spcPct val="95000"/>
              </a:lnSpc>
              <a:spcBef>
                <a:spcPct val="35000"/>
              </a:spcBef>
            </a:pP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截斷日期</a:t>
            </a:r>
            <a:endParaRPr lang="en-US" altLang="zh-TW" sz="1600" b="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49195" name="Rectangle 11"/>
          <p:cNvSpPr>
            <a:spLocks noChangeArrowheads="1"/>
          </p:cNvSpPr>
          <p:nvPr/>
        </p:nvSpPr>
        <p:spPr bwMode="blackWhite">
          <a:xfrm>
            <a:off x="1143001" y="4075114"/>
            <a:ext cx="3486151" cy="35083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l" defTabSz="228600" eaLnBrk="0" hangingPunct="0">
              <a:lnSpc>
                <a:spcPct val="95000"/>
              </a:lnSpc>
              <a:spcBef>
                <a:spcPct val="35000"/>
              </a:spcBef>
              <a:buClrTx/>
              <a:buFontTx/>
              <a:buNone/>
            </a:pPr>
            <a:r>
              <a:rPr lang="en-US" altLang="zh-TW" sz="1600" b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TRUNC</a:t>
            </a:r>
          </a:p>
        </p:txBody>
      </p:sp>
      <p:sp>
        <p:nvSpPr>
          <p:cNvPr id="349196" name="Rectangle 12"/>
          <p:cNvSpPr>
            <a:spLocks noChangeArrowheads="1"/>
          </p:cNvSpPr>
          <p:nvPr/>
        </p:nvSpPr>
        <p:spPr bwMode="blackWhite">
          <a:xfrm>
            <a:off x="4629151" y="2193925"/>
            <a:ext cx="6333067" cy="38258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defTabSz="228600" eaLnBrk="0" hangingPunct="0">
              <a:lnSpc>
                <a:spcPct val="90000"/>
              </a:lnSpc>
              <a:spcBef>
                <a:spcPct val="0"/>
              </a:spcBef>
            </a:pP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兩個日期之間的月數</a:t>
            </a:r>
            <a:endParaRPr lang="en-US" altLang="zh-TW" sz="1600" b="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49197" name="Rectangle 13"/>
          <p:cNvSpPr>
            <a:spLocks noChangeArrowheads="1"/>
          </p:cNvSpPr>
          <p:nvPr/>
        </p:nvSpPr>
        <p:spPr bwMode="blackWhite">
          <a:xfrm>
            <a:off x="1143001" y="2193925"/>
            <a:ext cx="3486151" cy="38258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l" defTabSz="228600" eaLnBrk="0" hangingPunct="0">
              <a:lnSpc>
                <a:spcPct val="90000"/>
              </a:lnSpc>
              <a:spcBef>
                <a:spcPct val="35000"/>
              </a:spcBef>
              <a:buClrTx/>
              <a:buFontTx/>
              <a:buNone/>
            </a:pPr>
            <a:r>
              <a:rPr lang="en-US" altLang="zh-TW" sz="1600" b="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MONTHS_BETWEEN</a:t>
            </a:r>
          </a:p>
        </p:txBody>
      </p:sp>
      <p:sp>
        <p:nvSpPr>
          <p:cNvPr id="349198" name="Rectangle 14"/>
          <p:cNvSpPr>
            <a:spLocks noChangeArrowheads="1"/>
          </p:cNvSpPr>
          <p:nvPr/>
        </p:nvSpPr>
        <p:spPr bwMode="blackWhite">
          <a:xfrm>
            <a:off x="4629151" y="2576514"/>
            <a:ext cx="6333067" cy="38258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defTabSz="228600" eaLnBrk="0" hangingPunct="0">
              <a:lnSpc>
                <a:spcPct val="90000"/>
              </a:lnSpc>
              <a:spcBef>
                <a:spcPct val="0"/>
              </a:spcBef>
            </a:pP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將日曆月加到日期</a:t>
            </a:r>
            <a:endParaRPr lang="en-US" altLang="zh-TW" sz="1600" b="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49199" name="Rectangle 15"/>
          <p:cNvSpPr>
            <a:spLocks noChangeArrowheads="1"/>
          </p:cNvSpPr>
          <p:nvPr/>
        </p:nvSpPr>
        <p:spPr bwMode="blackWhite">
          <a:xfrm>
            <a:off x="1143001" y="2576514"/>
            <a:ext cx="3486151" cy="38258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l" defTabSz="228600" eaLnBrk="0" hangingPunct="0">
              <a:lnSpc>
                <a:spcPct val="90000"/>
              </a:lnSpc>
              <a:spcBef>
                <a:spcPct val="35000"/>
              </a:spcBef>
              <a:buClrTx/>
              <a:buFontTx/>
              <a:buNone/>
            </a:pPr>
            <a:r>
              <a:rPr lang="en-US" altLang="zh-TW" sz="1600" b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ADD_MONTHS</a:t>
            </a:r>
          </a:p>
        </p:txBody>
      </p:sp>
      <p:sp>
        <p:nvSpPr>
          <p:cNvPr id="349200" name="Rectangle 16"/>
          <p:cNvSpPr>
            <a:spLocks noChangeArrowheads="1"/>
          </p:cNvSpPr>
          <p:nvPr/>
        </p:nvSpPr>
        <p:spPr bwMode="gray">
          <a:xfrm>
            <a:off x="4629151" y="1828801"/>
            <a:ext cx="6333067" cy="365125"/>
          </a:xfrm>
          <a:prstGeom prst="rect">
            <a:avLst/>
          </a:prstGeom>
          <a:solidFill>
            <a:schemeClr val="tx2"/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l" defTabSz="228600">
              <a:buClr>
                <a:srgbClr val="000000"/>
              </a:buClr>
            </a:pPr>
            <a:r>
              <a:rPr lang="en-US" altLang="zh-TW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Result</a:t>
            </a:r>
          </a:p>
        </p:txBody>
      </p:sp>
      <p:sp>
        <p:nvSpPr>
          <p:cNvPr id="349201" name="Rectangle 17"/>
          <p:cNvSpPr>
            <a:spLocks noChangeArrowheads="1"/>
          </p:cNvSpPr>
          <p:nvPr/>
        </p:nvSpPr>
        <p:spPr bwMode="gray">
          <a:xfrm>
            <a:off x="1143001" y="1828801"/>
            <a:ext cx="3486151" cy="365125"/>
          </a:xfrm>
          <a:prstGeom prst="rect">
            <a:avLst/>
          </a:prstGeom>
          <a:solidFill>
            <a:schemeClr val="tx2"/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l" defTabSz="228600">
              <a:buClr>
                <a:srgbClr val="000000"/>
              </a:buClr>
            </a:pPr>
            <a:r>
              <a:rPr lang="en-US" altLang="zh-TW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Function</a:t>
            </a:r>
          </a:p>
        </p:txBody>
      </p:sp>
      <p:sp>
        <p:nvSpPr>
          <p:cNvPr id="349202" name="Line 18"/>
          <p:cNvSpPr>
            <a:spLocks noChangeShapeType="1"/>
          </p:cNvSpPr>
          <p:nvPr/>
        </p:nvSpPr>
        <p:spPr bwMode="blackWhite">
          <a:xfrm>
            <a:off x="1143001" y="2193925"/>
            <a:ext cx="9819217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 sz="16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49203" name="Line 19"/>
          <p:cNvSpPr>
            <a:spLocks noChangeShapeType="1"/>
          </p:cNvSpPr>
          <p:nvPr/>
        </p:nvSpPr>
        <p:spPr bwMode="blackWhite">
          <a:xfrm>
            <a:off x="1143001" y="2959100"/>
            <a:ext cx="981921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 sz="16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49204" name="Line 20"/>
          <p:cNvSpPr>
            <a:spLocks noChangeShapeType="1"/>
          </p:cNvSpPr>
          <p:nvPr/>
        </p:nvSpPr>
        <p:spPr bwMode="blackWhite">
          <a:xfrm>
            <a:off x="1143001" y="4425950"/>
            <a:ext cx="9819217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 sz="16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49205" name="Line 21"/>
          <p:cNvSpPr>
            <a:spLocks noChangeShapeType="1"/>
          </p:cNvSpPr>
          <p:nvPr/>
        </p:nvSpPr>
        <p:spPr bwMode="blackWhite">
          <a:xfrm>
            <a:off x="1143000" y="1828801"/>
            <a:ext cx="0" cy="365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49206" name="Line 22"/>
          <p:cNvSpPr>
            <a:spLocks noChangeShapeType="1"/>
          </p:cNvSpPr>
          <p:nvPr/>
        </p:nvSpPr>
        <p:spPr bwMode="blackWhite">
          <a:xfrm>
            <a:off x="4629151" y="1828800"/>
            <a:ext cx="0" cy="25971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49207" name="Line 23"/>
          <p:cNvSpPr>
            <a:spLocks noChangeShapeType="1"/>
          </p:cNvSpPr>
          <p:nvPr/>
        </p:nvSpPr>
        <p:spPr bwMode="blackWhite">
          <a:xfrm>
            <a:off x="10962217" y="1828801"/>
            <a:ext cx="0" cy="365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49208" name="Line 24"/>
          <p:cNvSpPr>
            <a:spLocks noChangeShapeType="1"/>
          </p:cNvSpPr>
          <p:nvPr/>
        </p:nvSpPr>
        <p:spPr bwMode="blackWhite">
          <a:xfrm>
            <a:off x="1143001" y="2576513"/>
            <a:ext cx="981921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 sz="16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49209" name="Line 25"/>
          <p:cNvSpPr>
            <a:spLocks noChangeShapeType="1"/>
          </p:cNvSpPr>
          <p:nvPr/>
        </p:nvSpPr>
        <p:spPr bwMode="blackWhite">
          <a:xfrm>
            <a:off x="1143001" y="4075113"/>
            <a:ext cx="981921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 sz="16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49210" name="Line 26"/>
          <p:cNvSpPr>
            <a:spLocks noChangeShapeType="1"/>
          </p:cNvSpPr>
          <p:nvPr/>
        </p:nvSpPr>
        <p:spPr bwMode="blackWhite">
          <a:xfrm>
            <a:off x="1143001" y="3724275"/>
            <a:ext cx="981921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 sz="16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49211" name="Line 27"/>
          <p:cNvSpPr>
            <a:spLocks noChangeShapeType="1"/>
          </p:cNvSpPr>
          <p:nvPr/>
        </p:nvSpPr>
        <p:spPr bwMode="blackWhite">
          <a:xfrm>
            <a:off x="1143001" y="3309938"/>
            <a:ext cx="981921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 sz="16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49212" name="Line 28"/>
          <p:cNvSpPr>
            <a:spLocks noChangeShapeType="1"/>
          </p:cNvSpPr>
          <p:nvPr/>
        </p:nvSpPr>
        <p:spPr bwMode="blackWhite">
          <a:xfrm>
            <a:off x="1143001" y="1828800"/>
            <a:ext cx="981921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49213" name="Line 29"/>
          <p:cNvSpPr>
            <a:spLocks noChangeShapeType="1"/>
          </p:cNvSpPr>
          <p:nvPr/>
        </p:nvSpPr>
        <p:spPr bwMode="blackWhite">
          <a:xfrm>
            <a:off x="1143000" y="2193926"/>
            <a:ext cx="0" cy="223202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 sz="16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49214" name="Line 30"/>
          <p:cNvSpPr>
            <a:spLocks noChangeShapeType="1"/>
          </p:cNvSpPr>
          <p:nvPr/>
        </p:nvSpPr>
        <p:spPr bwMode="blackWhite">
          <a:xfrm>
            <a:off x="10962217" y="2193926"/>
            <a:ext cx="0" cy="223202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 sz="160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280" y="286603"/>
            <a:ext cx="10058400" cy="769687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latin typeface="+mn-lt"/>
                <a:ea typeface="新細明體" charset="-120"/>
              </a:rPr>
              <a:t>Using Date Functions</a:t>
            </a:r>
          </a:p>
        </p:txBody>
      </p:sp>
      <p:sp>
        <p:nvSpPr>
          <p:cNvPr id="351236" name="Rectangle 4"/>
          <p:cNvSpPr>
            <a:spLocks noChangeArrowheads="1"/>
          </p:cNvSpPr>
          <p:nvPr/>
        </p:nvSpPr>
        <p:spPr bwMode="blackWhite">
          <a:xfrm>
            <a:off x="8504769" y="2444199"/>
            <a:ext cx="2457451" cy="35083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l" defTabSz="228600" eaLnBrk="0" hangingPunct="0">
              <a:lnSpc>
                <a:spcPct val="95000"/>
              </a:lnSpc>
              <a:spcBef>
                <a:spcPct val="35000"/>
              </a:spcBef>
              <a:buClrTx/>
              <a:buFontTx/>
              <a:buNone/>
            </a:pPr>
            <a:r>
              <a:rPr lang="en-US" altLang="zh-TW" sz="1600" b="0" dirty="0">
                <a:latin typeface="Courier New" pitchFamily="49" charset="0"/>
                <a:ea typeface="新細明體" charset="-120"/>
              </a:rPr>
              <a:t>'08-SEP-95'</a:t>
            </a:r>
          </a:p>
        </p:txBody>
      </p:sp>
      <p:sp>
        <p:nvSpPr>
          <p:cNvPr id="351237" name="Rectangle 5"/>
          <p:cNvSpPr>
            <a:spLocks noChangeArrowheads="1"/>
          </p:cNvSpPr>
          <p:nvPr/>
        </p:nvSpPr>
        <p:spPr bwMode="blackWhite">
          <a:xfrm>
            <a:off x="1143003" y="2444199"/>
            <a:ext cx="7361767" cy="35083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l" defTabSz="228600" eaLnBrk="0" hangingPunct="0">
              <a:lnSpc>
                <a:spcPct val="95000"/>
              </a:lnSpc>
              <a:spcBef>
                <a:spcPct val="35000"/>
              </a:spcBef>
              <a:buClrTx/>
              <a:buFontTx/>
              <a:buNone/>
            </a:pPr>
            <a:r>
              <a:rPr lang="en-US" altLang="zh-TW" sz="1600" b="0">
                <a:latin typeface="Courier New" pitchFamily="49" charset="0"/>
                <a:ea typeface="新細明體" charset="-120"/>
              </a:rPr>
              <a:t>NEXT_DAY   ('01-SEP-95','FRIDAY')</a:t>
            </a:r>
          </a:p>
        </p:txBody>
      </p:sp>
      <p:sp>
        <p:nvSpPr>
          <p:cNvPr id="351238" name="Rectangle 6"/>
          <p:cNvSpPr>
            <a:spLocks noChangeArrowheads="1"/>
          </p:cNvSpPr>
          <p:nvPr/>
        </p:nvSpPr>
        <p:spPr bwMode="blackWhite">
          <a:xfrm>
            <a:off x="8504770" y="2795037"/>
            <a:ext cx="2457451" cy="35083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l" defTabSz="228600" eaLnBrk="0" hangingPunct="0">
              <a:lnSpc>
                <a:spcPct val="95000"/>
              </a:lnSpc>
              <a:spcBef>
                <a:spcPct val="35000"/>
              </a:spcBef>
              <a:buClrTx/>
              <a:buFontTx/>
              <a:buNone/>
            </a:pPr>
            <a:r>
              <a:rPr lang="en-US" altLang="zh-TW" sz="1600" b="0" dirty="0">
                <a:latin typeface="Courier New" pitchFamily="49" charset="0"/>
                <a:ea typeface="新細明體" charset="-120"/>
              </a:rPr>
              <a:t>'28-FEB-95'</a:t>
            </a:r>
          </a:p>
        </p:txBody>
      </p:sp>
      <p:sp>
        <p:nvSpPr>
          <p:cNvPr id="351239" name="Rectangle 7"/>
          <p:cNvSpPr>
            <a:spLocks noChangeArrowheads="1"/>
          </p:cNvSpPr>
          <p:nvPr/>
        </p:nvSpPr>
        <p:spPr bwMode="blackWhite">
          <a:xfrm>
            <a:off x="1143003" y="2795037"/>
            <a:ext cx="7361767" cy="35083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l" defTabSz="228600" eaLnBrk="0" hangingPunct="0">
              <a:lnSpc>
                <a:spcPct val="95000"/>
              </a:lnSpc>
              <a:spcBef>
                <a:spcPct val="35000"/>
              </a:spcBef>
              <a:buClrTx/>
              <a:buFontTx/>
              <a:buNone/>
            </a:pPr>
            <a:r>
              <a:rPr lang="en-US" altLang="zh-TW" sz="1600" b="0">
                <a:latin typeface="Courier New" pitchFamily="49" charset="0"/>
                <a:ea typeface="新細明體" charset="-120"/>
              </a:rPr>
              <a:t>LAST_DAY   ('01-FEB-95')</a:t>
            </a:r>
          </a:p>
        </p:txBody>
      </p:sp>
      <p:sp>
        <p:nvSpPr>
          <p:cNvPr id="351240" name="Rectangle 8"/>
          <p:cNvSpPr>
            <a:spLocks noChangeArrowheads="1"/>
          </p:cNvSpPr>
          <p:nvPr/>
        </p:nvSpPr>
        <p:spPr bwMode="blackWhite">
          <a:xfrm>
            <a:off x="8504769" y="1692000"/>
            <a:ext cx="2457451" cy="63976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l" defTabSz="228600"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zh-TW" sz="1600" b="0">
                <a:latin typeface="Courier New" pitchFamily="49" charset="0"/>
                <a:ea typeface="新細明體" charset="-120"/>
              </a:rPr>
              <a:t>19.6774194</a:t>
            </a:r>
          </a:p>
        </p:txBody>
      </p:sp>
      <p:sp>
        <p:nvSpPr>
          <p:cNvPr id="351241" name="Rectangle 9"/>
          <p:cNvSpPr>
            <a:spLocks noChangeArrowheads="1"/>
          </p:cNvSpPr>
          <p:nvPr/>
        </p:nvSpPr>
        <p:spPr bwMode="blackWhite">
          <a:xfrm>
            <a:off x="1143002" y="1692000"/>
            <a:ext cx="7361767" cy="63976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l" defTabSz="228600"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zh-TW" sz="1600" b="0" dirty="0" smtClean="0">
                <a:latin typeface="Courier New" pitchFamily="49" charset="0"/>
                <a:ea typeface="新細明體" charset="-120"/>
              </a:rPr>
              <a:t>MONTHS_BETWEEN</a:t>
            </a:r>
            <a:r>
              <a:rPr lang="zh-TW" altLang="en-US" sz="1600" b="0" dirty="0" smtClean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1600" b="0" dirty="0" smtClean="0">
                <a:latin typeface="Courier New" pitchFamily="49" charset="0"/>
                <a:ea typeface="新細明體" charset="-120"/>
              </a:rPr>
              <a:t>(</a:t>
            </a:r>
            <a:r>
              <a:rPr lang="en-US" altLang="zh-TW" sz="1600" b="0" dirty="0">
                <a:latin typeface="Courier New" pitchFamily="49" charset="0"/>
                <a:ea typeface="新細明體" charset="-120"/>
              </a:rPr>
              <a:t>'01-SEP-95','11-JAN-94')</a:t>
            </a:r>
          </a:p>
        </p:txBody>
      </p:sp>
      <p:sp>
        <p:nvSpPr>
          <p:cNvPr id="351242" name="Rectangle 10"/>
          <p:cNvSpPr>
            <a:spLocks noChangeArrowheads="1"/>
          </p:cNvSpPr>
          <p:nvPr/>
        </p:nvSpPr>
        <p:spPr bwMode="blackWhite">
          <a:xfrm>
            <a:off x="8504769" y="2061612"/>
            <a:ext cx="2457451" cy="38258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defTabSz="228600" eaLnBrk="0" hangingPunct="0">
              <a:lnSpc>
                <a:spcPct val="95000"/>
              </a:lnSpc>
              <a:spcBef>
                <a:spcPct val="35000"/>
              </a:spcBef>
            </a:pPr>
            <a:r>
              <a:rPr lang="en-US" altLang="zh-TW" sz="1600" dirty="0" smtClean="0">
                <a:latin typeface="Courier New" pitchFamily="49" charset="0"/>
                <a:ea typeface="新細明體" charset="-120"/>
              </a:rPr>
              <a:t>'</a:t>
            </a:r>
            <a:r>
              <a:rPr lang="en-US" altLang="zh-TW" sz="1600" b="0" dirty="0" smtClean="0">
                <a:latin typeface="Courier New" pitchFamily="49" charset="0"/>
                <a:ea typeface="新細明體" charset="-120"/>
              </a:rPr>
              <a:t>29-FEB-96</a:t>
            </a:r>
            <a:r>
              <a:rPr lang="en-US" altLang="zh-TW" sz="1600" b="0" dirty="0">
                <a:latin typeface="Courier New" pitchFamily="49" charset="0"/>
                <a:ea typeface="新細明體" charset="-120"/>
              </a:rPr>
              <a:t>'</a:t>
            </a:r>
          </a:p>
        </p:txBody>
      </p:sp>
      <p:sp>
        <p:nvSpPr>
          <p:cNvPr id="351243" name="Rectangle 11"/>
          <p:cNvSpPr>
            <a:spLocks noChangeArrowheads="1"/>
          </p:cNvSpPr>
          <p:nvPr/>
        </p:nvSpPr>
        <p:spPr bwMode="blackWhite">
          <a:xfrm>
            <a:off x="1143003" y="2061612"/>
            <a:ext cx="7361767" cy="38258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l" defTabSz="228600" eaLnBrk="0" hangingPunct="0">
              <a:lnSpc>
                <a:spcPct val="95000"/>
              </a:lnSpc>
              <a:spcBef>
                <a:spcPct val="35000"/>
              </a:spcBef>
              <a:buClrTx/>
              <a:buFontTx/>
              <a:buNone/>
            </a:pPr>
            <a:r>
              <a:rPr lang="en-US" altLang="zh-TW" sz="1600" b="0" dirty="0">
                <a:latin typeface="Courier New" pitchFamily="49" charset="0"/>
                <a:ea typeface="新細明體" charset="-120"/>
              </a:rPr>
              <a:t>ADD_MONTHS (‘31-JAN-96',1)</a:t>
            </a:r>
          </a:p>
        </p:txBody>
      </p:sp>
      <p:sp>
        <p:nvSpPr>
          <p:cNvPr id="351244" name="Rectangle 12"/>
          <p:cNvSpPr>
            <a:spLocks noChangeArrowheads="1"/>
          </p:cNvSpPr>
          <p:nvPr/>
        </p:nvSpPr>
        <p:spPr bwMode="gray">
          <a:xfrm>
            <a:off x="8504769" y="1326874"/>
            <a:ext cx="2457451" cy="365125"/>
          </a:xfrm>
          <a:prstGeom prst="rect">
            <a:avLst/>
          </a:prstGeom>
          <a:solidFill>
            <a:schemeClr val="tx2"/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l" defTabSz="228600">
              <a:buClr>
                <a:srgbClr val="000000"/>
              </a:buClr>
            </a:pPr>
            <a:r>
              <a:rPr lang="en-US" altLang="zh-TW" sz="2000" b="1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Result</a:t>
            </a:r>
          </a:p>
        </p:txBody>
      </p:sp>
      <p:sp>
        <p:nvSpPr>
          <p:cNvPr id="351245" name="Rectangle 13"/>
          <p:cNvSpPr>
            <a:spLocks noChangeArrowheads="1"/>
          </p:cNvSpPr>
          <p:nvPr/>
        </p:nvSpPr>
        <p:spPr bwMode="gray">
          <a:xfrm>
            <a:off x="1143002" y="1326874"/>
            <a:ext cx="7361767" cy="365125"/>
          </a:xfrm>
          <a:prstGeom prst="rect">
            <a:avLst/>
          </a:prstGeom>
          <a:solidFill>
            <a:schemeClr val="tx2"/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l" defTabSz="228600">
              <a:buClr>
                <a:srgbClr val="000000"/>
              </a:buClr>
            </a:pPr>
            <a:r>
              <a:rPr lang="en-US" altLang="zh-TW" sz="2000" b="1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Function</a:t>
            </a:r>
          </a:p>
        </p:txBody>
      </p:sp>
      <p:sp>
        <p:nvSpPr>
          <p:cNvPr id="351246" name="Line 14"/>
          <p:cNvSpPr>
            <a:spLocks noChangeShapeType="1"/>
          </p:cNvSpPr>
          <p:nvPr/>
        </p:nvSpPr>
        <p:spPr bwMode="blackWhite">
          <a:xfrm>
            <a:off x="1143003" y="1691999"/>
            <a:ext cx="9819217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51247" name="Line 15"/>
          <p:cNvSpPr>
            <a:spLocks noChangeShapeType="1"/>
          </p:cNvSpPr>
          <p:nvPr/>
        </p:nvSpPr>
        <p:spPr bwMode="blackWhite">
          <a:xfrm>
            <a:off x="1143003" y="2444199"/>
            <a:ext cx="981921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51248" name="Line 16"/>
          <p:cNvSpPr>
            <a:spLocks noChangeShapeType="1"/>
          </p:cNvSpPr>
          <p:nvPr/>
        </p:nvSpPr>
        <p:spPr bwMode="blackWhite">
          <a:xfrm>
            <a:off x="1143004" y="3145874"/>
            <a:ext cx="9819217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51249" name="Line 17"/>
          <p:cNvSpPr>
            <a:spLocks noChangeShapeType="1"/>
          </p:cNvSpPr>
          <p:nvPr/>
        </p:nvSpPr>
        <p:spPr bwMode="blackWhite">
          <a:xfrm>
            <a:off x="1143002" y="1326874"/>
            <a:ext cx="0" cy="365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51250" name="Line 18"/>
          <p:cNvSpPr>
            <a:spLocks noChangeShapeType="1"/>
          </p:cNvSpPr>
          <p:nvPr/>
        </p:nvSpPr>
        <p:spPr bwMode="blackWhite">
          <a:xfrm>
            <a:off x="8504768" y="1326874"/>
            <a:ext cx="1" cy="1819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51251" name="Line 19"/>
          <p:cNvSpPr>
            <a:spLocks noChangeShapeType="1"/>
          </p:cNvSpPr>
          <p:nvPr/>
        </p:nvSpPr>
        <p:spPr bwMode="blackWhite">
          <a:xfrm>
            <a:off x="10962219" y="1326874"/>
            <a:ext cx="0" cy="365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51252" name="Line 20"/>
          <p:cNvSpPr>
            <a:spLocks noChangeShapeType="1"/>
          </p:cNvSpPr>
          <p:nvPr/>
        </p:nvSpPr>
        <p:spPr bwMode="blackWhite">
          <a:xfrm>
            <a:off x="1143004" y="2061612"/>
            <a:ext cx="981921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1253" name="Line 21"/>
          <p:cNvSpPr>
            <a:spLocks noChangeShapeType="1"/>
          </p:cNvSpPr>
          <p:nvPr/>
        </p:nvSpPr>
        <p:spPr bwMode="blackWhite">
          <a:xfrm>
            <a:off x="1143003" y="2795037"/>
            <a:ext cx="981921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1254" name="Line 22"/>
          <p:cNvSpPr>
            <a:spLocks noChangeShapeType="1"/>
          </p:cNvSpPr>
          <p:nvPr/>
        </p:nvSpPr>
        <p:spPr bwMode="blackWhite">
          <a:xfrm>
            <a:off x="1143003" y="1326874"/>
            <a:ext cx="981921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51255" name="Line 23"/>
          <p:cNvSpPr>
            <a:spLocks noChangeShapeType="1"/>
          </p:cNvSpPr>
          <p:nvPr/>
        </p:nvSpPr>
        <p:spPr bwMode="blackWhite">
          <a:xfrm>
            <a:off x="1143002" y="1692001"/>
            <a:ext cx="2" cy="1453874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51256" name="Line 24"/>
          <p:cNvSpPr>
            <a:spLocks noChangeShapeType="1"/>
          </p:cNvSpPr>
          <p:nvPr/>
        </p:nvSpPr>
        <p:spPr bwMode="blackWhite">
          <a:xfrm>
            <a:off x="10962219" y="1692001"/>
            <a:ext cx="2" cy="1453874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1097280" y="3287437"/>
            <a:ext cx="9864939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employee_id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hire_date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altLang="zh-TW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MONTHS_BETWEEN (SYSDATE, </a:t>
            </a:r>
            <a:r>
              <a:rPr lang="en-US" altLang="zh-TW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hire_date</a:t>
            </a:r>
            <a:r>
              <a:rPr lang="en-US" altLang="zh-TW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TENURE,</a:t>
            </a:r>
          </a:p>
          <a:p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altLang="zh-TW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ADD_MONTHS (</a:t>
            </a:r>
            <a:r>
              <a:rPr lang="en-US" altLang="zh-TW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hire_date</a:t>
            </a:r>
            <a:r>
              <a:rPr lang="en-US" altLang="zh-TW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 6)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REVIEW,</a:t>
            </a:r>
          </a:p>
          <a:p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altLang="zh-TW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NEXT_DAY (</a:t>
            </a:r>
            <a:r>
              <a:rPr lang="en-US" altLang="zh-TW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hire_date</a:t>
            </a:r>
            <a:r>
              <a:rPr lang="en-US" altLang="zh-TW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 'FRIDAY')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TW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LAST_DAY(</a:t>
            </a:r>
            <a:r>
              <a:rPr lang="en-US" altLang="zh-TW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hire_date</a:t>
            </a:r>
            <a:r>
              <a:rPr lang="en-US" altLang="zh-TW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FROM employees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altLang="zh-TW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MONTHS_BETWEEN (SYSDATE, </a:t>
            </a:r>
            <a:r>
              <a:rPr lang="en-US" altLang="zh-TW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hire_date</a:t>
            </a:r>
            <a:r>
              <a:rPr lang="en-US" altLang="zh-TW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 &lt; 36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zh-TW" alt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59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87273" y="4863260"/>
            <a:ext cx="6574946" cy="1339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矩形 25"/>
          <p:cNvSpPr/>
          <p:nvPr/>
        </p:nvSpPr>
        <p:spPr>
          <a:xfrm>
            <a:off x="1097279" y="4863260"/>
            <a:ext cx="328999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工作超過三十六個月的員工之員工編號、聘僱日期、已聘僱月數、六個月檢討日期、聘僱日期後的第一個星期五以及最後聘僱月日期等資料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306" name="Rectangle 26"/>
          <p:cNvSpPr>
            <a:spLocks noGrp="1" noChangeArrowheads="1"/>
          </p:cNvSpPr>
          <p:nvPr>
            <p:ph type="title"/>
          </p:nvPr>
        </p:nvSpPr>
        <p:spPr>
          <a:xfrm>
            <a:off x="1097280" y="1"/>
            <a:ext cx="10058400" cy="1119352"/>
          </a:xfrm>
        </p:spPr>
        <p:txBody>
          <a:bodyPr>
            <a:normAutofit/>
          </a:bodyPr>
          <a:lstStyle/>
          <a:p>
            <a:r>
              <a:rPr lang="en-US" altLang="zh-TW" sz="4400" dirty="0" smtClean="0">
                <a:solidFill>
                  <a:schemeClr val="tx1"/>
                </a:solidFill>
                <a:latin typeface="+mn-lt"/>
                <a:ea typeface="新細明體" charset="-120"/>
              </a:rPr>
              <a:t>ROUND </a:t>
            </a:r>
            <a:r>
              <a:rPr lang="en-US" altLang="zh-TW" sz="4400" dirty="0">
                <a:solidFill>
                  <a:schemeClr val="tx1"/>
                </a:solidFill>
                <a:latin typeface="+mn-lt"/>
                <a:ea typeface="新細明體" charset="-120"/>
              </a:rPr>
              <a:t>and TRUNC Functions with Dates</a:t>
            </a:r>
          </a:p>
        </p:txBody>
      </p:sp>
      <p:sp>
        <p:nvSpPr>
          <p:cNvPr id="353307" name="Rectangle 27"/>
          <p:cNvSpPr>
            <a:spLocks noGrp="1" noChangeArrowheads="1"/>
          </p:cNvSpPr>
          <p:nvPr>
            <p:ph type="body" idx="1"/>
          </p:nvPr>
        </p:nvSpPr>
        <p:spPr>
          <a:xfrm>
            <a:off x="1143002" y="1301915"/>
            <a:ext cx="10557933" cy="360362"/>
          </a:xfrm>
        </p:spPr>
        <p:txBody>
          <a:bodyPr>
            <a:normAutofit/>
          </a:bodyPr>
          <a:lstStyle/>
          <a:p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</a:rPr>
              <a:t>假設</a:t>
            </a:r>
            <a:r>
              <a:rPr lang="en-US" altLang="zh-TW" sz="1800" dirty="0" smtClean="0">
                <a:ea typeface="新細明體" charset="-120"/>
              </a:rPr>
              <a:t> </a:t>
            </a:r>
            <a:r>
              <a:rPr lang="en-US" altLang="zh-TW" sz="1800" dirty="0">
                <a:latin typeface="Courier New" pitchFamily="49" charset="0"/>
                <a:ea typeface="新細明體" charset="-120"/>
              </a:rPr>
              <a:t>SYSDATE</a:t>
            </a:r>
            <a:r>
              <a:rPr lang="en-US" altLang="zh-TW" sz="1800" dirty="0">
                <a:ea typeface="新細明體" charset="-120"/>
              </a:rPr>
              <a:t> </a:t>
            </a:r>
            <a:r>
              <a:rPr lang="en-US" altLang="zh-TW" sz="1800" dirty="0">
                <a:latin typeface="Courier New" pitchFamily="49" charset="0"/>
                <a:ea typeface="新細明體" charset="-120"/>
              </a:rPr>
              <a:t>=</a:t>
            </a:r>
            <a:r>
              <a:rPr lang="en-US" altLang="zh-TW" sz="1800" dirty="0">
                <a:ea typeface="新細明體" charset="-120"/>
              </a:rPr>
              <a:t> </a:t>
            </a:r>
            <a:r>
              <a:rPr lang="en-US" altLang="zh-TW" sz="1800" dirty="0">
                <a:latin typeface="Courier New" pitchFamily="49" charset="0"/>
                <a:ea typeface="新細明體" charset="-120"/>
              </a:rPr>
              <a:t>'25-JUL-03'</a:t>
            </a:r>
            <a:r>
              <a:rPr lang="en-US" altLang="zh-TW" sz="1800" dirty="0">
                <a:ea typeface="新細明體" charset="-120"/>
              </a:rPr>
              <a:t>:</a:t>
            </a:r>
          </a:p>
        </p:txBody>
      </p:sp>
      <p:sp>
        <p:nvSpPr>
          <p:cNvPr id="353285" name="Rectangle 5"/>
          <p:cNvSpPr>
            <a:spLocks noChangeArrowheads="1"/>
          </p:cNvSpPr>
          <p:nvPr/>
        </p:nvSpPr>
        <p:spPr bwMode="blackWhite">
          <a:xfrm>
            <a:off x="7252974" y="2792576"/>
            <a:ext cx="3754967" cy="35083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l" defTabSz="228600" eaLnBrk="0" hangingPunct="0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TW" sz="1600" b="0">
                <a:latin typeface="Courier New" pitchFamily="49" charset="0"/>
                <a:ea typeface="新細明體" charset="-120"/>
              </a:rPr>
              <a:t>01-JUL-03</a:t>
            </a:r>
          </a:p>
        </p:txBody>
      </p:sp>
      <p:sp>
        <p:nvSpPr>
          <p:cNvPr id="353286" name="Rectangle 6"/>
          <p:cNvSpPr>
            <a:spLocks noChangeArrowheads="1"/>
          </p:cNvSpPr>
          <p:nvPr/>
        </p:nvSpPr>
        <p:spPr bwMode="blackWhite">
          <a:xfrm>
            <a:off x="1188723" y="2792576"/>
            <a:ext cx="6064251" cy="35083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l" defTabSz="228600" eaLnBrk="0" hangingPunct="0">
              <a:lnSpc>
                <a:spcPct val="95000"/>
              </a:lnSpc>
              <a:spcBef>
                <a:spcPct val="35000"/>
              </a:spcBef>
              <a:buClrTx/>
              <a:buFontTx/>
              <a:buNone/>
            </a:pPr>
            <a:r>
              <a:rPr lang="en-US" altLang="zh-TW" sz="1600" b="0">
                <a:latin typeface="Courier New" pitchFamily="49" charset="0"/>
                <a:ea typeface="新細明體" charset="-120"/>
              </a:rPr>
              <a:t>TRUNC(SYSDATE ,'MONTH')</a:t>
            </a:r>
          </a:p>
        </p:txBody>
      </p:sp>
      <p:sp>
        <p:nvSpPr>
          <p:cNvPr id="353287" name="Rectangle 7"/>
          <p:cNvSpPr>
            <a:spLocks noChangeArrowheads="1"/>
          </p:cNvSpPr>
          <p:nvPr/>
        </p:nvSpPr>
        <p:spPr bwMode="blackWhite">
          <a:xfrm>
            <a:off x="7252974" y="3143415"/>
            <a:ext cx="3754967" cy="41433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l" defTabSz="228600" eaLnBrk="0" hangingPunct="0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TW" sz="1600" b="0">
                <a:latin typeface="Courier New" pitchFamily="49" charset="0"/>
                <a:ea typeface="新細明體" charset="-120"/>
              </a:rPr>
              <a:t>01-JAN-03</a:t>
            </a:r>
          </a:p>
        </p:txBody>
      </p:sp>
      <p:sp>
        <p:nvSpPr>
          <p:cNvPr id="353288" name="Rectangle 8"/>
          <p:cNvSpPr>
            <a:spLocks noChangeArrowheads="1"/>
          </p:cNvSpPr>
          <p:nvPr/>
        </p:nvSpPr>
        <p:spPr bwMode="blackWhite">
          <a:xfrm>
            <a:off x="1188723" y="3143415"/>
            <a:ext cx="6064251" cy="41433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l" defTabSz="228600" eaLnBrk="0" hangingPunct="0">
              <a:lnSpc>
                <a:spcPct val="90000"/>
              </a:lnSpc>
              <a:spcBef>
                <a:spcPct val="35000"/>
              </a:spcBef>
              <a:buClrTx/>
              <a:buFontTx/>
              <a:buNone/>
            </a:pPr>
            <a:r>
              <a:rPr lang="en-US" altLang="zh-TW" sz="1600" b="0">
                <a:latin typeface="Courier New" pitchFamily="49" charset="0"/>
                <a:ea typeface="新細明體" charset="-120"/>
              </a:rPr>
              <a:t>TRUNC(SYSDATE ,'YEAR')</a:t>
            </a:r>
          </a:p>
        </p:txBody>
      </p:sp>
      <p:sp>
        <p:nvSpPr>
          <p:cNvPr id="353289" name="Rectangle 9"/>
          <p:cNvSpPr>
            <a:spLocks noChangeArrowheads="1"/>
          </p:cNvSpPr>
          <p:nvPr/>
        </p:nvSpPr>
        <p:spPr bwMode="blackWhite">
          <a:xfrm>
            <a:off x="7252974" y="2027401"/>
            <a:ext cx="3754967" cy="38258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l" defTabSz="228600" eaLnBrk="0" hangingPunct="0">
              <a:lnSpc>
                <a:spcPct val="90000"/>
              </a:lnSpc>
              <a:spcBef>
                <a:spcPct val="35000"/>
              </a:spcBef>
              <a:buClr>
                <a:schemeClr val="hlink"/>
              </a:buClr>
              <a:buFontTx/>
              <a:buNone/>
            </a:pPr>
            <a:r>
              <a:rPr lang="en-US" altLang="zh-TW" sz="1600" b="0" dirty="0">
                <a:latin typeface="Courier New" pitchFamily="49" charset="0"/>
                <a:ea typeface="新細明體" charset="-120"/>
              </a:rPr>
              <a:t>01-AUG-03</a:t>
            </a:r>
          </a:p>
        </p:txBody>
      </p:sp>
      <p:sp>
        <p:nvSpPr>
          <p:cNvPr id="353290" name="Rectangle 10"/>
          <p:cNvSpPr>
            <a:spLocks noChangeArrowheads="1"/>
          </p:cNvSpPr>
          <p:nvPr/>
        </p:nvSpPr>
        <p:spPr bwMode="blackWhite">
          <a:xfrm>
            <a:off x="1188723" y="2027401"/>
            <a:ext cx="6064251" cy="38258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l" defTabSz="228600" eaLnBrk="0" hangingPunct="0">
              <a:lnSpc>
                <a:spcPct val="90000"/>
              </a:lnSpc>
              <a:spcBef>
                <a:spcPct val="35000"/>
              </a:spcBef>
              <a:buClrTx/>
              <a:buFontTx/>
              <a:buNone/>
            </a:pPr>
            <a:r>
              <a:rPr lang="en-US" altLang="zh-TW" sz="1600" b="0" dirty="0">
                <a:latin typeface="Courier New" pitchFamily="49" charset="0"/>
                <a:ea typeface="新細明體" charset="-120"/>
              </a:rPr>
              <a:t>ROUND(SYSDATE,'MONTH')</a:t>
            </a:r>
          </a:p>
        </p:txBody>
      </p:sp>
      <p:sp>
        <p:nvSpPr>
          <p:cNvPr id="353291" name="Rectangle 11"/>
          <p:cNvSpPr>
            <a:spLocks noChangeArrowheads="1"/>
          </p:cNvSpPr>
          <p:nvPr/>
        </p:nvSpPr>
        <p:spPr bwMode="blackWhite">
          <a:xfrm>
            <a:off x="7252974" y="2409990"/>
            <a:ext cx="3754967" cy="38258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l" defTabSz="228600" eaLnBrk="0" hangingPunct="0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TW" sz="1600" b="0">
                <a:latin typeface="Courier New" pitchFamily="49" charset="0"/>
                <a:ea typeface="新細明體" charset="-120"/>
              </a:rPr>
              <a:t>01-JAN-04</a:t>
            </a:r>
          </a:p>
        </p:txBody>
      </p:sp>
      <p:sp>
        <p:nvSpPr>
          <p:cNvPr id="353292" name="Rectangle 12"/>
          <p:cNvSpPr>
            <a:spLocks noChangeArrowheads="1"/>
          </p:cNvSpPr>
          <p:nvPr/>
        </p:nvSpPr>
        <p:spPr bwMode="blackWhite">
          <a:xfrm>
            <a:off x="1188723" y="2409990"/>
            <a:ext cx="6064251" cy="38258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l" defTabSz="228600" eaLnBrk="0" hangingPunct="0">
              <a:lnSpc>
                <a:spcPct val="90000"/>
              </a:lnSpc>
              <a:spcBef>
                <a:spcPct val="35000"/>
              </a:spcBef>
              <a:buClrTx/>
              <a:buFontTx/>
              <a:buNone/>
            </a:pPr>
            <a:r>
              <a:rPr lang="en-US" altLang="zh-TW" sz="1600" b="0">
                <a:latin typeface="Courier New" pitchFamily="49" charset="0"/>
                <a:ea typeface="新細明體" charset="-120"/>
              </a:rPr>
              <a:t>ROUND(SYSDATE ,'YEAR')</a:t>
            </a:r>
          </a:p>
        </p:txBody>
      </p:sp>
      <p:sp>
        <p:nvSpPr>
          <p:cNvPr id="353293" name="Rectangle 13"/>
          <p:cNvSpPr>
            <a:spLocks noChangeArrowheads="1"/>
          </p:cNvSpPr>
          <p:nvPr/>
        </p:nvSpPr>
        <p:spPr bwMode="gray">
          <a:xfrm>
            <a:off x="7252974" y="1662277"/>
            <a:ext cx="3754967" cy="365125"/>
          </a:xfrm>
          <a:prstGeom prst="rect">
            <a:avLst/>
          </a:prstGeom>
          <a:solidFill>
            <a:schemeClr val="tx2"/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l" defTabSz="228600">
              <a:buClr>
                <a:srgbClr val="000000"/>
              </a:buClr>
            </a:pPr>
            <a:r>
              <a:rPr lang="en-US" altLang="zh-TW" b="1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Result</a:t>
            </a:r>
          </a:p>
        </p:txBody>
      </p:sp>
      <p:sp>
        <p:nvSpPr>
          <p:cNvPr id="353294" name="Rectangle 14"/>
          <p:cNvSpPr>
            <a:spLocks noChangeArrowheads="1"/>
          </p:cNvSpPr>
          <p:nvPr/>
        </p:nvSpPr>
        <p:spPr bwMode="gray">
          <a:xfrm>
            <a:off x="1188723" y="1662277"/>
            <a:ext cx="6064251" cy="365125"/>
          </a:xfrm>
          <a:prstGeom prst="rect">
            <a:avLst/>
          </a:prstGeom>
          <a:solidFill>
            <a:schemeClr val="tx2"/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l" defTabSz="228600">
              <a:buClr>
                <a:srgbClr val="000000"/>
              </a:buClr>
            </a:pPr>
            <a:r>
              <a:rPr lang="en-US" altLang="zh-TW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Function</a:t>
            </a:r>
          </a:p>
        </p:txBody>
      </p:sp>
      <p:sp>
        <p:nvSpPr>
          <p:cNvPr id="353295" name="Line 15"/>
          <p:cNvSpPr>
            <a:spLocks noChangeShapeType="1"/>
          </p:cNvSpPr>
          <p:nvPr/>
        </p:nvSpPr>
        <p:spPr bwMode="blackWhite">
          <a:xfrm>
            <a:off x="1188724" y="2027401"/>
            <a:ext cx="9819217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53296" name="Line 16"/>
          <p:cNvSpPr>
            <a:spLocks noChangeShapeType="1"/>
          </p:cNvSpPr>
          <p:nvPr/>
        </p:nvSpPr>
        <p:spPr bwMode="blackWhite">
          <a:xfrm>
            <a:off x="1188724" y="2792576"/>
            <a:ext cx="981921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53297" name="Line 17"/>
          <p:cNvSpPr>
            <a:spLocks noChangeShapeType="1"/>
          </p:cNvSpPr>
          <p:nvPr/>
        </p:nvSpPr>
        <p:spPr bwMode="blackWhite">
          <a:xfrm>
            <a:off x="1188724" y="3557751"/>
            <a:ext cx="9819217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53298" name="Line 18"/>
          <p:cNvSpPr>
            <a:spLocks noChangeShapeType="1"/>
          </p:cNvSpPr>
          <p:nvPr/>
        </p:nvSpPr>
        <p:spPr bwMode="blackWhite">
          <a:xfrm>
            <a:off x="1188723" y="1662277"/>
            <a:ext cx="0" cy="365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53299" name="Line 19"/>
          <p:cNvSpPr>
            <a:spLocks noChangeShapeType="1"/>
          </p:cNvSpPr>
          <p:nvPr/>
        </p:nvSpPr>
        <p:spPr bwMode="blackWhite">
          <a:xfrm>
            <a:off x="7252974" y="1662277"/>
            <a:ext cx="0" cy="1895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53300" name="Line 20"/>
          <p:cNvSpPr>
            <a:spLocks noChangeShapeType="1"/>
          </p:cNvSpPr>
          <p:nvPr/>
        </p:nvSpPr>
        <p:spPr bwMode="blackWhite">
          <a:xfrm>
            <a:off x="11007940" y="1662277"/>
            <a:ext cx="0" cy="365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53301" name="Line 21"/>
          <p:cNvSpPr>
            <a:spLocks noChangeShapeType="1"/>
          </p:cNvSpPr>
          <p:nvPr/>
        </p:nvSpPr>
        <p:spPr bwMode="blackWhite">
          <a:xfrm>
            <a:off x="1188724" y="2409989"/>
            <a:ext cx="981921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3302" name="Line 22"/>
          <p:cNvSpPr>
            <a:spLocks noChangeShapeType="1"/>
          </p:cNvSpPr>
          <p:nvPr/>
        </p:nvSpPr>
        <p:spPr bwMode="blackWhite">
          <a:xfrm>
            <a:off x="1188724" y="3143414"/>
            <a:ext cx="981921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3303" name="Line 23"/>
          <p:cNvSpPr>
            <a:spLocks noChangeShapeType="1"/>
          </p:cNvSpPr>
          <p:nvPr/>
        </p:nvSpPr>
        <p:spPr bwMode="blackWhite">
          <a:xfrm>
            <a:off x="1188724" y="1662276"/>
            <a:ext cx="981921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53304" name="Line 24"/>
          <p:cNvSpPr>
            <a:spLocks noChangeShapeType="1"/>
          </p:cNvSpPr>
          <p:nvPr/>
        </p:nvSpPr>
        <p:spPr bwMode="blackWhite">
          <a:xfrm>
            <a:off x="1188723" y="2027401"/>
            <a:ext cx="0" cy="15303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53305" name="Line 25"/>
          <p:cNvSpPr>
            <a:spLocks noChangeShapeType="1"/>
          </p:cNvSpPr>
          <p:nvPr/>
        </p:nvSpPr>
        <p:spPr bwMode="blackWhite">
          <a:xfrm>
            <a:off x="11007940" y="2027401"/>
            <a:ext cx="0" cy="15303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1143001" y="3611562"/>
            <a:ext cx="98649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比較一下所有從</a:t>
            </a:r>
            <a:r>
              <a:rPr lang="en-US" altLang="zh-TW" dirty="0" smtClean="0"/>
              <a:t>1997 </a:t>
            </a:r>
            <a:r>
              <a:rPr lang="zh-TW" altLang="en-US" dirty="0" smtClean="0"/>
              <a:t>年開始上班的員工之聘僱日期。使用</a:t>
            </a:r>
            <a:r>
              <a:rPr lang="en-US" altLang="zh-TW" dirty="0" smtClean="0"/>
              <a:t>ROUND </a:t>
            </a:r>
            <a:r>
              <a:rPr lang="zh-TW" altLang="en-US" dirty="0" smtClean="0"/>
              <a:t>函數與</a:t>
            </a:r>
            <a:r>
              <a:rPr lang="en-US" altLang="zh-TW" dirty="0" smtClean="0"/>
              <a:t>TRUNC </a:t>
            </a:r>
            <a:r>
              <a:rPr lang="zh-TW" altLang="en-US" dirty="0" smtClean="0"/>
              <a:t>函數來顯示</a:t>
            </a:r>
          </a:p>
          <a:p>
            <a:r>
              <a:rPr lang="zh-TW" altLang="en-US" dirty="0" smtClean="0"/>
              <a:t>員工編號、聘僱日期以及開始日期。</a:t>
            </a:r>
          </a:p>
        </p:txBody>
      </p:sp>
      <p:sp>
        <p:nvSpPr>
          <p:cNvPr id="26" name="矩形 25"/>
          <p:cNvSpPr/>
          <p:nvPr/>
        </p:nvSpPr>
        <p:spPr>
          <a:xfrm>
            <a:off x="1188724" y="4211727"/>
            <a:ext cx="9819216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employee_id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hire_date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altLang="zh-TW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ROUND(</a:t>
            </a:r>
            <a:r>
              <a:rPr lang="en-US" altLang="zh-TW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hire_date</a:t>
            </a:r>
            <a:r>
              <a:rPr lang="en-US" altLang="zh-TW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 ‘MONTH’)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TRUNC(</a:t>
            </a:r>
            <a:r>
              <a:rPr lang="en-US" altLang="zh-TW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hire_date</a:t>
            </a:r>
            <a:r>
              <a:rPr lang="en-US" altLang="zh-TW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 'MONTH')</a:t>
            </a: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FROM employees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hire_dateLIKE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'%97';</a:t>
            </a:r>
            <a:endParaRPr lang="zh-TW" alt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60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63264" y="5371539"/>
            <a:ext cx="8141121" cy="1019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2" name="Rectangle 4"/>
          <p:cNvSpPr>
            <a:spLocks noGrp="1" noChangeArrowheads="1"/>
          </p:cNvSpPr>
          <p:nvPr>
            <p:ph type="title"/>
          </p:nvPr>
        </p:nvSpPr>
        <p:spPr>
          <a:xfrm>
            <a:off x="1097280" y="1"/>
            <a:ext cx="10058400" cy="1040524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solidFill>
                  <a:schemeClr val="tx1"/>
                </a:solidFill>
                <a:latin typeface="+mn-lt"/>
                <a:ea typeface="新細明體" charset="-120"/>
              </a:rPr>
              <a:t>Summary</a:t>
            </a:r>
          </a:p>
        </p:txBody>
      </p:sp>
      <p:sp>
        <p:nvSpPr>
          <p:cNvPr id="4270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97280" y="1449389"/>
            <a:ext cx="10557933" cy="1163637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In this lesson, you should have learned how to:</a:t>
            </a:r>
          </a:p>
          <a:p>
            <a:pPr lvl="1"/>
            <a:r>
              <a:rPr lang="en-US" altLang="zh-TW" dirty="0">
                <a:ea typeface="新細明體" charset="-120"/>
              </a:rPr>
              <a:t>Perform calculations on data using functions</a:t>
            </a:r>
          </a:p>
          <a:p>
            <a:pPr lvl="1"/>
            <a:r>
              <a:rPr lang="en-US" altLang="zh-TW" dirty="0">
                <a:ea typeface="新細明體" charset="-120"/>
              </a:rPr>
              <a:t>Modify individual data items using functions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8" name="Rectangle 4"/>
          <p:cNvSpPr>
            <a:spLocks noGrp="1" noChangeArrowheads="1"/>
          </p:cNvSpPr>
          <p:nvPr>
            <p:ph type="title"/>
          </p:nvPr>
        </p:nvSpPr>
        <p:spPr>
          <a:xfrm>
            <a:off x="1097280" y="1"/>
            <a:ext cx="10058400" cy="1040524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solidFill>
                  <a:schemeClr val="tx1"/>
                </a:solidFill>
                <a:latin typeface="+mn-lt"/>
                <a:ea typeface="新細明體" charset="-120"/>
              </a:rPr>
              <a:t>Objectives</a:t>
            </a:r>
          </a:p>
        </p:txBody>
      </p:sp>
      <p:sp>
        <p:nvSpPr>
          <p:cNvPr id="3082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286466" y="1449388"/>
            <a:ext cx="10557933" cy="1833562"/>
          </a:xfrm>
        </p:spPr>
        <p:txBody>
          <a:bodyPr/>
          <a:lstStyle/>
          <a:p>
            <a:pPr>
              <a:buClrTx/>
              <a:buFont typeface="Wingdings" pitchFamily="2" charset="2"/>
              <a:buChar char="ü"/>
            </a:pPr>
            <a:r>
              <a:rPr lang="zh-TW" altLang="en-US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 描述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SQL 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中可用的各種函數</a:t>
            </a:r>
          </a:p>
          <a:p>
            <a:pPr>
              <a:buClrTx/>
              <a:buFont typeface="Wingdings" pitchFamily="2" charset="2"/>
              <a:buChar char="ü"/>
            </a:pPr>
            <a:r>
              <a:rPr lang="zh-TW" altLang="en-US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 在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SELECT 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敘述句中使用字元函數、數字函數及日期</a:t>
            </a:r>
            <a:r>
              <a:rPr lang="zh-TW" altLang="en-US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函數</a:t>
            </a:r>
          </a:p>
          <a:p>
            <a:pPr>
              <a:buClrTx/>
              <a:buFont typeface="Wingdings" pitchFamily="2" charset="2"/>
              <a:buChar char="ü"/>
            </a:pPr>
            <a:r>
              <a:rPr lang="zh-TW" altLang="en-US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 描述如何使用轉換函數</a:t>
            </a:r>
            <a:endParaRPr lang="en-US" altLang="zh-TW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2" name="Rectangle 4"/>
          <p:cNvSpPr>
            <a:spLocks noGrp="1" noChangeArrowheads="1"/>
          </p:cNvSpPr>
          <p:nvPr>
            <p:ph type="title"/>
          </p:nvPr>
        </p:nvSpPr>
        <p:spPr>
          <a:xfrm>
            <a:off x="1097280" y="0"/>
            <a:ext cx="10058400" cy="1072055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solidFill>
                  <a:schemeClr val="tx1"/>
                </a:solidFill>
                <a:latin typeface="+mn-lt"/>
                <a:ea typeface="新細明體" charset="-120"/>
              </a:rPr>
              <a:t>Practice 3: Overview</a:t>
            </a:r>
          </a:p>
        </p:txBody>
      </p:sp>
      <p:sp>
        <p:nvSpPr>
          <p:cNvPr id="3553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97280" y="1449388"/>
            <a:ext cx="10557933" cy="22352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This practice covers the following topics:</a:t>
            </a:r>
          </a:p>
          <a:p>
            <a:pPr lvl="1"/>
            <a:r>
              <a:rPr lang="en-US" altLang="zh-TW" dirty="0">
                <a:ea typeface="新細明體" charset="-120"/>
              </a:rPr>
              <a:t>Writing a query that displays the current date</a:t>
            </a:r>
          </a:p>
          <a:p>
            <a:pPr lvl="1"/>
            <a:r>
              <a:rPr lang="en-US" altLang="zh-TW" dirty="0">
                <a:ea typeface="新細明體" charset="-120"/>
              </a:rPr>
              <a:t>Creating queries that require the use of numeric, character, and date functions</a:t>
            </a:r>
          </a:p>
          <a:p>
            <a:pPr lvl="1"/>
            <a:r>
              <a:rPr lang="en-US" altLang="zh-TW" dirty="0">
                <a:ea typeface="新細明體" charset="-120"/>
              </a:rPr>
              <a:t>Performing calculations of years and months of service for an employee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45476" y="1060398"/>
            <a:ext cx="10373710" cy="3182112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en-US" altLang="zh-TW" sz="6000" b="1" dirty="0" smtClean="0">
                <a:latin typeface="+mn-lt"/>
                <a:ea typeface="Arial" charset="0"/>
                <a:cs typeface="Arial" charset="0"/>
              </a:rPr>
              <a:t>Part II </a:t>
            </a:r>
            <a:br>
              <a:rPr lang="en-US" altLang="zh-TW" sz="6000" b="1" dirty="0" smtClean="0">
                <a:latin typeface="+mn-lt"/>
                <a:ea typeface="Arial" charset="0"/>
                <a:cs typeface="Arial" charset="0"/>
              </a:rPr>
            </a:br>
            <a:r>
              <a:rPr lang="en-US" altLang="zh-TW" sz="4400" dirty="0" smtClean="0">
                <a:latin typeface="+mn-lt"/>
                <a:ea typeface="新細明體" charset="-120"/>
                <a:cs typeface="Times New Roman" pitchFamily="18" charset="0"/>
              </a:rPr>
              <a:t>Using Conversion Functions and </a:t>
            </a:r>
            <a:br>
              <a:rPr lang="en-US" altLang="zh-TW" sz="4400" dirty="0" smtClean="0">
                <a:latin typeface="+mn-lt"/>
                <a:ea typeface="新細明體" charset="-120"/>
                <a:cs typeface="Times New Roman" pitchFamily="18" charset="0"/>
              </a:rPr>
            </a:br>
            <a:r>
              <a:rPr lang="en-US" altLang="zh-TW" sz="4400" dirty="0" smtClean="0">
                <a:latin typeface="+mn-lt"/>
                <a:ea typeface="新細明體" charset="-120"/>
                <a:cs typeface="Times New Roman" pitchFamily="18" charset="0"/>
              </a:rPr>
              <a:t>Conditional Expressions</a:t>
            </a:r>
            <a:r>
              <a:rPr lang="en-US" altLang="zh-TW" sz="4400" dirty="0" smtClean="0">
                <a:latin typeface="+mn-lt"/>
                <a:ea typeface="新細明體" charset="-120"/>
              </a:rPr>
              <a:t> </a:t>
            </a:r>
            <a:endParaRPr kumimoji="1" lang="zh-TW" altLang="en-US" sz="4400" dirty="0">
              <a:latin typeface="+mn-lt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220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8" name="Rectangle 4"/>
          <p:cNvSpPr>
            <a:spLocks noGrp="1" noChangeArrowheads="1"/>
          </p:cNvSpPr>
          <p:nvPr>
            <p:ph type="title"/>
          </p:nvPr>
        </p:nvSpPr>
        <p:spPr>
          <a:xfrm>
            <a:off x="1097280" y="0"/>
            <a:ext cx="10058400" cy="1024759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solidFill>
                  <a:schemeClr val="tx1"/>
                </a:solidFill>
                <a:latin typeface="+mn-lt"/>
                <a:ea typeface="新細明體" charset="-120"/>
              </a:rPr>
              <a:t>Objectives</a:t>
            </a:r>
          </a:p>
        </p:txBody>
      </p:sp>
      <p:sp>
        <p:nvSpPr>
          <p:cNvPr id="3082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97280" y="1449388"/>
            <a:ext cx="10557933" cy="2570162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After completing this lesson, you should be able to do the following:</a:t>
            </a:r>
          </a:p>
          <a:p>
            <a:pPr lvl="1"/>
            <a:r>
              <a:rPr lang="en-US" altLang="zh-TW" dirty="0">
                <a:ea typeface="新細明體" charset="-120"/>
              </a:rPr>
              <a:t>Describe various types of conversion functions that are available in SQL</a:t>
            </a:r>
          </a:p>
          <a:p>
            <a:pPr lvl="1"/>
            <a:r>
              <a:rPr lang="en-US" altLang="zh-TW" dirty="0">
                <a:ea typeface="新細明體" charset="-120"/>
              </a:rPr>
              <a:t>Use the </a:t>
            </a:r>
            <a:r>
              <a:rPr lang="en-US" altLang="zh-TW" dirty="0">
                <a:latin typeface="Courier New" pitchFamily="49" charset="0"/>
                <a:ea typeface="新細明體" charset="-120"/>
              </a:rPr>
              <a:t>TO_CHAR</a:t>
            </a:r>
            <a:r>
              <a:rPr lang="en-US" altLang="zh-TW" dirty="0">
                <a:ea typeface="新細明體" charset="-120"/>
              </a:rPr>
              <a:t>, </a:t>
            </a:r>
            <a:r>
              <a:rPr lang="en-US" altLang="zh-TW" dirty="0">
                <a:latin typeface="Courier New" pitchFamily="49" charset="0"/>
                <a:ea typeface="新細明體" charset="-120"/>
              </a:rPr>
              <a:t>TO_NUMBER</a:t>
            </a:r>
            <a:r>
              <a:rPr lang="en-US" altLang="zh-TW" dirty="0">
                <a:ea typeface="新細明體" charset="-120"/>
              </a:rPr>
              <a:t>, and </a:t>
            </a:r>
            <a:r>
              <a:rPr lang="en-US" altLang="zh-TW" dirty="0">
                <a:latin typeface="Courier New" pitchFamily="49" charset="0"/>
                <a:ea typeface="新細明體" charset="-120"/>
              </a:rPr>
              <a:t>TO_DATE</a:t>
            </a:r>
            <a:r>
              <a:rPr lang="en-US" altLang="zh-TW" dirty="0">
                <a:ea typeface="新細明體" charset="-120"/>
              </a:rPr>
              <a:t> conversion functions</a:t>
            </a:r>
          </a:p>
          <a:p>
            <a:pPr lvl="1"/>
            <a:r>
              <a:rPr lang="en-US" altLang="zh-TW" dirty="0">
                <a:ea typeface="新細明體" charset="-120"/>
              </a:rPr>
              <a:t> Apply conditional expressions in a </a:t>
            </a:r>
            <a:r>
              <a:rPr lang="en-US" altLang="zh-TW" dirty="0">
                <a:latin typeface="Courier New" pitchFamily="49" charset="0"/>
                <a:ea typeface="新細明體" charset="-120"/>
              </a:rPr>
              <a:t>SELECT</a:t>
            </a:r>
            <a:r>
              <a:rPr lang="en-US" altLang="zh-TW" dirty="0">
                <a:ea typeface="新細明體" charset="-120"/>
              </a:rPr>
              <a:t> statement</a:t>
            </a:r>
          </a:p>
        </p:txBody>
      </p: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60" name="Rectangle 4"/>
          <p:cNvSpPr>
            <a:spLocks noGrp="1" noChangeArrowheads="1"/>
          </p:cNvSpPr>
          <p:nvPr>
            <p:ph type="title"/>
          </p:nvPr>
        </p:nvSpPr>
        <p:spPr>
          <a:xfrm>
            <a:off x="1097280" y="0"/>
            <a:ext cx="10058400" cy="1024759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Lesson Agenda</a:t>
            </a:r>
          </a:p>
        </p:txBody>
      </p:sp>
      <p:sp>
        <p:nvSpPr>
          <p:cNvPr id="5058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12800" y="1449388"/>
            <a:ext cx="10557933" cy="4157662"/>
          </a:xfrm>
        </p:spPr>
        <p:txBody>
          <a:bodyPr/>
          <a:lstStyle/>
          <a:p>
            <a:pPr lvl="1"/>
            <a:r>
              <a:rPr lang="en-US" altLang="zh-TW">
                <a:ea typeface="新細明體" charset="-120"/>
              </a:rPr>
              <a:t>Implicit and explicit data type conversion</a:t>
            </a:r>
          </a:p>
          <a:p>
            <a:pPr lvl="1">
              <a:buClr>
                <a:schemeClr val="folHlink"/>
              </a:buClr>
            </a:pPr>
            <a:r>
              <a:rPr lang="en-US" altLang="zh-TW">
                <a:solidFill>
                  <a:schemeClr val="folHlink"/>
                </a:solidFill>
                <a:latin typeface="Courier New" pitchFamily="49" charset="0"/>
                <a:ea typeface="新細明體" charset="-120"/>
              </a:rPr>
              <a:t>TO_CHAR</a:t>
            </a:r>
            <a:r>
              <a:rPr lang="en-US" altLang="zh-TW">
                <a:solidFill>
                  <a:schemeClr val="folHlink"/>
                </a:solidFill>
                <a:ea typeface="新細明體" charset="-120"/>
              </a:rPr>
              <a:t>, </a:t>
            </a:r>
            <a:r>
              <a:rPr lang="en-US" altLang="zh-TW">
                <a:solidFill>
                  <a:schemeClr val="folHlink"/>
                </a:solidFill>
                <a:latin typeface="Courier New" pitchFamily="49" charset="0"/>
                <a:ea typeface="新細明體" charset="-120"/>
              </a:rPr>
              <a:t>TO_DATE</a:t>
            </a:r>
            <a:r>
              <a:rPr lang="en-US" altLang="zh-TW">
                <a:solidFill>
                  <a:schemeClr val="folHlink"/>
                </a:solidFill>
                <a:ea typeface="新細明體" charset="-120"/>
              </a:rPr>
              <a:t>, </a:t>
            </a:r>
            <a:r>
              <a:rPr lang="en-US" altLang="zh-TW">
                <a:solidFill>
                  <a:schemeClr val="folHlink"/>
                </a:solidFill>
                <a:latin typeface="Courier New" pitchFamily="49" charset="0"/>
                <a:ea typeface="新細明體" charset="-120"/>
              </a:rPr>
              <a:t>TO_NUMBER</a:t>
            </a:r>
            <a:r>
              <a:rPr lang="en-US" altLang="zh-TW">
                <a:solidFill>
                  <a:schemeClr val="folHlink"/>
                </a:solidFill>
                <a:ea typeface="新細明體" charset="-120"/>
              </a:rPr>
              <a:t> functions</a:t>
            </a:r>
          </a:p>
          <a:p>
            <a:pPr lvl="1">
              <a:buClr>
                <a:schemeClr val="folHlink"/>
              </a:buClr>
            </a:pPr>
            <a:r>
              <a:rPr lang="en-US" altLang="zh-TW">
                <a:solidFill>
                  <a:schemeClr val="folHlink"/>
                </a:solidFill>
                <a:ea typeface="新細明體" charset="-120"/>
              </a:rPr>
              <a:t>Nesting functions</a:t>
            </a:r>
          </a:p>
          <a:p>
            <a:pPr lvl="1">
              <a:buClr>
                <a:schemeClr val="folHlink"/>
              </a:buClr>
            </a:pPr>
            <a:r>
              <a:rPr lang="en-US" altLang="zh-TW">
                <a:solidFill>
                  <a:schemeClr val="folHlink"/>
                </a:solidFill>
                <a:ea typeface="新細明體" charset="-120"/>
              </a:rPr>
              <a:t>General functions:</a:t>
            </a:r>
          </a:p>
          <a:p>
            <a:pPr lvl="2">
              <a:buClr>
                <a:schemeClr val="folHlink"/>
              </a:buClr>
            </a:pPr>
            <a:r>
              <a:rPr lang="en-US" altLang="zh-TW">
                <a:solidFill>
                  <a:schemeClr val="folHlink"/>
                </a:solidFill>
                <a:latin typeface="Courier New" pitchFamily="49" charset="0"/>
                <a:ea typeface="新細明體" charset="-120"/>
              </a:rPr>
              <a:t>NVL</a:t>
            </a:r>
          </a:p>
          <a:p>
            <a:pPr lvl="2">
              <a:buClr>
                <a:schemeClr val="folHlink"/>
              </a:buClr>
            </a:pPr>
            <a:r>
              <a:rPr lang="en-US" altLang="zh-TW">
                <a:solidFill>
                  <a:schemeClr val="folHlink"/>
                </a:solidFill>
                <a:latin typeface="Courier New" pitchFamily="49" charset="0"/>
                <a:ea typeface="新細明體" charset="-120"/>
              </a:rPr>
              <a:t>NVL2</a:t>
            </a:r>
          </a:p>
          <a:p>
            <a:pPr lvl="2">
              <a:buClr>
                <a:schemeClr val="folHlink"/>
              </a:buClr>
            </a:pPr>
            <a:r>
              <a:rPr lang="en-US" altLang="zh-TW">
                <a:solidFill>
                  <a:schemeClr val="folHlink"/>
                </a:solidFill>
                <a:latin typeface="Courier New" pitchFamily="49" charset="0"/>
                <a:ea typeface="新細明體" charset="-120"/>
              </a:rPr>
              <a:t>NULLIF</a:t>
            </a:r>
          </a:p>
          <a:p>
            <a:pPr lvl="2">
              <a:buClr>
                <a:schemeClr val="folHlink"/>
              </a:buClr>
            </a:pPr>
            <a:r>
              <a:rPr lang="en-US" altLang="zh-TW">
                <a:solidFill>
                  <a:schemeClr val="folHlink"/>
                </a:solidFill>
                <a:latin typeface="Courier New" pitchFamily="49" charset="0"/>
                <a:ea typeface="新細明體" charset="-120"/>
              </a:rPr>
              <a:t>COALESCE</a:t>
            </a:r>
          </a:p>
          <a:p>
            <a:pPr lvl="1">
              <a:buClr>
                <a:schemeClr val="folHlink"/>
              </a:buClr>
            </a:pPr>
            <a:r>
              <a:rPr lang="en-US" altLang="zh-TW">
                <a:solidFill>
                  <a:schemeClr val="folHlink"/>
                </a:solidFill>
                <a:ea typeface="新細明體" charset="-120"/>
              </a:rPr>
              <a:t>Conditional expressions:</a:t>
            </a:r>
          </a:p>
          <a:p>
            <a:pPr lvl="2">
              <a:buClr>
                <a:schemeClr val="folHlink"/>
              </a:buClr>
            </a:pPr>
            <a:r>
              <a:rPr lang="en-US" altLang="zh-TW">
                <a:solidFill>
                  <a:schemeClr val="folHlink"/>
                </a:solidFill>
                <a:latin typeface="Courier New" pitchFamily="49" charset="0"/>
                <a:ea typeface="新細明體" charset="-120"/>
              </a:rPr>
              <a:t>CASE</a:t>
            </a:r>
          </a:p>
          <a:p>
            <a:pPr lvl="2">
              <a:buClr>
                <a:schemeClr val="folHlink"/>
              </a:buClr>
            </a:pPr>
            <a:r>
              <a:rPr lang="en-US" altLang="zh-TW">
                <a:solidFill>
                  <a:schemeClr val="folHlink"/>
                </a:solidFill>
                <a:latin typeface="Courier New" pitchFamily="49" charset="0"/>
                <a:ea typeface="新細明體" charset="-120"/>
              </a:rPr>
              <a:t>DECODE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280" y="286603"/>
            <a:ext cx="10058400" cy="832749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solidFill>
                  <a:schemeClr val="tx1"/>
                </a:solidFill>
                <a:latin typeface="+mn-lt"/>
                <a:ea typeface="新細明體" charset="-120"/>
              </a:rPr>
              <a:t>Conversion Functions</a:t>
            </a:r>
          </a:p>
        </p:txBody>
      </p:sp>
      <p:sp>
        <p:nvSpPr>
          <p:cNvPr id="357379" name="Line 3"/>
          <p:cNvSpPr>
            <a:spLocks noChangeShapeType="1"/>
          </p:cNvSpPr>
          <p:nvPr/>
        </p:nvSpPr>
        <p:spPr bwMode="auto">
          <a:xfrm flipV="1">
            <a:off x="6019800" y="2279650"/>
            <a:ext cx="0" cy="590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 sz="2000" b="1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57380" name="Freeform 4"/>
          <p:cNvSpPr>
            <a:spLocks/>
          </p:cNvSpPr>
          <p:nvPr/>
        </p:nvSpPr>
        <p:spPr bwMode="auto">
          <a:xfrm>
            <a:off x="3873500" y="2870200"/>
            <a:ext cx="4294717" cy="573088"/>
          </a:xfrm>
          <a:custGeom>
            <a:avLst/>
            <a:gdLst/>
            <a:ahLst/>
            <a:cxnLst>
              <a:cxn ang="0">
                <a:pos x="0" y="360"/>
              </a:cxn>
              <a:cxn ang="0">
                <a:pos x="0" y="0"/>
              </a:cxn>
              <a:cxn ang="0">
                <a:pos x="2028" y="0"/>
              </a:cxn>
              <a:cxn ang="0">
                <a:pos x="2028" y="300"/>
              </a:cxn>
            </a:cxnLst>
            <a:rect l="0" t="0" r="r" b="b"/>
            <a:pathLst>
              <a:path w="2029" h="361">
                <a:moveTo>
                  <a:pt x="0" y="360"/>
                </a:moveTo>
                <a:lnTo>
                  <a:pt x="0" y="0"/>
                </a:lnTo>
                <a:lnTo>
                  <a:pt x="2028" y="0"/>
                </a:lnTo>
                <a:lnTo>
                  <a:pt x="2028" y="300"/>
                </a:lnTo>
              </a:path>
            </a:pathLst>
          </a:custGeom>
          <a:noFill/>
          <a:ln w="28575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 sz="2000" b="1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57381" name="Rectangle 5"/>
          <p:cNvSpPr>
            <a:spLocks noChangeArrowheads="1"/>
          </p:cNvSpPr>
          <p:nvPr/>
        </p:nvSpPr>
        <p:spPr bwMode="blackWhite">
          <a:xfrm>
            <a:off x="2044700" y="3189288"/>
            <a:ext cx="3691467" cy="787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>
              <a:spcBef>
                <a:spcPct val="0"/>
              </a:spcBef>
              <a:buClrTx/>
              <a:buFontTx/>
              <a:buNone/>
            </a:pP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內隱的資料類型轉換</a:t>
            </a:r>
            <a:endParaRPr lang="en-US" altLang="zh-TW" sz="20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57382" name="Rectangle 6"/>
          <p:cNvSpPr>
            <a:spLocks noChangeArrowheads="1"/>
          </p:cNvSpPr>
          <p:nvPr/>
        </p:nvSpPr>
        <p:spPr bwMode="blackWhite">
          <a:xfrm>
            <a:off x="6311900" y="3189288"/>
            <a:ext cx="3691467" cy="787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>
              <a:spcBef>
                <a:spcPct val="0"/>
              </a:spcBef>
              <a:buClrTx/>
              <a:buFontTx/>
              <a:buNone/>
            </a:pP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明確的資料類型轉換</a:t>
            </a:r>
            <a:endParaRPr lang="en-US" altLang="zh-TW" sz="20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57383" name="Rectangle 7"/>
          <p:cNvSpPr>
            <a:spLocks noChangeArrowheads="1"/>
          </p:cNvSpPr>
          <p:nvPr/>
        </p:nvSpPr>
        <p:spPr bwMode="blackWhite">
          <a:xfrm>
            <a:off x="4163484" y="1731963"/>
            <a:ext cx="3691467" cy="825500"/>
          </a:xfrm>
          <a:prstGeom prst="rect">
            <a:avLst/>
          </a:prstGeom>
          <a:solidFill>
            <a:schemeClr val="tx2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zh-TW" altLang="en-US" sz="2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資料類型轉換</a:t>
            </a:r>
            <a:endParaRPr lang="en-US" altLang="zh-TW" sz="20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50" name="Rectangle 26"/>
          <p:cNvSpPr>
            <a:spLocks noGrp="1" noChangeArrowheads="1"/>
          </p:cNvSpPr>
          <p:nvPr>
            <p:ph type="title"/>
          </p:nvPr>
        </p:nvSpPr>
        <p:spPr>
          <a:xfrm>
            <a:off x="1097280" y="1"/>
            <a:ext cx="10058400" cy="1103586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solidFill>
                  <a:schemeClr val="tx1"/>
                </a:solidFill>
                <a:latin typeface="+mn-lt"/>
                <a:ea typeface="微軟正黑體" pitchFamily="34" charset="-120"/>
              </a:rPr>
              <a:t>Implicit Data Type Conversion</a:t>
            </a:r>
          </a:p>
        </p:txBody>
      </p:sp>
      <p:sp>
        <p:nvSpPr>
          <p:cNvPr id="359451" name="Rectangle 27"/>
          <p:cNvSpPr>
            <a:spLocks noGrp="1" noChangeArrowheads="1"/>
          </p:cNvSpPr>
          <p:nvPr>
            <p:ph type="body" idx="1"/>
          </p:nvPr>
        </p:nvSpPr>
        <p:spPr>
          <a:xfrm>
            <a:off x="1143001" y="1449389"/>
            <a:ext cx="10557933" cy="695325"/>
          </a:xfrm>
        </p:spPr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為了指定資料，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Oracle  Server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可自動轉換下列值：</a:t>
            </a:r>
            <a:endParaRPr lang="en-US" altLang="zh-TW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59433" name="Rectangle 9"/>
          <p:cNvSpPr>
            <a:spLocks noChangeArrowheads="1"/>
          </p:cNvSpPr>
          <p:nvPr/>
        </p:nvSpPr>
        <p:spPr bwMode="blackWhite">
          <a:xfrm>
            <a:off x="4995334" y="2727325"/>
            <a:ext cx="5966884" cy="38258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l" defTabSz="228600" eaLnBrk="0" hangingPunct="0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TW" b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NUMBER</a:t>
            </a:r>
          </a:p>
        </p:txBody>
      </p:sp>
      <p:sp>
        <p:nvSpPr>
          <p:cNvPr id="359434" name="Rectangle 10"/>
          <p:cNvSpPr>
            <a:spLocks noChangeArrowheads="1"/>
          </p:cNvSpPr>
          <p:nvPr/>
        </p:nvSpPr>
        <p:spPr bwMode="blackWhite">
          <a:xfrm>
            <a:off x="1143000" y="2727325"/>
            <a:ext cx="3852333" cy="38258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l" defTabSz="228600"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zh-TW" sz="1600" b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VARCHAR2 or CHAR</a:t>
            </a:r>
          </a:p>
        </p:txBody>
      </p:sp>
      <p:sp>
        <p:nvSpPr>
          <p:cNvPr id="359435" name="Rectangle 11"/>
          <p:cNvSpPr>
            <a:spLocks noChangeArrowheads="1"/>
          </p:cNvSpPr>
          <p:nvPr/>
        </p:nvSpPr>
        <p:spPr bwMode="blackWhite">
          <a:xfrm>
            <a:off x="4995334" y="3109914"/>
            <a:ext cx="5966884" cy="38258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l" defTabSz="228600" eaLnBrk="0" hangingPunct="0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TW" b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DATE</a:t>
            </a:r>
          </a:p>
        </p:txBody>
      </p:sp>
      <p:sp>
        <p:nvSpPr>
          <p:cNvPr id="359436" name="Rectangle 12"/>
          <p:cNvSpPr>
            <a:spLocks noChangeArrowheads="1"/>
          </p:cNvSpPr>
          <p:nvPr/>
        </p:nvSpPr>
        <p:spPr bwMode="blackWhite">
          <a:xfrm>
            <a:off x="1143000" y="3109914"/>
            <a:ext cx="3852333" cy="38258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l" defTabSz="228600" eaLnBrk="0" hangingPunct="0">
              <a:lnSpc>
                <a:spcPct val="90000"/>
              </a:lnSpc>
              <a:spcBef>
                <a:spcPct val="35000"/>
              </a:spcBef>
              <a:buClrTx/>
              <a:buFontTx/>
              <a:buNone/>
            </a:pPr>
            <a:r>
              <a:rPr lang="en-US" altLang="zh-TW" b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VARCHAR2 or CHAR</a:t>
            </a:r>
          </a:p>
        </p:txBody>
      </p:sp>
      <p:sp>
        <p:nvSpPr>
          <p:cNvPr id="359437" name="Rectangle 13"/>
          <p:cNvSpPr>
            <a:spLocks noChangeArrowheads="1"/>
          </p:cNvSpPr>
          <p:nvPr/>
        </p:nvSpPr>
        <p:spPr bwMode="gray">
          <a:xfrm>
            <a:off x="4995334" y="2362201"/>
            <a:ext cx="5966884" cy="365125"/>
          </a:xfrm>
          <a:prstGeom prst="rect">
            <a:avLst/>
          </a:prstGeom>
          <a:solidFill>
            <a:schemeClr val="tx2"/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l" defTabSz="228600">
              <a:buClr>
                <a:srgbClr val="000000"/>
              </a:buClr>
            </a:pPr>
            <a:r>
              <a:rPr lang="en-US" altLang="zh-TW" sz="2000" b="1">
                <a:solidFill>
                  <a:schemeClr val="bg1"/>
                </a:solidFill>
                <a:ea typeface="新細明體" charset="-120"/>
              </a:rPr>
              <a:t>To</a:t>
            </a:r>
          </a:p>
        </p:txBody>
      </p:sp>
      <p:sp>
        <p:nvSpPr>
          <p:cNvPr id="359438" name="Rectangle 14"/>
          <p:cNvSpPr>
            <a:spLocks noChangeArrowheads="1"/>
          </p:cNvSpPr>
          <p:nvPr/>
        </p:nvSpPr>
        <p:spPr bwMode="gray">
          <a:xfrm>
            <a:off x="1143000" y="2362201"/>
            <a:ext cx="3852333" cy="365125"/>
          </a:xfrm>
          <a:prstGeom prst="rect">
            <a:avLst/>
          </a:prstGeom>
          <a:solidFill>
            <a:schemeClr val="tx2"/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l" defTabSz="228600">
              <a:buClr>
                <a:srgbClr val="000000"/>
              </a:buClr>
            </a:pPr>
            <a:r>
              <a:rPr lang="en-US" altLang="zh-TW" sz="2000" b="1">
                <a:solidFill>
                  <a:schemeClr val="bg1"/>
                </a:solidFill>
                <a:ea typeface="新細明體" charset="-120"/>
              </a:rPr>
              <a:t>From</a:t>
            </a:r>
          </a:p>
        </p:txBody>
      </p:sp>
      <p:sp>
        <p:nvSpPr>
          <p:cNvPr id="359439" name="Line 15"/>
          <p:cNvSpPr>
            <a:spLocks noChangeShapeType="1"/>
          </p:cNvSpPr>
          <p:nvPr/>
        </p:nvSpPr>
        <p:spPr bwMode="blackWhite">
          <a:xfrm>
            <a:off x="1143001" y="2727325"/>
            <a:ext cx="9819217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59441" name="Line 17"/>
          <p:cNvSpPr>
            <a:spLocks noChangeShapeType="1"/>
          </p:cNvSpPr>
          <p:nvPr/>
        </p:nvSpPr>
        <p:spPr bwMode="blackWhite">
          <a:xfrm>
            <a:off x="1143001" y="3492500"/>
            <a:ext cx="9819217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59442" name="Line 18"/>
          <p:cNvSpPr>
            <a:spLocks noChangeShapeType="1"/>
          </p:cNvSpPr>
          <p:nvPr/>
        </p:nvSpPr>
        <p:spPr bwMode="blackWhite">
          <a:xfrm>
            <a:off x="1143000" y="2362201"/>
            <a:ext cx="0" cy="365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59443" name="Line 19"/>
          <p:cNvSpPr>
            <a:spLocks noChangeShapeType="1"/>
          </p:cNvSpPr>
          <p:nvPr/>
        </p:nvSpPr>
        <p:spPr bwMode="blackWhite">
          <a:xfrm>
            <a:off x="4995333" y="2362200"/>
            <a:ext cx="0" cy="1130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59444" name="Line 20"/>
          <p:cNvSpPr>
            <a:spLocks noChangeShapeType="1"/>
          </p:cNvSpPr>
          <p:nvPr/>
        </p:nvSpPr>
        <p:spPr bwMode="blackWhite">
          <a:xfrm>
            <a:off x="10962217" y="2362201"/>
            <a:ext cx="0" cy="365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59445" name="Line 21"/>
          <p:cNvSpPr>
            <a:spLocks noChangeShapeType="1"/>
          </p:cNvSpPr>
          <p:nvPr/>
        </p:nvSpPr>
        <p:spPr bwMode="blackWhite">
          <a:xfrm>
            <a:off x="1143001" y="3109913"/>
            <a:ext cx="981921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9447" name="Line 23"/>
          <p:cNvSpPr>
            <a:spLocks noChangeShapeType="1"/>
          </p:cNvSpPr>
          <p:nvPr/>
        </p:nvSpPr>
        <p:spPr bwMode="blackWhite">
          <a:xfrm>
            <a:off x="1143001" y="2362200"/>
            <a:ext cx="981921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59448" name="Line 24"/>
          <p:cNvSpPr>
            <a:spLocks noChangeShapeType="1"/>
          </p:cNvSpPr>
          <p:nvPr/>
        </p:nvSpPr>
        <p:spPr bwMode="blackWhite">
          <a:xfrm>
            <a:off x="1143000" y="2727326"/>
            <a:ext cx="0" cy="76517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59449" name="Line 25"/>
          <p:cNvSpPr>
            <a:spLocks noChangeShapeType="1"/>
          </p:cNvSpPr>
          <p:nvPr/>
        </p:nvSpPr>
        <p:spPr bwMode="blackWhite">
          <a:xfrm>
            <a:off x="10962217" y="2727326"/>
            <a:ext cx="0" cy="76517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1143000" y="3689131"/>
            <a:ext cx="98192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內隱的資料類型轉換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:</a:t>
            </a:r>
            <a:endParaRPr lang="zh-TW" altLang="en-US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若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Oracle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伺服器能將指定值的資料類型轉換為指定目標的資料類型，即可成功完成指定動作。</a:t>
            </a: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例如，表示式</a:t>
            </a:r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hire_date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&gt; ‘01-JAN-90’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會以內隱的轉換方式從‘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01-JAN-90’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字串轉換</a:t>
            </a: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為日期。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92" name="Rectangle 20"/>
          <p:cNvSpPr>
            <a:spLocks noGrp="1" noChangeArrowheads="1"/>
          </p:cNvSpPr>
          <p:nvPr>
            <p:ph type="title"/>
          </p:nvPr>
        </p:nvSpPr>
        <p:spPr>
          <a:xfrm>
            <a:off x="1097280" y="1"/>
            <a:ext cx="10058400" cy="1103586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solidFill>
                  <a:schemeClr val="tx1"/>
                </a:solidFill>
                <a:latin typeface="+mn-lt"/>
                <a:ea typeface="微軟正黑體" pitchFamily="34" charset="-120"/>
              </a:rPr>
              <a:t>Implicit Data Type Conversion</a:t>
            </a:r>
          </a:p>
        </p:txBody>
      </p:sp>
      <p:sp>
        <p:nvSpPr>
          <p:cNvPr id="361493" name="Rectangle 21"/>
          <p:cNvSpPr>
            <a:spLocks noGrp="1" noChangeArrowheads="1"/>
          </p:cNvSpPr>
          <p:nvPr>
            <p:ph type="body" idx="1"/>
          </p:nvPr>
        </p:nvSpPr>
        <p:spPr>
          <a:xfrm>
            <a:off x="1143001" y="1449389"/>
            <a:ext cx="10227732" cy="695325"/>
          </a:xfrm>
        </p:spPr>
        <p:txBody>
          <a:bodyPr/>
          <a:lstStyle/>
          <a:p>
            <a:r>
              <a:rPr lang="zh-TW" altLang="en-US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為了評估表示式，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Oracle 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伺服器可自動轉換下列值：</a:t>
            </a:r>
            <a:endParaRPr lang="en-US" altLang="zh-TW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61477" name="Rectangle 5"/>
          <p:cNvSpPr>
            <a:spLocks noChangeArrowheads="1"/>
          </p:cNvSpPr>
          <p:nvPr/>
        </p:nvSpPr>
        <p:spPr bwMode="blackWhite">
          <a:xfrm>
            <a:off x="4995334" y="2727326"/>
            <a:ext cx="5966884" cy="41116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l" defTabSz="228600" eaLnBrk="0" hangingPunct="0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TW" b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VARCHAR2 or CHAR</a:t>
            </a:r>
          </a:p>
        </p:txBody>
      </p:sp>
      <p:sp>
        <p:nvSpPr>
          <p:cNvPr id="361478" name="Rectangle 6"/>
          <p:cNvSpPr>
            <a:spLocks noChangeArrowheads="1"/>
          </p:cNvSpPr>
          <p:nvPr/>
        </p:nvSpPr>
        <p:spPr bwMode="blackWhite">
          <a:xfrm>
            <a:off x="1143000" y="2727326"/>
            <a:ext cx="3852333" cy="41116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l" defTabSz="228600"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zh-TW" b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NUMBER</a:t>
            </a:r>
          </a:p>
        </p:txBody>
      </p:sp>
      <p:sp>
        <p:nvSpPr>
          <p:cNvPr id="361479" name="Rectangle 7"/>
          <p:cNvSpPr>
            <a:spLocks noChangeArrowheads="1"/>
          </p:cNvSpPr>
          <p:nvPr/>
        </p:nvSpPr>
        <p:spPr bwMode="blackWhite">
          <a:xfrm>
            <a:off x="4995334" y="3138489"/>
            <a:ext cx="5966884" cy="38258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l" defTabSz="228600" eaLnBrk="0" hangingPunct="0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TW" b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VARCHAR2 or CHAR</a:t>
            </a:r>
          </a:p>
        </p:txBody>
      </p:sp>
      <p:sp>
        <p:nvSpPr>
          <p:cNvPr id="361480" name="Rectangle 8"/>
          <p:cNvSpPr>
            <a:spLocks noChangeArrowheads="1"/>
          </p:cNvSpPr>
          <p:nvPr/>
        </p:nvSpPr>
        <p:spPr bwMode="blackWhite">
          <a:xfrm>
            <a:off x="1143000" y="3138489"/>
            <a:ext cx="3852333" cy="38258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l" defTabSz="228600"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zh-TW" b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DATE</a:t>
            </a:r>
          </a:p>
        </p:txBody>
      </p:sp>
      <p:sp>
        <p:nvSpPr>
          <p:cNvPr id="361481" name="Rectangle 9"/>
          <p:cNvSpPr>
            <a:spLocks noChangeArrowheads="1"/>
          </p:cNvSpPr>
          <p:nvPr/>
        </p:nvSpPr>
        <p:spPr bwMode="gray">
          <a:xfrm>
            <a:off x="4995334" y="2362201"/>
            <a:ext cx="5966884" cy="365125"/>
          </a:xfrm>
          <a:prstGeom prst="rect">
            <a:avLst/>
          </a:prstGeom>
          <a:solidFill>
            <a:schemeClr val="tx2"/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l" defTabSz="228600">
              <a:buClr>
                <a:srgbClr val="000000"/>
              </a:buClr>
            </a:pPr>
            <a:r>
              <a:rPr lang="en-US" altLang="zh-TW" sz="2000" b="1">
                <a:solidFill>
                  <a:schemeClr val="bg1"/>
                </a:solidFill>
                <a:ea typeface="新細明體" charset="-120"/>
              </a:rPr>
              <a:t>To</a:t>
            </a:r>
          </a:p>
        </p:txBody>
      </p:sp>
      <p:sp>
        <p:nvSpPr>
          <p:cNvPr id="361482" name="Rectangle 10"/>
          <p:cNvSpPr>
            <a:spLocks noChangeArrowheads="1"/>
          </p:cNvSpPr>
          <p:nvPr/>
        </p:nvSpPr>
        <p:spPr bwMode="gray">
          <a:xfrm>
            <a:off x="1143000" y="2362201"/>
            <a:ext cx="3852333" cy="365125"/>
          </a:xfrm>
          <a:prstGeom prst="rect">
            <a:avLst/>
          </a:prstGeom>
          <a:solidFill>
            <a:schemeClr val="tx2"/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l" defTabSz="228600">
              <a:buClr>
                <a:srgbClr val="000000"/>
              </a:buClr>
            </a:pPr>
            <a:r>
              <a:rPr lang="en-US" altLang="zh-TW" sz="2000" b="1">
                <a:solidFill>
                  <a:schemeClr val="bg1"/>
                </a:solidFill>
                <a:ea typeface="新細明體" charset="-120"/>
              </a:rPr>
              <a:t>From</a:t>
            </a:r>
          </a:p>
        </p:txBody>
      </p:sp>
      <p:sp>
        <p:nvSpPr>
          <p:cNvPr id="361483" name="Line 11"/>
          <p:cNvSpPr>
            <a:spLocks noChangeShapeType="1"/>
          </p:cNvSpPr>
          <p:nvPr/>
        </p:nvSpPr>
        <p:spPr bwMode="blackWhite">
          <a:xfrm>
            <a:off x="1143001" y="2727325"/>
            <a:ext cx="9819217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 sz="2000"/>
          </a:p>
        </p:txBody>
      </p:sp>
      <p:sp>
        <p:nvSpPr>
          <p:cNvPr id="361484" name="Line 12"/>
          <p:cNvSpPr>
            <a:spLocks noChangeShapeType="1"/>
          </p:cNvSpPr>
          <p:nvPr/>
        </p:nvSpPr>
        <p:spPr bwMode="blackWhite">
          <a:xfrm>
            <a:off x="1143001" y="3521075"/>
            <a:ext cx="9819217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 sz="2000"/>
          </a:p>
        </p:txBody>
      </p:sp>
      <p:sp>
        <p:nvSpPr>
          <p:cNvPr id="361485" name="Line 13"/>
          <p:cNvSpPr>
            <a:spLocks noChangeShapeType="1"/>
          </p:cNvSpPr>
          <p:nvPr/>
        </p:nvSpPr>
        <p:spPr bwMode="blackWhite">
          <a:xfrm>
            <a:off x="1143000" y="2362201"/>
            <a:ext cx="0" cy="365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 sz="2000"/>
          </a:p>
        </p:txBody>
      </p:sp>
      <p:sp>
        <p:nvSpPr>
          <p:cNvPr id="361486" name="Line 14"/>
          <p:cNvSpPr>
            <a:spLocks noChangeShapeType="1"/>
          </p:cNvSpPr>
          <p:nvPr/>
        </p:nvSpPr>
        <p:spPr bwMode="blackWhite">
          <a:xfrm>
            <a:off x="4995333" y="2362201"/>
            <a:ext cx="0" cy="1158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 sz="2000"/>
          </a:p>
        </p:txBody>
      </p:sp>
      <p:sp>
        <p:nvSpPr>
          <p:cNvPr id="361487" name="Line 15"/>
          <p:cNvSpPr>
            <a:spLocks noChangeShapeType="1"/>
          </p:cNvSpPr>
          <p:nvPr/>
        </p:nvSpPr>
        <p:spPr bwMode="blackWhite">
          <a:xfrm>
            <a:off x="10962217" y="2362201"/>
            <a:ext cx="0" cy="365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 sz="2000"/>
          </a:p>
        </p:txBody>
      </p:sp>
      <p:sp>
        <p:nvSpPr>
          <p:cNvPr id="361488" name="Line 16"/>
          <p:cNvSpPr>
            <a:spLocks noChangeShapeType="1"/>
          </p:cNvSpPr>
          <p:nvPr/>
        </p:nvSpPr>
        <p:spPr bwMode="blackWhite">
          <a:xfrm>
            <a:off x="1143001" y="3138488"/>
            <a:ext cx="981921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 sz="2000"/>
          </a:p>
        </p:txBody>
      </p:sp>
      <p:sp>
        <p:nvSpPr>
          <p:cNvPr id="361489" name="Line 17"/>
          <p:cNvSpPr>
            <a:spLocks noChangeShapeType="1"/>
          </p:cNvSpPr>
          <p:nvPr/>
        </p:nvSpPr>
        <p:spPr bwMode="blackWhite">
          <a:xfrm>
            <a:off x="1143001" y="2362200"/>
            <a:ext cx="981921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 sz="2000"/>
          </a:p>
        </p:txBody>
      </p:sp>
      <p:sp>
        <p:nvSpPr>
          <p:cNvPr id="361490" name="Line 18"/>
          <p:cNvSpPr>
            <a:spLocks noChangeShapeType="1"/>
          </p:cNvSpPr>
          <p:nvPr/>
        </p:nvSpPr>
        <p:spPr bwMode="blackWhite">
          <a:xfrm>
            <a:off x="1143000" y="2727325"/>
            <a:ext cx="0" cy="7937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 sz="2000"/>
          </a:p>
        </p:txBody>
      </p:sp>
      <p:sp>
        <p:nvSpPr>
          <p:cNvPr id="361491" name="Line 19"/>
          <p:cNvSpPr>
            <a:spLocks noChangeShapeType="1"/>
          </p:cNvSpPr>
          <p:nvPr/>
        </p:nvSpPr>
        <p:spPr bwMode="blackWhite">
          <a:xfrm>
            <a:off x="10962217" y="2727325"/>
            <a:ext cx="0" cy="7937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 sz="2000"/>
          </a:p>
        </p:txBody>
      </p:sp>
      <p:sp>
        <p:nvSpPr>
          <p:cNvPr id="19" name="矩形 18"/>
          <p:cNvSpPr/>
          <p:nvPr/>
        </p:nvSpPr>
        <p:spPr>
          <a:xfrm>
            <a:off x="1143000" y="3862552"/>
            <a:ext cx="98192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一般而言，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Oracle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伺服器在需要進行資料類型轉換時，若指定轉換的規則不適用於此轉換，就會使用表示式的規則。</a:t>
            </a: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例如，表示式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salary = ‘20000’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會以內隱的轉換方式將字串‘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20000’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轉換為數字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20000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注意：若要將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CHAR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轉換為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NUMBER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，則只有在字元字串代表一個有效數字時才會成功。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280" y="286604"/>
            <a:ext cx="10058400" cy="864280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solidFill>
                  <a:schemeClr val="tx1"/>
                </a:solidFill>
                <a:latin typeface="+mn-lt"/>
                <a:ea typeface="新細明體" charset="-120"/>
              </a:rPr>
              <a:t>Explicit Data Type Conversion</a:t>
            </a:r>
          </a:p>
        </p:txBody>
      </p:sp>
      <p:sp>
        <p:nvSpPr>
          <p:cNvPr id="363523" name="Rectangle 3"/>
          <p:cNvSpPr>
            <a:spLocks noChangeArrowheads="1"/>
          </p:cNvSpPr>
          <p:nvPr/>
        </p:nvSpPr>
        <p:spPr bwMode="auto">
          <a:xfrm>
            <a:off x="2153543" y="2823193"/>
            <a:ext cx="1676400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zh-TW" b="1" dirty="0">
                <a:latin typeface="Courier New" pitchFamily="49" charset="0"/>
                <a:ea typeface="新細明體" charset="-120"/>
              </a:rPr>
              <a:t>NUMBER</a:t>
            </a:r>
          </a:p>
        </p:txBody>
      </p:sp>
      <p:sp>
        <p:nvSpPr>
          <p:cNvPr id="363524" name="Rectangle 4"/>
          <p:cNvSpPr>
            <a:spLocks noChangeArrowheads="1"/>
          </p:cNvSpPr>
          <p:nvPr/>
        </p:nvSpPr>
        <p:spPr bwMode="auto">
          <a:xfrm>
            <a:off x="5086697" y="2823193"/>
            <a:ext cx="931188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字元</a:t>
            </a:r>
            <a:endParaRPr lang="en-US" altLang="zh-TW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63527" name="Rectangle 7"/>
          <p:cNvSpPr>
            <a:spLocks noChangeArrowheads="1"/>
          </p:cNvSpPr>
          <p:nvPr/>
        </p:nvSpPr>
        <p:spPr bwMode="auto">
          <a:xfrm>
            <a:off x="3414087" y="3689131"/>
            <a:ext cx="212513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zh-TW" b="1" dirty="0">
                <a:latin typeface="Courier New" pitchFamily="49" charset="0"/>
                <a:ea typeface="新細明體" charset="-120"/>
              </a:rPr>
              <a:t>TO_CHAR</a:t>
            </a:r>
          </a:p>
        </p:txBody>
      </p:sp>
      <p:grpSp>
        <p:nvGrpSpPr>
          <p:cNvPr id="21" name="群組 20"/>
          <p:cNvGrpSpPr/>
          <p:nvPr/>
        </p:nvGrpSpPr>
        <p:grpSpPr>
          <a:xfrm>
            <a:off x="2674478" y="1695200"/>
            <a:ext cx="2706194" cy="2577256"/>
            <a:chOff x="2506133" y="1897335"/>
            <a:chExt cx="3545418" cy="2824162"/>
          </a:xfrm>
        </p:grpSpPr>
        <p:sp>
          <p:nvSpPr>
            <p:cNvPr id="363525" name="Arc 5"/>
            <p:cNvSpPr>
              <a:spLocks/>
            </p:cNvSpPr>
            <p:nvPr/>
          </p:nvSpPr>
          <p:spPr bwMode="auto">
            <a:xfrm>
              <a:off x="4237567" y="3538810"/>
              <a:ext cx="1778000" cy="1182687"/>
            </a:xfrm>
            <a:custGeom>
              <a:avLst/>
              <a:gdLst>
                <a:gd name="G0" fmla="+- 208 0 0"/>
                <a:gd name="G1" fmla="+- 0 0 0"/>
                <a:gd name="G2" fmla="+- 21600 0 0"/>
                <a:gd name="T0" fmla="*/ 21807 w 21807"/>
                <a:gd name="T1" fmla="*/ 232 h 21600"/>
                <a:gd name="T2" fmla="*/ 0 w 21807"/>
                <a:gd name="T3" fmla="*/ 21599 h 21600"/>
                <a:gd name="T4" fmla="*/ 208 w 21807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807" h="21600" fill="none" extrusionOk="0">
                  <a:moveTo>
                    <a:pt x="21806" y="231"/>
                  </a:moveTo>
                  <a:cubicBezTo>
                    <a:pt x="21679" y="12070"/>
                    <a:pt x="12046" y="21599"/>
                    <a:pt x="208" y="21600"/>
                  </a:cubicBezTo>
                  <a:cubicBezTo>
                    <a:pt x="138" y="21600"/>
                    <a:pt x="69" y="21599"/>
                    <a:pt x="0" y="21598"/>
                  </a:cubicBezTo>
                </a:path>
                <a:path w="21807" h="21600" stroke="0" extrusionOk="0">
                  <a:moveTo>
                    <a:pt x="21806" y="231"/>
                  </a:moveTo>
                  <a:cubicBezTo>
                    <a:pt x="21679" y="12070"/>
                    <a:pt x="12046" y="21599"/>
                    <a:pt x="208" y="21600"/>
                  </a:cubicBezTo>
                  <a:cubicBezTo>
                    <a:pt x="138" y="21600"/>
                    <a:pt x="69" y="21599"/>
                    <a:pt x="0" y="21598"/>
                  </a:cubicBezTo>
                  <a:lnTo>
                    <a:pt x="208" y="0"/>
                  </a:lnTo>
                  <a:close/>
                </a:path>
              </a:pathLst>
            </a:custGeom>
            <a:noFill/>
            <a:ln w="28575" cap="rnd">
              <a:solidFill>
                <a:schemeClr val="tx1"/>
              </a:solidFill>
              <a:round/>
              <a:headEnd type="triangle" w="lg" len="sm"/>
              <a:tailEnd type="none" w="lg" len="sm"/>
            </a:ln>
            <a:effectLst/>
          </p:spPr>
          <p:txBody>
            <a:bodyPr/>
            <a:lstStyle/>
            <a:p>
              <a:endParaRPr lang="zh-TW" altLang="en-US" b="1"/>
            </a:p>
          </p:txBody>
        </p:sp>
        <p:sp>
          <p:nvSpPr>
            <p:cNvPr id="363526" name="Arc 6"/>
            <p:cNvSpPr>
              <a:spLocks/>
            </p:cNvSpPr>
            <p:nvPr/>
          </p:nvSpPr>
          <p:spPr bwMode="auto">
            <a:xfrm>
              <a:off x="2506133" y="3538810"/>
              <a:ext cx="1761067" cy="1182687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340 w 21600"/>
                <a:gd name="T1" fmla="*/ 21598 h 21598"/>
                <a:gd name="T2" fmla="*/ 0 w 21600"/>
                <a:gd name="T3" fmla="*/ 0 h 21598"/>
                <a:gd name="T4" fmla="*/ 21600 w 21600"/>
                <a:gd name="T5" fmla="*/ 0 h 21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8" fill="none" extrusionOk="0">
                  <a:moveTo>
                    <a:pt x="21339" y="21598"/>
                  </a:moveTo>
                  <a:cubicBezTo>
                    <a:pt x="9512" y="21456"/>
                    <a:pt x="0" y="11827"/>
                    <a:pt x="0" y="0"/>
                  </a:cubicBezTo>
                </a:path>
                <a:path w="21600" h="21598" stroke="0" extrusionOk="0">
                  <a:moveTo>
                    <a:pt x="21339" y="21598"/>
                  </a:moveTo>
                  <a:cubicBezTo>
                    <a:pt x="9512" y="21456"/>
                    <a:pt x="0" y="11827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8575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 b="1"/>
            </a:p>
          </p:txBody>
        </p:sp>
        <p:grpSp>
          <p:nvGrpSpPr>
            <p:cNvPr id="2" name="Group 20"/>
            <p:cNvGrpSpPr>
              <a:grpSpLocks/>
            </p:cNvGrpSpPr>
            <p:nvPr/>
          </p:nvGrpSpPr>
          <p:grpSpPr bwMode="auto">
            <a:xfrm>
              <a:off x="2508251" y="1897335"/>
              <a:ext cx="3543300" cy="1182687"/>
              <a:chOff x="1185" y="1467"/>
              <a:chExt cx="1674" cy="745"/>
            </a:xfrm>
          </p:grpSpPr>
          <p:sp>
            <p:nvSpPr>
              <p:cNvPr id="363528" name="Arc 8"/>
              <p:cNvSpPr>
                <a:spLocks/>
              </p:cNvSpPr>
              <p:nvPr/>
            </p:nvSpPr>
            <p:spPr bwMode="auto">
              <a:xfrm rot="10800000">
                <a:off x="2018" y="1467"/>
                <a:ext cx="841" cy="745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314 w 21600"/>
                  <a:gd name="T1" fmla="*/ 21598 h 21598"/>
                  <a:gd name="T2" fmla="*/ 0 w 21600"/>
                  <a:gd name="T3" fmla="*/ 0 h 21598"/>
                  <a:gd name="T4" fmla="*/ 21600 w 21600"/>
                  <a:gd name="T5" fmla="*/ 0 h 21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598" fill="none" extrusionOk="0">
                    <a:moveTo>
                      <a:pt x="21313" y="21598"/>
                    </a:moveTo>
                    <a:cubicBezTo>
                      <a:pt x="9497" y="21441"/>
                      <a:pt x="0" y="11817"/>
                      <a:pt x="0" y="0"/>
                    </a:cubicBezTo>
                  </a:path>
                  <a:path w="21600" h="21598" stroke="0" extrusionOk="0">
                    <a:moveTo>
                      <a:pt x="21313" y="21598"/>
                    </a:moveTo>
                    <a:cubicBezTo>
                      <a:pt x="9497" y="21441"/>
                      <a:pt x="0" y="11817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28575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TW" altLang="en-US" b="1"/>
              </a:p>
            </p:txBody>
          </p:sp>
          <p:sp>
            <p:nvSpPr>
              <p:cNvPr id="363529" name="Arc 9"/>
              <p:cNvSpPr>
                <a:spLocks/>
              </p:cNvSpPr>
              <p:nvPr/>
            </p:nvSpPr>
            <p:spPr bwMode="auto">
              <a:xfrm rot="10800000">
                <a:off x="1185" y="1467"/>
                <a:ext cx="838" cy="745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599 w 21599"/>
                  <a:gd name="T1" fmla="*/ 203 h 21600"/>
                  <a:gd name="T2" fmla="*/ 0 w 21599"/>
                  <a:gd name="T3" fmla="*/ 21600 h 21600"/>
                  <a:gd name="T4" fmla="*/ 0 w 21599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99" h="21600" fill="none" extrusionOk="0">
                    <a:moveTo>
                      <a:pt x="21599" y="203"/>
                    </a:moveTo>
                    <a:cubicBezTo>
                      <a:pt x="21487" y="12052"/>
                      <a:pt x="11850" y="21599"/>
                      <a:pt x="0" y="21600"/>
                    </a:cubicBezTo>
                  </a:path>
                  <a:path w="21599" h="21600" stroke="0" extrusionOk="0">
                    <a:moveTo>
                      <a:pt x="21599" y="203"/>
                    </a:moveTo>
                    <a:cubicBezTo>
                      <a:pt x="21487" y="12052"/>
                      <a:pt x="11850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8575" cap="rnd">
                <a:solidFill>
                  <a:schemeClr val="tx1"/>
                </a:solidFill>
                <a:round/>
                <a:headEnd type="triangle" w="lg" len="sm"/>
                <a:tailEnd type="none" w="lg" len="sm"/>
              </a:ln>
              <a:effectLst/>
            </p:spPr>
            <p:txBody>
              <a:bodyPr/>
              <a:lstStyle/>
              <a:p>
                <a:endParaRPr lang="zh-TW" altLang="en-US" b="1"/>
              </a:p>
            </p:txBody>
          </p:sp>
        </p:grpSp>
      </p:grpSp>
      <p:sp>
        <p:nvSpPr>
          <p:cNvPr id="363530" name="Rectangle 10"/>
          <p:cNvSpPr>
            <a:spLocks noChangeArrowheads="1"/>
          </p:cNvSpPr>
          <p:nvPr/>
        </p:nvSpPr>
        <p:spPr bwMode="auto">
          <a:xfrm>
            <a:off x="3171587" y="1923393"/>
            <a:ext cx="269663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zh-TW" b="1" dirty="0">
                <a:latin typeface="Courier New" pitchFamily="49" charset="0"/>
                <a:ea typeface="新細明體" charset="-120"/>
              </a:rPr>
              <a:t>TO_NUMBER</a:t>
            </a:r>
          </a:p>
        </p:txBody>
      </p:sp>
      <p:sp>
        <p:nvSpPr>
          <p:cNvPr id="363533" name="Rectangle 13"/>
          <p:cNvSpPr>
            <a:spLocks noChangeArrowheads="1"/>
          </p:cNvSpPr>
          <p:nvPr/>
        </p:nvSpPr>
        <p:spPr bwMode="auto">
          <a:xfrm>
            <a:off x="7822845" y="2823193"/>
            <a:ext cx="125518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zh-TW" b="1" dirty="0">
                <a:latin typeface="Courier New" pitchFamily="49" charset="0"/>
                <a:ea typeface="新細明體" charset="-120"/>
              </a:rPr>
              <a:t>DATE</a:t>
            </a:r>
          </a:p>
        </p:txBody>
      </p:sp>
      <p:sp>
        <p:nvSpPr>
          <p:cNvPr id="363534" name="Rectangle 14"/>
          <p:cNvSpPr>
            <a:spLocks noChangeArrowheads="1"/>
          </p:cNvSpPr>
          <p:nvPr/>
        </p:nvSpPr>
        <p:spPr bwMode="auto">
          <a:xfrm>
            <a:off x="6393980" y="3689131"/>
            <a:ext cx="1854200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zh-TW" b="1" dirty="0">
                <a:latin typeface="Courier New" pitchFamily="49" charset="0"/>
                <a:ea typeface="新細明體" charset="-120"/>
              </a:rPr>
              <a:t>TO_CHAR</a:t>
            </a: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5539220" y="1695199"/>
            <a:ext cx="2722031" cy="2577256"/>
            <a:chOff x="2904" y="1467"/>
            <a:chExt cx="1666" cy="1779"/>
          </a:xfrm>
        </p:grpSpPr>
        <p:sp>
          <p:nvSpPr>
            <p:cNvPr id="363531" name="Arc 11"/>
            <p:cNvSpPr>
              <a:spLocks/>
            </p:cNvSpPr>
            <p:nvPr/>
          </p:nvSpPr>
          <p:spPr bwMode="gray">
            <a:xfrm>
              <a:off x="3730" y="2501"/>
              <a:ext cx="840" cy="745"/>
            </a:xfrm>
            <a:custGeom>
              <a:avLst/>
              <a:gdLst>
                <a:gd name="G0" fmla="+- 208 0 0"/>
                <a:gd name="G1" fmla="+- 0 0 0"/>
                <a:gd name="G2" fmla="+- 21600 0 0"/>
                <a:gd name="T0" fmla="*/ 21807 w 21807"/>
                <a:gd name="T1" fmla="*/ 232 h 21600"/>
                <a:gd name="T2" fmla="*/ 0 w 21807"/>
                <a:gd name="T3" fmla="*/ 21599 h 21600"/>
                <a:gd name="T4" fmla="*/ 208 w 21807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807" h="21600" fill="none" extrusionOk="0">
                  <a:moveTo>
                    <a:pt x="21806" y="231"/>
                  </a:moveTo>
                  <a:cubicBezTo>
                    <a:pt x="21679" y="12070"/>
                    <a:pt x="12046" y="21599"/>
                    <a:pt x="208" y="21600"/>
                  </a:cubicBezTo>
                  <a:cubicBezTo>
                    <a:pt x="138" y="21600"/>
                    <a:pt x="69" y="21599"/>
                    <a:pt x="0" y="21598"/>
                  </a:cubicBezTo>
                </a:path>
                <a:path w="21807" h="21600" stroke="0" extrusionOk="0">
                  <a:moveTo>
                    <a:pt x="21806" y="231"/>
                  </a:moveTo>
                  <a:cubicBezTo>
                    <a:pt x="21679" y="12070"/>
                    <a:pt x="12046" y="21599"/>
                    <a:pt x="208" y="21600"/>
                  </a:cubicBezTo>
                  <a:cubicBezTo>
                    <a:pt x="138" y="21600"/>
                    <a:pt x="69" y="21599"/>
                    <a:pt x="0" y="21598"/>
                  </a:cubicBezTo>
                  <a:lnTo>
                    <a:pt x="208" y="0"/>
                  </a:lnTo>
                  <a:close/>
                </a:path>
              </a:pathLst>
            </a:custGeom>
            <a:noFill/>
            <a:ln w="28575" cap="rnd">
              <a:solidFill>
                <a:srgbClr val="C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 b="1"/>
            </a:p>
          </p:txBody>
        </p:sp>
        <p:sp>
          <p:nvSpPr>
            <p:cNvPr id="363532" name="Arc 12"/>
            <p:cNvSpPr>
              <a:spLocks/>
            </p:cNvSpPr>
            <p:nvPr/>
          </p:nvSpPr>
          <p:spPr bwMode="gray">
            <a:xfrm>
              <a:off x="2912" y="2501"/>
              <a:ext cx="832" cy="745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340 w 21600"/>
                <a:gd name="T1" fmla="*/ 21598 h 21598"/>
                <a:gd name="T2" fmla="*/ 0 w 21600"/>
                <a:gd name="T3" fmla="*/ 0 h 21598"/>
                <a:gd name="T4" fmla="*/ 21600 w 21600"/>
                <a:gd name="T5" fmla="*/ 0 h 21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8" fill="none" extrusionOk="0">
                  <a:moveTo>
                    <a:pt x="21339" y="21598"/>
                  </a:moveTo>
                  <a:cubicBezTo>
                    <a:pt x="9512" y="21456"/>
                    <a:pt x="0" y="11827"/>
                    <a:pt x="0" y="0"/>
                  </a:cubicBezTo>
                </a:path>
                <a:path w="21600" h="21598" stroke="0" extrusionOk="0">
                  <a:moveTo>
                    <a:pt x="21339" y="21598"/>
                  </a:moveTo>
                  <a:cubicBezTo>
                    <a:pt x="9512" y="21456"/>
                    <a:pt x="0" y="11827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8575" cap="rnd">
              <a:solidFill>
                <a:srgbClr val="C00000"/>
              </a:solidFill>
              <a:round/>
              <a:headEnd type="none" w="sm" len="sm"/>
              <a:tailEnd type="triangle" w="lg" len="sm"/>
            </a:ln>
            <a:effectLst/>
          </p:spPr>
          <p:txBody>
            <a:bodyPr/>
            <a:lstStyle/>
            <a:p>
              <a:endParaRPr lang="zh-TW" altLang="en-US" b="1"/>
            </a:p>
          </p:txBody>
        </p:sp>
        <p:sp>
          <p:nvSpPr>
            <p:cNvPr id="363535" name="Arc 15"/>
            <p:cNvSpPr>
              <a:spLocks/>
            </p:cNvSpPr>
            <p:nvPr/>
          </p:nvSpPr>
          <p:spPr bwMode="gray">
            <a:xfrm rot="10800000">
              <a:off x="3730" y="1467"/>
              <a:ext cx="832" cy="745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314 w 21600"/>
                <a:gd name="T1" fmla="*/ 21598 h 21598"/>
                <a:gd name="T2" fmla="*/ 0 w 21600"/>
                <a:gd name="T3" fmla="*/ 0 h 21598"/>
                <a:gd name="T4" fmla="*/ 21600 w 21600"/>
                <a:gd name="T5" fmla="*/ 0 h 21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8" fill="none" extrusionOk="0">
                  <a:moveTo>
                    <a:pt x="21313" y="21598"/>
                  </a:moveTo>
                  <a:cubicBezTo>
                    <a:pt x="9497" y="21441"/>
                    <a:pt x="0" y="11817"/>
                    <a:pt x="0" y="0"/>
                  </a:cubicBezTo>
                </a:path>
                <a:path w="21600" h="21598" stroke="0" extrusionOk="0">
                  <a:moveTo>
                    <a:pt x="21313" y="21598"/>
                  </a:moveTo>
                  <a:cubicBezTo>
                    <a:pt x="9497" y="21441"/>
                    <a:pt x="0" y="11817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8575" cap="rnd">
              <a:solidFill>
                <a:srgbClr val="C00000"/>
              </a:solidFill>
              <a:round/>
              <a:headEnd type="none" w="sm" len="sm"/>
              <a:tailEnd type="triangle" w="lg" len="sm"/>
            </a:ln>
            <a:effectLst/>
          </p:spPr>
          <p:txBody>
            <a:bodyPr/>
            <a:lstStyle/>
            <a:p>
              <a:endParaRPr lang="zh-TW" altLang="en-US" b="1"/>
            </a:p>
          </p:txBody>
        </p:sp>
        <p:sp>
          <p:nvSpPr>
            <p:cNvPr id="363536" name="Arc 16"/>
            <p:cNvSpPr>
              <a:spLocks/>
            </p:cNvSpPr>
            <p:nvPr/>
          </p:nvSpPr>
          <p:spPr bwMode="gray">
            <a:xfrm rot="10800000">
              <a:off x="2904" y="1467"/>
              <a:ext cx="832" cy="745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599 w 21599"/>
                <a:gd name="T1" fmla="*/ 203 h 21600"/>
                <a:gd name="T2" fmla="*/ 0 w 21599"/>
                <a:gd name="T3" fmla="*/ 21600 h 21600"/>
                <a:gd name="T4" fmla="*/ 0 w 2159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99" h="21600" fill="none" extrusionOk="0">
                  <a:moveTo>
                    <a:pt x="21599" y="203"/>
                  </a:moveTo>
                  <a:cubicBezTo>
                    <a:pt x="21487" y="12052"/>
                    <a:pt x="11850" y="21599"/>
                    <a:pt x="0" y="21600"/>
                  </a:cubicBezTo>
                </a:path>
                <a:path w="21599" h="21600" stroke="0" extrusionOk="0">
                  <a:moveTo>
                    <a:pt x="21599" y="203"/>
                  </a:moveTo>
                  <a:cubicBezTo>
                    <a:pt x="21487" y="12052"/>
                    <a:pt x="11850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8575" cap="rnd">
              <a:solidFill>
                <a:srgbClr val="C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 b="1"/>
            </a:p>
          </p:txBody>
        </p:sp>
      </p:grpSp>
      <p:sp>
        <p:nvSpPr>
          <p:cNvPr id="363537" name="Rectangle 17"/>
          <p:cNvSpPr>
            <a:spLocks noChangeArrowheads="1"/>
          </p:cNvSpPr>
          <p:nvPr/>
        </p:nvSpPr>
        <p:spPr bwMode="auto">
          <a:xfrm>
            <a:off x="6152680" y="1923393"/>
            <a:ext cx="2095500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zh-TW" b="1" dirty="0">
                <a:latin typeface="Courier New" pitchFamily="49" charset="0"/>
                <a:ea typeface="新細明體" charset="-120"/>
              </a:rPr>
              <a:t>TO_DATE</a:t>
            </a:r>
          </a:p>
        </p:txBody>
      </p:sp>
      <p:sp>
        <p:nvSpPr>
          <p:cNvPr id="20" name="矩形 19"/>
          <p:cNvSpPr/>
          <p:nvPr/>
        </p:nvSpPr>
        <p:spPr>
          <a:xfrm>
            <a:off x="1724752" y="4682359"/>
            <a:ext cx="10856134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  TO_CHAR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將一個數字或日期的值轉換為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VARCHAR2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字元字串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  TO_NUMBER: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將包含位數的字元字串，以選擇性的格式模型</a:t>
            </a:r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fmt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所指定的格式轉換為數字。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268288" indent="-268288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 TO_DATE :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根據所指定的</a:t>
            </a:r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fmt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，將一個代表日期的字元字串轉換成為一個日期值。若省略</a:t>
            </a:r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fmt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，則格式會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DDMON-YY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8" name="Rectangle 1028"/>
          <p:cNvSpPr>
            <a:spLocks noGrp="1" noChangeArrowheads="1"/>
          </p:cNvSpPr>
          <p:nvPr>
            <p:ph type="title"/>
          </p:nvPr>
        </p:nvSpPr>
        <p:spPr>
          <a:xfrm>
            <a:off x="1097280" y="1"/>
            <a:ext cx="10058400" cy="105629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Lesson Agenda</a:t>
            </a:r>
          </a:p>
        </p:txBody>
      </p:sp>
      <p:sp>
        <p:nvSpPr>
          <p:cNvPr id="507909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812800" y="1449388"/>
            <a:ext cx="10557933" cy="4157662"/>
          </a:xfrm>
        </p:spPr>
        <p:txBody>
          <a:bodyPr/>
          <a:lstStyle/>
          <a:p>
            <a:pPr lvl="1">
              <a:buClr>
                <a:schemeClr val="folHlink"/>
              </a:buClr>
            </a:pPr>
            <a:r>
              <a:rPr lang="en-US" altLang="zh-TW">
                <a:solidFill>
                  <a:schemeClr val="folHlink"/>
                </a:solidFill>
                <a:ea typeface="新細明體" charset="-120"/>
              </a:rPr>
              <a:t>Implicit and explicit data type conversion</a:t>
            </a:r>
          </a:p>
          <a:p>
            <a:pPr lvl="1">
              <a:buClr>
                <a:schemeClr val="hlink"/>
              </a:buClr>
            </a:pPr>
            <a:r>
              <a:rPr lang="en-US" altLang="zh-TW">
                <a:latin typeface="Courier New" pitchFamily="49" charset="0"/>
                <a:ea typeface="新細明體" charset="-120"/>
              </a:rPr>
              <a:t>TO_CHAR</a:t>
            </a:r>
            <a:r>
              <a:rPr lang="en-US" altLang="zh-TW">
                <a:ea typeface="新細明體" charset="-120"/>
              </a:rPr>
              <a:t>, </a:t>
            </a:r>
            <a:r>
              <a:rPr lang="en-US" altLang="zh-TW">
                <a:latin typeface="Courier New" pitchFamily="49" charset="0"/>
                <a:ea typeface="新細明體" charset="-120"/>
              </a:rPr>
              <a:t>TO_DATE</a:t>
            </a:r>
            <a:r>
              <a:rPr lang="en-US" altLang="zh-TW">
                <a:ea typeface="新細明體" charset="-120"/>
              </a:rPr>
              <a:t>, </a:t>
            </a:r>
            <a:r>
              <a:rPr lang="en-US" altLang="zh-TW">
                <a:latin typeface="Courier New" pitchFamily="49" charset="0"/>
                <a:ea typeface="新細明體" charset="-120"/>
              </a:rPr>
              <a:t>TO_NUMBER</a:t>
            </a:r>
            <a:r>
              <a:rPr lang="en-US" altLang="zh-TW">
                <a:ea typeface="新細明體" charset="-120"/>
              </a:rPr>
              <a:t> functions</a:t>
            </a:r>
          </a:p>
          <a:p>
            <a:pPr lvl="1">
              <a:buClr>
                <a:schemeClr val="folHlink"/>
              </a:buClr>
            </a:pPr>
            <a:r>
              <a:rPr lang="en-US" altLang="zh-TW">
                <a:solidFill>
                  <a:schemeClr val="folHlink"/>
                </a:solidFill>
                <a:ea typeface="新細明體" charset="-120"/>
              </a:rPr>
              <a:t>Nesting functions</a:t>
            </a:r>
          </a:p>
          <a:p>
            <a:pPr lvl="1">
              <a:buClr>
                <a:schemeClr val="folHlink"/>
              </a:buClr>
            </a:pPr>
            <a:r>
              <a:rPr lang="en-US" altLang="zh-TW">
                <a:solidFill>
                  <a:schemeClr val="folHlink"/>
                </a:solidFill>
                <a:ea typeface="新細明體" charset="-120"/>
              </a:rPr>
              <a:t>General functions:</a:t>
            </a:r>
          </a:p>
          <a:p>
            <a:pPr lvl="2">
              <a:buClr>
                <a:schemeClr val="folHlink"/>
              </a:buClr>
            </a:pPr>
            <a:r>
              <a:rPr lang="en-US" altLang="zh-TW">
                <a:solidFill>
                  <a:schemeClr val="folHlink"/>
                </a:solidFill>
                <a:latin typeface="Courier New" pitchFamily="49" charset="0"/>
                <a:ea typeface="新細明體" charset="-120"/>
              </a:rPr>
              <a:t>NVL</a:t>
            </a:r>
          </a:p>
          <a:p>
            <a:pPr lvl="2">
              <a:buClr>
                <a:schemeClr val="folHlink"/>
              </a:buClr>
            </a:pPr>
            <a:r>
              <a:rPr lang="en-US" altLang="zh-TW">
                <a:solidFill>
                  <a:schemeClr val="folHlink"/>
                </a:solidFill>
                <a:latin typeface="Courier New" pitchFamily="49" charset="0"/>
                <a:ea typeface="新細明體" charset="-120"/>
              </a:rPr>
              <a:t>NVL2</a:t>
            </a:r>
          </a:p>
          <a:p>
            <a:pPr lvl="2">
              <a:buClr>
                <a:schemeClr val="folHlink"/>
              </a:buClr>
            </a:pPr>
            <a:r>
              <a:rPr lang="en-US" altLang="zh-TW">
                <a:solidFill>
                  <a:schemeClr val="folHlink"/>
                </a:solidFill>
                <a:latin typeface="Courier New" pitchFamily="49" charset="0"/>
                <a:ea typeface="新細明體" charset="-120"/>
              </a:rPr>
              <a:t>NULLIF</a:t>
            </a:r>
          </a:p>
          <a:p>
            <a:pPr lvl="2">
              <a:buClr>
                <a:schemeClr val="folHlink"/>
              </a:buClr>
            </a:pPr>
            <a:r>
              <a:rPr lang="en-US" altLang="zh-TW">
                <a:solidFill>
                  <a:schemeClr val="folHlink"/>
                </a:solidFill>
                <a:latin typeface="Courier New" pitchFamily="49" charset="0"/>
                <a:ea typeface="新細明體" charset="-120"/>
              </a:rPr>
              <a:t>COALESCE</a:t>
            </a:r>
          </a:p>
          <a:p>
            <a:pPr lvl="1">
              <a:buClr>
                <a:schemeClr val="folHlink"/>
              </a:buClr>
            </a:pPr>
            <a:r>
              <a:rPr lang="en-US" altLang="zh-TW">
                <a:solidFill>
                  <a:schemeClr val="folHlink"/>
                </a:solidFill>
                <a:ea typeface="新細明體" charset="-120"/>
              </a:rPr>
              <a:t>Conditional expressions:</a:t>
            </a:r>
          </a:p>
          <a:p>
            <a:pPr lvl="2">
              <a:buClr>
                <a:schemeClr val="folHlink"/>
              </a:buClr>
            </a:pPr>
            <a:r>
              <a:rPr lang="en-US" altLang="zh-TW">
                <a:solidFill>
                  <a:schemeClr val="folHlink"/>
                </a:solidFill>
                <a:latin typeface="Courier New" pitchFamily="49" charset="0"/>
                <a:ea typeface="新細明體" charset="-120"/>
              </a:rPr>
              <a:t>CASE</a:t>
            </a:r>
          </a:p>
          <a:p>
            <a:pPr lvl="2">
              <a:buClr>
                <a:schemeClr val="folHlink"/>
              </a:buClr>
            </a:pPr>
            <a:r>
              <a:rPr lang="en-US" altLang="zh-TW">
                <a:solidFill>
                  <a:schemeClr val="folHlink"/>
                </a:solidFill>
                <a:latin typeface="Courier New" pitchFamily="49" charset="0"/>
                <a:ea typeface="新細明體" charset="-120"/>
              </a:rPr>
              <a:t>DECODE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71" name="Rectangle 7"/>
          <p:cNvSpPr>
            <a:spLocks noGrp="1" noChangeArrowheads="1"/>
          </p:cNvSpPr>
          <p:nvPr>
            <p:ph type="title"/>
          </p:nvPr>
        </p:nvSpPr>
        <p:spPr>
          <a:xfrm>
            <a:off x="1097280" y="0"/>
            <a:ext cx="10058400" cy="1024759"/>
          </a:xfrm>
        </p:spPr>
        <p:txBody>
          <a:bodyPr>
            <a:normAutofit/>
          </a:bodyPr>
          <a:lstStyle/>
          <a:p>
            <a:r>
              <a:rPr lang="en-US" altLang="zh-TW" sz="4400" dirty="0" smtClean="0">
                <a:solidFill>
                  <a:schemeClr val="tx1"/>
                </a:solidFill>
                <a:latin typeface="+mn-lt"/>
                <a:ea typeface="新細明體" charset="-120"/>
              </a:rPr>
              <a:t>TO_CHAR </a:t>
            </a:r>
            <a:r>
              <a:rPr lang="en-US" altLang="zh-TW" sz="4400" dirty="0">
                <a:solidFill>
                  <a:schemeClr val="tx1"/>
                </a:solidFill>
                <a:latin typeface="+mn-lt"/>
                <a:ea typeface="新細明體" charset="-120"/>
              </a:rPr>
              <a:t>Function with Dates</a:t>
            </a:r>
          </a:p>
        </p:txBody>
      </p:sp>
      <p:sp>
        <p:nvSpPr>
          <p:cNvPr id="369672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1347953" y="2249488"/>
            <a:ext cx="8362731" cy="2417105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buClrTx/>
              <a:buNone/>
            </a:pPr>
            <a:r>
              <a:rPr lang="zh-TW" altLang="en-US" sz="18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格式模型：</a:t>
            </a:r>
          </a:p>
          <a:p>
            <a:pPr>
              <a:spcBef>
                <a:spcPts val="600"/>
              </a:spcBef>
              <a:buClrTx/>
              <a:buFont typeface="Wingdings" pitchFamily="2" charset="2"/>
              <a:buChar char="ü"/>
            </a:pPr>
            <a:r>
              <a:rPr lang="zh-TW" altLang="en-US" sz="18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 必須使用單引號括住</a:t>
            </a:r>
          </a:p>
          <a:p>
            <a:pPr>
              <a:spcBef>
                <a:spcPts val="600"/>
              </a:spcBef>
              <a:buClrTx/>
              <a:buFont typeface="Wingdings" pitchFamily="2" charset="2"/>
              <a:buChar char="ü"/>
            </a:pPr>
            <a:r>
              <a:rPr lang="zh-TW" altLang="en-US" sz="18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 區分大小寫</a:t>
            </a:r>
          </a:p>
          <a:p>
            <a:pPr>
              <a:spcBef>
                <a:spcPts val="600"/>
              </a:spcBef>
              <a:buClrTx/>
              <a:buFont typeface="Wingdings" pitchFamily="2" charset="2"/>
              <a:buChar char="ü"/>
            </a:pPr>
            <a:r>
              <a:rPr lang="zh-TW" altLang="en-US" sz="18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 可包含各種有效的日期格式元素</a:t>
            </a:r>
          </a:p>
          <a:p>
            <a:pPr>
              <a:spcBef>
                <a:spcPts val="600"/>
              </a:spcBef>
              <a:buClrTx/>
              <a:buFont typeface="Wingdings" pitchFamily="2" charset="2"/>
              <a:buChar char="ü"/>
            </a:pPr>
            <a:r>
              <a:rPr lang="zh-TW" altLang="en-US" sz="18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 有一個</a:t>
            </a:r>
            <a:r>
              <a:rPr lang="en-US" altLang="zh-TW" sz="18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fm </a:t>
            </a:r>
            <a:r>
              <a:rPr lang="zh-TW" altLang="en-US" sz="18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元素可移除墊補的空格或抑制前置的零出現</a:t>
            </a:r>
          </a:p>
          <a:p>
            <a:pPr>
              <a:spcBef>
                <a:spcPts val="600"/>
              </a:spcBef>
              <a:buClrTx/>
              <a:buFont typeface="Wingdings" pitchFamily="2" charset="2"/>
              <a:buChar char="ü"/>
            </a:pPr>
            <a:r>
              <a:rPr lang="zh-TW" altLang="en-US" sz="18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 使用逗號與日期值分隔</a:t>
            </a:r>
            <a:endParaRPr lang="en-US" altLang="zh-TW" sz="18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69668" name="Rectangle 4"/>
          <p:cNvSpPr>
            <a:spLocks noChangeArrowheads="1"/>
          </p:cNvSpPr>
          <p:nvPr/>
        </p:nvSpPr>
        <p:spPr bwMode="blackGray">
          <a:xfrm>
            <a:off x="1143001" y="1524000"/>
            <a:ext cx="9819217" cy="53181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eaLnBrk="0" hangingPunct="0">
              <a:lnSpc>
                <a:spcPct val="160000"/>
              </a:lnSpc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sz="2000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TO_CHAR(</a:t>
            </a:r>
            <a:r>
              <a:rPr lang="en-US" altLang="zh-TW" sz="2000" i="1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date, </a:t>
            </a:r>
            <a:r>
              <a:rPr lang="en-US" altLang="zh-TW" sz="2000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'</a:t>
            </a:r>
            <a:r>
              <a:rPr lang="en-US" altLang="zh-TW" sz="2000" i="1" dirty="0" err="1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format_model</a:t>
            </a:r>
            <a:r>
              <a:rPr lang="en-US" altLang="zh-TW" sz="2000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')</a:t>
            </a:r>
          </a:p>
        </p:txBody>
      </p:sp>
      <p:sp>
        <p:nvSpPr>
          <p:cNvPr id="5" name="矩形 4"/>
          <p:cNvSpPr/>
          <p:nvPr/>
        </p:nvSpPr>
        <p:spPr>
          <a:xfrm>
            <a:off x="1347078" y="4343427"/>
            <a:ext cx="9615140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employee_id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TW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TO_CHAR(</a:t>
            </a:r>
            <a:r>
              <a:rPr lang="en-US" altLang="zh-TW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hire_date</a:t>
            </a:r>
            <a:r>
              <a:rPr lang="en-US" altLang="zh-TW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 'MM/YY')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Month_Hired</a:t>
            </a: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FROM employees WHERE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last_name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= 'Higgins';</a:t>
            </a:r>
            <a:endParaRPr lang="zh-TW" alt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4406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47953" y="5107125"/>
            <a:ext cx="8575981" cy="79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8" name="Rectangle 6"/>
          <p:cNvSpPr>
            <a:spLocks noGrp="1" noChangeArrowheads="1"/>
          </p:cNvSpPr>
          <p:nvPr>
            <p:ph type="title"/>
          </p:nvPr>
        </p:nvSpPr>
        <p:spPr>
          <a:xfrm>
            <a:off x="1097280" y="1"/>
            <a:ext cx="10058400" cy="1040524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solidFill>
                  <a:schemeClr val="tx1"/>
                </a:solidFill>
                <a:latin typeface="+mn-lt"/>
                <a:ea typeface="新細明體" charset="-120"/>
              </a:rPr>
              <a:t>Lesson Agenda</a:t>
            </a:r>
          </a:p>
        </p:txBody>
      </p:sp>
      <p:sp>
        <p:nvSpPr>
          <p:cNvPr id="50995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097280" y="1449388"/>
            <a:ext cx="10557933" cy="1966912"/>
          </a:xfrm>
        </p:spPr>
        <p:txBody>
          <a:bodyPr/>
          <a:lstStyle/>
          <a:p>
            <a:pPr lvl="1"/>
            <a:r>
              <a:rPr lang="en-US" altLang="zh-TW" dirty="0">
                <a:ea typeface="新細明體" charset="-120"/>
              </a:rPr>
              <a:t>Single-row SQL functions</a:t>
            </a:r>
          </a:p>
          <a:p>
            <a:pPr lvl="1">
              <a:buClr>
                <a:schemeClr val="folHlink"/>
              </a:buClr>
            </a:pPr>
            <a:r>
              <a:rPr lang="en-US" altLang="zh-TW" dirty="0">
                <a:solidFill>
                  <a:schemeClr val="folHlink"/>
                </a:solidFill>
                <a:ea typeface="新細明體" charset="-120"/>
              </a:rPr>
              <a:t>Character functions</a:t>
            </a:r>
          </a:p>
          <a:p>
            <a:pPr lvl="1">
              <a:buClr>
                <a:schemeClr val="folHlink"/>
              </a:buClr>
            </a:pPr>
            <a:r>
              <a:rPr lang="en-US" altLang="zh-TW" dirty="0">
                <a:solidFill>
                  <a:schemeClr val="folHlink"/>
                </a:solidFill>
                <a:ea typeface="新細明體" charset="-120"/>
              </a:rPr>
              <a:t>Number functions</a:t>
            </a:r>
          </a:p>
          <a:p>
            <a:pPr lvl="1">
              <a:buClr>
                <a:schemeClr val="folHlink"/>
              </a:buClr>
            </a:pPr>
            <a:r>
              <a:rPr lang="en-US" altLang="zh-TW" dirty="0">
                <a:solidFill>
                  <a:schemeClr val="folHlink"/>
                </a:solidFill>
                <a:ea typeface="新細明體" charset="-120"/>
              </a:rPr>
              <a:t>Working with dates</a:t>
            </a:r>
          </a:p>
          <a:p>
            <a:pPr lvl="1">
              <a:buClr>
                <a:schemeClr val="folHlink"/>
              </a:buClr>
            </a:pPr>
            <a:r>
              <a:rPr lang="en-US" altLang="zh-TW" dirty="0">
                <a:solidFill>
                  <a:schemeClr val="folHlink"/>
                </a:solidFill>
                <a:ea typeface="新細明體" charset="-120"/>
              </a:rPr>
              <a:t>Date functions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280" y="286603"/>
            <a:ext cx="10058400" cy="832749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solidFill>
                  <a:schemeClr val="tx1"/>
                </a:solidFill>
                <a:latin typeface="+mn-lt"/>
                <a:ea typeface="新細明體" charset="-120"/>
              </a:rPr>
              <a:t>Elements of the Date Format Model</a:t>
            </a:r>
          </a:p>
        </p:txBody>
      </p:sp>
      <p:sp>
        <p:nvSpPr>
          <p:cNvPr id="371716" name="Rectangle 4"/>
          <p:cNvSpPr>
            <a:spLocks noChangeArrowheads="1"/>
          </p:cNvSpPr>
          <p:nvPr/>
        </p:nvSpPr>
        <p:spPr bwMode="blackWhite">
          <a:xfrm>
            <a:off x="4565651" y="4013201"/>
            <a:ext cx="6396567" cy="33496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defTabSz="228600" eaLnBrk="0" hangingPunct="0">
              <a:spcBef>
                <a:spcPct val="0"/>
              </a:spcBef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星期幾的三個字母縮寫</a:t>
            </a:r>
            <a:endParaRPr lang="en-US" altLang="zh-TW" b="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71717" name="Rectangle 5"/>
          <p:cNvSpPr>
            <a:spLocks noChangeArrowheads="1"/>
          </p:cNvSpPr>
          <p:nvPr/>
        </p:nvSpPr>
        <p:spPr bwMode="blackWhite">
          <a:xfrm>
            <a:off x="1143000" y="4013201"/>
            <a:ext cx="3422651" cy="33496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l" defTabSz="228600" eaLnBrk="0" hangingPunct="0">
              <a:lnSpc>
                <a:spcPct val="95000"/>
              </a:lnSpc>
              <a:spcBef>
                <a:spcPct val="35000"/>
              </a:spcBef>
              <a:buClrTx/>
              <a:buFontTx/>
              <a:buNone/>
            </a:pPr>
            <a:r>
              <a:rPr lang="en-US" altLang="zh-TW" b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DY</a:t>
            </a:r>
          </a:p>
        </p:txBody>
      </p:sp>
      <p:sp>
        <p:nvSpPr>
          <p:cNvPr id="371718" name="Rectangle 6"/>
          <p:cNvSpPr>
            <a:spLocks noChangeArrowheads="1"/>
          </p:cNvSpPr>
          <p:nvPr/>
        </p:nvSpPr>
        <p:spPr bwMode="blackWhite">
          <a:xfrm>
            <a:off x="4565651" y="4348163"/>
            <a:ext cx="6396567" cy="33496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defTabSz="228600" eaLnBrk="0" hangingPunct="0">
              <a:spcBef>
                <a:spcPct val="0"/>
              </a:spcBef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星期幾的全稱</a:t>
            </a:r>
            <a:endParaRPr lang="en-US" altLang="zh-TW" b="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71719" name="Rectangle 7"/>
          <p:cNvSpPr>
            <a:spLocks noChangeArrowheads="1"/>
          </p:cNvSpPr>
          <p:nvPr/>
        </p:nvSpPr>
        <p:spPr bwMode="blackWhite">
          <a:xfrm>
            <a:off x="1143000" y="4348163"/>
            <a:ext cx="3422651" cy="33496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l" defTabSz="228600" eaLnBrk="0" hangingPunct="0">
              <a:lnSpc>
                <a:spcPct val="95000"/>
              </a:lnSpc>
              <a:spcBef>
                <a:spcPct val="35000"/>
              </a:spcBef>
              <a:buClrTx/>
              <a:buFontTx/>
              <a:buNone/>
            </a:pPr>
            <a:r>
              <a:rPr lang="en-US" altLang="zh-TW" b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DAY</a:t>
            </a:r>
          </a:p>
        </p:txBody>
      </p:sp>
      <p:sp>
        <p:nvSpPr>
          <p:cNvPr id="371720" name="Rectangle 8"/>
          <p:cNvSpPr>
            <a:spLocks noChangeArrowheads="1"/>
          </p:cNvSpPr>
          <p:nvPr/>
        </p:nvSpPr>
        <p:spPr bwMode="blackWhite">
          <a:xfrm>
            <a:off x="4565651" y="2954338"/>
            <a:ext cx="6396567" cy="32226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defTabSz="228600" eaLnBrk="0" hangingPunct="0">
              <a:lnSpc>
                <a:spcPct val="90000"/>
              </a:lnSpc>
              <a:spcBef>
                <a:spcPct val="0"/>
              </a:spcBef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兩位數值的月份</a:t>
            </a:r>
            <a:endParaRPr lang="en-US" altLang="zh-TW" b="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71721" name="Rectangle 9"/>
          <p:cNvSpPr>
            <a:spLocks noChangeArrowheads="1"/>
          </p:cNvSpPr>
          <p:nvPr/>
        </p:nvSpPr>
        <p:spPr bwMode="blackWhite">
          <a:xfrm>
            <a:off x="1143000" y="2954338"/>
            <a:ext cx="3422651" cy="32226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l" defTabSz="228600" eaLnBrk="0" hangingPunct="0">
              <a:lnSpc>
                <a:spcPct val="95000"/>
              </a:lnSpc>
              <a:spcBef>
                <a:spcPct val="35000"/>
              </a:spcBef>
              <a:buClrTx/>
              <a:buFontTx/>
              <a:buNone/>
            </a:pPr>
            <a:r>
              <a:rPr lang="en-US" altLang="zh-TW" b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MM</a:t>
            </a:r>
          </a:p>
        </p:txBody>
      </p:sp>
      <p:sp>
        <p:nvSpPr>
          <p:cNvPr id="371722" name="Rectangle 10"/>
          <p:cNvSpPr>
            <a:spLocks noChangeArrowheads="1"/>
          </p:cNvSpPr>
          <p:nvPr/>
        </p:nvSpPr>
        <p:spPr bwMode="blackWhite">
          <a:xfrm>
            <a:off x="4565651" y="3276600"/>
            <a:ext cx="6396567" cy="41433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defTabSz="228600" eaLnBrk="0" hangingPunct="0">
              <a:lnSpc>
                <a:spcPct val="90000"/>
              </a:lnSpc>
              <a:spcBef>
                <a:spcPct val="0"/>
              </a:spcBef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月份的全稱</a:t>
            </a:r>
            <a:endParaRPr lang="en-US" altLang="zh-TW" b="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71723" name="Rectangle 11"/>
          <p:cNvSpPr>
            <a:spLocks noChangeArrowheads="1"/>
          </p:cNvSpPr>
          <p:nvPr/>
        </p:nvSpPr>
        <p:spPr bwMode="blackWhite">
          <a:xfrm>
            <a:off x="1143000" y="3276600"/>
            <a:ext cx="3422651" cy="41433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l" defTabSz="228600" eaLnBrk="0" hangingPunct="0">
              <a:lnSpc>
                <a:spcPct val="90000"/>
              </a:lnSpc>
              <a:spcBef>
                <a:spcPct val="35000"/>
              </a:spcBef>
              <a:buClrTx/>
              <a:buFontTx/>
              <a:buNone/>
            </a:pPr>
            <a:r>
              <a:rPr lang="en-US" altLang="zh-TW" b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MONTH</a:t>
            </a:r>
          </a:p>
        </p:txBody>
      </p:sp>
      <p:sp>
        <p:nvSpPr>
          <p:cNvPr id="371724" name="Rectangle 12"/>
          <p:cNvSpPr>
            <a:spLocks noChangeArrowheads="1"/>
          </p:cNvSpPr>
          <p:nvPr/>
        </p:nvSpPr>
        <p:spPr bwMode="blackWhite">
          <a:xfrm>
            <a:off x="4565651" y="3690938"/>
            <a:ext cx="6396567" cy="32226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defTabSz="228600" eaLnBrk="0" hangingPunct="0">
              <a:lnSpc>
                <a:spcPct val="95000"/>
              </a:lnSpc>
              <a:spcBef>
                <a:spcPct val="35000"/>
              </a:spcBef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月份的三個字母縮寫</a:t>
            </a:r>
            <a:endParaRPr lang="en-US" altLang="zh-TW" b="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71725" name="Rectangle 13"/>
          <p:cNvSpPr>
            <a:spLocks noChangeArrowheads="1"/>
          </p:cNvSpPr>
          <p:nvPr/>
        </p:nvSpPr>
        <p:spPr bwMode="blackWhite">
          <a:xfrm>
            <a:off x="1143000" y="3690938"/>
            <a:ext cx="3422651" cy="32226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l" defTabSz="228600" eaLnBrk="0" hangingPunct="0">
              <a:lnSpc>
                <a:spcPct val="95000"/>
              </a:lnSpc>
              <a:spcBef>
                <a:spcPct val="35000"/>
              </a:spcBef>
              <a:buClrTx/>
              <a:buFontTx/>
              <a:buNone/>
            </a:pPr>
            <a:r>
              <a:rPr lang="en-US" altLang="zh-TW" b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MON</a:t>
            </a:r>
          </a:p>
        </p:txBody>
      </p:sp>
      <p:sp>
        <p:nvSpPr>
          <p:cNvPr id="371726" name="Rectangle 14"/>
          <p:cNvSpPr>
            <a:spLocks noChangeArrowheads="1"/>
          </p:cNvSpPr>
          <p:nvPr/>
        </p:nvSpPr>
        <p:spPr bwMode="blackWhite">
          <a:xfrm>
            <a:off x="4565651" y="4683126"/>
            <a:ext cx="6396567" cy="32226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defTabSz="228600" eaLnBrk="0" hangingPunct="0">
              <a:lnSpc>
                <a:spcPct val="95000"/>
              </a:lnSpc>
              <a:spcBef>
                <a:spcPct val="35000"/>
              </a:spcBef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一個月中的第幾天</a:t>
            </a:r>
            <a:endParaRPr lang="en-US" altLang="zh-TW" b="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71727" name="Rectangle 15"/>
          <p:cNvSpPr>
            <a:spLocks noChangeArrowheads="1"/>
          </p:cNvSpPr>
          <p:nvPr/>
        </p:nvSpPr>
        <p:spPr bwMode="blackWhite">
          <a:xfrm>
            <a:off x="1143000" y="4683126"/>
            <a:ext cx="3422651" cy="32226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l" defTabSz="228600" eaLnBrk="0" hangingPunct="0">
              <a:lnSpc>
                <a:spcPct val="95000"/>
              </a:lnSpc>
              <a:spcBef>
                <a:spcPct val="35000"/>
              </a:spcBef>
              <a:buClrTx/>
              <a:buFontTx/>
              <a:buNone/>
            </a:pPr>
            <a:r>
              <a:rPr lang="en-US" altLang="zh-TW" b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DD</a:t>
            </a:r>
          </a:p>
        </p:txBody>
      </p:sp>
      <p:sp>
        <p:nvSpPr>
          <p:cNvPr id="371728" name="Rectangle 16"/>
          <p:cNvSpPr>
            <a:spLocks noChangeArrowheads="1"/>
          </p:cNvSpPr>
          <p:nvPr/>
        </p:nvSpPr>
        <p:spPr bwMode="blackWhite">
          <a:xfrm>
            <a:off x="4565651" y="2189164"/>
            <a:ext cx="6396567" cy="38258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defTabSz="228600" eaLnBrk="0" hangingPunct="0">
              <a:lnSpc>
                <a:spcPct val="90000"/>
              </a:lnSpc>
              <a:spcBef>
                <a:spcPct val="0"/>
              </a:spcBef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以數字填入年份</a:t>
            </a:r>
            <a:endParaRPr lang="en-US" altLang="zh-TW" b="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71729" name="Rectangle 17"/>
          <p:cNvSpPr>
            <a:spLocks noChangeArrowheads="1"/>
          </p:cNvSpPr>
          <p:nvPr/>
        </p:nvSpPr>
        <p:spPr bwMode="blackWhite">
          <a:xfrm>
            <a:off x="1143000" y="2189164"/>
            <a:ext cx="3422651" cy="38258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l" defTabSz="228600" eaLnBrk="0" hangingPunct="0">
              <a:lnSpc>
                <a:spcPct val="90000"/>
              </a:lnSpc>
              <a:spcBef>
                <a:spcPct val="35000"/>
              </a:spcBef>
              <a:buClrTx/>
              <a:buFontTx/>
              <a:buNone/>
            </a:pPr>
            <a:r>
              <a:rPr lang="en-US" altLang="zh-TW" b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YYYY</a:t>
            </a:r>
          </a:p>
        </p:txBody>
      </p:sp>
      <p:sp>
        <p:nvSpPr>
          <p:cNvPr id="371730" name="Rectangle 18"/>
          <p:cNvSpPr>
            <a:spLocks noChangeArrowheads="1"/>
          </p:cNvSpPr>
          <p:nvPr/>
        </p:nvSpPr>
        <p:spPr bwMode="blackWhite">
          <a:xfrm>
            <a:off x="4565651" y="2571750"/>
            <a:ext cx="6396567" cy="38258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defTabSz="228600" eaLnBrk="0" hangingPunct="0">
              <a:lnSpc>
                <a:spcPct val="90000"/>
              </a:lnSpc>
              <a:spcBef>
                <a:spcPct val="0"/>
              </a:spcBef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拼出年份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用英文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)</a:t>
            </a:r>
            <a:endParaRPr lang="en-US" altLang="zh-TW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71731" name="Rectangle 19"/>
          <p:cNvSpPr>
            <a:spLocks noChangeArrowheads="1"/>
          </p:cNvSpPr>
          <p:nvPr/>
        </p:nvSpPr>
        <p:spPr bwMode="blackWhite">
          <a:xfrm>
            <a:off x="1143000" y="2571750"/>
            <a:ext cx="3422651" cy="38258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l" defTabSz="228600" eaLnBrk="0" hangingPunct="0">
              <a:lnSpc>
                <a:spcPct val="90000"/>
              </a:lnSpc>
              <a:spcBef>
                <a:spcPct val="35000"/>
              </a:spcBef>
              <a:buClrTx/>
              <a:buFontTx/>
              <a:buNone/>
            </a:pPr>
            <a:r>
              <a:rPr lang="en-US" altLang="zh-TW" b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YEAR</a:t>
            </a:r>
          </a:p>
        </p:txBody>
      </p:sp>
      <p:sp>
        <p:nvSpPr>
          <p:cNvPr id="371732" name="Rectangle 20"/>
          <p:cNvSpPr>
            <a:spLocks noChangeArrowheads="1"/>
          </p:cNvSpPr>
          <p:nvPr/>
        </p:nvSpPr>
        <p:spPr bwMode="gray">
          <a:xfrm>
            <a:off x="4565651" y="1824039"/>
            <a:ext cx="6396567" cy="365125"/>
          </a:xfrm>
          <a:prstGeom prst="rect">
            <a:avLst/>
          </a:prstGeom>
          <a:solidFill>
            <a:schemeClr val="tx2"/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l" defTabSz="228600">
              <a:buClr>
                <a:srgbClr val="000000"/>
              </a:buClr>
            </a:pPr>
            <a:r>
              <a:rPr lang="zh-TW" altLang="en-US" sz="2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結果</a:t>
            </a:r>
            <a:endParaRPr lang="en-US" altLang="zh-TW" sz="20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l" defTabSz="228600">
              <a:buClr>
                <a:srgbClr val="000000"/>
              </a:buClr>
            </a:pPr>
            <a:endParaRPr lang="en-US" altLang="zh-TW" sz="20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71733" name="Rectangle 21"/>
          <p:cNvSpPr>
            <a:spLocks noChangeArrowheads="1"/>
          </p:cNvSpPr>
          <p:nvPr/>
        </p:nvSpPr>
        <p:spPr bwMode="gray">
          <a:xfrm>
            <a:off x="1143000" y="1824039"/>
            <a:ext cx="3422651" cy="365125"/>
          </a:xfrm>
          <a:prstGeom prst="rect">
            <a:avLst/>
          </a:prstGeom>
          <a:solidFill>
            <a:schemeClr val="tx2"/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l" defTabSz="228600">
              <a:buClr>
                <a:srgbClr val="000000"/>
              </a:buClr>
            </a:pPr>
            <a:r>
              <a:rPr lang="zh-TW" altLang="en-US" sz="2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元素</a:t>
            </a:r>
            <a:endParaRPr lang="en-US" altLang="zh-TW" sz="20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l" defTabSz="228600">
              <a:buClr>
                <a:srgbClr val="000000"/>
              </a:buClr>
            </a:pPr>
            <a:endParaRPr lang="en-US" altLang="zh-TW" sz="20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71734" name="Line 22"/>
          <p:cNvSpPr>
            <a:spLocks noChangeShapeType="1"/>
          </p:cNvSpPr>
          <p:nvPr/>
        </p:nvSpPr>
        <p:spPr bwMode="blackWhite">
          <a:xfrm>
            <a:off x="1143001" y="2189163"/>
            <a:ext cx="9819217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71735" name="Line 23"/>
          <p:cNvSpPr>
            <a:spLocks noChangeShapeType="1"/>
          </p:cNvSpPr>
          <p:nvPr/>
        </p:nvSpPr>
        <p:spPr bwMode="blackWhite">
          <a:xfrm>
            <a:off x="1143001" y="2954338"/>
            <a:ext cx="981921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71736" name="Line 24"/>
          <p:cNvSpPr>
            <a:spLocks noChangeShapeType="1"/>
          </p:cNvSpPr>
          <p:nvPr/>
        </p:nvSpPr>
        <p:spPr bwMode="blackWhite">
          <a:xfrm>
            <a:off x="1143001" y="5005388"/>
            <a:ext cx="9819217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71737" name="Line 25"/>
          <p:cNvSpPr>
            <a:spLocks noChangeShapeType="1"/>
          </p:cNvSpPr>
          <p:nvPr/>
        </p:nvSpPr>
        <p:spPr bwMode="blackWhite">
          <a:xfrm>
            <a:off x="1143000" y="1824039"/>
            <a:ext cx="0" cy="365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71738" name="Line 26"/>
          <p:cNvSpPr>
            <a:spLocks noChangeShapeType="1"/>
          </p:cNvSpPr>
          <p:nvPr/>
        </p:nvSpPr>
        <p:spPr bwMode="blackWhite">
          <a:xfrm>
            <a:off x="4565651" y="1824038"/>
            <a:ext cx="0" cy="3181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71739" name="Line 27"/>
          <p:cNvSpPr>
            <a:spLocks noChangeShapeType="1"/>
          </p:cNvSpPr>
          <p:nvPr/>
        </p:nvSpPr>
        <p:spPr bwMode="blackWhite">
          <a:xfrm>
            <a:off x="10962217" y="1824039"/>
            <a:ext cx="0" cy="365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71740" name="Line 28"/>
          <p:cNvSpPr>
            <a:spLocks noChangeShapeType="1"/>
          </p:cNvSpPr>
          <p:nvPr/>
        </p:nvSpPr>
        <p:spPr bwMode="blackWhite">
          <a:xfrm>
            <a:off x="1143001" y="2571750"/>
            <a:ext cx="981921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1741" name="Line 29"/>
          <p:cNvSpPr>
            <a:spLocks noChangeShapeType="1"/>
          </p:cNvSpPr>
          <p:nvPr/>
        </p:nvSpPr>
        <p:spPr bwMode="blackWhite">
          <a:xfrm>
            <a:off x="1143001" y="4013200"/>
            <a:ext cx="981921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1742" name="Line 30"/>
          <p:cNvSpPr>
            <a:spLocks noChangeShapeType="1"/>
          </p:cNvSpPr>
          <p:nvPr/>
        </p:nvSpPr>
        <p:spPr bwMode="blackWhite">
          <a:xfrm>
            <a:off x="1143001" y="3690938"/>
            <a:ext cx="981921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1743" name="Line 31"/>
          <p:cNvSpPr>
            <a:spLocks noChangeShapeType="1"/>
          </p:cNvSpPr>
          <p:nvPr/>
        </p:nvSpPr>
        <p:spPr bwMode="blackWhite">
          <a:xfrm>
            <a:off x="1143001" y="3276600"/>
            <a:ext cx="981921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1744" name="Line 32"/>
          <p:cNvSpPr>
            <a:spLocks noChangeShapeType="1"/>
          </p:cNvSpPr>
          <p:nvPr/>
        </p:nvSpPr>
        <p:spPr bwMode="blackWhite">
          <a:xfrm>
            <a:off x="1143001" y="4683125"/>
            <a:ext cx="981921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1745" name="Line 33"/>
          <p:cNvSpPr>
            <a:spLocks noChangeShapeType="1"/>
          </p:cNvSpPr>
          <p:nvPr/>
        </p:nvSpPr>
        <p:spPr bwMode="blackWhite">
          <a:xfrm>
            <a:off x="1143001" y="4348163"/>
            <a:ext cx="981921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1746" name="Line 34"/>
          <p:cNvSpPr>
            <a:spLocks noChangeShapeType="1"/>
          </p:cNvSpPr>
          <p:nvPr/>
        </p:nvSpPr>
        <p:spPr bwMode="blackWhite">
          <a:xfrm>
            <a:off x="1143001" y="1824038"/>
            <a:ext cx="981921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71747" name="Line 35"/>
          <p:cNvSpPr>
            <a:spLocks noChangeShapeType="1"/>
          </p:cNvSpPr>
          <p:nvPr/>
        </p:nvSpPr>
        <p:spPr bwMode="blackWhite">
          <a:xfrm>
            <a:off x="1143000" y="2189164"/>
            <a:ext cx="0" cy="281622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71748" name="Line 36"/>
          <p:cNvSpPr>
            <a:spLocks noChangeShapeType="1"/>
          </p:cNvSpPr>
          <p:nvPr/>
        </p:nvSpPr>
        <p:spPr bwMode="blackWhite">
          <a:xfrm>
            <a:off x="10962217" y="2189164"/>
            <a:ext cx="0" cy="281622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8" name="Rectangle 10"/>
          <p:cNvSpPr>
            <a:spLocks noGrp="1" noChangeArrowheads="1"/>
          </p:cNvSpPr>
          <p:nvPr>
            <p:ph type="title"/>
          </p:nvPr>
        </p:nvSpPr>
        <p:spPr>
          <a:xfrm>
            <a:off x="1097280" y="1"/>
            <a:ext cx="10058400" cy="1103586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solidFill>
                  <a:schemeClr val="tx1"/>
                </a:solidFill>
                <a:latin typeface="+mn-lt"/>
                <a:ea typeface="新細明體" charset="-120"/>
              </a:rPr>
              <a:t>Elements of the Date Format Model</a:t>
            </a:r>
          </a:p>
        </p:txBody>
      </p:sp>
      <p:sp>
        <p:nvSpPr>
          <p:cNvPr id="375819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812800" y="1449387"/>
            <a:ext cx="10557933" cy="3942419"/>
          </a:xfrm>
        </p:spPr>
        <p:txBody>
          <a:bodyPr>
            <a:normAutofit/>
          </a:bodyPr>
          <a:lstStyle/>
          <a:p>
            <a:pPr lvl="1">
              <a:buClrTx/>
              <a:buFont typeface="Wingdings" pitchFamily="2" charset="2"/>
              <a:buChar char="ü"/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  時間元素會格式化日期的時間部份：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 lvl="1">
              <a:buClrTx/>
              <a:buFont typeface="Wingdings" pitchFamily="2" charset="2"/>
              <a:buChar char="ü"/>
            </a:pP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 lvl="1">
              <a:buClrTx/>
              <a:buNone/>
            </a:pP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2000" dirty="0">
                <a:latin typeface="微軟正黑體" pitchFamily="34" charset="-120"/>
                <a:ea typeface="微軟正黑體" pitchFamily="34" charset="-120"/>
              </a:rPr>
            </a:br>
            <a:endParaRPr lang="en-US" altLang="zh-TW" sz="2000" dirty="0">
              <a:latin typeface="微軟正黑體" pitchFamily="34" charset="-120"/>
              <a:ea typeface="微軟正黑體" pitchFamily="34" charset="-120"/>
            </a:endParaRPr>
          </a:p>
          <a:p>
            <a:pPr lvl="1">
              <a:buClrTx/>
              <a:buFont typeface="Wingdings" pitchFamily="2" charset="2"/>
              <a:buChar char="ü"/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  用雙引號將字元字串括住，以新增字元字串：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 lvl="1">
              <a:buClrTx/>
              <a:buFont typeface="Wingdings" pitchFamily="2" charset="2"/>
              <a:buChar char="ü"/>
            </a:pP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 lvl="1">
              <a:buClrTx/>
              <a:buFont typeface="Wingdings" pitchFamily="2" charset="2"/>
              <a:buChar char="ü"/>
            </a:pP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 lvl="1">
              <a:buClrTx/>
              <a:buFont typeface="Wingdings" pitchFamily="2" charset="2"/>
              <a:buChar char="ü"/>
            </a:pP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 lvl="1">
              <a:buClrTx/>
              <a:buFont typeface="Wingdings" pitchFamily="2" charset="2"/>
              <a:buChar char="ü"/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  數字字尾拼字拼出數字：</a:t>
            </a:r>
            <a:endParaRPr lang="en-US" altLang="zh-TW" sz="2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75812" name="Rectangle 4"/>
          <p:cNvSpPr>
            <a:spLocks noChangeArrowheads="1"/>
          </p:cNvSpPr>
          <p:nvPr/>
        </p:nvSpPr>
        <p:spPr bwMode="blackGray">
          <a:xfrm>
            <a:off x="1422400" y="3251994"/>
            <a:ext cx="4540251" cy="44926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defTabSz="228600"/>
            <a:r>
              <a:rPr lang="en-US" altLang="zh-TW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DD "of" MONTH</a:t>
            </a:r>
          </a:p>
        </p:txBody>
      </p:sp>
      <p:sp>
        <p:nvSpPr>
          <p:cNvPr id="375813" name="Rectangle 5"/>
          <p:cNvSpPr>
            <a:spLocks noChangeArrowheads="1"/>
          </p:cNvSpPr>
          <p:nvPr/>
        </p:nvSpPr>
        <p:spPr bwMode="blackGray">
          <a:xfrm>
            <a:off x="5812367" y="3251994"/>
            <a:ext cx="4540251" cy="44926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defTabSz="228600"/>
            <a:r>
              <a:rPr lang="en-US" altLang="zh-TW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12 of OCTOBER</a:t>
            </a:r>
          </a:p>
        </p:txBody>
      </p:sp>
      <p:sp>
        <p:nvSpPr>
          <p:cNvPr id="375814" name="Rectangle 6"/>
          <p:cNvSpPr>
            <a:spLocks noChangeArrowheads="1"/>
          </p:cNvSpPr>
          <p:nvPr/>
        </p:nvSpPr>
        <p:spPr bwMode="blackGray">
          <a:xfrm>
            <a:off x="1422400" y="4624388"/>
            <a:ext cx="4540251" cy="40481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defTabSz="228600"/>
            <a:r>
              <a:rPr lang="en-US" altLang="zh-TW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ddspth</a:t>
            </a:r>
          </a:p>
        </p:txBody>
      </p:sp>
      <p:sp>
        <p:nvSpPr>
          <p:cNvPr id="375815" name="Rectangle 7"/>
          <p:cNvSpPr>
            <a:spLocks noChangeArrowheads="1"/>
          </p:cNvSpPr>
          <p:nvPr/>
        </p:nvSpPr>
        <p:spPr bwMode="blackGray">
          <a:xfrm>
            <a:off x="5812367" y="4624388"/>
            <a:ext cx="4540251" cy="40481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defTabSz="228600"/>
            <a:r>
              <a:rPr lang="en-US" altLang="zh-TW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fourteenth</a:t>
            </a:r>
          </a:p>
        </p:txBody>
      </p:sp>
      <p:sp>
        <p:nvSpPr>
          <p:cNvPr id="375816" name="Rectangle 8"/>
          <p:cNvSpPr>
            <a:spLocks noChangeArrowheads="1"/>
          </p:cNvSpPr>
          <p:nvPr/>
        </p:nvSpPr>
        <p:spPr bwMode="blackGray">
          <a:xfrm>
            <a:off x="1422400" y="2017713"/>
            <a:ext cx="4540251" cy="40481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defTabSz="228600"/>
            <a:r>
              <a:rPr lang="en-US" altLang="zh-TW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HH24:MI:SS AM</a:t>
            </a:r>
          </a:p>
        </p:txBody>
      </p:sp>
      <p:sp>
        <p:nvSpPr>
          <p:cNvPr id="375817" name="Rectangle 9"/>
          <p:cNvSpPr>
            <a:spLocks noChangeArrowheads="1"/>
          </p:cNvSpPr>
          <p:nvPr/>
        </p:nvSpPr>
        <p:spPr bwMode="blackGray">
          <a:xfrm>
            <a:off x="5812367" y="2017713"/>
            <a:ext cx="4540251" cy="40481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defTabSz="228600"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zh-TW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15:45:32 PM</a:t>
            </a:r>
            <a:endParaRPr lang="en-US" altLang="zh-TW">
              <a:ea typeface="新細明體" charset="-12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914" name="Picture 10" descr="C:\project-SQLFund1\images\img-04-14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1" y="2855914"/>
            <a:ext cx="3611033" cy="2549525"/>
          </a:xfrm>
          <a:prstGeom prst="rect">
            <a:avLst/>
          </a:prstGeom>
          <a:noFill/>
        </p:spPr>
      </p:pic>
      <p:sp>
        <p:nvSpPr>
          <p:cNvPr id="379906" name="Rectangle 2"/>
          <p:cNvSpPr>
            <a:spLocks noChangeArrowheads="1"/>
          </p:cNvSpPr>
          <p:nvPr/>
        </p:nvSpPr>
        <p:spPr bwMode="blackGray">
          <a:xfrm>
            <a:off x="1128183" y="1400969"/>
            <a:ext cx="9732433" cy="112553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SELECT </a:t>
            </a:r>
            <a:r>
              <a:rPr lang="en-US" altLang="zh-TW" dirty="0" err="1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last_name</a:t>
            </a: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,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       </a:t>
            </a:r>
            <a:r>
              <a:rPr lang="en-US" altLang="zh-TW" b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TO_CHAR(</a:t>
            </a:r>
            <a:r>
              <a:rPr lang="en-US" altLang="zh-TW" b="1" dirty="0" err="1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hire_date</a:t>
            </a:r>
            <a:r>
              <a:rPr lang="en-US" altLang="zh-TW" b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, '</a:t>
            </a:r>
            <a:r>
              <a:rPr lang="en-US" altLang="zh-TW" b="1" dirty="0" err="1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fmDD</a:t>
            </a:r>
            <a:r>
              <a:rPr lang="en-US" altLang="zh-TW" b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 Month YYYY')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b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       AS HIREDATE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FROM   employees;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title"/>
          </p:nvPr>
        </p:nvSpPr>
        <p:spPr>
          <a:xfrm>
            <a:off x="1097280" y="286604"/>
            <a:ext cx="10058400" cy="801218"/>
          </a:xfrm>
        </p:spPr>
        <p:txBody>
          <a:bodyPr>
            <a:normAutofit/>
          </a:bodyPr>
          <a:lstStyle/>
          <a:p>
            <a:r>
              <a:rPr lang="en-US" altLang="zh-TW" sz="4400" dirty="0" smtClean="0">
                <a:solidFill>
                  <a:schemeClr val="tx1"/>
                </a:solidFill>
                <a:latin typeface="+mn-lt"/>
                <a:ea typeface="新細明體" charset="-120"/>
              </a:rPr>
              <a:t>TO_CHAR </a:t>
            </a:r>
            <a:r>
              <a:rPr lang="en-US" altLang="zh-TW" sz="4400" dirty="0">
                <a:solidFill>
                  <a:schemeClr val="tx1"/>
                </a:solidFill>
                <a:latin typeface="+mn-lt"/>
                <a:ea typeface="新細明體" charset="-120"/>
              </a:rPr>
              <a:t>Function with Dates</a:t>
            </a:r>
          </a:p>
        </p:txBody>
      </p:sp>
      <p:sp>
        <p:nvSpPr>
          <p:cNvPr id="379909" name="Text Box 5"/>
          <p:cNvSpPr txBox="1">
            <a:spLocks noChangeArrowheads="1"/>
          </p:cNvSpPr>
          <p:nvPr/>
        </p:nvSpPr>
        <p:spPr bwMode="auto">
          <a:xfrm>
            <a:off x="3962401" y="5218114"/>
            <a:ext cx="488951" cy="39498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med" len="lg"/>
          </a:ln>
          <a:effectLst/>
        </p:spPr>
        <p:txBody>
          <a:bodyPr lIns="12700" tIns="12700" rIns="12700" bIns="12700">
            <a:spAutoFit/>
          </a:bodyPr>
          <a:lstStyle/>
          <a:p>
            <a:pPr defTabSz="822325">
              <a:spcBef>
                <a:spcPct val="0"/>
              </a:spcBef>
              <a:buClr>
                <a:srgbClr val="000000"/>
              </a:buClr>
            </a:pPr>
            <a:r>
              <a:rPr lang="en-US" altLang="zh-TW" sz="2400">
                <a:ea typeface="新細明體" charset="-120"/>
              </a:rPr>
              <a:t>…</a:t>
            </a:r>
          </a:p>
        </p:txBody>
      </p:sp>
      <p:sp>
        <p:nvSpPr>
          <p:cNvPr id="379912" name="Rectangle 8"/>
          <p:cNvSpPr>
            <a:spLocks noChangeArrowheads="1"/>
          </p:cNvSpPr>
          <p:nvPr/>
        </p:nvSpPr>
        <p:spPr bwMode="gray">
          <a:xfrm>
            <a:off x="5994400" y="2855913"/>
            <a:ext cx="1524000" cy="25146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379915" name="Picture 11" descr="C:\project-SQLFund1\images\img-04-14a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62401" y="5599114"/>
            <a:ext cx="3611033" cy="503237"/>
          </a:xfrm>
          <a:prstGeom prst="rect">
            <a:avLst/>
          </a:prstGeom>
          <a:noFill/>
        </p:spPr>
      </p:pic>
      <p:sp>
        <p:nvSpPr>
          <p:cNvPr id="379916" name="Rectangle 12"/>
          <p:cNvSpPr>
            <a:spLocks noChangeArrowheads="1"/>
          </p:cNvSpPr>
          <p:nvPr/>
        </p:nvSpPr>
        <p:spPr bwMode="gray">
          <a:xfrm>
            <a:off x="5994400" y="5599113"/>
            <a:ext cx="15240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85" name="Rectangle 1057"/>
          <p:cNvSpPr>
            <a:spLocks noGrp="1" noChangeArrowheads="1"/>
          </p:cNvSpPr>
          <p:nvPr>
            <p:ph type="title"/>
          </p:nvPr>
        </p:nvSpPr>
        <p:spPr>
          <a:xfrm>
            <a:off x="1097280" y="1"/>
            <a:ext cx="10058400" cy="1056290"/>
          </a:xfrm>
        </p:spPr>
        <p:txBody>
          <a:bodyPr>
            <a:normAutofit/>
          </a:bodyPr>
          <a:lstStyle/>
          <a:p>
            <a:r>
              <a:rPr lang="en-US" altLang="zh-TW" sz="4400" dirty="0" smtClean="0">
                <a:solidFill>
                  <a:schemeClr val="tx1"/>
                </a:solidFill>
                <a:latin typeface="+mn-lt"/>
                <a:ea typeface="新細明體" charset="-120"/>
              </a:rPr>
              <a:t>TO_CHAR </a:t>
            </a:r>
            <a:r>
              <a:rPr lang="en-US" altLang="zh-TW" sz="4400" dirty="0">
                <a:solidFill>
                  <a:schemeClr val="tx1"/>
                </a:solidFill>
                <a:latin typeface="+mn-lt"/>
                <a:ea typeface="新細明體" charset="-120"/>
              </a:rPr>
              <a:t>Function with Numbers</a:t>
            </a:r>
          </a:p>
        </p:txBody>
      </p:sp>
      <p:sp>
        <p:nvSpPr>
          <p:cNvPr id="381986" name="Rectangle 1058"/>
          <p:cNvSpPr>
            <a:spLocks noGrp="1" noChangeArrowheads="1"/>
          </p:cNvSpPr>
          <p:nvPr>
            <p:ph type="body" idx="1"/>
          </p:nvPr>
        </p:nvSpPr>
        <p:spPr>
          <a:xfrm>
            <a:off x="1097280" y="2333296"/>
            <a:ext cx="10557933" cy="44143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以下是一些可與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TO_CHAR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函數一起使用的格式元素，以便將數字顯示為字元：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81957" name="Rectangle 1029"/>
          <p:cNvSpPr>
            <a:spLocks noChangeArrowheads="1"/>
          </p:cNvSpPr>
          <p:nvPr/>
        </p:nvSpPr>
        <p:spPr bwMode="blackWhite">
          <a:xfrm>
            <a:off x="4565651" y="4908551"/>
            <a:ext cx="6396567" cy="36512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defTabSz="228600" eaLnBrk="0" hangingPunct="0">
              <a:spcBef>
                <a:spcPct val="0"/>
              </a:spcBef>
            </a:pPr>
            <a:r>
              <a:rPr lang="zh-TW" altLang="en-US" dirty="0" smtClean="0"/>
              <a:t>列印一個小數點</a:t>
            </a:r>
            <a:endParaRPr lang="en-US" altLang="zh-TW" b="0" dirty="0">
              <a:solidFill>
                <a:srgbClr val="000000"/>
              </a:solidFill>
              <a:ea typeface="新細明體" charset="-120"/>
            </a:endParaRPr>
          </a:p>
        </p:txBody>
      </p:sp>
      <p:sp>
        <p:nvSpPr>
          <p:cNvPr id="381958" name="Rectangle 1030"/>
          <p:cNvSpPr>
            <a:spLocks noChangeArrowheads="1"/>
          </p:cNvSpPr>
          <p:nvPr/>
        </p:nvSpPr>
        <p:spPr bwMode="blackWhite">
          <a:xfrm>
            <a:off x="1143000" y="4908551"/>
            <a:ext cx="3422651" cy="36512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l" defTabSz="228600" eaLnBrk="0" hangingPunct="0">
              <a:lnSpc>
                <a:spcPct val="95000"/>
              </a:lnSpc>
              <a:spcBef>
                <a:spcPct val="35000"/>
              </a:spcBef>
              <a:buClrTx/>
              <a:buFontTx/>
              <a:buNone/>
            </a:pPr>
            <a:r>
              <a:rPr lang="en-US" altLang="zh-TW" b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.</a:t>
            </a:r>
          </a:p>
        </p:txBody>
      </p:sp>
      <p:sp>
        <p:nvSpPr>
          <p:cNvPr id="381959" name="Rectangle 1031"/>
          <p:cNvSpPr>
            <a:spLocks noChangeArrowheads="1"/>
          </p:cNvSpPr>
          <p:nvPr/>
        </p:nvSpPr>
        <p:spPr bwMode="blackWhite">
          <a:xfrm>
            <a:off x="4565651" y="5273676"/>
            <a:ext cx="6396567" cy="36512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defTabSz="228600" eaLnBrk="0" hangingPunct="0">
              <a:spcBef>
                <a:spcPct val="0"/>
              </a:spcBef>
            </a:pPr>
            <a:r>
              <a:rPr lang="zh-TW" altLang="en-US" dirty="0" smtClean="0"/>
              <a:t>列印一個逗號，作為千位的指示符號</a:t>
            </a:r>
            <a:endParaRPr lang="en-US" altLang="zh-TW" b="0" dirty="0">
              <a:solidFill>
                <a:srgbClr val="000000"/>
              </a:solidFill>
              <a:ea typeface="新細明體" charset="-120"/>
            </a:endParaRPr>
          </a:p>
        </p:txBody>
      </p:sp>
      <p:sp>
        <p:nvSpPr>
          <p:cNvPr id="381960" name="Rectangle 1032"/>
          <p:cNvSpPr>
            <a:spLocks noChangeArrowheads="1"/>
          </p:cNvSpPr>
          <p:nvPr/>
        </p:nvSpPr>
        <p:spPr bwMode="blackWhite">
          <a:xfrm>
            <a:off x="1143000" y="5273676"/>
            <a:ext cx="3422651" cy="36512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l" defTabSz="228600" eaLnBrk="0" hangingPunct="0">
              <a:lnSpc>
                <a:spcPct val="95000"/>
              </a:lnSpc>
              <a:spcBef>
                <a:spcPct val="35000"/>
              </a:spcBef>
              <a:buClrTx/>
              <a:buFontTx/>
              <a:buNone/>
            </a:pPr>
            <a:r>
              <a:rPr lang="en-US" altLang="zh-TW" b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,</a:t>
            </a:r>
          </a:p>
        </p:txBody>
      </p:sp>
      <p:sp>
        <p:nvSpPr>
          <p:cNvPr id="381961" name="Rectangle 1033"/>
          <p:cNvSpPr>
            <a:spLocks noChangeArrowheads="1"/>
          </p:cNvSpPr>
          <p:nvPr/>
        </p:nvSpPr>
        <p:spPr bwMode="blackWhite">
          <a:xfrm>
            <a:off x="4565651" y="4178301"/>
            <a:ext cx="6396567" cy="36512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defTabSz="228600" eaLnBrk="0" hangingPunct="0">
              <a:spcBef>
                <a:spcPct val="0"/>
              </a:spcBef>
            </a:pPr>
            <a:r>
              <a:rPr lang="zh-TW" altLang="en-US" dirty="0" smtClean="0"/>
              <a:t>置入一個浮動的美金符號</a:t>
            </a:r>
            <a:endParaRPr lang="en-US" altLang="zh-TW" b="0" dirty="0">
              <a:solidFill>
                <a:srgbClr val="000000"/>
              </a:solidFill>
              <a:ea typeface="新細明體" charset="-120"/>
            </a:endParaRPr>
          </a:p>
        </p:txBody>
      </p:sp>
      <p:sp>
        <p:nvSpPr>
          <p:cNvPr id="381962" name="Rectangle 1034"/>
          <p:cNvSpPr>
            <a:spLocks noChangeArrowheads="1"/>
          </p:cNvSpPr>
          <p:nvPr/>
        </p:nvSpPr>
        <p:spPr bwMode="blackWhite">
          <a:xfrm>
            <a:off x="1143000" y="4178301"/>
            <a:ext cx="3422651" cy="36512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l" defTabSz="228600" eaLnBrk="0" hangingPunct="0">
              <a:lnSpc>
                <a:spcPct val="95000"/>
              </a:lnSpc>
              <a:spcBef>
                <a:spcPct val="35000"/>
              </a:spcBef>
              <a:buClrTx/>
              <a:buFontTx/>
              <a:buNone/>
            </a:pPr>
            <a:r>
              <a:rPr lang="en-US" altLang="zh-TW" b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$</a:t>
            </a:r>
          </a:p>
        </p:txBody>
      </p:sp>
      <p:sp>
        <p:nvSpPr>
          <p:cNvPr id="381963" name="Rectangle 1035"/>
          <p:cNvSpPr>
            <a:spLocks noChangeArrowheads="1"/>
          </p:cNvSpPr>
          <p:nvPr/>
        </p:nvSpPr>
        <p:spPr bwMode="blackWhite">
          <a:xfrm>
            <a:off x="4565651" y="4543426"/>
            <a:ext cx="6396567" cy="36512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defTabSz="228600" eaLnBrk="0" hangingPunct="0">
              <a:spcBef>
                <a:spcPct val="0"/>
              </a:spcBef>
            </a:pPr>
            <a:r>
              <a:rPr lang="zh-TW" altLang="en-US" dirty="0" smtClean="0"/>
              <a:t>使用浮動的當地貨幣符號</a:t>
            </a:r>
            <a:endParaRPr lang="en-US" altLang="zh-TW" b="0" dirty="0">
              <a:solidFill>
                <a:srgbClr val="000000"/>
              </a:solidFill>
              <a:ea typeface="新細明體" charset="-120"/>
            </a:endParaRPr>
          </a:p>
        </p:txBody>
      </p:sp>
      <p:sp>
        <p:nvSpPr>
          <p:cNvPr id="381964" name="Rectangle 1036"/>
          <p:cNvSpPr>
            <a:spLocks noChangeArrowheads="1"/>
          </p:cNvSpPr>
          <p:nvPr/>
        </p:nvSpPr>
        <p:spPr bwMode="blackWhite">
          <a:xfrm>
            <a:off x="1143000" y="4543426"/>
            <a:ext cx="3422651" cy="36512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l" defTabSz="228600" eaLnBrk="0" hangingPunct="0">
              <a:lnSpc>
                <a:spcPct val="95000"/>
              </a:lnSpc>
              <a:spcBef>
                <a:spcPct val="35000"/>
              </a:spcBef>
              <a:buClrTx/>
              <a:buFontTx/>
              <a:buNone/>
            </a:pPr>
            <a:r>
              <a:rPr lang="en-US" altLang="zh-TW" b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L</a:t>
            </a:r>
          </a:p>
        </p:txBody>
      </p:sp>
      <p:sp>
        <p:nvSpPr>
          <p:cNvPr id="381965" name="Rectangle 1037"/>
          <p:cNvSpPr>
            <a:spLocks noChangeArrowheads="1"/>
          </p:cNvSpPr>
          <p:nvPr/>
        </p:nvSpPr>
        <p:spPr bwMode="blackWhite">
          <a:xfrm>
            <a:off x="4565651" y="3413125"/>
            <a:ext cx="6396567" cy="38258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defTabSz="228600" eaLnBrk="0" hangingPunct="0">
              <a:spcBef>
                <a:spcPct val="0"/>
              </a:spcBef>
            </a:pPr>
            <a:r>
              <a:rPr lang="zh-TW" altLang="en-US" dirty="0" smtClean="0"/>
              <a:t>代表一個數字</a:t>
            </a:r>
            <a:endParaRPr lang="en-US" altLang="zh-TW" b="0" dirty="0">
              <a:solidFill>
                <a:srgbClr val="000000"/>
              </a:solidFill>
              <a:ea typeface="新細明體" charset="-120"/>
            </a:endParaRPr>
          </a:p>
        </p:txBody>
      </p:sp>
      <p:sp>
        <p:nvSpPr>
          <p:cNvPr id="381966" name="Rectangle 1038"/>
          <p:cNvSpPr>
            <a:spLocks noChangeArrowheads="1"/>
          </p:cNvSpPr>
          <p:nvPr/>
        </p:nvSpPr>
        <p:spPr bwMode="blackWhite">
          <a:xfrm>
            <a:off x="1143000" y="3413125"/>
            <a:ext cx="3422651" cy="38258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l" defTabSz="228600" eaLnBrk="0" hangingPunct="0">
              <a:lnSpc>
                <a:spcPct val="90000"/>
              </a:lnSpc>
              <a:spcBef>
                <a:spcPct val="35000"/>
              </a:spcBef>
              <a:buClrTx/>
              <a:buFontTx/>
              <a:buNone/>
            </a:pPr>
            <a:r>
              <a:rPr lang="en-US" altLang="zh-TW" b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9</a:t>
            </a:r>
          </a:p>
        </p:txBody>
      </p:sp>
      <p:sp>
        <p:nvSpPr>
          <p:cNvPr id="381967" name="Rectangle 1039"/>
          <p:cNvSpPr>
            <a:spLocks noChangeArrowheads="1"/>
          </p:cNvSpPr>
          <p:nvPr/>
        </p:nvSpPr>
        <p:spPr bwMode="blackWhite">
          <a:xfrm>
            <a:off x="4565651" y="3795713"/>
            <a:ext cx="6396567" cy="38258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defTabSz="228600" eaLnBrk="0" hangingPunct="0">
              <a:lnSpc>
                <a:spcPct val="90000"/>
              </a:lnSpc>
              <a:spcBef>
                <a:spcPct val="0"/>
              </a:spcBef>
            </a:pPr>
            <a:r>
              <a:rPr lang="zh-TW" altLang="en-US" dirty="0" smtClean="0"/>
              <a:t>強制顯示一個零</a:t>
            </a:r>
            <a:endParaRPr lang="en-US" altLang="zh-TW" b="0" dirty="0">
              <a:solidFill>
                <a:srgbClr val="000000"/>
              </a:solidFill>
              <a:ea typeface="新細明體" charset="-120"/>
            </a:endParaRPr>
          </a:p>
        </p:txBody>
      </p:sp>
      <p:sp>
        <p:nvSpPr>
          <p:cNvPr id="381968" name="Rectangle 1040"/>
          <p:cNvSpPr>
            <a:spLocks noChangeArrowheads="1"/>
          </p:cNvSpPr>
          <p:nvPr/>
        </p:nvSpPr>
        <p:spPr bwMode="blackWhite">
          <a:xfrm>
            <a:off x="1143000" y="3795713"/>
            <a:ext cx="3422651" cy="38258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l" defTabSz="228600" eaLnBrk="0" hangingPunct="0">
              <a:lnSpc>
                <a:spcPct val="90000"/>
              </a:lnSpc>
              <a:spcBef>
                <a:spcPct val="35000"/>
              </a:spcBef>
              <a:buClrTx/>
              <a:buFontTx/>
              <a:buNone/>
            </a:pPr>
            <a:r>
              <a:rPr lang="en-US" altLang="zh-TW" b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0</a:t>
            </a:r>
          </a:p>
        </p:txBody>
      </p:sp>
      <p:sp>
        <p:nvSpPr>
          <p:cNvPr id="381969" name="Rectangle 1041"/>
          <p:cNvSpPr>
            <a:spLocks noChangeArrowheads="1"/>
          </p:cNvSpPr>
          <p:nvPr/>
        </p:nvSpPr>
        <p:spPr bwMode="gray">
          <a:xfrm>
            <a:off x="4565651" y="3048001"/>
            <a:ext cx="6396567" cy="365125"/>
          </a:xfrm>
          <a:prstGeom prst="rect">
            <a:avLst/>
          </a:prstGeom>
          <a:solidFill>
            <a:schemeClr val="tx2"/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l" defTabSz="228600">
              <a:buClr>
                <a:srgbClr val="000000"/>
              </a:buClr>
            </a:pPr>
            <a:r>
              <a:rPr lang="en-US" altLang="zh-TW" sz="2000" b="1">
                <a:solidFill>
                  <a:schemeClr val="bg1"/>
                </a:solidFill>
                <a:ea typeface="新細明體" charset="-120"/>
              </a:rPr>
              <a:t>Result</a:t>
            </a:r>
          </a:p>
        </p:txBody>
      </p:sp>
      <p:sp>
        <p:nvSpPr>
          <p:cNvPr id="381970" name="Rectangle 1042"/>
          <p:cNvSpPr>
            <a:spLocks noChangeArrowheads="1"/>
          </p:cNvSpPr>
          <p:nvPr/>
        </p:nvSpPr>
        <p:spPr bwMode="gray">
          <a:xfrm>
            <a:off x="1143000" y="3048001"/>
            <a:ext cx="3422651" cy="365125"/>
          </a:xfrm>
          <a:prstGeom prst="rect">
            <a:avLst/>
          </a:prstGeom>
          <a:solidFill>
            <a:schemeClr val="tx2"/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l" defTabSz="228600">
              <a:buClr>
                <a:srgbClr val="000000"/>
              </a:buClr>
            </a:pPr>
            <a:r>
              <a:rPr lang="en-US" altLang="zh-TW" sz="2000" b="1">
                <a:solidFill>
                  <a:schemeClr val="bg1"/>
                </a:solidFill>
                <a:ea typeface="新細明體" charset="-120"/>
              </a:rPr>
              <a:t>Element</a:t>
            </a:r>
          </a:p>
        </p:txBody>
      </p:sp>
      <p:sp>
        <p:nvSpPr>
          <p:cNvPr id="381971" name="Line 1043"/>
          <p:cNvSpPr>
            <a:spLocks noChangeShapeType="1"/>
          </p:cNvSpPr>
          <p:nvPr/>
        </p:nvSpPr>
        <p:spPr bwMode="blackWhite">
          <a:xfrm>
            <a:off x="1143001" y="3413125"/>
            <a:ext cx="9819217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81972" name="Line 1044"/>
          <p:cNvSpPr>
            <a:spLocks noChangeShapeType="1"/>
          </p:cNvSpPr>
          <p:nvPr/>
        </p:nvSpPr>
        <p:spPr bwMode="blackWhite">
          <a:xfrm>
            <a:off x="1143001" y="4178300"/>
            <a:ext cx="981921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81973" name="Line 1045"/>
          <p:cNvSpPr>
            <a:spLocks noChangeShapeType="1"/>
          </p:cNvSpPr>
          <p:nvPr/>
        </p:nvSpPr>
        <p:spPr bwMode="blackWhite">
          <a:xfrm>
            <a:off x="1143001" y="5638800"/>
            <a:ext cx="9819217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81974" name="Line 1046"/>
          <p:cNvSpPr>
            <a:spLocks noChangeShapeType="1"/>
          </p:cNvSpPr>
          <p:nvPr/>
        </p:nvSpPr>
        <p:spPr bwMode="blackWhite">
          <a:xfrm>
            <a:off x="1143000" y="3048001"/>
            <a:ext cx="0" cy="365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81975" name="Line 1047"/>
          <p:cNvSpPr>
            <a:spLocks noChangeShapeType="1"/>
          </p:cNvSpPr>
          <p:nvPr/>
        </p:nvSpPr>
        <p:spPr bwMode="blackWhite">
          <a:xfrm>
            <a:off x="4565651" y="3048000"/>
            <a:ext cx="0" cy="2590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81976" name="Line 1048"/>
          <p:cNvSpPr>
            <a:spLocks noChangeShapeType="1"/>
          </p:cNvSpPr>
          <p:nvPr/>
        </p:nvSpPr>
        <p:spPr bwMode="blackWhite">
          <a:xfrm>
            <a:off x="10962217" y="3048001"/>
            <a:ext cx="0" cy="365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81977" name="Line 1049"/>
          <p:cNvSpPr>
            <a:spLocks noChangeShapeType="1"/>
          </p:cNvSpPr>
          <p:nvPr/>
        </p:nvSpPr>
        <p:spPr bwMode="blackWhite">
          <a:xfrm>
            <a:off x="1143001" y="3795713"/>
            <a:ext cx="981921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1978" name="Line 1050"/>
          <p:cNvSpPr>
            <a:spLocks noChangeShapeType="1"/>
          </p:cNvSpPr>
          <p:nvPr/>
        </p:nvSpPr>
        <p:spPr bwMode="blackWhite">
          <a:xfrm>
            <a:off x="1143001" y="4908550"/>
            <a:ext cx="981921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1979" name="Line 1051"/>
          <p:cNvSpPr>
            <a:spLocks noChangeShapeType="1"/>
          </p:cNvSpPr>
          <p:nvPr/>
        </p:nvSpPr>
        <p:spPr bwMode="blackWhite">
          <a:xfrm>
            <a:off x="1143001" y="4543425"/>
            <a:ext cx="981921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1980" name="Line 1052"/>
          <p:cNvSpPr>
            <a:spLocks noChangeShapeType="1"/>
          </p:cNvSpPr>
          <p:nvPr/>
        </p:nvSpPr>
        <p:spPr bwMode="blackWhite">
          <a:xfrm>
            <a:off x="1143001" y="5273675"/>
            <a:ext cx="981921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1981" name="Line 1053"/>
          <p:cNvSpPr>
            <a:spLocks noChangeShapeType="1"/>
          </p:cNvSpPr>
          <p:nvPr/>
        </p:nvSpPr>
        <p:spPr bwMode="blackWhite">
          <a:xfrm>
            <a:off x="1143001" y="3048000"/>
            <a:ext cx="981921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81982" name="Line 1054"/>
          <p:cNvSpPr>
            <a:spLocks noChangeShapeType="1"/>
          </p:cNvSpPr>
          <p:nvPr/>
        </p:nvSpPr>
        <p:spPr bwMode="blackWhite">
          <a:xfrm>
            <a:off x="1143000" y="3413126"/>
            <a:ext cx="0" cy="222567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81983" name="Line 1055"/>
          <p:cNvSpPr>
            <a:spLocks noChangeShapeType="1"/>
          </p:cNvSpPr>
          <p:nvPr/>
        </p:nvSpPr>
        <p:spPr bwMode="blackWhite">
          <a:xfrm>
            <a:off x="10962217" y="3413126"/>
            <a:ext cx="0" cy="222567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81984" name="Rectangle 1056"/>
          <p:cNvSpPr>
            <a:spLocks noChangeArrowheads="1"/>
          </p:cNvSpPr>
          <p:nvPr/>
        </p:nvSpPr>
        <p:spPr bwMode="blackGray">
          <a:xfrm>
            <a:off x="1143001" y="1612107"/>
            <a:ext cx="9732433" cy="32861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TO_CHAR(</a:t>
            </a:r>
            <a:r>
              <a:rPr lang="en-US" altLang="zh-TW" i="1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number, </a:t>
            </a: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'</a:t>
            </a:r>
            <a:r>
              <a:rPr lang="en-US" altLang="zh-TW" i="1" dirty="0" err="1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format_model</a:t>
            </a: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')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ChangeArrowheads="1"/>
          </p:cNvSpPr>
          <p:nvPr/>
        </p:nvSpPr>
        <p:spPr bwMode="blackGray">
          <a:xfrm>
            <a:off x="1143001" y="1817688"/>
            <a:ext cx="9819217" cy="9715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SELECT </a:t>
            </a:r>
            <a:r>
              <a:rPr lang="en-US" altLang="zh-TW" b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TO_CHAR(salary, '$99,999.00') SALARY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FROM   employees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WHERE  </a:t>
            </a:r>
            <a:r>
              <a:rPr lang="en-US" altLang="zh-TW" dirty="0" err="1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last_name</a:t>
            </a: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 = 'Ernst';</a:t>
            </a:r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title"/>
          </p:nvPr>
        </p:nvSpPr>
        <p:spPr>
          <a:xfrm>
            <a:off x="1097280" y="286604"/>
            <a:ext cx="10058400" cy="785452"/>
          </a:xfrm>
        </p:spPr>
        <p:txBody>
          <a:bodyPr>
            <a:normAutofit/>
          </a:bodyPr>
          <a:lstStyle/>
          <a:p>
            <a:r>
              <a:rPr lang="en-US" altLang="zh-TW" sz="4400" dirty="0" smtClean="0">
                <a:solidFill>
                  <a:schemeClr val="tx1"/>
                </a:solidFill>
                <a:latin typeface="+mn-lt"/>
                <a:ea typeface="新細明體" charset="-120"/>
              </a:rPr>
              <a:t>TO_CHAR </a:t>
            </a:r>
            <a:r>
              <a:rPr lang="en-US" altLang="zh-TW" sz="4400" dirty="0">
                <a:solidFill>
                  <a:schemeClr val="tx1"/>
                </a:solidFill>
                <a:latin typeface="+mn-lt"/>
                <a:ea typeface="新細明體" charset="-120"/>
              </a:rPr>
              <a:t>Function with Numbers</a:t>
            </a:r>
          </a:p>
        </p:txBody>
      </p:sp>
      <p:pic>
        <p:nvPicPr>
          <p:cNvPr id="37273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97280" y="3157538"/>
            <a:ext cx="9717225" cy="736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102" name="Rectangle 6"/>
          <p:cNvSpPr>
            <a:spLocks noGrp="1" noChangeArrowheads="1"/>
          </p:cNvSpPr>
          <p:nvPr>
            <p:ph type="title"/>
          </p:nvPr>
        </p:nvSpPr>
        <p:spPr>
          <a:xfrm>
            <a:off x="1097279" y="1"/>
            <a:ext cx="10273453" cy="1056290"/>
          </a:xfrm>
        </p:spPr>
        <p:txBody>
          <a:bodyPr>
            <a:normAutofit/>
          </a:bodyPr>
          <a:lstStyle/>
          <a:p>
            <a:r>
              <a:rPr lang="en-US" altLang="zh-TW" sz="4400" dirty="0" smtClean="0">
                <a:latin typeface="+mn-lt"/>
                <a:ea typeface="新細明體" charset="-120"/>
              </a:rPr>
              <a:t>TO_NUMBER </a:t>
            </a:r>
            <a:r>
              <a:rPr lang="en-US" altLang="zh-TW" sz="4400" dirty="0">
                <a:latin typeface="+mn-lt"/>
                <a:ea typeface="新細明體" charset="-120"/>
              </a:rPr>
              <a:t>and </a:t>
            </a:r>
            <a:r>
              <a:rPr lang="en-US" altLang="zh-TW" sz="4400" dirty="0" smtClean="0">
                <a:latin typeface="+mn-lt"/>
                <a:ea typeface="新細明體" charset="-120"/>
              </a:rPr>
              <a:t>TO_DATE</a:t>
            </a:r>
            <a:r>
              <a:rPr lang="zh-TW" altLang="en-US" sz="4400" dirty="0" smtClean="0">
                <a:latin typeface="+mn-lt"/>
                <a:ea typeface="新細明體" charset="-120"/>
              </a:rPr>
              <a:t> </a:t>
            </a:r>
            <a:r>
              <a:rPr lang="en-US" altLang="zh-TW" sz="4400" dirty="0" smtClean="0">
                <a:latin typeface="+mn-lt"/>
                <a:ea typeface="新細明體" charset="-120"/>
              </a:rPr>
              <a:t>Functions </a:t>
            </a:r>
            <a:endParaRPr lang="en-US" altLang="zh-TW" sz="4400" dirty="0">
              <a:latin typeface="+mn-lt"/>
              <a:ea typeface="新細明體" charset="-120"/>
            </a:endParaRPr>
          </a:p>
        </p:txBody>
      </p:sp>
      <p:sp>
        <p:nvSpPr>
          <p:cNvPr id="38810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812800" y="1449389"/>
            <a:ext cx="10333421" cy="4110037"/>
          </a:xfrm>
        </p:spPr>
        <p:txBody>
          <a:bodyPr>
            <a:normAutofit/>
          </a:bodyPr>
          <a:lstStyle/>
          <a:p>
            <a:pPr lvl="1">
              <a:buClrTx/>
              <a:buFont typeface="Wingdings" pitchFamily="2" charset="2"/>
              <a:buChar char="ü"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  使用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TO_NUMBER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函數將字元字串轉換為數字格式：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lvl="1">
              <a:buClrTx/>
            </a:pP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lvl="1">
              <a:buClrTx/>
            </a:pP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lvl="1">
              <a:buClrTx/>
              <a:buFont typeface="Wingdings" pitchFamily="2" charset="2"/>
              <a:buChar char="ü"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 使用</a:t>
            </a:r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TO_date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函數將字元字串轉換為日期格式：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lvl="1">
              <a:buClrTx/>
              <a:buNone/>
            </a:pP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lvl="1">
              <a:buClrTx/>
              <a:buNone/>
            </a:pP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536575" lvl="1" indent="-336550">
              <a:lnSpc>
                <a:spcPct val="150000"/>
              </a:lnSpc>
              <a:spcBef>
                <a:spcPts val="400"/>
              </a:spcBef>
              <a:spcAft>
                <a:spcPts val="600"/>
              </a:spcAft>
              <a:buClrTx/>
              <a:buFont typeface="Wingdings" pitchFamily="2" charset="2"/>
              <a:buChar char="ü"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這些函數都有一個</a:t>
            </a:r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fx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修飾條件。此修飾條件會指定最符合</a:t>
            </a:r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TO_date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函數的字元引數與日期格式模型。 範例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因為使用了</a:t>
            </a:r>
            <a:r>
              <a:rPr lang="en-US" altLang="zh-TW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fx</a:t>
            </a:r>
            <a:r>
              <a:rPr lang="en-US" altLang="zh-TW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修飾條件，所以必須完全符合，而且</a:t>
            </a:r>
            <a:r>
              <a:rPr lang="en-US" altLang="zh-TW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May </a:t>
            </a:r>
            <a:r>
              <a:rPr lang="zh-TW" altLang="en-US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一字之後的空格，不會被辨識：</a:t>
            </a:r>
          </a:p>
          <a:p>
            <a:pPr marL="441325" indent="-268288">
              <a:buClrTx/>
              <a:buNone/>
            </a:pPr>
            <a:endParaRPr lang="en-US" altLang="zh-TW" sz="18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88100" name="Rectangle 4"/>
          <p:cNvSpPr>
            <a:spLocks noChangeArrowheads="1"/>
          </p:cNvSpPr>
          <p:nvPr/>
        </p:nvSpPr>
        <p:spPr bwMode="blackGray">
          <a:xfrm>
            <a:off x="1097279" y="1803400"/>
            <a:ext cx="9819217" cy="4826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eaLnBrk="0" hangingPunct="0">
              <a:lnSpc>
                <a:spcPct val="160000"/>
              </a:lnSpc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TO_NUMBER(</a:t>
            </a:r>
            <a:r>
              <a:rPr lang="en-US" altLang="zh-TW" i="1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char</a:t>
            </a:r>
            <a:r>
              <a:rPr lang="en-US" altLang="zh-TW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[</a:t>
            </a:r>
            <a:r>
              <a:rPr lang="en-US" altLang="zh-TW" i="1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, </a:t>
            </a:r>
            <a:r>
              <a:rPr lang="en-US" altLang="zh-TW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'</a:t>
            </a:r>
            <a:r>
              <a:rPr lang="en-US" altLang="zh-TW" i="1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format_model</a:t>
            </a:r>
            <a:r>
              <a:rPr lang="en-US" altLang="zh-TW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'])</a:t>
            </a:r>
          </a:p>
        </p:txBody>
      </p:sp>
      <p:sp>
        <p:nvSpPr>
          <p:cNvPr id="388101" name="Rectangle 5"/>
          <p:cNvSpPr>
            <a:spLocks noChangeArrowheads="1"/>
          </p:cNvSpPr>
          <p:nvPr/>
        </p:nvSpPr>
        <p:spPr bwMode="blackGray">
          <a:xfrm>
            <a:off x="1097279" y="2725739"/>
            <a:ext cx="9819217" cy="53181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eaLnBrk="0" hangingPunct="0">
              <a:lnSpc>
                <a:spcPct val="160000"/>
              </a:lnSpc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TO_DATE(</a:t>
            </a:r>
            <a:r>
              <a:rPr lang="en-US" altLang="zh-TW" i="1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[, '</a:t>
            </a:r>
            <a:r>
              <a:rPr lang="en-US" altLang="zh-TW" i="1" dirty="0" err="1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format_model</a:t>
            </a: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'])</a:t>
            </a:r>
          </a:p>
        </p:txBody>
      </p:sp>
      <p:sp>
        <p:nvSpPr>
          <p:cNvPr id="6" name="矩形 5"/>
          <p:cNvSpPr/>
          <p:nvPr/>
        </p:nvSpPr>
        <p:spPr>
          <a:xfrm>
            <a:off x="1097279" y="4374957"/>
            <a:ext cx="981921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last_name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hire_date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FROM employees</a:t>
            </a: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hire_date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TO_date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('May 24, 1999', </a:t>
            </a:r>
            <a:r>
              <a:rPr lang="en-US" altLang="zh-TW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zh-TW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fxMonth</a:t>
            </a:r>
            <a:r>
              <a:rPr lang="en-US" altLang="zh-TW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DD, YYYY'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pic>
        <p:nvPicPr>
          <p:cNvPr id="37068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97278" y="5291413"/>
            <a:ext cx="6224144" cy="920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6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1" y="0"/>
            <a:ext cx="10058400" cy="1008993"/>
          </a:xfrm>
        </p:spPr>
        <p:txBody>
          <a:bodyPr>
            <a:normAutofit/>
          </a:bodyPr>
          <a:lstStyle/>
          <a:p>
            <a:r>
              <a:rPr lang="en-US" altLang="zh-TW" sz="4400" dirty="0" smtClean="0">
                <a:latin typeface="+mn-lt"/>
                <a:ea typeface="新細明體" charset="-120"/>
              </a:rPr>
              <a:t>RR </a:t>
            </a:r>
            <a:r>
              <a:rPr lang="en-US" altLang="zh-TW" sz="4400" dirty="0">
                <a:latin typeface="+mn-lt"/>
                <a:ea typeface="新細明體" charset="-120"/>
              </a:rPr>
              <a:t>Date Format</a:t>
            </a:r>
          </a:p>
        </p:txBody>
      </p:sp>
      <p:cxnSp>
        <p:nvCxnSpPr>
          <p:cNvPr id="7" name="直線接點 6"/>
          <p:cNvCxnSpPr/>
          <p:nvPr/>
        </p:nvCxnSpPr>
        <p:spPr>
          <a:xfrm>
            <a:off x="1143001" y="1008993"/>
            <a:ext cx="98192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47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4745" y="1318228"/>
            <a:ext cx="7262466" cy="4451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6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1" y="0"/>
            <a:ext cx="10058400" cy="1450428"/>
          </a:xfrm>
        </p:spPr>
        <p:txBody>
          <a:bodyPr>
            <a:normAutofit/>
          </a:bodyPr>
          <a:lstStyle/>
          <a:p>
            <a:r>
              <a:rPr lang="en-US" altLang="zh-TW" sz="4400" dirty="0" smtClean="0">
                <a:latin typeface="+mn-lt"/>
                <a:ea typeface="新細明體" charset="-120"/>
              </a:rPr>
              <a:t>TO_CHAR </a:t>
            </a:r>
            <a:r>
              <a:rPr lang="en-US" altLang="zh-TW" sz="4400" dirty="0">
                <a:latin typeface="+mn-lt"/>
                <a:ea typeface="新細明體" charset="-120"/>
              </a:rPr>
              <a:t>and TO_DATE Function </a:t>
            </a:r>
            <a:br>
              <a:rPr lang="en-US" altLang="zh-TW" sz="4400" dirty="0">
                <a:latin typeface="+mn-lt"/>
                <a:ea typeface="新細明體" charset="-120"/>
              </a:rPr>
            </a:br>
            <a:r>
              <a:rPr lang="en-US" altLang="zh-TW" sz="4400" dirty="0">
                <a:latin typeface="+mn-lt"/>
                <a:ea typeface="新細明體" charset="-120"/>
              </a:rPr>
              <a:t>with RR Date Format</a:t>
            </a:r>
          </a:p>
        </p:txBody>
      </p:sp>
      <p:sp>
        <p:nvSpPr>
          <p:cNvPr id="394247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1143001" y="1712913"/>
            <a:ext cx="10058400" cy="103028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</a:rPr>
              <a:t>若要找出於</a:t>
            </a:r>
            <a:r>
              <a:rPr lang="en-US" altLang="zh-TW" sz="1800" dirty="0" smtClean="0">
                <a:latin typeface="微軟正黑體" pitchFamily="34" charset="-120"/>
                <a:ea typeface="微軟正黑體" pitchFamily="34" charset="-120"/>
              </a:rPr>
              <a:t>1990 </a:t>
            </a:r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</a:rPr>
              <a:t>年之前聘僱的員工，請使用</a:t>
            </a:r>
            <a:r>
              <a:rPr lang="en-US" altLang="zh-TW" sz="1800" dirty="0" smtClean="0">
                <a:latin typeface="微軟正黑體" pitchFamily="34" charset="-120"/>
                <a:ea typeface="微軟正黑體" pitchFamily="34" charset="-120"/>
              </a:rPr>
              <a:t>RR </a:t>
            </a:r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</a:rPr>
              <a:t>日期格式，不論命令是於</a:t>
            </a:r>
            <a:r>
              <a:rPr lang="en-US" altLang="zh-TW" sz="1800" dirty="0" smtClean="0">
                <a:latin typeface="微軟正黑體" pitchFamily="34" charset="-120"/>
                <a:ea typeface="微軟正黑體" pitchFamily="34" charset="-120"/>
              </a:rPr>
              <a:t>1999 </a:t>
            </a:r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</a:rPr>
              <a:t>年執行或是現在才執行，此日期格式都會產生相同的結果：</a:t>
            </a:r>
            <a:endParaRPr lang="en-US" altLang="zh-TW" sz="18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94245" name="Rectangle 5"/>
          <p:cNvSpPr>
            <a:spLocks noChangeArrowheads="1"/>
          </p:cNvSpPr>
          <p:nvPr/>
        </p:nvSpPr>
        <p:spPr bwMode="blackGray">
          <a:xfrm>
            <a:off x="1143001" y="2743200"/>
            <a:ext cx="9819217" cy="9715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SELECT last_name, TO_CHAR(hire_date, 'DD-Mon-YYYY')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FROM  employees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WHERE hire_date &lt; TO_DATE('01-Jan-90','DD-Mon-RR');</a:t>
            </a:r>
          </a:p>
        </p:txBody>
      </p:sp>
      <p:pic>
        <p:nvPicPr>
          <p:cNvPr id="394248" name="Picture 8" descr="C:\project-SQLFund1\images\img-04-20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gray">
          <a:xfrm>
            <a:off x="3048001" y="4038601"/>
            <a:ext cx="5516033" cy="949325"/>
          </a:xfrm>
          <a:prstGeom prst="rect">
            <a:avLst/>
          </a:prstGeom>
          <a:noFill/>
        </p:spPr>
      </p:pic>
      <p:cxnSp>
        <p:nvCxnSpPr>
          <p:cNvPr id="7" name="直線接點 6"/>
          <p:cNvCxnSpPr/>
          <p:nvPr/>
        </p:nvCxnSpPr>
        <p:spPr>
          <a:xfrm>
            <a:off x="1143001" y="1450428"/>
            <a:ext cx="98192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143000" y="4987926"/>
            <a:ext cx="10286999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若要找出在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1990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年以前聘僱的員工，可以使用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RR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格式。因為目前的年份比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1999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年還要大，所以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RR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格式會將年的部份解譯為從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1950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年到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1999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年之間的日期。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 YY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格式將日期的年份部份解譯為結果中目前的世紀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(2090)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，所以結果並沒有選取資料列。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6" name="Rectangle 4"/>
          <p:cNvSpPr>
            <a:spLocks noGrp="1" noChangeArrowheads="1"/>
          </p:cNvSpPr>
          <p:nvPr>
            <p:ph type="title"/>
          </p:nvPr>
        </p:nvSpPr>
        <p:spPr>
          <a:xfrm>
            <a:off x="1097280" y="0"/>
            <a:ext cx="10058400" cy="1008993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solidFill>
                  <a:schemeClr val="tx1"/>
                </a:solidFill>
                <a:latin typeface="+mn-lt"/>
                <a:ea typeface="微軟正黑體" pitchFamily="34" charset="-120"/>
              </a:rPr>
              <a:t>Lesson Agenda</a:t>
            </a:r>
          </a:p>
        </p:txBody>
      </p:sp>
      <p:sp>
        <p:nvSpPr>
          <p:cNvPr id="5099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12800" y="1449388"/>
            <a:ext cx="10557933" cy="4157662"/>
          </a:xfrm>
        </p:spPr>
        <p:txBody>
          <a:bodyPr/>
          <a:lstStyle/>
          <a:p>
            <a:pPr lvl="1">
              <a:buClr>
                <a:schemeClr val="folHlink"/>
              </a:buClr>
            </a:pPr>
            <a:r>
              <a:rPr lang="en-US" altLang="zh-TW">
                <a:solidFill>
                  <a:schemeClr val="folHlink"/>
                </a:solidFill>
                <a:ea typeface="新細明體" charset="-120"/>
              </a:rPr>
              <a:t>Implicit and explicit data type conversion</a:t>
            </a:r>
          </a:p>
          <a:p>
            <a:pPr lvl="1">
              <a:buClr>
                <a:schemeClr val="folHlink"/>
              </a:buClr>
            </a:pPr>
            <a:r>
              <a:rPr lang="en-US" altLang="zh-TW">
                <a:solidFill>
                  <a:schemeClr val="folHlink"/>
                </a:solidFill>
                <a:latin typeface="Courier New" pitchFamily="49" charset="0"/>
                <a:ea typeface="新細明體" charset="-120"/>
              </a:rPr>
              <a:t>TO_CHAR</a:t>
            </a:r>
            <a:r>
              <a:rPr lang="en-US" altLang="zh-TW">
                <a:solidFill>
                  <a:schemeClr val="folHlink"/>
                </a:solidFill>
                <a:ea typeface="新細明體" charset="-120"/>
              </a:rPr>
              <a:t>, </a:t>
            </a:r>
            <a:r>
              <a:rPr lang="en-US" altLang="zh-TW">
                <a:solidFill>
                  <a:schemeClr val="folHlink"/>
                </a:solidFill>
                <a:latin typeface="Courier New" pitchFamily="49" charset="0"/>
                <a:ea typeface="新細明體" charset="-120"/>
              </a:rPr>
              <a:t>TO_DATE</a:t>
            </a:r>
            <a:r>
              <a:rPr lang="en-US" altLang="zh-TW">
                <a:solidFill>
                  <a:schemeClr val="folHlink"/>
                </a:solidFill>
                <a:ea typeface="新細明體" charset="-120"/>
              </a:rPr>
              <a:t>, </a:t>
            </a:r>
            <a:r>
              <a:rPr lang="en-US" altLang="zh-TW">
                <a:solidFill>
                  <a:schemeClr val="folHlink"/>
                </a:solidFill>
                <a:latin typeface="Courier New" pitchFamily="49" charset="0"/>
                <a:ea typeface="新細明體" charset="-120"/>
              </a:rPr>
              <a:t>TO_NUMBER</a:t>
            </a:r>
            <a:r>
              <a:rPr lang="en-US" altLang="zh-TW">
                <a:solidFill>
                  <a:schemeClr val="folHlink"/>
                </a:solidFill>
                <a:ea typeface="新細明體" charset="-120"/>
              </a:rPr>
              <a:t> functions</a:t>
            </a:r>
          </a:p>
          <a:p>
            <a:pPr lvl="1">
              <a:buClr>
                <a:schemeClr val="hlink"/>
              </a:buClr>
            </a:pPr>
            <a:r>
              <a:rPr lang="en-US" altLang="zh-TW">
                <a:ea typeface="新細明體" charset="-120"/>
              </a:rPr>
              <a:t>Nesting functions</a:t>
            </a:r>
          </a:p>
          <a:p>
            <a:pPr lvl="1">
              <a:buClr>
                <a:schemeClr val="folHlink"/>
              </a:buClr>
            </a:pPr>
            <a:r>
              <a:rPr lang="en-US" altLang="zh-TW">
                <a:solidFill>
                  <a:schemeClr val="folHlink"/>
                </a:solidFill>
                <a:ea typeface="新細明體" charset="-120"/>
              </a:rPr>
              <a:t>General functions:</a:t>
            </a:r>
          </a:p>
          <a:p>
            <a:pPr lvl="2">
              <a:buClr>
                <a:schemeClr val="folHlink"/>
              </a:buClr>
            </a:pPr>
            <a:r>
              <a:rPr lang="en-US" altLang="zh-TW">
                <a:solidFill>
                  <a:schemeClr val="folHlink"/>
                </a:solidFill>
                <a:latin typeface="Courier New" pitchFamily="49" charset="0"/>
                <a:ea typeface="新細明體" charset="-120"/>
              </a:rPr>
              <a:t>NVL</a:t>
            </a:r>
          </a:p>
          <a:p>
            <a:pPr lvl="2">
              <a:buClr>
                <a:schemeClr val="folHlink"/>
              </a:buClr>
            </a:pPr>
            <a:r>
              <a:rPr lang="en-US" altLang="zh-TW">
                <a:solidFill>
                  <a:schemeClr val="folHlink"/>
                </a:solidFill>
                <a:latin typeface="Courier New" pitchFamily="49" charset="0"/>
                <a:ea typeface="新細明體" charset="-120"/>
              </a:rPr>
              <a:t>NVL2</a:t>
            </a:r>
          </a:p>
          <a:p>
            <a:pPr lvl="2">
              <a:buClr>
                <a:schemeClr val="folHlink"/>
              </a:buClr>
            </a:pPr>
            <a:r>
              <a:rPr lang="en-US" altLang="zh-TW">
                <a:solidFill>
                  <a:schemeClr val="folHlink"/>
                </a:solidFill>
                <a:latin typeface="Courier New" pitchFamily="49" charset="0"/>
                <a:ea typeface="新細明體" charset="-120"/>
              </a:rPr>
              <a:t>NULLIF</a:t>
            </a:r>
          </a:p>
          <a:p>
            <a:pPr lvl="2">
              <a:buClr>
                <a:schemeClr val="folHlink"/>
              </a:buClr>
            </a:pPr>
            <a:r>
              <a:rPr lang="en-US" altLang="zh-TW">
                <a:solidFill>
                  <a:schemeClr val="folHlink"/>
                </a:solidFill>
                <a:latin typeface="Courier New" pitchFamily="49" charset="0"/>
                <a:ea typeface="新細明體" charset="-120"/>
              </a:rPr>
              <a:t>COALESCE</a:t>
            </a:r>
          </a:p>
          <a:p>
            <a:pPr lvl="1">
              <a:buClr>
                <a:schemeClr val="folHlink"/>
              </a:buClr>
            </a:pPr>
            <a:r>
              <a:rPr lang="en-US" altLang="zh-TW">
                <a:solidFill>
                  <a:schemeClr val="folHlink"/>
                </a:solidFill>
                <a:ea typeface="新細明體" charset="-120"/>
              </a:rPr>
              <a:t>Conditional expressions:</a:t>
            </a:r>
          </a:p>
          <a:p>
            <a:pPr lvl="2">
              <a:buClr>
                <a:schemeClr val="folHlink"/>
              </a:buClr>
            </a:pPr>
            <a:r>
              <a:rPr lang="en-US" altLang="zh-TW">
                <a:solidFill>
                  <a:schemeClr val="folHlink"/>
                </a:solidFill>
                <a:latin typeface="Courier New" pitchFamily="49" charset="0"/>
                <a:ea typeface="新細明體" charset="-120"/>
              </a:rPr>
              <a:t>CASE</a:t>
            </a:r>
          </a:p>
          <a:p>
            <a:pPr lvl="2">
              <a:buClr>
                <a:schemeClr val="folHlink"/>
              </a:buClr>
            </a:pPr>
            <a:r>
              <a:rPr lang="en-US" altLang="zh-TW">
                <a:solidFill>
                  <a:schemeClr val="folHlink"/>
                </a:solidFill>
                <a:latin typeface="Courier New" pitchFamily="49" charset="0"/>
                <a:ea typeface="新細明體" charset="-120"/>
              </a:rPr>
              <a:t>DECODE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Freeform 2"/>
          <p:cNvSpPr>
            <a:spLocks/>
          </p:cNvSpPr>
          <p:nvPr/>
        </p:nvSpPr>
        <p:spPr bwMode="gray">
          <a:xfrm>
            <a:off x="2017186" y="3422650"/>
            <a:ext cx="5581794" cy="1543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971"/>
              </a:cxn>
              <a:cxn ang="0">
                <a:pos x="3548" y="971"/>
              </a:cxn>
              <a:cxn ang="0">
                <a:pos x="3548" y="0"/>
              </a:cxn>
            </a:cxnLst>
            <a:rect l="0" t="0" r="r" b="b"/>
            <a:pathLst>
              <a:path w="3549" h="972">
                <a:moveTo>
                  <a:pt x="0" y="0"/>
                </a:moveTo>
                <a:lnTo>
                  <a:pt x="0" y="971"/>
                </a:lnTo>
                <a:lnTo>
                  <a:pt x="3548" y="971"/>
                </a:lnTo>
                <a:lnTo>
                  <a:pt x="3548" y="0"/>
                </a:lnTo>
              </a:path>
            </a:pathLst>
          </a:custGeom>
          <a:noFill/>
          <a:ln w="28575" cap="rnd" cmpd="sng">
            <a:solidFill>
              <a:schemeClr val="tx1"/>
            </a:solidFill>
            <a:prstDash val="solid"/>
            <a:round/>
            <a:headEnd type="triangle" w="sm" len="sm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96300" name="Rectangle 12"/>
          <p:cNvSpPr>
            <a:spLocks noGrp="1" noChangeArrowheads="1"/>
          </p:cNvSpPr>
          <p:nvPr>
            <p:ph type="title"/>
          </p:nvPr>
        </p:nvSpPr>
        <p:spPr>
          <a:xfrm>
            <a:off x="1097280" y="0"/>
            <a:ext cx="10058400" cy="1024759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solidFill>
                  <a:schemeClr val="tx1"/>
                </a:solidFill>
                <a:latin typeface="+mn-lt"/>
                <a:ea typeface="新細明體" charset="-120"/>
              </a:rPr>
              <a:t>Nesting Functions</a:t>
            </a:r>
          </a:p>
        </p:txBody>
      </p:sp>
      <p:sp>
        <p:nvSpPr>
          <p:cNvPr id="396301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1143000" y="1449388"/>
            <a:ext cx="10227733" cy="109696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ü"/>
            </a:pPr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</a:rPr>
              <a:t>  單列函數的巢狀結構可以深入到任一層級。</a:t>
            </a:r>
          </a:p>
          <a:p>
            <a:pPr>
              <a:buClr>
                <a:schemeClr val="tx1"/>
              </a:buClr>
              <a:buFont typeface="Wingdings" pitchFamily="2" charset="2"/>
              <a:buChar char="ü"/>
            </a:pPr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</a:rPr>
              <a:t>  評估巢狀函數時，是從最深的層級一直評估到最淺的層級。</a:t>
            </a:r>
            <a:endParaRPr lang="en-US" altLang="zh-TW" sz="18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96293" name="Rectangle 5"/>
          <p:cNvSpPr>
            <a:spLocks noChangeArrowheads="1"/>
          </p:cNvSpPr>
          <p:nvPr/>
        </p:nvSpPr>
        <p:spPr bwMode="blackGray">
          <a:xfrm>
            <a:off x="1357629" y="2741612"/>
            <a:ext cx="7770605" cy="68103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 dirty="0"/>
          </a:p>
        </p:txBody>
      </p:sp>
      <p:sp>
        <p:nvSpPr>
          <p:cNvPr id="396294" name="Rectangle 6"/>
          <p:cNvSpPr>
            <a:spLocks noChangeArrowheads="1"/>
          </p:cNvSpPr>
          <p:nvPr/>
        </p:nvSpPr>
        <p:spPr bwMode="auto">
          <a:xfrm>
            <a:off x="1653118" y="2911476"/>
            <a:ext cx="6844823" cy="37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lnSpc>
                <a:spcPts val="2200"/>
              </a:lnSpc>
              <a:spcBef>
                <a:spcPct val="5000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sz="2800" b="1" dirty="0">
                <a:latin typeface="Courier New" pitchFamily="49" charset="0"/>
                <a:ea typeface="新細明體" charset="-120"/>
              </a:rPr>
              <a:t>F3(</a:t>
            </a:r>
            <a:r>
              <a:rPr lang="en-US" altLang="zh-TW" sz="2800" b="1" dirty="0">
                <a:solidFill>
                  <a:schemeClr val="accent2"/>
                </a:solidFill>
                <a:latin typeface="Courier New" pitchFamily="49" charset="0"/>
                <a:ea typeface="新細明體" charset="-120"/>
              </a:rPr>
              <a:t>F2</a:t>
            </a:r>
            <a:r>
              <a:rPr lang="en-US" altLang="zh-TW" sz="2800" b="1" dirty="0">
                <a:latin typeface="Courier New" pitchFamily="49" charset="0"/>
                <a:ea typeface="新細明體" charset="-120"/>
              </a:rPr>
              <a:t>(</a:t>
            </a:r>
            <a:r>
              <a:rPr lang="en-US" altLang="zh-TW" sz="2800" b="1" dirty="0">
                <a:solidFill>
                  <a:schemeClr val="tx2"/>
                </a:solidFill>
                <a:latin typeface="Courier New" pitchFamily="49" charset="0"/>
                <a:ea typeface="新細明體" charset="-120"/>
              </a:rPr>
              <a:t>F1(</a:t>
            </a:r>
            <a:r>
              <a:rPr lang="en-US" altLang="zh-TW" sz="2800" b="1" dirty="0" err="1">
                <a:solidFill>
                  <a:schemeClr val="tx2"/>
                </a:solidFill>
                <a:latin typeface="Courier New" pitchFamily="49" charset="0"/>
                <a:ea typeface="新細明體" charset="-120"/>
              </a:rPr>
              <a:t>col</a:t>
            </a:r>
            <a:r>
              <a:rPr lang="en-US" altLang="zh-TW" sz="2800" b="1" dirty="0" smtClean="0">
                <a:solidFill>
                  <a:schemeClr val="tx2"/>
                </a:solidFill>
                <a:latin typeface="Courier New" pitchFamily="49" charset="0"/>
                <a:ea typeface="新細明體" charset="-120"/>
              </a:rPr>
              <a:t>, arg1</a:t>
            </a:r>
            <a:r>
              <a:rPr lang="en-US" altLang="zh-TW" sz="2800" b="1" dirty="0">
                <a:solidFill>
                  <a:schemeClr val="tx2"/>
                </a:solidFill>
                <a:latin typeface="Courier New" pitchFamily="49" charset="0"/>
                <a:ea typeface="新細明體" charset="-120"/>
              </a:rPr>
              <a:t>)</a:t>
            </a:r>
            <a:r>
              <a:rPr lang="en-US" altLang="zh-TW" sz="2800" b="1" dirty="0">
                <a:latin typeface="Courier New" pitchFamily="49" charset="0"/>
                <a:ea typeface="新細明體" charset="-120"/>
              </a:rPr>
              <a:t>,</a:t>
            </a:r>
            <a:r>
              <a:rPr lang="en-US" altLang="zh-TW" sz="2800" b="1" dirty="0">
                <a:solidFill>
                  <a:schemeClr val="accent2"/>
                </a:solidFill>
                <a:latin typeface="Courier New" pitchFamily="49" charset="0"/>
                <a:ea typeface="新細明體" charset="-120"/>
              </a:rPr>
              <a:t>arg2</a:t>
            </a:r>
            <a:r>
              <a:rPr lang="en-US" altLang="zh-TW" sz="2800" b="1" dirty="0">
                <a:latin typeface="Courier New" pitchFamily="49" charset="0"/>
                <a:ea typeface="新細明體" charset="-120"/>
              </a:rPr>
              <a:t>),arg3)</a:t>
            </a:r>
          </a:p>
        </p:txBody>
      </p:sp>
      <p:sp>
        <p:nvSpPr>
          <p:cNvPr id="396295" name="Rectangle 7"/>
          <p:cNvSpPr>
            <a:spLocks noChangeArrowheads="1"/>
          </p:cNvSpPr>
          <p:nvPr/>
        </p:nvSpPr>
        <p:spPr bwMode="auto">
          <a:xfrm>
            <a:off x="3632201" y="3586163"/>
            <a:ext cx="2157642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latin typeface="Helvetica" pitchFamily="34" charset="0"/>
                <a:ea typeface="新細明體" charset="-120"/>
              </a:rPr>
              <a:t>Step 1 = Result 1</a:t>
            </a:r>
          </a:p>
        </p:txBody>
      </p:sp>
      <p:sp>
        <p:nvSpPr>
          <p:cNvPr id="396296" name="Rectangle 8"/>
          <p:cNvSpPr>
            <a:spLocks noChangeArrowheads="1"/>
          </p:cNvSpPr>
          <p:nvPr/>
        </p:nvSpPr>
        <p:spPr bwMode="auto">
          <a:xfrm>
            <a:off x="3632201" y="4062414"/>
            <a:ext cx="2157642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zh-TW" sz="2000">
                <a:latin typeface="Helvetica" pitchFamily="34" charset="0"/>
                <a:ea typeface="新細明體" charset="-120"/>
              </a:rPr>
              <a:t>Step 2 = Result 2</a:t>
            </a:r>
          </a:p>
        </p:txBody>
      </p:sp>
      <p:sp>
        <p:nvSpPr>
          <p:cNvPr id="396297" name="Rectangle 9"/>
          <p:cNvSpPr>
            <a:spLocks noChangeArrowheads="1"/>
          </p:cNvSpPr>
          <p:nvPr/>
        </p:nvSpPr>
        <p:spPr bwMode="auto">
          <a:xfrm>
            <a:off x="3632201" y="4554539"/>
            <a:ext cx="2157642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zh-TW" sz="2000">
                <a:latin typeface="Helvetica" pitchFamily="34" charset="0"/>
                <a:ea typeface="新細明體" charset="-120"/>
              </a:rPr>
              <a:t>Step 3 = Result 3</a:t>
            </a:r>
          </a:p>
        </p:txBody>
      </p:sp>
      <p:sp>
        <p:nvSpPr>
          <p:cNvPr id="396298" name="Freeform 10"/>
          <p:cNvSpPr>
            <a:spLocks/>
          </p:cNvSpPr>
          <p:nvPr/>
        </p:nvSpPr>
        <p:spPr bwMode="gray">
          <a:xfrm>
            <a:off x="2827867" y="3422650"/>
            <a:ext cx="3699057" cy="10556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64"/>
              </a:cxn>
              <a:cxn ang="0">
                <a:pos x="2399" y="664"/>
              </a:cxn>
              <a:cxn ang="0">
                <a:pos x="2399" y="0"/>
              </a:cxn>
            </a:cxnLst>
            <a:rect l="0" t="0" r="r" b="b"/>
            <a:pathLst>
              <a:path w="2400" h="665">
                <a:moveTo>
                  <a:pt x="0" y="0"/>
                </a:moveTo>
                <a:lnTo>
                  <a:pt x="0" y="664"/>
                </a:lnTo>
                <a:lnTo>
                  <a:pt x="2399" y="664"/>
                </a:lnTo>
                <a:lnTo>
                  <a:pt x="2399" y="0"/>
                </a:lnTo>
              </a:path>
            </a:pathLst>
          </a:custGeom>
          <a:noFill/>
          <a:ln w="28575" cap="rnd" cmpd="sng">
            <a:solidFill>
              <a:srgbClr val="C00000"/>
            </a:solidFill>
            <a:prstDash val="solid"/>
            <a:round/>
            <a:headEnd type="triangle" w="sm" len="sm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96299" name="Freeform 11"/>
          <p:cNvSpPr>
            <a:spLocks/>
          </p:cNvSpPr>
          <p:nvPr/>
        </p:nvSpPr>
        <p:spPr bwMode="gray">
          <a:xfrm>
            <a:off x="3074276" y="3424238"/>
            <a:ext cx="2715567" cy="5699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58"/>
              </a:cxn>
              <a:cxn ang="0">
                <a:pos x="1557" y="358"/>
              </a:cxn>
              <a:cxn ang="0">
                <a:pos x="1557" y="0"/>
              </a:cxn>
            </a:cxnLst>
            <a:rect l="0" t="0" r="r" b="b"/>
            <a:pathLst>
              <a:path w="1558" h="359">
                <a:moveTo>
                  <a:pt x="0" y="0"/>
                </a:moveTo>
                <a:lnTo>
                  <a:pt x="0" y="358"/>
                </a:lnTo>
                <a:lnTo>
                  <a:pt x="1557" y="358"/>
                </a:lnTo>
                <a:lnTo>
                  <a:pt x="1557" y="0"/>
                </a:lnTo>
              </a:path>
            </a:pathLst>
          </a:custGeom>
          <a:noFill/>
          <a:ln w="28575" cap="rnd" cmpd="sng">
            <a:solidFill>
              <a:schemeClr val="tx2"/>
            </a:solidFill>
            <a:prstDash val="solid"/>
            <a:round/>
            <a:headEnd type="triangle" w="sm" len="sm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280" y="286603"/>
            <a:ext cx="10058400" cy="753921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solidFill>
                  <a:schemeClr val="tx1"/>
                </a:solidFill>
                <a:latin typeface="+mn-lt"/>
                <a:ea typeface="新細明體" charset="-120"/>
              </a:rPr>
              <a:t>SQL Functions</a:t>
            </a:r>
          </a:p>
        </p:txBody>
      </p:sp>
      <p:sp>
        <p:nvSpPr>
          <p:cNvPr id="310275" name="Rectangle 3"/>
          <p:cNvSpPr>
            <a:spLocks noChangeArrowheads="1"/>
          </p:cNvSpPr>
          <p:nvPr/>
        </p:nvSpPr>
        <p:spPr bwMode="blackWhite">
          <a:xfrm>
            <a:off x="4491567" y="2124076"/>
            <a:ext cx="3134784" cy="931863"/>
          </a:xfrm>
          <a:prstGeom prst="rect">
            <a:avLst/>
          </a:prstGeom>
          <a:solidFill>
            <a:schemeClr val="tx2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zh-TW" altLang="en-US" sz="2000" b="1" dirty="0" smtClean="0">
                <a:solidFill>
                  <a:schemeClr val="bg1"/>
                </a:solidFill>
                <a:ea typeface="新細明體" charset="-120"/>
              </a:rPr>
              <a:t>函數</a:t>
            </a:r>
            <a:endParaRPr lang="en-US" altLang="zh-TW" sz="2000" b="1" dirty="0">
              <a:solidFill>
                <a:schemeClr val="bg1"/>
              </a:solidFill>
              <a:ea typeface="新細明體" charset="-120"/>
            </a:endParaRPr>
          </a:p>
        </p:txBody>
      </p:sp>
      <p:sp>
        <p:nvSpPr>
          <p:cNvPr id="310276" name="Rectangle 4"/>
          <p:cNvSpPr>
            <a:spLocks noChangeArrowheads="1"/>
          </p:cNvSpPr>
          <p:nvPr/>
        </p:nvSpPr>
        <p:spPr bwMode="auto">
          <a:xfrm>
            <a:off x="1987551" y="1819276"/>
            <a:ext cx="698909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輸入</a:t>
            </a:r>
            <a:endParaRPr lang="en-US" altLang="zh-TW" sz="20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10277" name="Freeform 5"/>
          <p:cNvSpPr>
            <a:spLocks/>
          </p:cNvSpPr>
          <p:nvPr/>
        </p:nvSpPr>
        <p:spPr bwMode="auto">
          <a:xfrm>
            <a:off x="2495551" y="2295526"/>
            <a:ext cx="1987549" cy="887413"/>
          </a:xfrm>
          <a:custGeom>
            <a:avLst/>
            <a:gdLst/>
            <a:ahLst/>
            <a:cxnLst>
              <a:cxn ang="0">
                <a:pos x="0" y="558"/>
              </a:cxn>
              <a:cxn ang="0">
                <a:pos x="0" y="0"/>
              </a:cxn>
              <a:cxn ang="0">
                <a:pos x="938" y="0"/>
              </a:cxn>
            </a:cxnLst>
            <a:rect l="0" t="0" r="r" b="b"/>
            <a:pathLst>
              <a:path w="939" h="559">
                <a:moveTo>
                  <a:pt x="0" y="558"/>
                </a:moveTo>
                <a:lnTo>
                  <a:pt x="0" y="0"/>
                </a:lnTo>
                <a:lnTo>
                  <a:pt x="938" y="0"/>
                </a:lnTo>
              </a:path>
            </a:pathLst>
          </a:custGeom>
          <a:noFill/>
          <a:ln w="28575" cap="rnd" cmpd="sng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zh-TW" altLang="en-US" sz="2000"/>
          </a:p>
        </p:txBody>
      </p:sp>
      <p:sp>
        <p:nvSpPr>
          <p:cNvPr id="310278" name="Freeform 6"/>
          <p:cNvSpPr>
            <a:spLocks/>
          </p:cNvSpPr>
          <p:nvPr/>
        </p:nvSpPr>
        <p:spPr bwMode="auto">
          <a:xfrm>
            <a:off x="3613151" y="2819400"/>
            <a:ext cx="869949" cy="2078038"/>
          </a:xfrm>
          <a:custGeom>
            <a:avLst/>
            <a:gdLst/>
            <a:ahLst/>
            <a:cxnLst>
              <a:cxn ang="0">
                <a:pos x="0" y="1308"/>
              </a:cxn>
              <a:cxn ang="0">
                <a:pos x="0" y="0"/>
              </a:cxn>
              <a:cxn ang="0">
                <a:pos x="410" y="0"/>
              </a:cxn>
            </a:cxnLst>
            <a:rect l="0" t="0" r="r" b="b"/>
            <a:pathLst>
              <a:path w="411" h="1309">
                <a:moveTo>
                  <a:pt x="0" y="1308"/>
                </a:moveTo>
                <a:lnTo>
                  <a:pt x="0" y="0"/>
                </a:lnTo>
                <a:lnTo>
                  <a:pt x="410" y="0"/>
                </a:lnTo>
              </a:path>
            </a:pathLst>
          </a:custGeom>
          <a:noFill/>
          <a:ln w="28575" cap="rnd" cmpd="sng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10279" name="Freeform 7"/>
          <p:cNvSpPr>
            <a:spLocks/>
          </p:cNvSpPr>
          <p:nvPr/>
        </p:nvSpPr>
        <p:spPr bwMode="auto">
          <a:xfrm>
            <a:off x="3054351" y="2552700"/>
            <a:ext cx="1428749" cy="1182688"/>
          </a:xfrm>
          <a:custGeom>
            <a:avLst/>
            <a:gdLst/>
            <a:ahLst/>
            <a:cxnLst>
              <a:cxn ang="0">
                <a:pos x="0" y="744"/>
              </a:cxn>
              <a:cxn ang="0">
                <a:pos x="0" y="0"/>
              </a:cxn>
              <a:cxn ang="0">
                <a:pos x="674" y="0"/>
              </a:cxn>
            </a:cxnLst>
            <a:rect l="0" t="0" r="r" b="b"/>
            <a:pathLst>
              <a:path w="675" h="745">
                <a:moveTo>
                  <a:pt x="0" y="744"/>
                </a:moveTo>
                <a:lnTo>
                  <a:pt x="0" y="0"/>
                </a:lnTo>
                <a:lnTo>
                  <a:pt x="674" y="0"/>
                </a:lnTo>
              </a:path>
            </a:pathLst>
          </a:custGeom>
          <a:noFill/>
          <a:ln w="28575" cap="rnd" cmpd="sng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10280" name="Rectangle 8"/>
          <p:cNvSpPr>
            <a:spLocks noChangeArrowheads="1"/>
          </p:cNvSpPr>
          <p:nvPr/>
        </p:nvSpPr>
        <p:spPr bwMode="blackWhite">
          <a:xfrm>
            <a:off x="1644652" y="3024188"/>
            <a:ext cx="1187449" cy="527050"/>
          </a:xfrm>
          <a:prstGeom prst="rect">
            <a:avLst/>
          </a:prstGeom>
          <a:solidFill>
            <a:srgbClr val="99CCCC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22238" tIns="61913" rIns="122238" bIns="61913" anchor="ctr"/>
          <a:lstStyle/>
          <a:p>
            <a:pPr defTabSz="1620838"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zh-TW">
                <a:ea typeface="新細明體" charset="-120"/>
              </a:rPr>
              <a:t>arg 1</a:t>
            </a:r>
          </a:p>
        </p:txBody>
      </p:sp>
      <p:sp>
        <p:nvSpPr>
          <p:cNvPr id="310281" name="Rectangle 9"/>
          <p:cNvSpPr>
            <a:spLocks noChangeArrowheads="1"/>
          </p:cNvSpPr>
          <p:nvPr/>
        </p:nvSpPr>
        <p:spPr bwMode="blackWhite">
          <a:xfrm>
            <a:off x="2264834" y="3663950"/>
            <a:ext cx="1185333" cy="525463"/>
          </a:xfrm>
          <a:prstGeom prst="rect">
            <a:avLst/>
          </a:prstGeom>
          <a:solidFill>
            <a:srgbClr val="99CCCC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22238" tIns="61913" rIns="122238" bIns="61913" anchor="ctr"/>
          <a:lstStyle/>
          <a:p>
            <a:pPr defTabSz="1620838"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zh-TW">
                <a:ea typeface="新細明體" charset="-120"/>
              </a:rPr>
              <a:t>arg 2</a:t>
            </a:r>
          </a:p>
        </p:txBody>
      </p:sp>
      <p:sp>
        <p:nvSpPr>
          <p:cNvPr id="310282" name="Rectangle 10"/>
          <p:cNvSpPr>
            <a:spLocks noChangeArrowheads="1"/>
          </p:cNvSpPr>
          <p:nvPr/>
        </p:nvSpPr>
        <p:spPr bwMode="blackWhite">
          <a:xfrm>
            <a:off x="2959100" y="4838701"/>
            <a:ext cx="1187451" cy="525463"/>
          </a:xfrm>
          <a:prstGeom prst="rect">
            <a:avLst/>
          </a:prstGeom>
          <a:solidFill>
            <a:srgbClr val="99CCCC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22238" tIns="61913" rIns="122238" bIns="61913" anchor="ctr"/>
          <a:lstStyle/>
          <a:p>
            <a:pPr defTabSz="1620838"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zh-TW">
                <a:ea typeface="新細明體" charset="-120"/>
              </a:rPr>
              <a:t>arg n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806701" y="4308476"/>
            <a:ext cx="537633" cy="423863"/>
            <a:chOff x="1323" y="2642"/>
            <a:chExt cx="254" cy="267"/>
          </a:xfrm>
        </p:grpSpPr>
        <p:sp>
          <p:nvSpPr>
            <p:cNvPr id="310284" name="Rectangle 12"/>
            <p:cNvSpPr>
              <a:spLocks noChangeArrowheads="1"/>
            </p:cNvSpPr>
            <p:nvPr/>
          </p:nvSpPr>
          <p:spPr bwMode="blackWhite">
            <a:xfrm>
              <a:off x="1323" y="2642"/>
              <a:ext cx="62" cy="74"/>
            </a:xfrm>
            <a:prstGeom prst="rect">
              <a:avLst/>
            </a:prstGeom>
            <a:solidFill>
              <a:srgbClr val="99CC00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10285" name="Rectangle 13"/>
            <p:cNvSpPr>
              <a:spLocks noChangeArrowheads="1"/>
            </p:cNvSpPr>
            <p:nvPr/>
          </p:nvSpPr>
          <p:spPr bwMode="blackWhite">
            <a:xfrm>
              <a:off x="1417" y="2737"/>
              <a:ext cx="63" cy="75"/>
            </a:xfrm>
            <a:prstGeom prst="rect">
              <a:avLst/>
            </a:prstGeom>
            <a:solidFill>
              <a:srgbClr val="99CC00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10286" name="Rectangle 14"/>
            <p:cNvSpPr>
              <a:spLocks noChangeArrowheads="1"/>
            </p:cNvSpPr>
            <p:nvPr/>
          </p:nvSpPr>
          <p:spPr bwMode="blackWhite">
            <a:xfrm>
              <a:off x="1514" y="2834"/>
              <a:ext cx="63" cy="75"/>
            </a:xfrm>
            <a:prstGeom prst="rect">
              <a:avLst/>
            </a:prstGeom>
            <a:solidFill>
              <a:srgbClr val="99CC00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310287" name="Rectangle 15"/>
          <p:cNvSpPr>
            <a:spLocks noChangeArrowheads="1"/>
          </p:cNvSpPr>
          <p:nvPr/>
        </p:nvSpPr>
        <p:spPr bwMode="auto">
          <a:xfrm>
            <a:off x="4491567" y="3086100"/>
            <a:ext cx="347980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函數可執行動作</a:t>
            </a:r>
            <a:endParaRPr lang="en-US" altLang="zh-TW" sz="20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10288" name="Freeform 16"/>
          <p:cNvSpPr>
            <a:spLocks/>
          </p:cNvSpPr>
          <p:nvPr/>
        </p:nvSpPr>
        <p:spPr bwMode="auto">
          <a:xfrm>
            <a:off x="7639051" y="2533651"/>
            <a:ext cx="1653116" cy="12620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80" y="0"/>
              </a:cxn>
              <a:cxn ang="0">
                <a:pos x="780" y="794"/>
              </a:cxn>
            </a:cxnLst>
            <a:rect l="0" t="0" r="r" b="b"/>
            <a:pathLst>
              <a:path w="781" h="795">
                <a:moveTo>
                  <a:pt x="0" y="0"/>
                </a:moveTo>
                <a:lnTo>
                  <a:pt x="780" y="0"/>
                </a:lnTo>
                <a:lnTo>
                  <a:pt x="780" y="794"/>
                </a:lnTo>
              </a:path>
            </a:pathLst>
          </a:custGeom>
          <a:noFill/>
          <a:ln w="28575" cap="rnd" cmpd="sng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10289" name="Rectangle 17"/>
          <p:cNvSpPr>
            <a:spLocks noChangeArrowheads="1"/>
          </p:cNvSpPr>
          <p:nvPr/>
        </p:nvSpPr>
        <p:spPr bwMode="auto">
          <a:xfrm>
            <a:off x="8661400" y="1819276"/>
            <a:ext cx="698909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輸出</a:t>
            </a:r>
            <a:endParaRPr lang="en-US" altLang="zh-TW" sz="20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10290" name="Rectangle 18"/>
          <p:cNvSpPr>
            <a:spLocks noChangeArrowheads="1"/>
          </p:cNvSpPr>
          <p:nvPr/>
        </p:nvSpPr>
        <p:spPr bwMode="blackWhite">
          <a:xfrm>
            <a:off x="8155518" y="3805238"/>
            <a:ext cx="2315633" cy="914400"/>
          </a:xfrm>
          <a:prstGeom prst="rect">
            <a:avLst/>
          </a:prstGeom>
          <a:solidFill>
            <a:srgbClr val="FF9999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1620838" eaLnBrk="0" hangingPunct="0">
              <a:spcBef>
                <a:spcPct val="0"/>
              </a:spcBef>
              <a:buClrTx/>
              <a:buFontTx/>
              <a:buNone/>
            </a:pP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結果值</a:t>
            </a:r>
            <a:endParaRPr lang="en-US" altLang="zh-TW" sz="20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9" name="Rectangle 3"/>
          <p:cNvSpPr>
            <a:spLocks noChangeArrowheads="1"/>
          </p:cNvSpPr>
          <p:nvPr/>
        </p:nvSpPr>
        <p:spPr bwMode="blackGray">
          <a:xfrm>
            <a:off x="1143000" y="1560786"/>
            <a:ext cx="9819217" cy="11620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SELECT </a:t>
            </a:r>
            <a:r>
              <a:rPr lang="en-US" altLang="zh-TW" dirty="0" err="1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last_name</a:t>
            </a: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,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  </a:t>
            </a:r>
            <a:r>
              <a:rPr lang="en-US" altLang="zh-TW" b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UPPER(CONCAT(SUBSTR (LAST_NAME, 1, 8), '_US'))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FROM   employees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WHERE  </a:t>
            </a:r>
            <a:r>
              <a:rPr lang="en-US" altLang="zh-TW" dirty="0" err="1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department_id</a:t>
            </a: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 = 60;</a:t>
            </a:r>
          </a:p>
        </p:txBody>
      </p:sp>
      <p:sp>
        <p:nvSpPr>
          <p:cNvPr id="398340" name="Rectangle 4"/>
          <p:cNvSpPr>
            <a:spLocks noGrp="1" noChangeArrowheads="1"/>
          </p:cNvSpPr>
          <p:nvPr>
            <p:ph type="title"/>
          </p:nvPr>
        </p:nvSpPr>
        <p:spPr>
          <a:xfrm>
            <a:off x="1097280" y="286604"/>
            <a:ext cx="10058400" cy="801218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solidFill>
                  <a:schemeClr val="tx1"/>
                </a:solidFill>
                <a:latin typeface="+mn-lt"/>
                <a:ea typeface="新細明體" charset="-120"/>
              </a:rPr>
              <a:t>Nesting Functions</a:t>
            </a:r>
          </a:p>
        </p:txBody>
      </p:sp>
      <p:sp>
        <p:nvSpPr>
          <p:cNvPr id="6" name="矩形 5"/>
          <p:cNvSpPr/>
          <p:nvPr/>
        </p:nvSpPr>
        <p:spPr>
          <a:xfrm>
            <a:off x="1143000" y="4524703"/>
            <a:ext cx="9819217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1. 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內部函數會擷取姓氏的前八個字元。 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Result1 = SUBSTR (LAST_NAME, 1, 8)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2.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外部函數會將結果與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_US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連接起來。  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Result2 = CONCAT(Result1, '_US')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3.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最外面的函數會將結果轉換為大寫。</a:t>
            </a:r>
          </a:p>
        </p:txBody>
      </p:sp>
      <p:pic>
        <p:nvPicPr>
          <p:cNvPr id="36044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2990849"/>
            <a:ext cx="8954680" cy="1297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4" name="Rectangle 4"/>
          <p:cNvSpPr>
            <a:spLocks noGrp="1" noChangeArrowheads="1"/>
          </p:cNvSpPr>
          <p:nvPr>
            <p:ph type="title"/>
          </p:nvPr>
        </p:nvSpPr>
        <p:spPr>
          <a:xfrm>
            <a:off x="1097280" y="1"/>
            <a:ext cx="10058400" cy="1119352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latin typeface="+mn-lt"/>
                <a:ea typeface="新細明體" charset="-120"/>
              </a:rPr>
              <a:t>Lesson Agenda</a:t>
            </a:r>
          </a:p>
        </p:txBody>
      </p:sp>
      <p:sp>
        <p:nvSpPr>
          <p:cNvPr id="5120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12800" y="1449388"/>
            <a:ext cx="10557933" cy="4157662"/>
          </a:xfrm>
        </p:spPr>
        <p:txBody>
          <a:bodyPr/>
          <a:lstStyle/>
          <a:p>
            <a:pPr lvl="1">
              <a:buClr>
                <a:schemeClr val="folHlink"/>
              </a:buClr>
            </a:pPr>
            <a:r>
              <a:rPr lang="en-US" altLang="zh-TW">
                <a:solidFill>
                  <a:schemeClr val="folHlink"/>
                </a:solidFill>
                <a:ea typeface="新細明體" charset="-120"/>
              </a:rPr>
              <a:t>Implicit and explicit data type conversion</a:t>
            </a:r>
          </a:p>
          <a:p>
            <a:pPr lvl="1">
              <a:buClr>
                <a:schemeClr val="folHlink"/>
              </a:buClr>
            </a:pPr>
            <a:r>
              <a:rPr lang="en-US" altLang="zh-TW">
                <a:solidFill>
                  <a:schemeClr val="folHlink"/>
                </a:solidFill>
                <a:latin typeface="Courier New" pitchFamily="49" charset="0"/>
                <a:ea typeface="新細明體" charset="-120"/>
              </a:rPr>
              <a:t>TO_CHAR</a:t>
            </a:r>
            <a:r>
              <a:rPr lang="en-US" altLang="zh-TW">
                <a:solidFill>
                  <a:schemeClr val="folHlink"/>
                </a:solidFill>
                <a:ea typeface="新細明體" charset="-120"/>
              </a:rPr>
              <a:t>, </a:t>
            </a:r>
            <a:r>
              <a:rPr lang="en-US" altLang="zh-TW">
                <a:solidFill>
                  <a:schemeClr val="folHlink"/>
                </a:solidFill>
                <a:latin typeface="Courier New" pitchFamily="49" charset="0"/>
                <a:ea typeface="新細明體" charset="-120"/>
              </a:rPr>
              <a:t>TO_DATE</a:t>
            </a:r>
            <a:r>
              <a:rPr lang="en-US" altLang="zh-TW">
                <a:solidFill>
                  <a:schemeClr val="folHlink"/>
                </a:solidFill>
                <a:ea typeface="新細明體" charset="-120"/>
              </a:rPr>
              <a:t>, </a:t>
            </a:r>
            <a:r>
              <a:rPr lang="en-US" altLang="zh-TW">
                <a:solidFill>
                  <a:schemeClr val="folHlink"/>
                </a:solidFill>
                <a:latin typeface="Courier New" pitchFamily="49" charset="0"/>
                <a:ea typeface="新細明體" charset="-120"/>
              </a:rPr>
              <a:t>TO_NUMBER</a:t>
            </a:r>
            <a:r>
              <a:rPr lang="en-US" altLang="zh-TW">
                <a:solidFill>
                  <a:schemeClr val="folHlink"/>
                </a:solidFill>
                <a:ea typeface="新細明體" charset="-120"/>
              </a:rPr>
              <a:t> functions</a:t>
            </a:r>
          </a:p>
          <a:p>
            <a:pPr lvl="1">
              <a:buClr>
                <a:schemeClr val="folHlink"/>
              </a:buClr>
            </a:pPr>
            <a:r>
              <a:rPr lang="en-US" altLang="zh-TW">
                <a:solidFill>
                  <a:schemeClr val="folHlink"/>
                </a:solidFill>
                <a:ea typeface="新細明體" charset="-120"/>
              </a:rPr>
              <a:t>Nesting functions</a:t>
            </a:r>
          </a:p>
          <a:p>
            <a:pPr lvl="1">
              <a:buClr>
                <a:schemeClr val="hlink"/>
              </a:buClr>
            </a:pPr>
            <a:r>
              <a:rPr lang="en-US" altLang="zh-TW">
                <a:ea typeface="新細明體" charset="-120"/>
              </a:rPr>
              <a:t>General functions:</a:t>
            </a:r>
          </a:p>
          <a:p>
            <a:pPr lvl="2">
              <a:buClr>
                <a:schemeClr val="hlink"/>
              </a:buClr>
            </a:pPr>
            <a:r>
              <a:rPr lang="en-US" altLang="zh-TW">
                <a:latin typeface="Courier New" pitchFamily="49" charset="0"/>
                <a:ea typeface="新細明體" charset="-120"/>
              </a:rPr>
              <a:t>NVL</a:t>
            </a:r>
          </a:p>
          <a:p>
            <a:pPr lvl="2">
              <a:buClr>
                <a:schemeClr val="hlink"/>
              </a:buClr>
            </a:pPr>
            <a:r>
              <a:rPr lang="en-US" altLang="zh-TW">
                <a:latin typeface="Courier New" pitchFamily="49" charset="0"/>
                <a:ea typeface="新細明體" charset="-120"/>
              </a:rPr>
              <a:t>NVL2</a:t>
            </a:r>
          </a:p>
          <a:p>
            <a:pPr lvl="2">
              <a:buClr>
                <a:schemeClr val="hlink"/>
              </a:buClr>
            </a:pPr>
            <a:r>
              <a:rPr lang="en-US" altLang="zh-TW">
                <a:latin typeface="Courier New" pitchFamily="49" charset="0"/>
                <a:ea typeface="新細明體" charset="-120"/>
              </a:rPr>
              <a:t>NULLIF</a:t>
            </a:r>
          </a:p>
          <a:p>
            <a:pPr lvl="2">
              <a:buClr>
                <a:schemeClr val="hlink"/>
              </a:buClr>
            </a:pPr>
            <a:r>
              <a:rPr lang="en-US" altLang="zh-TW">
                <a:latin typeface="Courier New" pitchFamily="49" charset="0"/>
                <a:ea typeface="新細明體" charset="-120"/>
              </a:rPr>
              <a:t>COALESCE</a:t>
            </a:r>
          </a:p>
          <a:p>
            <a:pPr lvl="1">
              <a:buClr>
                <a:schemeClr val="folHlink"/>
              </a:buClr>
            </a:pPr>
            <a:r>
              <a:rPr lang="en-US" altLang="zh-TW">
                <a:solidFill>
                  <a:schemeClr val="folHlink"/>
                </a:solidFill>
                <a:ea typeface="新細明體" charset="-120"/>
              </a:rPr>
              <a:t>Conditional expressions:</a:t>
            </a:r>
          </a:p>
          <a:p>
            <a:pPr lvl="2">
              <a:buClr>
                <a:schemeClr val="folHlink"/>
              </a:buClr>
            </a:pPr>
            <a:r>
              <a:rPr lang="en-US" altLang="zh-TW">
                <a:solidFill>
                  <a:schemeClr val="folHlink"/>
                </a:solidFill>
                <a:latin typeface="Courier New" pitchFamily="49" charset="0"/>
                <a:ea typeface="新細明體" charset="-120"/>
              </a:rPr>
              <a:t>CASE</a:t>
            </a:r>
          </a:p>
          <a:p>
            <a:pPr lvl="2">
              <a:buClr>
                <a:schemeClr val="folHlink"/>
              </a:buClr>
            </a:pPr>
            <a:r>
              <a:rPr lang="en-US" altLang="zh-TW">
                <a:solidFill>
                  <a:schemeClr val="folHlink"/>
                </a:solidFill>
                <a:latin typeface="Courier New" pitchFamily="49" charset="0"/>
                <a:ea typeface="新細明體" charset="-120"/>
              </a:rPr>
              <a:t>DECODE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8" name="Rectangle 4"/>
          <p:cNvSpPr>
            <a:spLocks noGrp="1" noChangeArrowheads="1"/>
          </p:cNvSpPr>
          <p:nvPr>
            <p:ph type="title"/>
          </p:nvPr>
        </p:nvSpPr>
        <p:spPr>
          <a:xfrm>
            <a:off x="1097280" y="1"/>
            <a:ext cx="10058400" cy="1040524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latin typeface="+mn-lt"/>
                <a:ea typeface="新細明體" charset="-120"/>
              </a:rPr>
              <a:t>General Functions</a:t>
            </a:r>
          </a:p>
        </p:txBody>
      </p:sp>
      <p:sp>
        <p:nvSpPr>
          <p:cNvPr id="4003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97280" y="1449388"/>
            <a:ext cx="10585669" cy="484105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</a:rPr>
              <a:t>下列函數可處理各種資料類型，而且與使用空值有關： </a:t>
            </a:r>
            <a:endParaRPr lang="en-US" altLang="zh-TW" sz="18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Tx/>
              <a:buFont typeface="Wingdings" pitchFamily="2" charset="2"/>
              <a:buChar char="ü"/>
            </a:pPr>
            <a:r>
              <a:rPr lang="en-US" altLang="zh-TW" sz="1800" dirty="0" smtClean="0">
                <a:latin typeface="微軟正黑體" pitchFamily="34" charset="-120"/>
                <a:ea typeface="微軟正黑體" pitchFamily="34" charset="-120"/>
              </a:rPr>
              <a:t> NVL </a:t>
            </a:r>
            <a:r>
              <a:rPr lang="en-US" altLang="zh-TW" sz="1800" dirty="0">
                <a:latin typeface="微軟正黑體" pitchFamily="34" charset="-120"/>
                <a:ea typeface="微軟正黑體" pitchFamily="34" charset="-120"/>
              </a:rPr>
              <a:t>(expr1, </a:t>
            </a:r>
            <a:r>
              <a:rPr lang="en-US" altLang="zh-TW" sz="1800" dirty="0" smtClean="0">
                <a:latin typeface="微軟正黑體" pitchFamily="34" charset="-120"/>
                <a:ea typeface="微軟正黑體" pitchFamily="34" charset="-120"/>
              </a:rPr>
              <a:t>expr2)</a:t>
            </a:r>
          </a:p>
          <a:p>
            <a:pPr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</a:rPr>
              <a:t>     將空值轉換為實際值</a:t>
            </a:r>
            <a:endParaRPr lang="en-US" altLang="zh-TW" sz="18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Tx/>
              <a:buFont typeface="Wingdings" pitchFamily="2" charset="2"/>
              <a:buChar char="ü"/>
            </a:pPr>
            <a:r>
              <a:rPr lang="en-US" altLang="zh-TW" sz="1800" dirty="0" smtClean="0">
                <a:latin typeface="微軟正黑體" pitchFamily="34" charset="-120"/>
                <a:ea typeface="微軟正黑體" pitchFamily="34" charset="-120"/>
              </a:rPr>
              <a:t> NVL2 </a:t>
            </a:r>
            <a:r>
              <a:rPr lang="en-US" altLang="zh-TW" sz="1800" dirty="0">
                <a:latin typeface="微軟正黑體" pitchFamily="34" charset="-120"/>
                <a:ea typeface="微軟正黑體" pitchFamily="34" charset="-120"/>
              </a:rPr>
              <a:t>(expr1, expr2, </a:t>
            </a:r>
            <a:r>
              <a:rPr lang="en-US" altLang="zh-TW" sz="1800" dirty="0" smtClean="0">
                <a:latin typeface="微軟正黑體" pitchFamily="34" charset="-120"/>
                <a:ea typeface="微軟正黑體" pitchFamily="34" charset="-120"/>
              </a:rPr>
              <a:t>expr3)</a:t>
            </a:r>
          </a:p>
          <a:p>
            <a:pPr marL="90488" indent="177800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</a:rPr>
              <a:t>若</a:t>
            </a:r>
            <a:r>
              <a:rPr lang="en-US" altLang="zh-TW" sz="1800" dirty="0" smtClean="0">
                <a:latin typeface="微軟正黑體" pitchFamily="34" charset="-120"/>
                <a:ea typeface="微軟正黑體" pitchFamily="34" charset="-120"/>
              </a:rPr>
              <a:t>expr1 </a:t>
            </a:r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</a:rPr>
              <a:t>非空值，</a:t>
            </a:r>
            <a:r>
              <a:rPr lang="en-US" altLang="zh-TW" sz="1800" dirty="0" smtClean="0">
                <a:latin typeface="微軟正黑體" pitchFamily="34" charset="-120"/>
                <a:ea typeface="微軟正黑體" pitchFamily="34" charset="-120"/>
              </a:rPr>
              <a:t>NVL2 </a:t>
            </a:r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</a:rPr>
              <a:t>就會傳回</a:t>
            </a:r>
            <a:r>
              <a:rPr lang="en-US" altLang="zh-TW" sz="1800" dirty="0" smtClean="0">
                <a:latin typeface="微軟正黑體" pitchFamily="34" charset="-120"/>
                <a:ea typeface="微軟正黑體" pitchFamily="34" charset="-120"/>
              </a:rPr>
              <a:t>expr2</a:t>
            </a:r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</a:rPr>
              <a:t>。若</a:t>
            </a:r>
            <a:r>
              <a:rPr lang="en-US" altLang="zh-TW" sz="1800" dirty="0" smtClean="0">
                <a:latin typeface="微軟正黑體" pitchFamily="34" charset="-120"/>
                <a:ea typeface="微軟正黑體" pitchFamily="34" charset="-120"/>
              </a:rPr>
              <a:t>expr1 </a:t>
            </a:r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</a:rPr>
              <a:t>為空值，則</a:t>
            </a:r>
            <a:r>
              <a:rPr lang="en-US" altLang="zh-TW" sz="1800" dirty="0" smtClean="0">
                <a:latin typeface="微軟正黑體" pitchFamily="34" charset="-120"/>
                <a:ea typeface="微軟正黑體" pitchFamily="34" charset="-120"/>
              </a:rPr>
              <a:t>NVL2 </a:t>
            </a:r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</a:rPr>
              <a:t>就會傳回</a:t>
            </a:r>
            <a:r>
              <a:rPr lang="en-US" altLang="zh-TW" sz="1800" dirty="0" smtClean="0">
                <a:latin typeface="微軟正黑體" pitchFamily="34" charset="-120"/>
                <a:ea typeface="微軟正黑體" pitchFamily="34" charset="-120"/>
              </a:rPr>
              <a:t>expr3</a:t>
            </a:r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18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Tx/>
              <a:buFont typeface="Wingdings" pitchFamily="2" charset="2"/>
              <a:buChar char="ü"/>
            </a:pPr>
            <a:r>
              <a:rPr lang="en-US" altLang="zh-TW" sz="1800" dirty="0" smtClean="0">
                <a:latin typeface="微軟正黑體" pitchFamily="34" charset="-120"/>
                <a:ea typeface="微軟正黑體" pitchFamily="34" charset="-120"/>
              </a:rPr>
              <a:t> NULLIF </a:t>
            </a:r>
            <a:r>
              <a:rPr lang="en-US" altLang="zh-TW" sz="1800" dirty="0">
                <a:latin typeface="微軟正黑體" pitchFamily="34" charset="-120"/>
                <a:ea typeface="微軟正黑體" pitchFamily="34" charset="-120"/>
              </a:rPr>
              <a:t>(expr1, </a:t>
            </a:r>
            <a:r>
              <a:rPr lang="en-US" altLang="zh-TW" sz="1800" dirty="0" smtClean="0">
                <a:latin typeface="微軟正黑體" pitchFamily="34" charset="-120"/>
                <a:ea typeface="微軟正黑體" pitchFamily="34" charset="-120"/>
              </a:rPr>
              <a:t>expr2)</a:t>
            </a:r>
          </a:p>
          <a:p>
            <a:pPr>
              <a:lnSpc>
                <a:spcPct val="150000"/>
              </a:lnSpc>
              <a:spcBef>
                <a:spcPts val="0"/>
              </a:spcBef>
              <a:buClrTx/>
            </a:pPr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</a:rPr>
              <a:t>    比較兩個表示式，若兩者相同則傳回空值；若兩者不相同則傳回第一個表示式</a:t>
            </a:r>
            <a:endParaRPr lang="en-US" altLang="zh-TW" sz="18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Tx/>
              <a:buFont typeface="Wingdings" pitchFamily="2" charset="2"/>
              <a:buChar char="ü"/>
            </a:pPr>
            <a:r>
              <a:rPr lang="en-US" altLang="zh-TW" sz="1800" dirty="0" smtClean="0">
                <a:latin typeface="微軟正黑體" pitchFamily="34" charset="-120"/>
                <a:ea typeface="微軟正黑體" pitchFamily="34" charset="-120"/>
              </a:rPr>
              <a:t> COALESCE </a:t>
            </a:r>
            <a:r>
              <a:rPr lang="en-US" altLang="zh-TW" sz="1800" dirty="0">
                <a:latin typeface="微軟正黑體" pitchFamily="34" charset="-120"/>
                <a:ea typeface="微軟正黑體" pitchFamily="34" charset="-120"/>
              </a:rPr>
              <a:t>(expr1, expr2, ..., </a:t>
            </a:r>
            <a:r>
              <a:rPr lang="en-US" altLang="zh-TW" sz="1800" dirty="0" err="1">
                <a:latin typeface="微軟正黑體" pitchFamily="34" charset="-120"/>
                <a:ea typeface="微軟正黑體" pitchFamily="34" charset="-120"/>
              </a:rPr>
              <a:t>exprn</a:t>
            </a:r>
            <a:r>
              <a:rPr lang="en-US" altLang="zh-TW" sz="1800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</a:rPr>
              <a:t>     傳回表示式清單中第一個非空值的表示式</a:t>
            </a:r>
            <a:endParaRPr lang="en-US" altLang="zh-TW" sz="1800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6" name="Rectangle 4"/>
          <p:cNvSpPr>
            <a:spLocks noGrp="1" noChangeArrowheads="1"/>
          </p:cNvSpPr>
          <p:nvPr>
            <p:ph type="title"/>
          </p:nvPr>
        </p:nvSpPr>
        <p:spPr>
          <a:xfrm>
            <a:off x="1097280" y="0"/>
            <a:ext cx="10058400" cy="1072055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solidFill>
                  <a:schemeClr val="tx1"/>
                </a:solidFill>
                <a:latin typeface="+mn-lt"/>
                <a:ea typeface="新細明體" charset="-120"/>
              </a:rPr>
              <a:t>NVL Function</a:t>
            </a:r>
          </a:p>
        </p:txBody>
      </p:sp>
      <p:sp>
        <p:nvSpPr>
          <p:cNvPr id="4024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317997" y="1449389"/>
            <a:ext cx="10557933" cy="346945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將一個空值轉換成為一個實際值：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itchFamily="2" charset="2"/>
              <a:buChar char="ü"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 可以使用的資料類型為日期、字元與數字。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itchFamily="2" charset="2"/>
              <a:buChar char="ü"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 資料類型必須符合：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536575" lvl="1" indent="-26828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NVL(commission_pct,0)</a:t>
            </a:r>
          </a:p>
          <a:p>
            <a:pPr marL="536575" lvl="1" indent="-26828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 NVL(hire_date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,'01-JAN-97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')</a:t>
            </a:r>
          </a:p>
          <a:p>
            <a:pPr marL="536575" lvl="1" indent="-26828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 NVL(</a:t>
            </a:r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job_id</a:t>
            </a:r>
            <a:r>
              <a:rPr lang="en-US" altLang="zh-TW" sz="2000" dirty="0" err="1">
                <a:latin typeface="微軟正黑體" pitchFamily="34" charset="-120"/>
                <a:ea typeface="微軟正黑體" pitchFamily="34" charset="-120"/>
              </a:rPr>
              <a:t>,'No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 Job Yet')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500" name="Picture 20" descr="C:\project-SQLFund1\images\img-04-25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gray">
          <a:xfrm>
            <a:off x="3115226" y="2416174"/>
            <a:ext cx="6629400" cy="2994025"/>
          </a:xfrm>
          <a:prstGeom prst="rect">
            <a:avLst/>
          </a:prstGeom>
          <a:noFill/>
        </p:spPr>
      </p:pic>
      <p:sp>
        <p:nvSpPr>
          <p:cNvPr id="404482" name="Rectangle 2"/>
          <p:cNvSpPr>
            <a:spLocks noChangeArrowheads="1"/>
          </p:cNvSpPr>
          <p:nvPr/>
        </p:nvSpPr>
        <p:spPr bwMode="blackGray">
          <a:xfrm>
            <a:off x="914401" y="1383506"/>
            <a:ext cx="9819217" cy="8636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sz="1600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SELECT </a:t>
            </a:r>
            <a:r>
              <a:rPr lang="en-US" altLang="zh-TW" sz="1600" dirty="0" err="1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last_name</a:t>
            </a:r>
            <a:r>
              <a:rPr lang="en-US" altLang="zh-TW" sz="1600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, salary, </a:t>
            </a:r>
            <a:r>
              <a:rPr lang="en-US" altLang="zh-TW" sz="1600" b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NVL(</a:t>
            </a:r>
            <a:r>
              <a:rPr lang="en-US" altLang="zh-TW" sz="1600" b="1" dirty="0" err="1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commission_pct</a:t>
            </a:r>
            <a:r>
              <a:rPr lang="en-US" altLang="zh-TW" sz="1600" b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, 0)</a:t>
            </a:r>
            <a:r>
              <a:rPr lang="en-US" altLang="zh-TW" sz="1600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,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sz="1600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   </a:t>
            </a:r>
            <a:r>
              <a:rPr lang="en-US" altLang="zh-TW" sz="1600" b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(salary*12) + (salary*12*NVL(</a:t>
            </a:r>
            <a:r>
              <a:rPr lang="en-US" altLang="zh-TW" sz="1600" b="1" dirty="0" err="1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commission_pct</a:t>
            </a:r>
            <a:r>
              <a:rPr lang="en-US" altLang="zh-TW" sz="1600" b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, 0)) AN_SAL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sz="1600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FROM employees;</a:t>
            </a:r>
          </a:p>
        </p:txBody>
      </p:sp>
      <p:sp>
        <p:nvSpPr>
          <p:cNvPr id="404484" name="Rectangle 4"/>
          <p:cNvSpPr>
            <a:spLocks noGrp="1" noChangeArrowheads="1"/>
          </p:cNvSpPr>
          <p:nvPr>
            <p:ph type="title"/>
          </p:nvPr>
        </p:nvSpPr>
        <p:spPr>
          <a:xfrm>
            <a:off x="1097280" y="286603"/>
            <a:ext cx="10058400" cy="753921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solidFill>
                  <a:schemeClr val="tx1"/>
                </a:solidFill>
                <a:latin typeface="+mn-lt"/>
                <a:ea typeface="新細明體" charset="-120"/>
              </a:rPr>
              <a:t>Using the NVL Function</a:t>
            </a:r>
          </a:p>
        </p:txBody>
      </p:sp>
      <p:sp>
        <p:nvSpPr>
          <p:cNvPr id="404486" name="Text Box 6"/>
          <p:cNvSpPr txBox="1">
            <a:spLocks noChangeArrowheads="1"/>
          </p:cNvSpPr>
          <p:nvPr/>
        </p:nvSpPr>
        <p:spPr bwMode="auto">
          <a:xfrm>
            <a:off x="3216827" y="5311774"/>
            <a:ext cx="488951" cy="39498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med" len="lg"/>
          </a:ln>
          <a:effectLst/>
        </p:spPr>
        <p:txBody>
          <a:bodyPr lIns="12700" tIns="12700" rIns="12700" bIns="12700">
            <a:spAutoFit/>
          </a:bodyPr>
          <a:lstStyle/>
          <a:p>
            <a:pPr defTabSz="822325">
              <a:spcBef>
                <a:spcPct val="0"/>
              </a:spcBef>
              <a:buClr>
                <a:srgbClr val="000000"/>
              </a:buClr>
            </a:pPr>
            <a:r>
              <a:rPr lang="en-US" altLang="zh-TW" sz="2400">
                <a:ea typeface="新細明體" charset="-120"/>
              </a:rPr>
              <a:t>…</a:t>
            </a:r>
          </a:p>
        </p:txBody>
      </p:sp>
      <p:sp>
        <p:nvSpPr>
          <p:cNvPr id="404491" name="Line 11"/>
          <p:cNvSpPr>
            <a:spLocks noChangeShapeType="1"/>
          </p:cNvSpPr>
          <p:nvPr/>
        </p:nvSpPr>
        <p:spPr bwMode="gray">
          <a:xfrm rot="10798585" flipH="1">
            <a:off x="8182640" y="5235571"/>
            <a:ext cx="103" cy="471181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04492" name="Line 12"/>
          <p:cNvSpPr>
            <a:spLocks noChangeShapeType="1"/>
          </p:cNvSpPr>
          <p:nvPr/>
        </p:nvSpPr>
        <p:spPr bwMode="gray">
          <a:xfrm rot="10798585">
            <a:off x="9005910" y="5235573"/>
            <a:ext cx="0" cy="3048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04494" name="Line 14"/>
          <p:cNvSpPr>
            <a:spLocks noChangeShapeType="1"/>
          </p:cNvSpPr>
          <p:nvPr/>
        </p:nvSpPr>
        <p:spPr bwMode="gray">
          <a:xfrm>
            <a:off x="8183034" y="1859756"/>
            <a:ext cx="1353078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triangle" w="sm" len="sm"/>
            <a:tailEnd type="non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04495" name="Line 15"/>
          <p:cNvSpPr>
            <a:spLocks noChangeShapeType="1"/>
          </p:cNvSpPr>
          <p:nvPr/>
        </p:nvSpPr>
        <p:spPr bwMode="gray">
          <a:xfrm>
            <a:off x="6932085" y="1502569"/>
            <a:ext cx="3201478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triangle" w="sm" len="sm"/>
            <a:tailEnd type="non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blackWhite">
          <a:xfrm>
            <a:off x="9643025" y="1255712"/>
            <a:ext cx="490538" cy="493713"/>
          </a:xfrm>
          <a:prstGeom prst="ellipse">
            <a:avLst/>
          </a:prstGeom>
          <a:solidFill>
            <a:srgbClr val="CCCCFF"/>
          </a:solidFill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46038" tIns="46038" rIns="46038" bIns="46038" anchor="ctr"/>
          <a:lstStyle>
            <a:lvl1pPr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411163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822325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235075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1646238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0" hangingPunct="0">
              <a:lnSpc>
                <a:spcPct val="95000"/>
              </a:lnSpc>
              <a:buClrTx/>
              <a:buFontTx/>
              <a:buNone/>
            </a:pPr>
            <a:r>
              <a:rPr lang="en-US" altLang="zh-TW" dirty="0">
                <a:latin typeface="Arial" charset="0"/>
              </a:rPr>
              <a:t>1</a:t>
            </a: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blackWhite">
          <a:xfrm>
            <a:off x="9042400" y="1612899"/>
            <a:ext cx="493712" cy="493713"/>
          </a:xfrm>
          <a:prstGeom prst="ellipse">
            <a:avLst/>
          </a:prstGeom>
          <a:solidFill>
            <a:srgbClr val="CCCCFF"/>
          </a:solidFill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46038" tIns="46038" rIns="46038" bIns="46038" anchor="ctr"/>
          <a:lstStyle>
            <a:lvl1pPr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411163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822325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235075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1646238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0" hangingPunct="0">
              <a:lnSpc>
                <a:spcPct val="95000"/>
              </a:lnSpc>
              <a:buClrTx/>
              <a:buFontTx/>
              <a:buNone/>
            </a:pPr>
            <a:r>
              <a:rPr lang="en-US" altLang="zh-TW" dirty="0">
                <a:latin typeface="Arial" charset="0"/>
              </a:rPr>
              <a:t>2</a:t>
            </a:r>
          </a:p>
        </p:txBody>
      </p:sp>
      <p:sp>
        <p:nvSpPr>
          <p:cNvPr id="18" name="Oval 15"/>
          <p:cNvSpPr>
            <a:spLocks noChangeArrowheads="1"/>
          </p:cNvSpPr>
          <p:nvPr/>
        </p:nvSpPr>
        <p:spPr bwMode="blackWhite">
          <a:xfrm>
            <a:off x="7937765" y="5540373"/>
            <a:ext cx="490538" cy="493713"/>
          </a:xfrm>
          <a:prstGeom prst="ellipse">
            <a:avLst/>
          </a:prstGeom>
          <a:solidFill>
            <a:srgbClr val="CCCCFF"/>
          </a:solidFill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46038" tIns="46038" rIns="46038" bIns="46038" anchor="ctr"/>
          <a:lstStyle>
            <a:lvl1pPr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411163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822325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235075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1646238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0" hangingPunct="0">
              <a:lnSpc>
                <a:spcPct val="95000"/>
              </a:lnSpc>
              <a:buClrTx/>
              <a:buFontTx/>
              <a:buNone/>
            </a:pPr>
            <a:r>
              <a:rPr lang="en-US" altLang="zh-TW">
                <a:latin typeface="Arial" charset="0"/>
              </a:rPr>
              <a:t>1</a:t>
            </a:r>
          </a:p>
        </p:txBody>
      </p:sp>
      <p:sp>
        <p:nvSpPr>
          <p:cNvPr id="19" name="Oval 16"/>
          <p:cNvSpPr>
            <a:spLocks noChangeArrowheads="1"/>
          </p:cNvSpPr>
          <p:nvPr/>
        </p:nvSpPr>
        <p:spPr bwMode="blackWhite">
          <a:xfrm>
            <a:off x="8781015" y="5540373"/>
            <a:ext cx="493712" cy="493713"/>
          </a:xfrm>
          <a:prstGeom prst="ellipse">
            <a:avLst/>
          </a:prstGeom>
          <a:solidFill>
            <a:srgbClr val="CCCCFF"/>
          </a:solidFill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46038" tIns="46038" rIns="46038" bIns="46038" anchor="ctr"/>
          <a:lstStyle>
            <a:lvl1pPr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411163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822325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235075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1646238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0" hangingPunct="0">
              <a:lnSpc>
                <a:spcPct val="95000"/>
              </a:lnSpc>
              <a:buClrTx/>
              <a:buFontTx/>
              <a:buNone/>
            </a:pPr>
            <a:r>
              <a:rPr lang="en-US" altLang="zh-TW" dirty="0">
                <a:latin typeface="Arial" charset="0"/>
              </a:rPr>
              <a:t>2</a:t>
            </a:r>
          </a:p>
        </p:txBody>
      </p:sp>
      <p:sp>
        <p:nvSpPr>
          <p:cNvPr id="20" name="矩形 19"/>
          <p:cNvSpPr/>
          <p:nvPr/>
        </p:nvSpPr>
        <p:spPr>
          <a:xfrm>
            <a:off x="1097280" y="5706753"/>
            <a:ext cx="65342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請注意，此處若有任何資料的值為空值，則結果也會是空值。必須先將空值轉換為一個數字。在範例中，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NVL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函數是用來將空值轉換為零。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547" name="Picture 19" descr="C:\project-SQLFund1\images\img-04-26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gray">
          <a:xfrm>
            <a:off x="3002757" y="2682078"/>
            <a:ext cx="5943600" cy="2092325"/>
          </a:xfrm>
          <a:prstGeom prst="rect">
            <a:avLst/>
          </a:prstGeom>
          <a:noFill/>
        </p:spPr>
      </p:pic>
      <p:sp>
        <p:nvSpPr>
          <p:cNvPr id="406530" name="Rectangle 2"/>
          <p:cNvSpPr>
            <a:spLocks noChangeArrowheads="1"/>
          </p:cNvSpPr>
          <p:nvPr/>
        </p:nvSpPr>
        <p:spPr bwMode="blackGray">
          <a:xfrm>
            <a:off x="1143001" y="1520031"/>
            <a:ext cx="9819217" cy="100488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sz="1600" dirty="0">
                <a:latin typeface="Courier New" pitchFamily="49" charset="0"/>
                <a:ea typeface="新細明體" charset="-120"/>
              </a:rPr>
              <a:t>SELECT </a:t>
            </a:r>
            <a:r>
              <a:rPr lang="en-US" altLang="zh-TW" sz="1600" dirty="0" err="1">
                <a:latin typeface="Courier New" pitchFamily="49" charset="0"/>
                <a:ea typeface="新細明體" charset="-120"/>
              </a:rPr>
              <a:t>last_name</a:t>
            </a:r>
            <a:r>
              <a:rPr lang="en-US" altLang="zh-TW" sz="1600" dirty="0">
                <a:latin typeface="Courier New" pitchFamily="49" charset="0"/>
                <a:ea typeface="新細明體" charset="-120"/>
              </a:rPr>
              <a:t>,  salary, </a:t>
            </a:r>
            <a:r>
              <a:rPr lang="en-US" altLang="zh-TW" sz="1600" b="1" dirty="0" err="1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commission_pct</a:t>
            </a:r>
            <a:r>
              <a:rPr lang="en-US" altLang="zh-TW" sz="1600" dirty="0">
                <a:latin typeface="Courier New" pitchFamily="49" charset="0"/>
                <a:ea typeface="新細明體" charset="-120"/>
              </a:rPr>
              <a:t>,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sz="1600" dirty="0">
                <a:latin typeface="Courier New" pitchFamily="49" charset="0"/>
                <a:ea typeface="新細明體" charset="-120"/>
              </a:rPr>
              <a:t>       </a:t>
            </a:r>
            <a:r>
              <a:rPr lang="en-US" altLang="zh-TW" sz="1600" b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NVL2(</a:t>
            </a:r>
            <a:r>
              <a:rPr lang="en-US" altLang="zh-TW" sz="1600" b="1" dirty="0" err="1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commission_pct</a:t>
            </a:r>
            <a:r>
              <a:rPr lang="en-US" altLang="zh-TW" sz="1600" b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, 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sz="1600" b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            'SAL+COMM', 'SAL') income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sz="1600" dirty="0">
                <a:latin typeface="Courier New" pitchFamily="49" charset="0"/>
                <a:ea typeface="新細明體" charset="-120"/>
              </a:rPr>
              <a:t>FROM   employees WHERE </a:t>
            </a:r>
            <a:r>
              <a:rPr lang="en-US" altLang="zh-TW" sz="1600" dirty="0" err="1">
                <a:latin typeface="Courier New" pitchFamily="49" charset="0"/>
                <a:ea typeface="新細明體" charset="-120"/>
              </a:rPr>
              <a:t>department_id</a:t>
            </a:r>
            <a:r>
              <a:rPr lang="en-US" altLang="zh-TW" sz="1600" dirty="0">
                <a:latin typeface="Courier New" pitchFamily="49" charset="0"/>
                <a:ea typeface="新細明體" charset="-120"/>
              </a:rPr>
              <a:t> IN (50, 80);</a:t>
            </a:r>
          </a:p>
        </p:txBody>
      </p:sp>
      <p:sp>
        <p:nvSpPr>
          <p:cNvPr id="406533" name="Rectangle 5"/>
          <p:cNvSpPr>
            <a:spLocks noGrp="1" noChangeArrowheads="1"/>
          </p:cNvSpPr>
          <p:nvPr>
            <p:ph type="title"/>
          </p:nvPr>
        </p:nvSpPr>
        <p:spPr>
          <a:xfrm>
            <a:off x="1097280" y="286604"/>
            <a:ext cx="10058400" cy="848514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solidFill>
                  <a:schemeClr val="tx1"/>
                </a:solidFill>
                <a:latin typeface="+mn-lt"/>
                <a:ea typeface="新細明體" charset="-120"/>
              </a:rPr>
              <a:t>Using the NVL2 Function</a:t>
            </a:r>
          </a:p>
        </p:txBody>
      </p:sp>
      <p:sp>
        <p:nvSpPr>
          <p:cNvPr id="406536" name="Line 8"/>
          <p:cNvSpPr>
            <a:spLocks noChangeShapeType="1"/>
          </p:cNvSpPr>
          <p:nvPr/>
        </p:nvSpPr>
        <p:spPr bwMode="gray">
          <a:xfrm rot="10798585" flipH="1">
            <a:off x="7168357" y="4739477"/>
            <a:ext cx="2117" cy="4445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06537" name="Line 9"/>
          <p:cNvSpPr>
            <a:spLocks noChangeShapeType="1"/>
          </p:cNvSpPr>
          <p:nvPr/>
        </p:nvSpPr>
        <p:spPr bwMode="gray">
          <a:xfrm rot="10798585" flipH="1">
            <a:off x="8489157" y="4739477"/>
            <a:ext cx="2117" cy="522288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06540" name="Line 12"/>
          <p:cNvSpPr>
            <a:spLocks noChangeShapeType="1"/>
          </p:cNvSpPr>
          <p:nvPr/>
        </p:nvSpPr>
        <p:spPr bwMode="gray">
          <a:xfrm>
            <a:off x="6745818" y="1650206"/>
            <a:ext cx="829733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triangle" w="sm" len="sm"/>
            <a:tailEnd type="non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06541" name="Line 13"/>
          <p:cNvSpPr>
            <a:spLocks noChangeShapeType="1"/>
          </p:cNvSpPr>
          <p:nvPr/>
        </p:nvSpPr>
        <p:spPr bwMode="gray">
          <a:xfrm>
            <a:off x="6290735" y="2037556"/>
            <a:ext cx="2408766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triangle" w="sm" len="sm"/>
            <a:tailEnd type="non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blackWhite">
          <a:xfrm>
            <a:off x="7363885" y="1403349"/>
            <a:ext cx="490538" cy="493713"/>
          </a:xfrm>
          <a:prstGeom prst="ellipse">
            <a:avLst/>
          </a:prstGeom>
          <a:solidFill>
            <a:srgbClr val="CCCCFF"/>
          </a:solidFill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46038" tIns="46038" rIns="46038" bIns="46038" anchor="ctr"/>
          <a:lstStyle>
            <a:lvl1pPr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411163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822325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235075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1646238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0" hangingPunct="0">
              <a:lnSpc>
                <a:spcPct val="95000"/>
              </a:lnSpc>
              <a:buClrTx/>
              <a:buFontTx/>
              <a:buNone/>
            </a:pPr>
            <a:r>
              <a:rPr lang="en-US" altLang="zh-TW" dirty="0">
                <a:latin typeface="Arial" charset="0"/>
              </a:rPr>
              <a:t>1</a:t>
            </a:r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blackWhite">
          <a:xfrm>
            <a:off x="8452645" y="1790699"/>
            <a:ext cx="493712" cy="493713"/>
          </a:xfrm>
          <a:prstGeom prst="ellipse">
            <a:avLst/>
          </a:prstGeom>
          <a:solidFill>
            <a:srgbClr val="CCCCFF"/>
          </a:solidFill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46038" tIns="46038" rIns="46038" bIns="46038" anchor="ctr"/>
          <a:lstStyle>
            <a:lvl1pPr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411163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822325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235075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1646238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0" hangingPunct="0">
              <a:lnSpc>
                <a:spcPct val="95000"/>
              </a:lnSpc>
              <a:buClrTx/>
              <a:buFontTx/>
              <a:buNone/>
            </a:pPr>
            <a:r>
              <a:rPr lang="en-US" altLang="zh-TW" dirty="0">
                <a:latin typeface="Arial" charset="0"/>
              </a:rPr>
              <a:t>2</a:t>
            </a:r>
          </a:p>
        </p:txBody>
      </p:sp>
      <p:sp>
        <p:nvSpPr>
          <p:cNvPr id="17" name="Oval 15"/>
          <p:cNvSpPr>
            <a:spLocks noChangeArrowheads="1"/>
          </p:cNvSpPr>
          <p:nvPr/>
        </p:nvSpPr>
        <p:spPr bwMode="blackWhite">
          <a:xfrm>
            <a:off x="6926356" y="4937121"/>
            <a:ext cx="490538" cy="493713"/>
          </a:xfrm>
          <a:prstGeom prst="ellipse">
            <a:avLst/>
          </a:prstGeom>
          <a:solidFill>
            <a:srgbClr val="CCCCFF"/>
          </a:solidFill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46038" tIns="46038" rIns="46038" bIns="46038" anchor="ctr"/>
          <a:lstStyle>
            <a:lvl1pPr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411163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822325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235075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1646238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0" hangingPunct="0">
              <a:lnSpc>
                <a:spcPct val="95000"/>
              </a:lnSpc>
              <a:buClrTx/>
              <a:buFontTx/>
              <a:buNone/>
            </a:pPr>
            <a:r>
              <a:rPr lang="en-US" altLang="zh-TW" dirty="0">
                <a:latin typeface="Arial" charset="0"/>
              </a:rPr>
              <a:t>1</a:t>
            </a:r>
          </a:p>
        </p:txBody>
      </p:sp>
      <p:sp>
        <p:nvSpPr>
          <p:cNvPr id="18" name="Oval 16"/>
          <p:cNvSpPr>
            <a:spLocks noChangeArrowheads="1"/>
          </p:cNvSpPr>
          <p:nvPr/>
        </p:nvSpPr>
        <p:spPr bwMode="blackWhite">
          <a:xfrm>
            <a:off x="8244526" y="4937121"/>
            <a:ext cx="493712" cy="493713"/>
          </a:xfrm>
          <a:prstGeom prst="ellipse">
            <a:avLst/>
          </a:prstGeom>
          <a:solidFill>
            <a:srgbClr val="CCCCFF"/>
          </a:solidFill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46038" tIns="46038" rIns="46038" bIns="46038" anchor="ctr"/>
          <a:lstStyle>
            <a:lvl1pPr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411163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822325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235075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1646238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0" hangingPunct="0">
              <a:lnSpc>
                <a:spcPct val="95000"/>
              </a:lnSpc>
              <a:buClrTx/>
              <a:buFontTx/>
              <a:buNone/>
            </a:pPr>
            <a:r>
              <a:rPr lang="en-US" altLang="zh-TW" dirty="0">
                <a:latin typeface="Arial" charset="0"/>
              </a:rPr>
              <a:t>2</a:t>
            </a:r>
          </a:p>
        </p:txBody>
      </p:sp>
      <p:sp>
        <p:nvSpPr>
          <p:cNvPr id="19" name="矩形 18"/>
          <p:cNvSpPr/>
          <p:nvPr/>
        </p:nvSpPr>
        <p:spPr>
          <a:xfrm>
            <a:off x="1097280" y="5465761"/>
            <a:ext cx="9190828" cy="6621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範例中，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COMMISSION_PCT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資料欄會被檢查。如果偵測到一個值，則會傳回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SAL+COMM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的第二個表示式。要是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COMMISSION_PCT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資料欄有一個空值，則會傳回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SAL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的第三個表示式。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602" name="Picture 26" descr="C:\project-SQLFund1\images\img-04-27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gray">
          <a:xfrm>
            <a:off x="4415368" y="3337728"/>
            <a:ext cx="6553200" cy="1851025"/>
          </a:xfrm>
          <a:prstGeom prst="rect">
            <a:avLst/>
          </a:prstGeom>
          <a:noFill/>
        </p:spPr>
      </p:pic>
      <p:sp>
        <p:nvSpPr>
          <p:cNvPr id="408578" name="Rectangle 2"/>
          <p:cNvSpPr>
            <a:spLocks noChangeArrowheads="1"/>
          </p:cNvSpPr>
          <p:nvPr/>
        </p:nvSpPr>
        <p:spPr bwMode="blackGray">
          <a:xfrm>
            <a:off x="1143001" y="2158212"/>
            <a:ext cx="9825567" cy="107156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sz="1600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SELECT </a:t>
            </a:r>
            <a:r>
              <a:rPr lang="en-US" altLang="zh-TW" sz="1600" dirty="0" err="1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first_name</a:t>
            </a:r>
            <a:r>
              <a:rPr lang="en-US" altLang="zh-TW" sz="1600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, </a:t>
            </a:r>
            <a:r>
              <a:rPr lang="en-US" altLang="zh-TW" sz="1600" b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LENGTH(</a:t>
            </a:r>
            <a:r>
              <a:rPr lang="en-US" altLang="zh-TW" sz="1600" b="1" dirty="0" err="1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first_name</a:t>
            </a:r>
            <a:r>
              <a:rPr lang="en-US" altLang="zh-TW" sz="1600" b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) "expr1"</a:t>
            </a:r>
            <a:r>
              <a:rPr lang="en-US" altLang="zh-TW" sz="1600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, 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sz="1600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       </a:t>
            </a:r>
            <a:r>
              <a:rPr lang="en-US" altLang="zh-TW" sz="1600" dirty="0" err="1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last_name</a:t>
            </a:r>
            <a:r>
              <a:rPr lang="en-US" altLang="zh-TW" sz="1600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,  </a:t>
            </a:r>
            <a:r>
              <a:rPr lang="en-US" altLang="zh-TW" sz="1600" b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LENGTH(</a:t>
            </a:r>
            <a:r>
              <a:rPr lang="en-US" altLang="zh-TW" sz="1600" b="1" dirty="0" err="1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last_name</a:t>
            </a:r>
            <a:r>
              <a:rPr lang="en-US" altLang="zh-TW" sz="1600" b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)  "expr2"</a:t>
            </a:r>
            <a:r>
              <a:rPr lang="en-US" altLang="zh-TW" sz="1600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,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sz="1600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       </a:t>
            </a:r>
            <a:r>
              <a:rPr lang="en-US" altLang="zh-TW" sz="1600" b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NULLIF(LENGTH(</a:t>
            </a:r>
            <a:r>
              <a:rPr lang="en-US" altLang="zh-TW" sz="1600" b="1" dirty="0" err="1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first_name</a:t>
            </a:r>
            <a:r>
              <a:rPr lang="en-US" altLang="zh-TW" sz="1600" b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), LENGTH(</a:t>
            </a:r>
            <a:r>
              <a:rPr lang="en-US" altLang="zh-TW" sz="1600" b="1" dirty="0" err="1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last_name</a:t>
            </a:r>
            <a:r>
              <a:rPr lang="en-US" altLang="zh-TW" sz="1600" b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)) result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sz="1600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FROM   employees;</a:t>
            </a:r>
          </a:p>
        </p:txBody>
      </p:sp>
      <p:sp>
        <p:nvSpPr>
          <p:cNvPr id="408580" name="Rectangle 4"/>
          <p:cNvSpPr>
            <a:spLocks noGrp="1" noChangeArrowheads="1"/>
          </p:cNvSpPr>
          <p:nvPr>
            <p:ph type="title"/>
          </p:nvPr>
        </p:nvSpPr>
        <p:spPr>
          <a:xfrm>
            <a:off x="1097280" y="286603"/>
            <a:ext cx="10058400" cy="690859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solidFill>
                  <a:schemeClr val="tx1"/>
                </a:solidFill>
                <a:latin typeface="+mn-lt"/>
                <a:ea typeface="新細明體" charset="-120"/>
              </a:rPr>
              <a:t>Using the NULLIF Function</a:t>
            </a:r>
          </a:p>
        </p:txBody>
      </p:sp>
      <p:sp>
        <p:nvSpPr>
          <p:cNvPr id="408589" name="Line 13"/>
          <p:cNvSpPr>
            <a:spLocks noChangeShapeType="1"/>
          </p:cNvSpPr>
          <p:nvPr/>
        </p:nvSpPr>
        <p:spPr bwMode="gray">
          <a:xfrm>
            <a:off x="8648701" y="2847187"/>
            <a:ext cx="826375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triangle" w="sm" len="sm"/>
            <a:tailEnd type="non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08590" name="Line 14"/>
          <p:cNvSpPr>
            <a:spLocks noChangeShapeType="1"/>
          </p:cNvSpPr>
          <p:nvPr/>
        </p:nvSpPr>
        <p:spPr bwMode="auto">
          <a:xfrm rot="16162635" flipH="1">
            <a:off x="7445614" y="1959265"/>
            <a:ext cx="9485" cy="872636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triangle" w="sm" len="sm"/>
            <a:tailEnd type="non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08591" name="Line 15"/>
          <p:cNvSpPr>
            <a:spLocks noChangeShapeType="1"/>
          </p:cNvSpPr>
          <p:nvPr/>
        </p:nvSpPr>
        <p:spPr bwMode="gray">
          <a:xfrm rot="10798585">
            <a:off x="8458663" y="5210982"/>
            <a:ext cx="4233" cy="4699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08592" name="Line 16"/>
          <p:cNvSpPr>
            <a:spLocks noChangeShapeType="1"/>
          </p:cNvSpPr>
          <p:nvPr/>
        </p:nvSpPr>
        <p:spPr bwMode="gray">
          <a:xfrm rot="10798585">
            <a:off x="9526159" y="5188755"/>
            <a:ext cx="8467" cy="414338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08593" name="Line 17"/>
          <p:cNvSpPr>
            <a:spLocks noChangeShapeType="1"/>
          </p:cNvSpPr>
          <p:nvPr/>
        </p:nvSpPr>
        <p:spPr bwMode="gray">
          <a:xfrm rot="10798585">
            <a:off x="10542160" y="5188755"/>
            <a:ext cx="4233" cy="490538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08594" name="Line 18"/>
          <p:cNvSpPr>
            <a:spLocks noChangeShapeType="1"/>
          </p:cNvSpPr>
          <p:nvPr/>
        </p:nvSpPr>
        <p:spPr bwMode="gray">
          <a:xfrm>
            <a:off x="7014012" y="2564612"/>
            <a:ext cx="1751616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triangle" w="sm" len="sm"/>
            <a:tailEnd type="non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2" name="Oval 15"/>
          <p:cNvSpPr>
            <a:spLocks noChangeArrowheads="1"/>
          </p:cNvSpPr>
          <p:nvPr/>
        </p:nvSpPr>
        <p:spPr bwMode="blackWhite">
          <a:xfrm>
            <a:off x="7641432" y="1911355"/>
            <a:ext cx="490538" cy="493713"/>
          </a:xfrm>
          <a:prstGeom prst="ellipse">
            <a:avLst/>
          </a:prstGeom>
          <a:solidFill>
            <a:srgbClr val="CCCCFF"/>
          </a:solidFill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46038" tIns="46038" rIns="46038" bIns="46038" anchor="ctr"/>
          <a:lstStyle>
            <a:lvl1pPr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411163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822325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235075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1646238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0" hangingPunct="0">
              <a:lnSpc>
                <a:spcPct val="95000"/>
              </a:lnSpc>
              <a:buClrTx/>
              <a:buFontTx/>
              <a:buNone/>
            </a:pPr>
            <a:r>
              <a:rPr lang="en-US" altLang="zh-TW" dirty="0">
                <a:latin typeface="Arial" charset="0"/>
              </a:rPr>
              <a:t>1</a:t>
            </a:r>
          </a:p>
        </p:txBody>
      </p:sp>
      <p:sp>
        <p:nvSpPr>
          <p:cNvPr id="23" name="Oval 16"/>
          <p:cNvSpPr>
            <a:spLocks noChangeArrowheads="1"/>
          </p:cNvSpPr>
          <p:nvPr/>
        </p:nvSpPr>
        <p:spPr bwMode="blackWhite">
          <a:xfrm>
            <a:off x="8497888" y="2158211"/>
            <a:ext cx="493712" cy="493713"/>
          </a:xfrm>
          <a:prstGeom prst="ellipse">
            <a:avLst/>
          </a:prstGeom>
          <a:solidFill>
            <a:srgbClr val="CCCCFF"/>
          </a:solidFill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46038" tIns="46038" rIns="46038" bIns="46038" anchor="ctr"/>
          <a:lstStyle>
            <a:lvl1pPr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411163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822325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235075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1646238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0" hangingPunct="0">
              <a:lnSpc>
                <a:spcPct val="95000"/>
              </a:lnSpc>
              <a:buClrTx/>
              <a:buFontTx/>
              <a:buNone/>
            </a:pPr>
            <a:r>
              <a:rPr lang="en-US" altLang="zh-TW" dirty="0">
                <a:latin typeface="Arial" charset="0"/>
              </a:rPr>
              <a:t>2</a:t>
            </a:r>
          </a:p>
        </p:txBody>
      </p:sp>
      <p:sp>
        <p:nvSpPr>
          <p:cNvPr id="24" name="Oval 16"/>
          <p:cNvSpPr>
            <a:spLocks noChangeArrowheads="1"/>
          </p:cNvSpPr>
          <p:nvPr/>
        </p:nvSpPr>
        <p:spPr bwMode="blackWhite">
          <a:xfrm>
            <a:off x="9475076" y="2557467"/>
            <a:ext cx="493712" cy="493713"/>
          </a:xfrm>
          <a:prstGeom prst="ellipse">
            <a:avLst/>
          </a:prstGeom>
          <a:solidFill>
            <a:srgbClr val="CCCCFF"/>
          </a:solidFill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46038" tIns="46038" rIns="46038" bIns="46038" anchor="ctr"/>
          <a:lstStyle>
            <a:lvl1pPr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411163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822325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235075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1646238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0" hangingPunct="0">
              <a:lnSpc>
                <a:spcPct val="95000"/>
              </a:lnSpc>
              <a:buClrTx/>
              <a:buFontTx/>
              <a:buNone/>
            </a:pPr>
            <a:r>
              <a:rPr lang="en-US" altLang="zh-TW" dirty="0" smtClean="0">
                <a:latin typeface="Arial" charset="0"/>
              </a:rPr>
              <a:t>3</a:t>
            </a:r>
            <a:endParaRPr lang="en-US" altLang="zh-TW" dirty="0">
              <a:latin typeface="Arial" charset="0"/>
            </a:endParaRPr>
          </a:p>
        </p:txBody>
      </p:sp>
      <p:sp>
        <p:nvSpPr>
          <p:cNvPr id="25" name="Oval 15"/>
          <p:cNvSpPr>
            <a:spLocks noChangeArrowheads="1"/>
          </p:cNvSpPr>
          <p:nvPr/>
        </p:nvSpPr>
        <p:spPr bwMode="blackWhite">
          <a:xfrm>
            <a:off x="8213297" y="5378465"/>
            <a:ext cx="490538" cy="493713"/>
          </a:xfrm>
          <a:prstGeom prst="ellipse">
            <a:avLst/>
          </a:prstGeom>
          <a:solidFill>
            <a:srgbClr val="CCCCFF"/>
          </a:solidFill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46038" tIns="46038" rIns="46038" bIns="46038" anchor="ctr"/>
          <a:lstStyle>
            <a:lvl1pPr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411163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822325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235075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1646238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0" hangingPunct="0">
              <a:lnSpc>
                <a:spcPct val="95000"/>
              </a:lnSpc>
              <a:buClrTx/>
              <a:buFontTx/>
              <a:buNone/>
            </a:pPr>
            <a:r>
              <a:rPr lang="en-US" altLang="zh-TW" dirty="0">
                <a:latin typeface="Arial" charset="0"/>
              </a:rPr>
              <a:t>1</a:t>
            </a:r>
          </a:p>
        </p:txBody>
      </p:sp>
      <p:sp>
        <p:nvSpPr>
          <p:cNvPr id="26" name="Oval 16"/>
          <p:cNvSpPr>
            <a:spLocks noChangeArrowheads="1"/>
          </p:cNvSpPr>
          <p:nvPr/>
        </p:nvSpPr>
        <p:spPr bwMode="blackWhite">
          <a:xfrm>
            <a:off x="9287856" y="5356238"/>
            <a:ext cx="493712" cy="493713"/>
          </a:xfrm>
          <a:prstGeom prst="ellipse">
            <a:avLst/>
          </a:prstGeom>
          <a:solidFill>
            <a:srgbClr val="CCCCFF"/>
          </a:solidFill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46038" tIns="46038" rIns="46038" bIns="46038" anchor="ctr"/>
          <a:lstStyle>
            <a:lvl1pPr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411163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822325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235075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1646238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0" hangingPunct="0">
              <a:lnSpc>
                <a:spcPct val="95000"/>
              </a:lnSpc>
              <a:buClrTx/>
              <a:buFontTx/>
              <a:buNone/>
            </a:pPr>
            <a:r>
              <a:rPr lang="en-US" altLang="zh-TW" dirty="0">
                <a:latin typeface="Arial" charset="0"/>
              </a:rPr>
              <a:t>2</a:t>
            </a:r>
          </a:p>
        </p:txBody>
      </p:sp>
      <p:sp>
        <p:nvSpPr>
          <p:cNvPr id="27" name="Oval 16"/>
          <p:cNvSpPr>
            <a:spLocks noChangeArrowheads="1"/>
          </p:cNvSpPr>
          <p:nvPr/>
        </p:nvSpPr>
        <p:spPr bwMode="blackWhite">
          <a:xfrm>
            <a:off x="10295203" y="5356238"/>
            <a:ext cx="493712" cy="493713"/>
          </a:xfrm>
          <a:prstGeom prst="ellipse">
            <a:avLst/>
          </a:prstGeom>
          <a:solidFill>
            <a:srgbClr val="CCCCFF"/>
          </a:solidFill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46038" tIns="46038" rIns="46038" bIns="46038" anchor="ctr"/>
          <a:lstStyle>
            <a:lvl1pPr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411163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822325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235075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1646238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0" hangingPunct="0">
              <a:lnSpc>
                <a:spcPct val="95000"/>
              </a:lnSpc>
              <a:buClrTx/>
              <a:buFontTx/>
              <a:buNone/>
            </a:pPr>
            <a:r>
              <a:rPr lang="en-US" altLang="zh-TW" dirty="0" smtClean="0">
                <a:latin typeface="Arial" charset="0"/>
              </a:rPr>
              <a:t>3</a:t>
            </a:r>
            <a:endParaRPr lang="en-US" altLang="zh-TW" dirty="0">
              <a:latin typeface="Arial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21139" y="5412585"/>
            <a:ext cx="7255420" cy="785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範例中，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EMPLOYEES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表格中的姓名長度，與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EMPLOYEES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表格中的姓氏長度進行比較。若姓名與姓氏的長度不相等，則會顯示姓名的長度。</a:t>
            </a:r>
          </a:p>
        </p:txBody>
      </p:sp>
      <p:sp>
        <p:nvSpPr>
          <p:cNvPr id="29" name="矩形 28"/>
          <p:cNvSpPr/>
          <p:nvPr/>
        </p:nvSpPr>
        <p:spPr>
          <a:xfrm>
            <a:off x="1097280" y="1234882"/>
            <a:ext cx="10058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NULLIF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函數會比較兩個表示式。如果這兩個表示式是相等的，則此函數會傳回空值。如果這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兩個表示式並不相等，則此函數會傳回第一個表示式。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8" name="Rectangle 4"/>
          <p:cNvSpPr>
            <a:spLocks noGrp="1" noChangeArrowheads="1"/>
          </p:cNvSpPr>
          <p:nvPr>
            <p:ph type="title"/>
          </p:nvPr>
        </p:nvSpPr>
        <p:spPr>
          <a:xfrm>
            <a:off x="1097280" y="1"/>
            <a:ext cx="10058400" cy="1103586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solidFill>
                  <a:schemeClr val="tx1"/>
                </a:solidFill>
                <a:latin typeface="+mn-lt"/>
                <a:ea typeface="微軟正黑體" pitchFamily="34" charset="-120"/>
              </a:rPr>
              <a:t>Using the COALESCE Function</a:t>
            </a:r>
          </a:p>
        </p:txBody>
      </p:sp>
      <p:sp>
        <p:nvSpPr>
          <p:cNvPr id="4106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308538" y="1449388"/>
            <a:ext cx="9554604" cy="2101850"/>
          </a:xfrm>
        </p:spPr>
        <p:txBody>
          <a:bodyPr>
            <a:normAutofit/>
          </a:bodyPr>
          <a:lstStyle/>
          <a:p>
            <a:pPr marL="361950" indent="-36195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itchFamily="2" charset="2"/>
              <a:buChar char="ü"/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COALESCE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函數優於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NVL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函數的地方在於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COALESCE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函數能取得多個替代值。</a:t>
            </a:r>
          </a:p>
          <a:p>
            <a:pPr marL="361950" indent="-36195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itchFamily="2" charset="2"/>
              <a:buChar char="ü"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如果第一個表示式非空值，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COALESCE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函數就會傳回該表示式；否則，就會在剩下的表示式中進行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COALESCE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動作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5" name="Rectangle 3"/>
          <p:cNvSpPr>
            <a:spLocks noChangeArrowheads="1"/>
          </p:cNvSpPr>
          <p:nvPr/>
        </p:nvSpPr>
        <p:spPr bwMode="blackGray">
          <a:xfrm>
            <a:off x="1117601" y="1371600"/>
            <a:ext cx="9819217" cy="11811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SELECT </a:t>
            </a:r>
            <a:r>
              <a:rPr lang="en-US" altLang="zh-TW" dirty="0" err="1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last_name</a:t>
            </a: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employee_id</a:t>
            </a: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,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b="1" dirty="0" smtClean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       COALESCE(</a:t>
            </a:r>
            <a:r>
              <a:rPr lang="en-US" altLang="zh-TW" b="1" dirty="0" err="1" smtClean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manager_id</a:t>
            </a:r>
            <a:r>
              <a:rPr lang="en-US" altLang="zh-TW" b="1" dirty="0" smtClean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, </a:t>
            </a:r>
            <a:r>
              <a:rPr lang="en-US" altLang="zh-TW" b="1" dirty="0" err="1" smtClean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commission_pct</a:t>
            </a:r>
            <a:r>
              <a:rPr lang="en-US" altLang="zh-TW" b="1" dirty="0" smtClean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, -1) 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dirty="0" smtClean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FROM employees ORDER BY </a:t>
            </a:r>
            <a:r>
              <a:rPr lang="en-US" altLang="zh-TW" dirty="0" err="1" smtClean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commission_pct</a:t>
            </a:r>
            <a:r>
              <a:rPr lang="en-US" altLang="zh-TW" dirty="0" smtClean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;</a:t>
            </a:r>
            <a:endParaRPr lang="en-US" altLang="zh-TW" dirty="0">
              <a:solidFill>
                <a:srgbClr val="000000"/>
              </a:solidFill>
              <a:latin typeface="Courier New" pitchFamily="49" charset="0"/>
              <a:ea typeface="新細明體" charset="-120"/>
            </a:endParaRPr>
          </a:p>
        </p:txBody>
      </p:sp>
      <p:sp>
        <p:nvSpPr>
          <p:cNvPr id="412676" name="Rectangle 4"/>
          <p:cNvSpPr>
            <a:spLocks noGrp="1" noChangeArrowheads="1"/>
          </p:cNvSpPr>
          <p:nvPr>
            <p:ph type="title"/>
          </p:nvPr>
        </p:nvSpPr>
        <p:spPr>
          <a:xfrm>
            <a:off x="1097280" y="286604"/>
            <a:ext cx="10058400" cy="722390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solidFill>
                  <a:schemeClr val="tx1"/>
                </a:solidFill>
                <a:latin typeface="+mn-lt"/>
                <a:ea typeface="新細明體" charset="-120"/>
              </a:rPr>
              <a:t>Using the COALESCE Function</a:t>
            </a:r>
          </a:p>
        </p:txBody>
      </p:sp>
      <p:pic>
        <p:nvPicPr>
          <p:cNvPr id="3758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2794274"/>
            <a:ext cx="8493163" cy="2313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/>
        </p:nvSpPr>
        <p:spPr>
          <a:xfrm>
            <a:off x="7256590" y="2794274"/>
            <a:ext cx="3065374" cy="231388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117601" y="5312979"/>
            <a:ext cx="100584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範例中，若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MANAGER_ID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的值非空值，則會顯示出來。若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MANAGER_ID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的值為空值，則會顯示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COMMISSION_PCT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。若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MANAGER_ID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COMMISSION_PCT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值均為空值，則會顯示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–1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的值。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2" name="Rectangle 1028"/>
          <p:cNvSpPr>
            <a:spLocks noGrp="1" noChangeArrowheads="1"/>
          </p:cNvSpPr>
          <p:nvPr>
            <p:ph type="title"/>
          </p:nvPr>
        </p:nvSpPr>
        <p:spPr>
          <a:xfrm>
            <a:off x="1097280" y="1"/>
            <a:ext cx="10058400" cy="1103586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solidFill>
                  <a:schemeClr val="tx1"/>
                </a:solidFill>
                <a:latin typeface="+mn-lt"/>
                <a:ea typeface="新細明體" charset="-120"/>
              </a:rPr>
              <a:t>Lesson Agenda</a:t>
            </a:r>
          </a:p>
        </p:txBody>
      </p:sp>
      <p:sp>
        <p:nvSpPr>
          <p:cNvPr id="514053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812800" y="1449388"/>
            <a:ext cx="10557933" cy="4157662"/>
          </a:xfrm>
        </p:spPr>
        <p:txBody>
          <a:bodyPr/>
          <a:lstStyle/>
          <a:p>
            <a:pPr lvl="1">
              <a:buClr>
                <a:schemeClr val="folHlink"/>
              </a:buClr>
            </a:pPr>
            <a:r>
              <a:rPr lang="en-US" altLang="zh-TW">
                <a:solidFill>
                  <a:schemeClr val="folHlink"/>
                </a:solidFill>
                <a:ea typeface="新細明體" charset="-120"/>
              </a:rPr>
              <a:t>Implicit and explicit data type conversion</a:t>
            </a:r>
          </a:p>
          <a:p>
            <a:pPr lvl="1">
              <a:buClr>
                <a:schemeClr val="folHlink"/>
              </a:buClr>
            </a:pPr>
            <a:r>
              <a:rPr lang="en-US" altLang="zh-TW">
                <a:solidFill>
                  <a:schemeClr val="folHlink"/>
                </a:solidFill>
                <a:latin typeface="Courier New" pitchFamily="49" charset="0"/>
                <a:ea typeface="新細明體" charset="-120"/>
              </a:rPr>
              <a:t>TO_CHAR</a:t>
            </a:r>
            <a:r>
              <a:rPr lang="en-US" altLang="zh-TW">
                <a:solidFill>
                  <a:schemeClr val="folHlink"/>
                </a:solidFill>
                <a:ea typeface="新細明體" charset="-120"/>
              </a:rPr>
              <a:t>, </a:t>
            </a:r>
            <a:r>
              <a:rPr lang="en-US" altLang="zh-TW">
                <a:solidFill>
                  <a:schemeClr val="folHlink"/>
                </a:solidFill>
                <a:latin typeface="Courier New" pitchFamily="49" charset="0"/>
                <a:ea typeface="新細明體" charset="-120"/>
              </a:rPr>
              <a:t>TO_DATE</a:t>
            </a:r>
            <a:r>
              <a:rPr lang="en-US" altLang="zh-TW">
                <a:solidFill>
                  <a:schemeClr val="folHlink"/>
                </a:solidFill>
                <a:ea typeface="新細明體" charset="-120"/>
              </a:rPr>
              <a:t>, </a:t>
            </a:r>
            <a:r>
              <a:rPr lang="en-US" altLang="zh-TW">
                <a:solidFill>
                  <a:schemeClr val="folHlink"/>
                </a:solidFill>
                <a:latin typeface="Courier New" pitchFamily="49" charset="0"/>
                <a:ea typeface="新細明體" charset="-120"/>
              </a:rPr>
              <a:t>TO_NUMBER</a:t>
            </a:r>
            <a:r>
              <a:rPr lang="en-US" altLang="zh-TW">
                <a:solidFill>
                  <a:schemeClr val="folHlink"/>
                </a:solidFill>
                <a:ea typeface="新細明體" charset="-120"/>
              </a:rPr>
              <a:t> functions</a:t>
            </a:r>
          </a:p>
          <a:p>
            <a:pPr lvl="1">
              <a:buClr>
                <a:schemeClr val="folHlink"/>
              </a:buClr>
            </a:pPr>
            <a:r>
              <a:rPr lang="en-US" altLang="zh-TW">
                <a:solidFill>
                  <a:schemeClr val="folHlink"/>
                </a:solidFill>
                <a:ea typeface="新細明體" charset="-120"/>
              </a:rPr>
              <a:t>Nesting functions</a:t>
            </a:r>
          </a:p>
          <a:p>
            <a:pPr lvl="1">
              <a:buClr>
                <a:schemeClr val="folHlink"/>
              </a:buClr>
            </a:pPr>
            <a:r>
              <a:rPr lang="en-US" altLang="zh-TW">
                <a:solidFill>
                  <a:schemeClr val="folHlink"/>
                </a:solidFill>
                <a:ea typeface="新細明體" charset="-120"/>
              </a:rPr>
              <a:t>General functions:</a:t>
            </a:r>
          </a:p>
          <a:p>
            <a:pPr lvl="2">
              <a:buClr>
                <a:schemeClr val="folHlink"/>
              </a:buClr>
            </a:pPr>
            <a:r>
              <a:rPr lang="en-US" altLang="zh-TW">
                <a:solidFill>
                  <a:schemeClr val="folHlink"/>
                </a:solidFill>
                <a:latin typeface="Courier New" pitchFamily="49" charset="0"/>
                <a:ea typeface="新細明體" charset="-120"/>
              </a:rPr>
              <a:t>NVL</a:t>
            </a:r>
          </a:p>
          <a:p>
            <a:pPr lvl="2">
              <a:buClr>
                <a:schemeClr val="folHlink"/>
              </a:buClr>
            </a:pPr>
            <a:r>
              <a:rPr lang="en-US" altLang="zh-TW">
                <a:solidFill>
                  <a:schemeClr val="folHlink"/>
                </a:solidFill>
                <a:latin typeface="Courier New" pitchFamily="49" charset="0"/>
                <a:ea typeface="新細明體" charset="-120"/>
              </a:rPr>
              <a:t>NVL2</a:t>
            </a:r>
          </a:p>
          <a:p>
            <a:pPr lvl="2">
              <a:buClr>
                <a:schemeClr val="folHlink"/>
              </a:buClr>
            </a:pPr>
            <a:r>
              <a:rPr lang="en-US" altLang="zh-TW">
                <a:solidFill>
                  <a:schemeClr val="folHlink"/>
                </a:solidFill>
                <a:latin typeface="Courier New" pitchFamily="49" charset="0"/>
                <a:ea typeface="新細明體" charset="-120"/>
              </a:rPr>
              <a:t>NULLIF</a:t>
            </a:r>
          </a:p>
          <a:p>
            <a:pPr lvl="2">
              <a:buClr>
                <a:schemeClr val="folHlink"/>
              </a:buClr>
            </a:pPr>
            <a:r>
              <a:rPr lang="en-US" altLang="zh-TW">
                <a:solidFill>
                  <a:schemeClr val="folHlink"/>
                </a:solidFill>
                <a:latin typeface="Courier New" pitchFamily="49" charset="0"/>
                <a:ea typeface="新細明體" charset="-120"/>
              </a:rPr>
              <a:t>COALESCE</a:t>
            </a:r>
          </a:p>
          <a:p>
            <a:pPr lvl="1">
              <a:buClr>
                <a:schemeClr val="hlink"/>
              </a:buClr>
            </a:pPr>
            <a:r>
              <a:rPr lang="en-US" altLang="zh-TW">
                <a:ea typeface="新細明體" charset="-120"/>
              </a:rPr>
              <a:t>Conditional expressions:</a:t>
            </a:r>
          </a:p>
          <a:p>
            <a:pPr lvl="2">
              <a:buClr>
                <a:schemeClr val="hlink"/>
              </a:buClr>
            </a:pPr>
            <a:r>
              <a:rPr lang="en-US" altLang="zh-TW">
                <a:latin typeface="Courier New" pitchFamily="49" charset="0"/>
                <a:ea typeface="新細明體" charset="-120"/>
              </a:rPr>
              <a:t>CASE</a:t>
            </a:r>
          </a:p>
          <a:p>
            <a:pPr lvl="2">
              <a:buClr>
                <a:schemeClr val="hlink"/>
              </a:buClr>
            </a:pPr>
            <a:r>
              <a:rPr lang="en-US" altLang="zh-TW">
                <a:latin typeface="Courier New" pitchFamily="49" charset="0"/>
                <a:ea typeface="新細明體" charset="-120"/>
              </a:rPr>
              <a:t>DECODE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Line 2"/>
          <p:cNvSpPr>
            <a:spLocks noChangeShapeType="1"/>
          </p:cNvSpPr>
          <p:nvPr/>
        </p:nvSpPr>
        <p:spPr bwMode="auto">
          <a:xfrm flipV="1">
            <a:off x="6070600" y="2770189"/>
            <a:ext cx="0" cy="796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12323" name="Freeform 3"/>
          <p:cNvSpPr>
            <a:spLocks/>
          </p:cNvSpPr>
          <p:nvPr/>
        </p:nvSpPr>
        <p:spPr bwMode="auto">
          <a:xfrm>
            <a:off x="3111501" y="3562350"/>
            <a:ext cx="5856817" cy="534988"/>
          </a:xfrm>
          <a:custGeom>
            <a:avLst/>
            <a:gdLst/>
            <a:ahLst/>
            <a:cxnLst>
              <a:cxn ang="0">
                <a:pos x="0" y="316"/>
              </a:cxn>
              <a:cxn ang="0">
                <a:pos x="0" y="0"/>
              </a:cxn>
              <a:cxn ang="0">
                <a:pos x="2964" y="0"/>
              </a:cxn>
              <a:cxn ang="0">
                <a:pos x="2964" y="148"/>
              </a:cxn>
              <a:cxn ang="0">
                <a:pos x="2964" y="336"/>
              </a:cxn>
            </a:cxnLst>
            <a:rect l="0" t="0" r="r" b="b"/>
            <a:pathLst>
              <a:path w="2965" h="337">
                <a:moveTo>
                  <a:pt x="0" y="316"/>
                </a:moveTo>
                <a:lnTo>
                  <a:pt x="0" y="0"/>
                </a:lnTo>
                <a:lnTo>
                  <a:pt x="2964" y="0"/>
                </a:lnTo>
                <a:lnTo>
                  <a:pt x="2964" y="148"/>
                </a:lnTo>
                <a:lnTo>
                  <a:pt x="2964" y="336"/>
                </a:lnTo>
              </a:path>
            </a:pathLst>
          </a:custGeom>
          <a:noFill/>
          <a:ln w="28575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12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97280" y="286604"/>
            <a:ext cx="10058400" cy="785452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solidFill>
                  <a:schemeClr val="tx1"/>
                </a:solidFill>
                <a:latin typeface="+mn-lt"/>
                <a:ea typeface="新細明體" charset="-120"/>
              </a:rPr>
              <a:t>Two Types of SQL Functions</a:t>
            </a:r>
          </a:p>
        </p:txBody>
      </p:sp>
      <p:sp>
        <p:nvSpPr>
          <p:cNvPr id="312325" name="Rectangle 5"/>
          <p:cNvSpPr>
            <a:spLocks noChangeArrowheads="1"/>
          </p:cNvSpPr>
          <p:nvPr/>
        </p:nvSpPr>
        <p:spPr bwMode="blackWhite">
          <a:xfrm>
            <a:off x="1585384" y="4073525"/>
            <a:ext cx="3045883" cy="920750"/>
          </a:xfrm>
          <a:prstGeom prst="rect">
            <a:avLst/>
          </a:prstGeom>
          <a:solidFill>
            <a:srgbClr val="99CCCC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單列</a:t>
            </a:r>
          </a:p>
          <a:p>
            <a:pPr algn="ctr"/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函數</a:t>
            </a:r>
            <a:endParaRPr lang="en-US" altLang="zh-TW" sz="20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12326" name="Rectangle 6"/>
          <p:cNvSpPr>
            <a:spLocks noChangeArrowheads="1"/>
          </p:cNvSpPr>
          <p:nvPr/>
        </p:nvSpPr>
        <p:spPr bwMode="blackWhite">
          <a:xfrm>
            <a:off x="7467601" y="4057651"/>
            <a:ext cx="3018367" cy="950913"/>
          </a:xfrm>
          <a:prstGeom prst="rect">
            <a:avLst/>
          </a:prstGeom>
          <a:solidFill>
            <a:srgbClr val="99CCCC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多列</a:t>
            </a:r>
          </a:p>
          <a:p>
            <a:pPr algn="ctr"/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函數</a:t>
            </a:r>
            <a:endParaRPr lang="en-US" altLang="zh-TW" sz="20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12327" name="Line 7"/>
          <p:cNvSpPr>
            <a:spLocks noChangeShapeType="1"/>
          </p:cNvSpPr>
          <p:nvPr/>
        </p:nvSpPr>
        <p:spPr bwMode="auto">
          <a:xfrm>
            <a:off x="1143000" y="4532313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12328" name="Line 8"/>
          <p:cNvSpPr>
            <a:spLocks noChangeShapeType="1"/>
          </p:cNvSpPr>
          <p:nvPr/>
        </p:nvSpPr>
        <p:spPr bwMode="auto">
          <a:xfrm>
            <a:off x="4654551" y="4532313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12329" name="Line 9"/>
          <p:cNvSpPr>
            <a:spLocks noChangeShapeType="1"/>
          </p:cNvSpPr>
          <p:nvPr/>
        </p:nvSpPr>
        <p:spPr bwMode="auto">
          <a:xfrm>
            <a:off x="10509251" y="4532313"/>
            <a:ext cx="45296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7010400" y="4256088"/>
            <a:ext cx="431800" cy="552450"/>
            <a:chOff x="3132" y="2663"/>
            <a:chExt cx="384" cy="348"/>
          </a:xfrm>
        </p:grpSpPr>
        <p:sp>
          <p:nvSpPr>
            <p:cNvPr id="312331" name="Line 11"/>
            <p:cNvSpPr>
              <a:spLocks noChangeShapeType="1"/>
            </p:cNvSpPr>
            <p:nvPr/>
          </p:nvSpPr>
          <p:spPr bwMode="auto">
            <a:xfrm>
              <a:off x="3132" y="2855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2332" name="Line 12"/>
            <p:cNvSpPr>
              <a:spLocks noChangeShapeType="1"/>
            </p:cNvSpPr>
            <p:nvPr/>
          </p:nvSpPr>
          <p:spPr bwMode="auto">
            <a:xfrm>
              <a:off x="3132" y="2663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2333" name="Line 13"/>
            <p:cNvSpPr>
              <a:spLocks noChangeShapeType="1"/>
            </p:cNvSpPr>
            <p:nvPr/>
          </p:nvSpPr>
          <p:spPr bwMode="auto">
            <a:xfrm>
              <a:off x="3132" y="3011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312334" name="Rectangle 14"/>
          <p:cNvSpPr>
            <a:spLocks noChangeArrowheads="1"/>
          </p:cNvSpPr>
          <p:nvPr/>
        </p:nvSpPr>
        <p:spPr bwMode="blackWhite">
          <a:xfrm>
            <a:off x="1041400" y="5114926"/>
            <a:ext cx="4133851" cy="4873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1620838" eaLnBrk="0" hangingPunct="0">
              <a:spcBef>
                <a:spcPct val="0"/>
              </a:spcBef>
              <a:buClrTx/>
              <a:buFontTx/>
              <a:buNone/>
            </a:pPr>
            <a:r>
              <a:rPr lang="zh-TW" altLang="en-US" b="1" dirty="0" smtClean="0"/>
              <a:t>每列傳回一個結果</a:t>
            </a:r>
            <a:endParaRPr lang="en-US" altLang="zh-TW" b="1" dirty="0">
              <a:ea typeface="新細明體" charset="-120"/>
            </a:endParaRPr>
          </a:p>
        </p:txBody>
      </p:sp>
      <p:sp>
        <p:nvSpPr>
          <p:cNvPr id="312335" name="Rectangle 15"/>
          <p:cNvSpPr>
            <a:spLocks noChangeArrowheads="1"/>
          </p:cNvSpPr>
          <p:nvPr/>
        </p:nvSpPr>
        <p:spPr bwMode="blackWhite">
          <a:xfrm>
            <a:off x="6668814" y="5114926"/>
            <a:ext cx="5030002" cy="4873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1620838" eaLnBrk="0" hangingPunct="0">
              <a:spcBef>
                <a:spcPct val="0"/>
              </a:spcBef>
              <a:buClrTx/>
              <a:buFontTx/>
              <a:buNone/>
            </a:pPr>
            <a:r>
              <a:rPr lang="zh-TW" altLang="en-US" b="1" dirty="0" smtClean="0"/>
              <a:t>每組資料列傳回一個結果</a:t>
            </a:r>
            <a:endParaRPr lang="en-US" altLang="zh-TW" b="1" dirty="0">
              <a:ea typeface="新細明體" charset="-120"/>
            </a:endParaRPr>
          </a:p>
        </p:txBody>
      </p:sp>
      <p:sp>
        <p:nvSpPr>
          <p:cNvPr id="312336" name="Rectangle 16"/>
          <p:cNvSpPr>
            <a:spLocks noChangeArrowheads="1"/>
          </p:cNvSpPr>
          <p:nvPr/>
        </p:nvSpPr>
        <p:spPr bwMode="blackWhite">
          <a:xfrm>
            <a:off x="4491567" y="2124076"/>
            <a:ext cx="3134784" cy="931863"/>
          </a:xfrm>
          <a:prstGeom prst="rect">
            <a:avLst/>
          </a:prstGeom>
          <a:solidFill>
            <a:schemeClr val="tx2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ClrTx/>
              <a:buFontTx/>
              <a:buNone/>
            </a:pPr>
            <a:r>
              <a:rPr lang="zh-TW" altLang="en-US" sz="2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函數</a:t>
            </a:r>
            <a:endParaRPr lang="en-US" altLang="zh-TW" sz="20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 spd="slow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97280" y="1"/>
            <a:ext cx="10058400" cy="1119352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solidFill>
                  <a:schemeClr val="tx1"/>
                </a:solidFill>
                <a:latin typeface="+mn-lt"/>
                <a:ea typeface="新細明體" charset="-120"/>
              </a:rPr>
              <a:t>Conditional Expressions</a:t>
            </a:r>
          </a:p>
        </p:txBody>
      </p:sp>
      <p:sp>
        <p:nvSpPr>
          <p:cNvPr id="4147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286467" y="1449388"/>
            <a:ext cx="10557933" cy="1827212"/>
          </a:xfrm>
        </p:spPr>
        <p:txBody>
          <a:bodyPr/>
          <a:lstStyle/>
          <a:p>
            <a:pPr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SQL 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敘述句中可使用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IF-THEN-ELSE 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邏輯，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使用兩種方法：</a:t>
            </a:r>
          </a:p>
          <a:p>
            <a:pPr>
              <a:buClrTx/>
              <a:buFont typeface="Wingdings" pitchFamily="2" charset="2"/>
              <a:buChar char="ü"/>
            </a:pP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  CASE 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表示式</a:t>
            </a:r>
          </a:p>
          <a:p>
            <a:pPr>
              <a:buClrTx/>
              <a:buFont typeface="Wingdings" pitchFamily="2" charset="2"/>
              <a:buChar char="ü"/>
            </a:pP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  DECODE 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函數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3" name="Rectangle 1029"/>
          <p:cNvSpPr>
            <a:spLocks noGrp="1" noChangeArrowheads="1"/>
          </p:cNvSpPr>
          <p:nvPr>
            <p:ph type="title"/>
          </p:nvPr>
        </p:nvSpPr>
        <p:spPr>
          <a:xfrm>
            <a:off x="1097280" y="1"/>
            <a:ext cx="10058400" cy="1103586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solidFill>
                  <a:schemeClr val="tx1"/>
                </a:solidFill>
                <a:latin typeface="+mn-lt"/>
                <a:ea typeface="微軟正黑體" pitchFamily="34" charset="-120"/>
              </a:rPr>
              <a:t>CASE Expression</a:t>
            </a:r>
          </a:p>
        </p:txBody>
      </p:sp>
      <p:sp>
        <p:nvSpPr>
          <p:cNvPr id="416774" name="Rectangle 1030"/>
          <p:cNvSpPr>
            <a:spLocks noGrp="1" noChangeArrowheads="1"/>
          </p:cNvSpPr>
          <p:nvPr>
            <p:ph type="body" idx="1"/>
          </p:nvPr>
        </p:nvSpPr>
        <p:spPr>
          <a:xfrm>
            <a:off x="1097280" y="1449389"/>
            <a:ext cx="10557933" cy="695325"/>
          </a:xfrm>
        </p:spPr>
        <p:txBody>
          <a:bodyPr>
            <a:normAutofit/>
          </a:bodyPr>
          <a:lstStyle/>
          <a:p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</a:rPr>
              <a:t>藉由執行</a:t>
            </a:r>
            <a:r>
              <a:rPr lang="en-US" altLang="zh-TW" sz="1800" dirty="0" smtClean="0">
                <a:latin typeface="微軟正黑體" pitchFamily="34" charset="-120"/>
                <a:ea typeface="微軟正黑體" pitchFamily="34" charset="-120"/>
              </a:rPr>
              <a:t>IF-THEN-ELSE </a:t>
            </a:r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</a:rPr>
              <a:t>敘述句，讓條件查詢變得更容易：</a:t>
            </a:r>
            <a:endParaRPr lang="en-US" altLang="zh-TW" sz="18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16772" name="Rectangle 1028"/>
          <p:cNvSpPr>
            <a:spLocks noChangeArrowheads="1"/>
          </p:cNvSpPr>
          <p:nvPr/>
        </p:nvSpPr>
        <p:spPr bwMode="blackGray">
          <a:xfrm>
            <a:off x="1097280" y="1923393"/>
            <a:ext cx="9819217" cy="158908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eaLnBrk="0" hangingPunct="0">
              <a:lnSpc>
                <a:spcPct val="105000"/>
              </a:lnSpc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CASE </a:t>
            </a:r>
            <a:r>
              <a:rPr lang="en-US" altLang="zh-TW" i="1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expr</a:t>
            </a:r>
            <a:r>
              <a:rPr lang="en-US" altLang="zh-TW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 WHEN </a:t>
            </a:r>
            <a:r>
              <a:rPr lang="en-US" altLang="zh-TW" i="1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comparison_expr1</a:t>
            </a:r>
            <a:r>
              <a:rPr lang="en-US" altLang="zh-TW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 THEN </a:t>
            </a:r>
            <a:r>
              <a:rPr lang="en-US" altLang="zh-TW" i="1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return_expr1</a:t>
            </a:r>
          </a:p>
          <a:p>
            <a:pPr algn="l" eaLnBrk="0" hangingPunct="0">
              <a:lnSpc>
                <a:spcPct val="105000"/>
              </a:lnSpc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i="1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         </a:t>
            </a:r>
            <a:r>
              <a:rPr lang="en-US" altLang="zh-TW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[WHEN</a:t>
            </a:r>
            <a:r>
              <a:rPr lang="en-US" altLang="zh-TW" i="1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 comparison_expr2 </a:t>
            </a:r>
            <a:r>
              <a:rPr lang="en-US" altLang="zh-TW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THEN</a:t>
            </a:r>
            <a:r>
              <a:rPr lang="en-US" altLang="zh-TW" i="1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 return_expr2</a:t>
            </a:r>
          </a:p>
          <a:p>
            <a:pPr algn="l" eaLnBrk="0" hangingPunct="0">
              <a:lnSpc>
                <a:spcPct val="105000"/>
              </a:lnSpc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          WHEN</a:t>
            </a:r>
            <a:r>
              <a:rPr lang="en-US" altLang="zh-TW" i="1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 comparison_exprn </a:t>
            </a:r>
            <a:r>
              <a:rPr lang="en-US" altLang="zh-TW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THEN</a:t>
            </a:r>
            <a:r>
              <a:rPr lang="en-US" altLang="zh-TW" i="1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 return_exprn</a:t>
            </a:r>
          </a:p>
          <a:p>
            <a:pPr algn="l" eaLnBrk="0" hangingPunct="0">
              <a:lnSpc>
                <a:spcPct val="105000"/>
              </a:lnSpc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          ELSE </a:t>
            </a:r>
            <a:r>
              <a:rPr lang="en-US" altLang="zh-TW" i="1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else_expr</a:t>
            </a:r>
            <a:r>
              <a:rPr lang="en-US" altLang="zh-TW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]</a:t>
            </a:r>
          </a:p>
          <a:p>
            <a:pPr algn="l" eaLnBrk="0" hangingPunct="0">
              <a:lnSpc>
                <a:spcPct val="105000"/>
              </a:lnSpc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END</a:t>
            </a:r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8835" name="Picture 19" descr="C:\project-SQLFund1\images\img-04-33b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gray">
          <a:xfrm>
            <a:off x="2772836" y="5172075"/>
            <a:ext cx="6172200" cy="457200"/>
          </a:xfrm>
          <a:prstGeom prst="rect">
            <a:avLst/>
          </a:prstGeom>
          <a:noFill/>
        </p:spPr>
      </p:pic>
      <p:pic>
        <p:nvPicPr>
          <p:cNvPr id="418833" name="Picture 17" descr="C:\project-SQLFund1\images\img-04-33a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gray">
          <a:xfrm>
            <a:off x="2747436" y="3754437"/>
            <a:ext cx="6172200" cy="1189038"/>
          </a:xfrm>
          <a:prstGeom prst="rect">
            <a:avLst/>
          </a:prstGeom>
          <a:noFill/>
        </p:spPr>
      </p:pic>
      <p:pic>
        <p:nvPicPr>
          <p:cNvPr id="418832" name="Picture 16" descr="C:\project-SQLFund1\images\img-04-33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gray">
          <a:xfrm>
            <a:off x="2747437" y="3490912"/>
            <a:ext cx="6187017" cy="263525"/>
          </a:xfrm>
          <a:prstGeom prst="rect">
            <a:avLst/>
          </a:prstGeom>
          <a:noFill/>
        </p:spPr>
      </p:pic>
      <p:sp>
        <p:nvSpPr>
          <p:cNvPr id="418818" name="Rectangle 2"/>
          <p:cNvSpPr>
            <a:spLocks noChangeArrowheads="1"/>
          </p:cNvSpPr>
          <p:nvPr/>
        </p:nvSpPr>
        <p:spPr bwMode="blackGray">
          <a:xfrm>
            <a:off x="1219201" y="1671145"/>
            <a:ext cx="9819217" cy="17081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eaLnBrk="0" hangingPunct="0">
              <a:lnSpc>
                <a:spcPct val="105000"/>
              </a:lnSpc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SELECT </a:t>
            </a:r>
            <a:r>
              <a:rPr lang="en-US" altLang="zh-TW" dirty="0" err="1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last_name</a:t>
            </a: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job_id</a:t>
            </a: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, salary,</a:t>
            </a:r>
          </a:p>
          <a:p>
            <a:pPr algn="l" eaLnBrk="0" hangingPunct="0">
              <a:lnSpc>
                <a:spcPct val="105000"/>
              </a:lnSpc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       </a:t>
            </a:r>
            <a:r>
              <a:rPr lang="en-US" altLang="zh-TW" b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CASE </a:t>
            </a:r>
            <a:r>
              <a:rPr lang="en-US" altLang="zh-TW" b="1" dirty="0" err="1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job_id</a:t>
            </a:r>
            <a:r>
              <a:rPr lang="en-US" altLang="zh-TW" b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 WHEN 'IT_PROG'  THEN  1.10*salary</a:t>
            </a:r>
          </a:p>
          <a:p>
            <a:pPr algn="l" eaLnBrk="0" hangingPunct="0">
              <a:lnSpc>
                <a:spcPct val="105000"/>
              </a:lnSpc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b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                   WHEN 'ST_CLERK' THEN  1.15*salary</a:t>
            </a:r>
          </a:p>
          <a:p>
            <a:pPr algn="l" eaLnBrk="0" hangingPunct="0">
              <a:lnSpc>
                <a:spcPct val="105000"/>
              </a:lnSpc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b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                   WHEN 'SA_REP'   THEN  1.20*salary</a:t>
            </a:r>
          </a:p>
          <a:p>
            <a:pPr algn="l" eaLnBrk="0" hangingPunct="0">
              <a:lnSpc>
                <a:spcPct val="105000"/>
              </a:lnSpc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b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       ELSE      salary END     "REVISED_SALARY"</a:t>
            </a:r>
          </a:p>
          <a:p>
            <a:pPr algn="l" eaLnBrk="0" hangingPunct="0">
              <a:lnSpc>
                <a:spcPct val="105000"/>
              </a:lnSpc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FROM   employees;</a:t>
            </a:r>
          </a:p>
        </p:txBody>
      </p:sp>
      <p:sp>
        <p:nvSpPr>
          <p:cNvPr id="418830" name="Rectangle 14"/>
          <p:cNvSpPr>
            <a:spLocks noGrp="1" noChangeArrowheads="1"/>
          </p:cNvSpPr>
          <p:nvPr>
            <p:ph type="title"/>
          </p:nvPr>
        </p:nvSpPr>
        <p:spPr>
          <a:xfrm>
            <a:off x="1097280" y="0"/>
            <a:ext cx="10058400" cy="1087821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latin typeface="+mn-lt"/>
                <a:ea typeface="新細明體" charset="-120"/>
              </a:rPr>
              <a:t>Using the CASE Expression</a:t>
            </a:r>
          </a:p>
        </p:txBody>
      </p:sp>
      <p:sp>
        <p:nvSpPr>
          <p:cNvPr id="418831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1219201" y="1087821"/>
            <a:ext cx="10557933" cy="804042"/>
          </a:xfrm>
        </p:spPr>
        <p:txBody>
          <a:bodyPr tIns="180000">
            <a:normAutofit/>
          </a:bodyPr>
          <a:lstStyle/>
          <a:p>
            <a:r>
              <a:rPr lang="zh-TW" altLang="en-US" sz="18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藉由執行</a:t>
            </a:r>
            <a:r>
              <a:rPr lang="en-US" altLang="zh-TW" sz="18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IF-THEN-ELSE </a:t>
            </a:r>
            <a:r>
              <a:rPr lang="zh-TW" altLang="en-US" sz="18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敘述句，讓條件查詢變得更容易：</a:t>
            </a:r>
            <a:endParaRPr lang="en-US" altLang="zh-TW" sz="18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18829" name="Rectangle 13"/>
          <p:cNvSpPr>
            <a:spLocks noChangeArrowheads="1"/>
          </p:cNvSpPr>
          <p:nvPr/>
        </p:nvSpPr>
        <p:spPr bwMode="gray">
          <a:xfrm>
            <a:off x="7116236" y="3490912"/>
            <a:ext cx="1828800" cy="2138363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219201" y="5664200"/>
            <a:ext cx="10557933" cy="655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若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JOB_ID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IT_PROG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，則加薪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10%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；若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JOB_ID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ST_CLERK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，則加薪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15%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；若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JOB_ID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SA_REP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，則加薪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20%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。至於其他所有的工作角色，其薪資並不會增加。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2772836" y="4681865"/>
            <a:ext cx="788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…</a:t>
            </a:r>
            <a:endParaRPr lang="zh-TW" altLang="en-US" sz="2800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9" name="Rectangle 5"/>
          <p:cNvSpPr>
            <a:spLocks noGrp="1" noChangeArrowheads="1"/>
          </p:cNvSpPr>
          <p:nvPr>
            <p:ph type="title"/>
          </p:nvPr>
        </p:nvSpPr>
        <p:spPr>
          <a:xfrm>
            <a:off x="1097280" y="1"/>
            <a:ext cx="10058400" cy="1056290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solidFill>
                  <a:schemeClr val="tx1"/>
                </a:solidFill>
                <a:latin typeface="+mn-lt"/>
              </a:rPr>
              <a:t>DECODE Function</a:t>
            </a:r>
          </a:p>
        </p:txBody>
      </p:sp>
      <p:sp>
        <p:nvSpPr>
          <p:cNvPr id="42087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143001" y="1449389"/>
            <a:ext cx="10557933" cy="695325"/>
          </a:xfrm>
        </p:spPr>
        <p:txBody>
          <a:bodyPr>
            <a:no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藉由執行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CASE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表示式或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IF-THEN-ELSE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敘述句，讓條件查詢變得更容易：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20868" name="Rectangle 4"/>
          <p:cNvSpPr>
            <a:spLocks noChangeArrowheads="1"/>
          </p:cNvSpPr>
          <p:nvPr/>
        </p:nvSpPr>
        <p:spPr bwMode="blackGray">
          <a:xfrm>
            <a:off x="1143001" y="2362200"/>
            <a:ext cx="9819217" cy="1060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eaLnBrk="0" hangingPunct="0">
              <a:lnSpc>
                <a:spcPct val="105000"/>
              </a:lnSpc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DECODE(</a:t>
            </a:r>
            <a:r>
              <a:rPr lang="en-US" altLang="zh-TW" i="1" dirty="0" err="1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col|expression</a:t>
            </a:r>
            <a:r>
              <a:rPr lang="en-US" altLang="zh-TW" i="1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, search1, result1 </a:t>
            </a:r>
          </a:p>
          <a:p>
            <a:pPr algn="l" eaLnBrk="0" hangingPunct="0">
              <a:lnSpc>
                <a:spcPct val="105000"/>
              </a:lnSpc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i="1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      			   </a:t>
            </a: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[</a:t>
            </a:r>
            <a:r>
              <a:rPr lang="en-US" altLang="zh-TW" i="1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, search2, result2,...,</a:t>
            </a: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]</a:t>
            </a:r>
          </a:p>
          <a:p>
            <a:pPr algn="l" eaLnBrk="0" hangingPunct="0">
              <a:lnSpc>
                <a:spcPct val="105000"/>
              </a:lnSpc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i="1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      			   </a:t>
            </a: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[</a:t>
            </a:r>
            <a:r>
              <a:rPr lang="en-US" altLang="zh-TW" i="1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, default</a:t>
            </a: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])</a:t>
            </a:r>
          </a:p>
        </p:txBody>
      </p:sp>
      <p:sp>
        <p:nvSpPr>
          <p:cNvPr id="5" name="矩形 4"/>
          <p:cNvSpPr/>
          <p:nvPr/>
        </p:nvSpPr>
        <p:spPr>
          <a:xfrm>
            <a:off x="1143000" y="3890665"/>
            <a:ext cx="9819217" cy="872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DECODE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函數會在將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expression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與各個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search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值比較之後，再對此表示式進行解碼。如果此表示式與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search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相同，則會傳回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result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927" name="Picture 15" descr="C:\project-SQLFund1\images\img-04-35b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gray">
          <a:xfrm>
            <a:off x="2527738" y="4720585"/>
            <a:ext cx="6172200" cy="503238"/>
          </a:xfrm>
          <a:prstGeom prst="rect">
            <a:avLst/>
          </a:prstGeom>
          <a:noFill/>
        </p:spPr>
      </p:pic>
      <p:pic>
        <p:nvPicPr>
          <p:cNvPr id="422925" name="Picture 13" descr="C:\project-SQLFund1\images\img-04-35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gray">
          <a:xfrm>
            <a:off x="2527738" y="3553133"/>
            <a:ext cx="6172200" cy="263525"/>
          </a:xfrm>
          <a:prstGeom prst="rect">
            <a:avLst/>
          </a:prstGeom>
          <a:noFill/>
        </p:spPr>
      </p:pic>
      <p:pic>
        <p:nvPicPr>
          <p:cNvPr id="422926" name="Picture 14" descr="C:\project-SQLFund1\images\img-04-35a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gray">
          <a:xfrm>
            <a:off x="2527738" y="3802370"/>
            <a:ext cx="6172200" cy="720725"/>
          </a:xfrm>
          <a:prstGeom prst="rect">
            <a:avLst/>
          </a:prstGeom>
          <a:noFill/>
        </p:spPr>
      </p:pic>
      <p:sp>
        <p:nvSpPr>
          <p:cNvPr id="422914" name="Rectangle 2"/>
          <p:cNvSpPr>
            <a:spLocks noChangeArrowheads="1"/>
          </p:cNvSpPr>
          <p:nvPr/>
        </p:nvSpPr>
        <p:spPr bwMode="blackGray">
          <a:xfrm>
            <a:off x="1084791" y="1324303"/>
            <a:ext cx="9819217" cy="191293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SELECT </a:t>
            </a:r>
            <a:r>
              <a:rPr lang="en-US" altLang="zh-TW" dirty="0" err="1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last_name</a:t>
            </a: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job_id</a:t>
            </a: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, salary,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       </a:t>
            </a:r>
            <a:r>
              <a:rPr lang="en-US" altLang="zh-TW" b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DECODE(</a:t>
            </a:r>
            <a:r>
              <a:rPr lang="en-US" altLang="zh-TW" b="1" dirty="0" err="1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job_id</a:t>
            </a:r>
            <a:r>
              <a:rPr lang="en-US" altLang="zh-TW" b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, 'IT_PROG',  1.10*salary,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b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                      'ST_CLERK', 1.15*salary,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b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                      'SA_REP',   1.20*salary,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b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              salary)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       REVISED_SALARY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FROM   employees;</a:t>
            </a:r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title"/>
          </p:nvPr>
        </p:nvSpPr>
        <p:spPr>
          <a:xfrm>
            <a:off x="1097280" y="286603"/>
            <a:ext cx="10058400" cy="816983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solidFill>
                  <a:schemeClr val="tx1"/>
                </a:solidFill>
                <a:latin typeface="+mn-lt"/>
                <a:ea typeface="新細明體" charset="-120"/>
              </a:rPr>
              <a:t>Using the DECODE Function</a:t>
            </a:r>
          </a:p>
        </p:txBody>
      </p:sp>
      <p:sp>
        <p:nvSpPr>
          <p:cNvPr id="422917" name="Text Box 5"/>
          <p:cNvSpPr txBox="1">
            <a:spLocks noChangeArrowheads="1"/>
          </p:cNvSpPr>
          <p:nvPr/>
        </p:nvSpPr>
        <p:spPr bwMode="gray">
          <a:xfrm>
            <a:off x="2527738" y="4325605"/>
            <a:ext cx="488951" cy="39498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med" len="lg"/>
          </a:ln>
          <a:effectLst/>
        </p:spPr>
        <p:txBody>
          <a:bodyPr lIns="12700" tIns="12700" rIns="12700" bIns="12700">
            <a:spAutoFit/>
          </a:bodyPr>
          <a:lstStyle/>
          <a:p>
            <a:pPr defTabSz="822325">
              <a:spcBef>
                <a:spcPct val="0"/>
              </a:spcBef>
              <a:buClr>
                <a:srgbClr val="000000"/>
              </a:buClr>
            </a:pPr>
            <a:r>
              <a:rPr lang="en-US" altLang="zh-TW" sz="2400" dirty="0">
                <a:ea typeface="新細明體" charset="-120"/>
              </a:rPr>
              <a:t>…</a:t>
            </a:r>
          </a:p>
        </p:txBody>
      </p:sp>
      <p:sp>
        <p:nvSpPr>
          <p:cNvPr id="422923" name="Rectangle 11"/>
          <p:cNvSpPr>
            <a:spLocks noChangeArrowheads="1"/>
          </p:cNvSpPr>
          <p:nvPr/>
        </p:nvSpPr>
        <p:spPr bwMode="gray">
          <a:xfrm>
            <a:off x="6896538" y="3553132"/>
            <a:ext cx="1828800" cy="1670691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097280" y="5495241"/>
            <a:ext cx="9806728" cy="751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如果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JOB_ID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IT_PROG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，則薪資會增加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10%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；如果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JOB_ID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ST_CLERK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，則薪資會增加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15%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；如果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JOB_ID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SA_REP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，則薪資會增加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20%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。至於其他工作角色，其薪資並不會增加。</a:t>
            </a:r>
          </a:p>
        </p:txBody>
      </p:sp>
    </p:spTree>
  </p:cSld>
  <p:clrMapOvr>
    <a:masterClrMapping/>
  </p:clrMapOvr>
  <p:transition spd="slow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ChangeArrowheads="1"/>
          </p:cNvSpPr>
          <p:nvPr/>
        </p:nvSpPr>
        <p:spPr bwMode="blackGray">
          <a:xfrm>
            <a:off x="1143001" y="1560786"/>
            <a:ext cx="9819217" cy="315310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SELECT </a:t>
            </a:r>
            <a:r>
              <a:rPr lang="en-US" altLang="zh-TW" dirty="0" err="1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last_name</a:t>
            </a: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, salary,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       </a:t>
            </a:r>
            <a:r>
              <a:rPr lang="en-US" altLang="zh-TW" b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DECODE (TRUNC(salary/2000, 0),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b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                         0, 0.00,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b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                         1, 0.09,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b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                         2, 0.20,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b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                         3, 0.30,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b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                         4, 0.40,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b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                         5, 0.42,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b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                         6, 0.44,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b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                            0.45) TAX_RATE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FROM   </a:t>
            </a:r>
            <a:r>
              <a:rPr lang="en-US" altLang="zh-TW" dirty="0" smtClean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employees WHERE  </a:t>
            </a:r>
            <a:r>
              <a:rPr lang="en-US" altLang="zh-TW" dirty="0" err="1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department_id</a:t>
            </a: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 = 80;</a:t>
            </a:r>
          </a:p>
        </p:txBody>
      </p:sp>
      <p:sp>
        <p:nvSpPr>
          <p:cNvPr id="424966" name="Rectangle 6"/>
          <p:cNvSpPr>
            <a:spLocks noGrp="1" noChangeArrowheads="1"/>
          </p:cNvSpPr>
          <p:nvPr>
            <p:ph type="title"/>
          </p:nvPr>
        </p:nvSpPr>
        <p:spPr>
          <a:xfrm>
            <a:off x="1097280" y="1"/>
            <a:ext cx="10058400" cy="1056290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solidFill>
                  <a:schemeClr val="tx1"/>
                </a:solidFill>
                <a:latin typeface="+mn-lt"/>
                <a:ea typeface="新細明體" charset="-120"/>
              </a:rPr>
              <a:t>Using the DECODE Function</a:t>
            </a:r>
          </a:p>
        </p:txBody>
      </p:sp>
      <p:sp>
        <p:nvSpPr>
          <p:cNvPr id="42496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143001" y="1101726"/>
            <a:ext cx="10557933" cy="695325"/>
          </a:xfrm>
        </p:spPr>
        <p:txBody>
          <a:bodyPr tIns="180000">
            <a:normAutofit/>
          </a:bodyPr>
          <a:lstStyle/>
          <a:p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</a:rPr>
              <a:t>顯示部門中每個員工的適當稅率：</a:t>
            </a:r>
            <a:endParaRPr lang="en-US" altLang="zh-TW" sz="18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3768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1" y="4907346"/>
            <a:ext cx="8442433" cy="1414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2" name="Rectangle 4"/>
          <p:cNvSpPr>
            <a:spLocks noGrp="1" noChangeArrowheads="1"/>
          </p:cNvSpPr>
          <p:nvPr>
            <p:ph type="title"/>
          </p:nvPr>
        </p:nvSpPr>
        <p:spPr>
          <a:xfrm>
            <a:off x="1097280" y="0"/>
            <a:ext cx="10058400" cy="1135117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solidFill>
                  <a:schemeClr val="tx1"/>
                </a:solidFill>
                <a:latin typeface="+mn-lt"/>
                <a:ea typeface="新細明體" charset="-120"/>
              </a:rPr>
              <a:t>Summary</a:t>
            </a:r>
          </a:p>
        </p:txBody>
      </p:sp>
      <p:sp>
        <p:nvSpPr>
          <p:cNvPr id="4270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381059" y="1449388"/>
            <a:ext cx="10557933" cy="3453688"/>
          </a:xfrm>
        </p:spPr>
        <p:txBody>
          <a:bodyPr>
            <a:noAutofit/>
          </a:bodyPr>
          <a:lstStyle/>
          <a:p>
            <a:pPr marL="361950" indent="-361950">
              <a:buClrTx/>
              <a:buFont typeface="Wingdings" pitchFamily="2" charset="2"/>
              <a:buChar char="ü"/>
            </a:pPr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</a:rPr>
              <a:t>使用函數來執行資料運算</a:t>
            </a:r>
          </a:p>
          <a:p>
            <a:pPr marL="361950" indent="-361950">
              <a:buClrTx/>
              <a:buFont typeface="Wingdings" pitchFamily="2" charset="2"/>
              <a:buChar char="ü"/>
            </a:pPr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</a:rPr>
              <a:t>使用函數來修改個別的資料項目</a:t>
            </a:r>
          </a:p>
          <a:p>
            <a:pPr marL="361950" indent="-361950">
              <a:buClrTx/>
              <a:buFont typeface="Wingdings" pitchFamily="2" charset="2"/>
              <a:buChar char="ü"/>
            </a:pPr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</a:rPr>
              <a:t>使用函數來處理資料列群組的輸出</a:t>
            </a:r>
          </a:p>
          <a:p>
            <a:pPr marL="361950" indent="-361950">
              <a:buClrTx/>
              <a:buFont typeface="Wingdings" pitchFamily="2" charset="2"/>
              <a:buChar char="ü"/>
            </a:pPr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</a:rPr>
              <a:t>使用函數來更改顯示的日期格式</a:t>
            </a:r>
          </a:p>
          <a:p>
            <a:pPr marL="361950" indent="-361950">
              <a:buClrTx/>
              <a:buFont typeface="Wingdings" pitchFamily="2" charset="2"/>
              <a:buChar char="ü"/>
            </a:pPr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</a:rPr>
              <a:t>使用函數來轉換資料欄資料類型</a:t>
            </a:r>
          </a:p>
          <a:p>
            <a:pPr marL="361950" indent="-361950">
              <a:buClrTx/>
              <a:buFont typeface="Wingdings" pitchFamily="2" charset="2"/>
              <a:buChar char="ü"/>
            </a:pPr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</a:rPr>
              <a:t>使用</a:t>
            </a:r>
            <a:r>
              <a:rPr lang="en-US" altLang="zh-TW" sz="1800" b="1" dirty="0" smtClean="0">
                <a:latin typeface="微軟正黑體" pitchFamily="34" charset="-120"/>
                <a:ea typeface="微軟正黑體" pitchFamily="34" charset="-120"/>
              </a:rPr>
              <a:t>NVL </a:t>
            </a: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函數</a:t>
            </a:r>
          </a:p>
          <a:p>
            <a:pPr marL="361950" indent="-361950">
              <a:buClrTx/>
              <a:buFont typeface="Wingdings" pitchFamily="2" charset="2"/>
              <a:buChar char="ü"/>
            </a:pPr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</a:rPr>
              <a:t>使用</a:t>
            </a:r>
            <a:r>
              <a:rPr lang="en-US" altLang="zh-TW" sz="1800" b="1" dirty="0" smtClean="0">
                <a:latin typeface="微軟正黑體" pitchFamily="34" charset="-120"/>
                <a:ea typeface="微軟正黑體" pitchFamily="34" charset="-120"/>
              </a:rPr>
              <a:t>IF-THEN-ELSE </a:t>
            </a: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邏輯</a:t>
            </a:r>
            <a:endParaRPr lang="en-US" altLang="zh-TW" sz="1800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60" name="Rectangle 4"/>
          <p:cNvSpPr>
            <a:spLocks noGrp="1" noChangeArrowheads="1"/>
          </p:cNvSpPr>
          <p:nvPr>
            <p:ph type="title"/>
          </p:nvPr>
        </p:nvSpPr>
        <p:spPr>
          <a:xfrm>
            <a:off x="1097280" y="1"/>
            <a:ext cx="10058400" cy="1103586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solidFill>
                  <a:schemeClr val="tx1"/>
                </a:solidFill>
                <a:latin typeface="+mn-lt"/>
                <a:ea typeface="新細明體" charset="-120"/>
              </a:rPr>
              <a:t>Practice 4: Overview</a:t>
            </a:r>
          </a:p>
        </p:txBody>
      </p:sp>
      <p:sp>
        <p:nvSpPr>
          <p:cNvPr id="4290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97280" y="1449388"/>
            <a:ext cx="10557933" cy="29176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</a:rPr>
              <a:t>本課堂練習涵蓋下列主題：</a:t>
            </a:r>
          </a:p>
          <a:p>
            <a:pPr>
              <a:buClrTx/>
              <a:buFont typeface="Wingdings" pitchFamily="2" charset="2"/>
              <a:buChar char="ü"/>
            </a:pPr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</a:rPr>
              <a:t>  建立需要使用數字函數、字元函數與日期函數的查詢</a:t>
            </a:r>
          </a:p>
          <a:p>
            <a:pPr>
              <a:buClrTx/>
              <a:buFont typeface="Wingdings" pitchFamily="2" charset="2"/>
              <a:buChar char="ü"/>
            </a:pPr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</a:rPr>
              <a:t>  以連接的方式來使用函數</a:t>
            </a:r>
          </a:p>
          <a:p>
            <a:pPr>
              <a:buClrTx/>
              <a:buFont typeface="Wingdings" pitchFamily="2" charset="2"/>
              <a:buChar char="ü"/>
            </a:pPr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</a:rPr>
              <a:t>  撰寫不區分大小寫的查詢，來測試字元函數的用處</a:t>
            </a:r>
          </a:p>
          <a:p>
            <a:pPr>
              <a:buClrTx/>
              <a:buFont typeface="Wingdings" pitchFamily="2" charset="2"/>
              <a:buChar char="ü"/>
            </a:pPr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</a:rPr>
              <a:t>  對一位員工服務的年數及月份執行運算</a:t>
            </a:r>
          </a:p>
          <a:p>
            <a:pPr>
              <a:buClrTx/>
              <a:buFont typeface="Wingdings" pitchFamily="2" charset="2"/>
              <a:buChar char="ü"/>
            </a:pPr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</a:rPr>
              <a:t>  決定一位員工的稽核日期</a:t>
            </a:r>
            <a:endParaRPr lang="en-US" altLang="zh-TW" sz="1800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3" name="Rectangle 5"/>
          <p:cNvSpPr>
            <a:spLocks noGrp="1" noChangeArrowheads="1"/>
          </p:cNvSpPr>
          <p:nvPr>
            <p:ph type="title"/>
          </p:nvPr>
        </p:nvSpPr>
        <p:spPr>
          <a:xfrm>
            <a:off x="1097280" y="0"/>
            <a:ext cx="10058400" cy="1072055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solidFill>
                  <a:schemeClr val="tx1"/>
                </a:solidFill>
                <a:latin typeface="+mn-lt"/>
                <a:ea typeface="新細明體" charset="-120"/>
              </a:rPr>
              <a:t>Single-Row Functions</a:t>
            </a:r>
          </a:p>
        </p:txBody>
      </p:sp>
      <p:sp>
        <p:nvSpPr>
          <p:cNvPr id="31437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097280" y="1449389"/>
            <a:ext cx="10557933" cy="3171825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None/>
            </a:pPr>
            <a:r>
              <a:rPr lang="zh-TW" altLang="en-US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單列函數：</a:t>
            </a:r>
          </a:p>
          <a:p>
            <a:pPr>
              <a:buClr>
                <a:schemeClr val="tx1"/>
              </a:buClr>
              <a:buFont typeface="Wingdings" pitchFamily="2" charset="2"/>
              <a:buChar char="ü"/>
            </a:pPr>
            <a:r>
              <a:rPr lang="en-US" altLang="zh-TW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 處理資料項目</a:t>
            </a:r>
          </a:p>
          <a:p>
            <a:pPr>
              <a:buClr>
                <a:schemeClr val="tx1"/>
              </a:buClr>
              <a:buFont typeface="Wingdings" pitchFamily="2" charset="2"/>
              <a:buChar char="ü"/>
            </a:pPr>
            <a:r>
              <a:rPr lang="en-US" altLang="zh-TW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 接受引數然後傳回一個值</a:t>
            </a:r>
          </a:p>
          <a:p>
            <a:pPr>
              <a:buClr>
                <a:schemeClr val="tx1"/>
              </a:buClr>
              <a:buFont typeface="Wingdings" pitchFamily="2" charset="2"/>
              <a:buChar char="ü"/>
            </a:pPr>
            <a:r>
              <a:rPr lang="zh-TW" altLang="en-US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 在傳回的各個資料列上執行</a:t>
            </a:r>
          </a:p>
          <a:p>
            <a:pPr>
              <a:buClr>
                <a:schemeClr val="tx1"/>
              </a:buClr>
              <a:buFont typeface="Wingdings" pitchFamily="2" charset="2"/>
              <a:buChar char="ü"/>
            </a:pPr>
            <a:r>
              <a:rPr lang="zh-TW" altLang="en-US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 每列傳回一個結果</a:t>
            </a:r>
          </a:p>
          <a:p>
            <a:pPr>
              <a:buClr>
                <a:schemeClr val="tx1"/>
              </a:buClr>
              <a:buFont typeface="Wingdings" pitchFamily="2" charset="2"/>
              <a:buChar char="ü"/>
            </a:pPr>
            <a:r>
              <a:rPr lang="zh-TW" altLang="en-US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 可修改資料類型</a:t>
            </a:r>
          </a:p>
          <a:p>
            <a:pPr>
              <a:buClr>
                <a:schemeClr val="tx1"/>
              </a:buClr>
              <a:buFont typeface="Wingdings" pitchFamily="2" charset="2"/>
              <a:buChar char="ü"/>
            </a:pPr>
            <a:r>
              <a:rPr lang="zh-TW" altLang="en-US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 可為巢狀化</a:t>
            </a:r>
          </a:p>
          <a:p>
            <a:pPr>
              <a:buClr>
                <a:schemeClr val="tx1"/>
              </a:buClr>
              <a:buFont typeface="Wingdings" pitchFamily="2" charset="2"/>
              <a:buChar char="ü"/>
            </a:pPr>
            <a:r>
              <a:rPr lang="zh-TW" altLang="en-US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 接受可能是資料欄或表示式的引數</a:t>
            </a:r>
            <a:endParaRPr lang="en-US" altLang="zh-TW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14372" name="Rectangle 4"/>
          <p:cNvSpPr>
            <a:spLocks noChangeArrowheads="1"/>
          </p:cNvSpPr>
          <p:nvPr/>
        </p:nvSpPr>
        <p:spPr bwMode="blackGray">
          <a:xfrm>
            <a:off x="1097280" y="5243514"/>
            <a:ext cx="9819217" cy="366713"/>
          </a:xfrm>
          <a:prstGeom prst="rect">
            <a:avLst/>
          </a:prstGeom>
          <a:solidFill>
            <a:schemeClr val="bg2"/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b="1" i="1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function_name</a:t>
            </a:r>
            <a:r>
              <a:rPr lang="en-US" altLang="zh-TW" b="1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 [(</a:t>
            </a:r>
            <a:r>
              <a:rPr lang="en-US" altLang="zh-TW" b="1" i="1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arg1, arg2,...</a:t>
            </a:r>
            <a:r>
              <a:rPr lang="en-US" altLang="zh-TW" b="1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)]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280" y="286603"/>
            <a:ext cx="10058400" cy="816983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solidFill>
                  <a:schemeClr val="tx1"/>
                </a:solidFill>
                <a:latin typeface="+mn-lt"/>
                <a:ea typeface="新細明體" charset="-120"/>
              </a:rPr>
              <a:t>Single-Row Functions</a:t>
            </a:r>
          </a:p>
        </p:txBody>
      </p:sp>
      <p:sp>
        <p:nvSpPr>
          <p:cNvPr id="316419" name="Line 3"/>
          <p:cNvSpPr>
            <a:spLocks noChangeShapeType="1"/>
          </p:cNvSpPr>
          <p:nvPr/>
        </p:nvSpPr>
        <p:spPr bwMode="auto">
          <a:xfrm>
            <a:off x="4927600" y="3800476"/>
            <a:ext cx="0" cy="10572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zh-TW" altLang="en-US" sz="2000" b="1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16420" name="Line 4"/>
          <p:cNvSpPr>
            <a:spLocks noChangeShapeType="1"/>
          </p:cNvSpPr>
          <p:nvPr/>
        </p:nvSpPr>
        <p:spPr bwMode="auto">
          <a:xfrm>
            <a:off x="7239000" y="3810001"/>
            <a:ext cx="0" cy="10572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zh-TW" altLang="en-US" sz="2000" b="1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16421" name="Line 5"/>
          <p:cNvSpPr>
            <a:spLocks noChangeShapeType="1"/>
          </p:cNvSpPr>
          <p:nvPr/>
        </p:nvSpPr>
        <p:spPr bwMode="auto">
          <a:xfrm flipV="1">
            <a:off x="6083300" y="2257426"/>
            <a:ext cx="0" cy="1419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/>
            <a:endParaRPr lang="zh-TW" altLang="en-US" sz="2000" b="1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16422" name="Line 6"/>
          <p:cNvSpPr>
            <a:spLocks noChangeShapeType="1"/>
          </p:cNvSpPr>
          <p:nvPr/>
        </p:nvSpPr>
        <p:spPr bwMode="auto">
          <a:xfrm flipH="1" flipV="1">
            <a:off x="3363385" y="3430589"/>
            <a:ext cx="2702983" cy="79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/>
            <a:endParaRPr lang="zh-TW" altLang="en-US" sz="2000" b="1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16423" name="Line 7"/>
          <p:cNvSpPr>
            <a:spLocks noChangeShapeType="1"/>
          </p:cNvSpPr>
          <p:nvPr/>
        </p:nvSpPr>
        <p:spPr bwMode="auto">
          <a:xfrm flipV="1">
            <a:off x="6081184" y="3432175"/>
            <a:ext cx="2861733" cy="6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/>
            <a:endParaRPr lang="zh-TW" altLang="en-US" sz="2000" b="1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16424" name="Rectangle 8"/>
          <p:cNvSpPr>
            <a:spLocks noChangeArrowheads="1"/>
          </p:cNvSpPr>
          <p:nvPr/>
        </p:nvSpPr>
        <p:spPr bwMode="blackWhite">
          <a:xfrm>
            <a:off x="3014133" y="4835526"/>
            <a:ext cx="2381251" cy="931863"/>
          </a:xfrm>
          <a:prstGeom prst="rect">
            <a:avLst/>
          </a:prstGeom>
          <a:solidFill>
            <a:srgbClr val="FFCC99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>
              <a:spcBef>
                <a:spcPct val="0"/>
              </a:spcBef>
              <a:buClrTx/>
              <a:buFontTx/>
              <a:buNone/>
            </a:pP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轉換函數</a:t>
            </a:r>
            <a:endParaRPr lang="en-US" altLang="zh-TW" sz="20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16425" name="Rectangle 9"/>
          <p:cNvSpPr>
            <a:spLocks noChangeArrowheads="1"/>
          </p:cNvSpPr>
          <p:nvPr/>
        </p:nvSpPr>
        <p:spPr bwMode="blackWhite">
          <a:xfrm>
            <a:off x="4923367" y="1554164"/>
            <a:ext cx="2319867" cy="911225"/>
          </a:xfrm>
          <a:prstGeom prst="rect">
            <a:avLst/>
          </a:prstGeom>
          <a:solidFill>
            <a:srgbClr val="FF9999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>
              <a:spcBef>
                <a:spcPct val="0"/>
              </a:spcBef>
              <a:buClrTx/>
              <a:buFontTx/>
              <a:buNone/>
            </a:pP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字元函數</a:t>
            </a:r>
            <a:endParaRPr lang="en-US" altLang="zh-TW" sz="20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16426" name="Rectangle 10"/>
          <p:cNvSpPr>
            <a:spLocks noChangeArrowheads="1"/>
          </p:cNvSpPr>
          <p:nvPr/>
        </p:nvSpPr>
        <p:spPr bwMode="blackWhite">
          <a:xfrm>
            <a:off x="8225367" y="2989264"/>
            <a:ext cx="2319867" cy="911225"/>
          </a:xfrm>
          <a:prstGeom prst="rect">
            <a:avLst/>
          </a:prstGeom>
          <a:solidFill>
            <a:srgbClr val="009999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22238" tIns="61913" rIns="122238" bIns="61913" anchor="ctr"/>
          <a:lstStyle/>
          <a:p>
            <a:pPr algn="ctr" defTabSz="1620838" eaLnBrk="0" hangingPunct="0">
              <a:spcBef>
                <a:spcPct val="0"/>
              </a:spcBef>
              <a:buClrTx/>
              <a:buFontTx/>
              <a:buNone/>
            </a:pP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數字函數</a:t>
            </a:r>
            <a:endParaRPr lang="en-US" altLang="zh-TW" sz="20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16427" name="Rectangle 11"/>
          <p:cNvSpPr>
            <a:spLocks noChangeArrowheads="1"/>
          </p:cNvSpPr>
          <p:nvPr/>
        </p:nvSpPr>
        <p:spPr bwMode="blackWhite">
          <a:xfrm>
            <a:off x="6665384" y="4846639"/>
            <a:ext cx="2319867" cy="911225"/>
          </a:xfrm>
          <a:prstGeom prst="rect">
            <a:avLst/>
          </a:prstGeom>
          <a:solidFill>
            <a:srgbClr val="99CC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>
              <a:spcBef>
                <a:spcPct val="0"/>
              </a:spcBef>
              <a:buClrTx/>
              <a:buFontTx/>
              <a:buNone/>
            </a:pP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日期函數</a:t>
            </a:r>
            <a:endParaRPr lang="en-US" altLang="zh-TW" sz="20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16428" name="Rectangle 12"/>
          <p:cNvSpPr>
            <a:spLocks noChangeArrowheads="1"/>
          </p:cNvSpPr>
          <p:nvPr/>
        </p:nvSpPr>
        <p:spPr bwMode="blackWhite">
          <a:xfrm>
            <a:off x="1572684" y="2978151"/>
            <a:ext cx="2319867" cy="911225"/>
          </a:xfrm>
          <a:prstGeom prst="rect">
            <a:avLst/>
          </a:prstGeom>
          <a:solidFill>
            <a:srgbClr val="FF6699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>
              <a:spcBef>
                <a:spcPct val="0"/>
              </a:spcBef>
              <a:buClrTx/>
              <a:buFontTx/>
              <a:buNone/>
            </a:pP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一般函數</a:t>
            </a:r>
            <a:endParaRPr lang="en-US" altLang="zh-TW" sz="20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16429" name="Rectangle 13"/>
          <p:cNvSpPr>
            <a:spLocks noChangeArrowheads="1"/>
          </p:cNvSpPr>
          <p:nvPr/>
        </p:nvSpPr>
        <p:spPr bwMode="blackWhite">
          <a:xfrm>
            <a:off x="4648200" y="2968626"/>
            <a:ext cx="2870200" cy="931863"/>
          </a:xfrm>
          <a:prstGeom prst="rect">
            <a:avLst/>
          </a:prstGeom>
          <a:solidFill>
            <a:srgbClr val="99CCCC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單列</a:t>
            </a:r>
          </a:p>
          <a:p>
            <a:pPr algn="ctr"/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函數</a:t>
            </a:r>
            <a:endParaRPr lang="en-US" altLang="zh-TW" sz="20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4" name="Rectangle 1028"/>
          <p:cNvSpPr>
            <a:spLocks noGrp="1" noChangeArrowheads="1"/>
          </p:cNvSpPr>
          <p:nvPr>
            <p:ph type="title"/>
          </p:nvPr>
        </p:nvSpPr>
        <p:spPr>
          <a:xfrm>
            <a:off x="1097280" y="1"/>
            <a:ext cx="10058400" cy="993228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Lesson Agenda</a:t>
            </a:r>
          </a:p>
        </p:txBody>
      </p:sp>
      <p:sp>
        <p:nvSpPr>
          <p:cNvPr id="512005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1097280" y="1449388"/>
            <a:ext cx="10557933" cy="1966912"/>
          </a:xfrm>
        </p:spPr>
        <p:txBody>
          <a:bodyPr/>
          <a:lstStyle/>
          <a:p>
            <a:pPr lvl="1">
              <a:buClr>
                <a:schemeClr val="folHlink"/>
              </a:buClr>
            </a:pPr>
            <a:r>
              <a:rPr lang="en-US" altLang="zh-TW" dirty="0">
                <a:solidFill>
                  <a:schemeClr val="tx1"/>
                </a:solidFill>
                <a:ea typeface="新細明體" charset="-120"/>
              </a:rPr>
              <a:t>Single-row SQL functions</a:t>
            </a:r>
          </a:p>
          <a:p>
            <a:pPr lvl="1">
              <a:buClr>
                <a:schemeClr val="hlink"/>
              </a:buClr>
            </a:pPr>
            <a:r>
              <a:rPr lang="en-US" altLang="zh-TW" dirty="0">
                <a:solidFill>
                  <a:schemeClr val="tx1"/>
                </a:solidFill>
                <a:ea typeface="新細明體" charset="-120"/>
              </a:rPr>
              <a:t>Character functions</a:t>
            </a:r>
          </a:p>
          <a:p>
            <a:pPr lvl="1">
              <a:buClr>
                <a:schemeClr val="folHlink"/>
              </a:buClr>
            </a:pPr>
            <a:r>
              <a:rPr lang="en-US" altLang="zh-TW" dirty="0">
                <a:solidFill>
                  <a:schemeClr val="tx1"/>
                </a:solidFill>
                <a:ea typeface="新細明體" charset="-120"/>
              </a:rPr>
              <a:t>Number functions</a:t>
            </a:r>
          </a:p>
          <a:p>
            <a:pPr lvl="1">
              <a:buClr>
                <a:schemeClr val="folHlink"/>
              </a:buClr>
            </a:pPr>
            <a:r>
              <a:rPr lang="en-US" altLang="zh-TW" dirty="0">
                <a:solidFill>
                  <a:schemeClr val="tx1"/>
                </a:solidFill>
                <a:ea typeface="新細明體" charset="-120"/>
              </a:rPr>
              <a:t>Working with dates</a:t>
            </a:r>
          </a:p>
          <a:p>
            <a:pPr lvl="1">
              <a:buClr>
                <a:schemeClr val="folHlink"/>
              </a:buClr>
            </a:pPr>
            <a:r>
              <a:rPr lang="en-US" altLang="zh-TW" dirty="0">
                <a:solidFill>
                  <a:schemeClr val="tx1"/>
                </a:solidFill>
                <a:ea typeface="新細明體" charset="-120"/>
              </a:rPr>
              <a:t>Date functions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Retrospec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</Template>
  <TotalTime>3135</TotalTime>
  <Words>10107</Words>
  <Application>Microsoft Office PowerPoint</Application>
  <PresentationFormat>自訂</PresentationFormat>
  <Paragraphs>1173</Paragraphs>
  <Slides>67</Slides>
  <Notes>64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67</vt:i4>
      </vt:variant>
    </vt:vector>
  </HeadingPairs>
  <TitlesOfParts>
    <vt:vector size="69" baseType="lpstr">
      <vt:lpstr>Retrospect</vt:lpstr>
      <vt:lpstr>Document</vt:lpstr>
      <vt:lpstr>SQL II</vt:lpstr>
      <vt:lpstr>Part I  Using Single-Row Functions to  Customize Output </vt:lpstr>
      <vt:lpstr>Objectives</vt:lpstr>
      <vt:lpstr>Lesson Agenda</vt:lpstr>
      <vt:lpstr>SQL Functions</vt:lpstr>
      <vt:lpstr>Two Types of SQL Functions</vt:lpstr>
      <vt:lpstr>Single-Row Functions</vt:lpstr>
      <vt:lpstr>Single-Row Functions</vt:lpstr>
      <vt:lpstr>Lesson Agenda</vt:lpstr>
      <vt:lpstr>Character Functions</vt:lpstr>
      <vt:lpstr>Case-Conversion Functions</vt:lpstr>
      <vt:lpstr>Using Case-Conversion Functions</vt:lpstr>
      <vt:lpstr>Character-Manipulation Functions</vt:lpstr>
      <vt:lpstr>Using the Character-Manipulation Functions</vt:lpstr>
      <vt:lpstr>Lesson Agenda</vt:lpstr>
      <vt:lpstr>Number Functions</vt:lpstr>
      <vt:lpstr>Using the ROUND Function</vt:lpstr>
      <vt:lpstr>Using the TRUNC Function</vt:lpstr>
      <vt:lpstr>Using the MOD Function</vt:lpstr>
      <vt:lpstr>Lesson Agenda</vt:lpstr>
      <vt:lpstr>Working with Dates</vt:lpstr>
      <vt:lpstr>Using the SYSDATE Function</vt:lpstr>
      <vt:lpstr>Arithmetic with Dates</vt:lpstr>
      <vt:lpstr>Using Arithmetic Operators with Dates</vt:lpstr>
      <vt:lpstr>Lesson Agenda</vt:lpstr>
      <vt:lpstr>Date-Manipulation Functions</vt:lpstr>
      <vt:lpstr>Using Date Functions</vt:lpstr>
      <vt:lpstr>ROUND and TRUNC Functions with Dates</vt:lpstr>
      <vt:lpstr>Summary</vt:lpstr>
      <vt:lpstr>Practice 3: Overview</vt:lpstr>
      <vt:lpstr>Part II  Using Conversion Functions and  Conditional Expressions </vt:lpstr>
      <vt:lpstr>Objectives</vt:lpstr>
      <vt:lpstr>Lesson Agenda</vt:lpstr>
      <vt:lpstr>Conversion Functions</vt:lpstr>
      <vt:lpstr>Implicit Data Type Conversion</vt:lpstr>
      <vt:lpstr>Implicit Data Type Conversion</vt:lpstr>
      <vt:lpstr>Explicit Data Type Conversion</vt:lpstr>
      <vt:lpstr>Lesson Agenda</vt:lpstr>
      <vt:lpstr>TO_CHAR Function with Dates</vt:lpstr>
      <vt:lpstr>Elements of the Date Format Model</vt:lpstr>
      <vt:lpstr>Elements of the Date Format Model</vt:lpstr>
      <vt:lpstr>TO_CHAR Function with Dates</vt:lpstr>
      <vt:lpstr>TO_CHAR Function with Numbers</vt:lpstr>
      <vt:lpstr>TO_CHAR Function with Numbers</vt:lpstr>
      <vt:lpstr>TO_NUMBER and TO_DATE Functions </vt:lpstr>
      <vt:lpstr>RR Date Format</vt:lpstr>
      <vt:lpstr>TO_CHAR and TO_DATE Function  with RR Date Format</vt:lpstr>
      <vt:lpstr>Lesson Agenda</vt:lpstr>
      <vt:lpstr>Nesting Functions</vt:lpstr>
      <vt:lpstr>Nesting Functions</vt:lpstr>
      <vt:lpstr>Lesson Agenda</vt:lpstr>
      <vt:lpstr>General Functions</vt:lpstr>
      <vt:lpstr>NVL Function</vt:lpstr>
      <vt:lpstr>Using the NVL Function</vt:lpstr>
      <vt:lpstr>Using the NVL2 Function</vt:lpstr>
      <vt:lpstr>Using the NULLIF Function</vt:lpstr>
      <vt:lpstr>Using the COALESCE Function</vt:lpstr>
      <vt:lpstr>Using the COALESCE Function</vt:lpstr>
      <vt:lpstr>Lesson Agenda</vt:lpstr>
      <vt:lpstr>Conditional Expressions</vt:lpstr>
      <vt:lpstr>CASE Expression</vt:lpstr>
      <vt:lpstr>Using the CASE Expression</vt:lpstr>
      <vt:lpstr>DECODE Function</vt:lpstr>
      <vt:lpstr>Using the DECODE Function</vt:lpstr>
      <vt:lpstr>Using the DECODE Function</vt:lpstr>
      <vt:lpstr>Summary</vt:lpstr>
      <vt:lpstr>Practice 4: Overview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Tim Chang</dc:creator>
  <cp:lastModifiedBy>Tim</cp:lastModifiedBy>
  <cp:revision>234</cp:revision>
  <dcterms:created xsi:type="dcterms:W3CDTF">2015-08-31T02:05:59Z</dcterms:created>
  <dcterms:modified xsi:type="dcterms:W3CDTF">2015-12-15T02:36:15Z</dcterms:modified>
</cp:coreProperties>
</file>