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62"/>
  </p:notesMasterIdLst>
  <p:sldIdLst>
    <p:sldId id="366" r:id="rId2"/>
    <p:sldId id="509" r:id="rId3"/>
    <p:sldId id="510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6" r:id="rId37"/>
    <p:sldId id="547" r:id="rId38"/>
    <p:sldId id="548" r:id="rId39"/>
    <p:sldId id="575" r:id="rId40"/>
    <p:sldId id="576" r:id="rId41"/>
    <p:sldId id="577" r:id="rId42"/>
    <p:sldId id="578" r:id="rId43"/>
    <p:sldId id="579" r:id="rId44"/>
    <p:sldId id="580" r:id="rId45"/>
    <p:sldId id="581" r:id="rId46"/>
    <p:sldId id="582" r:id="rId47"/>
    <p:sldId id="583" r:id="rId48"/>
    <p:sldId id="584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592" r:id="rId57"/>
    <p:sldId id="593" r:id="rId58"/>
    <p:sldId id="594" r:id="rId59"/>
    <p:sldId id="595" r:id="rId60"/>
    <p:sldId id="59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90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38"/>
    <p:restoredTop sz="84644" autoAdjust="0"/>
  </p:normalViewPr>
  <p:slideViewPr>
    <p:cSldViewPr snapToGrid="0" snapToObjects="1">
      <p:cViewPr>
        <p:scale>
          <a:sx n="60" d="100"/>
          <a:sy n="60" d="100"/>
        </p:scale>
        <p:origin x="13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1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0BAAB-BDF3-6340-96D0-CFAA788AC2B5}" type="datetimeFigureOut">
              <a:rPr kumimoji="1" lang="zh-TW" altLang="en-US" smtClean="0"/>
              <a:pPr/>
              <a:t>2015/12/16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77357-1A22-CD44-9BA5-67D814C6CDCB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34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21.png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3 - </a:t>
            </a:r>
            <a:fld id="{66D2A970-6DB0-4CF0-A971-9912622316B9}" type="slidenum">
              <a:rPr lang="en-US" altLang="zh-TW">
                <a:solidFill>
                  <a:schemeClr val="tx1"/>
                </a:solidFill>
              </a:rPr>
              <a:pPr/>
              <a:t>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09250" name="Rectangle 2"/>
          <p:cNvSpPr>
            <a:spLocks noChangeArrowheads="1"/>
          </p:cNvSpPr>
          <p:nvPr/>
        </p:nvSpPr>
        <p:spPr bwMode="auto">
          <a:xfrm>
            <a:off x="3884414" y="-1512"/>
            <a:ext cx="2973586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-1489" y="-1512"/>
            <a:ext cx="2969122" cy="462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09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本章的重點在如何取得資料列群組的摘要資訊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例如平均值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。您將學會如何將表格中的資料列分成數個較小的群組，以及如何指定資料列群組的搜尋條件。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4957EA0A-BBC4-4470-9DF6-E0A39216327D}" type="slidenum">
              <a:rPr lang="en-US" altLang="zh-TW">
                <a:solidFill>
                  <a:schemeClr val="tx1"/>
                </a:solidFill>
              </a:rPr>
              <a:pPr/>
              <a:t>12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pPr marL="216233" indent="-216233"/>
            <a:r>
              <a:rPr lang="en-US" altLang="zh-TW" dirty="0"/>
              <a:t>Group Functions and Null Values </a:t>
            </a:r>
          </a:p>
          <a:p>
            <a:pPr marL="324349" lvl="1" indent="-216233"/>
            <a:r>
              <a:rPr lang="en-US" altLang="zh-TW" dirty="0">
                <a:solidFill>
                  <a:schemeClr val="tx1"/>
                </a:solidFill>
              </a:rPr>
              <a:t>All group functions ignore null values in the column. </a:t>
            </a:r>
          </a:p>
          <a:p>
            <a:pPr marL="324349" lvl="1" indent="-216233"/>
            <a:r>
              <a:rPr lang="en-US" altLang="zh-TW" dirty="0">
                <a:solidFill>
                  <a:schemeClr val="tx1"/>
                </a:solidFill>
              </a:rPr>
              <a:t>However, the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NVL</a:t>
            </a:r>
            <a:r>
              <a:rPr lang="en-US" altLang="zh-TW" dirty="0">
                <a:solidFill>
                  <a:schemeClr val="tx1"/>
                </a:solidFill>
              </a:rPr>
              <a:t> function forces group functions to include null values. </a:t>
            </a:r>
          </a:p>
          <a:p>
            <a:pPr marL="324349" lvl="1" indent="-216233"/>
            <a:r>
              <a:rPr lang="en-US" altLang="zh-TW" b="1" dirty="0">
                <a:solidFill>
                  <a:schemeClr val="tx1"/>
                </a:solidFill>
              </a:rPr>
              <a:t>Examples:</a:t>
            </a:r>
          </a:p>
          <a:p>
            <a:pPr marL="432465" lvl="2" indent="-216233"/>
            <a:r>
              <a:rPr lang="en-US" altLang="zh-TW" dirty="0">
                <a:solidFill>
                  <a:schemeClr val="tx1"/>
                </a:solidFill>
              </a:rPr>
              <a:t>1.	The average is calculated based on </a:t>
            </a:r>
            <a:r>
              <a:rPr lang="en-US" altLang="zh-TW" i="1" dirty="0">
                <a:solidFill>
                  <a:schemeClr val="tx1"/>
                </a:solidFill>
              </a:rPr>
              <a:t>only</a:t>
            </a:r>
            <a:r>
              <a:rPr lang="en-US" altLang="zh-TW" dirty="0">
                <a:solidFill>
                  <a:schemeClr val="tx1"/>
                </a:solidFill>
              </a:rPr>
              <a:t> those rows in the table in which a valid value is stored in the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COMMISSION_PCT</a:t>
            </a:r>
            <a:r>
              <a:rPr lang="en-US" altLang="zh-TW" dirty="0">
                <a:solidFill>
                  <a:schemeClr val="tx1"/>
                </a:solidFill>
              </a:rPr>
              <a:t> column. The average is calculated as the total commission that is paid to all employees divided by the number of employees receiving a commission (four).</a:t>
            </a:r>
          </a:p>
          <a:p>
            <a:pPr marL="432465" lvl="2" indent="-216233"/>
            <a:r>
              <a:rPr lang="en-US" altLang="zh-TW" dirty="0">
                <a:solidFill>
                  <a:schemeClr val="tx1"/>
                </a:solidFill>
              </a:rPr>
              <a:t>2.	The average is calculated based on </a:t>
            </a:r>
            <a:r>
              <a:rPr lang="en-US" altLang="zh-TW" i="1" dirty="0">
                <a:solidFill>
                  <a:schemeClr val="tx1"/>
                </a:solidFill>
              </a:rPr>
              <a:t>all</a:t>
            </a:r>
            <a:r>
              <a:rPr lang="en-US" altLang="zh-TW" dirty="0">
                <a:solidFill>
                  <a:schemeClr val="tx1"/>
                </a:solidFill>
              </a:rPr>
              <a:t> rows in the table, regardless of whether null values are stored in the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COMMISSION_PCT</a:t>
            </a:r>
            <a:r>
              <a:rPr lang="en-US" altLang="zh-TW" dirty="0">
                <a:solidFill>
                  <a:schemeClr val="tx1"/>
                </a:solidFill>
              </a:rPr>
              <a:t> column. The average is calculated as the total commission that is paid to all employees divided by the total number of employees in the company (20).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63935AF6-B522-4110-B3A7-8BC51081A866}" type="slidenum">
              <a:rPr lang="en-US" altLang="zh-TW">
                <a:solidFill>
                  <a:schemeClr val="tx1"/>
                </a:solidFill>
              </a:rPr>
              <a:pPr/>
              <a:t>13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19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E2CD23BA-F2D9-42A8-AEE3-0BD83E4ED9E3}" type="slidenum">
              <a:rPr lang="en-US" altLang="zh-TW">
                <a:solidFill>
                  <a:schemeClr val="tx1"/>
                </a:solidFill>
              </a:rPr>
              <a:pPr/>
              <a:t>14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768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建立資料群組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在本章節稍早討論的內容中，所有的群組函數都是將表格視為一個大型的資訊群組。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不過，有時候您也會需要將一個表格分割成數個小型的資訊群組。只要使用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即可達到上述目的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60923C21-5860-408B-B387-DB926A434774}" type="slidenum">
              <a:rPr lang="en-US" altLang="zh-TW">
                <a:solidFill>
                  <a:schemeClr val="tx1"/>
                </a:solidFill>
              </a:rPr>
              <a:pPr/>
              <a:t>15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子句，將表格中的資料列分成數個較小的群組。稍後您便可以使用群組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函數，傳回每個群組的摘要資訊。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</a:t>
            </a:r>
          </a:p>
          <a:p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group_by_expression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指定用來決定做為資料列分組基礎的資料欄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基本原則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如果您在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子句中加入群組函數，就不能選取個別結果，除非個別資料欄顯示在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子句中。如果您無法在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子句中加入資料欄清單，系統便會顯示錯誤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訊息。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子句先排除不要的資料列，再執行資料列的分組。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您必須在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子句中包含資料欄。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您不能在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子句中使用資料欄別名。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EC227BA8-D4AB-4413-9295-5E7B217B384C}" type="slidenum">
              <a:rPr lang="en-US" altLang="zh-TW">
                <a:solidFill>
                  <a:schemeClr val="tx1"/>
                </a:solidFill>
              </a:rPr>
              <a:pPr/>
              <a:t>16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178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子句時，請確定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清單中所有未出現在群組函數中的資料欄，都包含在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子句中。投影片中的範例顯示每個部門的編號與平均薪資。以下是系統評估此包含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敘述句的過程：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子句指定要擷取的資料欄，如下所述：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表格中的部門編號資料欄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群組中的平均薪資；群組是由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FROM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子句指定要讓資料庫存取的表格，也就是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子句指定要擷取的資料列。在此範例中，因為沒有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子句，所以會依照預設值擷取所有的資料列。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子句指定資料列的分組方式。在此範例中，資料列是按照部門編號分組，所以套用到薪資欄位的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函數，即可算出每個部門的平均薪資。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2FF67356-FD2A-45F4-840D-D9EC8CE1C419}" type="slidenum">
              <a:rPr lang="en-US" altLang="zh-TW">
                <a:solidFill>
                  <a:schemeClr val="tx1"/>
                </a:solidFill>
              </a:rPr>
              <a:pPr/>
              <a:t>17</a:t>
            </a:fld>
            <a:endParaRPr lang="en-US" altLang="zh-TW">
              <a:solidFill>
                <a:schemeClr val="tx1"/>
              </a:solidFill>
            </a:endParaRPr>
          </a:p>
        </p:txBody>
      </p:sp>
      <p:pic>
        <p:nvPicPr>
          <p:cNvPr id="333835" name="Picture 11" descr="C:\project-SQLFund1\images\img-05-14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548" y="7037917"/>
            <a:ext cx="4473773" cy="935869"/>
          </a:xfrm>
          <a:prstGeom prst="rect">
            <a:avLst/>
          </a:prstGeom>
          <a:noFill/>
        </p:spPr>
      </p:pic>
      <p:sp>
        <p:nvSpPr>
          <p:cNvPr id="3338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資料欄不一定要在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子句中。舉例來說，投影片中的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敘述句會顯示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每個部門的平均薪資，但是不會顯示部門編號。不過這樣的顯示結果，通常沒有什麼意義。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子句使用群組函數：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AVG(salary)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AVG(salary);</a:t>
            </a:r>
            <a:endParaRPr lang="en-US" altLang="zh-TW" dirty="0"/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535782" y="7075715"/>
            <a:ext cx="5604867" cy="91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33834" name="Text Box 10"/>
          <p:cNvSpPr txBox="1">
            <a:spLocks noChangeArrowheads="1"/>
          </p:cNvSpPr>
          <p:nvPr/>
        </p:nvSpPr>
        <p:spPr bwMode="auto">
          <a:xfrm>
            <a:off x="639961" y="7789333"/>
            <a:ext cx="351234" cy="378486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153" tIns="12153" rIns="12153" bIns="12153">
            <a:spAutoFit/>
          </a:bodyPr>
          <a:lstStyle/>
          <a:p>
            <a:pPr defTabSz="786847">
              <a:spcBef>
                <a:spcPct val="0"/>
              </a:spcBef>
              <a:buClr>
                <a:srgbClr val="000000"/>
              </a:buClr>
            </a:pPr>
            <a:r>
              <a:rPr lang="en-US" altLang="zh-TW" sz="2300" dirty="0"/>
              <a:t>…</a:t>
            </a:r>
          </a:p>
        </p:txBody>
      </p:sp>
      <p:pic>
        <p:nvPicPr>
          <p:cNvPr id="333836" name="Picture 12" descr="C:\project-SQLFund1\images\img-05-14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547" y="8164286"/>
            <a:ext cx="4496098" cy="485322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1AAF3B1E-EC0D-4A46-8769-79AE5846A13F}" type="slidenum">
              <a:rPr lang="en-US" altLang="zh-TW">
                <a:solidFill>
                  <a:schemeClr val="tx1"/>
                </a:solidFill>
              </a:rPr>
              <a:pPr/>
              <a:t>18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多層式群組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有時候您需要查看群組內的群組結果。投影片中的報表顯示各個部門付給各種職稱的薪資總額。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表格可以先按部門編號分組，再按職稱分組。舉例來說，部門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的四名倉管人員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可以分成同一組，而系統只要透過這個群組，就可以針對所有的倉管人員產生單一的結果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薪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資總額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F7BD7BCA-8163-48F7-8C43-DA0FA4245371}" type="slidenum">
              <a:rPr lang="en-US" altLang="zh-TW">
                <a:solidFill>
                  <a:schemeClr val="tx1"/>
                </a:solidFill>
              </a:rPr>
              <a:pPr/>
              <a:t>19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多層式群組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您只要在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子句中列出多個資料欄，就可以傳回群組與子群組的摘要結果。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子句中資料欄的排列順序，就是結果中資料欄的預設顯示順序。系統會依照下列流程，評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估投影片範例中含有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子句指定要擷取的資料欄：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表格中的部門編號資料欄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表格中的職務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群組中的平均薪資；群組是由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FROM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子句指定要讓資料庫存取的表格，也就是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指定資料列的分組方式：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先按部門編號將資料列分組。</a:t>
            </a:r>
          </a:p>
          <a:p>
            <a:pPr lvl="1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接著在部門編號群組內，再按職務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將資料列分組。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BAA15FAE-C882-4A8B-AA37-0120E1CE653E}" type="slidenum">
              <a:rPr lang="en-US" altLang="zh-TW">
                <a:solidFill>
                  <a:schemeClr val="tx1"/>
                </a:solidFill>
              </a:rPr>
              <a:pPr/>
              <a:t>20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39980" name="Rectangle 1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81" name="Rectangle 1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使用群組函數時的查詢錯誤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如果一個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敘述句中同時存在個別項目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與群組函數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您就必須使用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子句來指定個別項目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此處的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DEPART_ID)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。如果沒有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句，便會顯示「不是單一群組的群組函數」錯誤訊息及一個指向違規的資料欄星號。此時，只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要補上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子句，就可以修正此投影片範例中的錯誤：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spcBef>
                <a:spcPct val="25000"/>
              </a:spcBef>
            </a:pPr>
            <a:r>
              <a:rPr lang="en-US" altLang="zh-TW" dirty="0" smtClean="0"/>
              <a:t>SELECT </a:t>
            </a:r>
            <a:r>
              <a:rPr lang="en-US" altLang="zh-TW" dirty="0" err="1" smtClean="0"/>
              <a:t>department_id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job_id</a:t>
            </a:r>
            <a:r>
              <a:rPr lang="en-US" altLang="zh-TW" dirty="0" smtClean="0"/>
              <a:t>, COUNT(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)</a:t>
            </a:r>
          </a:p>
          <a:p>
            <a:pPr lvl="0"/>
            <a:r>
              <a:rPr lang="en-US" altLang="zh-TW" dirty="0" smtClean="0"/>
              <a:t>FROM   employees</a:t>
            </a:r>
          </a:p>
          <a:p>
            <a:pPr lvl="0"/>
            <a:r>
              <a:rPr lang="en-US" altLang="zh-TW" dirty="0" smtClean="0"/>
              <a:t>GROUP BY </a:t>
            </a:r>
            <a:r>
              <a:rPr lang="en-US" altLang="zh-TW" dirty="0" err="1" smtClean="0"/>
              <a:t>department_id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job_id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21C44491-0D85-4D75-A0D3-4D660AC1A4A6}" type="slidenum">
              <a:rPr lang="en-US" altLang="zh-TW">
                <a:solidFill>
                  <a:schemeClr val="tx1"/>
                </a:solidFill>
              </a:rPr>
              <a:pPr/>
              <a:t>21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202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使用群組函數時的查詢錯誤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您不能使用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子句來限制群組。投影片範例中的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敘述句因為使用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限制只顯示超過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$8,000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的部門平均薪資，所以最後得到錯誤訊息。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此時，您只要改用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子句來限制群組，就可以修正此範例中的錯誤：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AVG(salary)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AVG(salary) &gt; 8000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59879" y="4754941"/>
            <a:ext cx="6029027" cy="375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154" tIns="45576" rIns="91154" bIns="45576"/>
          <a:lstStyle/>
          <a:p>
            <a:pPr defTabSz="406938" eaLnBrk="0" hangingPunct="0">
              <a:spcBef>
                <a:spcPct val="30000"/>
              </a:spcBef>
            </a:pPr>
            <a:endParaRPr lang="zh-TW" altLang="zh-TW" sz="1000" dirty="0">
              <a:latin typeface="Courier New" pitchFamily="49" charset="0"/>
            </a:endParaRPr>
          </a:p>
        </p:txBody>
      </p:sp>
      <p:pic>
        <p:nvPicPr>
          <p:cNvPr id="342024" name="Picture 8" descr="C:\project-SQLFund1\images\img-05-1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054" y="7104442"/>
            <a:ext cx="3554016" cy="1180797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A62C5863-EFA2-4FCC-A10D-E13D8D5AD33A}" type="slidenum">
              <a:rPr lang="en-US" altLang="zh-TW">
                <a:solidFill>
                  <a:schemeClr val="tx1"/>
                </a:solidFill>
              </a:rPr>
              <a:pPr/>
              <a:t>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79908" name="Rectangle 102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9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611D20B4-9176-4FED-818C-3E40167A71C4}" type="slidenum">
              <a:rPr lang="en-US" altLang="zh-TW">
                <a:solidFill>
                  <a:schemeClr val="tx1"/>
                </a:solidFill>
              </a:rPr>
              <a:pPr/>
              <a:t>22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限制群組結果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子句限制要選取的群組，就像使用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子句限制要選取的資料列一樣。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舉例來說，如果要針對最高薪資超過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的部門，找到這些部門的最高薪資，您必須執行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下列步驟：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將表格按照部門編號分組，以便找出每個部門的平均薪資。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限制只顯示最高薪資超過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的部門群組。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B34A547A-31FE-411F-B871-5A2537503B64}" type="slidenum">
              <a:rPr lang="en-US" altLang="zh-TW">
                <a:solidFill>
                  <a:schemeClr val="tx1"/>
                </a:solidFill>
              </a:rPr>
              <a:pPr/>
              <a:t>23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子句限制群組結果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子句來指定要顯示哪些群組，同時根據聚總資訊來限制群組。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在此語法中，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group_condition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限制只傳回所指定條件為真的資料列群組。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子句時，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會執行下列步驟：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將資料列分組。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將群組函數套用到群組。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顯示符合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子句條件的群組。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雖然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子句可以放在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子句的前面，不過建議您還是讓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子句放在前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面，這樣也比較符合邏輯。必須先完成分組和群組函數的計算，才能將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子句套用到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清單所指定的群組。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519D3B96-7AB8-499D-A48F-F44C78F15BD8}" type="slidenum">
              <a:rPr lang="en-US" altLang="zh-TW">
                <a:solidFill>
                  <a:schemeClr val="tx1"/>
                </a:solidFill>
              </a:rPr>
              <a:pPr/>
              <a:t>24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48171" name="Rectangle 1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72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投影片中的範例針對最高薪資超過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的部門，顯示其部門編號以及最高薪資。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清單中可以使用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子句但不使用群組函數。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如果您必須根據群組函數的結果來限制要選取的資料列，就必須使用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下述範例針對最高薪資超過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$10,000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的部門，顯示這些部門的部門編號與平均薪資：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AVG(salary)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max(salary)&gt;10000;</a:t>
            </a:r>
            <a:endParaRPr lang="en-US" altLang="zh-TW" dirty="0"/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671216" y="6411989"/>
            <a:ext cx="5603378" cy="74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pic>
        <p:nvPicPr>
          <p:cNvPr id="348168" name="Picture 8" descr="C:\project-SQLFund1\images\img-05-21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289" y="7438572"/>
            <a:ext cx="3353098" cy="1182310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B22EFDE1-75F9-4FE1-B7FC-1F6F153FD615}" type="slidenum">
              <a:rPr lang="en-US" altLang="zh-TW">
                <a:solidFill>
                  <a:schemeClr val="tx1"/>
                </a:solidFill>
              </a:rPr>
              <a:pPr/>
              <a:t>25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投影片中的範例針對每個薪資總額超過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$13,000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的職務，顯示這些職務的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與月薪總額。此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範例排除業務代表的資料，並將此清單依照月薪總額的高低做升冪排列。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C6371767-71F3-4CC8-A0C5-379B84716A7C}" type="slidenum">
              <a:rPr lang="en-US" altLang="zh-TW">
                <a:solidFill>
                  <a:schemeClr val="tx1"/>
                </a:solidFill>
              </a:rPr>
              <a:pPr/>
              <a:t>26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840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5D3D2C0E-C5D5-47E9-AD59-58853FF3D737}" type="slidenum">
              <a:rPr lang="en-US" altLang="zh-TW">
                <a:solidFill>
                  <a:schemeClr val="tx1"/>
                </a:solidFill>
              </a:rPr>
              <a:pPr/>
              <a:t>27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2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巢狀群組函數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群組函數之下可以再包含兩層群組函數。投影片中的範例顯示所有平均薪資中的最大值。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4EF48CC8-4B4B-4638-BC71-6B4DECF570B9}" type="slidenum">
              <a:rPr lang="en-US" altLang="zh-TW">
                <a:solidFill>
                  <a:schemeClr val="tx1"/>
                </a:solidFill>
              </a:rPr>
              <a:pPr/>
              <a:t>28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dirty="0"/>
              <a:t>Summary</a:t>
            </a:r>
          </a:p>
          <a:p>
            <a:pPr lvl="1"/>
            <a:r>
              <a:rPr lang="en-US" altLang="zh-TW" dirty="0"/>
              <a:t>There are several group functions available in SQL, such as:</a:t>
            </a:r>
          </a:p>
          <a:p>
            <a:pPr lvl="2">
              <a:buFont typeface="Times New Roman" charset="0"/>
              <a:buNone/>
            </a:pPr>
            <a:r>
              <a:rPr lang="en-US" altLang="zh-TW" dirty="0">
                <a:latin typeface="Courier New" pitchFamily="49" charset="0"/>
              </a:rPr>
              <a:t>AVG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COUNT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MAX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MIN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SUM</a:t>
            </a:r>
            <a:r>
              <a:rPr lang="en-US" altLang="zh-TW" dirty="0"/>
              <a:t>, </a:t>
            </a:r>
            <a:r>
              <a:rPr lang="en-US" altLang="zh-TW" dirty="0">
                <a:latin typeface="Courier New" pitchFamily="49" charset="0"/>
              </a:rPr>
              <a:t>STDDEV</a:t>
            </a:r>
            <a:r>
              <a:rPr lang="en-US" altLang="zh-TW" dirty="0"/>
              <a:t>, and </a:t>
            </a:r>
            <a:r>
              <a:rPr lang="en-US" altLang="zh-TW" dirty="0">
                <a:latin typeface="Courier New" pitchFamily="49" charset="0"/>
              </a:rPr>
              <a:t>VARIANCE</a:t>
            </a:r>
          </a:p>
          <a:p>
            <a:pPr lvl="1"/>
            <a:r>
              <a:rPr lang="en-US" altLang="zh-TW" dirty="0"/>
              <a:t>You can create subgroups by using the </a:t>
            </a:r>
            <a:r>
              <a:rPr lang="en-US" altLang="zh-TW" dirty="0">
                <a:latin typeface="Courier New" pitchFamily="49" charset="0"/>
              </a:rPr>
              <a:t>GROUP</a:t>
            </a:r>
            <a:r>
              <a:rPr lang="en-US" altLang="zh-TW" dirty="0"/>
              <a:t> </a:t>
            </a:r>
            <a:r>
              <a:rPr lang="en-US" altLang="zh-TW" dirty="0">
                <a:latin typeface="Courier New" pitchFamily="49" charset="0"/>
              </a:rPr>
              <a:t>BY</a:t>
            </a:r>
            <a:r>
              <a:rPr lang="en-US" altLang="zh-TW" dirty="0"/>
              <a:t> clause. Further, groups can be restricted using the </a:t>
            </a:r>
            <a:r>
              <a:rPr lang="en-US" altLang="zh-TW" dirty="0">
                <a:latin typeface="Courier New" pitchFamily="49" charset="0"/>
              </a:rPr>
              <a:t>HAVING</a:t>
            </a:r>
            <a:r>
              <a:rPr lang="en-US" altLang="zh-TW" dirty="0"/>
              <a:t> clause.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總結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目前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提供多個群組函數，其中包含：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STDDEV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子句來建立子群組。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子句則可以用來限制真正想要顯示的群組。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子句必須放在敘述句中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子句的後面；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句在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子句後面的順序，並不重要。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子句則必須放在最後。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伺服器會依照下列順序來評估子句：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如果敘述句包含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子句，伺服器會建立候選資料列。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伺服器找出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子句所指定的群組。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子句進一步針對所得的群組，排除所有不符合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子句群組條件的群組。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B8E6D83F-DB68-4065-B93A-0DB858A58181}" type="slidenum">
              <a:rPr lang="en-US" altLang="zh-TW">
                <a:solidFill>
                  <a:schemeClr val="tx1"/>
                </a:solidFill>
              </a:rPr>
              <a:pPr/>
              <a:t>29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/>
              <a:t>Practice 5: Overview</a:t>
            </a:r>
          </a:p>
          <a:p>
            <a:pPr lvl="1"/>
            <a:r>
              <a:rPr lang="en-US" altLang="zh-TW"/>
              <a:t>At the end of this practice, you should be familiar with using group functions and selecting groups of data.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4C76C371-F78E-4CEF-AC2B-B79173B9D92C}" type="slidenum">
              <a:rPr lang="en-US" altLang="zh-TW">
                <a:solidFill>
                  <a:schemeClr val="tx1"/>
                </a:solidFill>
              </a:rPr>
              <a:pPr/>
              <a:t>31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09256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Objectives</a:t>
            </a:r>
          </a:p>
          <a:p>
            <a:pPr lvl="1"/>
            <a:r>
              <a:rPr lang="en-US" altLang="zh-TW"/>
              <a:t>This lesson explains how to obtain data from more than one table. A </a:t>
            </a:r>
            <a:r>
              <a:rPr lang="en-US" altLang="zh-TW" i="1"/>
              <a:t>join</a:t>
            </a:r>
            <a:r>
              <a:rPr lang="en-US" altLang="zh-TW"/>
              <a:t> is used to view information from multiple tables. Therefore, you can </a:t>
            </a:r>
            <a:r>
              <a:rPr lang="en-US" altLang="zh-TW" i="1"/>
              <a:t>join</a:t>
            </a:r>
            <a:r>
              <a:rPr lang="en-US" altLang="zh-TW"/>
              <a:t> tables together to view information from more than one table.</a:t>
            </a:r>
          </a:p>
          <a:p>
            <a:pPr lvl="1"/>
            <a:r>
              <a:rPr lang="en-US" altLang="zh-TW" b="1"/>
              <a:t>Note:</a:t>
            </a:r>
            <a:r>
              <a:rPr lang="en-US" altLang="zh-TW"/>
              <a:t> Information about joins is found in the section on “SQL Queries and Subqueries: Joins” in</a:t>
            </a:r>
            <a:br>
              <a:rPr lang="en-US" altLang="zh-TW"/>
            </a:br>
            <a:r>
              <a:rPr lang="en-US" altLang="zh-TW" i="1"/>
              <a:t>Oracle Database SQL Language Reference 11g, Release 1 (11.1)</a:t>
            </a:r>
            <a:r>
              <a:rPr lang="en-US" altLang="zh-TW"/>
              <a:t>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F0C6C01C-FD09-46E5-B92B-EE751FBA12CF}" type="slidenum">
              <a:rPr lang="en-US" altLang="zh-TW">
                <a:solidFill>
                  <a:schemeClr val="tx1"/>
                </a:solidFill>
              </a:rPr>
              <a:pPr/>
              <a:t>32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417798" name="Rectangle 103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9" name="Rectangle 103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47AAD325-1220-4C23-A32B-F3E31E2B4FE3}" type="slidenum">
              <a:rPr lang="en-US" altLang="zh-TW">
                <a:solidFill>
                  <a:schemeClr val="tx1"/>
                </a:solidFill>
              </a:rPr>
              <a:pPr/>
              <a:t>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3884414" y="0"/>
            <a:ext cx="2973586" cy="45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-1489" y="0"/>
            <a:ext cx="2969122" cy="45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  <p:sp>
        <p:nvSpPr>
          <p:cNvPr id="3113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群組函數和單一資料列函數不同，它是以資料列的集合為運作單位，每一組資料列只有一個結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果。這些資料列的集合可以包含整個表格，或是分為數個群組的表格資料。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D5D5189A-D483-4AC7-B584-4E3665F2B91F}" type="slidenum">
              <a:rPr lang="en-US" altLang="zh-TW">
                <a:solidFill>
                  <a:schemeClr val="tx1"/>
                </a:solidFill>
              </a:rPr>
              <a:pPr/>
              <a:t>33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1304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取得多個表格的資料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有時候您會需要使用多個表格的資料。在投影片範例中，報表顯示的資料是來自兩個不同表格：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員工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部門名稱是在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若要製作這樣的報表，您必須將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表格連結在一起，才能同時存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取這兩個表格的資料。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70C17D9A-E7E6-4ACD-8383-A2D3D29C67DB}" type="slidenum">
              <a:rPr lang="en-US" altLang="zh-TW">
                <a:solidFill>
                  <a:schemeClr val="tx1"/>
                </a:solidFill>
              </a:rPr>
              <a:pPr/>
              <a:t>34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3352" name="Rectangle 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5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結合的類型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若要結合表格，您可以使用與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SQL: 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標準相容的結合語法。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Oracle9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以前的版本使用與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ANSI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標準不同的結合語法。與舊版所使用之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專屬結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合語法相比，和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SQL:1999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相容的結合語法在效能方面並沒有任何改善。如需有關專屬結合語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法的詳細資訊，請參閱附錄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227C3719-A9A4-4FA4-A7E4-8242A040597D}" type="slidenum">
              <a:rPr lang="en-US" altLang="zh-TW">
                <a:solidFill>
                  <a:schemeClr val="tx1"/>
                </a:solidFill>
              </a:rPr>
              <a:pPr/>
              <a:t>35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5402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40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定義結合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在此語法中：</a:t>
            </a:r>
          </a:p>
          <a:p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table1.column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代表從中擷取資料的表格與資料欄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JOIN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根據相同的資料欄名稱，將兩個表格結合在一起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USING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column_name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根據資料欄名稱執行等結合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(Equijoin)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ON table1.column_name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根據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子句中的條件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(=able2.column_name)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執行等結合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LEFT/RIGHT/FULL OUTER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用來執行外部結合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CROSS JOIN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傳回這兩個表格的笛卡兒乘積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1BA9889D-BF4E-49FA-8F0D-8550BEFF68F2}" type="slidenum">
              <a:rPr lang="en-US" altLang="zh-TW">
                <a:solidFill>
                  <a:schemeClr val="tx1"/>
                </a:solidFill>
              </a:rPr>
              <a:pPr/>
              <a:t>36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7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建立自然結合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您可以根據兩個表格中相同資料類型與相同名稱的資料欄，將兩個表格自動結合在一起。這個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動作是透過關鍵字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JOIN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來執行。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注意：此結合動作只適用於兩個表格中名稱與資料類型皆相同的資料欄。如果資料欄的名稱相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同但資料類型不同，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JOIN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語法就會發生錯誤。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A3E8D8F2-B7BF-4A86-B135-0A5690201833}" type="slidenum">
              <a:rPr lang="en-US" altLang="zh-TW">
                <a:solidFill>
                  <a:schemeClr val="tx1"/>
                </a:solidFill>
              </a:rPr>
              <a:pPr/>
              <a:t>37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9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使用自然結合擷取記錄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在投影片範例中，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表格互相結合。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資料欄是這兩個表格中唯一有相同名稱的資料欄。如果還有其他共同的資料欄，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結合作業就會一併使用這些資料欄。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在自然結合中使用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子句，對自然結合加上其他限制。下列範例的限制是只輸出部門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的資料列：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city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departments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JOIN locations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(20, 50);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6 - </a:t>
            </a:r>
            <a:fld id="{5523474B-5F29-4D4A-A643-B202C203E15B}" type="slidenum">
              <a:rPr lang="en-US" altLang="zh-TW">
                <a:solidFill>
                  <a:schemeClr val="tx1"/>
                </a:solidFill>
              </a:rPr>
              <a:pPr/>
              <a:t>38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15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自然結合會使用所有名稱相同、資料類型也相同的資料欄來結合表格。但是若要特別指定等結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合所要使用的資料欄，則可使用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子句所參照的資料欄，在整個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句中不應包含限定字元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表格名稱或別名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例如，下列是有效的敘述句：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l.city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d.department_name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locations l JOIN departments d USING 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1400;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下列則是無效的敘述句。這是因為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含有限定字元：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l.city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d.department_name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locations l JOIN departments d USING 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d.location_id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1400;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ORA-25154: column part of USING clause cannot have qualifier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此一限制也適用於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結合，所以，兩個表格中名稱相同的資料欄同樣不能使用限定字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元。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結合資料欄名稱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為了判斷員工所屬部門的名稱，您會比較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資料欄值與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資料欄值。此時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即為等結合關係；也就是說，這兩個表格中的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資料欄值必須相同。一般而言，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這類結合作業和主索引鍵與外來索引鍵有關。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注意：等結合也稱作簡單結合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(simple join)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或內部結合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(inner join)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子句擷取記錄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在一起，以顯示員工的工作地點。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ChangeArrowheads="1"/>
          </p:cNvSpPr>
          <p:nvPr/>
        </p:nvSpPr>
        <p:spPr bwMode="auto">
          <a:xfrm>
            <a:off x="3882152" y="-1564"/>
            <a:ext cx="2975848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-1558" y="-1564"/>
            <a:ext cx="2972735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84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界定模稜兩可的資料欄名稱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通常您需要在資料欄名稱前面加上表格名稱，以避免資料欄名稱模稜兩可的問題。若沒有表格前置碼，就無從得知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清單中的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資料欄，究竟是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表格的資料欄，還是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表格的資料欄。因此，加上表格前置碼是能否執行查詢的一個重要關鍵：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employees.employee_id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employees.last_name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departments.location_id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FROM employees JOIN departments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ON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如果兩個表格之間沒有共同的資料欄名稱，就不需要界定資料欄的名稱。不過，使用表格前置碼可提高效能，因為這樣可直接告訴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Oracle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伺服器要到哪裡尋找資料欄。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子句結合表格時，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子句所使用的資料欄不能有限定字元。除此之外，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敘述句的其他地方也會用到該資料欄，就不能替該資料欄指定別名。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使用表格別名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使用表格名稱界定資料欄名稱是一項相當耗時的工作，尤其當表格名稱很長時更是如此。此時，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您可使用表格別名來取代表格名稱。表格別名是表格的替代性名稱，就像資料欄別名是資料欄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的替代性名稱一樣。表格別名可協助減少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程式碼的大小，因此能節省記憶體空間。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請注意此範例的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子句如何識別表格別名。首先，指定完整的表格名稱，然後加上空格，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最後再加上表格別名。此處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表格的別名是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表格的別名則是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指導方針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雖然表格別名最長可達到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個字元，不過較短的別名優於較長的別名。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如果您在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子句替特定的表格名稱指定表格別名，則整個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敘述句都必須使用表格別名來替代表格名稱。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請使用有意義的詞語作為表格別名。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表格別名只對目前的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敘述句才有效。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E64BB7A6-CBE4-4E43-AA5A-C628311AF399}" type="slidenum">
              <a:rPr lang="en-US" altLang="zh-TW">
                <a:solidFill>
                  <a:schemeClr val="tx1"/>
                </a:solidFill>
              </a:rPr>
              <a:pPr/>
              <a:t>6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這些函數都接受引數。下表列出您可以在語法中使用的選項：</a:t>
            </a:r>
          </a:p>
          <a:p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函數說明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AVG([DISTINCT|ALL]n) n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的平均值，計算時會忽略空值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COUNT({*|[DISTINCT|ALL]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})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資料列數目，其中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必須是非空值 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使用* 會計算所有選取的資料列，包含重複的資料列及含有空值的資料列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MAX([DISTINCT|ALL]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的最大值，計算時會忽略空值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MIN([DISTINCT|ALL]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zh-TW" sz="120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的最小值，計算時會忽略空值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STDDEV([DISTINCT|ALL]x) n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的標準差，計算時會忽略空值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SUM([DISTINCT|ALL]n) n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的總和，計算時會忽略空值</a:t>
            </a:r>
          </a:p>
          <a:p>
            <a:r>
              <a:rPr lang="en-US" altLang="zh-TW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VARIANCE([DISTINCT|ALL]x) n </a:t>
            </a:r>
            <a:r>
              <a:rPr lang="zh-TW" altLang="en-US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的變異數，計算時會忽略空值</a:t>
            </a:r>
            <a:endParaRPr lang="en-US" altLang="zh-TW" i="0" dirty="0"/>
          </a:p>
        </p:txBody>
      </p:sp>
      <p:graphicFrame>
        <p:nvGraphicFramePr>
          <p:cNvPr id="389120" name="Object 0"/>
          <p:cNvGraphicFramePr>
            <a:graphicFrameLocks/>
          </p:cNvGraphicFramePr>
          <p:nvPr/>
        </p:nvGraphicFramePr>
        <p:xfrm>
          <a:off x="442020" y="5798155"/>
          <a:ext cx="5863828" cy="2721429"/>
        </p:xfrm>
        <a:graphic>
          <a:graphicData uri="http://schemas.openxmlformats.org/presentationml/2006/ole">
            <p:oleObj spid="_x0000_s368642" name="Document" r:id="rId4" imgW="6045840" imgH="2763000" progId="Word.Document.8">
              <p:embed/>
            </p:oleObj>
          </a:graphicData>
        </a:graphic>
      </p:graphicFrame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730747" y="8014608"/>
            <a:ext cx="181570" cy="58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205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21" name="Rectangle 205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子句指定結合條件，這樣您就可以用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子句指定搜尋條件或篩選條件，而用另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外的子句指定結合條件。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1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08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子句擷取記錄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此範例使用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子句來結合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料欄。只要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相同，就會傳回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資料列。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子句也可用來結合不同名稱的資料欄。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子句進行自我結合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有時候，您會需要將表格與表格本身做結合。若要找出每個員工的經理姓名，您必須將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表格與表格本身結合，或是執行自我結合。舉例來說，若要找到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的經理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姓名，您必須執行下列步驟：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資料欄，尋找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資料欄尋找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的經理編號。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的經理編號是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103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查看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資料欄，尋找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103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的經理姓名。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Hunold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的員工編號是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103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Hunold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的經理。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在這個過程中，您重複查看這個表格兩次。第一次查看這個表格是為了在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尋找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Lorentz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資料欄尋找經理編號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103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。第二次查看這個表格時則是為了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資料欄尋找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103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，並在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LAST_NAME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資料欄尋找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Hunold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子句進行自我結合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子句也可用來結合同一表格或不同表格內，具有不同名稱的資料欄。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此處是根據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MANAGER_ID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資料欄，對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表格做自我結合的範例。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套用其他結合條件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您可以套用其他的結合條件。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此範例對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表格執行結合動作，除此之外，還限定僅顯示經理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的員工。若要在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子句新增其他條件，您可以新增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子句。或者，您也可使用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子句來套用其他條件：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e.employee_id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e.last_name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d.location_id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employees e JOIN departments d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(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d.department_id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altLang="zh-TW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e.manager_id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149;</a:t>
            </a:r>
            <a:endParaRPr lang="en-US" altLang="zh-TW" sz="1100" dirty="0">
              <a:latin typeface="Courier New" pitchFamily="49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三向結合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所謂三向結合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(three-way join)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，就是指對三個表格進行結合。在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SQL:1999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相容的語法中，結合是從左到右執行。所以，第一個執行的結合是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JOIN DEPARTMENTS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。第一個結合條件可參照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表格的資料欄，但不能參照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表格的資料欄。第二個結合條件則可參照這三個表格的資料欄。</a:t>
            </a: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3883709" y="-1564"/>
            <a:ext cx="2974292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90147" name="Rectangle 3"/>
          <p:cNvSpPr>
            <a:spLocks noChangeArrowheads="1"/>
          </p:cNvSpPr>
          <p:nvPr/>
        </p:nvSpPr>
        <p:spPr bwMode="auto">
          <a:xfrm>
            <a:off x="-1557" y="-1564"/>
            <a:ext cx="2969620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90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非等結合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所謂非等結合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(non-equijoin)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，就是指結合條件所包含的不是相等性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(equality)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運算子的情況。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JOB_GRADES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表格的關係，便是一個非等結合的例子。這兩個表格的關係是，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SALARY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資料欄，必須是介於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JOB_GRADES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LOWEST_SALARY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HIGHEST_SALARY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資料欄之間的值。此關係是使用相等性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(=)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外的運算子所建立。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非等結合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續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投影片中的範例建立一個非等結合來評估員工的薪資等級。薪資必須介於最低薪資與最高薪資的範圍之間。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必須注意的是，當查詢執行時，每個員工都只會出現一次，清單上沒有重複的員工。下列兩種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原因可解釋這種情況：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職務等級表格中，沒有一個資料列包含重複的等級。這表示員工的薪資值，只能介於薪資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等級表格中某個資料列的最低薪資與最高薪資值。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所有員工的薪資，皆受限於職務等級表格所規定的範圍。這表示所有員工的薪資不會低於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LOWEST_SAL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資料欄的最低值，也不會高於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HIGHEST_SAL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資料欄的最高值。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注意：雖然目前有其他限制條件可以使用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例如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&lt;=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&gt;=)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，不過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的使用方法最簡單。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時，請記得先指定最低值，最後再指定最高值。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在投影片中範例中，之所以要指定表格別名，是因為要顧及效能表現，而不是要避免因名稱模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稜兩可而發生的查詢問題。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7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使用外部結合傳回未直接符合的記錄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如果資料列無法滿足結合條件，便不會顯示在查詢結果中。舉例來說，在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表格的等結合條件中，由於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表格沒有部門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的員工記錄，所以查詢結果中不會顯示部門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 190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。您會在結果集中看到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筆記錄，而不是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筆記錄。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如果您要傳回沒有任何員工的部門記錄，即可以使用外部結合。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結合與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OUTER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結合之比較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NATURAL JOIN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結合表格，會產生內部結合。此時的輸出結果不會顯示不相符的資料列。如果要傳回不相符的資料列，您可使用外部結合。外部結合會傳回所有滿足結合條件的資料列，也會傳回部份或所有未滿足結合條件的資料列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外部結合有下列三種類型：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LEFT OUTER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RIGHT OUTER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FULL OUTER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E124B029-336C-402A-900D-EE09E33918C2}" type="slidenum">
              <a:rPr lang="en-US" altLang="zh-TW">
                <a:solidFill>
                  <a:schemeClr val="tx1"/>
                </a:solidFill>
              </a:rPr>
              <a:pPr/>
              <a:t>7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/>
              <a:t>Group Functions: Syntax</a:t>
            </a:r>
          </a:p>
          <a:p>
            <a:pPr lvl="1"/>
            <a:r>
              <a:rPr lang="en-US" altLang="zh-TW"/>
              <a:t>The group function is placed after the </a:t>
            </a:r>
            <a:r>
              <a:rPr lang="en-US" altLang="zh-TW">
                <a:latin typeface="Courier New" pitchFamily="49" charset="0"/>
              </a:rPr>
              <a:t>SELECT</a:t>
            </a:r>
            <a:r>
              <a:rPr lang="en-US" altLang="zh-TW"/>
              <a:t> keyword. You may have multiple group functions separated by commas. </a:t>
            </a:r>
          </a:p>
          <a:p>
            <a:pPr lvl="1"/>
            <a:r>
              <a:rPr lang="en-US" altLang="zh-TW"/>
              <a:t>Guidelines for using the group functions:</a:t>
            </a:r>
          </a:p>
          <a:p>
            <a:pPr lvl="2">
              <a:buClr>
                <a:schemeClr val="tx1"/>
              </a:buClr>
              <a:buSzPct val="70000"/>
              <a:buFont typeface="Courier New" pitchFamily="49" charset="0"/>
              <a:buChar char="•"/>
            </a:pP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DISTINCT</a:t>
            </a:r>
            <a:r>
              <a:rPr lang="en-US" altLang="zh-TW">
                <a:solidFill>
                  <a:schemeClr val="tx1"/>
                </a:solidFill>
              </a:rPr>
              <a:t> makes the function consider only nonduplicate values;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ALL</a:t>
            </a:r>
            <a:r>
              <a:rPr lang="en-US" altLang="zh-TW">
                <a:solidFill>
                  <a:schemeClr val="tx1"/>
                </a:solidFill>
              </a:rPr>
              <a:t> makes it consider every value, including duplicates. The default is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ALL</a:t>
            </a:r>
            <a:r>
              <a:rPr lang="en-US" altLang="zh-TW">
                <a:solidFill>
                  <a:schemeClr val="tx1"/>
                </a:solidFill>
              </a:rPr>
              <a:t> and therefore does not need to be specified.</a:t>
            </a:r>
          </a:p>
          <a:p>
            <a:pPr lvl="2"/>
            <a:r>
              <a:rPr lang="en-US" altLang="zh-TW">
                <a:solidFill>
                  <a:schemeClr val="tx1"/>
                </a:solidFill>
              </a:rPr>
              <a:t>The data types for the functions with an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expr</a:t>
            </a:r>
            <a:r>
              <a:rPr lang="en-US" altLang="zh-TW">
                <a:solidFill>
                  <a:schemeClr val="tx1"/>
                </a:solidFill>
              </a:rPr>
              <a:t> argument may be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CHAR</a:t>
            </a:r>
            <a:r>
              <a:rPr lang="en-US" altLang="zh-TW">
                <a:solidFill>
                  <a:schemeClr val="tx1"/>
                </a:solidFill>
              </a:rPr>
              <a:t>,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VARCHAR2</a:t>
            </a:r>
            <a:r>
              <a:rPr lang="en-US" altLang="zh-TW">
                <a:solidFill>
                  <a:schemeClr val="tx1"/>
                </a:solidFill>
              </a:rPr>
              <a:t>,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NUMBER</a:t>
            </a:r>
            <a:r>
              <a:rPr lang="en-US" altLang="zh-TW">
                <a:solidFill>
                  <a:schemeClr val="tx1"/>
                </a:solidFill>
              </a:rPr>
              <a:t>, or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DATE</a:t>
            </a:r>
            <a:r>
              <a:rPr lang="en-US" altLang="zh-TW">
                <a:solidFill>
                  <a:schemeClr val="tx1"/>
                </a:solidFill>
              </a:rPr>
              <a:t>. </a:t>
            </a:r>
          </a:p>
          <a:p>
            <a:pPr lvl="2"/>
            <a:r>
              <a:rPr lang="en-US" altLang="zh-TW">
                <a:solidFill>
                  <a:schemeClr val="tx1"/>
                </a:solidFill>
              </a:rPr>
              <a:t>All group functions ignore null values. To substitute a value for null values, use the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NVL</a:t>
            </a:r>
            <a:r>
              <a:rPr lang="en-US" altLang="zh-TW">
                <a:solidFill>
                  <a:schemeClr val="tx1"/>
                </a:solidFill>
              </a:rPr>
              <a:t>,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NVL2</a:t>
            </a:r>
            <a:r>
              <a:rPr lang="en-US" altLang="zh-TW">
                <a:solidFill>
                  <a:schemeClr val="tx1"/>
                </a:solidFill>
              </a:rPr>
              <a:t>, or </a:t>
            </a:r>
            <a:r>
              <a:rPr lang="en-US" altLang="zh-TW">
                <a:solidFill>
                  <a:schemeClr val="tx1"/>
                </a:solidFill>
                <a:latin typeface="Courier New" pitchFamily="49" charset="0"/>
              </a:rPr>
              <a:t>COALESCE</a:t>
            </a:r>
            <a:r>
              <a:rPr lang="en-US" altLang="zh-TW">
                <a:solidFill>
                  <a:schemeClr val="tx1"/>
                </a:solidFill>
              </a:rPr>
              <a:t> functions.</a:t>
            </a:r>
            <a:endParaRPr lang="en-US" altLang="zh-TW"/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730747" y="8014608"/>
            <a:ext cx="181570" cy="58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Courier New" pitchFamily="49" charset="0"/>
              </a:rPr>
              <a:t>LEFT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OUTER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JOIN</a:t>
            </a:r>
            <a:endParaRPr lang="en-US" altLang="zh-TW" dirty="0"/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在此範例中，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表格是左邊的表格。即使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表格中沒有相符的項目，此查詢也會擷取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表格中的所有資料列。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Courier New" pitchFamily="49" charset="0"/>
              </a:rPr>
              <a:t>RIGHT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OUTER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JOIN</a:t>
            </a:r>
            <a:endParaRPr lang="en-US" altLang="zh-TW" dirty="0"/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在此範例中，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表格是右邊的表格。即使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表格中沒有相符的項目，此查詢也會擷取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表格所有的資料列。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Example of </a:t>
            </a:r>
            <a:r>
              <a:rPr lang="en-US" altLang="zh-TW" dirty="0">
                <a:latin typeface="Courier New" pitchFamily="49" charset="0"/>
              </a:rPr>
              <a:t>FULL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OUTER</a:t>
            </a:r>
            <a:r>
              <a:rPr lang="en-US" altLang="zh-TW" dirty="0">
                <a:latin typeface="Times New Roman" pitchFamily="18" charset="0"/>
              </a:rPr>
              <a:t> </a:t>
            </a:r>
            <a:r>
              <a:rPr lang="en-US" altLang="zh-TW" dirty="0">
                <a:latin typeface="Courier New" pitchFamily="49" charset="0"/>
              </a:rPr>
              <a:t>JOIN</a:t>
            </a:r>
            <a:endParaRPr lang="en-US" altLang="zh-TW" dirty="0"/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即使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表格中沒有相符的項目，此查詢也會擷取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表格中的所有資料列。同理，即使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表格中沒有相符的項目，此查詢也會擷取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表格中的所有資料列。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笛卡兒乘積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當結合條件無效或全部省略時，就會產生笛卡兒乘積</a:t>
            </a:r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(Cartesian product)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。此時會顯示所有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的資料列組合。第一個表格所有的資料列，會與第二個表格所有的資料列結合。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笛卡兒乘積會產生大量的資料列，但這樣的結果往往是不實用的。除非您有特殊的需求，必須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將所有表格的所有資料列結合在一起，否則請指定有效的結合條件。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在某些測試情況下需要產生大量資料列來模擬合理的資料量時，笛卡兒乘積就很有用。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3883709" y="-1564"/>
            <a:ext cx="2974292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-1557" y="-1564"/>
            <a:ext cx="2969620" cy="45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9913" tIns="44956" rIns="89913" bIns="44956" anchor="ctr"/>
          <a:lstStyle/>
          <a:p>
            <a:endParaRPr lang="zh-TW" altLang="en-US"/>
          </a:p>
        </p:txBody>
      </p:sp>
      <p:sp>
        <p:nvSpPr>
          <p:cNvPr id="371721" name="Rectangle 9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2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如果省略結合條件，就會產生笛卡兒乘積。投影片中的範例顯示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表格的員工姓氏與部門名稱資料。由於未指定結合條件，所以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格所有的資料列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個資料列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便與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表格所有的資料列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(8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個資料列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結合，因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此在輸出中產生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個資料列。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83" name="Rectangle 103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84" name="Rectangle 103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Creating Cross Joins</a:t>
            </a:r>
          </a:p>
          <a:p>
            <a:pPr lvl="1"/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投影片中的範例會產生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表格的笛卡兒乘積。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Summary</a:t>
            </a:r>
          </a:p>
          <a:p>
            <a:pPr lvl="1"/>
            <a:r>
              <a:rPr lang="en-US" altLang="zh-TW"/>
              <a:t>There are multiple ways to join tables. </a:t>
            </a:r>
          </a:p>
          <a:p>
            <a:pPr lvl="1"/>
            <a:r>
              <a:rPr lang="en-US" altLang="zh-TW" b="1"/>
              <a:t>Types of Joins</a:t>
            </a:r>
            <a:endParaRPr lang="en-US" altLang="zh-TW"/>
          </a:p>
          <a:p>
            <a:pPr lvl="2"/>
            <a:r>
              <a:rPr lang="en-US" altLang="zh-TW"/>
              <a:t>Equijoins</a:t>
            </a:r>
          </a:p>
          <a:p>
            <a:pPr lvl="2"/>
            <a:r>
              <a:rPr lang="en-US" altLang="zh-TW"/>
              <a:t>Non-equijoins</a:t>
            </a:r>
          </a:p>
          <a:p>
            <a:pPr lvl="2"/>
            <a:r>
              <a:rPr lang="en-US" altLang="zh-TW"/>
              <a:t>Outer joins</a:t>
            </a:r>
          </a:p>
          <a:p>
            <a:pPr lvl="2"/>
            <a:r>
              <a:rPr lang="en-US" altLang="zh-TW"/>
              <a:t>Self-joins</a:t>
            </a:r>
          </a:p>
          <a:p>
            <a:pPr lvl="2"/>
            <a:r>
              <a:rPr lang="en-US" altLang="zh-TW"/>
              <a:t>Cross joins</a:t>
            </a:r>
          </a:p>
          <a:p>
            <a:pPr lvl="2"/>
            <a:r>
              <a:rPr lang="en-US" altLang="zh-TW"/>
              <a:t>Natural joins</a:t>
            </a:r>
          </a:p>
          <a:p>
            <a:pPr lvl="2"/>
            <a:r>
              <a:rPr lang="en-US" altLang="zh-TW"/>
              <a:t>Full (or two-sided) outer joins</a:t>
            </a:r>
          </a:p>
          <a:p>
            <a:pPr lvl="1"/>
            <a:r>
              <a:rPr lang="en-US" altLang="zh-TW" b="1"/>
              <a:t>Cartesian Products</a:t>
            </a:r>
            <a:endParaRPr lang="en-US" altLang="zh-TW"/>
          </a:p>
          <a:p>
            <a:pPr lvl="1"/>
            <a:r>
              <a:rPr lang="en-US" altLang="zh-TW"/>
              <a:t>A Cartesian product results in a display of all combinations of rows. This is done by either omitting the </a:t>
            </a:r>
            <a:r>
              <a:rPr lang="en-US" altLang="zh-TW">
                <a:latin typeface="Courier New" pitchFamily="49" charset="0"/>
              </a:rPr>
              <a:t>WHERE</a:t>
            </a:r>
            <a:r>
              <a:rPr lang="en-US" altLang="zh-TW"/>
              <a:t> clause or specifying the </a:t>
            </a:r>
            <a:r>
              <a:rPr lang="en-US" altLang="zh-TW">
                <a:latin typeface="Courier New" pitchFamily="49" charset="0"/>
              </a:rPr>
              <a:t>CROSS JOIN</a:t>
            </a:r>
            <a:r>
              <a:rPr lang="en-US" altLang="zh-TW"/>
              <a:t> clause.</a:t>
            </a:r>
          </a:p>
          <a:p>
            <a:pPr lvl="1"/>
            <a:r>
              <a:rPr lang="en-US" altLang="zh-TW" b="1"/>
              <a:t>Table Aliases</a:t>
            </a:r>
            <a:endParaRPr lang="en-US" altLang="zh-TW"/>
          </a:p>
          <a:p>
            <a:pPr lvl="2"/>
            <a:r>
              <a:rPr lang="en-US" altLang="zh-TW"/>
              <a:t>Table aliases speed up database access.</a:t>
            </a:r>
          </a:p>
          <a:p>
            <a:pPr lvl="2"/>
            <a:r>
              <a:rPr lang="en-US" altLang="zh-TW"/>
              <a:t>Table aliases can help to keep SQL code smaller by conserving memory.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Practice 5: Overview</a:t>
            </a:r>
          </a:p>
          <a:p>
            <a:pPr lvl="1"/>
            <a:r>
              <a:rPr lang="en-US" altLang="zh-TW"/>
              <a:t>This practice is intended to give you practical experience in extracting data from more than one table using SQL:1999</a:t>
            </a:r>
            <a:r>
              <a:rPr lang="en-US" altLang="zh-TW">
                <a:cs typeface="Times New Roman" pitchFamily="18" charset="0"/>
              </a:rPr>
              <a:t>–</a:t>
            </a:r>
            <a:r>
              <a:rPr lang="en-US" altLang="zh-TW"/>
              <a:t>compliant joins.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3CA9FE0F-DB96-4E2F-8701-B391833F6B12}" type="slidenum">
              <a:rPr lang="en-US" altLang="zh-TW">
                <a:solidFill>
                  <a:schemeClr val="tx1"/>
                </a:solidFill>
              </a:rPr>
              <a:pPr/>
              <a:t>8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744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使用群組函數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您可以在儲存數值資料的資料欄使用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與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函數。投影片中的範例顯示所有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業務員的平均月薪、最高月薪、最低月薪及月薪總和。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217A8634-B989-4B72-9C5A-E709196B1F61}" type="slidenum">
              <a:rPr lang="en-US" altLang="zh-TW">
                <a:solidFill>
                  <a:schemeClr val="tx1"/>
                </a:solidFill>
              </a:rPr>
              <a:pPr/>
              <a:t>9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dirty="0"/>
              <a:t>Using the </a:t>
            </a:r>
            <a:r>
              <a:rPr lang="en-US" altLang="zh-TW" dirty="0">
                <a:latin typeface="Courier New" pitchFamily="49" charset="0"/>
              </a:rPr>
              <a:t>MIN</a:t>
            </a:r>
            <a:r>
              <a:rPr lang="en-US" altLang="zh-TW" dirty="0"/>
              <a:t> and </a:t>
            </a:r>
            <a:r>
              <a:rPr lang="en-US" altLang="zh-TW" dirty="0">
                <a:latin typeface="Courier New" pitchFamily="49" charset="0"/>
              </a:rPr>
              <a:t>MAX</a:t>
            </a:r>
            <a:r>
              <a:rPr lang="en-US" altLang="zh-TW" dirty="0"/>
              <a:t> Functions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You can use the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MAX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MIN</a:t>
            </a:r>
            <a:r>
              <a:rPr lang="en-US" altLang="zh-TW" dirty="0">
                <a:solidFill>
                  <a:schemeClr val="tx1"/>
                </a:solidFill>
              </a:rPr>
              <a:t> functions for numeric, character, and date data types. The example in the slide displays the most junior and most senior employees. 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</a:rPr>
              <a:t>The following example displays the employee last name that is first and the employee last name that is last in an alphabetic list of all employees:</a:t>
            </a:r>
          </a:p>
          <a:p>
            <a:pPr lvl="1">
              <a:spcBef>
                <a:spcPct val="0"/>
              </a:spcBef>
            </a:pPr>
            <a:endParaRPr lang="en-US" altLang="zh-TW" sz="500" dirty="0">
              <a:latin typeface="Courier New" pitchFamily="49" charset="0"/>
            </a:endParaRPr>
          </a:p>
          <a:p>
            <a:pPr lvl="4"/>
            <a:r>
              <a:rPr lang="en-US" altLang="zh-TW" dirty="0">
                <a:solidFill>
                  <a:schemeClr val="tx1"/>
                </a:solidFill>
              </a:rPr>
              <a:t>SELECT MIN(</a:t>
            </a:r>
            <a:r>
              <a:rPr lang="en-US" altLang="zh-TW" dirty="0" err="1">
                <a:solidFill>
                  <a:schemeClr val="tx1"/>
                </a:solidFill>
              </a:rPr>
              <a:t>last_name</a:t>
            </a:r>
            <a:r>
              <a:rPr lang="en-US" altLang="zh-TW" dirty="0">
                <a:solidFill>
                  <a:schemeClr val="tx1"/>
                </a:solidFill>
              </a:rPr>
              <a:t>), MAX(</a:t>
            </a:r>
            <a:r>
              <a:rPr lang="en-US" altLang="zh-TW" dirty="0" err="1">
                <a:solidFill>
                  <a:schemeClr val="tx1"/>
                </a:solidFill>
              </a:rPr>
              <a:t>last_name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4"/>
            <a:r>
              <a:rPr lang="en-US" altLang="zh-TW" dirty="0">
                <a:solidFill>
                  <a:schemeClr val="tx1"/>
                </a:solidFill>
              </a:rPr>
              <a:t>FROM   employees;</a:t>
            </a:r>
          </a:p>
          <a:p>
            <a:pPr lvl="1">
              <a:spcBef>
                <a:spcPct val="0"/>
              </a:spcBef>
            </a:pPr>
            <a:endParaRPr lang="en-US" altLang="zh-TW" dirty="0">
              <a:solidFill>
                <a:schemeClr val="tx1"/>
              </a:solidFill>
            </a:endParaRPr>
          </a:p>
          <a:p>
            <a:pPr lvl="1">
              <a:spcBef>
                <a:spcPct val="0"/>
              </a:spcBef>
            </a:pPr>
            <a:endParaRPr lang="en-US" altLang="zh-TW" dirty="0">
              <a:solidFill>
                <a:schemeClr val="tx1"/>
              </a:solidFill>
            </a:endParaRPr>
          </a:p>
          <a:p>
            <a:pPr lvl="1"/>
            <a:endParaRPr lang="en-US" altLang="zh-TW" b="1" dirty="0">
              <a:solidFill>
                <a:schemeClr val="tx1"/>
              </a:solidFill>
            </a:endParaRPr>
          </a:p>
          <a:p>
            <a:pPr lvl="1"/>
            <a:endParaRPr lang="en-US" altLang="zh-TW" b="1" dirty="0">
              <a:solidFill>
                <a:schemeClr val="tx1"/>
              </a:solidFill>
            </a:endParaRPr>
          </a:p>
          <a:p>
            <a:pPr lvl="1"/>
            <a:r>
              <a:rPr lang="en-US" altLang="zh-TW" b="1" dirty="0">
                <a:solidFill>
                  <a:schemeClr val="tx1"/>
                </a:solidFill>
              </a:rPr>
              <a:t>Note:</a:t>
            </a:r>
            <a:r>
              <a:rPr lang="en-US" altLang="zh-TW" dirty="0">
                <a:solidFill>
                  <a:schemeClr val="tx1"/>
                </a:solidFill>
              </a:rPr>
              <a:t> The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AVG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SUM</a:t>
            </a:r>
            <a:r>
              <a:rPr lang="en-US" altLang="zh-TW" dirty="0">
                <a:solidFill>
                  <a:schemeClr val="tx1"/>
                </a:solidFill>
              </a:rPr>
              <a:t>,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VARIANCE</a:t>
            </a:r>
            <a:r>
              <a:rPr lang="en-US" altLang="zh-TW" dirty="0">
                <a:solidFill>
                  <a:schemeClr val="tx1"/>
                </a:solidFill>
              </a:rPr>
              <a:t>, and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STDDEV</a:t>
            </a:r>
            <a:r>
              <a:rPr lang="en-US" altLang="zh-TW" dirty="0">
                <a:solidFill>
                  <a:schemeClr val="tx1"/>
                </a:solidFill>
              </a:rPr>
              <a:t> functions can be used only with numeric data types.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MAX</a:t>
            </a:r>
            <a:r>
              <a:rPr lang="en-US" altLang="zh-TW" dirty="0">
                <a:solidFill>
                  <a:schemeClr val="tx1"/>
                </a:solidFill>
              </a:rPr>
              <a:t> and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MIN</a:t>
            </a:r>
            <a:r>
              <a:rPr lang="en-US" altLang="zh-TW" dirty="0">
                <a:solidFill>
                  <a:schemeClr val="tx1"/>
                </a:solidFill>
              </a:rPr>
              <a:t> cannot be used with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LOB</a:t>
            </a:r>
            <a:r>
              <a:rPr lang="en-US" altLang="zh-TW" dirty="0">
                <a:solidFill>
                  <a:schemeClr val="tx1"/>
                </a:solidFill>
              </a:rPr>
              <a:t> or </a:t>
            </a:r>
            <a:r>
              <a:rPr lang="en-US" altLang="zh-TW" dirty="0">
                <a:solidFill>
                  <a:schemeClr val="tx1"/>
                </a:solidFill>
                <a:latin typeface="Courier New" pitchFamily="49" charset="0"/>
              </a:rPr>
              <a:t>LONG</a:t>
            </a:r>
            <a:r>
              <a:rPr lang="en-US" altLang="zh-TW" dirty="0">
                <a:solidFill>
                  <a:schemeClr val="tx1"/>
                </a:solidFill>
              </a:rPr>
              <a:t> data types.</a:t>
            </a:r>
            <a:endParaRPr lang="en-US" altLang="zh-TW" dirty="0"/>
          </a:p>
        </p:txBody>
      </p:sp>
      <p:pic>
        <p:nvPicPr>
          <p:cNvPr id="319493" name="Picture 5" descr="C:\project-SQLFund1\images\img-05-07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1" y="6540500"/>
            <a:ext cx="3521273" cy="506489"/>
          </a:xfrm>
          <a:prstGeom prst="rect">
            <a:avLst/>
          </a:prstGeom>
          <a:noFill/>
        </p:spPr>
      </p:pic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81A8BE0D-3C21-4F78-9FF2-4C0A7B05123C}" type="slidenum">
              <a:rPr lang="en-US" altLang="zh-TW">
                <a:solidFill>
                  <a:schemeClr val="tx1"/>
                </a:solidFill>
              </a:rPr>
              <a:pPr/>
              <a:t>10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函數有三種格式：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COUNT(*)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COUNT(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COUNT(DISTINCT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COUNT(*)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會傳回表格中滿足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敘述句條件的資料列數目，包含任一資料欄中重複的資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料列以及含有空值的資料列。如果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敘述句中有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COUNT(*)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就會傳回滿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足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子句條件的資料列數目。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相反地，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會傳回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所指的資料欄中非空值的資料列數目。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COUNT(DISTINCT 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則會傳回</a:t>
            </a:r>
            <a:r>
              <a:rPr lang="en-US" altLang="zh-TW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</a:t>
            </a:r>
            <a:r>
              <a:rPr lang="en-US" altLang="zh-TW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所指的資料欄中非重複值、也非空值的資料列數目。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範例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投影片中的範例顯示部門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的員工人數。</a:t>
            </a:r>
          </a:p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投影片中的範例顯示部門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80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中可以賺得佣金的員工人數。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/>
              <a:t>Oracle Database 11</a:t>
            </a:r>
            <a:r>
              <a:rPr lang="en-US" altLang="zh-TW" i="1"/>
              <a:t>g</a:t>
            </a:r>
            <a:r>
              <a:rPr lang="en-US" altLang="zh-TW"/>
              <a:t>: SQL Fundamentals I</a:t>
            </a:r>
            <a:r>
              <a:rPr lang="en-US" altLang="zh-TW">
                <a:solidFill>
                  <a:schemeClr val="tx1"/>
                </a:solidFill>
              </a:rPr>
              <a:t>   5 - </a:t>
            </a:r>
            <a:fld id="{C5D6977A-A6C5-440E-8157-52FE97A8B513}" type="slidenum">
              <a:rPr lang="en-US" altLang="zh-TW">
                <a:solidFill>
                  <a:schemeClr val="tx1"/>
                </a:solidFill>
              </a:rPr>
              <a:pPr/>
              <a:t>11</a:t>
            </a:fld>
            <a:endParaRPr lang="en-US" altLang="zh-TW">
              <a:solidFill>
                <a:schemeClr val="tx1"/>
              </a:solidFill>
            </a:endParaRPr>
          </a:p>
        </p:txBody>
      </p:sp>
      <p:sp>
        <p:nvSpPr>
          <p:cNvPr id="323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47973" y="5143500"/>
            <a:ext cx="5962055" cy="3489476"/>
          </a:xfrm>
        </p:spPr>
        <p:txBody>
          <a:bodyPr/>
          <a:lstStyle/>
          <a:p>
            <a:r>
              <a:rPr lang="en-US" altLang="zh-TW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</a:t>
            </a:r>
            <a:r>
              <a:rPr lang="zh-TW" alt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關鍵字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您可以使用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關鍵字，防止系統計入資料欄內的重複值。</a:t>
            </a:r>
          </a:p>
          <a:p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投影片中的範例顯示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EMPLOYEES </a:t>
            </a:r>
            <a:r>
              <a:rPr lang="zh-TW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表格中不同部門值的數目。</a:t>
            </a:r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13364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5902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9812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046134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86786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03882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solidFill>
            <a:schemeClr val="bg1"/>
          </a:solidFill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6630704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30406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95182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13091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55888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27099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121619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15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9854814" cy="3182112"/>
          </a:xfrm>
        </p:spPr>
        <p:txBody>
          <a:bodyPr>
            <a:normAutofit/>
          </a:bodyPr>
          <a:lstStyle/>
          <a:p>
            <a:r>
              <a:rPr lang="en-US" altLang="zh-TW" sz="6000" b="1" dirty="0" smtClean="0">
                <a:ea typeface="Arial" charset="0"/>
                <a:cs typeface="Arial" charset="0"/>
              </a:rPr>
              <a:t>SQL III</a:t>
            </a:r>
            <a:endParaRPr kumimoji="1" lang="zh-TW" altLang="en-US" sz="60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24" name="Rectangle 1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Using the COUNT Function</a:t>
            </a:r>
          </a:p>
        </p:txBody>
      </p:sp>
      <p:sp>
        <p:nvSpPr>
          <p:cNvPr id="3205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320801" y="1449388"/>
            <a:ext cx="10557933" cy="455614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COUNT(*)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傳回表格中的資料列數目：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pPr>
              <a:buNone/>
            </a:pPr>
            <a:endParaRPr lang="en-US" altLang="zh-TW" dirty="0" smtClean="0">
              <a:latin typeface="Courier New" pitchFamily="49" charset="0"/>
              <a:ea typeface="新細明體" charset="-120"/>
            </a:endParaRPr>
          </a:p>
        </p:txBody>
      </p:sp>
      <p:sp>
        <p:nvSpPr>
          <p:cNvPr id="320515" name="Rectangle 3"/>
          <p:cNvSpPr>
            <a:spLocks noChangeArrowheads="1"/>
          </p:cNvSpPr>
          <p:nvPr/>
        </p:nvSpPr>
        <p:spPr bwMode="blackGray">
          <a:xfrm>
            <a:off x="1671642" y="3984070"/>
            <a:ext cx="9702800" cy="6889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COUNT(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 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80;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blackGray">
          <a:xfrm>
            <a:off x="1663701" y="1905002"/>
            <a:ext cx="9702800" cy="7080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COUNT(*)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 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50;</a:t>
            </a:r>
          </a:p>
        </p:txBody>
      </p:sp>
      <p:sp>
        <p:nvSpPr>
          <p:cNvPr id="320522" name="Oval 10"/>
          <p:cNvSpPr>
            <a:spLocks noChangeArrowheads="1"/>
          </p:cNvSpPr>
          <p:nvPr/>
        </p:nvSpPr>
        <p:spPr bwMode="blackWhite">
          <a:xfrm>
            <a:off x="927103" y="2119313"/>
            <a:ext cx="533399" cy="4937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320523" name="Oval 11"/>
          <p:cNvSpPr>
            <a:spLocks noChangeArrowheads="1"/>
          </p:cNvSpPr>
          <p:nvPr/>
        </p:nvSpPr>
        <p:spPr bwMode="blackWhite">
          <a:xfrm>
            <a:off x="935043" y="4169808"/>
            <a:ext cx="533399" cy="5032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pic>
        <p:nvPicPr>
          <p:cNvPr id="320526" name="Picture 14" descr="C:\project-SQLFund1\images\img-05-0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671642" y="2855357"/>
            <a:ext cx="1890184" cy="457200"/>
          </a:xfrm>
          <a:prstGeom prst="rect">
            <a:avLst/>
          </a:prstGeom>
          <a:noFill/>
        </p:spPr>
      </p:pic>
      <p:pic>
        <p:nvPicPr>
          <p:cNvPr id="320527" name="Picture 15" descr="C:\project-SQLFund1\images\img-05-08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671642" y="4935776"/>
            <a:ext cx="3153833" cy="525463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3561826" y="2855357"/>
            <a:ext cx="3278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50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的員工人數。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25475" y="4935776"/>
            <a:ext cx="4857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80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中可以賺得佣金的員工人數。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60502" y="3614738"/>
            <a:ext cx="506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COUNT(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expr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傳回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expr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非空值的資料列數目：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ChangeArrowheads="1"/>
          </p:cNvSpPr>
          <p:nvPr/>
        </p:nvSpPr>
        <p:spPr bwMode="blackGray">
          <a:xfrm>
            <a:off x="1362351" y="2144110"/>
            <a:ext cx="97028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COUNT(DISTINCT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322567" name="Rectangle 7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Using the DISTINCT Keyword</a:t>
            </a:r>
          </a:p>
        </p:txBody>
      </p:sp>
      <p:sp>
        <p:nvSpPr>
          <p:cNvPr id="3225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62351" y="1560787"/>
            <a:ext cx="10557933" cy="930684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COUNT(DISTINCT 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expr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傳回</a:t>
            </a:r>
            <a:r>
              <a:rPr lang="en-US" altLang="zh-TW" b="1" dirty="0" err="1" smtClean="0">
                <a:latin typeface="微軟正黑體" pitchFamily="34" charset="-120"/>
                <a:ea typeface="微軟正黑體" pitchFamily="34" charset="-120"/>
              </a:rPr>
              <a:t>expr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不同的非空值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資料列數目。</a:t>
            </a:r>
          </a:p>
        </p:txBody>
      </p:sp>
      <p:pic>
        <p:nvPicPr>
          <p:cNvPr id="322569" name="Picture 9" descr="C:\project-SQLFund1\images\img-05-0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362351" y="3184634"/>
            <a:ext cx="3733800" cy="503238"/>
          </a:xfrm>
          <a:prstGeom prst="rect">
            <a:avLst/>
          </a:prstGeom>
          <a:noFill/>
        </p:spPr>
      </p:pic>
      <p:sp>
        <p:nvSpPr>
          <p:cNvPr id="7" name="矩形 6"/>
          <p:cNvSpPr/>
          <p:nvPr/>
        </p:nvSpPr>
        <p:spPr>
          <a:xfrm>
            <a:off x="5439103" y="3318540"/>
            <a:ext cx="523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表格中不同部門值的數目。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blackWhite">
          <a:xfrm>
            <a:off x="770532" y="2244615"/>
            <a:ext cx="533399" cy="4937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 smtClean="0">
                <a:ea typeface="新細明體" charset="-120"/>
              </a:rPr>
              <a:t>3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2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Group Functions and Null Values</a:t>
            </a:r>
          </a:p>
        </p:txBody>
      </p:sp>
      <p:sp>
        <p:nvSpPr>
          <p:cNvPr id="3246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1604958" y="1449388"/>
            <a:ext cx="10557933" cy="2589212"/>
          </a:xfrm>
        </p:spPr>
        <p:txBody>
          <a:bodyPr>
            <a:no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群組函數會忽略資料欄中的空值：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TW" sz="20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NVL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函數會強制群組函數包含空值：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blackGray">
          <a:xfrm>
            <a:off x="1689099" y="2000250"/>
            <a:ext cx="93599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AVG(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blackGray">
          <a:xfrm>
            <a:off x="1689099" y="4381500"/>
            <a:ext cx="93599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AVG(NVL(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commission_pct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0))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pic>
        <p:nvPicPr>
          <p:cNvPr id="324622" name="Picture 14" descr="C:\project-SQLFund1\images\img-05-1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689099" y="2819400"/>
            <a:ext cx="3018367" cy="514350"/>
          </a:xfrm>
          <a:prstGeom prst="rect">
            <a:avLst/>
          </a:prstGeom>
          <a:noFill/>
        </p:spPr>
      </p:pic>
      <p:pic>
        <p:nvPicPr>
          <p:cNvPr id="324623" name="Picture 15" descr="C:\project-SQLFund1\images\img-05-10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689099" y="5362575"/>
            <a:ext cx="3596217" cy="514350"/>
          </a:xfrm>
          <a:prstGeom prst="rect">
            <a:avLst/>
          </a:prstGeom>
          <a:noFill/>
        </p:spPr>
      </p:pic>
      <p:sp>
        <p:nvSpPr>
          <p:cNvPr id="12" name="Oval 10"/>
          <p:cNvSpPr>
            <a:spLocks noChangeArrowheads="1"/>
          </p:cNvSpPr>
          <p:nvPr/>
        </p:nvSpPr>
        <p:spPr bwMode="blackWhite">
          <a:xfrm>
            <a:off x="1071559" y="2192338"/>
            <a:ext cx="533399" cy="4937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ea typeface="新細明體" charset="-120"/>
              </a:rPr>
              <a:t>1</a:t>
            </a: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blackWhite">
          <a:xfrm>
            <a:off x="1071559" y="4381500"/>
            <a:ext cx="533399" cy="5032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01600" tIns="50800" rIns="101600" bIns="50800" anchor="ctr"/>
          <a:lstStyle/>
          <a:p>
            <a:pPr defTabSz="1111250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400" dirty="0">
                <a:ea typeface="新細明體" charset="-120"/>
              </a:rPr>
              <a:t>2</a:t>
            </a:r>
          </a:p>
        </p:txBody>
      </p:sp>
      <p:sp>
        <p:nvSpPr>
          <p:cNvPr id="14" name="矩形 13"/>
          <p:cNvSpPr/>
          <p:nvPr/>
        </p:nvSpPr>
        <p:spPr>
          <a:xfrm>
            <a:off x="4952999" y="2819400"/>
            <a:ext cx="6096000" cy="9152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只根據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COMMISSION_PCT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資料欄是有效值的資料列進行計算。計算此平均值時，付給全部員工的佣金會除以收到佣金的員工人數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(4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00851" y="5276760"/>
            <a:ext cx="5654829" cy="915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根據所有的資料列進行計算，不管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COMMISSION_PCT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資料欄是否為空值。計算此平均值時，付給全部員工的佣金會除以該公司的員工總數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(20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人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)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03586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380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3354387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Group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Types and syntax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Use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AVG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SUM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MIN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MAX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COUNT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Use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DISTINCT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 keyword within group functions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 values in a group function</a:t>
            </a:r>
          </a:p>
          <a:p>
            <a:pPr lvl="1">
              <a:buClr>
                <a:schemeClr val="hlink"/>
              </a:buClr>
            </a:pPr>
            <a:r>
              <a:rPr lang="en-US" altLang="zh-TW" dirty="0">
                <a:ea typeface="新細明體" charset="-120"/>
              </a:rPr>
              <a:t>Grouping rows:</a:t>
            </a:r>
          </a:p>
          <a:p>
            <a:pPr lvl="2">
              <a:buClr>
                <a:schemeClr val="hlink"/>
              </a:buClr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GROUP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BY</a:t>
            </a:r>
            <a:r>
              <a:rPr lang="en-US" altLang="zh-TW" dirty="0">
                <a:ea typeface="新細明體" charset="-120"/>
              </a:rPr>
              <a:t> clause</a:t>
            </a:r>
          </a:p>
          <a:p>
            <a:pPr lvl="2">
              <a:buClr>
                <a:schemeClr val="hlink"/>
              </a:buClr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HAVING</a:t>
            </a:r>
            <a:r>
              <a:rPr lang="en-US" altLang="zh-TW" dirty="0">
                <a:ea typeface="新細明體" charset="-120"/>
              </a:rPr>
              <a:t> clause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Nesting group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679" name="Picture 23" descr="C:\project-SQLFund1\images\img-05-1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320801" y="1912939"/>
            <a:ext cx="3475567" cy="3475037"/>
          </a:xfrm>
          <a:prstGeom prst="rect">
            <a:avLst/>
          </a:prstGeom>
          <a:noFill/>
        </p:spPr>
      </p:pic>
      <p:sp>
        <p:nvSpPr>
          <p:cNvPr id="326659" name="Freeform 3"/>
          <p:cNvSpPr>
            <a:spLocks/>
          </p:cNvSpPr>
          <p:nvPr/>
        </p:nvSpPr>
        <p:spPr bwMode="gray">
          <a:xfrm>
            <a:off x="4775200" y="1912938"/>
            <a:ext cx="2235200" cy="4138612"/>
          </a:xfrm>
          <a:custGeom>
            <a:avLst/>
            <a:gdLst/>
            <a:ahLst/>
            <a:cxnLst>
              <a:cxn ang="0">
                <a:pos x="0" y="2606"/>
              </a:cxn>
              <a:cxn ang="0">
                <a:pos x="0" y="0"/>
              </a:cxn>
              <a:cxn ang="0">
                <a:pos x="1209" y="741"/>
              </a:cxn>
              <a:cxn ang="0">
                <a:pos x="1209" y="1849"/>
              </a:cxn>
              <a:cxn ang="0">
                <a:pos x="0" y="2606"/>
              </a:cxn>
            </a:cxnLst>
            <a:rect l="0" t="0" r="r" b="b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Creating Groups of Data </a:t>
            </a: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1430680" y="1512187"/>
            <a:ext cx="157094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 dirty="0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26663" name="Text Box 7"/>
          <p:cNvSpPr txBox="1">
            <a:spLocks noChangeArrowheads="1"/>
          </p:cNvSpPr>
          <p:nvPr/>
        </p:nvSpPr>
        <p:spPr bwMode="gray">
          <a:xfrm>
            <a:off x="1727201" y="5189539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26665" name="Rectangle 9"/>
          <p:cNvSpPr>
            <a:spLocks noChangeArrowheads="1"/>
          </p:cNvSpPr>
          <p:nvPr/>
        </p:nvSpPr>
        <p:spPr bwMode="gray">
          <a:xfrm>
            <a:off x="1320800" y="2141538"/>
            <a:ext cx="3448051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66" name="Rectangle 10"/>
          <p:cNvSpPr>
            <a:spLocks noChangeArrowheads="1"/>
          </p:cNvSpPr>
          <p:nvPr/>
        </p:nvSpPr>
        <p:spPr bwMode="gray">
          <a:xfrm>
            <a:off x="1320800" y="2446338"/>
            <a:ext cx="3448051" cy="381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67" name="Rectangle 11"/>
          <p:cNvSpPr>
            <a:spLocks noChangeArrowheads="1"/>
          </p:cNvSpPr>
          <p:nvPr/>
        </p:nvSpPr>
        <p:spPr bwMode="gray">
          <a:xfrm>
            <a:off x="1320800" y="2827338"/>
            <a:ext cx="3448051" cy="11430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68" name="Rectangle 12"/>
          <p:cNvSpPr>
            <a:spLocks noChangeArrowheads="1"/>
          </p:cNvSpPr>
          <p:nvPr/>
        </p:nvSpPr>
        <p:spPr bwMode="gray">
          <a:xfrm>
            <a:off x="1320800" y="4046538"/>
            <a:ext cx="3448051" cy="609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6669" name="Rectangle 13"/>
          <p:cNvSpPr>
            <a:spLocks noChangeArrowheads="1"/>
          </p:cNvSpPr>
          <p:nvPr/>
        </p:nvSpPr>
        <p:spPr bwMode="gray">
          <a:xfrm>
            <a:off x="1320800" y="4656138"/>
            <a:ext cx="3448051" cy="685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76803" y="2141538"/>
            <a:ext cx="577851" cy="2889250"/>
            <a:chOff x="2518" y="1315"/>
            <a:chExt cx="273" cy="1820"/>
          </a:xfrm>
        </p:grpSpPr>
        <p:sp>
          <p:nvSpPr>
            <p:cNvPr id="326672" name="Rectangle 16"/>
            <p:cNvSpPr>
              <a:spLocks noChangeArrowheads="1"/>
            </p:cNvSpPr>
            <p:nvPr/>
          </p:nvSpPr>
          <p:spPr bwMode="auto">
            <a:xfrm>
              <a:off x="2518" y="1315"/>
              <a:ext cx="23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4400</a:t>
              </a:r>
            </a:p>
          </p:txBody>
        </p:sp>
        <p:sp>
          <p:nvSpPr>
            <p:cNvPr id="326673" name="Rectangle 17"/>
            <p:cNvSpPr>
              <a:spLocks noChangeArrowheads="1"/>
            </p:cNvSpPr>
            <p:nvPr/>
          </p:nvSpPr>
          <p:spPr bwMode="auto">
            <a:xfrm>
              <a:off x="2518" y="1540"/>
              <a:ext cx="23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9500</a:t>
              </a:r>
            </a:p>
          </p:txBody>
        </p:sp>
        <p:sp>
          <p:nvSpPr>
            <p:cNvPr id="326674" name="Rectangle 18"/>
            <p:cNvSpPr>
              <a:spLocks noChangeArrowheads="1"/>
            </p:cNvSpPr>
            <p:nvPr/>
          </p:nvSpPr>
          <p:spPr bwMode="auto">
            <a:xfrm>
              <a:off x="2518" y="1995"/>
              <a:ext cx="23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3500</a:t>
              </a:r>
            </a:p>
          </p:txBody>
        </p:sp>
        <p:sp>
          <p:nvSpPr>
            <p:cNvPr id="326675" name="Rectangle 19"/>
            <p:cNvSpPr>
              <a:spLocks noChangeArrowheads="1"/>
            </p:cNvSpPr>
            <p:nvPr/>
          </p:nvSpPr>
          <p:spPr bwMode="auto">
            <a:xfrm>
              <a:off x="2518" y="2503"/>
              <a:ext cx="23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6400</a:t>
              </a:r>
            </a:p>
          </p:txBody>
        </p:sp>
        <p:sp>
          <p:nvSpPr>
            <p:cNvPr id="326676" name="Rectangle 20"/>
            <p:cNvSpPr>
              <a:spLocks noChangeArrowheads="1"/>
            </p:cNvSpPr>
            <p:nvPr/>
          </p:nvSpPr>
          <p:spPr bwMode="auto">
            <a:xfrm>
              <a:off x="2518" y="2937"/>
              <a:ext cx="273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zh-TW" sz="1200">
                  <a:ea typeface="新細明體" charset="-120"/>
                </a:rPr>
                <a:t>10033</a:t>
              </a:r>
            </a:p>
          </p:txBody>
        </p:sp>
      </p:grpSp>
      <p:sp>
        <p:nvSpPr>
          <p:cNvPr id="326677" name="Rectangle 21"/>
          <p:cNvSpPr>
            <a:spLocks noChangeArrowheads="1"/>
          </p:cNvSpPr>
          <p:nvPr/>
        </p:nvSpPr>
        <p:spPr bwMode="auto">
          <a:xfrm>
            <a:off x="6472648" y="2261351"/>
            <a:ext cx="44518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每個部門在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表格中的平均薪資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26680" name="Picture 24" descr="C:\project-SQLFund1\images\img-05-11a.gif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270000" y="5557839"/>
            <a:ext cx="3505200" cy="492125"/>
          </a:xfrm>
          <a:prstGeom prst="rect">
            <a:avLst/>
          </a:prstGeom>
          <a:noFill/>
          <a:ln w="28575">
            <a:miter lim="800000"/>
            <a:headEnd/>
            <a:tailEnd/>
          </a:ln>
        </p:spPr>
      </p:pic>
      <p:pic>
        <p:nvPicPr>
          <p:cNvPr id="326682" name="Picture 26" descr="C:\project-SQLFund1\images\img-05-11b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6703848" y="2905126"/>
            <a:ext cx="4220633" cy="2125662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0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Autofit/>
          </a:bodyPr>
          <a:lstStyle/>
          <a:p>
            <a:r>
              <a:rPr lang="en-US" altLang="zh-TW" sz="5400" dirty="0">
                <a:solidFill>
                  <a:schemeClr val="tx1"/>
                </a:solidFill>
                <a:latin typeface="+mn-lt"/>
                <a:ea typeface="新細明體" charset="-120"/>
              </a:rPr>
              <a:t/>
            </a:r>
            <a:br>
              <a:rPr lang="en-US" altLang="zh-TW" sz="5400" dirty="0">
                <a:solidFill>
                  <a:schemeClr val="tx1"/>
                </a:solidFill>
                <a:latin typeface="+mn-lt"/>
                <a:ea typeface="新細明體" charset="-120"/>
              </a:rPr>
            </a:br>
            <a:r>
              <a:rPr lang="en-US" altLang="zh-TW" sz="5400" dirty="0">
                <a:solidFill>
                  <a:schemeClr val="tx1"/>
                </a:solidFill>
                <a:latin typeface="+mn-lt"/>
                <a:ea typeface="新細明體" charset="-120"/>
              </a:rPr>
              <a:t>GROUP BY Clause Syntax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blackGray">
          <a:xfrm>
            <a:off x="1155700" y="1600201"/>
            <a:ext cx="9702800" cy="1406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group_function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(column)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[WHERE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condition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[GROUP BY </a:t>
            </a:r>
            <a:r>
              <a:rPr lang="en-US" altLang="zh-TW" b="1" i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group_by_expression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endParaRPr lang="en-US" altLang="zh-TW" b="1" i="1" dirty="0">
              <a:solidFill>
                <a:srgbClr val="C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[ORDER BY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];</a:t>
            </a:r>
          </a:p>
        </p:txBody>
      </p:sp>
      <p:sp>
        <p:nvSpPr>
          <p:cNvPr id="6" name="矩形 5"/>
          <p:cNvSpPr/>
          <p:nvPr/>
        </p:nvSpPr>
        <p:spPr>
          <a:xfrm>
            <a:off x="1155700" y="2817540"/>
            <a:ext cx="976122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子句，將表格中的資料列分成數個較小的群組。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使用基本原則：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子句中加入群組函數，就不能選取個別結果，除非個別資料欄顯示在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子句中。如果無法在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子句中加入資料欄清單，系統便會顯示錯誤訊息。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您可以使用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子句先排除不要的資料列，再執行資料列的分組。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必須在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子句中包含資料欄。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不能在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子句中使用資料欄別名。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blackGray">
          <a:xfrm>
            <a:off x="1155700" y="1854995"/>
            <a:ext cx="9422962" cy="9858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AVG(salary)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30761" name="Rectangle 9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Using the GROUP BY Clause</a:t>
            </a:r>
          </a:p>
        </p:txBody>
      </p:sp>
      <p:sp>
        <p:nvSpPr>
          <p:cNvPr id="3307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155700" y="1449389"/>
            <a:ext cx="10557933" cy="6953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清單中，不在群組函數中的所有資料欄，都必須在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子句中。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5700" y="5565775"/>
            <a:ext cx="4837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範例顯示每個部門的編號與平均薪資。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3074276"/>
            <a:ext cx="9422962" cy="24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/>
          </p:cNvSpPr>
          <p:nvPr/>
        </p:nvSpPr>
        <p:spPr bwMode="blackGray">
          <a:xfrm>
            <a:off x="1248834" y="1822450"/>
            <a:ext cx="9677400" cy="9159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endParaRPr lang="en-US" altLang="zh-TW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endParaRPr lang="en-US" altLang="zh-TW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332808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the GROUP BY Clause </a:t>
            </a:r>
          </a:p>
        </p:txBody>
      </p:sp>
      <p:sp>
        <p:nvSpPr>
          <p:cNvPr id="33280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248834" y="1269207"/>
            <a:ext cx="10557933" cy="360362"/>
          </a:xfrm>
        </p:spPr>
        <p:txBody>
          <a:bodyPr>
            <a:normAutofit/>
          </a:bodyPr>
          <a:lstStyle/>
          <a:p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資料欄不一定要在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清單中。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blackWhite">
          <a:xfrm>
            <a:off x="1341968" y="1809750"/>
            <a:ext cx="8068733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AVG(salary)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pic>
        <p:nvPicPr>
          <p:cNvPr id="371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8834" y="2956090"/>
            <a:ext cx="8704049" cy="241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248834" y="5367502"/>
            <a:ext cx="967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敘述句會顯示每個部門的平均薪資，但是不會顯示部門編號。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867" name="Picture 19" descr="C:\project-SQLFund1\images\img-05-15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016001" y="1905000"/>
            <a:ext cx="4663017" cy="3486150"/>
          </a:xfrm>
          <a:prstGeom prst="rect">
            <a:avLst/>
          </a:prstGeom>
          <a:noFill/>
        </p:spPr>
      </p:pic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Grouping by More than One Column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1016001" y="1447801"/>
            <a:ext cx="142667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34852" name="Freeform 4"/>
          <p:cNvSpPr>
            <a:spLocks/>
          </p:cNvSpPr>
          <p:nvPr/>
        </p:nvSpPr>
        <p:spPr bwMode="gray">
          <a:xfrm>
            <a:off x="5689600" y="1905000"/>
            <a:ext cx="711200" cy="4191000"/>
          </a:xfrm>
          <a:custGeom>
            <a:avLst/>
            <a:gdLst/>
            <a:ahLst/>
            <a:cxnLst>
              <a:cxn ang="0">
                <a:pos x="0" y="2751"/>
              </a:cxn>
              <a:cxn ang="0">
                <a:pos x="0" y="0"/>
              </a:cxn>
              <a:cxn ang="0">
                <a:pos x="1089" y="405"/>
              </a:cxn>
              <a:cxn ang="0">
                <a:pos x="1089" y="2362"/>
              </a:cxn>
              <a:cxn ang="0">
                <a:pos x="0" y="2751"/>
              </a:cxn>
            </a:cxnLst>
            <a:rect l="0" t="0" r="r" b="b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6380480" y="1562726"/>
            <a:ext cx="4775200" cy="68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ts val="24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加總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表格中每個職務的薪資，並依部門分組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4860" name="Text Box 12"/>
          <p:cNvSpPr txBox="1">
            <a:spLocks noChangeArrowheads="1"/>
          </p:cNvSpPr>
          <p:nvPr/>
        </p:nvSpPr>
        <p:spPr bwMode="auto">
          <a:xfrm>
            <a:off x="1117601" y="5181601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pic>
        <p:nvPicPr>
          <p:cNvPr id="334868" name="Picture 20" descr="C:\project-SQLFund1\images\img-05-15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016000" y="5562600"/>
            <a:ext cx="4633384" cy="514350"/>
          </a:xfrm>
          <a:prstGeom prst="rect">
            <a:avLst/>
          </a:prstGeom>
          <a:noFill/>
        </p:spPr>
      </p:pic>
      <p:pic>
        <p:nvPicPr>
          <p:cNvPr id="334869" name="Picture 21" descr="C:\project-SQLFund1\images\img-05-15b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6299201" y="2438400"/>
            <a:ext cx="5120217" cy="324643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7031421" y="4524703"/>
            <a:ext cx="438799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031421" y="4981903"/>
            <a:ext cx="438799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31421" y="4067503"/>
            <a:ext cx="438799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031421" y="2916621"/>
            <a:ext cx="438799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1421" y="3373821"/>
            <a:ext cx="438799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ChangeArrowheads="1"/>
          </p:cNvSpPr>
          <p:nvPr/>
        </p:nvSpPr>
        <p:spPr bwMode="blackGray">
          <a:xfrm>
            <a:off x="1155700" y="1600200"/>
            <a:ext cx="9702800" cy="11699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SUM(salary)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ORDER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+mn-lt"/>
                <a:ea typeface="微軟正黑體" pitchFamily="34" charset="-120"/>
              </a:rPr>
              <a:t>GROUP </a:t>
            </a:r>
            <a:r>
              <a:rPr lang="en-US" altLang="zh-TW" sz="4400" dirty="0">
                <a:latin typeface="+mn-lt"/>
                <a:ea typeface="微軟正黑體" pitchFamily="34" charset="-120"/>
              </a:rPr>
              <a:t>BY Clause </a:t>
            </a:r>
            <a:r>
              <a:rPr lang="en-US" altLang="zh-TW" sz="4400" dirty="0" smtClean="0">
                <a:latin typeface="+mn-lt"/>
                <a:ea typeface="微軟正黑體" pitchFamily="34" charset="-120"/>
              </a:rPr>
              <a:t>on </a:t>
            </a:r>
            <a:r>
              <a:rPr lang="en-US" altLang="zh-TW" sz="4400" dirty="0">
                <a:latin typeface="+mn-lt"/>
                <a:ea typeface="微軟正黑體" pitchFamily="34" charset="-120"/>
              </a:rPr>
              <a:t>Multiple Columns</a:t>
            </a:r>
          </a:p>
        </p:txBody>
      </p:sp>
      <p:pic>
        <p:nvPicPr>
          <p:cNvPr id="336904" name="Picture 8" descr="C:\project-SQLFund1\images\img-05-15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097280" y="2846389"/>
            <a:ext cx="5120217" cy="3246437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6217497" y="3074276"/>
            <a:ext cx="541745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指定資料列的分組方式：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先按部門編號將資料列分組。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在部門編號群組內，再按職務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將資料列分組。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10373710" cy="318211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TW" sz="6000" b="1" dirty="0" smtClean="0">
                <a:latin typeface="+mn-lt"/>
                <a:ea typeface="Arial" charset="0"/>
                <a:cs typeface="Arial" charset="0"/>
              </a:rPr>
              <a:t>Part I </a:t>
            </a:r>
            <a:br>
              <a:rPr lang="en-US" altLang="zh-TW" sz="6000" b="1" dirty="0" smtClean="0">
                <a:latin typeface="+mn-lt"/>
                <a:ea typeface="Arial" charset="0"/>
                <a:cs typeface="Arial" charset="0"/>
              </a:rPr>
            </a:br>
            <a:r>
              <a:rPr lang="en-US" altLang="zh-TW" sz="4400" dirty="0" smtClean="0">
                <a:latin typeface="+mn-lt"/>
                <a:ea typeface="新細明體" charset="-120"/>
              </a:rPr>
              <a:t>Reporting Aggregated Data</a:t>
            </a:r>
            <a:br>
              <a:rPr lang="en-US" altLang="zh-TW" sz="4400" dirty="0" smtClean="0">
                <a:latin typeface="+mn-lt"/>
                <a:ea typeface="新細明體" charset="-120"/>
              </a:rPr>
            </a:br>
            <a:r>
              <a:rPr lang="en-US" altLang="zh-TW" sz="4400" dirty="0" smtClean="0">
                <a:latin typeface="+mn-lt"/>
                <a:ea typeface="新細明體" charset="-120"/>
              </a:rPr>
              <a:t>Using the Group Functions </a:t>
            </a:r>
            <a:endParaRPr kumimoji="1" lang="zh-TW" altLang="en-US" sz="440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10647" y="5833241"/>
            <a:ext cx="83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10/4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51" name="Rectangle 7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Illegal Queries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Using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Group Functions</a:t>
            </a:r>
          </a:p>
        </p:txBody>
      </p:sp>
      <p:sp>
        <p:nvSpPr>
          <p:cNvPr id="33895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26066" y="1449390"/>
            <a:ext cx="10557933" cy="474004"/>
          </a:xfrm>
        </p:spPr>
        <p:txBody>
          <a:bodyPr>
            <a:noAutofit/>
          </a:bodyPr>
          <a:lstStyle/>
          <a:p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清單中，不在聚總函數中的資料欄或表示式，都必須在</a:t>
            </a:r>
            <a:r>
              <a:rPr lang="en-US" altLang="zh-TW" sz="1800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子句中：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blackGray">
          <a:xfrm>
            <a:off x="1117600" y="2026116"/>
            <a:ext cx="9740900" cy="8032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COUNT(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employees;</a:t>
            </a:r>
          </a:p>
        </p:txBody>
      </p:sp>
      <p:sp>
        <p:nvSpPr>
          <p:cNvPr id="338954" name="Rectangle 10"/>
          <p:cNvSpPr>
            <a:spLocks noChangeArrowheads="1"/>
          </p:cNvSpPr>
          <p:nvPr/>
        </p:nvSpPr>
        <p:spPr bwMode="blackGray">
          <a:xfrm>
            <a:off x="1219200" y="3931115"/>
            <a:ext cx="97409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COUNT(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pic>
        <p:nvPicPr>
          <p:cNvPr id="338955" name="Picture 11" descr="C:\project-SQLFund1\images\img05-19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828800" y="2940515"/>
            <a:ext cx="3932767" cy="400050"/>
          </a:xfrm>
          <a:prstGeom prst="rect">
            <a:avLst/>
          </a:prstGeom>
          <a:noFill/>
        </p:spPr>
      </p:pic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320799" y="4921715"/>
            <a:ext cx="609600" cy="685800"/>
            <a:chOff x="480" y="1968"/>
            <a:chExt cx="288" cy="192"/>
          </a:xfrm>
        </p:grpSpPr>
        <p:sp>
          <p:nvSpPr>
            <p:cNvPr id="338956" name="Line 12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338958" name="Picture 14" descr="C:\project-SQLFund1\images\img05-19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930400" y="5302716"/>
            <a:ext cx="3687233" cy="422275"/>
          </a:xfrm>
          <a:prstGeom prst="rect">
            <a:avLst/>
          </a:prstGeom>
          <a:noFill/>
        </p:spPr>
      </p:pic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19199" y="2864315"/>
            <a:ext cx="609600" cy="304800"/>
            <a:chOff x="480" y="1968"/>
            <a:chExt cx="288" cy="192"/>
          </a:xfrm>
        </p:grpSpPr>
        <p:sp>
          <p:nvSpPr>
            <p:cNvPr id="338961" name="Line 17"/>
            <p:cNvSpPr>
              <a:spLocks noChangeShapeType="1"/>
            </p:cNvSpPr>
            <p:nvPr/>
          </p:nvSpPr>
          <p:spPr bwMode="gray">
            <a:xfrm>
              <a:off x="480" y="2160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8962" name="Line 18"/>
            <p:cNvSpPr>
              <a:spLocks noChangeShapeType="1"/>
            </p:cNvSpPr>
            <p:nvPr/>
          </p:nvSpPr>
          <p:spPr bwMode="gray">
            <a:xfrm>
              <a:off x="480" y="1968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38963" name="Text Box 19"/>
          <p:cNvSpPr txBox="1">
            <a:spLocks noChangeArrowheads="1"/>
          </p:cNvSpPr>
          <p:nvPr/>
        </p:nvSpPr>
        <p:spPr bwMode="gray">
          <a:xfrm>
            <a:off x="5791199" y="2800815"/>
            <a:ext cx="5791200" cy="64633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defTabSz="228600"/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A 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GROUP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BY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clause must be added to count the last names for each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.</a:t>
            </a:r>
            <a:endParaRPr lang="en-US" altLang="zh-TW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338964" name="Text Box 20"/>
          <p:cNvSpPr txBox="1">
            <a:spLocks noChangeArrowheads="1"/>
          </p:cNvSpPr>
          <p:nvPr/>
        </p:nvSpPr>
        <p:spPr bwMode="gray">
          <a:xfrm>
            <a:off x="5689599" y="5284349"/>
            <a:ext cx="5994400" cy="64633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defTabSz="228600"/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Either add </a:t>
            </a:r>
            <a:r>
              <a:rPr lang="en-US" altLang="zh-TW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in the 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GROUP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BY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or remove the </a:t>
            </a:r>
            <a:r>
              <a:rPr lang="en-US" altLang="zh-TW" dirty="0" err="1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column from the</a:t>
            </a:r>
            <a:r>
              <a:rPr lang="en-US" altLang="zh-TW" dirty="0" smtClean="0">
                <a:solidFill>
                  <a:schemeClr val="tx2"/>
                </a:solidFill>
                <a:latin typeface="Courier New" pitchFamily="49" charset="0"/>
                <a:ea typeface="新細明體" charset="-120"/>
              </a:rPr>
              <a:t> SELECT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list.</a:t>
            </a:r>
            <a:endParaRPr lang="en-US" altLang="zh-TW" dirty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9" name="Rectangle 7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Illegal Queries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Using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Group Functions</a:t>
            </a:r>
          </a:p>
        </p:txBody>
      </p:sp>
      <p:sp>
        <p:nvSpPr>
          <p:cNvPr id="34100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60652" y="1229710"/>
            <a:ext cx="10557933" cy="1163637"/>
          </a:xfrm>
        </p:spPr>
        <p:txBody>
          <a:bodyPr>
            <a:noAutofit/>
          </a:bodyPr>
          <a:lstStyle/>
          <a:p>
            <a:pPr marL="268288" indent="-268288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不能使用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子句限制群組。</a:t>
            </a:r>
          </a:p>
          <a:p>
            <a:pPr marL="268288" indent="-268288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可以使用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子句限制群組。</a:t>
            </a:r>
          </a:p>
          <a:p>
            <a:pPr marL="268288" indent="-268288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不能在</a:t>
            </a:r>
            <a:r>
              <a:rPr lang="en-US" altLang="zh-TW" sz="1800" b="1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sz="1800" b="1" dirty="0" smtClean="0">
                <a:latin typeface="微軟正黑體" pitchFamily="34" charset="-120"/>
                <a:ea typeface="微軟正黑體" pitchFamily="34" charset="-120"/>
              </a:rPr>
              <a:t>子句中使用群組函數。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blackGray">
          <a:xfrm>
            <a:off x="1155701" y="2692400"/>
            <a:ext cx="9715500" cy="116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AVG(salary)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WHERE    AVG(salary) &gt; 8000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682625" algn="l"/>
                <a:tab pos="1833563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7010400" y="4368800"/>
            <a:ext cx="3860801" cy="646331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228600"/>
            <a:r>
              <a:rPr lang="en-US" altLang="zh-TW" b="1" dirty="0">
                <a:solidFill>
                  <a:srgbClr val="C00000"/>
                </a:solidFill>
                <a:ea typeface="新細明體" charset="-120"/>
              </a:rPr>
              <a:t>Cannot use the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WHERE</a:t>
            </a:r>
            <a:r>
              <a:rPr lang="en-US" altLang="zh-TW" b="1" dirty="0">
                <a:solidFill>
                  <a:srgbClr val="C00000"/>
                </a:solidFill>
                <a:ea typeface="新細明體" charset="-120"/>
              </a:rPr>
              <a:t> clause to restrict groups</a:t>
            </a:r>
          </a:p>
        </p:txBody>
      </p:sp>
      <p:pic>
        <p:nvPicPr>
          <p:cNvPr id="341001" name="Picture 9" descr="C:\project-SQLFund1\images\img05-2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828801" y="3987801"/>
            <a:ext cx="5143500" cy="220027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62" name="Picture 22" descr="C:\project-SQLFund1\images\img-05-19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117601" y="5562601"/>
            <a:ext cx="4144433" cy="720725"/>
          </a:xfrm>
          <a:prstGeom prst="rect">
            <a:avLst/>
          </a:prstGeom>
          <a:noFill/>
        </p:spPr>
      </p:pic>
      <p:pic>
        <p:nvPicPr>
          <p:cNvPr id="343060" name="Picture 20" descr="C:\project-SQLFund1\images\img-05-1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117601" y="1600200"/>
            <a:ext cx="4161367" cy="3486150"/>
          </a:xfrm>
          <a:prstGeom prst="rect">
            <a:avLst/>
          </a:prstGeom>
          <a:noFill/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7854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Restricting Group Results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1016001" y="1295401"/>
            <a:ext cx="142667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1219201" y="5105401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43050" name="Rectangle 10"/>
          <p:cNvSpPr>
            <a:spLocks noChangeArrowheads="1"/>
          </p:cNvSpPr>
          <p:nvPr/>
        </p:nvSpPr>
        <p:spPr bwMode="gray">
          <a:xfrm>
            <a:off x="4267201" y="2057400"/>
            <a:ext cx="1020233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52" name="Rectangle 12"/>
          <p:cNvSpPr>
            <a:spLocks noChangeArrowheads="1"/>
          </p:cNvSpPr>
          <p:nvPr/>
        </p:nvSpPr>
        <p:spPr bwMode="gray">
          <a:xfrm>
            <a:off x="4267200" y="4343400"/>
            <a:ext cx="973667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53" name="Rectangle 13"/>
          <p:cNvSpPr>
            <a:spLocks noChangeArrowheads="1"/>
          </p:cNvSpPr>
          <p:nvPr/>
        </p:nvSpPr>
        <p:spPr bwMode="gray">
          <a:xfrm>
            <a:off x="1422400" y="4343400"/>
            <a:ext cx="3860800" cy="685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54" name="Rectangle 14"/>
          <p:cNvSpPr>
            <a:spLocks noChangeArrowheads="1"/>
          </p:cNvSpPr>
          <p:nvPr/>
        </p:nvSpPr>
        <p:spPr bwMode="gray">
          <a:xfrm>
            <a:off x="1524000" y="5562600"/>
            <a:ext cx="37592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57" name="Freeform 17"/>
          <p:cNvSpPr>
            <a:spLocks/>
          </p:cNvSpPr>
          <p:nvPr/>
        </p:nvSpPr>
        <p:spPr bwMode="gray">
          <a:xfrm>
            <a:off x="5283200" y="1600200"/>
            <a:ext cx="1320800" cy="4648200"/>
          </a:xfrm>
          <a:custGeom>
            <a:avLst/>
            <a:gdLst/>
            <a:ahLst/>
            <a:cxnLst>
              <a:cxn ang="0">
                <a:pos x="0" y="2721"/>
              </a:cxn>
              <a:cxn ang="0">
                <a:pos x="0" y="0"/>
              </a:cxn>
              <a:cxn ang="0">
                <a:pos x="1686" y="1016"/>
              </a:cxn>
              <a:cxn ang="0">
                <a:pos x="1686" y="1705"/>
              </a:cxn>
              <a:cxn ang="0">
                <a:pos x="0" y="2721"/>
              </a:cxn>
            </a:cxnLst>
            <a:rect l="0" t="0" r="r" b="b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43058" name="Rectangle 18"/>
          <p:cNvSpPr>
            <a:spLocks noChangeArrowheads="1"/>
          </p:cNvSpPr>
          <p:nvPr/>
        </p:nvSpPr>
        <p:spPr bwMode="auto">
          <a:xfrm>
            <a:off x="6604000" y="2982827"/>
            <a:ext cx="39624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每個部門中超過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$10,000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的最高薪資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43063" name="Rectangle 23"/>
          <p:cNvSpPr>
            <a:spLocks noChangeArrowheads="1"/>
          </p:cNvSpPr>
          <p:nvPr/>
        </p:nvSpPr>
        <p:spPr bwMode="gray">
          <a:xfrm>
            <a:off x="4267200" y="5867401"/>
            <a:ext cx="973667" cy="1365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43066" name="Rectangle 26"/>
          <p:cNvSpPr>
            <a:spLocks noChangeArrowheads="1"/>
          </p:cNvSpPr>
          <p:nvPr/>
        </p:nvSpPr>
        <p:spPr bwMode="gray">
          <a:xfrm>
            <a:off x="1422400" y="2057400"/>
            <a:ext cx="3860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43067" name="Picture 27" descr="C:\project-SQLFund1\images\img-05-19b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6604001" y="3352801"/>
            <a:ext cx="3977217" cy="1177925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blackGray">
          <a:xfrm>
            <a:off x="1403130" y="2963918"/>
            <a:ext cx="9696451" cy="17287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group_function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[WHERE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condition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[GROUP BY 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group_by_expression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  <a:endParaRPr lang="en-US" altLang="zh-TW" i="1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[HAVING   </a:t>
            </a:r>
            <a:r>
              <a:rPr lang="en-US" altLang="zh-TW" b="1" i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group_condition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[ORDER BY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];</a:t>
            </a:r>
          </a:p>
        </p:txBody>
      </p:sp>
      <p:sp>
        <p:nvSpPr>
          <p:cNvPr id="34509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198179" y="-1587"/>
            <a:ext cx="10516740" cy="900221"/>
          </a:xfrm>
        </p:spPr>
        <p:txBody>
          <a:bodyPr>
            <a:normAutofit fontScale="90000"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Restricting Group Results </a:t>
            </a:r>
            <a:r>
              <a:rPr lang="en-US" altLang="zh-TW" sz="4400" dirty="0" smtClean="0">
                <a:latin typeface="+mn-lt"/>
                <a:ea typeface="新細明體" charset="-120"/>
              </a:rPr>
              <a:t>with </a:t>
            </a:r>
            <a:r>
              <a:rPr lang="en-US" altLang="zh-TW" sz="4400" dirty="0">
                <a:latin typeface="+mn-lt"/>
                <a:ea typeface="新細明體" charset="-120"/>
              </a:rPr>
              <a:t>the HAVING Clause</a:t>
            </a:r>
          </a:p>
        </p:txBody>
      </p:sp>
      <p:sp>
        <p:nvSpPr>
          <p:cNvPr id="34509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403130" y="1063681"/>
            <a:ext cx="10558463" cy="19002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子句時，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Oracle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伺服器會依照下列步驟限制群組：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將資料列分組。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將群組函數套用到群組。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顯示符合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子句條件的群組。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198179" y="898634"/>
            <a:ext cx="10247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403130" y="4981903"/>
            <a:ext cx="9696451" cy="102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注意：雖然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子句可以放在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子句的前面，不過建議您還是讓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子句放在前面，這樣也比較符合邏輯。必須先完成分組和群組函數的計算，才能將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子句套用到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清單所指定的群組。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blackGray">
          <a:xfrm>
            <a:off x="1097280" y="1450428"/>
            <a:ext cx="9734551" cy="12239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MAX(salary)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HAVING   MAX(salary)&gt;10000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;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4851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Using the HAVING Clause</a:t>
            </a:r>
          </a:p>
        </p:txBody>
      </p:sp>
      <p:sp>
        <p:nvSpPr>
          <p:cNvPr id="6" name="矩形 5"/>
          <p:cNvSpPr/>
          <p:nvPr/>
        </p:nvSpPr>
        <p:spPr>
          <a:xfrm>
            <a:off x="1097280" y="4005263"/>
            <a:ext cx="9734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範例針對最高薪資超過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$10,000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的部門，顯示其部門編號以及最高薪資。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27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2852738"/>
            <a:ext cx="730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blackGray">
          <a:xfrm>
            <a:off x="1097280" y="4572001"/>
            <a:ext cx="9734551" cy="12297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AVG(salary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HAVING   MAX(salary)&gt;10000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;</a:t>
            </a:r>
          </a:p>
        </p:txBody>
      </p:sp>
      <p:sp>
        <p:nvSpPr>
          <p:cNvPr id="9" name="矩形 8"/>
          <p:cNvSpPr/>
          <p:nvPr/>
        </p:nvSpPr>
        <p:spPr>
          <a:xfrm>
            <a:off x="1097280" y="5817476"/>
            <a:ext cx="9734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範例針對最高薪資超過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$10,000 </a:t>
            </a:r>
            <a:r>
              <a:rPr lang="zh-TW" altLang="en-US" dirty="0" smtClean="0">
                <a:latin typeface="Courier New" pitchFamily="49" charset="0"/>
                <a:cs typeface="Courier New" pitchFamily="49" charset="0"/>
              </a:rPr>
              <a:t>的部門，顯示這些部門的部門編號與平均薪資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ChangeArrowheads="1"/>
          </p:cNvSpPr>
          <p:nvPr/>
        </p:nvSpPr>
        <p:spPr bwMode="blackGray">
          <a:xfrm>
            <a:off x="1097280" y="1623848"/>
            <a:ext cx="9734551" cy="17113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SUM(salary) PAYROLL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NOT LIKE '%REP%'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HAVING   SUM(salary) &gt; 13000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ORDER BY SUM(salary);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Using the HAVING Clause</a:t>
            </a:r>
          </a:p>
        </p:txBody>
      </p:sp>
      <p:sp>
        <p:nvSpPr>
          <p:cNvPr id="6" name="矩形 5"/>
          <p:cNvSpPr/>
          <p:nvPr/>
        </p:nvSpPr>
        <p:spPr>
          <a:xfrm>
            <a:off x="1097280" y="4914946"/>
            <a:ext cx="9734551" cy="728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範例針對每個薪資總額超過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$13,000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的職務，顯示這些職務的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與月薪總額。此範例排除業務代表的資料，並將此清單依照月薪總額的高低做升冪排列。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37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3534894"/>
            <a:ext cx="9103010" cy="116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38298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3354387"/>
          </a:xfrm>
        </p:spPr>
        <p:txBody>
          <a:bodyPr/>
          <a:lstStyle/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Group functions: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Types and syntax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Use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AVG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SUM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MIN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MAX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,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COUNT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Use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DISTINCT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keyword within group functions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NULL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values in a group function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Grouping rows: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GROUP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BY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HAVING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1">
              <a:buClr>
                <a:schemeClr val="hlink"/>
              </a:buClr>
            </a:pPr>
            <a:r>
              <a:rPr lang="en-US" altLang="zh-TW">
                <a:ea typeface="新細明體" charset="-120"/>
              </a:rPr>
              <a:t>Nesting group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ChangeArrowheads="1"/>
          </p:cNvSpPr>
          <p:nvPr/>
        </p:nvSpPr>
        <p:spPr bwMode="blackGray">
          <a:xfrm>
            <a:off x="1155701" y="1809750"/>
            <a:ext cx="9734551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MAX(AVG(salary))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 BY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51239" name="Rectangle 7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2475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Nesting Group Functions</a:t>
            </a:r>
          </a:p>
        </p:txBody>
      </p:sp>
      <p:sp>
        <p:nvSpPr>
          <p:cNvPr id="35124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155701" y="1449388"/>
            <a:ext cx="10557933" cy="360362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latin typeface="微軟正黑體" pitchFamily="34" charset="-120"/>
                <a:ea typeface="微軟正黑體" pitchFamily="34" charset="-120"/>
              </a:rPr>
              <a:t>顯示平均薪資的最大值：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3747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80" y="3054569"/>
            <a:ext cx="8776575" cy="74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blackGray">
          <a:xfrm>
            <a:off x="1155700" y="2727434"/>
            <a:ext cx="9696451" cy="17287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group_function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[WHERE  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condition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[GROUP BY </a:t>
            </a:r>
            <a:r>
              <a:rPr lang="en-US" altLang="zh-TW" b="1" i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group_by_expression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  <a:endParaRPr lang="en-US" altLang="zh-TW" b="1" i="1" dirty="0">
              <a:solidFill>
                <a:srgbClr val="C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[HAVING   </a:t>
            </a:r>
            <a:r>
              <a:rPr lang="en-US" altLang="zh-TW" b="1" i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group_condition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[ORDER BY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];</a:t>
            </a:r>
          </a:p>
        </p:txBody>
      </p:sp>
      <p:sp>
        <p:nvSpPr>
          <p:cNvPr id="353286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99322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Summary</a:t>
            </a:r>
          </a:p>
        </p:txBody>
      </p:sp>
      <p:sp>
        <p:nvSpPr>
          <p:cNvPr id="3532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273453" cy="1565275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COUNT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MAX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MIN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AVG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群組函數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撰寫使用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子句的查詢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撰寫使用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子句的查詢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55700" y="4692705"/>
            <a:ext cx="9696451" cy="1491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Oracle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伺服器會依照下列順序來評估子句：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如果敘述句包含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子句，伺服器會建立候選資料列。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伺服器找出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子句所指定的群組。</a:t>
            </a:r>
          </a:p>
          <a:p>
            <a:pPr marL="342900" indent="-342900">
              <a:lnSpc>
                <a:spcPts val="2800"/>
              </a:lnSpc>
              <a:buFont typeface="+mj-lt"/>
              <a:buAutoNum type="arabicPeriod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子句進一步針對所得的群組，排除所有不符合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子句群組條件的群組。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Practice 5: Overview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156527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This practice covers the following topics:</a:t>
            </a:r>
          </a:p>
          <a:p>
            <a:pPr lvl="1"/>
            <a:r>
              <a:rPr lang="en-US" altLang="zh-TW" dirty="0">
                <a:ea typeface="新細明體" charset="-120"/>
              </a:rPr>
              <a:t>Writing queries that use the group functions</a:t>
            </a:r>
          </a:p>
          <a:p>
            <a:pPr lvl="1"/>
            <a:r>
              <a:rPr lang="en-US" altLang="zh-TW" dirty="0">
                <a:ea typeface="新細明體" charset="-120"/>
              </a:rPr>
              <a:t>Grouping by rows to achieve more than one result</a:t>
            </a:r>
          </a:p>
          <a:p>
            <a:pPr lvl="1"/>
            <a:r>
              <a:rPr lang="en-US" altLang="zh-TW" dirty="0">
                <a:ea typeface="新細明體" charset="-120"/>
              </a:rPr>
              <a:t>Restricting groups by using the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HAVING</a:t>
            </a:r>
            <a:r>
              <a:rPr lang="en-US" altLang="zh-TW" dirty="0">
                <a:ea typeface="新細明體" charset="-120"/>
              </a:rPr>
              <a:t> clause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Objectives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6" y="1449388"/>
            <a:ext cx="10557933" cy="1833562"/>
          </a:xfrm>
        </p:spPr>
        <p:txBody>
          <a:bodyPr/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列舉可用的群組函數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描述群組函數的用法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GROUP BY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子句將資料分組</a:t>
            </a:r>
            <a:endParaRPr lang="en-US" altLang="zh-TW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HAVING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子句加入或排除資料列群組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45476" y="1060398"/>
            <a:ext cx="10373710" cy="318211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altLang="zh-TW" sz="6000" b="1" dirty="0" smtClean="0">
                <a:latin typeface="+mn-lt"/>
                <a:ea typeface="Arial" charset="0"/>
                <a:cs typeface="Arial" charset="0"/>
              </a:rPr>
              <a:t>Part II </a:t>
            </a:r>
            <a:br>
              <a:rPr lang="en-US" altLang="zh-TW" sz="6000" b="1" dirty="0" smtClean="0">
                <a:latin typeface="+mn-lt"/>
                <a:ea typeface="Arial" charset="0"/>
                <a:cs typeface="Arial" charset="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Displaying Data </a:t>
            </a:r>
            <a:b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</a:b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from Multiple Tables Using Joins</a:t>
            </a:r>
            <a:endParaRPr kumimoji="1" lang="zh-TW" altLang="en-US" sz="4400" dirty="0">
              <a:solidFill>
                <a:schemeClr val="tx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10647" y="5833241"/>
            <a:ext cx="83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10/5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20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66648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Objectives</a:t>
            </a:r>
          </a:p>
        </p:txBody>
      </p:sp>
      <p:sp>
        <p:nvSpPr>
          <p:cNvPr id="3082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3306762"/>
          </a:xfrm>
        </p:spPr>
        <p:txBody>
          <a:bodyPr/>
          <a:lstStyle/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撰寫使用等結合和非等結合的</a:t>
            </a:r>
            <a:r>
              <a:rPr lang="en-US" altLang="zh-TW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敘述句，以存取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多個表格的資料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使用自我結合，將表格結合到表格本身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使用外部結合，檢視不符合結合條件的資料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在多個表格之間，建立所有資料列的笛卡兒乘積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(Cartesian product)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416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8"/>
            <a:ext cx="10557933" cy="4559300"/>
          </a:xfrm>
        </p:spPr>
        <p:txBody>
          <a:bodyPr/>
          <a:lstStyle/>
          <a:p>
            <a:pPr lvl="1"/>
            <a:r>
              <a:rPr lang="en-US" altLang="zh-TW">
                <a:ea typeface="新細明體" charset="-120"/>
              </a:rPr>
              <a:t>Types of </a:t>
            </a:r>
            <a:r>
              <a:rPr lang="en-US" altLang="zh-TW">
                <a:latin typeface="Courier New" pitchFamily="49" charset="0"/>
                <a:ea typeface="新細明體" charset="-120"/>
              </a:rPr>
              <a:t>JOINS</a:t>
            </a:r>
            <a:r>
              <a:rPr lang="en-US" altLang="zh-TW">
                <a:ea typeface="新細明體" charset="-120"/>
              </a:rPr>
              <a:t> and its syntax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Natural join: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USING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ON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Self-join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Nonequijoins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OUTER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join: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LEFT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OUTER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join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RIGHT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OUTER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join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FULL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</a:t>
            </a:r>
            <a:r>
              <a:rPr lang="en-US" altLang="zh-TW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OUTER</a:t>
            </a: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 join</a:t>
            </a:r>
          </a:p>
          <a:p>
            <a:pPr lvl="1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Cartesian product</a:t>
            </a:r>
          </a:p>
          <a:p>
            <a:pPr lvl="2">
              <a:buClr>
                <a:schemeClr val="folHlink"/>
              </a:buClr>
            </a:pPr>
            <a:r>
              <a:rPr lang="en-US" altLang="zh-TW">
                <a:solidFill>
                  <a:schemeClr val="folHlink"/>
                </a:solidFill>
                <a:ea typeface="新細明體" charset="-120"/>
              </a:rPr>
              <a:t>Cross join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301" name="Picture 29" descr="C:\salome_official\projects\11gR2\screenshots\les6_4s_c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24034" y="1946275"/>
            <a:ext cx="5789084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0300" name="Picture 28" descr="C:\salome_official\projects\11gR2\screenshots\les6_4s_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1" y="3178176"/>
            <a:ext cx="5069417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0299" name="Picture 27" descr="C:\salome_official\projects\11gR2\screenshots\les6_4s_a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1943101"/>
            <a:ext cx="5082117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0277" name="Rectangle 5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Obtaining Data from Multiple Tables</a:t>
            </a: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867833" y="1600201"/>
            <a:ext cx="162865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EMPLOYEES</a:t>
            </a:r>
            <a:r>
              <a:rPr lang="en-US" altLang="zh-TW" sz="2000">
                <a:ea typeface="新細明體" charset="-120"/>
              </a:rPr>
              <a:t> </a:t>
            </a:r>
          </a:p>
        </p:txBody>
      </p:sp>
      <p:sp>
        <p:nvSpPr>
          <p:cNvPr id="310279" name="Rectangle 7"/>
          <p:cNvSpPr>
            <a:spLocks noChangeArrowheads="1"/>
          </p:cNvSpPr>
          <p:nvPr/>
        </p:nvSpPr>
        <p:spPr bwMode="auto">
          <a:xfrm>
            <a:off x="6587067" y="1614488"/>
            <a:ext cx="203260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DEPARTMENTS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594351" y="3976688"/>
            <a:ext cx="808567" cy="473075"/>
            <a:chOff x="2480" y="2024"/>
            <a:chExt cx="609" cy="298"/>
          </a:xfrm>
        </p:grpSpPr>
        <p:sp>
          <p:nvSpPr>
            <p:cNvPr id="310281" name="Line 9"/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lg" len="sm"/>
              <a:tailEnd type="none" w="lg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0282" name="Line 10"/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lg" len="sm"/>
              <a:tailEnd type="none" w="lg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10286" name="Text Box 14"/>
          <p:cNvSpPr txBox="1">
            <a:spLocks noChangeArrowheads="1"/>
          </p:cNvSpPr>
          <p:nvPr/>
        </p:nvSpPr>
        <p:spPr bwMode="gray">
          <a:xfrm>
            <a:off x="1026584" y="2757489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10289" name="Text Box 17"/>
          <p:cNvSpPr txBox="1">
            <a:spLocks noChangeArrowheads="1"/>
          </p:cNvSpPr>
          <p:nvPr/>
        </p:nvSpPr>
        <p:spPr bwMode="auto">
          <a:xfrm>
            <a:off x="3117851" y="5473701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10294" name="Rectangle 22"/>
          <p:cNvSpPr>
            <a:spLocks noChangeArrowheads="1"/>
          </p:cNvSpPr>
          <p:nvPr/>
        </p:nvSpPr>
        <p:spPr bwMode="gray">
          <a:xfrm>
            <a:off x="4144433" y="1917701"/>
            <a:ext cx="1686984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95" name="Rectangle 23"/>
          <p:cNvSpPr>
            <a:spLocks noChangeArrowheads="1"/>
          </p:cNvSpPr>
          <p:nvPr/>
        </p:nvSpPr>
        <p:spPr bwMode="gray">
          <a:xfrm>
            <a:off x="8307917" y="1917700"/>
            <a:ext cx="2032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98" name="Rectangle 26"/>
          <p:cNvSpPr>
            <a:spLocks noChangeArrowheads="1"/>
          </p:cNvSpPr>
          <p:nvPr/>
        </p:nvSpPr>
        <p:spPr bwMode="gray">
          <a:xfrm>
            <a:off x="1384300" y="1917701"/>
            <a:ext cx="1441451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10303" name="Picture 31" descr="C:\salome_official\projects\11gR2\screenshots\les6_4s_d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89817" y="4497389"/>
            <a:ext cx="57404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0304" name="Picture 32" descr="C:\salome_official\projects\11gR2\screenshots\les6_4s_e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91934" y="5878514"/>
            <a:ext cx="573193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Types of Joins</a:t>
            </a:r>
          </a:p>
        </p:txBody>
      </p:sp>
      <p:sp>
        <p:nvSpPr>
          <p:cNvPr id="312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02232" y="1449389"/>
            <a:ext cx="10557933" cy="4090987"/>
          </a:xfrm>
        </p:spPr>
        <p:txBody>
          <a:bodyPr>
            <a:noAutofit/>
          </a:bodyPr>
          <a:lstStyle/>
          <a:p>
            <a:pPr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SQL: 1999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標準相容的結合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(Join)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包含：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</a:p>
          <a:p>
            <a:pPr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Natural joins: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NATURAL 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 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clause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USING clause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ON clause</a:t>
            </a:r>
          </a:p>
          <a:p>
            <a:pPr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OUTER joins: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LEFT 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OUTER 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RIGHT 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OUTER 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</a:t>
            </a:r>
          </a:p>
          <a:p>
            <a:pPr marL="446088" lvl="1" indent="-182563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FULL </a:t>
            </a:r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OUTER 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</a:t>
            </a:r>
          </a:p>
          <a:p>
            <a:pPr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Cross </a:t>
            </a:r>
            <a:r>
              <a:rPr lang="en-US" altLang="zh-TW" sz="18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joins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3" name="Rectangle 5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Joining Tables Using SQL:1999 Syntax</a:t>
            </a:r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97280" y="1447801"/>
            <a:ext cx="10557933" cy="36036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使用結合可查詢多個表格中的資料：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blackGray">
          <a:xfrm>
            <a:off x="1155701" y="2133601"/>
            <a:ext cx="9715500" cy="25193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	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table1.column, table2.column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	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table1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[NATURAL JOIN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 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[JOIN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USING (</a:t>
            </a:r>
            <a:r>
              <a:rPr lang="en-US" altLang="zh-TW" i="1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)] 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[JOIN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ON (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table1.column_name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table2.column_name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)]|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[LEFT|RIGHT|FULL OUTER JOIN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ON (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table1.column_name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table2.column_name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)]|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[CROSS JOIN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table2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Creating Natural Joins</a:t>
            </a:r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6" y="1449389"/>
            <a:ext cx="10557933" cy="2168525"/>
          </a:xfrm>
        </p:spPr>
        <p:txBody>
          <a:bodyPr>
            <a:normAutofit/>
          </a:bodyPr>
          <a:lstStyle/>
          <a:p>
            <a:pPr marL="361950" indent="-361950"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NATURAL JOIN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字句會結合兩個表格中具有相同名稱的資料欄。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Natural Join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會從兩個表格內選取相符的資料欄中具有等值的資料列。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如果資料欄的名稱相同，但資料類型卻不同，就會傳回錯誤</a:t>
            </a:r>
            <a:r>
              <a:rPr lang="zh-TW" altLang="en-US" dirty="0" smtClean="0"/>
              <a:t>。</a:t>
            </a: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473" name="Picture 9" descr="C:\project-SQLFund1\images\img-06-07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2230967" y="2630214"/>
            <a:ext cx="7421033" cy="2103438"/>
          </a:xfrm>
          <a:prstGeom prst="rect">
            <a:avLst/>
          </a:prstGeom>
          <a:noFill/>
        </p:spPr>
      </p:pic>
      <p:sp>
        <p:nvSpPr>
          <p:cNvPr id="318466" name="Rectangle 2"/>
          <p:cNvSpPr>
            <a:spLocks noChangeArrowheads="1"/>
          </p:cNvSpPr>
          <p:nvPr/>
        </p:nvSpPr>
        <p:spPr bwMode="blackGray">
          <a:xfrm>
            <a:off x="1155701" y="1356518"/>
            <a:ext cx="9715500" cy="1071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location_id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city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departments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NATURAL JOIN locations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18468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01218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Retrieving Records with Natural Joins</a:t>
            </a:r>
          </a:p>
        </p:txBody>
      </p:sp>
      <p:sp>
        <p:nvSpPr>
          <p:cNvPr id="318470" name="Rectangle 6"/>
          <p:cNvSpPr>
            <a:spLocks noChangeArrowheads="1"/>
          </p:cNvSpPr>
          <p:nvPr/>
        </p:nvSpPr>
        <p:spPr bwMode="gray">
          <a:xfrm>
            <a:off x="6599766" y="2630214"/>
            <a:ext cx="3048000" cy="21336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55701" y="4981903"/>
            <a:ext cx="9715500" cy="109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範例中，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LOCATIONS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表格以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LOCATION_ID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表格互相結合。</a:t>
            </a:r>
          </a:p>
          <a:p>
            <a:pPr>
              <a:lnSpc>
                <a:spcPts val="2700"/>
              </a:lnSpc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LOCATION_ID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資料欄是這兩個表格中唯一有相同名稱的資料欄。如果還有其他共同的資料欄，</a:t>
            </a:r>
          </a:p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結合作業就會一併使用這些資料欄。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Creating Joins with the USING Clause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6467" y="1449389"/>
            <a:ext cx="10058400" cy="2503487"/>
          </a:xfrm>
        </p:spPr>
        <p:txBody>
          <a:bodyPr>
            <a:normAutofit/>
          </a:bodyPr>
          <a:lstStyle/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如果有多個資料欄名稱相同，但資料類型卻不同，可以在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NATURAL JOIN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子句中加入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子句，以指定等結合所要使用的資料欄。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子句，即可在有多個相符的資料欄時，僅使用一個相符的資料欄。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請勿在所參照的資料欄使用表格名稱或別名。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NATURAL JOIN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子句不能同時使用。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1418" y="3491211"/>
            <a:ext cx="966426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l.city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d.department_name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locations l JOIN departments d USING 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location_id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location_id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1400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1418" y="4544989"/>
            <a:ext cx="1005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下列則是無效的敘述句。這是因為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LOCATION_ID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含有限定字元：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1418" y="4914321"/>
            <a:ext cx="966426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l.city</a:t>
            </a:r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d.department_name</a:t>
            </a:r>
            <a:endParaRPr lang="en-US" altLang="zh-TW" dirty="0" smtClean="0">
              <a:latin typeface="Courier New" pitchFamily="49" charset="0"/>
              <a:ea typeface="微軟正黑體" pitchFamily="34" charset="-12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FROM locations l JOIN departments d USING (</a:t>
            </a:r>
            <a:r>
              <a:rPr lang="en-US" altLang="zh-TW" dirty="0" err="1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location_id</a:t>
            </a:r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)</a:t>
            </a:r>
          </a:p>
          <a:p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WHERE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d.location_id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 = 1400</a:t>
            </a:r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;</a:t>
            </a:r>
          </a:p>
          <a:p>
            <a:r>
              <a:rPr lang="en-US" altLang="zh-TW" dirty="0" smtClean="0">
                <a:latin typeface="Courier New" pitchFamily="49" charset="0"/>
                <a:ea typeface="微軟正黑體" pitchFamily="34" charset="-120"/>
                <a:cs typeface="Courier New" pitchFamily="49" charset="0"/>
              </a:rPr>
              <a:t>ORA-25154: column part of USING clause cannot have qualifier</a:t>
            </a:r>
            <a:endParaRPr lang="zh-TW" altLang="en-US" dirty="0">
              <a:latin typeface="Courier New" pitchFamily="49" charset="0"/>
              <a:ea typeface="微軟正黑體" pitchFamily="34" charset="-12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49" name="Rectangle 17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Joining Column Names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054100" y="1820864"/>
            <a:ext cx="162865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EMPLOYEES</a:t>
            </a:r>
            <a:r>
              <a:rPr lang="en-US" altLang="zh-TW" sz="2000">
                <a:ea typeface="新細明體" charset="-120"/>
              </a:rPr>
              <a:t> </a:t>
            </a:r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6819900" y="1825626"/>
            <a:ext cx="203260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DEPARTMENTS </a:t>
            </a: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3541185" y="5881689"/>
            <a:ext cx="1373005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ea typeface="新細明體" charset="-120"/>
              </a:rPr>
              <a:t>Foreign key</a:t>
            </a: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6316134" y="5881689"/>
            <a:ext cx="1411669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ea typeface="新細明體" charset="-120"/>
              </a:rPr>
              <a:t>Primary key</a:t>
            </a:r>
          </a:p>
        </p:txBody>
      </p:sp>
      <p:pic>
        <p:nvPicPr>
          <p:cNvPr id="37684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140885" y="2268538"/>
            <a:ext cx="3289300" cy="3190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684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6923617" y="2249488"/>
            <a:ext cx="3987800" cy="318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2717801" y="2328863"/>
            <a:ext cx="1682751" cy="31115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6942667" y="2287588"/>
            <a:ext cx="1733551" cy="31115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6846" name="Text Box 14"/>
          <p:cNvSpPr txBox="1">
            <a:spLocks noChangeArrowheads="1"/>
          </p:cNvSpPr>
          <p:nvPr/>
        </p:nvSpPr>
        <p:spPr bwMode="auto">
          <a:xfrm>
            <a:off x="1098551" y="5280026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76839" name="Line 7"/>
          <p:cNvSpPr>
            <a:spLocks noChangeShapeType="1"/>
          </p:cNvSpPr>
          <p:nvPr/>
        </p:nvSpPr>
        <p:spPr bwMode="auto">
          <a:xfrm flipH="1" flipV="1">
            <a:off x="5575300" y="5219701"/>
            <a:ext cx="211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6841" name="Line 9"/>
          <p:cNvSpPr>
            <a:spLocks noChangeShapeType="1"/>
          </p:cNvSpPr>
          <p:nvPr/>
        </p:nvSpPr>
        <p:spPr bwMode="auto">
          <a:xfrm flipH="1" flipV="1">
            <a:off x="6500285" y="5219701"/>
            <a:ext cx="2116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5835651" y="5353051"/>
            <a:ext cx="455083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4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+mn-lt"/>
                <a:ea typeface="新細明體" charset="-120"/>
              </a:rPr>
              <a:t>Lesson Agenda</a:t>
            </a:r>
          </a:p>
        </p:txBody>
      </p:sp>
      <p:sp>
        <p:nvSpPr>
          <p:cNvPr id="378885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3354387"/>
          </a:xfrm>
        </p:spPr>
        <p:txBody>
          <a:bodyPr/>
          <a:lstStyle/>
          <a:p>
            <a:pPr lvl="1"/>
            <a:r>
              <a:rPr lang="en-US" altLang="zh-TW" dirty="0">
                <a:ea typeface="新細明體" charset="-120"/>
              </a:rPr>
              <a:t>Group functions:</a:t>
            </a:r>
          </a:p>
          <a:p>
            <a:pPr lvl="2"/>
            <a:r>
              <a:rPr lang="en-US" altLang="zh-TW" dirty="0">
                <a:ea typeface="新細明體" charset="-120"/>
              </a:rPr>
              <a:t>Types and syntax</a:t>
            </a:r>
          </a:p>
          <a:p>
            <a:pPr lvl="2"/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AVG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SUM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MIN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MAX</a:t>
            </a:r>
            <a:r>
              <a:rPr lang="en-US" altLang="zh-TW" dirty="0">
                <a:ea typeface="新細明體" charset="-120"/>
              </a:rPr>
              <a:t>,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COUNT</a:t>
            </a:r>
          </a:p>
          <a:p>
            <a:pPr lvl="2"/>
            <a:r>
              <a:rPr lang="en-US" altLang="zh-TW" dirty="0">
                <a:ea typeface="新細明體" charset="-120"/>
              </a:rPr>
              <a:t>Use 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DISTINCT</a:t>
            </a:r>
            <a:r>
              <a:rPr lang="en-US" altLang="zh-TW" dirty="0">
                <a:ea typeface="新細明體" charset="-120"/>
              </a:rPr>
              <a:t> keyword within group functions</a:t>
            </a:r>
          </a:p>
          <a:p>
            <a:pPr lvl="2"/>
            <a:r>
              <a:rPr lang="en-US" altLang="zh-TW" dirty="0">
                <a:latin typeface="Courier New" pitchFamily="49" charset="0"/>
                <a:ea typeface="新細明體" charset="-120"/>
              </a:rPr>
              <a:t>NULL</a:t>
            </a:r>
            <a:r>
              <a:rPr lang="en-US" altLang="zh-TW" dirty="0">
                <a:ea typeface="新細明體" charset="-120"/>
              </a:rPr>
              <a:t> values in a group function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Grouping rows: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GROUP</a:t>
            </a:r>
            <a:r>
              <a:rPr lang="en-US" altLang="zh-TW" dirty="0">
                <a:solidFill>
                  <a:schemeClr val="folHlink"/>
                </a:solidFill>
                <a:latin typeface="Times New Roman" charset="0"/>
                <a:ea typeface="新細明體" charset="-120"/>
              </a:rPr>
              <a:t> </a:t>
            </a: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BY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2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latin typeface="Courier New" pitchFamily="49" charset="0"/>
                <a:ea typeface="新細明體" charset="-120"/>
              </a:rPr>
              <a:t>HAVING</a:t>
            </a: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 clause</a:t>
            </a:r>
          </a:p>
          <a:p>
            <a:pPr lvl="1">
              <a:buClr>
                <a:schemeClr val="folHlink"/>
              </a:buClr>
            </a:pPr>
            <a:r>
              <a:rPr lang="en-US" altLang="zh-TW" dirty="0">
                <a:solidFill>
                  <a:schemeClr val="folHlink"/>
                </a:solidFill>
                <a:ea typeface="新細明體" charset="-120"/>
              </a:rPr>
              <a:t>Nesting group functions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758" name="Picture 1038" descr="D:\Temp\10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4235" y="2700338"/>
            <a:ext cx="9630833" cy="2228850"/>
          </a:xfrm>
          <a:prstGeom prst="rect">
            <a:avLst/>
          </a:prstGeom>
          <a:noFill/>
        </p:spPr>
      </p:pic>
      <p:sp>
        <p:nvSpPr>
          <p:cNvPr id="415756" name="Rectangle 1036"/>
          <p:cNvSpPr>
            <a:spLocks noChangeArrowheads="1"/>
          </p:cNvSpPr>
          <p:nvPr/>
        </p:nvSpPr>
        <p:spPr bwMode="blackGray">
          <a:xfrm>
            <a:off x="1214968" y="1452563"/>
            <a:ext cx="9715500" cy="11747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employees.employee_id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departments.location_id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JOIN departments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USING 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415755" name="Rectangle 1035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80045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Retrieving Records with the USING Clause</a:t>
            </a:r>
          </a:p>
        </p:txBody>
      </p:sp>
      <p:pic>
        <p:nvPicPr>
          <p:cNvPr id="415750" name="Picture 10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2701" y="5095876"/>
            <a:ext cx="9664700" cy="2190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5751" name="Rectangle 1031"/>
          <p:cNvSpPr>
            <a:spLocks noChangeArrowheads="1"/>
          </p:cNvSpPr>
          <p:nvPr/>
        </p:nvSpPr>
        <p:spPr bwMode="auto">
          <a:xfrm>
            <a:off x="8064500" y="2743201"/>
            <a:ext cx="2777067" cy="21685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5753" name="Text Box 1033"/>
          <p:cNvSpPr txBox="1">
            <a:spLocks noChangeArrowheads="1"/>
          </p:cNvSpPr>
          <p:nvPr/>
        </p:nvSpPr>
        <p:spPr bwMode="auto">
          <a:xfrm>
            <a:off x="1297518" y="4729164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9" name="矩形 8"/>
          <p:cNvSpPr/>
          <p:nvPr/>
        </p:nvSpPr>
        <p:spPr>
          <a:xfrm>
            <a:off x="1282701" y="5314951"/>
            <a:ext cx="9607550" cy="75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資料欄結合在一起，以顯示員工的工作地點。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2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Qualifying Ambiguous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Column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Names</a:t>
            </a:r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34347" y="1513490"/>
            <a:ext cx="9821333" cy="2905125"/>
          </a:xfrm>
        </p:spPr>
        <p:txBody>
          <a:bodyPr/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使用表格前置碼可界定多個表格的資料欄名稱。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使用表格前置碼可提高效能。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使用資料欄別名可區別不同表格中名稱相同的資料欄。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在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子句中指定且列於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敘述句其他地方的資料欄，不能使用別名。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43" name="Rectangle 1043"/>
          <p:cNvSpPr>
            <a:spLocks noChangeArrowheads="1"/>
          </p:cNvSpPr>
          <p:nvPr/>
        </p:nvSpPr>
        <p:spPr bwMode="blackGray">
          <a:xfrm>
            <a:off x="1334347" y="2197100"/>
            <a:ext cx="9715500" cy="128111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.employee_id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.location_id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JOIN departments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USING (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 ;</a:t>
            </a:r>
          </a:p>
        </p:txBody>
      </p:sp>
      <p:sp>
        <p:nvSpPr>
          <p:cNvPr id="385041" name="Rectangle 1041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Using Table Aliases</a:t>
            </a:r>
          </a:p>
        </p:txBody>
      </p:sp>
      <p:sp>
        <p:nvSpPr>
          <p:cNvPr id="385042" name="Rectangle 1042"/>
          <p:cNvSpPr>
            <a:spLocks noGrp="1" noChangeArrowheads="1"/>
          </p:cNvSpPr>
          <p:nvPr>
            <p:ph type="body" idx="1"/>
          </p:nvPr>
        </p:nvSpPr>
        <p:spPr>
          <a:xfrm>
            <a:off x="1334347" y="1435100"/>
            <a:ext cx="9821333" cy="762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使用表格別名可簡化查詢。</a:t>
            </a:r>
          </a:p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使用表格別名可提高效能。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4347" y="3720662"/>
            <a:ext cx="9715500" cy="2657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使用方針</a:t>
            </a: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雖然表格別名最長可達到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30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個字元，不過較短的別名優於較長的別名。</a:t>
            </a: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如果您在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FROM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子句替特定的表格名稱指定表格別名，則整個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敘述句都必須使用表格別名來替代表格名稱。</a:t>
            </a: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請使用有意義的詞語作為表格別名。</a:t>
            </a: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表格別名只對目前的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SELECT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敘述句才有效。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子句結合表格時，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USING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子句所使用的資料欄不能有限定字元。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>
              <a:lnSpc>
                <a:spcPts val="2500"/>
              </a:lnSpc>
              <a:buFont typeface="Wingdings" pitchFamily="2" charset="2"/>
              <a:buChar char="ü"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8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Creating Joins with the ON Clause</a:t>
            </a: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151467" y="1816100"/>
            <a:ext cx="9821333" cy="2570163"/>
          </a:xfrm>
        </p:spPr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自然結合的結合條件，基本上就是對所有具有相同名稱的資料欄做等結合。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使用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ON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子句，即可指定任意條件或指定要結合的資料欄。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結合條件與其他搜尋條件不同。</a:t>
            </a:r>
          </a:p>
          <a:p>
            <a:pPr>
              <a:buClrTx/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  ON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子句可使程式碼更易於瞭解。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1" name="Rectangle 11"/>
          <p:cNvSpPr>
            <a:spLocks noChangeArrowheads="1"/>
          </p:cNvSpPr>
          <p:nvPr/>
        </p:nvSpPr>
        <p:spPr bwMode="blackGray">
          <a:xfrm>
            <a:off x="1206497" y="1357622"/>
            <a:ext cx="9715500" cy="1071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d.location_id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e JOIN departments 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ON     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419850" name="Rectangle 10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Retrieving Records with the ON Clause</a:t>
            </a:r>
          </a:p>
        </p:txBody>
      </p:sp>
      <p:pic>
        <p:nvPicPr>
          <p:cNvPr id="4198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206497" y="2699059"/>
            <a:ext cx="9601200" cy="17526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19847" name="Rectangle 7"/>
          <p:cNvSpPr>
            <a:spLocks noChangeArrowheads="1"/>
          </p:cNvSpPr>
          <p:nvPr/>
        </p:nvSpPr>
        <p:spPr bwMode="auto">
          <a:xfrm>
            <a:off x="4658782" y="2768910"/>
            <a:ext cx="4277783" cy="1658937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849" name="Text Box 9"/>
          <p:cNvSpPr txBox="1">
            <a:spLocks noChangeArrowheads="1"/>
          </p:cNvSpPr>
          <p:nvPr/>
        </p:nvSpPr>
        <p:spPr bwMode="auto">
          <a:xfrm>
            <a:off x="1202266" y="4451659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9" name="矩形 8"/>
          <p:cNvSpPr/>
          <p:nvPr/>
        </p:nvSpPr>
        <p:spPr>
          <a:xfrm>
            <a:off x="1206497" y="4888445"/>
            <a:ext cx="9953414" cy="1139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8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子句來結合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資料欄。只要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中的部門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中的部門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相同，就會傳回資料。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>
              <a:lnSpc>
                <a:spcPts val="2800"/>
              </a:lnSpc>
              <a:buFont typeface="Wingdings" pitchFamily="2" charset="2"/>
              <a:buChar char="ü"/>
            </a:pPr>
            <a:r>
              <a:rPr lang="en-US" altLang="zh-TW" dirty="0" smtClean="0"/>
              <a:t>ON </a:t>
            </a:r>
            <a:r>
              <a:rPr lang="zh-TW" altLang="en-US" dirty="0" smtClean="0"/>
              <a:t>子句也可用來結合不同名稱的資料欄。</a:t>
            </a:r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4" name="Rectangle 14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6428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Self-Joins Using the ON Clause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1805517" y="4040157"/>
            <a:ext cx="89154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WORKER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表格中的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MANAGER_ID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等於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MANAGER 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表格中的</a:t>
            </a:r>
            <a:r>
              <a:rPr lang="en-US" altLang="zh-TW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EMPLOYEE_ID</a:t>
            </a:r>
            <a:r>
              <a:rPr lang="zh-TW" altLang="en-US" dirty="0" smtClean="0">
                <a:solidFill>
                  <a:schemeClr val="tx2">
                    <a:lumMod val="7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solidFill>
                <a:schemeClr val="tx2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9367" name="Freeform 7"/>
          <p:cNvSpPr>
            <a:spLocks/>
          </p:cNvSpPr>
          <p:nvPr/>
        </p:nvSpPr>
        <p:spPr bwMode="auto">
          <a:xfrm>
            <a:off x="5063067" y="3594014"/>
            <a:ext cx="2002367" cy="209550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0" y="377"/>
              </a:cxn>
              <a:cxn ang="0">
                <a:pos x="945" y="377"/>
              </a:cxn>
              <a:cxn ang="0">
                <a:pos x="945" y="0"/>
              </a:cxn>
            </a:cxnLst>
            <a:rect l="0" t="0" r="r" b="b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99368" name="Line 8"/>
          <p:cNvSpPr>
            <a:spLocks noChangeShapeType="1"/>
          </p:cNvSpPr>
          <p:nvPr/>
        </p:nvSpPr>
        <p:spPr bwMode="auto">
          <a:xfrm>
            <a:off x="6064249" y="3803564"/>
            <a:ext cx="0" cy="236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3167" y="1454064"/>
            <a:ext cx="10761133" cy="2349499"/>
            <a:chOff x="326" y="1149"/>
            <a:chExt cx="5084" cy="1480"/>
          </a:xfrm>
        </p:grpSpPr>
        <p:sp>
          <p:nvSpPr>
            <p:cNvPr id="399363" name="Rectangle 3"/>
            <p:cNvSpPr>
              <a:spLocks noChangeArrowheads="1"/>
            </p:cNvSpPr>
            <p:nvPr/>
          </p:nvSpPr>
          <p:spPr bwMode="auto">
            <a:xfrm>
              <a:off x="326" y="1149"/>
              <a:ext cx="13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dirty="0">
                  <a:latin typeface="Courier New" pitchFamily="49" charset="0"/>
                  <a:ea typeface="新細明體" charset="-120"/>
                </a:rPr>
                <a:t>EMPLOYEES (WORKER)</a:t>
              </a:r>
            </a:p>
          </p:txBody>
        </p:sp>
        <p:sp>
          <p:nvSpPr>
            <p:cNvPr id="399364" name="Rectangle 4"/>
            <p:cNvSpPr>
              <a:spLocks noChangeArrowheads="1"/>
            </p:cNvSpPr>
            <p:nvPr/>
          </p:nvSpPr>
          <p:spPr bwMode="auto">
            <a:xfrm>
              <a:off x="2915" y="1149"/>
              <a:ext cx="14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 dirty="0">
                  <a:latin typeface="Courier New" pitchFamily="49" charset="0"/>
                  <a:ea typeface="新細明體" charset="-120"/>
                </a:rPr>
                <a:t>EMPLOYEES (MANAGER)</a:t>
              </a:r>
            </a:p>
          </p:txBody>
        </p:sp>
        <p:pic>
          <p:nvPicPr>
            <p:cNvPr id="399369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70" y="1393"/>
              <a:ext cx="2448" cy="108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</p:pic>
        <p:pic>
          <p:nvPicPr>
            <p:cNvPr id="399370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2938" y="1393"/>
              <a:ext cx="2472" cy="110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</p:pic>
        <p:sp>
          <p:nvSpPr>
            <p:cNvPr id="399371" name="Text Box 11"/>
            <p:cNvSpPr txBox="1">
              <a:spLocks noChangeArrowheads="1"/>
            </p:cNvSpPr>
            <p:nvPr/>
          </p:nvSpPr>
          <p:spPr bwMode="auto">
            <a:xfrm>
              <a:off x="336" y="2358"/>
              <a:ext cx="231" cy="24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2700" tIns="12700" rIns="12700" bIns="12700">
              <a:spAutoFit/>
            </a:bodyPr>
            <a:lstStyle/>
            <a:p>
              <a:pPr defTabSz="822325">
                <a:spcBef>
                  <a:spcPct val="0"/>
                </a:spcBef>
                <a:buClr>
                  <a:srgbClr val="000000"/>
                </a:buClr>
              </a:pPr>
              <a:r>
                <a:rPr lang="en-US" altLang="zh-TW" sz="2400">
                  <a:ea typeface="新細明體" charset="-120"/>
                </a:rPr>
                <a:t>…</a:t>
              </a:r>
            </a:p>
          </p:txBody>
        </p:sp>
        <p:sp>
          <p:nvSpPr>
            <p:cNvPr id="399372" name="Text Box 12"/>
            <p:cNvSpPr txBox="1">
              <a:spLocks noChangeArrowheads="1"/>
            </p:cNvSpPr>
            <p:nvPr/>
          </p:nvSpPr>
          <p:spPr bwMode="auto">
            <a:xfrm>
              <a:off x="2940" y="2380"/>
              <a:ext cx="231" cy="249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med" len="lg"/>
            </a:ln>
            <a:effectLst/>
          </p:spPr>
          <p:txBody>
            <a:bodyPr lIns="12700" tIns="12700" rIns="12700" bIns="12700">
              <a:spAutoFit/>
            </a:bodyPr>
            <a:lstStyle/>
            <a:p>
              <a:pPr defTabSz="822325">
                <a:spcBef>
                  <a:spcPct val="0"/>
                </a:spcBef>
                <a:buClr>
                  <a:srgbClr val="000000"/>
                </a:buClr>
              </a:pPr>
              <a:r>
                <a:rPr lang="en-US" altLang="zh-TW" sz="2400">
                  <a:ea typeface="新細明體" charset="-120"/>
                </a:rPr>
                <a:t>…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969434" y="4410130"/>
            <a:ext cx="10574866" cy="1911841"/>
          </a:xfrm>
          <a:prstGeom prst="rect">
            <a:avLst/>
          </a:prstGeom>
        </p:spPr>
        <p:txBody>
          <a:bodyPr wrap="square" tIns="144000">
            <a:noAutofit/>
          </a:bodyPr>
          <a:lstStyle/>
          <a:p>
            <a:pPr>
              <a:lnSpc>
                <a:spcPts val="25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舉例來說，若要找到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Lorentz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的經理姓名，執行步驟如下：</a:t>
            </a:r>
          </a:p>
          <a:p>
            <a:pPr marL="361950" indent="-361950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LAST_NAME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資料欄，尋找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Lorentz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361950" indent="-361950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MANAGER_ID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資料欄尋找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Lorentz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的經理編號。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Lorentz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的經理編號是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361950" indent="-361950">
              <a:lnSpc>
                <a:spcPts val="25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查看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LAST_NAME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資料欄，尋找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EMPLOYEE_ID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103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的經理姓名。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Hunold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的員工編號是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103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，所以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Hunold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Lorentz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的經理。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Self-Joins Using the ON Clause</a:t>
            </a: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blackGray">
          <a:xfrm>
            <a:off x="1155701" y="1790701"/>
            <a:ext cx="9715500" cy="10318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>
              <a:spcBef>
                <a:spcPct val="0"/>
              </a:spcBef>
              <a:buClrTx/>
              <a:buSzPct val="100000"/>
              <a:buFont typeface="Times New Roman" pitchFamily="18" charset="0"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m.last_name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mgr</a:t>
            </a:r>
          </a:p>
          <a:p>
            <a:pPr algn="l">
              <a:spcBef>
                <a:spcPct val="0"/>
              </a:spcBef>
              <a:buClrTx/>
              <a:buSzPct val="100000"/>
              <a:buFont typeface="Times New Roman" pitchFamily="18" charset="0"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e JOIN employees m</a:t>
            </a:r>
          </a:p>
          <a:p>
            <a:pPr algn="l">
              <a:spcBef>
                <a:spcPct val="0"/>
              </a:spcBef>
              <a:buClrTx/>
              <a:buSzPct val="100000"/>
              <a:buFont typeface="Times New Roman" pitchFamily="18" charset="0"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ON    (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e.manager_id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m.employee_id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);</a:t>
            </a:r>
          </a:p>
        </p:txBody>
      </p:sp>
      <p:pic>
        <p:nvPicPr>
          <p:cNvPr id="470031" name="Picture 15" descr="D:\Temp\0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3160713"/>
            <a:ext cx="9510184" cy="1531937"/>
          </a:xfrm>
          <a:prstGeom prst="rect">
            <a:avLst/>
          </a:prstGeom>
          <a:noFill/>
        </p:spPr>
      </p:pic>
      <p:sp>
        <p:nvSpPr>
          <p:cNvPr id="470032" name="Text Box 16"/>
          <p:cNvSpPr txBox="1">
            <a:spLocks noChangeArrowheads="1"/>
          </p:cNvSpPr>
          <p:nvPr/>
        </p:nvSpPr>
        <p:spPr bwMode="auto">
          <a:xfrm>
            <a:off x="1367367" y="4505326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pic>
        <p:nvPicPr>
          <p:cNvPr id="470033" name="Picture 17" descr="D:\Temp\02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31385" y="4814889"/>
            <a:ext cx="9510183" cy="320675"/>
          </a:xfrm>
          <a:prstGeom prst="rect">
            <a:avLst/>
          </a:prstGeom>
          <a:noFill/>
        </p:spPr>
      </p:pic>
      <p:sp>
        <p:nvSpPr>
          <p:cNvPr id="7" name="文字方塊 6"/>
          <p:cNvSpPr txBox="1"/>
          <p:nvPr/>
        </p:nvSpPr>
        <p:spPr>
          <a:xfrm>
            <a:off x="1308100" y="5320230"/>
            <a:ext cx="9486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範例是顯示每個員工的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Manager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8" name="Rectangle 10"/>
          <p:cNvSpPr>
            <a:spLocks noChangeArrowheads="1"/>
          </p:cNvSpPr>
          <p:nvPr/>
        </p:nvSpPr>
        <p:spPr bwMode="blackGray">
          <a:xfrm>
            <a:off x="1231900" y="1403131"/>
            <a:ext cx="9715500" cy="14065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e.employee_id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endParaRPr lang="en-US" altLang="zh-TW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d.location_id</a:t>
            </a:r>
            <a:endParaRPr lang="en-US" altLang="zh-TW" dirty="0" smtClean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employees e JOIN departments 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ON     (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AND   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e.manager_id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= 149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432136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1094720" cy="84851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Applying Additional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Conditions to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a Join</a:t>
            </a:r>
          </a:p>
        </p:txBody>
      </p:sp>
      <p:pic>
        <p:nvPicPr>
          <p:cNvPr id="432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346200" y="3030374"/>
            <a:ext cx="9601200" cy="784881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6" name="矩形 5"/>
          <p:cNvSpPr/>
          <p:nvPr/>
        </p:nvSpPr>
        <p:spPr>
          <a:xfrm>
            <a:off x="1231900" y="4004441"/>
            <a:ext cx="967739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indent="-268288">
              <a:lnSpc>
                <a:spcPts val="27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範例對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執行結合動作，同時還限定僅顯示經理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149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268288" indent="-268288">
              <a:lnSpc>
                <a:spcPts val="27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若要在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ON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子句新增其他條件，可新增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AND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子句。也可使用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WHERE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子句來套用其他條件：</a:t>
            </a:r>
          </a:p>
          <a:p>
            <a:pPr>
              <a:buFont typeface="Wingdings" pitchFamily="2" charset="2"/>
              <a:buChar char="ü"/>
            </a:pP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31900" y="4824248"/>
            <a:ext cx="97155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e.employee_id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e.last_name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e.department_id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d.department_id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d.location_id</a:t>
            </a:r>
            <a:endParaRPr lang="en-US" altLang="zh-TW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FROM employees e JOIN departments d</a:t>
            </a:r>
          </a:p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ON (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e.department_id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dirty="0" err="1" smtClean="0">
                <a:latin typeface="Courier New" pitchFamily="49" charset="0"/>
                <a:cs typeface="Courier New" pitchFamily="49" charset="0"/>
              </a:rPr>
              <a:t>d.department_id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e.manager_id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149</a:t>
            </a: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;</a:t>
            </a: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01" name="Rectangle 13"/>
          <p:cNvSpPr>
            <a:spLocks noChangeArrowheads="1"/>
          </p:cNvSpPr>
          <p:nvPr/>
        </p:nvSpPr>
        <p:spPr bwMode="blackGray">
          <a:xfrm>
            <a:off x="1229784" y="1403132"/>
            <a:ext cx="10137154" cy="121394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employee_id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, city, </a:t>
            </a:r>
            <a:r>
              <a:rPr lang="en-US" altLang="zh-TW" dirty="0" err="1" smtClean="0">
                <a:latin typeface="Courier New" pitchFamily="49" charset="0"/>
                <a:ea typeface="新細明體" charset="-120"/>
              </a:rPr>
              <a:t>department_name</a:t>
            </a:r>
            <a:endParaRPr lang="en-US" altLang="zh-TW" dirty="0" smtClean="0"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latin typeface="Courier New" pitchFamily="49" charset="0"/>
                <a:ea typeface="新細明體" charset="-120"/>
              </a:rPr>
              <a:t>FROM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employees e</a:t>
            </a:r>
            <a:r>
              <a:rPr lang="en-US" altLang="zh-TW" dirty="0" smtClean="0"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JOIN departments d</a:t>
            </a:r>
            <a:r>
              <a:rPr lang="zh-TW" altLang="en-US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ON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=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zh-TW" altLang="en-US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         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JOIN locations l</a:t>
            </a:r>
            <a:r>
              <a:rPr lang="zh-TW" altLang="en-US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ON 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d.location_id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=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l.location_id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42190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6428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Three-Way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Joins with the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ON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Clause</a:t>
            </a:r>
          </a:p>
        </p:txBody>
      </p:sp>
      <p:pic>
        <p:nvPicPr>
          <p:cNvPr id="421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229784" y="2849015"/>
            <a:ext cx="9575800" cy="1962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" name="矩形 7"/>
          <p:cNvSpPr/>
          <p:nvPr/>
        </p:nvSpPr>
        <p:spPr>
          <a:xfrm>
            <a:off x="1229784" y="5013434"/>
            <a:ext cx="101371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所謂三向結合，就是指對三個表格進行結合。結合是從左到右執行。第一個執行的結合是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JOIN DEPARTMENTS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。第一個結合條件參照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表格的資料欄，但不能參照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LOCATIONS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表格的資料欄。第二個結合條件則可參照這三個表格的資料欄。</a:t>
            </a:r>
            <a:endParaRPr lang="en-US" altLang="zh-TW" dirty="0">
              <a:solidFill>
                <a:srgbClr val="0000FF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999817" y="1709785"/>
            <a:ext cx="3987800" cy="15811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89134" name="Rectangle 1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169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Non-Equijoins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1149351" y="1311324"/>
            <a:ext cx="157094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6923617" y="1311324"/>
            <a:ext cx="172483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JOB_GRADES</a:t>
            </a:r>
          </a:p>
        </p:txBody>
      </p:sp>
      <p:sp>
        <p:nvSpPr>
          <p:cNvPr id="389126" name="Rectangle 6"/>
          <p:cNvSpPr>
            <a:spLocks noChangeArrowheads="1"/>
          </p:cNvSpPr>
          <p:nvPr/>
        </p:nvSpPr>
        <p:spPr bwMode="auto">
          <a:xfrm>
            <a:off x="7704668" y="1744710"/>
            <a:ext cx="3215217" cy="14859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6855884" y="4105323"/>
            <a:ext cx="3527900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just"/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中的薪資，必須介於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JOB_GRADES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中的最低薪資與最高薪資之間。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89129" name="Line 9"/>
          <p:cNvSpPr>
            <a:spLocks noChangeShapeType="1"/>
          </p:cNvSpPr>
          <p:nvPr/>
        </p:nvSpPr>
        <p:spPr bwMode="auto">
          <a:xfrm flipH="1">
            <a:off x="5215467" y="4319635"/>
            <a:ext cx="16700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pic>
        <p:nvPicPr>
          <p:cNvPr id="3891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174751" y="1738361"/>
            <a:ext cx="4000500" cy="32099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8913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8251" y="5122910"/>
            <a:ext cx="3924300" cy="2286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89132" name="Rectangle 12"/>
          <p:cNvSpPr>
            <a:spLocks noChangeArrowheads="1"/>
          </p:cNvSpPr>
          <p:nvPr/>
        </p:nvSpPr>
        <p:spPr bwMode="auto">
          <a:xfrm>
            <a:off x="3539067" y="1790748"/>
            <a:ext cx="1540933" cy="31242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9133" name="Text Box 13"/>
          <p:cNvSpPr txBox="1">
            <a:spLocks noChangeArrowheads="1"/>
          </p:cNvSpPr>
          <p:nvPr/>
        </p:nvSpPr>
        <p:spPr bwMode="auto">
          <a:xfrm>
            <a:off x="1229784" y="4751436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7" name="Rectangle 5"/>
          <p:cNvSpPr>
            <a:spLocks noChangeArrowheads="1"/>
          </p:cNvSpPr>
          <p:nvPr/>
        </p:nvSpPr>
        <p:spPr bwMode="gray">
          <a:xfrm>
            <a:off x="8252885" y="3825876"/>
            <a:ext cx="2434167" cy="10128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10291" name="Picture 19" descr="C:\project-SQLFund1\images\img-05-03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34401" y="4038600"/>
            <a:ext cx="1615017" cy="503238"/>
          </a:xfrm>
          <a:prstGeom prst="rect">
            <a:avLst/>
          </a:prstGeom>
          <a:noFill/>
        </p:spPr>
      </p:pic>
      <p:pic>
        <p:nvPicPr>
          <p:cNvPr id="310289" name="Picture 17" descr="C:\project-SQLFund1\images\img-05-03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1" y="5257800"/>
            <a:ext cx="3475567" cy="742950"/>
          </a:xfrm>
          <a:prstGeom prst="rect">
            <a:avLst/>
          </a:prstGeom>
          <a:noFill/>
        </p:spPr>
      </p:pic>
      <p:pic>
        <p:nvPicPr>
          <p:cNvPr id="310288" name="Picture 16" descr="C:\project-SQLFund1\images\img-05-0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28800" y="2438401"/>
            <a:ext cx="3490384" cy="2536825"/>
          </a:xfrm>
          <a:prstGeom prst="rect">
            <a:avLst/>
          </a:prstGeom>
          <a:noFill/>
        </p:spPr>
      </p:pic>
      <p:sp>
        <p:nvSpPr>
          <p:cNvPr id="310286" name="Rectangle 14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119352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What Are Group Functions?</a:t>
            </a:r>
          </a:p>
        </p:txBody>
      </p:sp>
      <p:sp>
        <p:nvSpPr>
          <p:cNvPr id="3102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812800" y="1449389"/>
            <a:ext cx="10557933" cy="695325"/>
          </a:xfrm>
        </p:spPr>
        <p:txBody>
          <a:bodyPr>
            <a:no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群組函數是以資料列的集合為運作單位，每一組資料列只有一個結果。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0278" name="Rectangle 6"/>
          <p:cNvSpPr>
            <a:spLocks noChangeArrowheads="1"/>
          </p:cNvSpPr>
          <p:nvPr/>
        </p:nvSpPr>
        <p:spPr bwMode="auto">
          <a:xfrm>
            <a:off x="1481668" y="2120901"/>
            <a:ext cx="142667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10279" name="Freeform 7"/>
          <p:cNvSpPr>
            <a:spLocks/>
          </p:cNvSpPr>
          <p:nvPr/>
        </p:nvSpPr>
        <p:spPr bwMode="gray">
          <a:xfrm>
            <a:off x="5359401" y="2452689"/>
            <a:ext cx="2876551" cy="3589337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1">
              <a:lumMod val="60000"/>
              <a:lumOff val="40000"/>
              <a:alpha val="50000"/>
            </a:schemeClr>
          </a:solidFill>
          <a:ln w="9525" cap="rnd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0280" name="Rectangle 8"/>
          <p:cNvSpPr>
            <a:spLocks noChangeArrowheads="1"/>
          </p:cNvSpPr>
          <p:nvPr/>
        </p:nvSpPr>
        <p:spPr bwMode="auto">
          <a:xfrm>
            <a:off x="5310717" y="3924300"/>
            <a:ext cx="3037416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的最高薪資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0281" name="Rectangle 9"/>
          <p:cNvSpPr>
            <a:spLocks noChangeArrowheads="1"/>
          </p:cNvSpPr>
          <p:nvPr/>
        </p:nvSpPr>
        <p:spPr bwMode="gray">
          <a:xfrm>
            <a:off x="4267201" y="2667000"/>
            <a:ext cx="1054100" cy="3352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0283" name="Text Box 11"/>
          <p:cNvSpPr txBox="1">
            <a:spLocks noChangeArrowheads="1"/>
          </p:cNvSpPr>
          <p:nvPr/>
        </p:nvSpPr>
        <p:spPr bwMode="gray">
          <a:xfrm>
            <a:off x="1930401" y="4876801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10285" name="Rectangle 13"/>
          <p:cNvSpPr>
            <a:spLocks noChangeArrowheads="1"/>
          </p:cNvSpPr>
          <p:nvPr/>
        </p:nvSpPr>
        <p:spPr bwMode="gray">
          <a:xfrm>
            <a:off x="8534400" y="4267200"/>
            <a:ext cx="16256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1" y="2709863"/>
            <a:ext cx="94678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1181" name="Rectangle 13"/>
          <p:cNvSpPr>
            <a:spLocks noChangeArrowheads="1"/>
          </p:cNvSpPr>
          <p:nvPr/>
        </p:nvSpPr>
        <p:spPr bwMode="blackGray">
          <a:xfrm>
            <a:off x="1155701" y="1296195"/>
            <a:ext cx="9715500" cy="124618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e.salary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latin typeface="Courier New" pitchFamily="49" charset="0"/>
                <a:ea typeface="新細明體" charset="-120"/>
              </a:rPr>
              <a:t>j.grade_level</a:t>
            </a:r>
            <a:endParaRPr lang="en-US" altLang="zh-TW" dirty="0"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FROM   employees e JOIN job_grades j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latin typeface="Courier New" pitchFamily="49" charset="0"/>
                <a:ea typeface="新細明體" charset="-120"/>
              </a:rPr>
              <a:t>ON    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e.salary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      BETWEEN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j.lowest_sal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 AND 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j.highest_sal</a:t>
            </a:r>
            <a:r>
              <a:rPr lang="en-US" altLang="zh-TW" dirty="0"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3911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Retrieving Records </a:t>
            </a:r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新細明體" charset="-120"/>
              </a:rPr>
              <a:t>with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Non-Equijoins</a:t>
            </a: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5656580" y="2709863"/>
            <a:ext cx="4953000" cy="12763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155701" y="4183568"/>
            <a:ext cx="10195471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範例是利用一個非等結合來評估員工的薪資等級。薪資必須介於最低與最高薪資的範圍之間。當查詢時，每個員工都只會出現一次，查詢結果沒有重複的員工。下列兩種原因可解釋這種情況：</a:t>
            </a:r>
          </a:p>
          <a:p>
            <a:pPr marL="268288" indent="-268288">
              <a:lnSpc>
                <a:spcPts val="26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職務等級表格中，沒有一個資料列包含重複的等級。這表示員工的薪資值，只能介於薪資等級表格中某個資料列的最低薪資與最高薪資值。</a:t>
            </a:r>
          </a:p>
          <a:p>
            <a:pPr marL="268288" indent="-268288">
              <a:lnSpc>
                <a:spcPts val="26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所有員工的薪資，皆受限於職務等級表格所規定的範圍。這表示所有員工的薪資不會低於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LOWEST_SAL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資料欄的最低值，也不會高於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HIGHEST_SAL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資料欄的最高值。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32" name="Rectangle 16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32749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Outer Joins</a:t>
            </a:r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6018528" y="1302636"/>
            <a:ext cx="157094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EMPLOYEES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1097280" y="1302636"/>
            <a:ext cx="24913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DEPARTMENTS</a:t>
            </a:r>
          </a:p>
        </p:txBody>
      </p:sp>
      <p:pic>
        <p:nvPicPr>
          <p:cNvPr id="39322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234862" y="1801111"/>
            <a:ext cx="4038600" cy="1981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93225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5446" y="3780723"/>
            <a:ext cx="4013200" cy="2095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3442547" y="3541011"/>
            <a:ext cx="1782233" cy="182562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932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6285229" y="1801112"/>
            <a:ext cx="4051300" cy="27717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93229" name="Text Box 13"/>
          <p:cNvSpPr txBox="1">
            <a:spLocks noChangeArrowheads="1"/>
          </p:cNvSpPr>
          <p:nvPr/>
        </p:nvSpPr>
        <p:spPr bwMode="auto">
          <a:xfrm>
            <a:off x="6306396" y="4372862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93223" name="Freeform 7"/>
          <p:cNvSpPr>
            <a:spLocks/>
          </p:cNvSpPr>
          <p:nvPr/>
        </p:nvSpPr>
        <p:spPr bwMode="auto">
          <a:xfrm>
            <a:off x="3608849" y="3639130"/>
            <a:ext cx="1295400" cy="733732"/>
          </a:xfrm>
          <a:custGeom>
            <a:avLst/>
            <a:gdLst/>
            <a:ahLst/>
            <a:cxnLst>
              <a:cxn ang="0">
                <a:pos x="383" y="528"/>
              </a:cxn>
              <a:cxn ang="0">
                <a:pos x="0" y="528"/>
              </a:cxn>
              <a:cxn ang="0">
                <a:pos x="0" y="480"/>
              </a:cxn>
              <a:cxn ang="0">
                <a:pos x="0" y="408"/>
              </a:cxn>
              <a:cxn ang="0">
                <a:pos x="0" y="0"/>
              </a:cxn>
            </a:cxnLst>
            <a:rect l="0" t="0" r="r" b="b"/>
            <a:pathLst>
              <a:path w="384" h="529">
                <a:moveTo>
                  <a:pt x="383" y="528"/>
                </a:moveTo>
                <a:lnTo>
                  <a:pt x="0" y="528"/>
                </a:lnTo>
                <a:lnTo>
                  <a:pt x="0" y="480"/>
                </a:lnTo>
                <a:lnTo>
                  <a:pt x="0" y="408"/>
                </a:lnTo>
                <a:lnTo>
                  <a:pt x="0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097280" y="4767842"/>
            <a:ext cx="10840117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如果資料列無法滿足結合條件，便不會顯示在查詢結果中。舉例來說，在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表格的等結合條件中，由於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表格沒有部門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的員工記錄，所以查詢結果中不會顯示部門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ID 190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。您會在結果集中看到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筆記錄，而不是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20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筆記錄。如果要傳回沒有任何員工的部門記錄，可以使用外部結合。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3222" name="Rectangle 6"/>
          <p:cNvSpPr>
            <a:spLocks noChangeArrowheads="1"/>
          </p:cNvSpPr>
          <p:nvPr/>
        </p:nvSpPr>
        <p:spPr bwMode="auto">
          <a:xfrm>
            <a:off x="4256549" y="3925914"/>
            <a:ext cx="1434803" cy="64697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部門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190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中沒有員工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42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878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INNER Versus OUTER Joins</a:t>
            </a:r>
          </a:p>
        </p:txBody>
      </p:sp>
      <p:sp>
        <p:nvSpPr>
          <p:cNvPr id="4239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7280" y="1371600"/>
            <a:ext cx="9821333" cy="3173413"/>
          </a:xfrm>
        </p:spPr>
        <p:txBody>
          <a:bodyPr/>
          <a:lstStyle/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SQL:1999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中，只傳回兩個表格之間相符資料列的結合，稱為內部結合。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除了傳回兩個表格的內部結合結果之外，也傳回左邊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或右邊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表格中不相符資料列的結合，稱為向左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(left)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或向右</a:t>
            </a: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(right)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外部結合。</a:t>
            </a:r>
          </a:p>
          <a:p>
            <a:pPr marL="361950" indent="-361950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除了傳回兩個表格的內部結合結果以外，也傳回向左結合與向右結合的結果之結合，則稱作完整外部結合。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98" name="Rectangle 14"/>
          <p:cNvSpPr>
            <a:spLocks noChangeArrowheads="1"/>
          </p:cNvSpPr>
          <p:nvPr/>
        </p:nvSpPr>
        <p:spPr bwMode="blackGray">
          <a:xfrm>
            <a:off x="1111251" y="1638301"/>
            <a:ext cx="9715500" cy="8842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d.department_name</a:t>
            </a:r>
            <a:endParaRPr lang="en-US" altLang="zh-TW" sz="1600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e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LEFT OUTER JOIN departments 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ON   (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 ;</a:t>
            </a:r>
          </a:p>
        </p:txBody>
      </p:sp>
      <p:pic>
        <p:nvPicPr>
          <p:cNvPr id="4259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208617" y="3760790"/>
            <a:ext cx="9588500" cy="13239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25997" name="Rectangle 13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69687"/>
          </a:xfrm>
        </p:spPr>
        <p:txBody>
          <a:bodyPr>
            <a:no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LEFT OUTER JOIN</a:t>
            </a:r>
          </a:p>
        </p:txBody>
      </p:sp>
      <p:sp>
        <p:nvSpPr>
          <p:cNvPr id="425990" name="Rectangle 6"/>
          <p:cNvSpPr>
            <a:spLocks noChangeArrowheads="1"/>
          </p:cNvSpPr>
          <p:nvPr/>
        </p:nvSpPr>
        <p:spPr bwMode="auto">
          <a:xfrm>
            <a:off x="1238251" y="4867277"/>
            <a:ext cx="9503833" cy="1936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42599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8617" y="2668589"/>
            <a:ext cx="9575800" cy="895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2599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8617" y="5086351"/>
            <a:ext cx="9573684" cy="177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25994" name="Text Box 10"/>
          <p:cNvSpPr txBox="1">
            <a:spLocks noChangeArrowheads="1"/>
          </p:cNvSpPr>
          <p:nvPr/>
        </p:nvSpPr>
        <p:spPr bwMode="auto">
          <a:xfrm>
            <a:off x="1208617" y="3392490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10" name="矩形 9"/>
          <p:cNvSpPr/>
          <p:nvPr/>
        </p:nvSpPr>
        <p:spPr>
          <a:xfrm>
            <a:off x="1208616" y="5502166"/>
            <a:ext cx="9947063" cy="75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在此範例中，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表格是左邊的表格。即使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表格中沒有相符的項目，此查詢也會擷取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表格中的所有資料列。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049" name="Picture 17" descr="D:\Temp\08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5552" y="3829050"/>
            <a:ext cx="9630833" cy="1439862"/>
          </a:xfrm>
          <a:prstGeom prst="rect">
            <a:avLst/>
          </a:prstGeom>
          <a:noFill/>
        </p:spPr>
      </p:pic>
      <p:sp>
        <p:nvSpPr>
          <p:cNvPr id="428046" name="Rectangle 14"/>
          <p:cNvSpPr>
            <a:spLocks noChangeArrowheads="1"/>
          </p:cNvSpPr>
          <p:nvPr/>
        </p:nvSpPr>
        <p:spPr bwMode="blackGray">
          <a:xfrm>
            <a:off x="1204384" y="1430338"/>
            <a:ext cx="9702800" cy="8540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d.department_name</a:t>
            </a:r>
            <a:endParaRPr lang="en-US" altLang="zh-TW" sz="1600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e RIGHT OUTER JOIN departments 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ON    (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 ;</a:t>
            </a:r>
          </a:p>
        </p:txBody>
      </p:sp>
      <p:sp>
        <p:nvSpPr>
          <p:cNvPr id="428045" name="Rectangle 13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4851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RIGHT OUTER JOIN</a:t>
            </a:r>
          </a:p>
        </p:txBody>
      </p:sp>
      <p:sp>
        <p:nvSpPr>
          <p:cNvPr id="428041" name="Text Box 9"/>
          <p:cNvSpPr txBox="1">
            <a:spLocks noChangeArrowheads="1"/>
          </p:cNvSpPr>
          <p:nvPr/>
        </p:nvSpPr>
        <p:spPr bwMode="auto">
          <a:xfrm>
            <a:off x="1253068" y="3452813"/>
            <a:ext cx="488949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pic>
        <p:nvPicPr>
          <p:cNvPr id="428047" name="Picture 15" descr="D:\Temp\08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7085" y="2398713"/>
            <a:ext cx="9647767" cy="1279525"/>
          </a:xfrm>
          <a:prstGeom prst="rect">
            <a:avLst/>
          </a:prstGeom>
          <a:noFill/>
        </p:spPr>
      </p:pic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1280585" y="4605338"/>
            <a:ext cx="9503833" cy="1936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204384" y="5268912"/>
            <a:ext cx="9702800" cy="751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範例中，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表格是右邊的表格。即使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表格中沒有相符的項目，此查詢也會擷取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表格所有的資料列。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8" name="Picture 18" descr="D:\Temp\08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0303" y="3609182"/>
            <a:ext cx="9647767" cy="1749425"/>
          </a:xfrm>
          <a:prstGeom prst="rect">
            <a:avLst/>
          </a:prstGeom>
          <a:noFill/>
        </p:spPr>
      </p:pic>
      <p:sp>
        <p:nvSpPr>
          <p:cNvPr id="430095" name="Rectangle 15"/>
          <p:cNvSpPr>
            <a:spLocks noChangeArrowheads="1"/>
          </p:cNvSpPr>
          <p:nvPr/>
        </p:nvSpPr>
        <p:spPr bwMode="blackGray">
          <a:xfrm>
            <a:off x="1128185" y="1405731"/>
            <a:ext cx="9702800" cy="87788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e.last_name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d.department_name</a:t>
            </a:r>
            <a:endParaRPr lang="en-US" altLang="zh-TW" sz="1600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 e </a:t>
            </a:r>
            <a:r>
              <a:rPr lang="en-US" altLang="zh-TW" sz="1600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FULL OUTER JOIN departments 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ON   (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e.department_id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= </a:t>
            </a:r>
            <a:r>
              <a:rPr lang="en-US" altLang="zh-TW" sz="1600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d.department_id</a:t>
            </a:r>
            <a:r>
              <a:rPr lang="en-US" altLang="zh-TW" sz="1600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) ;</a:t>
            </a:r>
          </a:p>
        </p:txBody>
      </p:sp>
      <p:sp>
        <p:nvSpPr>
          <p:cNvPr id="430094" name="Rectangle 14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5392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FULL OUTER JOIN</a:t>
            </a:r>
          </a:p>
        </p:txBody>
      </p: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1229785" y="4633119"/>
            <a:ext cx="9442451" cy="22225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1229785" y="4401345"/>
            <a:ext cx="9442451" cy="19367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1174752" y="3225006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pic>
        <p:nvPicPr>
          <p:cNvPr id="430097" name="Picture 17" descr="D:\Temp\08b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703" y="2402682"/>
            <a:ext cx="9647767" cy="1039813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174751" y="5358607"/>
            <a:ext cx="9980929" cy="1062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即使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表格中沒有相符的項目，此查詢也會擷取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表格中的所有資料列。同理，即使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EMPLOYEES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表格中沒有相符的項目，此查詢也會擷取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DEPARTMENTS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表格中的所有資料列。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Cartesian Products</a:t>
            </a:r>
          </a:p>
        </p:txBody>
      </p:sp>
      <p:sp>
        <p:nvSpPr>
          <p:cNvPr id="3686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1467" y="1513490"/>
            <a:ext cx="9821333" cy="2497138"/>
          </a:xfrm>
        </p:spPr>
        <p:txBody>
          <a:bodyPr>
            <a:normAutofit/>
          </a:bodyPr>
          <a:lstStyle/>
          <a:p>
            <a:pPr marL="441325" indent="-441325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產生笛卡兒乘積的時機：</a:t>
            </a:r>
          </a:p>
          <a:p>
            <a:pPr marL="916813" lvl="2" indent="-441325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省略結合條件時</a:t>
            </a:r>
          </a:p>
          <a:p>
            <a:pPr marL="916813" lvl="2" indent="-441325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結合條件無效時</a:t>
            </a:r>
          </a:p>
          <a:p>
            <a:pPr marL="916813" lvl="2" indent="-441325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"/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第一個表格所有的資料列，會與第二個表格所有的資料列結合</a:t>
            </a:r>
          </a:p>
          <a:p>
            <a:pPr marL="441325" indent="-441325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若要避免產生笛卡兒乘積，需加入有效的結合條件。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699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6369051" y="2189164"/>
            <a:ext cx="4508500" cy="2257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0708" name="Rectangle 20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895811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Generating a Cartesian Product</a:t>
            </a: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 flipV="1">
            <a:off x="5869517" y="3929064"/>
            <a:ext cx="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 flipV="1">
            <a:off x="6218767" y="3929064"/>
            <a:ext cx="0" cy="4730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1132418" y="4962526"/>
            <a:ext cx="2973916" cy="702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TW">
                <a:ea typeface="新細明體" charset="-120"/>
              </a:rPr>
              <a:t>Cartesian product: </a:t>
            </a:r>
            <a:br>
              <a:rPr lang="en-US" altLang="zh-TW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20 x 8 = 160 rows</a:t>
            </a: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1041400" y="1831976"/>
            <a:ext cx="256454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EMPLOYEES</a:t>
            </a:r>
            <a:r>
              <a:rPr lang="en-US" altLang="zh-TW" sz="2000">
                <a:ea typeface="新細明體" charset="-120"/>
              </a:rPr>
              <a:t>  </a:t>
            </a:r>
            <a:r>
              <a:rPr lang="en-US" altLang="zh-TW">
                <a:ea typeface="新細明體" charset="-120"/>
              </a:rPr>
              <a:t>(20 rows)</a:t>
            </a:r>
          </a:p>
        </p:txBody>
      </p:sp>
      <p:sp>
        <p:nvSpPr>
          <p:cNvPr id="370698" name="Rectangle 10"/>
          <p:cNvSpPr>
            <a:spLocks noChangeArrowheads="1"/>
          </p:cNvSpPr>
          <p:nvPr/>
        </p:nvSpPr>
        <p:spPr bwMode="auto">
          <a:xfrm>
            <a:off x="6642100" y="1831976"/>
            <a:ext cx="275530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latin typeface="Courier New" pitchFamily="49" charset="0"/>
                <a:ea typeface="新細明體" charset="-120"/>
              </a:rPr>
              <a:t>DEPARTMENTS</a:t>
            </a:r>
            <a:r>
              <a:rPr lang="en-US" altLang="zh-TW" sz="2000">
                <a:ea typeface="新細明體" charset="-120"/>
              </a:rPr>
              <a:t>  </a:t>
            </a:r>
            <a:r>
              <a:rPr lang="en-US" altLang="zh-TW">
                <a:ea typeface="新細明體" charset="-120"/>
              </a:rPr>
              <a:t>(8 rows)</a:t>
            </a:r>
          </a:p>
        </p:txBody>
      </p:sp>
      <p:pic>
        <p:nvPicPr>
          <p:cNvPr id="37070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>
            <a:off x="1121834" y="2206625"/>
            <a:ext cx="4102100" cy="7048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0701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gray">
          <a:xfrm>
            <a:off x="1121834" y="3079750"/>
            <a:ext cx="4102100" cy="6667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0702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1834" y="3751263"/>
            <a:ext cx="4106333" cy="2143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0703" name="Picture 1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gray">
          <a:xfrm>
            <a:off x="4205817" y="4457700"/>
            <a:ext cx="4114800" cy="15430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370704" name="Picture 1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02101" y="6162676"/>
            <a:ext cx="4102100" cy="2190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370705" name="Text Box 17"/>
          <p:cNvSpPr txBox="1">
            <a:spLocks noChangeArrowheads="1"/>
          </p:cNvSpPr>
          <p:nvPr/>
        </p:nvSpPr>
        <p:spPr bwMode="auto">
          <a:xfrm>
            <a:off x="1096434" y="2714626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  <p:sp>
        <p:nvSpPr>
          <p:cNvPr id="370706" name="Text Box 18"/>
          <p:cNvSpPr txBox="1">
            <a:spLocks noChangeArrowheads="1"/>
          </p:cNvSpPr>
          <p:nvPr/>
        </p:nvSpPr>
        <p:spPr bwMode="auto">
          <a:xfrm>
            <a:off x="4055534" y="5805489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4" name="Rectangle 12"/>
          <p:cNvSpPr>
            <a:spLocks noChangeArrowheads="1"/>
          </p:cNvSpPr>
          <p:nvPr/>
        </p:nvSpPr>
        <p:spPr bwMode="blackGray">
          <a:xfrm>
            <a:off x="1111251" y="2706689"/>
            <a:ext cx="9702800" cy="8540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last_name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department_name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CROSS JOIN departments 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;</a:t>
            </a:r>
          </a:p>
        </p:txBody>
      </p:sp>
      <p:sp>
        <p:nvSpPr>
          <p:cNvPr id="407562" name="Rectangle 10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Creating Cross Joins</a:t>
            </a:r>
          </a:p>
        </p:txBody>
      </p:sp>
      <p:sp>
        <p:nvSpPr>
          <p:cNvPr id="4075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34347" y="1308538"/>
            <a:ext cx="9821333" cy="1431925"/>
          </a:xfrm>
        </p:spPr>
        <p:txBody>
          <a:bodyPr/>
          <a:lstStyle/>
          <a:p>
            <a:pPr marL="441325" indent="-441325">
              <a:buClrTx/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CROSS JOIN </a:t>
            </a: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子句會產生兩個表格的交叉乘積。</a:t>
            </a:r>
          </a:p>
          <a:p>
            <a:pPr marL="441325" indent="-441325">
              <a:buClrTx/>
              <a:buFont typeface="Wingdings" pitchFamily="2" charset="2"/>
              <a:buChar char="ü"/>
            </a:pPr>
            <a:r>
              <a:rPr lang="zh-TW" altLang="en-US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兩個表格的交叉乘積也稱作笛卡兒乘積。</a:t>
            </a:r>
            <a:endParaRPr lang="en-US" altLang="zh-TW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75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gray">
          <a:xfrm>
            <a:off x="1155702" y="3811589"/>
            <a:ext cx="9613900" cy="11144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40755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5702" y="5041901"/>
            <a:ext cx="9652000" cy="2000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153585" y="4713289"/>
            <a:ext cx="488951" cy="39498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med" len="lg"/>
          </a:ln>
          <a:effectLst/>
        </p:spPr>
        <p:txBody>
          <a:bodyPr lIns="12700" tIns="12700" rIns="12700" bIns="12700">
            <a:spAutoFit/>
          </a:bodyPr>
          <a:lstStyle/>
          <a:p>
            <a:pPr defTabSz="822325">
              <a:spcBef>
                <a:spcPct val="0"/>
              </a:spcBef>
              <a:buClr>
                <a:srgbClr val="000000"/>
              </a:buClr>
            </a:pPr>
            <a:r>
              <a:rPr lang="en-US" altLang="zh-TW" sz="2400">
                <a:ea typeface="新細明體" charset="-120"/>
              </a:rPr>
              <a:t>…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2" name="Rectangle 6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50883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Summary</a:t>
            </a:r>
          </a:p>
        </p:txBody>
      </p:sp>
      <p:sp>
        <p:nvSpPr>
          <p:cNvPr id="4341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97280" y="1608083"/>
            <a:ext cx="9821333" cy="3506788"/>
          </a:xfrm>
        </p:spPr>
        <p:txBody>
          <a:bodyPr>
            <a:normAutofit/>
          </a:bodyPr>
          <a:lstStyle/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Equijoins</a:t>
            </a:r>
            <a:endParaRPr lang="en-US" altLang="zh-TW" sz="20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Non-equijoins</a:t>
            </a: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Outer joins</a:t>
            </a: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Self-joins</a:t>
            </a: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Cross joins</a:t>
            </a: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Natural joins</a:t>
            </a:r>
          </a:p>
          <a:p>
            <a:pPr marL="630238" lvl="1" indent="-430213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Wingdings" pitchFamily="2" charset="2"/>
              <a:buChar char="ü"/>
            </a:pP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Full (or two-sided) outer joins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30" name="Rectangle 10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4052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Types of Group Functions</a:t>
            </a:r>
          </a:p>
        </p:txBody>
      </p:sp>
      <p:sp>
        <p:nvSpPr>
          <p:cNvPr id="3123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9"/>
            <a:ext cx="10557933" cy="2770187"/>
          </a:xfrm>
        </p:spPr>
        <p:txBody>
          <a:bodyPr>
            <a:normAutofit/>
          </a:bodyPr>
          <a:lstStyle/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AVG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平均值，計算時會忽略空值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COUNT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資料列數目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MAX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最大值，計算時會忽略空值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MIN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最小值，計算時會忽略空值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STDDEV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標準差，計算時會忽略空值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SUM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總和，計算時會忽略空值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630238" lvl="1" indent="-430213">
              <a:buClrTx/>
              <a:buFont typeface="Wingdings" pitchFamily="2" charset="2"/>
              <a:buChar char="ü"/>
            </a:pPr>
            <a:r>
              <a:rPr lang="en-US" altLang="zh-TW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VARIANCE</a:t>
            </a:r>
            <a:r>
              <a:rPr lang="zh-TW" altLang="en-US" sz="2000" b="1" dirty="0" smtClean="0">
                <a:solidFill>
                  <a:schemeClr val="tx1"/>
                </a:solidFill>
                <a:latin typeface="Courier New" pitchFamily="49" charset="0"/>
                <a:ea typeface="新細明體" charset="-120"/>
              </a:rPr>
              <a:t>：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變異數，計算時會忽略空值</a:t>
            </a:r>
            <a:endParaRPr lang="en-US" altLang="zh-TW" sz="2000" b="1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blackWhite">
          <a:xfrm>
            <a:off x="6987263" y="2379661"/>
            <a:ext cx="3018367" cy="950913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ea typeface="新細明體" charset="-120"/>
              </a:rPr>
              <a:t>Group</a:t>
            </a:r>
          </a:p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altLang="zh-TW" b="1" dirty="0">
                <a:ea typeface="新細明體" charset="-120"/>
              </a:rPr>
              <a:t>functions</a:t>
            </a:r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>
            <a:off x="6153296" y="2854323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10020447" y="2854323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6153296" y="2549523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6153296" y="3101973"/>
            <a:ext cx="81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4" name="Rectangle 10"/>
          <p:cNvSpPr>
            <a:spLocks noGrp="1" noChangeArrowheads="1"/>
          </p:cNvSpPr>
          <p:nvPr>
            <p:ph type="title"/>
          </p:nvPr>
        </p:nvSpPr>
        <p:spPr>
          <a:xfrm>
            <a:off x="1097280" y="1"/>
            <a:ext cx="10058400" cy="1056290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Practice 5: Overview</a:t>
            </a:r>
          </a:p>
        </p:txBody>
      </p:sp>
      <p:sp>
        <p:nvSpPr>
          <p:cNvPr id="43623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151467" y="1816101"/>
            <a:ext cx="9821333" cy="1565275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This practice covers the following topics:</a:t>
            </a:r>
          </a:p>
          <a:p>
            <a:pPr lvl="1"/>
            <a:r>
              <a:rPr lang="en-US" altLang="zh-TW">
                <a:ea typeface="新細明體" charset="-120"/>
              </a:rPr>
              <a:t>Joining tables using an equijoin</a:t>
            </a:r>
          </a:p>
          <a:p>
            <a:pPr lvl="1"/>
            <a:r>
              <a:rPr lang="en-US" altLang="zh-TW">
                <a:ea typeface="新細明體" charset="-120"/>
              </a:rPr>
              <a:t>Performing outer and self-joins</a:t>
            </a:r>
          </a:p>
          <a:p>
            <a:pPr lvl="1"/>
            <a:r>
              <a:rPr lang="en-US" altLang="zh-TW">
                <a:ea typeface="新細明體" charset="-120"/>
              </a:rPr>
              <a:t>Adding conditions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blackGray">
          <a:xfrm>
            <a:off x="1168401" y="1633373"/>
            <a:ext cx="9683751" cy="14668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    </a:t>
            </a:r>
            <a:r>
              <a:rPr lang="en-US" altLang="zh-TW" b="1" i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group_function</a:t>
            </a:r>
            <a:r>
              <a:rPr lang="en-US" altLang="zh-TW" b="1" i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(column)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...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	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table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[WHERE	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condition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[ORDER BY  </a:t>
            </a:r>
            <a:r>
              <a:rPr lang="en-US" altLang="zh-TW" i="1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column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];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848514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tx1"/>
                </a:solidFill>
                <a:latin typeface="+mn-lt"/>
                <a:ea typeface="新細明體" charset="-120"/>
              </a:rPr>
              <a:t>Group Functions: Syntax</a:t>
            </a:r>
          </a:p>
        </p:txBody>
      </p:sp>
      <p:sp>
        <p:nvSpPr>
          <p:cNvPr id="5" name="矩形 4"/>
          <p:cNvSpPr/>
          <p:nvPr/>
        </p:nvSpPr>
        <p:spPr>
          <a:xfrm>
            <a:off x="1168401" y="3578772"/>
            <a:ext cx="9683751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使用群組函數的基本原則</a:t>
            </a:r>
          </a:p>
          <a:p>
            <a:pPr marL="361950" indent="-361950">
              <a:lnSpc>
                <a:spcPts val="2900"/>
              </a:lnSpc>
              <a:buFont typeface="Wingdings" pitchFamily="2" charset="2"/>
              <a:buChar char="ü"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DISTINCT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會使函數只評估非重複值；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ALL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則使函數評估所有值，包含重複值。預設值是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ALL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，所以不需指定。</a:t>
            </a:r>
          </a:p>
          <a:p>
            <a:pPr marL="361950" indent="-361950">
              <a:lnSpc>
                <a:spcPts val="29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函數資料類型可以是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CHAR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VARCHAR2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NUMBER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DATE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。</a:t>
            </a:r>
          </a:p>
          <a:p>
            <a:pPr marL="361950" indent="-361950">
              <a:lnSpc>
                <a:spcPts val="2900"/>
              </a:lnSpc>
              <a:buFont typeface="Wingdings" pitchFamily="2" charset="2"/>
              <a:buChar char="ü"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所有的群組函數都會忽略空值。如果要使用特定的值替代空值，可使用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NVL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NVL2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COALESCE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函數。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426" name="Picture 10" descr="C:\project-SQLFund1\images\img-05-0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9118" y="3699668"/>
            <a:ext cx="7423806" cy="566368"/>
          </a:xfrm>
          <a:prstGeom prst="rect">
            <a:avLst/>
          </a:prstGeom>
          <a:noFill/>
        </p:spPr>
      </p:pic>
      <p:sp>
        <p:nvSpPr>
          <p:cNvPr id="316418" name="Rectangle 2"/>
          <p:cNvSpPr>
            <a:spLocks noChangeArrowheads="1"/>
          </p:cNvSpPr>
          <p:nvPr/>
        </p:nvSpPr>
        <p:spPr bwMode="blackGray">
          <a:xfrm>
            <a:off x="1168401" y="2133601"/>
            <a:ext cx="9683751" cy="11906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AVG(salary)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MAX(salary)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     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MIN(salary)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SUM(salary)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   employees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WHERE  </a:t>
            </a:r>
            <a:r>
              <a:rPr lang="en-US" altLang="zh-TW" dirty="0" err="1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job_id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 LIKE '%REP%';</a:t>
            </a:r>
          </a:p>
        </p:txBody>
      </p:sp>
      <p:sp>
        <p:nvSpPr>
          <p:cNvPr id="316424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072055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AVG </a:t>
            </a:r>
            <a:r>
              <a:rPr lang="en-US" altLang="zh-TW" sz="4400" dirty="0">
                <a:solidFill>
                  <a:schemeClr val="tx1"/>
                </a:solidFill>
                <a:latin typeface="+mn-lt"/>
                <a:ea typeface="微軟正黑體" pitchFamily="34" charset="-120"/>
              </a:rPr>
              <a:t>and SUM Functions</a:t>
            </a:r>
          </a:p>
        </p:txBody>
      </p:sp>
      <p:sp>
        <p:nvSpPr>
          <p:cNvPr id="3164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097280" y="1449388"/>
            <a:ext cx="10557933" cy="360362"/>
          </a:xfrm>
        </p:spPr>
        <p:txBody>
          <a:bodyPr>
            <a:normAutofit/>
          </a:bodyPr>
          <a:lstStyle/>
          <a:p>
            <a:r>
              <a:rPr lang="zh-TW" altLang="en-US" sz="18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您可以在數值資料使用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AVG 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SUM </a:t>
            </a:r>
            <a:r>
              <a:rPr lang="zh-TW" altLang="en-US" sz="1800" b="1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函數。</a:t>
            </a:r>
            <a:endParaRPr lang="en-US" altLang="zh-TW" sz="18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16423" name="Rectangle 7"/>
          <p:cNvSpPr>
            <a:spLocks noChangeArrowheads="1"/>
          </p:cNvSpPr>
          <p:nvPr/>
        </p:nvSpPr>
        <p:spPr bwMode="gray">
          <a:xfrm>
            <a:off x="1389118" y="3733800"/>
            <a:ext cx="7423806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168401" y="4887310"/>
            <a:ext cx="9055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範例顯示所有業務員的平均月薪、最高月薪、最低月薪及月薪總和。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blackGray">
          <a:xfrm>
            <a:off x="1097280" y="1640681"/>
            <a:ext cx="8992651" cy="6524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SELECT 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MIN(</a:t>
            </a:r>
            <a:r>
              <a:rPr lang="en-US" altLang="zh-TW" b="1" dirty="0" err="1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hire_date</a:t>
            </a:r>
            <a:r>
              <a:rPr lang="en-US" altLang="zh-TW" b="1" dirty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MAX(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hire_date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ea typeface="新細明體" charset="-120"/>
              </a:rPr>
              <a:t>)</a:t>
            </a:r>
          </a:p>
          <a:p>
            <a:pPr algn="l" eaLnBrk="0" hangingPunct="0">
              <a:spcBef>
                <a:spcPct val="0"/>
              </a:spcBef>
              <a:buClrTx/>
              <a:buFontTx/>
              <a:buNone/>
              <a:tabLst>
                <a:tab pos="1200150" algn="l"/>
              </a:tabLst>
            </a:pPr>
            <a:r>
              <a:rPr lang="en-US" altLang="zh-TW" dirty="0" smtClean="0">
                <a:solidFill>
                  <a:srgbClr val="000000"/>
                </a:solidFill>
                <a:latin typeface="Courier New" pitchFamily="49" charset="0"/>
                <a:ea typeface="新細明體" charset="-120"/>
              </a:rPr>
              <a:t>FROM	  employees;</a:t>
            </a:r>
            <a:endParaRPr lang="en-US" altLang="zh-TW" dirty="0">
              <a:solidFill>
                <a:srgbClr val="000000"/>
              </a:solidFill>
              <a:latin typeface="Courier New" pitchFamily="49" charset="0"/>
              <a:ea typeface="新細明體" charset="-120"/>
            </a:endParaRPr>
          </a:p>
        </p:txBody>
      </p:sp>
      <p:sp>
        <p:nvSpPr>
          <p:cNvPr id="318472" name="Rectangle 8"/>
          <p:cNvSpPr>
            <a:spLocks noGrp="1" noChangeArrowheads="1"/>
          </p:cNvSpPr>
          <p:nvPr>
            <p:ph type="title"/>
          </p:nvPr>
        </p:nvSpPr>
        <p:spPr>
          <a:xfrm>
            <a:off x="1097280" y="0"/>
            <a:ext cx="10058400" cy="1135117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+mn-lt"/>
                <a:ea typeface="微軟正黑體" pitchFamily="34" charset="-120"/>
              </a:rPr>
              <a:t>MIN </a:t>
            </a:r>
            <a:r>
              <a:rPr lang="en-US" altLang="zh-TW" sz="4400" dirty="0">
                <a:latin typeface="+mn-lt"/>
                <a:ea typeface="微軟正黑體" pitchFamily="34" charset="-120"/>
              </a:rPr>
              <a:t>and MAX Functions</a:t>
            </a:r>
          </a:p>
        </p:txBody>
      </p:sp>
      <p:pic>
        <p:nvPicPr>
          <p:cNvPr id="369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7279" y="2522483"/>
            <a:ext cx="8992651" cy="551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1097281" y="3982998"/>
            <a:ext cx="899265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MIN(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altLang="zh-TW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altLang="zh-TW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zh-TW" dirty="0" smtClean="0">
                <a:latin typeface="Courier New" pitchFamily="49" charset="0"/>
                <a:cs typeface="Courier New" pitchFamily="49" charset="0"/>
              </a:rPr>
              <a:t> FROM employees;</a:t>
            </a:r>
            <a:endParaRPr lang="zh-TW" alt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696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97280" y="4556234"/>
            <a:ext cx="8992651" cy="567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>
          <a:xfrm>
            <a:off x="1097280" y="127134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範例顯示最資深與最資淺的員工。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97280" y="3290500"/>
            <a:ext cx="9683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範例顯示在依字母順序排列的員工姓氏清單中，第一個出現的員工姓氏以及最後一個出現</a:t>
            </a: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的員工姓氏：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97279" y="5312978"/>
            <a:ext cx="9683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注意：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AVG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SUM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VARIANCE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STDDEV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函數只能在數值資料類型使用。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MAX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MIN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不能在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LOB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或</a:t>
            </a:r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LONG </a:t>
            </a:r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資料類型使用。</a:t>
            </a:r>
            <a:endParaRPr lang="zh-TW" altLang="en-US"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</Template>
  <TotalTime>3746</TotalTime>
  <Words>8766</Words>
  <Application>Microsoft Office PowerPoint</Application>
  <PresentationFormat>自訂</PresentationFormat>
  <Paragraphs>843</Paragraphs>
  <Slides>60</Slides>
  <Notes>57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2" baseType="lpstr">
      <vt:lpstr>Retrospect</vt:lpstr>
      <vt:lpstr>Document</vt:lpstr>
      <vt:lpstr>SQL III</vt:lpstr>
      <vt:lpstr>Part I  Reporting Aggregated Data Using the Group Functions </vt:lpstr>
      <vt:lpstr>Objectives</vt:lpstr>
      <vt:lpstr>Lesson Agenda</vt:lpstr>
      <vt:lpstr>What Are Group Functions?</vt:lpstr>
      <vt:lpstr>Types of Group Functions</vt:lpstr>
      <vt:lpstr>Group Functions: Syntax</vt:lpstr>
      <vt:lpstr>AVG and SUM Functions</vt:lpstr>
      <vt:lpstr>MIN and MAX Functions</vt:lpstr>
      <vt:lpstr>Using the COUNT Function</vt:lpstr>
      <vt:lpstr>Using the DISTINCT Keyword</vt:lpstr>
      <vt:lpstr>Group Functions and Null Values</vt:lpstr>
      <vt:lpstr>Lesson Agenda</vt:lpstr>
      <vt:lpstr>Creating Groups of Data </vt:lpstr>
      <vt:lpstr> GROUP BY Clause Syntax</vt:lpstr>
      <vt:lpstr>Using the GROUP BY Clause</vt:lpstr>
      <vt:lpstr>Using the GROUP BY Clause </vt:lpstr>
      <vt:lpstr>Grouping by More than One Column</vt:lpstr>
      <vt:lpstr>GROUP BY Clause on Multiple Columns</vt:lpstr>
      <vt:lpstr>Illegal Queries Using Group Functions</vt:lpstr>
      <vt:lpstr>Illegal Queries Using Group Functions</vt:lpstr>
      <vt:lpstr>Restricting Group Results</vt:lpstr>
      <vt:lpstr>Restricting Group Results with the HAVING Clause</vt:lpstr>
      <vt:lpstr>Using the HAVING Clause</vt:lpstr>
      <vt:lpstr>Using the HAVING Clause</vt:lpstr>
      <vt:lpstr>Lesson Agenda</vt:lpstr>
      <vt:lpstr>Nesting Group Functions</vt:lpstr>
      <vt:lpstr>Summary</vt:lpstr>
      <vt:lpstr>Practice 5: Overview</vt:lpstr>
      <vt:lpstr>Part II  Displaying Data  from Multiple Tables Using Joins</vt:lpstr>
      <vt:lpstr>Objectives</vt:lpstr>
      <vt:lpstr>Lesson Agenda</vt:lpstr>
      <vt:lpstr>Obtaining Data from Multiple Tables</vt:lpstr>
      <vt:lpstr>Types of Joins</vt:lpstr>
      <vt:lpstr>Joining Tables Using SQL:1999 Syntax</vt:lpstr>
      <vt:lpstr>Creating Natural Joins</vt:lpstr>
      <vt:lpstr>Retrieving Records with Natural Joins</vt:lpstr>
      <vt:lpstr>Creating Joins with the USING Clause</vt:lpstr>
      <vt:lpstr>Joining Column Names</vt:lpstr>
      <vt:lpstr>Retrieving Records with the USING Clause</vt:lpstr>
      <vt:lpstr>Qualifying Ambiguous Column Names</vt:lpstr>
      <vt:lpstr>Using Table Aliases</vt:lpstr>
      <vt:lpstr>Creating Joins with the ON Clause</vt:lpstr>
      <vt:lpstr>Retrieving Records with the ON Clause</vt:lpstr>
      <vt:lpstr>Self-Joins Using the ON Clause</vt:lpstr>
      <vt:lpstr>Self-Joins Using the ON Clause</vt:lpstr>
      <vt:lpstr>Applying Additional Conditions to a Join</vt:lpstr>
      <vt:lpstr>Three-Way Joins with the ON Clause</vt:lpstr>
      <vt:lpstr>Non-Equijoins</vt:lpstr>
      <vt:lpstr>Retrieving Records with Non-Equijoins</vt:lpstr>
      <vt:lpstr>Outer Joins</vt:lpstr>
      <vt:lpstr>INNER Versus OUTER Joins</vt:lpstr>
      <vt:lpstr>LEFT OUTER JOIN</vt:lpstr>
      <vt:lpstr>RIGHT OUTER JOIN</vt:lpstr>
      <vt:lpstr>FULL OUTER JOIN</vt:lpstr>
      <vt:lpstr>Cartesian Products</vt:lpstr>
      <vt:lpstr>Generating a Cartesian Product</vt:lpstr>
      <vt:lpstr>Creating Cross Joins</vt:lpstr>
      <vt:lpstr>Summary</vt:lpstr>
      <vt:lpstr>Practice 5: Overview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Tim Chang</dc:creator>
  <cp:lastModifiedBy>Tim</cp:lastModifiedBy>
  <cp:revision>286</cp:revision>
  <dcterms:created xsi:type="dcterms:W3CDTF">2015-08-31T02:05:59Z</dcterms:created>
  <dcterms:modified xsi:type="dcterms:W3CDTF">2015-12-16T09:21:13Z</dcterms:modified>
</cp:coreProperties>
</file>