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42"/>
  </p:notesMasterIdLst>
  <p:sldIdLst>
    <p:sldId id="366" r:id="rId2"/>
    <p:sldId id="509" r:id="rId3"/>
    <p:sldId id="598" r:id="rId4"/>
    <p:sldId id="599" r:id="rId5"/>
    <p:sldId id="600" r:id="rId6"/>
    <p:sldId id="601" r:id="rId7"/>
    <p:sldId id="602" r:id="rId8"/>
    <p:sldId id="603" r:id="rId9"/>
    <p:sldId id="604" r:id="rId10"/>
    <p:sldId id="605" r:id="rId11"/>
    <p:sldId id="606" r:id="rId12"/>
    <p:sldId id="607" r:id="rId13"/>
    <p:sldId id="608" r:id="rId14"/>
    <p:sldId id="609" r:id="rId15"/>
    <p:sldId id="610" r:id="rId16"/>
    <p:sldId id="611" r:id="rId17"/>
    <p:sldId id="612" r:id="rId18"/>
    <p:sldId id="613" r:id="rId19"/>
    <p:sldId id="614" r:id="rId20"/>
    <p:sldId id="615" r:id="rId21"/>
    <p:sldId id="616" r:id="rId22"/>
    <p:sldId id="641" r:id="rId23"/>
    <p:sldId id="618" r:id="rId24"/>
    <p:sldId id="619" r:id="rId25"/>
    <p:sldId id="620" r:id="rId26"/>
    <p:sldId id="624" r:id="rId27"/>
    <p:sldId id="625" r:id="rId28"/>
    <p:sldId id="627" r:id="rId29"/>
    <p:sldId id="628" r:id="rId30"/>
    <p:sldId id="629" r:id="rId31"/>
    <p:sldId id="630" r:id="rId32"/>
    <p:sldId id="631" r:id="rId33"/>
    <p:sldId id="632" r:id="rId34"/>
    <p:sldId id="633" r:id="rId35"/>
    <p:sldId id="634" r:id="rId36"/>
    <p:sldId id="635" r:id="rId37"/>
    <p:sldId id="636" r:id="rId38"/>
    <p:sldId id="637" r:id="rId39"/>
    <p:sldId id="639" r:id="rId40"/>
    <p:sldId id="64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38"/>
    <p:restoredTop sz="85009" autoAdjust="0"/>
  </p:normalViewPr>
  <p:slideViewPr>
    <p:cSldViewPr snapToGrid="0" snapToObjects="1">
      <p:cViewPr varScale="1">
        <p:scale>
          <a:sx n="82" d="100"/>
          <a:sy n="82" d="100"/>
        </p:scale>
        <p:origin x="160" y="4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0BAAB-BDF3-6340-96D0-CFAA788AC2B5}" type="datetimeFigureOut">
              <a:rPr kumimoji="1" lang="zh-TW" altLang="en-US" smtClean="0"/>
              <a:pPr/>
              <a:t>2024/7/29</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77357-1A22-CD44-9BA5-67D814C6CDCB}" type="slidenum">
              <a:rPr kumimoji="1" lang="zh-TW" altLang="en-US" smtClean="0"/>
              <a:pPr/>
              <a:t>‹#›</a:t>
            </a:fld>
            <a:endParaRPr kumimoji="1" lang="zh-TW" altLang="en-US"/>
          </a:p>
        </p:txBody>
      </p:sp>
    </p:spTree>
    <p:extLst>
      <p:ext uri="{BB962C8B-B14F-4D97-AF65-F5344CB8AC3E}">
        <p14:creationId xmlns:p14="http://schemas.microsoft.com/office/powerpoint/2010/main" val="379341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15.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18.wmf"/></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image" Target="../media/image24.png"/><Relationship Id="rId4" Type="http://schemas.openxmlformats.org/officeDocument/2006/relationships/image" Target="../media/image23.png"/></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image" Target="../media/image30.png"/></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1026"/>
          <p:cNvSpPr>
            <a:spLocks noChangeArrowheads="1"/>
          </p:cNvSpPr>
          <p:nvPr/>
        </p:nvSpPr>
        <p:spPr bwMode="auto">
          <a:xfrm>
            <a:off x="3883709" y="-1564"/>
            <a:ext cx="2975849" cy="461345"/>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66595" name="Rectangle 1027"/>
          <p:cNvSpPr>
            <a:spLocks noChangeArrowheads="1"/>
          </p:cNvSpPr>
          <p:nvPr/>
        </p:nvSpPr>
        <p:spPr bwMode="auto">
          <a:xfrm>
            <a:off x="-3115" y="-1564"/>
            <a:ext cx="2972735" cy="461345"/>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66598" name="Rectangle 1030"/>
          <p:cNvSpPr>
            <a:spLocks noGrp="1" noRot="1" noChangeAspect="1" noChangeArrowheads="1" noTextEdit="1"/>
          </p:cNvSpPr>
          <p:nvPr>
            <p:ph type="sldImg"/>
          </p:nvPr>
        </p:nvSpPr>
        <p:spPr>
          <a:ln/>
        </p:spPr>
      </p:sp>
      <p:sp>
        <p:nvSpPr>
          <p:cNvPr id="366599" name="Rectangle 1031"/>
          <p:cNvSpPr>
            <a:spLocks noGrp="1" noChangeArrowheads="1"/>
          </p:cNvSpPr>
          <p:nvPr>
            <p:ph type="body" idx="1"/>
          </p:nvPr>
        </p:nvSpPr>
        <p:spPr/>
        <p:txBody>
          <a:bodyPr/>
          <a:lstStyle/>
          <a:p>
            <a:r>
              <a:rPr lang="en-US" altLang="zh-TW"/>
              <a:t>Objectives</a:t>
            </a:r>
          </a:p>
          <a:p>
            <a:pPr lvl="1"/>
            <a:r>
              <a:rPr lang="en-US" altLang="zh-TW">
                <a:solidFill>
                  <a:schemeClr val="tx1"/>
                </a:solidFill>
              </a:rPr>
              <a:t>In this lesson, you learn about more-advanced features of the </a:t>
            </a:r>
            <a:r>
              <a:rPr lang="en-US" altLang="zh-TW">
                <a:solidFill>
                  <a:schemeClr val="tx1"/>
                </a:solidFill>
                <a:latin typeface="Courier New" pitchFamily="49" charset="0"/>
              </a:rPr>
              <a:t>SELECT</a:t>
            </a:r>
            <a:r>
              <a:rPr lang="en-US" altLang="zh-TW">
                <a:solidFill>
                  <a:schemeClr val="tx1"/>
                </a:solidFill>
              </a:rPr>
              <a:t> statement. You can write subqueries in the </a:t>
            </a:r>
            <a:r>
              <a:rPr lang="en-US" altLang="zh-TW">
                <a:solidFill>
                  <a:schemeClr val="tx1"/>
                </a:solidFill>
                <a:latin typeface="Courier New" pitchFamily="49" charset="0"/>
              </a:rPr>
              <a:t>WHERE</a:t>
            </a:r>
            <a:r>
              <a:rPr lang="en-US" altLang="zh-TW">
                <a:solidFill>
                  <a:schemeClr val="tx1"/>
                </a:solidFill>
              </a:rPr>
              <a:t> clause of another SQL statement to obtain values based on an unknown conditional value. This lesson covers single-row subqueries and multiple-row subqueries.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31" name="Rectangle 7"/>
          <p:cNvSpPr>
            <a:spLocks noGrp="1" noRot="1" noChangeAspect="1" noChangeArrowheads="1" noTextEdit="1"/>
          </p:cNvSpPr>
          <p:nvPr>
            <p:ph type="sldImg"/>
          </p:nvPr>
        </p:nvSpPr>
        <p:spPr>
          <a:ln/>
        </p:spPr>
      </p:sp>
      <p:sp>
        <p:nvSpPr>
          <p:cNvPr id="385032" name="Rectangle 8"/>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含子查詢的</a:t>
            </a:r>
            <a:r>
              <a:rPr lang="en-US" altLang="zh-TW" sz="1200" b="1" kern="1200" baseline="0" dirty="0">
                <a:solidFill>
                  <a:schemeClr val="tx1"/>
                </a:solidFill>
                <a:latin typeface="+mn-lt"/>
                <a:ea typeface="+mn-ea"/>
                <a:cs typeface="+mn-cs"/>
              </a:rPr>
              <a:t>HAVING </a:t>
            </a:r>
            <a:r>
              <a:rPr lang="zh-TW" altLang="en-US" sz="1200" b="1" kern="1200" baseline="0" dirty="0">
                <a:solidFill>
                  <a:schemeClr val="tx1"/>
                </a:solidFill>
                <a:latin typeface="+mn-lt"/>
                <a:ea typeface="+mn-ea"/>
                <a:cs typeface="+mn-cs"/>
              </a:rPr>
              <a:t>子句</a:t>
            </a:r>
          </a:p>
          <a:p>
            <a:r>
              <a:rPr lang="zh-TW" altLang="en-US" sz="1200" kern="1200" baseline="0" dirty="0">
                <a:solidFill>
                  <a:schemeClr val="tx1"/>
                </a:solidFill>
                <a:latin typeface="+mn-lt"/>
                <a:ea typeface="+mn-ea"/>
                <a:cs typeface="+mn-cs"/>
              </a:rPr>
              <a:t>除了在</a:t>
            </a:r>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子句中可使用子查詢外，您也可以在</a:t>
            </a:r>
            <a:r>
              <a:rPr lang="en-US" altLang="zh-TW" sz="1200" kern="1200" baseline="0" dirty="0">
                <a:solidFill>
                  <a:schemeClr val="tx1"/>
                </a:solidFill>
                <a:latin typeface="+mn-lt"/>
                <a:ea typeface="+mn-ea"/>
                <a:cs typeface="+mn-cs"/>
              </a:rPr>
              <a:t>HAVING </a:t>
            </a:r>
            <a:r>
              <a:rPr lang="zh-TW" altLang="en-US" sz="1200" kern="1200" baseline="0" dirty="0">
                <a:solidFill>
                  <a:schemeClr val="tx1"/>
                </a:solidFill>
                <a:latin typeface="+mn-lt"/>
                <a:ea typeface="+mn-ea"/>
                <a:cs typeface="+mn-cs"/>
              </a:rPr>
              <a:t>子句中使用子查詢。</a:t>
            </a:r>
            <a:r>
              <a:rPr lang="en-US" altLang="zh-TW" sz="1200" kern="1200" baseline="0" dirty="0">
                <a:solidFill>
                  <a:schemeClr val="tx1"/>
                </a:solidFill>
                <a:latin typeface="+mn-lt"/>
                <a:ea typeface="+mn-ea"/>
                <a:cs typeface="+mn-cs"/>
              </a:rPr>
              <a:t>Oracle </a:t>
            </a:r>
            <a:r>
              <a:rPr lang="zh-TW" altLang="en-US" sz="1200" kern="1200" baseline="0" dirty="0">
                <a:solidFill>
                  <a:schemeClr val="tx1"/>
                </a:solidFill>
                <a:latin typeface="+mn-lt"/>
                <a:ea typeface="+mn-ea"/>
                <a:cs typeface="+mn-cs"/>
              </a:rPr>
              <a:t>伺服</a:t>
            </a:r>
          </a:p>
          <a:p>
            <a:r>
              <a:rPr lang="zh-TW" altLang="en-US" sz="1200" kern="1200" baseline="0" dirty="0">
                <a:solidFill>
                  <a:schemeClr val="tx1"/>
                </a:solidFill>
                <a:latin typeface="+mn-lt"/>
                <a:ea typeface="+mn-ea"/>
                <a:cs typeface="+mn-cs"/>
              </a:rPr>
              <a:t>器會先執行子查詢，並將結果傳回給主查詢的</a:t>
            </a:r>
            <a:r>
              <a:rPr lang="en-US" altLang="zh-TW" sz="1200" kern="1200" baseline="0" dirty="0">
                <a:solidFill>
                  <a:schemeClr val="tx1"/>
                </a:solidFill>
                <a:latin typeface="+mn-lt"/>
                <a:ea typeface="+mn-ea"/>
                <a:cs typeface="+mn-cs"/>
              </a:rPr>
              <a:t>HAVING </a:t>
            </a:r>
            <a:r>
              <a:rPr lang="zh-TW" altLang="en-US" sz="1200" kern="1200" baseline="0" dirty="0">
                <a:solidFill>
                  <a:schemeClr val="tx1"/>
                </a:solidFill>
                <a:latin typeface="+mn-lt"/>
                <a:ea typeface="+mn-ea"/>
                <a:cs typeface="+mn-cs"/>
              </a:rPr>
              <a:t>子句。</a:t>
            </a:r>
          </a:p>
          <a:p>
            <a:r>
              <a:rPr lang="zh-TW" altLang="en-US" sz="1200" kern="1200" baseline="0" dirty="0">
                <a:solidFill>
                  <a:schemeClr val="tx1"/>
                </a:solidFill>
                <a:latin typeface="+mn-lt"/>
                <a:ea typeface="+mn-ea"/>
                <a:cs typeface="+mn-cs"/>
              </a:rPr>
              <a:t>投影片中的</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敘述句顯示最低薪資高於部門</a:t>
            </a:r>
            <a:r>
              <a:rPr lang="en-US" altLang="zh-TW" sz="1200" kern="1200" baseline="0" dirty="0">
                <a:solidFill>
                  <a:schemeClr val="tx1"/>
                </a:solidFill>
                <a:latin typeface="+mn-lt"/>
                <a:ea typeface="+mn-ea"/>
                <a:cs typeface="+mn-cs"/>
              </a:rPr>
              <a:t>50 </a:t>
            </a:r>
            <a:r>
              <a:rPr lang="zh-TW" altLang="en-US" sz="1200" kern="1200" baseline="0" dirty="0">
                <a:solidFill>
                  <a:schemeClr val="tx1"/>
                </a:solidFill>
                <a:latin typeface="+mn-lt"/>
                <a:ea typeface="+mn-ea"/>
                <a:cs typeface="+mn-cs"/>
              </a:rPr>
              <a:t>的最低薪資的所有部門。</a:t>
            </a:r>
            <a:br>
              <a:rPr lang="en-US" altLang="zh-TW" b="1" dirty="0">
                <a:solidFill>
                  <a:schemeClr val="tx1"/>
                </a:solidFill>
              </a:rPr>
            </a:br>
            <a:br>
              <a:rPr lang="en-US" altLang="zh-TW" b="1" dirty="0">
                <a:solidFill>
                  <a:schemeClr val="tx1"/>
                </a:solidFill>
              </a:rPr>
            </a:br>
            <a:r>
              <a:rPr lang="zh-TW" altLang="en-US" sz="1200" kern="1200" baseline="0" dirty="0">
                <a:solidFill>
                  <a:schemeClr val="tx1"/>
                </a:solidFill>
                <a:latin typeface="+mn-lt"/>
                <a:ea typeface="+mn-ea"/>
                <a:cs typeface="+mn-cs"/>
              </a:rPr>
              <a:t>範例</a:t>
            </a:r>
          </a:p>
          <a:p>
            <a:r>
              <a:rPr lang="zh-TW" altLang="en-US" sz="1200" kern="1200" baseline="0" dirty="0">
                <a:solidFill>
                  <a:schemeClr val="tx1"/>
                </a:solidFill>
                <a:latin typeface="+mn-lt"/>
                <a:ea typeface="+mn-ea"/>
                <a:cs typeface="+mn-cs"/>
              </a:rPr>
              <a:t>找出平均薪資最低的工作。</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job_id</a:t>
            </a:r>
            <a:r>
              <a:rPr lang="en-US" altLang="zh-TW" sz="1200" kern="1200" baseline="0" dirty="0">
                <a:solidFill>
                  <a:schemeClr val="tx1"/>
                </a:solidFill>
                <a:latin typeface="+mn-lt"/>
                <a:ea typeface="+mn-ea"/>
                <a:cs typeface="+mn-cs"/>
              </a:rPr>
              <a:t>, AVG(salary)</a:t>
            </a: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GROUP BY </a:t>
            </a:r>
            <a:r>
              <a:rPr lang="en-US" altLang="zh-TW" sz="1200" kern="1200" baseline="0" dirty="0" err="1">
                <a:solidFill>
                  <a:schemeClr val="tx1"/>
                </a:solidFill>
                <a:latin typeface="+mn-lt"/>
                <a:ea typeface="+mn-ea"/>
                <a:cs typeface="+mn-cs"/>
              </a:rPr>
              <a:t>job_id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HAVING AVG(salary) = (SELECT MIN(AVG(salary))</a:t>
            </a: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GROUP BY </a:t>
            </a:r>
            <a:r>
              <a:rPr lang="en-US" altLang="zh-TW" sz="1200" kern="1200" baseline="0" dirty="0" err="1">
                <a:solidFill>
                  <a:schemeClr val="tx1"/>
                </a:solidFill>
                <a:latin typeface="+mn-lt"/>
                <a:ea typeface="+mn-ea"/>
                <a:cs typeface="+mn-cs"/>
              </a:rPr>
              <a:t>job_id</a:t>
            </a:r>
            <a:r>
              <a:rPr lang="en-US" altLang="zh-TW" sz="1200" kern="1200" baseline="0" dirty="0">
                <a:solidFill>
                  <a:schemeClr val="tx1"/>
                </a:solidFill>
                <a:latin typeface="+mn-lt"/>
                <a:ea typeface="+mn-ea"/>
                <a:cs typeface="+mn-cs"/>
              </a:rPr>
              <a:t>);</a:t>
            </a:r>
            <a:br>
              <a:rPr lang="en-US" altLang="zh-TW" b="1" dirty="0">
                <a:solidFill>
                  <a:schemeClr val="tx1"/>
                </a:solidFill>
              </a:rPr>
            </a:br>
            <a:br>
              <a:rPr lang="en-US" altLang="zh-TW" b="1" dirty="0">
                <a:solidFill>
                  <a:schemeClr val="tx1"/>
                </a:solidFill>
              </a:rPr>
            </a:br>
            <a:br>
              <a:rPr lang="en-US" altLang="zh-TW" b="1" dirty="0">
                <a:solidFill>
                  <a:schemeClr val="tx1"/>
                </a:solidFill>
              </a:rPr>
            </a:br>
            <a:br>
              <a:rPr lang="en-US" altLang="zh-TW" b="1" dirty="0">
                <a:solidFill>
                  <a:schemeClr val="tx1"/>
                </a:solidFill>
              </a:rPr>
            </a:br>
            <a:br>
              <a:rPr lang="en-US" altLang="zh-TW" b="1" dirty="0">
                <a:solidFill>
                  <a:schemeClr val="tx1"/>
                </a:solidFill>
              </a:rPr>
            </a:br>
            <a:br>
              <a:rPr lang="en-US" altLang="zh-TW" b="1" dirty="0">
                <a:solidFill>
                  <a:schemeClr val="tx1"/>
                </a:solidFill>
              </a:rPr>
            </a:br>
            <a:br>
              <a:rPr lang="en-US" altLang="zh-TW" sz="1800" b="1" dirty="0"/>
            </a:br>
            <a:r>
              <a:rPr lang="en-US" altLang="zh-TW" b="1" dirty="0">
                <a:solidFill>
                  <a:schemeClr val="tx1"/>
                </a:solidFill>
              </a:rPr>
              <a:t>Example</a:t>
            </a:r>
          </a:p>
          <a:p>
            <a:pPr lvl="1">
              <a:lnSpc>
                <a:spcPct val="80000"/>
              </a:lnSpc>
              <a:spcBef>
                <a:spcPct val="15000"/>
              </a:spcBef>
            </a:pPr>
            <a:r>
              <a:rPr lang="en-US" altLang="zh-TW" dirty="0">
                <a:solidFill>
                  <a:schemeClr val="tx1"/>
                </a:solidFill>
              </a:rPr>
              <a:t>Find the job with the lowest average salary.</a:t>
            </a:r>
            <a:endParaRPr lang="en-US" altLang="zh-TW" sz="100" dirty="0"/>
          </a:p>
          <a:p>
            <a:pPr lvl="1">
              <a:lnSpc>
                <a:spcPct val="90000"/>
              </a:lnSpc>
              <a:spcBef>
                <a:spcPct val="0"/>
              </a:spcBef>
            </a:pPr>
            <a:r>
              <a:rPr lang="en-US" altLang="zh-TW" sz="1100" dirty="0">
                <a:latin typeface="Courier New" pitchFamily="49" charset="0"/>
              </a:rPr>
              <a:t>   SELECT   </a:t>
            </a:r>
            <a:r>
              <a:rPr lang="en-US" altLang="zh-TW" sz="1100" dirty="0" err="1">
                <a:latin typeface="Courier New" pitchFamily="49" charset="0"/>
              </a:rPr>
              <a:t>job_id</a:t>
            </a:r>
            <a:r>
              <a:rPr lang="en-US" altLang="zh-TW" sz="1100" dirty="0">
                <a:latin typeface="Courier New" pitchFamily="49" charset="0"/>
              </a:rPr>
              <a:t>, AVG(salary)</a:t>
            </a:r>
          </a:p>
          <a:p>
            <a:pPr lvl="1">
              <a:lnSpc>
                <a:spcPct val="90000"/>
              </a:lnSpc>
              <a:spcBef>
                <a:spcPct val="0"/>
              </a:spcBef>
            </a:pPr>
            <a:r>
              <a:rPr lang="en-US" altLang="zh-TW" sz="1100" dirty="0">
                <a:latin typeface="Courier New" pitchFamily="49" charset="0"/>
              </a:rPr>
              <a:t>   FROM     employees</a:t>
            </a:r>
          </a:p>
          <a:p>
            <a:pPr lvl="1">
              <a:lnSpc>
                <a:spcPct val="90000"/>
              </a:lnSpc>
              <a:spcBef>
                <a:spcPct val="0"/>
              </a:spcBef>
            </a:pPr>
            <a:r>
              <a:rPr lang="en-US" altLang="zh-TW" sz="1100" dirty="0">
                <a:latin typeface="Courier New" pitchFamily="49" charset="0"/>
              </a:rPr>
              <a:t>   GROUP BY </a:t>
            </a:r>
            <a:r>
              <a:rPr lang="en-US" altLang="zh-TW" sz="1100" dirty="0" err="1">
                <a:latin typeface="Courier New" pitchFamily="49" charset="0"/>
              </a:rPr>
              <a:t>job_id</a:t>
            </a:r>
            <a:endParaRPr lang="en-US" altLang="zh-TW" sz="1100" dirty="0">
              <a:latin typeface="Courier New" pitchFamily="49" charset="0"/>
            </a:endParaRPr>
          </a:p>
          <a:p>
            <a:pPr lvl="1">
              <a:lnSpc>
                <a:spcPct val="90000"/>
              </a:lnSpc>
              <a:spcBef>
                <a:spcPct val="0"/>
              </a:spcBef>
            </a:pPr>
            <a:r>
              <a:rPr lang="en-US" altLang="zh-TW" sz="1100" dirty="0">
                <a:latin typeface="Courier New" pitchFamily="49" charset="0"/>
              </a:rPr>
              <a:t>   HAVING   AVG(salary) = (SELECT   MIN(AVG(salary))</a:t>
            </a:r>
          </a:p>
          <a:p>
            <a:pPr lvl="1">
              <a:lnSpc>
                <a:spcPct val="90000"/>
              </a:lnSpc>
              <a:spcBef>
                <a:spcPct val="0"/>
              </a:spcBef>
            </a:pPr>
            <a:r>
              <a:rPr lang="en-US" altLang="zh-TW" sz="1100" dirty="0">
                <a:latin typeface="Courier New" pitchFamily="49" charset="0"/>
              </a:rPr>
              <a:t>                           FROM     employees</a:t>
            </a:r>
          </a:p>
          <a:p>
            <a:pPr lvl="1">
              <a:lnSpc>
                <a:spcPct val="90000"/>
              </a:lnSpc>
              <a:spcBef>
                <a:spcPct val="0"/>
              </a:spcBef>
            </a:pPr>
            <a:r>
              <a:rPr lang="en-US" altLang="zh-TW" sz="1100" dirty="0">
                <a:latin typeface="Courier New" pitchFamily="49" charset="0"/>
              </a:rPr>
              <a:t>                           GROUP BY </a:t>
            </a:r>
            <a:r>
              <a:rPr lang="en-US" altLang="zh-TW" sz="1100" dirty="0" err="1">
                <a:latin typeface="Courier New" pitchFamily="49" charset="0"/>
              </a:rPr>
              <a:t>job_id</a:t>
            </a:r>
            <a:r>
              <a:rPr lang="en-US" altLang="zh-TW" sz="1100" dirty="0">
                <a:latin typeface="Courier New" pitchFamily="49" charset="0"/>
              </a:rPr>
              <a:t>);</a:t>
            </a:r>
          </a:p>
        </p:txBody>
      </p:sp>
      <p:pic>
        <p:nvPicPr>
          <p:cNvPr id="385028" name="Picture 4"/>
          <p:cNvPicPr>
            <a:picLocks noChangeAspect="1" noChangeArrowheads="1"/>
          </p:cNvPicPr>
          <p:nvPr/>
        </p:nvPicPr>
        <p:blipFill>
          <a:blip r:embed="rId3"/>
          <a:srcRect/>
          <a:stretch>
            <a:fillRect/>
          </a:stretch>
        </p:blipFill>
        <p:spPr bwMode="gray">
          <a:xfrm>
            <a:off x="638461" y="6127278"/>
            <a:ext cx="5422243" cy="680288"/>
          </a:xfrm>
          <a:prstGeom prst="rect">
            <a:avLst/>
          </a:prstGeom>
          <a:noFill/>
          <a:ln w="25400">
            <a:noFill/>
            <a:miter lim="800000"/>
            <a:headEnd type="none" w="sm" len="sm"/>
            <a:tailEnd type="none" w="sm" len="sm"/>
          </a:ln>
          <a:effectLst/>
        </p:spPr>
      </p:pic>
      <p:pic>
        <p:nvPicPr>
          <p:cNvPr id="385029" name="Picture 5"/>
          <p:cNvPicPr>
            <a:picLocks noChangeAspect="1" noChangeArrowheads="1"/>
          </p:cNvPicPr>
          <p:nvPr/>
        </p:nvPicPr>
        <p:blipFill>
          <a:blip r:embed="rId4"/>
          <a:srcRect/>
          <a:stretch>
            <a:fillRect/>
          </a:stretch>
        </p:blipFill>
        <p:spPr bwMode="gray">
          <a:xfrm>
            <a:off x="440694" y="6887322"/>
            <a:ext cx="5623123" cy="558305"/>
          </a:xfrm>
          <a:prstGeom prst="rect">
            <a:avLst/>
          </a:prstGeom>
          <a:noFill/>
          <a:ln w="25400">
            <a:noFill/>
            <a:miter lim="800000"/>
            <a:headEnd type="none" w="sm" len="sm"/>
            <a:tailEnd type="none" w="sm" len="sm"/>
          </a:ln>
          <a:effectLst/>
        </p:spPr>
      </p:pic>
      <p:sp>
        <p:nvSpPr>
          <p:cNvPr id="385030" name="Text Box 6"/>
          <p:cNvSpPr txBox="1">
            <a:spLocks noChangeArrowheads="1"/>
          </p:cNvSpPr>
          <p:nvPr/>
        </p:nvSpPr>
        <p:spPr bwMode="gray">
          <a:xfrm>
            <a:off x="647804" y="6557345"/>
            <a:ext cx="347261" cy="378529"/>
          </a:xfrm>
          <a:prstGeom prst="rect">
            <a:avLst/>
          </a:prstGeom>
          <a:noFill/>
          <a:ln w="25400">
            <a:noFill/>
            <a:miter lim="800000"/>
            <a:headEnd type="none" w="sm" len="sm"/>
            <a:tailEnd type="none" w="med" len="lg"/>
          </a:ln>
          <a:effectLst/>
        </p:spPr>
        <p:txBody>
          <a:bodyPr lIns="12174" tIns="12174" rIns="12174" bIns="12174">
            <a:spAutoFit/>
          </a:bodyPr>
          <a:lstStyle/>
          <a:p>
            <a:pPr defTabSz="788300">
              <a:spcBef>
                <a:spcPct val="0"/>
              </a:spcBef>
              <a:buClr>
                <a:srgbClr val="000000"/>
              </a:buClr>
            </a:pPr>
            <a:r>
              <a:rPr lang="en-US" altLang="zh-TW" sz="2300"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Rectangle 4"/>
          <p:cNvSpPr>
            <a:spLocks noGrp="1" noRot="1" noChangeAspect="1" noChangeArrowheads="1" noTextEdit="1"/>
          </p:cNvSpPr>
          <p:nvPr>
            <p:ph type="sldImg"/>
          </p:nvPr>
        </p:nvSpPr>
        <p:spPr>
          <a:ln/>
        </p:spPr>
      </p:sp>
      <p:sp>
        <p:nvSpPr>
          <p:cNvPr id="387077"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子查詢的錯誤</a:t>
            </a:r>
          </a:p>
          <a:p>
            <a:r>
              <a:rPr lang="zh-TW" altLang="en-US" sz="1200" kern="1200" baseline="0" dirty="0">
                <a:solidFill>
                  <a:schemeClr val="tx1"/>
                </a:solidFill>
                <a:latin typeface="+mn-lt"/>
                <a:ea typeface="+mn-ea"/>
                <a:cs typeface="+mn-cs"/>
              </a:rPr>
              <a:t>子查詢常見的錯誤就是單列子查詢卻傳回兩個以上的資料列。</a:t>
            </a:r>
          </a:p>
          <a:p>
            <a:r>
              <a:rPr lang="zh-TW" altLang="en-US" sz="1200" kern="1200" baseline="0" dirty="0">
                <a:solidFill>
                  <a:schemeClr val="tx1"/>
                </a:solidFill>
                <a:latin typeface="+mn-lt"/>
                <a:ea typeface="+mn-ea"/>
                <a:cs typeface="+mn-cs"/>
              </a:rPr>
              <a:t>此投影片的</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敘述句中，子查詢中有一個</a:t>
            </a:r>
            <a:r>
              <a:rPr lang="en-US" altLang="zh-TW" sz="1200" kern="1200" baseline="0" dirty="0">
                <a:solidFill>
                  <a:schemeClr val="tx1"/>
                </a:solidFill>
                <a:latin typeface="+mn-lt"/>
                <a:ea typeface="+mn-ea"/>
                <a:cs typeface="+mn-cs"/>
              </a:rPr>
              <a:t>GROUP BY </a:t>
            </a:r>
            <a:r>
              <a:rPr lang="zh-TW" altLang="en-US" sz="1200" kern="1200" baseline="0" dirty="0">
                <a:solidFill>
                  <a:schemeClr val="tx1"/>
                </a:solidFill>
                <a:latin typeface="+mn-lt"/>
                <a:ea typeface="+mn-ea"/>
                <a:cs typeface="+mn-cs"/>
              </a:rPr>
              <a:t>子句，這表示此子查詢會傳回多個資</a:t>
            </a:r>
          </a:p>
          <a:p>
            <a:r>
              <a:rPr lang="zh-TW" altLang="en-US" sz="1200" kern="1200" baseline="0" dirty="0">
                <a:solidFill>
                  <a:schemeClr val="tx1"/>
                </a:solidFill>
                <a:latin typeface="+mn-lt"/>
                <a:ea typeface="+mn-ea"/>
                <a:cs typeface="+mn-cs"/>
              </a:rPr>
              <a:t>料列，每一個找到的群組都有一個資料列。在這個情況下，子查詢的結果是</a:t>
            </a:r>
            <a:r>
              <a:rPr lang="en-US" altLang="zh-TW" sz="1200" kern="1200" baseline="0" dirty="0">
                <a:solidFill>
                  <a:schemeClr val="tx1"/>
                </a:solidFill>
                <a:latin typeface="+mn-lt"/>
                <a:ea typeface="+mn-ea"/>
                <a:cs typeface="+mn-cs"/>
              </a:rPr>
              <a:t>4400</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6000</a:t>
            </a:r>
            <a:r>
              <a:rPr lang="zh-TW" altLang="en-US" sz="1200" kern="1200" baseline="0" dirty="0">
                <a:solidFill>
                  <a:schemeClr val="tx1"/>
                </a:solidFill>
                <a:latin typeface="+mn-lt"/>
                <a:ea typeface="+mn-ea"/>
                <a:cs typeface="+mn-cs"/>
              </a:rPr>
              <a:t>、</a:t>
            </a:r>
          </a:p>
          <a:p>
            <a:r>
              <a:rPr lang="en-US" altLang="zh-TW" sz="1200" kern="1200" baseline="0" dirty="0">
                <a:solidFill>
                  <a:schemeClr val="tx1"/>
                </a:solidFill>
                <a:latin typeface="+mn-lt"/>
                <a:ea typeface="+mn-ea"/>
                <a:cs typeface="+mn-cs"/>
              </a:rPr>
              <a:t>2500</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4200</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7000</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17000</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8300</a:t>
            </a:r>
            <a:r>
              <a:rPr lang="zh-TW" altLang="en-US" sz="1200"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外部查詢會將這些查詢結果用於</a:t>
            </a:r>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子句。</a:t>
            </a:r>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子句包含一個等於</a:t>
            </a:r>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運算子，這個單</a:t>
            </a:r>
          </a:p>
          <a:p>
            <a:r>
              <a:rPr lang="zh-TW" altLang="en-US" sz="1200" kern="1200" baseline="0" dirty="0">
                <a:solidFill>
                  <a:schemeClr val="tx1"/>
                </a:solidFill>
                <a:latin typeface="+mn-lt"/>
                <a:ea typeface="+mn-ea"/>
                <a:cs typeface="+mn-cs"/>
              </a:rPr>
              <a:t>列比較運算子只會得到一個數值。</a:t>
            </a:r>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運算子不能接受子查詢傳回兩個以上的值，因而產生錯誤。</a:t>
            </a:r>
          </a:p>
          <a:p>
            <a:r>
              <a:rPr lang="zh-TW" altLang="en-US" sz="1200" kern="1200" baseline="0" dirty="0">
                <a:solidFill>
                  <a:schemeClr val="tx1"/>
                </a:solidFill>
                <a:latin typeface="+mn-lt"/>
                <a:ea typeface="+mn-ea"/>
                <a:cs typeface="+mn-cs"/>
              </a:rPr>
              <a:t>如果要更正此錯誤，請將</a:t>
            </a:r>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運算子變更為</a:t>
            </a:r>
            <a:r>
              <a:rPr lang="en-US" altLang="zh-TW" sz="1200" kern="1200" baseline="0" dirty="0">
                <a:solidFill>
                  <a:schemeClr val="tx1"/>
                </a:solidFill>
                <a:latin typeface="+mn-lt"/>
                <a:ea typeface="+mn-ea"/>
                <a:cs typeface="+mn-cs"/>
              </a:rPr>
              <a:t>IN</a:t>
            </a:r>
            <a:r>
              <a:rPr lang="zh-TW" altLang="en-US" sz="1200" kern="1200" baseline="0" dirty="0">
                <a:solidFill>
                  <a:schemeClr val="tx1"/>
                </a:solidFill>
                <a:latin typeface="+mn-lt"/>
                <a:ea typeface="+mn-ea"/>
                <a:cs typeface="+mn-cs"/>
              </a:rPr>
              <a:t>。</a:t>
            </a:r>
            <a:endParaRPr lang="en-US" altLang="zh-TW"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p:cNvSpPr>
            <a:spLocks noGrp="1" noRot="1" noChangeAspect="1" noChangeArrowheads="1" noTextEdit="1"/>
          </p:cNvSpPr>
          <p:nvPr>
            <p:ph type="sldImg"/>
          </p:nvPr>
        </p:nvSpPr>
        <p:spPr>
          <a:ln/>
        </p:spPr>
      </p:sp>
      <p:sp>
        <p:nvSpPr>
          <p:cNvPr id="389125"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子查詢的問題</a:t>
            </a:r>
          </a:p>
          <a:p>
            <a:r>
              <a:rPr lang="zh-TW" altLang="en-US" sz="1200" kern="1200" baseline="0" dirty="0">
                <a:solidFill>
                  <a:schemeClr val="tx1"/>
                </a:solidFill>
                <a:latin typeface="+mn-lt"/>
                <a:ea typeface="+mn-ea"/>
                <a:cs typeface="+mn-cs"/>
              </a:rPr>
              <a:t>子查詢常見的問題就是內部查詢沒有傳回任何資料列。</a:t>
            </a:r>
          </a:p>
          <a:p>
            <a:r>
              <a:rPr lang="zh-TW" altLang="en-US" sz="1200" kern="1200" baseline="0" dirty="0">
                <a:solidFill>
                  <a:schemeClr val="tx1"/>
                </a:solidFill>
                <a:latin typeface="+mn-lt"/>
                <a:ea typeface="+mn-ea"/>
                <a:cs typeface="+mn-cs"/>
              </a:rPr>
              <a:t>在投影片的</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敘述句中，子查詢中有一個</a:t>
            </a:r>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子句，應該是為了要找出名字為</a:t>
            </a:r>
            <a:r>
              <a:rPr lang="en-US" altLang="zh-TW" sz="1200" kern="1200" baseline="0" dirty="0">
                <a:solidFill>
                  <a:schemeClr val="tx1"/>
                </a:solidFill>
                <a:latin typeface="+mn-lt"/>
                <a:ea typeface="+mn-ea"/>
                <a:cs typeface="+mn-cs"/>
              </a:rPr>
              <a:t>Haas </a:t>
            </a:r>
            <a:r>
              <a:rPr lang="zh-TW" altLang="en-US" sz="1200" kern="1200" baseline="0" dirty="0">
                <a:solidFill>
                  <a:schemeClr val="tx1"/>
                </a:solidFill>
                <a:latin typeface="+mn-lt"/>
                <a:ea typeface="+mn-ea"/>
                <a:cs typeface="+mn-cs"/>
              </a:rPr>
              <a:t>的</a:t>
            </a:r>
          </a:p>
          <a:p>
            <a:r>
              <a:rPr lang="zh-TW" altLang="en-US" sz="1200" kern="1200" baseline="0" dirty="0">
                <a:solidFill>
                  <a:schemeClr val="tx1"/>
                </a:solidFill>
                <a:latin typeface="+mn-lt"/>
                <a:ea typeface="+mn-ea"/>
                <a:cs typeface="+mn-cs"/>
              </a:rPr>
              <a:t>員工。此敘述句的語法正確，但在執行時並未選取任何資料列。</a:t>
            </a:r>
          </a:p>
          <a:p>
            <a:r>
              <a:rPr lang="zh-TW" altLang="en-US" sz="1200" kern="1200" baseline="0" dirty="0">
                <a:solidFill>
                  <a:schemeClr val="tx1"/>
                </a:solidFill>
                <a:latin typeface="+mn-lt"/>
                <a:ea typeface="+mn-ea"/>
                <a:cs typeface="+mn-cs"/>
              </a:rPr>
              <a:t>這是因為沒有叫做</a:t>
            </a:r>
            <a:r>
              <a:rPr lang="en-US" altLang="zh-TW" sz="1200" kern="1200" baseline="0" dirty="0">
                <a:solidFill>
                  <a:schemeClr val="tx1"/>
                </a:solidFill>
                <a:latin typeface="+mn-lt"/>
                <a:ea typeface="+mn-ea"/>
                <a:cs typeface="+mn-cs"/>
              </a:rPr>
              <a:t>Haas </a:t>
            </a:r>
            <a:r>
              <a:rPr lang="zh-TW" altLang="en-US" sz="1200" kern="1200" baseline="0" dirty="0">
                <a:solidFill>
                  <a:schemeClr val="tx1"/>
                </a:solidFill>
                <a:latin typeface="+mn-lt"/>
                <a:ea typeface="+mn-ea"/>
                <a:cs typeface="+mn-cs"/>
              </a:rPr>
              <a:t>的員工，所以子查詢沒有傳回任何資料列。外部查詢會將子查詢的結</a:t>
            </a:r>
          </a:p>
          <a:p>
            <a:r>
              <a:rPr lang="zh-TW" altLang="en-US" sz="1200" kern="1200" baseline="0" dirty="0">
                <a:solidFill>
                  <a:schemeClr val="tx1"/>
                </a:solidFill>
                <a:latin typeface="+mn-lt"/>
                <a:ea typeface="+mn-ea"/>
                <a:cs typeface="+mn-cs"/>
              </a:rPr>
              <a:t>果</a:t>
            </a:r>
            <a:r>
              <a:rPr lang="en-US" altLang="zh-TW" sz="1200" kern="1200" baseline="0" dirty="0">
                <a:solidFill>
                  <a:schemeClr val="tx1"/>
                </a:solidFill>
                <a:latin typeface="+mn-lt"/>
                <a:ea typeface="+mn-ea"/>
                <a:cs typeface="+mn-cs"/>
              </a:rPr>
              <a:t>(null) </a:t>
            </a:r>
            <a:r>
              <a:rPr lang="zh-TW" altLang="en-US" sz="1200" kern="1200" baseline="0" dirty="0">
                <a:solidFill>
                  <a:schemeClr val="tx1"/>
                </a:solidFill>
                <a:latin typeface="+mn-lt"/>
                <a:ea typeface="+mn-ea"/>
                <a:cs typeface="+mn-cs"/>
              </a:rPr>
              <a:t>用於</a:t>
            </a:r>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子句。外部查詢找不到工作</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等於空值的任何員工，所以沒有傳回任何</a:t>
            </a:r>
          </a:p>
          <a:p>
            <a:r>
              <a:rPr lang="zh-TW" altLang="en-US" sz="1200" kern="1200" baseline="0" dirty="0">
                <a:solidFill>
                  <a:schemeClr val="tx1"/>
                </a:solidFill>
                <a:latin typeface="+mn-lt"/>
                <a:ea typeface="+mn-ea"/>
                <a:cs typeface="+mn-cs"/>
              </a:rPr>
              <a:t>資料列。但就算有空值的工作，也不會傳回資料列，因為比較兩個空值只會得到空值。因此，</a:t>
            </a:r>
          </a:p>
          <a:p>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子句的條件不可能為真</a:t>
            </a:r>
            <a:endParaRPr lang="en-US" altLang="zh-TW" dirty="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多列子查詢</a:t>
            </a:r>
          </a:p>
          <a:p>
            <a:r>
              <a:rPr lang="zh-TW" altLang="en-US" sz="1200" kern="1200" baseline="0" dirty="0">
                <a:solidFill>
                  <a:schemeClr val="tx1"/>
                </a:solidFill>
                <a:latin typeface="+mn-lt"/>
                <a:ea typeface="+mn-ea"/>
                <a:cs typeface="+mn-cs"/>
              </a:rPr>
              <a:t>傳回多個資料列的子查詢即稱為多列子查詢。在多列子查詢中使用的是多列運算子，而不是單</a:t>
            </a:r>
          </a:p>
          <a:p>
            <a:r>
              <a:rPr lang="zh-TW" altLang="en-US" sz="1200" kern="1200" baseline="0" dirty="0">
                <a:solidFill>
                  <a:schemeClr val="tx1"/>
                </a:solidFill>
                <a:latin typeface="+mn-lt"/>
                <a:ea typeface="+mn-ea"/>
                <a:cs typeface="+mn-cs"/>
              </a:rPr>
              <a:t>列運算子。多列運算子預期能傳回一或多個值：</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last_name</a:t>
            </a:r>
            <a:r>
              <a:rPr lang="en-US" altLang="zh-TW" sz="1200" kern="1200" baseline="0" dirty="0">
                <a:solidFill>
                  <a:schemeClr val="tx1"/>
                </a:solidFill>
                <a:latin typeface="+mn-lt"/>
                <a:ea typeface="+mn-ea"/>
                <a:cs typeface="+mn-cs"/>
              </a:rPr>
              <a:t>, salary, </a:t>
            </a:r>
            <a:r>
              <a:rPr lang="en-US" altLang="zh-TW" sz="1200" kern="1200" baseline="0" dirty="0" err="1">
                <a:solidFill>
                  <a:schemeClr val="tx1"/>
                </a:solidFill>
                <a:latin typeface="+mn-lt"/>
                <a:ea typeface="+mn-ea"/>
                <a:cs typeface="+mn-cs"/>
              </a:rPr>
              <a:t>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WHERE salary IN (SELECT MIN(salary)</a:t>
            </a: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GROUP BY </a:t>
            </a:r>
            <a:r>
              <a:rPr lang="en-US" altLang="zh-TW" sz="1200" kern="1200" baseline="0" dirty="0" err="1">
                <a:solidFill>
                  <a:schemeClr val="tx1"/>
                </a:solidFill>
                <a:latin typeface="+mn-lt"/>
                <a:ea typeface="+mn-ea"/>
                <a:cs typeface="+mn-cs"/>
              </a:rPr>
              <a:t>department_id</a:t>
            </a:r>
            <a:r>
              <a:rPr lang="en-US" altLang="zh-TW" sz="1200"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範例找出各部門中最低薪資的員工。</a:t>
            </a:r>
          </a:p>
          <a:p>
            <a:r>
              <a:rPr lang="zh-TW" altLang="en-US" sz="1200" kern="1200" baseline="0" dirty="0">
                <a:solidFill>
                  <a:schemeClr val="tx1"/>
                </a:solidFill>
                <a:latin typeface="+mn-lt"/>
                <a:ea typeface="+mn-ea"/>
                <a:cs typeface="+mn-cs"/>
              </a:rPr>
              <a:t>首先執行內部查詢，並產生一個查詢結果。接著處理主查詢區塊，並使用內部查詢所傳回的值</a:t>
            </a:r>
          </a:p>
          <a:p>
            <a:r>
              <a:rPr lang="zh-TW" altLang="en-US" sz="1200" kern="1200" baseline="0" dirty="0">
                <a:solidFill>
                  <a:schemeClr val="tx1"/>
                </a:solidFill>
                <a:latin typeface="+mn-lt"/>
                <a:ea typeface="+mn-ea"/>
                <a:cs typeface="+mn-cs"/>
              </a:rPr>
              <a:t>來完成主查詢的搜尋條件。實際上可以在</a:t>
            </a:r>
            <a:r>
              <a:rPr lang="en-US" altLang="zh-TW" sz="1200" kern="1200" baseline="0" dirty="0">
                <a:solidFill>
                  <a:schemeClr val="tx1"/>
                </a:solidFill>
                <a:latin typeface="+mn-lt"/>
                <a:ea typeface="+mn-ea"/>
                <a:cs typeface="+mn-cs"/>
              </a:rPr>
              <a:t>Oracle </a:t>
            </a:r>
            <a:r>
              <a:rPr lang="zh-TW" altLang="en-US" sz="1200" kern="1200" baseline="0" dirty="0">
                <a:solidFill>
                  <a:schemeClr val="tx1"/>
                </a:solidFill>
                <a:latin typeface="+mn-lt"/>
                <a:ea typeface="+mn-ea"/>
                <a:cs typeface="+mn-cs"/>
              </a:rPr>
              <a:t>伺服器上看到的主查詢如下：</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last_name</a:t>
            </a:r>
            <a:r>
              <a:rPr lang="en-US" altLang="zh-TW" sz="1200" kern="1200" baseline="0" dirty="0">
                <a:solidFill>
                  <a:schemeClr val="tx1"/>
                </a:solidFill>
                <a:latin typeface="+mn-lt"/>
                <a:ea typeface="+mn-ea"/>
                <a:cs typeface="+mn-cs"/>
              </a:rPr>
              <a:t>, salary, </a:t>
            </a:r>
            <a:r>
              <a:rPr lang="en-US" altLang="zh-TW" sz="1200" kern="1200" baseline="0" dirty="0" err="1">
                <a:solidFill>
                  <a:schemeClr val="tx1"/>
                </a:solidFill>
                <a:latin typeface="+mn-lt"/>
                <a:ea typeface="+mn-ea"/>
                <a:cs typeface="+mn-cs"/>
              </a:rPr>
              <a:t>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WHERE salary IN (2500, 4200, 4400, 6000, 7000, 8300,8600,17000);</a:t>
            </a:r>
            <a:endParaRPr lang="en-US" altLang="zh-TW" sz="1100" dirty="0">
              <a:latin typeface="Courier New"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多列子查詢</a:t>
            </a:r>
            <a:r>
              <a:rPr lang="en-US" altLang="zh-TW" sz="1200" b="1" kern="1200" baseline="0" dirty="0">
                <a:solidFill>
                  <a:schemeClr val="tx1"/>
                </a:solidFill>
                <a:latin typeface="+mn-lt"/>
                <a:ea typeface="+mn-ea"/>
                <a:cs typeface="+mn-cs"/>
              </a:rPr>
              <a:t>(</a:t>
            </a:r>
            <a:r>
              <a:rPr lang="zh-TW" altLang="en-US" sz="1200" b="1" kern="1200" baseline="0" dirty="0">
                <a:solidFill>
                  <a:schemeClr val="tx1"/>
                </a:solidFill>
                <a:latin typeface="+mn-lt"/>
                <a:ea typeface="+mn-ea"/>
                <a:cs typeface="+mn-cs"/>
              </a:rPr>
              <a:t>續</a:t>
            </a:r>
            <a:r>
              <a:rPr lang="en-US" altLang="zh-TW" sz="1200" b="1" kern="1200" baseline="0" dirty="0">
                <a:solidFill>
                  <a:schemeClr val="tx1"/>
                </a:solidFill>
                <a:latin typeface="+mn-lt"/>
                <a:ea typeface="+mn-ea"/>
                <a:cs typeface="+mn-cs"/>
              </a:rPr>
              <a:t>)</a:t>
            </a:r>
          </a:p>
          <a:p>
            <a:r>
              <a:rPr lang="en-US" altLang="zh-TW" sz="1200" kern="1200" baseline="0" dirty="0">
                <a:solidFill>
                  <a:schemeClr val="tx1"/>
                </a:solidFill>
                <a:latin typeface="+mn-lt"/>
                <a:ea typeface="+mn-ea"/>
                <a:cs typeface="+mn-cs"/>
              </a:rPr>
              <a:t>ANY </a:t>
            </a:r>
            <a:r>
              <a:rPr lang="zh-TW" altLang="en-US" sz="1200" kern="1200" baseline="0" dirty="0">
                <a:solidFill>
                  <a:schemeClr val="tx1"/>
                </a:solidFill>
                <a:latin typeface="+mn-lt"/>
                <a:ea typeface="+mn-ea"/>
                <a:cs typeface="+mn-cs"/>
              </a:rPr>
              <a:t>運算子</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其同義字為</a:t>
            </a:r>
            <a:r>
              <a:rPr lang="en-US" altLang="zh-TW" sz="1200" kern="1200" baseline="0" dirty="0">
                <a:solidFill>
                  <a:schemeClr val="tx1"/>
                </a:solidFill>
                <a:latin typeface="+mn-lt"/>
                <a:ea typeface="+mn-ea"/>
                <a:cs typeface="+mn-cs"/>
              </a:rPr>
              <a:t>SOME </a:t>
            </a:r>
            <a:r>
              <a:rPr lang="zh-TW" altLang="en-US" sz="1200" kern="1200" baseline="0" dirty="0">
                <a:solidFill>
                  <a:schemeClr val="tx1"/>
                </a:solidFill>
                <a:latin typeface="+mn-lt"/>
                <a:ea typeface="+mn-ea"/>
                <a:cs typeface="+mn-cs"/>
              </a:rPr>
              <a:t>運算子</a:t>
            </a:r>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會將一個數值與子查詢傳回的各個數值進行比較。投影</a:t>
            </a:r>
          </a:p>
          <a:p>
            <a:r>
              <a:rPr lang="zh-TW" altLang="en-US" sz="1200" kern="1200" baseline="0" dirty="0">
                <a:solidFill>
                  <a:schemeClr val="tx1"/>
                </a:solidFill>
                <a:latin typeface="+mn-lt"/>
                <a:ea typeface="+mn-ea"/>
                <a:cs typeface="+mn-cs"/>
              </a:rPr>
              <a:t>片中的範例所要尋找的員工為非</a:t>
            </a:r>
            <a:r>
              <a:rPr lang="en-US" altLang="zh-TW" sz="1200" kern="1200" baseline="0" dirty="0">
                <a:solidFill>
                  <a:schemeClr val="tx1"/>
                </a:solidFill>
                <a:latin typeface="+mn-lt"/>
                <a:ea typeface="+mn-ea"/>
                <a:cs typeface="+mn-cs"/>
              </a:rPr>
              <a:t>IT </a:t>
            </a:r>
            <a:r>
              <a:rPr lang="zh-TW" altLang="en-US" sz="1200" kern="1200" baseline="0" dirty="0">
                <a:solidFill>
                  <a:schemeClr val="tx1"/>
                </a:solidFill>
                <a:latin typeface="+mn-lt"/>
                <a:ea typeface="+mn-ea"/>
                <a:cs typeface="+mn-cs"/>
              </a:rPr>
              <a:t>程式設計師，且薪資低於任何一位</a:t>
            </a:r>
            <a:r>
              <a:rPr lang="en-US" altLang="zh-TW" sz="1200" kern="1200" baseline="0" dirty="0">
                <a:solidFill>
                  <a:schemeClr val="tx1"/>
                </a:solidFill>
                <a:latin typeface="+mn-lt"/>
                <a:ea typeface="+mn-ea"/>
                <a:cs typeface="+mn-cs"/>
              </a:rPr>
              <a:t>IT </a:t>
            </a:r>
            <a:r>
              <a:rPr lang="zh-TW" altLang="en-US" sz="1200" kern="1200" baseline="0" dirty="0">
                <a:solidFill>
                  <a:schemeClr val="tx1"/>
                </a:solidFill>
                <a:latin typeface="+mn-lt"/>
                <a:ea typeface="+mn-ea"/>
                <a:cs typeface="+mn-cs"/>
              </a:rPr>
              <a:t>程式設計師。最高薪的程式設計師薪資為</a:t>
            </a:r>
            <a:r>
              <a:rPr lang="en-US" altLang="zh-TW" sz="1200" kern="1200" baseline="0" dirty="0">
                <a:solidFill>
                  <a:schemeClr val="tx1"/>
                </a:solidFill>
                <a:latin typeface="+mn-lt"/>
                <a:ea typeface="+mn-ea"/>
                <a:cs typeface="+mn-cs"/>
              </a:rPr>
              <a:t>$9,000</a:t>
            </a:r>
            <a:r>
              <a:rPr lang="zh-TW" altLang="en-US" sz="1200" kern="1200" baseline="0" dirty="0">
                <a:solidFill>
                  <a:schemeClr val="tx1"/>
                </a:solidFill>
                <a:latin typeface="+mn-lt"/>
                <a:ea typeface="+mn-ea"/>
                <a:cs typeface="+mn-cs"/>
              </a:rPr>
              <a:t>。</a:t>
            </a:r>
          </a:p>
          <a:p>
            <a:r>
              <a:rPr lang="en-US" altLang="zh-TW" sz="1200" kern="1200" baseline="0" dirty="0">
                <a:solidFill>
                  <a:schemeClr val="tx1"/>
                </a:solidFill>
                <a:latin typeface="+mn-lt"/>
                <a:ea typeface="+mn-ea"/>
                <a:cs typeface="+mn-cs"/>
              </a:rPr>
              <a:t>&lt;ANY </a:t>
            </a:r>
            <a:r>
              <a:rPr lang="zh-TW" altLang="en-US" sz="1200" kern="1200" baseline="0" dirty="0">
                <a:solidFill>
                  <a:schemeClr val="tx1"/>
                </a:solidFill>
                <a:latin typeface="+mn-lt"/>
                <a:ea typeface="+mn-ea"/>
                <a:cs typeface="+mn-cs"/>
              </a:rPr>
              <a:t>表示小於最大值。</a:t>
            </a:r>
            <a:r>
              <a:rPr lang="en-US" altLang="zh-TW" sz="1200" kern="1200" baseline="0" dirty="0">
                <a:solidFill>
                  <a:schemeClr val="tx1"/>
                </a:solidFill>
                <a:latin typeface="+mn-lt"/>
                <a:ea typeface="+mn-ea"/>
                <a:cs typeface="+mn-cs"/>
              </a:rPr>
              <a:t>&gt;ANY </a:t>
            </a:r>
            <a:r>
              <a:rPr lang="zh-TW" altLang="en-US" sz="1200" kern="1200" baseline="0" dirty="0">
                <a:solidFill>
                  <a:schemeClr val="tx1"/>
                </a:solidFill>
                <a:latin typeface="+mn-lt"/>
                <a:ea typeface="+mn-ea"/>
                <a:cs typeface="+mn-cs"/>
              </a:rPr>
              <a:t>表示大於最小值。</a:t>
            </a:r>
            <a:r>
              <a:rPr lang="en-US" altLang="zh-TW" sz="1200" kern="1200" baseline="0" dirty="0">
                <a:solidFill>
                  <a:schemeClr val="tx1"/>
                </a:solidFill>
                <a:latin typeface="+mn-lt"/>
                <a:ea typeface="+mn-ea"/>
                <a:cs typeface="+mn-cs"/>
              </a:rPr>
              <a:t>=ANY </a:t>
            </a:r>
            <a:r>
              <a:rPr lang="zh-TW" altLang="en-US" sz="1200" kern="1200" baseline="0" dirty="0">
                <a:solidFill>
                  <a:schemeClr val="tx1"/>
                </a:solidFill>
                <a:latin typeface="+mn-lt"/>
                <a:ea typeface="+mn-ea"/>
                <a:cs typeface="+mn-cs"/>
              </a:rPr>
              <a:t>相當於</a:t>
            </a:r>
            <a:r>
              <a:rPr lang="en-US" altLang="zh-TW" sz="1200" kern="1200" baseline="0" dirty="0">
                <a:solidFill>
                  <a:schemeClr val="tx1"/>
                </a:solidFill>
                <a:latin typeface="+mn-lt"/>
                <a:ea typeface="+mn-ea"/>
                <a:cs typeface="+mn-cs"/>
              </a:rPr>
              <a:t>IN</a:t>
            </a:r>
            <a:r>
              <a:rPr lang="zh-TW" altLang="en-US" sz="1200" kern="1200" baseline="0" dirty="0">
                <a:solidFill>
                  <a:schemeClr val="tx1"/>
                </a:solidFill>
                <a:latin typeface="+mn-lt"/>
                <a:ea typeface="+mn-ea"/>
                <a:cs typeface="+mn-cs"/>
              </a:rPr>
              <a:t>。</a:t>
            </a:r>
            <a:endParaRPr lang="en-US" altLang="zh-TW" dirty="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Rectangle 4"/>
          <p:cNvSpPr>
            <a:spLocks noGrp="1" noRot="1" noChangeAspect="1" noChangeArrowheads="1" noTextEdit="1"/>
          </p:cNvSpPr>
          <p:nvPr>
            <p:ph type="sldImg"/>
          </p:nvPr>
        </p:nvSpPr>
        <p:spPr>
          <a:ln/>
        </p:spPr>
      </p:sp>
      <p:sp>
        <p:nvSpPr>
          <p:cNvPr id="395269"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多列子查詢</a:t>
            </a:r>
            <a:r>
              <a:rPr lang="en-US" altLang="zh-TW" sz="1200" b="1" kern="1200" baseline="0" dirty="0">
                <a:solidFill>
                  <a:schemeClr val="tx1"/>
                </a:solidFill>
                <a:latin typeface="+mn-lt"/>
                <a:ea typeface="+mn-ea"/>
                <a:cs typeface="+mn-cs"/>
              </a:rPr>
              <a:t>(</a:t>
            </a:r>
            <a:r>
              <a:rPr lang="zh-TW" altLang="en-US" sz="1200" b="1" kern="1200" baseline="0" dirty="0">
                <a:solidFill>
                  <a:schemeClr val="tx1"/>
                </a:solidFill>
                <a:latin typeface="+mn-lt"/>
                <a:ea typeface="+mn-ea"/>
                <a:cs typeface="+mn-cs"/>
              </a:rPr>
              <a:t>續</a:t>
            </a:r>
            <a:r>
              <a:rPr lang="en-US" altLang="zh-TW" sz="1200" b="1" kern="1200" baseline="0" dirty="0">
                <a:solidFill>
                  <a:schemeClr val="tx1"/>
                </a:solidFill>
                <a:latin typeface="+mn-lt"/>
                <a:ea typeface="+mn-ea"/>
                <a:cs typeface="+mn-cs"/>
              </a:rPr>
              <a:t>)</a:t>
            </a:r>
          </a:p>
          <a:p>
            <a:r>
              <a:rPr lang="en-US" altLang="zh-TW" sz="1200" kern="1200" baseline="0" dirty="0">
                <a:solidFill>
                  <a:schemeClr val="tx1"/>
                </a:solidFill>
                <a:latin typeface="+mn-lt"/>
                <a:ea typeface="+mn-ea"/>
                <a:cs typeface="+mn-cs"/>
              </a:rPr>
              <a:t>ALL </a:t>
            </a:r>
            <a:r>
              <a:rPr lang="zh-TW" altLang="en-US" sz="1200" kern="1200" baseline="0" dirty="0">
                <a:solidFill>
                  <a:schemeClr val="tx1"/>
                </a:solidFill>
                <a:latin typeface="+mn-lt"/>
                <a:ea typeface="+mn-ea"/>
                <a:cs typeface="+mn-cs"/>
              </a:rPr>
              <a:t>運算子會將一個數值與子查詢傳回的所有數值進行比較。投影片中的範例顯示薪資低於工</a:t>
            </a:r>
          </a:p>
          <a:p>
            <a:r>
              <a:rPr lang="zh-TW" altLang="en-US" sz="1200" kern="1200" baseline="0" dirty="0">
                <a:solidFill>
                  <a:schemeClr val="tx1"/>
                </a:solidFill>
                <a:latin typeface="+mn-lt"/>
                <a:ea typeface="+mn-ea"/>
                <a:cs typeface="+mn-cs"/>
              </a:rPr>
              <a:t>作</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為</a:t>
            </a:r>
            <a:r>
              <a:rPr lang="en-US" altLang="zh-TW" sz="1200" kern="1200" baseline="0" dirty="0">
                <a:solidFill>
                  <a:schemeClr val="tx1"/>
                </a:solidFill>
                <a:latin typeface="+mn-lt"/>
                <a:ea typeface="+mn-ea"/>
                <a:cs typeface="+mn-cs"/>
              </a:rPr>
              <a:t>IT_PROG </a:t>
            </a:r>
            <a:r>
              <a:rPr lang="zh-TW" altLang="en-US" sz="1200" kern="1200" baseline="0" dirty="0">
                <a:solidFill>
                  <a:schemeClr val="tx1"/>
                </a:solidFill>
                <a:latin typeface="+mn-lt"/>
                <a:ea typeface="+mn-ea"/>
                <a:cs typeface="+mn-cs"/>
              </a:rPr>
              <a:t>的所有員工、且其工作</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不是</a:t>
            </a:r>
            <a:r>
              <a:rPr lang="en-US" altLang="zh-TW" sz="1200" kern="1200" baseline="0" dirty="0">
                <a:solidFill>
                  <a:schemeClr val="tx1"/>
                </a:solidFill>
                <a:latin typeface="+mn-lt"/>
                <a:ea typeface="+mn-ea"/>
                <a:cs typeface="+mn-cs"/>
              </a:rPr>
              <a:t>IT_PROG </a:t>
            </a:r>
            <a:r>
              <a:rPr lang="zh-TW" altLang="en-US" sz="1200" kern="1200" baseline="0" dirty="0">
                <a:solidFill>
                  <a:schemeClr val="tx1"/>
                </a:solidFill>
                <a:latin typeface="+mn-lt"/>
                <a:ea typeface="+mn-ea"/>
                <a:cs typeface="+mn-cs"/>
              </a:rPr>
              <a:t>的員工。</a:t>
            </a:r>
          </a:p>
          <a:p>
            <a:r>
              <a:rPr lang="en-US" altLang="zh-TW" sz="1200" kern="1200" baseline="0" dirty="0">
                <a:solidFill>
                  <a:schemeClr val="tx1"/>
                </a:solidFill>
                <a:latin typeface="+mn-lt"/>
                <a:ea typeface="+mn-ea"/>
                <a:cs typeface="+mn-cs"/>
              </a:rPr>
              <a:t>&gt;ALL </a:t>
            </a:r>
            <a:r>
              <a:rPr lang="zh-TW" altLang="en-US" sz="1200" kern="1200" baseline="0" dirty="0">
                <a:solidFill>
                  <a:schemeClr val="tx1"/>
                </a:solidFill>
                <a:latin typeface="+mn-lt"/>
                <a:ea typeface="+mn-ea"/>
                <a:cs typeface="+mn-cs"/>
              </a:rPr>
              <a:t>表示大於最大值，</a:t>
            </a:r>
            <a:r>
              <a:rPr lang="en-US" altLang="zh-TW" sz="1200" kern="1200" baseline="0" dirty="0">
                <a:solidFill>
                  <a:schemeClr val="tx1"/>
                </a:solidFill>
                <a:latin typeface="+mn-lt"/>
                <a:ea typeface="+mn-ea"/>
                <a:cs typeface="+mn-cs"/>
              </a:rPr>
              <a:t>&lt;ALL </a:t>
            </a:r>
            <a:r>
              <a:rPr lang="zh-TW" altLang="en-US" sz="1200" kern="1200" baseline="0" dirty="0">
                <a:solidFill>
                  <a:schemeClr val="tx1"/>
                </a:solidFill>
                <a:latin typeface="+mn-lt"/>
                <a:ea typeface="+mn-ea"/>
                <a:cs typeface="+mn-cs"/>
              </a:rPr>
              <a:t>表示小於最小值。</a:t>
            </a:r>
          </a:p>
          <a:p>
            <a:r>
              <a:rPr lang="en-US" altLang="zh-TW" sz="1200" kern="1200" baseline="0" dirty="0">
                <a:solidFill>
                  <a:schemeClr val="tx1"/>
                </a:solidFill>
                <a:latin typeface="+mn-lt"/>
                <a:ea typeface="+mn-ea"/>
                <a:cs typeface="+mn-cs"/>
              </a:rPr>
              <a:t>NOT </a:t>
            </a:r>
            <a:r>
              <a:rPr lang="zh-TW" altLang="en-US" sz="1200" kern="1200" baseline="0" dirty="0">
                <a:solidFill>
                  <a:schemeClr val="tx1"/>
                </a:solidFill>
                <a:latin typeface="+mn-lt"/>
                <a:ea typeface="+mn-ea"/>
                <a:cs typeface="+mn-cs"/>
              </a:rPr>
              <a:t>運算子可以與</a:t>
            </a:r>
            <a:r>
              <a:rPr lang="en-US" altLang="zh-TW" sz="1200" kern="1200" baseline="0" dirty="0">
                <a:solidFill>
                  <a:schemeClr val="tx1"/>
                </a:solidFill>
                <a:latin typeface="+mn-lt"/>
                <a:ea typeface="+mn-ea"/>
                <a:cs typeface="+mn-cs"/>
              </a:rPr>
              <a:t>IN</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ANY </a:t>
            </a:r>
            <a:r>
              <a:rPr lang="zh-TW" altLang="en-US" sz="1200" kern="1200" baseline="0" dirty="0">
                <a:solidFill>
                  <a:schemeClr val="tx1"/>
                </a:solidFill>
                <a:latin typeface="+mn-lt"/>
                <a:ea typeface="+mn-ea"/>
                <a:cs typeface="+mn-cs"/>
              </a:rPr>
              <a:t>及</a:t>
            </a:r>
            <a:r>
              <a:rPr lang="en-US" altLang="zh-TW" sz="1200" kern="1200" baseline="0" dirty="0">
                <a:solidFill>
                  <a:schemeClr val="tx1"/>
                </a:solidFill>
                <a:latin typeface="+mn-lt"/>
                <a:ea typeface="+mn-ea"/>
                <a:cs typeface="+mn-cs"/>
              </a:rPr>
              <a:t>ALL </a:t>
            </a:r>
            <a:r>
              <a:rPr lang="zh-TW" altLang="en-US" sz="1200" kern="1200" baseline="0" dirty="0">
                <a:solidFill>
                  <a:schemeClr val="tx1"/>
                </a:solidFill>
                <a:latin typeface="+mn-lt"/>
                <a:ea typeface="+mn-ea"/>
                <a:cs typeface="+mn-cs"/>
              </a:rPr>
              <a:t>等運算子一起使用。</a:t>
            </a:r>
            <a:endParaRPr lang="en-US" altLang="zh-TW" dirty="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子查詢中的空值</a:t>
            </a:r>
          </a:p>
          <a:p>
            <a:r>
              <a:rPr lang="zh-TW" altLang="en-US" sz="1200" kern="1200" baseline="0" dirty="0">
                <a:solidFill>
                  <a:schemeClr val="tx1"/>
                </a:solidFill>
                <a:latin typeface="+mn-lt"/>
                <a:ea typeface="+mn-ea"/>
                <a:cs typeface="+mn-cs"/>
              </a:rPr>
              <a:t>投影片中的</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敘述句顯示沒有任何部屬的所有員工。依照邏輯來說，</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敘述句應該會傳</a:t>
            </a:r>
          </a:p>
          <a:p>
            <a:r>
              <a:rPr lang="zh-TW" altLang="en-US" sz="1200" kern="1200" baseline="0" dirty="0">
                <a:solidFill>
                  <a:schemeClr val="tx1"/>
                </a:solidFill>
                <a:latin typeface="+mn-lt"/>
                <a:ea typeface="+mn-ea"/>
                <a:cs typeface="+mn-cs"/>
              </a:rPr>
              <a:t>回</a:t>
            </a:r>
            <a:r>
              <a:rPr lang="en-US" altLang="zh-TW" sz="1200" kern="1200" baseline="0" dirty="0">
                <a:solidFill>
                  <a:schemeClr val="tx1"/>
                </a:solidFill>
                <a:latin typeface="+mn-lt"/>
                <a:ea typeface="+mn-ea"/>
                <a:cs typeface="+mn-cs"/>
              </a:rPr>
              <a:t>12 </a:t>
            </a:r>
            <a:r>
              <a:rPr lang="zh-TW" altLang="en-US" sz="1200" kern="1200" baseline="0" dirty="0">
                <a:solidFill>
                  <a:schemeClr val="tx1"/>
                </a:solidFill>
                <a:latin typeface="+mn-lt"/>
                <a:ea typeface="+mn-ea"/>
                <a:cs typeface="+mn-cs"/>
              </a:rPr>
              <a:t>個資料列，但</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敘述句並沒有傳回任何資料列，因為其中一個由內部查詢所傳回的數</a:t>
            </a:r>
          </a:p>
          <a:p>
            <a:r>
              <a:rPr lang="zh-TW" altLang="en-US" sz="1200" kern="1200" baseline="0" dirty="0">
                <a:solidFill>
                  <a:schemeClr val="tx1"/>
                </a:solidFill>
                <a:latin typeface="+mn-lt"/>
                <a:ea typeface="+mn-ea"/>
                <a:cs typeface="+mn-cs"/>
              </a:rPr>
              <a:t>值為空值，所以整個查詢沒有傳回任何資料列。</a:t>
            </a:r>
          </a:p>
          <a:p>
            <a:r>
              <a:rPr lang="zh-TW" altLang="en-US" sz="1200" kern="1200" baseline="0" dirty="0">
                <a:solidFill>
                  <a:schemeClr val="tx1"/>
                </a:solidFill>
                <a:latin typeface="+mn-lt"/>
                <a:ea typeface="+mn-ea"/>
                <a:cs typeface="+mn-cs"/>
              </a:rPr>
              <a:t>這是因為所有的條件與空值做比較都會得到空值。所以，當子查詢的部份結果可能為空值時，</a:t>
            </a:r>
          </a:p>
          <a:p>
            <a:r>
              <a:rPr lang="zh-TW" altLang="en-US" sz="1200" kern="1200" baseline="0" dirty="0">
                <a:solidFill>
                  <a:schemeClr val="tx1"/>
                </a:solidFill>
                <a:latin typeface="+mn-lt"/>
                <a:ea typeface="+mn-ea"/>
                <a:cs typeface="+mn-cs"/>
              </a:rPr>
              <a:t>請勿使用</a:t>
            </a:r>
            <a:r>
              <a:rPr lang="en-US" altLang="zh-TW" sz="1200" kern="1200" baseline="0" dirty="0">
                <a:solidFill>
                  <a:schemeClr val="tx1"/>
                </a:solidFill>
                <a:latin typeface="+mn-lt"/>
                <a:ea typeface="+mn-ea"/>
                <a:cs typeface="+mn-cs"/>
              </a:rPr>
              <a:t>NOT IN </a:t>
            </a:r>
            <a:r>
              <a:rPr lang="zh-TW" altLang="en-US" sz="1200" kern="1200" baseline="0" dirty="0">
                <a:solidFill>
                  <a:schemeClr val="tx1"/>
                </a:solidFill>
                <a:latin typeface="+mn-lt"/>
                <a:ea typeface="+mn-ea"/>
                <a:cs typeface="+mn-cs"/>
              </a:rPr>
              <a:t>運算子。</a:t>
            </a:r>
            <a:r>
              <a:rPr lang="en-US" altLang="zh-TW" sz="1200" kern="1200" baseline="0" dirty="0">
                <a:solidFill>
                  <a:schemeClr val="tx1"/>
                </a:solidFill>
                <a:latin typeface="+mn-lt"/>
                <a:ea typeface="+mn-ea"/>
                <a:cs typeface="+mn-cs"/>
              </a:rPr>
              <a:t>NOT IN </a:t>
            </a:r>
            <a:r>
              <a:rPr lang="zh-TW" altLang="en-US" sz="1200" kern="1200" baseline="0" dirty="0">
                <a:solidFill>
                  <a:schemeClr val="tx1"/>
                </a:solidFill>
                <a:latin typeface="+mn-lt"/>
                <a:ea typeface="+mn-ea"/>
                <a:cs typeface="+mn-cs"/>
              </a:rPr>
              <a:t>運算子等同於</a:t>
            </a:r>
            <a:r>
              <a:rPr lang="en-US" altLang="zh-TW" sz="1200" kern="1200" baseline="0" dirty="0">
                <a:solidFill>
                  <a:schemeClr val="tx1"/>
                </a:solidFill>
                <a:latin typeface="+mn-lt"/>
                <a:ea typeface="+mn-ea"/>
                <a:cs typeface="+mn-cs"/>
              </a:rPr>
              <a:t>&lt;&gt; ALL</a:t>
            </a:r>
            <a:r>
              <a:rPr lang="zh-TW" altLang="en-US" sz="1200"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請注意，如果您使用的是</a:t>
            </a:r>
            <a:r>
              <a:rPr lang="en-US" altLang="zh-TW" sz="1200" kern="1200" baseline="0" dirty="0">
                <a:solidFill>
                  <a:schemeClr val="tx1"/>
                </a:solidFill>
                <a:latin typeface="+mn-lt"/>
                <a:ea typeface="+mn-ea"/>
                <a:cs typeface="+mn-cs"/>
              </a:rPr>
              <a:t>IN </a:t>
            </a:r>
            <a:r>
              <a:rPr lang="zh-TW" altLang="en-US" sz="1200" kern="1200" baseline="0" dirty="0">
                <a:solidFill>
                  <a:schemeClr val="tx1"/>
                </a:solidFill>
                <a:latin typeface="+mn-lt"/>
                <a:ea typeface="+mn-ea"/>
                <a:cs typeface="+mn-cs"/>
              </a:rPr>
              <a:t>運算子，即使子查詢的結果集有一部份為空值，也不會發生問題。</a:t>
            </a:r>
          </a:p>
          <a:p>
            <a:r>
              <a:rPr lang="en-US" altLang="zh-TW" sz="1200" kern="1200" baseline="0" dirty="0">
                <a:solidFill>
                  <a:schemeClr val="tx1"/>
                </a:solidFill>
                <a:latin typeface="+mn-lt"/>
                <a:ea typeface="+mn-ea"/>
                <a:cs typeface="+mn-cs"/>
              </a:rPr>
              <a:t>IN </a:t>
            </a:r>
            <a:r>
              <a:rPr lang="zh-TW" altLang="en-US" sz="1200" kern="1200" baseline="0" dirty="0">
                <a:solidFill>
                  <a:schemeClr val="tx1"/>
                </a:solidFill>
                <a:latin typeface="+mn-lt"/>
                <a:ea typeface="+mn-ea"/>
                <a:cs typeface="+mn-cs"/>
              </a:rPr>
              <a:t>運算子等同於</a:t>
            </a:r>
            <a:r>
              <a:rPr lang="en-US" altLang="zh-TW" sz="1200" kern="1200" baseline="0" dirty="0">
                <a:solidFill>
                  <a:schemeClr val="tx1"/>
                </a:solidFill>
                <a:latin typeface="+mn-lt"/>
                <a:ea typeface="+mn-ea"/>
                <a:cs typeface="+mn-cs"/>
              </a:rPr>
              <a:t>=ANY</a:t>
            </a:r>
            <a:r>
              <a:rPr lang="zh-TW" altLang="en-US" sz="1200" kern="1200" baseline="0" dirty="0">
                <a:solidFill>
                  <a:schemeClr val="tx1"/>
                </a:solidFill>
                <a:latin typeface="+mn-lt"/>
                <a:ea typeface="+mn-ea"/>
                <a:cs typeface="+mn-cs"/>
              </a:rPr>
              <a:t>。例如，如果要顯示有部屬的員工，可使用下列</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敘述句：</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emp.last_name</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 </a:t>
            </a:r>
            <a:r>
              <a:rPr lang="en-US" altLang="zh-TW" sz="1200" kern="1200" baseline="0" dirty="0" err="1">
                <a:solidFill>
                  <a:schemeClr val="tx1"/>
                </a:solidFill>
                <a:latin typeface="+mn-lt"/>
                <a:ea typeface="+mn-ea"/>
                <a:cs typeface="+mn-cs"/>
              </a:rPr>
              <a:t>emp</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WHERE </a:t>
            </a:r>
            <a:r>
              <a:rPr lang="en-US" altLang="zh-TW" sz="1200" kern="1200" baseline="0" dirty="0" err="1">
                <a:solidFill>
                  <a:schemeClr val="tx1"/>
                </a:solidFill>
                <a:latin typeface="+mn-lt"/>
                <a:ea typeface="+mn-ea"/>
                <a:cs typeface="+mn-cs"/>
              </a:rPr>
              <a:t>emp.employee_id</a:t>
            </a:r>
            <a:r>
              <a:rPr lang="en-US" altLang="zh-TW" sz="1200" kern="1200" baseline="0" dirty="0">
                <a:solidFill>
                  <a:schemeClr val="tx1"/>
                </a:solidFill>
                <a:latin typeface="+mn-lt"/>
                <a:ea typeface="+mn-ea"/>
                <a:cs typeface="+mn-cs"/>
              </a:rPr>
              <a:t> IN</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mgr.manager_id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 mgr);</a:t>
            </a:r>
            <a:endParaRPr lang="en-US" altLang="zh-TW" sz="1100" dirty="0">
              <a:latin typeface="Courier New"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type="body" idx="1"/>
          </p:nvPr>
        </p:nvSpPr>
        <p:spPr>
          <a:xfrm>
            <a:off x="571501" y="450397"/>
            <a:ext cx="5715000" cy="8108712"/>
          </a:xfrm>
        </p:spPr>
        <p:txBody>
          <a:bodyPr/>
          <a:lstStyle/>
          <a:p>
            <a:r>
              <a:rPr lang="zh-TW" altLang="en-US" sz="1200" kern="1200" baseline="0" dirty="0">
                <a:solidFill>
                  <a:schemeClr val="tx1"/>
                </a:solidFill>
                <a:latin typeface="+mn-lt"/>
                <a:ea typeface="+mn-ea"/>
                <a:cs typeface="+mn-cs"/>
              </a:rPr>
              <a:t>子查詢中的空值</a:t>
            </a:r>
            <a:r>
              <a:rPr lang="en-US" altLang="zh-TW" sz="1200" b="1" kern="1200" baseline="0" dirty="0">
                <a:solidFill>
                  <a:schemeClr val="tx1"/>
                </a:solidFill>
                <a:latin typeface="+mn-lt"/>
                <a:ea typeface="+mn-ea"/>
                <a:cs typeface="+mn-cs"/>
              </a:rPr>
              <a:t>(</a:t>
            </a:r>
            <a:r>
              <a:rPr lang="zh-TW" altLang="en-US" sz="1200" b="1" kern="1200" baseline="0" dirty="0">
                <a:solidFill>
                  <a:schemeClr val="tx1"/>
                </a:solidFill>
                <a:latin typeface="+mn-lt"/>
                <a:ea typeface="+mn-ea"/>
                <a:cs typeface="+mn-cs"/>
              </a:rPr>
              <a:t>續</a:t>
            </a:r>
            <a:r>
              <a:rPr lang="en-US" altLang="zh-TW" sz="1200" b="1"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或者，您也可以將</a:t>
            </a:r>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子句加到子查詢中，以顯示沒有部屬的所有員工：</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last_name</a:t>
            </a:r>
            <a:r>
              <a:rPr lang="en-US" altLang="zh-TW" sz="1200" kern="1200" baseline="0" dirty="0">
                <a:solidFill>
                  <a:schemeClr val="tx1"/>
                </a:solidFill>
                <a:latin typeface="+mn-lt"/>
                <a:ea typeface="+mn-ea"/>
                <a:cs typeface="+mn-cs"/>
              </a:rPr>
              <a:t> FROM employees</a:t>
            </a:r>
          </a:p>
          <a:p>
            <a:r>
              <a:rPr lang="en-US" altLang="zh-TW" sz="1200" kern="1200" baseline="0" dirty="0">
                <a:solidFill>
                  <a:schemeClr val="tx1"/>
                </a:solidFill>
                <a:latin typeface="+mn-lt"/>
                <a:ea typeface="+mn-ea"/>
                <a:cs typeface="+mn-cs"/>
              </a:rPr>
              <a:t>WHERE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NOT IN</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manager_id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WHERE </a:t>
            </a:r>
            <a:r>
              <a:rPr lang="en-US" altLang="zh-TW" sz="1200" kern="1200" baseline="0" dirty="0" err="1">
                <a:solidFill>
                  <a:schemeClr val="tx1"/>
                </a:solidFill>
                <a:latin typeface="+mn-lt"/>
                <a:ea typeface="+mn-ea"/>
                <a:cs typeface="+mn-cs"/>
              </a:rPr>
              <a:t>manager_id</a:t>
            </a:r>
            <a:r>
              <a:rPr lang="en-US" altLang="zh-TW" sz="1200" kern="1200" baseline="0" dirty="0">
                <a:solidFill>
                  <a:schemeClr val="tx1"/>
                </a:solidFill>
                <a:latin typeface="+mn-lt"/>
                <a:ea typeface="+mn-ea"/>
                <a:cs typeface="+mn-cs"/>
              </a:rPr>
              <a:t> IS NOT NULL);</a:t>
            </a:r>
            <a:endParaRPr lang="en-US" altLang="zh-TW" sz="1100" dirty="0">
              <a:latin typeface="Courier New" pitchFamily="49"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3883709" y="-1564"/>
            <a:ext cx="2975849" cy="461345"/>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99363" name="Rectangle 3"/>
          <p:cNvSpPr>
            <a:spLocks noChangeArrowheads="1"/>
          </p:cNvSpPr>
          <p:nvPr/>
        </p:nvSpPr>
        <p:spPr bwMode="auto">
          <a:xfrm>
            <a:off x="-3115" y="-1564"/>
            <a:ext cx="2972735" cy="461345"/>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99366" name="Rectangle 6"/>
          <p:cNvSpPr>
            <a:spLocks noGrp="1" noRot="1" noChangeAspect="1" noChangeArrowheads="1" noTextEdit="1"/>
          </p:cNvSpPr>
          <p:nvPr>
            <p:ph type="sldImg"/>
          </p:nvPr>
        </p:nvSpPr>
        <p:spPr>
          <a:ln/>
        </p:spPr>
      </p:sp>
      <p:sp>
        <p:nvSpPr>
          <p:cNvPr id="399367" name="Rectangle 7"/>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總結</a:t>
            </a:r>
          </a:p>
          <a:p>
            <a:r>
              <a:rPr lang="zh-TW" altLang="en-US" sz="1200" kern="1200" baseline="0" dirty="0">
                <a:solidFill>
                  <a:schemeClr val="tx1"/>
                </a:solidFill>
                <a:latin typeface="+mn-lt"/>
                <a:ea typeface="+mn-ea"/>
                <a:cs typeface="+mn-cs"/>
              </a:rPr>
              <a:t>您應該已經學會如何使用子查詢。子查詢是一種</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敘述句，可以內嵌在其他</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a:t>
            </a:r>
          </a:p>
          <a:p>
            <a:r>
              <a:rPr lang="zh-TW" altLang="en-US" sz="1200" kern="1200" baseline="0" dirty="0">
                <a:solidFill>
                  <a:schemeClr val="tx1"/>
                </a:solidFill>
                <a:latin typeface="+mn-lt"/>
                <a:ea typeface="+mn-ea"/>
                <a:cs typeface="+mn-cs"/>
              </a:rPr>
              <a:t>句的子句中。對於以未知中介值做為搜尋條件的查詢來說，子查詢非常有用。</a:t>
            </a:r>
          </a:p>
          <a:p>
            <a:r>
              <a:rPr lang="zh-TW" altLang="en-US" sz="1200" kern="1200" baseline="0" dirty="0">
                <a:solidFill>
                  <a:schemeClr val="tx1"/>
                </a:solidFill>
                <a:latin typeface="+mn-lt"/>
                <a:ea typeface="+mn-ea"/>
                <a:cs typeface="+mn-cs"/>
              </a:rPr>
              <a:t>子查詢具有以下特性：</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可將一列資料傳送到包含</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&lt;&gt;</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&gt;</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&gt;=</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&lt;</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&lt;= </a:t>
            </a:r>
            <a:r>
              <a:rPr lang="zh-TW" altLang="en-US" sz="1200" kern="1200" baseline="0" dirty="0">
                <a:solidFill>
                  <a:schemeClr val="tx1"/>
                </a:solidFill>
                <a:latin typeface="+mn-lt"/>
                <a:ea typeface="+mn-ea"/>
                <a:cs typeface="+mn-cs"/>
              </a:rPr>
              <a:t>等單列運算子的主敘述句</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可將多列資料傳送到包含</a:t>
            </a:r>
            <a:r>
              <a:rPr lang="en-US" altLang="zh-TW" sz="1200" kern="1200" baseline="0" dirty="0">
                <a:solidFill>
                  <a:schemeClr val="tx1"/>
                </a:solidFill>
                <a:latin typeface="+mn-lt"/>
                <a:ea typeface="+mn-ea"/>
                <a:cs typeface="+mn-cs"/>
              </a:rPr>
              <a:t>IN </a:t>
            </a:r>
            <a:r>
              <a:rPr lang="zh-TW" altLang="en-US" sz="1200" kern="1200" baseline="0" dirty="0">
                <a:solidFill>
                  <a:schemeClr val="tx1"/>
                </a:solidFill>
                <a:latin typeface="+mn-lt"/>
                <a:ea typeface="+mn-ea"/>
                <a:cs typeface="+mn-cs"/>
              </a:rPr>
              <a:t>多列運算子的主敘述句</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先經過</a:t>
            </a:r>
            <a:r>
              <a:rPr lang="en-US" altLang="zh-TW" sz="1200" kern="1200" baseline="0" dirty="0">
                <a:solidFill>
                  <a:schemeClr val="tx1"/>
                </a:solidFill>
                <a:latin typeface="+mn-lt"/>
                <a:ea typeface="+mn-ea"/>
                <a:cs typeface="+mn-cs"/>
              </a:rPr>
              <a:t>Oracle </a:t>
            </a:r>
            <a:r>
              <a:rPr lang="zh-TW" altLang="en-US" sz="1200" kern="1200" baseline="0" dirty="0">
                <a:solidFill>
                  <a:schemeClr val="tx1"/>
                </a:solidFill>
                <a:latin typeface="+mn-lt"/>
                <a:ea typeface="+mn-ea"/>
                <a:cs typeface="+mn-cs"/>
              </a:rPr>
              <a:t>伺服器處理，再將子查詢結果提供給</a:t>
            </a:r>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或</a:t>
            </a:r>
            <a:r>
              <a:rPr lang="en-US" altLang="zh-TW" sz="1200" kern="1200" baseline="0" dirty="0">
                <a:solidFill>
                  <a:schemeClr val="tx1"/>
                </a:solidFill>
                <a:latin typeface="+mn-lt"/>
                <a:ea typeface="+mn-ea"/>
                <a:cs typeface="+mn-cs"/>
              </a:rPr>
              <a:t>HAVING </a:t>
            </a:r>
            <a:r>
              <a:rPr lang="zh-TW" altLang="en-US" sz="1200" kern="1200" baseline="0" dirty="0">
                <a:solidFill>
                  <a:schemeClr val="tx1"/>
                </a:solidFill>
                <a:latin typeface="+mn-lt"/>
                <a:ea typeface="+mn-ea"/>
                <a:cs typeface="+mn-cs"/>
              </a:rPr>
              <a:t>子句使用</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可以包含群組函數</a:t>
            </a:r>
            <a:endParaRPr lang="en-US" altLang="zh-TW"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Rot="1" noChangeAspect="1"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ltLang="zh-TW"/>
              <a:t>Practice 6: Overview</a:t>
            </a:r>
          </a:p>
          <a:p>
            <a:pPr lvl="1"/>
            <a:r>
              <a:rPr lang="en-US" altLang="zh-TW"/>
              <a:t> In this practice, you write complex queries using nested </a:t>
            </a:r>
            <a:r>
              <a:rPr lang="en-US" altLang="zh-TW">
                <a:latin typeface="Courier New" pitchFamily="49" charset="0"/>
              </a:rPr>
              <a:t>SELECT</a:t>
            </a:r>
            <a:r>
              <a:rPr lang="en-US" altLang="zh-TW"/>
              <a:t> statements.</a:t>
            </a:r>
          </a:p>
          <a:p>
            <a:r>
              <a:rPr lang="en-US" altLang="zh-TW"/>
              <a:t>Paper-Based Questions</a:t>
            </a:r>
          </a:p>
          <a:p>
            <a:pPr lvl="1"/>
            <a:r>
              <a:rPr lang="en-US" altLang="zh-TW"/>
              <a:t>You may want to create the inner query first for these questions. Make sure that it runs and produces the data that you anticipate before you code the outer query.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85267" y="-3127"/>
            <a:ext cx="2972734" cy="459780"/>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68643" name="Rectangle 3"/>
          <p:cNvSpPr>
            <a:spLocks noChangeArrowheads="1"/>
          </p:cNvSpPr>
          <p:nvPr/>
        </p:nvSpPr>
        <p:spPr bwMode="auto">
          <a:xfrm>
            <a:off x="-1557" y="-3127"/>
            <a:ext cx="2969620" cy="459780"/>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r>
              <a:rPr lang="en-US" altLang="zh-TW" dirty="0"/>
              <a:t>Using a Subquery to Solve a Problem</a:t>
            </a:r>
          </a:p>
          <a:p>
            <a:r>
              <a:rPr lang="zh-TW" altLang="en-US" sz="1200" kern="1200" baseline="0" dirty="0">
                <a:solidFill>
                  <a:schemeClr val="tx1"/>
                </a:solidFill>
                <a:latin typeface="+mn-lt"/>
                <a:ea typeface="+mn-ea"/>
                <a:cs typeface="+mn-cs"/>
              </a:rPr>
              <a:t>假設您想要撰寫一個查詢，來找出誰的薪資比</a:t>
            </a:r>
            <a:r>
              <a:rPr lang="en-US" altLang="zh-TW" sz="1200" kern="1200" baseline="0" dirty="0">
                <a:solidFill>
                  <a:schemeClr val="tx1"/>
                </a:solidFill>
                <a:latin typeface="+mn-lt"/>
                <a:ea typeface="+mn-ea"/>
                <a:cs typeface="+mn-cs"/>
              </a:rPr>
              <a:t>Abel </a:t>
            </a:r>
            <a:r>
              <a:rPr lang="zh-TW" altLang="en-US" sz="1200" kern="1200" baseline="0" dirty="0">
                <a:solidFill>
                  <a:schemeClr val="tx1"/>
                </a:solidFill>
                <a:latin typeface="+mn-lt"/>
                <a:ea typeface="+mn-ea"/>
                <a:cs typeface="+mn-cs"/>
              </a:rPr>
              <a:t>的薪資高。</a:t>
            </a:r>
          </a:p>
          <a:p>
            <a:r>
              <a:rPr lang="zh-TW" altLang="en-US" sz="1200" kern="1200" baseline="0" dirty="0">
                <a:solidFill>
                  <a:schemeClr val="tx1"/>
                </a:solidFill>
                <a:latin typeface="+mn-lt"/>
                <a:ea typeface="+mn-ea"/>
                <a:cs typeface="+mn-cs"/>
              </a:rPr>
              <a:t>解答此問題必須使用兩個查詢：第一個查詢是找出</a:t>
            </a:r>
            <a:r>
              <a:rPr lang="en-US" altLang="zh-TW" sz="1200" kern="1200" baseline="0" dirty="0">
                <a:solidFill>
                  <a:schemeClr val="tx1"/>
                </a:solidFill>
                <a:latin typeface="+mn-lt"/>
                <a:ea typeface="+mn-ea"/>
                <a:cs typeface="+mn-cs"/>
              </a:rPr>
              <a:t>Abel </a:t>
            </a:r>
            <a:r>
              <a:rPr lang="zh-TW" altLang="en-US" sz="1200" kern="1200" baseline="0" dirty="0">
                <a:solidFill>
                  <a:schemeClr val="tx1"/>
                </a:solidFill>
                <a:latin typeface="+mn-lt"/>
                <a:ea typeface="+mn-ea"/>
                <a:cs typeface="+mn-cs"/>
              </a:rPr>
              <a:t>的薪資有多少，第二個查詢則是找出</a:t>
            </a:r>
          </a:p>
          <a:p>
            <a:r>
              <a:rPr lang="zh-TW" altLang="en-US" sz="1200" kern="1200" baseline="0" dirty="0">
                <a:solidFill>
                  <a:schemeClr val="tx1"/>
                </a:solidFill>
                <a:latin typeface="+mn-lt"/>
                <a:ea typeface="+mn-ea"/>
                <a:cs typeface="+mn-cs"/>
              </a:rPr>
              <a:t>誰的薪資比</a:t>
            </a:r>
            <a:r>
              <a:rPr lang="en-US" altLang="zh-TW" sz="1200" kern="1200" baseline="0" dirty="0">
                <a:solidFill>
                  <a:schemeClr val="tx1"/>
                </a:solidFill>
                <a:latin typeface="+mn-lt"/>
                <a:ea typeface="+mn-ea"/>
                <a:cs typeface="+mn-cs"/>
              </a:rPr>
              <a:t>Abel </a:t>
            </a:r>
            <a:r>
              <a:rPr lang="zh-TW" altLang="en-US" sz="1200" kern="1200" baseline="0" dirty="0">
                <a:solidFill>
                  <a:schemeClr val="tx1"/>
                </a:solidFill>
                <a:latin typeface="+mn-lt"/>
                <a:ea typeface="+mn-ea"/>
                <a:cs typeface="+mn-cs"/>
              </a:rPr>
              <a:t>的薪資多。</a:t>
            </a:r>
          </a:p>
          <a:p>
            <a:r>
              <a:rPr lang="zh-TW" altLang="en-US" sz="1200" kern="1200" baseline="0" dirty="0">
                <a:solidFill>
                  <a:schemeClr val="tx1"/>
                </a:solidFill>
                <a:latin typeface="+mn-lt"/>
                <a:ea typeface="+mn-ea"/>
                <a:cs typeface="+mn-cs"/>
              </a:rPr>
              <a:t>您可以在一個查詢中放入另一個查詢，將這兩個查詢結合起來，以解決此問題。</a:t>
            </a:r>
          </a:p>
          <a:p>
            <a:r>
              <a:rPr lang="zh-TW" altLang="en-US" sz="1200" kern="1200" baseline="0" dirty="0">
                <a:solidFill>
                  <a:schemeClr val="tx1"/>
                </a:solidFill>
                <a:latin typeface="+mn-lt"/>
                <a:ea typeface="+mn-ea"/>
                <a:cs typeface="+mn-cs"/>
              </a:rPr>
              <a:t>內部查詢</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或子查詢</a:t>
            </a:r>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會傳回一個值供外部查詢</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或主查詢</a:t>
            </a:r>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使用。使用子查詢相當於連續執行兩</a:t>
            </a:r>
          </a:p>
          <a:p>
            <a:r>
              <a:rPr lang="zh-TW" altLang="en-US" sz="1200" kern="1200" baseline="0" dirty="0">
                <a:solidFill>
                  <a:schemeClr val="tx1"/>
                </a:solidFill>
                <a:latin typeface="+mn-lt"/>
                <a:ea typeface="+mn-ea"/>
                <a:cs typeface="+mn-cs"/>
              </a:rPr>
              <a:t>個查詢，並將第一個查詢的結果做為第二個查詢的搜尋值。</a:t>
            </a:r>
            <a:endParaRPr lang="en-US" altLang="zh-TW" dirty="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EBCF17B3-02F3-425A-91F0-D8F0645FCFDD}" type="slidenum">
              <a:rPr lang="en-US" altLang="zh-TW">
                <a:solidFill>
                  <a:schemeClr val="tx1"/>
                </a:solidFill>
              </a:rPr>
              <a:pPr/>
              <a:t>23</a:t>
            </a:fld>
            <a:endParaRPr lang="en-US" altLang="zh-TW">
              <a:solidFill>
                <a:schemeClr val="tx1"/>
              </a:solidFill>
            </a:endParaRPr>
          </a:p>
        </p:txBody>
      </p:sp>
      <p:sp>
        <p:nvSpPr>
          <p:cNvPr id="287750" name="Rectangle 6"/>
          <p:cNvSpPr>
            <a:spLocks noGrp="1" noRot="1" noChangeAspect="1" noChangeArrowheads="1" noTextEdit="1"/>
          </p:cNvSpPr>
          <p:nvPr>
            <p:ph type="sldImg"/>
          </p:nvPr>
        </p:nvSpPr>
        <p:spPr>
          <a:ln/>
        </p:spPr>
      </p:sp>
      <p:sp>
        <p:nvSpPr>
          <p:cNvPr id="287751" name="Rectangle 7"/>
          <p:cNvSpPr>
            <a:spLocks noGrp="1" noChangeArrowheads="1"/>
          </p:cNvSpPr>
          <p:nvPr>
            <p:ph type="body" idx="1"/>
          </p:nvPr>
        </p:nvSpPr>
        <p:spPr/>
        <p:txBody>
          <a:bodyPr/>
          <a:lstStyle/>
          <a:p>
            <a:r>
              <a:rPr lang="en-US" altLang="zh-TW"/>
              <a:t>Objectives</a:t>
            </a:r>
          </a:p>
          <a:p>
            <a:pPr lvl="1"/>
            <a:r>
              <a:rPr lang="en-US" altLang="zh-TW">
                <a:solidFill>
                  <a:schemeClr val="tx1"/>
                </a:solidFill>
              </a:rPr>
              <a:t>In this lesson, you learn how to write queries by using set operators.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11FA8D08-8CEB-460F-B11D-3F2317233EEC}" type="slidenum">
              <a:rPr lang="en-US" altLang="zh-TW">
                <a:solidFill>
                  <a:schemeClr val="tx1"/>
                </a:solidFill>
              </a:rPr>
              <a:pPr/>
              <a:t>24</a:t>
            </a:fld>
            <a:endParaRPr lang="en-US" altLang="zh-TW">
              <a:solidFill>
                <a:schemeClr val="tx1"/>
              </a:solidFill>
            </a:endParaRPr>
          </a:p>
        </p:txBody>
      </p:sp>
      <p:sp>
        <p:nvSpPr>
          <p:cNvPr id="289801" name="Rectangle 9"/>
          <p:cNvSpPr>
            <a:spLocks noGrp="1" noRot="1" noChangeAspect="1" noChangeArrowheads="1" noTextEdit="1"/>
          </p:cNvSpPr>
          <p:nvPr>
            <p:ph type="sldImg"/>
          </p:nvPr>
        </p:nvSpPr>
        <p:spPr>
          <a:ln/>
        </p:spPr>
      </p:sp>
      <p:sp>
        <p:nvSpPr>
          <p:cNvPr id="289802" name="Rectangle 10"/>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集合運算子</a:t>
            </a:r>
          </a:p>
          <a:p>
            <a:r>
              <a:rPr lang="zh-TW" altLang="en-US" sz="1200" kern="1200" baseline="0" dirty="0">
                <a:solidFill>
                  <a:schemeClr val="tx1"/>
                </a:solidFill>
                <a:latin typeface="+mn-lt"/>
                <a:ea typeface="+mn-ea"/>
                <a:cs typeface="+mn-cs"/>
              </a:rPr>
              <a:t>集合運算子可將兩個或兩個以上的元件之查詢結果，結合成為一個結果。含有集合運算子</a:t>
            </a:r>
          </a:p>
          <a:p>
            <a:r>
              <a:rPr lang="zh-TW" altLang="en-US" sz="1200" kern="1200" baseline="0" dirty="0">
                <a:solidFill>
                  <a:schemeClr val="tx1"/>
                </a:solidFill>
                <a:latin typeface="+mn-lt"/>
                <a:ea typeface="+mn-ea"/>
                <a:cs typeface="+mn-cs"/>
              </a:rPr>
              <a:t>的查詢稱為複合查詢</a:t>
            </a:r>
            <a:r>
              <a:rPr lang="en-US" altLang="zh-TW" sz="1200" b="1" kern="1200" baseline="0" dirty="0">
                <a:solidFill>
                  <a:schemeClr val="tx1"/>
                </a:solidFill>
                <a:latin typeface="+mn-lt"/>
                <a:ea typeface="+mn-ea"/>
                <a:cs typeface="+mn-cs"/>
              </a:rPr>
              <a:t>(compound query)</a:t>
            </a:r>
            <a:r>
              <a:rPr lang="zh-TW" altLang="en-US" sz="1200" b="1"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所有集合運算子都具有相同的優先順序。若</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敘述句包含多個集合運算子，而且沒有用</a:t>
            </a:r>
          </a:p>
          <a:p>
            <a:r>
              <a:rPr lang="zh-TW" altLang="en-US" sz="1200" kern="1200" baseline="0" dirty="0">
                <a:solidFill>
                  <a:schemeClr val="tx1"/>
                </a:solidFill>
                <a:latin typeface="+mn-lt"/>
                <a:ea typeface="+mn-ea"/>
                <a:cs typeface="+mn-cs"/>
              </a:rPr>
              <a:t>括號明確地指定順序，則</a:t>
            </a:r>
            <a:r>
              <a:rPr lang="en-US" altLang="zh-TW" sz="1200" kern="1200" baseline="0" dirty="0">
                <a:solidFill>
                  <a:schemeClr val="tx1"/>
                </a:solidFill>
                <a:latin typeface="+mn-lt"/>
                <a:ea typeface="+mn-ea"/>
                <a:cs typeface="+mn-cs"/>
              </a:rPr>
              <a:t>Oracle </a:t>
            </a:r>
            <a:r>
              <a:rPr lang="zh-TW" altLang="en-US" sz="1200" kern="1200" baseline="0" dirty="0">
                <a:solidFill>
                  <a:schemeClr val="tx1"/>
                </a:solidFill>
                <a:latin typeface="+mn-lt"/>
                <a:ea typeface="+mn-ea"/>
                <a:cs typeface="+mn-cs"/>
              </a:rPr>
              <a:t>伺服器會由左至右</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由上至下</a:t>
            </a:r>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來評估這些集合運算子。</a:t>
            </a:r>
          </a:p>
          <a:p>
            <a:r>
              <a:rPr lang="zh-TW" altLang="en-US" sz="1200" kern="1200" baseline="0" dirty="0">
                <a:solidFill>
                  <a:schemeClr val="tx1"/>
                </a:solidFill>
                <a:latin typeface="+mn-lt"/>
                <a:ea typeface="+mn-ea"/>
                <a:cs typeface="+mn-cs"/>
              </a:rPr>
              <a:t>若是在使用的</a:t>
            </a:r>
            <a:r>
              <a:rPr lang="en-US" altLang="zh-TW" sz="1200" kern="1200" baseline="0" dirty="0">
                <a:solidFill>
                  <a:schemeClr val="tx1"/>
                </a:solidFill>
                <a:latin typeface="+mn-lt"/>
                <a:ea typeface="+mn-ea"/>
                <a:cs typeface="+mn-cs"/>
              </a:rPr>
              <a:t>INTERSECT </a:t>
            </a:r>
            <a:r>
              <a:rPr lang="zh-TW" altLang="en-US" sz="1200" kern="1200" baseline="0" dirty="0">
                <a:solidFill>
                  <a:schemeClr val="tx1"/>
                </a:solidFill>
                <a:latin typeface="+mn-lt"/>
                <a:ea typeface="+mn-ea"/>
                <a:cs typeface="+mn-cs"/>
              </a:rPr>
              <a:t>運算子以及其他集合運算子的查詢內，您應該使用括號來明確</a:t>
            </a:r>
          </a:p>
          <a:p>
            <a:r>
              <a:rPr lang="zh-TW" altLang="en-US" sz="1200" kern="1200" baseline="0" dirty="0">
                <a:solidFill>
                  <a:schemeClr val="tx1"/>
                </a:solidFill>
                <a:latin typeface="+mn-lt"/>
                <a:ea typeface="+mn-ea"/>
                <a:cs typeface="+mn-cs"/>
              </a:rPr>
              <a:t>指定要評估這些運算子的順序。</a:t>
            </a:r>
            <a:endParaRPr lang="en-US" altLang="zh-TW" dirty="0">
              <a:solidFill>
                <a:schemeClr val="tx1"/>
              </a:solidFill>
            </a:endParaRPr>
          </a:p>
          <a:p>
            <a:pPr lvl="1"/>
            <a:endParaRPr lang="en-US" altLang="zh-TW" dirty="0">
              <a:solidFill>
                <a:schemeClr val="tx1"/>
              </a:solidFill>
            </a:endParaRPr>
          </a:p>
          <a:p>
            <a:pPr lvl="1"/>
            <a:endParaRPr lang="en-US" altLang="zh-TW" dirty="0">
              <a:solidFill>
                <a:schemeClr val="tx1"/>
              </a:solidFill>
            </a:endParaRPr>
          </a:p>
          <a:p>
            <a:pPr lvl="1"/>
            <a:endParaRPr lang="en-US" altLang="zh-TW" dirty="0">
              <a:solidFill>
                <a:schemeClr val="tx1"/>
              </a:solidFill>
            </a:endParaRPr>
          </a:p>
          <a:p>
            <a:pPr lvl="1"/>
            <a:endParaRPr lang="en-US" altLang="zh-TW" dirty="0">
              <a:solidFill>
                <a:schemeClr val="tx1"/>
              </a:solidFill>
            </a:endParaRPr>
          </a:p>
          <a:p>
            <a:pPr lvl="1"/>
            <a:endParaRPr lang="en-US" altLang="zh-TW" dirty="0">
              <a:solidFill>
                <a:schemeClr val="tx1"/>
              </a:solidFill>
            </a:endParaRPr>
          </a:p>
          <a:p>
            <a:pPr lvl="1">
              <a:spcBef>
                <a:spcPct val="65000"/>
              </a:spcBef>
            </a:pPr>
            <a:r>
              <a:rPr lang="en-US" altLang="zh-TW" dirty="0">
                <a:solidFill>
                  <a:schemeClr val="tx1"/>
                </a:solidFill>
              </a:rPr>
              <a:t>All set operators have equal precedence. If a SQL statement contains multiple set operators, the Oracle server evaluates them from left (top) to right (bottom) if no parentheses explicitly specify another order. You should use parentheses to specify the order of evaluation explicitly in queries that use the </a:t>
            </a:r>
            <a:r>
              <a:rPr lang="en-US" altLang="zh-TW" dirty="0">
                <a:solidFill>
                  <a:schemeClr val="tx1"/>
                </a:solidFill>
                <a:latin typeface="Courier New" pitchFamily="49" charset="0"/>
              </a:rPr>
              <a:t>INTERSECT</a:t>
            </a:r>
            <a:r>
              <a:rPr lang="en-US" altLang="zh-TW" dirty="0">
                <a:solidFill>
                  <a:schemeClr val="tx1"/>
                </a:solidFill>
              </a:rPr>
              <a:t> operator with other set operators.</a:t>
            </a:r>
          </a:p>
        </p:txBody>
      </p:sp>
      <p:graphicFrame>
        <p:nvGraphicFramePr>
          <p:cNvPr id="348160" name="Object 0"/>
          <p:cNvGraphicFramePr>
            <a:graphicFrameLocks/>
          </p:cNvGraphicFramePr>
          <p:nvPr/>
        </p:nvGraphicFramePr>
        <p:xfrm>
          <a:off x="626003" y="5780096"/>
          <a:ext cx="5895638" cy="1520090"/>
        </p:xfrm>
        <a:graphic>
          <a:graphicData uri="http://schemas.openxmlformats.org/presentationml/2006/ole">
            <mc:AlternateContent xmlns:mc="http://schemas.openxmlformats.org/markup-compatibility/2006">
              <mc:Choice xmlns:v="urn:schemas-microsoft-com:vml" Requires="v">
                <p:oleObj spid="_x0000_s393218" name="Document" r:id="rId3" imgW="6714720" imgH="1764720" progId="Word.Document.8">
                  <p:embed/>
                </p:oleObj>
              </mc:Choice>
              <mc:Fallback>
                <p:oleObj name="Document" r:id="rId3" imgW="6714720" imgH="1764720" progId="Word.Documen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003" y="5780096"/>
                        <a:ext cx="5895638" cy="15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E259DC1B-0309-4E88-81AC-555AE9BB496B}" type="slidenum">
              <a:rPr lang="en-US" altLang="zh-TW">
                <a:solidFill>
                  <a:schemeClr val="tx1"/>
                </a:solidFill>
              </a:rPr>
              <a:pPr/>
              <a:t>25</a:t>
            </a:fld>
            <a:endParaRPr lang="en-US" altLang="zh-TW">
              <a:solidFill>
                <a:schemeClr val="tx1"/>
              </a:solidFill>
            </a:endParaRPr>
          </a:p>
        </p:txBody>
      </p:sp>
      <p:sp>
        <p:nvSpPr>
          <p:cNvPr id="291848" name="Rectangle 8"/>
          <p:cNvSpPr>
            <a:spLocks noGrp="1" noRot="1" noChangeAspect="1" noChangeArrowheads="1" noTextEdit="1"/>
          </p:cNvSpPr>
          <p:nvPr>
            <p:ph type="sldImg"/>
          </p:nvPr>
        </p:nvSpPr>
        <p:spPr>
          <a:ln/>
        </p:spPr>
      </p:sp>
      <p:sp>
        <p:nvSpPr>
          <p:cNvPr id="291849" name="Rectangle 9"/>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本章節所使用的表格</a:t>
            </a:r>
          </a:p>
          <a:p>
            <a:r>
              <a:rPr lang="zh-TW" altLang="en-US" sz="1200" kern="1200" baseline="0" dirty="0">
                <a:solidFill>
                  <a:schemeClr val="tx1"/>
                </a:solidFill>
                <a:latin typeface="+mn-lt"/>
                <a:ea typeface="+mn-ea"/>
                <a:cs typeface="+mn-cs"/>
              </a:rPr>
              <a:t>本章節會用到的兩個表格，分別是</a:t>
            </a:r>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表格與</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a:t>
            </a:r>
          </a:p>
          <a:p>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表格會儲存員工的詳細資訊。此表格儲存了所有員工的唯一識別號碼和電子</a:t>
            </a:r>
          </a:p>
          <a:p>
            <a:r>
              <a:rPr lang="zh-TW" altLang="en-US" sz="1200" kern="1200" baseline="0" dirty="0">
                <a:solidFill>
                  <a:schemeClr val="tx1"/>
                </a:solidFill>
                <a:latin typeface="+mn-lt"/>
                <a:ea typeface="+mn-ea"/>
                <a:cs typeface="+mn-cs"/>
              </a:rPr>
              <a:t>郵件地址以作為人力資源的記錄。另外也儲存了員工的工作</a:t>
            </a:r>
            <a:r>
              <a:rPr lang="en-US" altLang="zh-TW" sz="1200" kern="1200" baseline="0" dirty="0">
                <a:solidFill>
                  <a:schemeClr val="tx1"/>
                </a:solidFill>
                <a:latin typeface="+mn-lt"/>
                <a:ea typeface="+mn-ea"/>
                <a:cs typeface="+mn-cs"/>
              </a:rPr>
              <a:t>ID</a:t>
            </a:r>
            <a:r>
              <a:rPr lang="zh-TW" altLang="en-US" sz="1200" kern="1200" baseline="0" dirty="0">
                <a:solidFill>
                  <a:schemeClr val="tx1"/>
                </a:solidFill>
                <a:latin typeface="+mn-lt"/>
                <a:ea typeface="+mn-ea"/>
                <a:cs typeface="+mn-cs"/>
              </a:rPr>
              <a:t>、薪資、經理等詳細資訊。</a:t>
            </a:r>
          </a:p>
          <a:p>
            <a:r>
              <a:rPr lang="zh-TW" altLang="en-US" sz="1200" kern="1200" baseline="0" dirty="0">
                <a:solidFill>
                  <a:schemeClr val="tx1"/>
                </a:solidFill>
                <a:latin typeface="+mn-lt"/>
                <a:ea typeface="+mn-ea"/>
                <a:cs typeface="+mn-cs"/>
              </a:rPr>
              <a:t>此外，還會追蹤有些員工除了本俸之外所賺取的佣金。公司會安排員工的工作。有些員工</a:t>
            </a:r>
          </a:p>
          <a:p>
            <a:r>
              <a:rPr lang="zh-TW" altLang="en-US" sz="1200" kern="1200" baseline="0" dirty="0">
                <a:solidFill>
                  <a:schemeClr val="tx1"/>
                </a:solidFill>
                <a:latin typeface="+mn-lt"/>
                <a:ea typeface="+mn-ea"/>
                <a:cs typeface="+mn-cs"/>
              </a:rPr>
              <a:t>長期待在公司，而且調換過不同的職務。您可以使用</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表格檢閱過往的調動</a:t>
            </a:r>
          </a:p>
          <a:p>
            <a:r>
              <a:rPr lang="zh-TW" altLang="en-US" sz="1200" kern="1200" baseline="0" dirty="0">
                <a:solidFill>
                  <a:schemeClr val="tx1"/>
                </a:solidFill>
                <a:latin typeface="+mn-lt"/>
                <a:ea typeface="+mn-ea"/>
                <a:cs typeface="+mn-cs"/>
              </a:rPr>
              <a:t>記錄。員工調換職務時，前一份職務的開始與結束日期、工作</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以及工作部門的詳細資訊，</a:t>
            </a:r>
          </a:p>
          <a:p>
            <a:r>
              <a:rPr lang="zh-TW" altLang="en-US" sz="1200" kern="1200" baseline="0" dirty="0">
                <a:solidFill>
                  <a:schemeClr val="tx1"/>
                </a:solidFill>
                <a:latin typeface="+mn-lt"/>
                <a:ea typeface="+mn-ea"/>
                <a:cs typeface="+mn-cs"/>
              </a:rPr>
              <a:t>都記錄在</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表格中。</a:t>
            </a:r>
          </a:p>
          <a:p>
            <a:r>
              <a:rPr lang="zh-TW" altLang="en-US" sz="1200" kern="1200" baseline="0" dirty="0">
                <a:solidFill>
                  <a:schemeClr val="tx1"/>
                </a:solidFill>
                <a:latin typeface="+mn-lt"/>
                <a:ea typeface="+mn-ea"/>
                <a:cs typeface="+mn-cs"/>
              </a:rPr>
              <a:t>接下來幾頁會顯示</a:t>
            </a:r>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表格與</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表格的結構與資料。</a:t>
            </a:r>
            <a:endParaRPr lang="en-US" altLang="zh-TW"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0E92DE5D-523D-4CA7-970F-60184359529F}" type="slidenum">
              <a:rPr lang="en-US" altLang="zh-TW">
                <a:solidFill>
                  <a:schemeClr val="tx1"/>
                </a:solidFill>
              </a:rPr>
              <a:pPr/>
              <a:t>26</a:t>
            </a:fld>
            <a:endParaRPr lang="en-US" altLang="zh-TW">
              <a:solidFill>
                <a:schemeClr val="tx1"/>
              </a:solidFill>
            </a:endParaRPr>
          </a:p>
        </p:txBody>
      </p:sp>
      <p:sp>
        <p:nvSpPr>
          <p:cNvPr id="297990" name="Rectangle 6"/>
          <p:cNvSpPr>
            <a:spLocks noGrp="1" noRot="1" noChangeAspect="1" noChangeArrowheads="1" noTextEdit="1"/>
          </p:cNvSpPr>
          <p:nvPr>
            <p:ph type="sldImg"/>
          </p:nvPr>
        </p:nvSpPr>
        <p:spPr>
          <a:ln/>
        </p:spPr>
      </p:sp>
      <p:sp>
        <p:nvSpPr>
          <p:cNvPr id="297991" name="Rectangle 7"/>
          <p:cNvSpPr>
            <a:spLocks noGrp="1" noChangeArrowheads="1"/>
          </p:cNvSpPr>
          <p:nvPr>
            <p:ph type="body" idx="1"/>
          </p:nvPr>
        </p:nvSpPr>
        <p:spPr/>
        <p:txBody>
          <a:bodyPr/>
          <a:lstStyle/>
          <a:p>
            <a:r>
              <a:rPr lang="en-US" altLang="zh-TW" sz="1200" b="1" kern="1200" baseline="0" dirty="0">
                <a:solidFill>
                  <a:schemeClr val="tx1"/>
                </a:solidFill>
                <a:latin typeface="+mn-lt"/>
                <a:ea typeface="+mn-ea"/>
                <a:cs typeface="+mn-cs"/>
              </a:rPr>
              <a:t>UNION </a:t>
            </a:r>
            <a:r>
              <a:rPr lang="zh-TW" altLang="en-US" sz="1200" b="1" kern="1200" baseline="0" dirty="0">
                <a:solidFill>
                  <a:schemeClr val="tx1"/>
                </a:solidFill>
                <a:latin typeface="+mn-lt"/>
                <a:ea typeface="+mn-ea"/>
                <a:cs typeface="+mn-cs"/>
              </a:rPr>
              <a:t>運算子</a:t>
            </a:r>
          </a:p>
          <a:p>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運算子會傳回任一查詢所選取的所有資料列。使用</a:t>
            </a:r>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運算子來傳回多個表格</a:t>
            </a:r>
          </a:p>
          <a:p>
            <a:r>
              <a:rPr lang="zh-TW" altLang="en-US" sz="1200" kern="1200" baseline="0" dirty="0">
                <a:solidFill>
                  <a:schemeClr val="tx1"/>
                </a:solidFill>
                <a:latin typeface="+mn-lt"/>
                <a:ea typeface="+mn-ea"/>
                <a:cs typeface="+mn-cs"/>
              </a:rPr>
              <a:t>的所有資料列，並刪除重複的資料列。</a:t>
            </a:r>
          </a:p>
          <a:p>
            <a:r>
              <a:rPr lang="zh-TW" altLang="en-US" sz="1200" kern="1200" baseline="0" dirty="0">
                <a:solidFill>
                  <a:schemeClr val="tx1"/>
                </a:solidFill>
                <a:latin typeface="+mn-lt"/>
                <a:ea typeface="+mn-ea"/>
                <a:cs typeface="+mn-cs"/>
              </a:rPr>
              <a:t>指導方針</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您所選取的資料欄數目及資料欄資料類型，必須與在查詢中所使用的所有</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敘述句相同。資料欄的名稱則不必相同。</a:t>
            </a:r>
          </a:p>
          <a:p>
            <a:r>
              <a:rPr lang="en-US" altLang="zh-TW" sz="1200" kern="1200" baseline="0" dirty="0">
                <a:solidFill>
                  <a:schemeClr val="tx1"/>
                </a:solidFill>
                <a:latin typeface="+mn-lt"/>
                <a:ea typeface="+mn-ea"/>
                <a:cs typeface="+mn-cs"/>
              </a:rPr>
              <a:t>• UNION </a:t>
            </a:r>
            <a:r>
              <a:rPr lang="zh-TW" altLang="en-US" sz="1200" kern="1200" baseline="0" dirty="0">
                <a:solidFill>
                  <a:schemeClr val="tx1"/>
                </a:solidFill>
                <a:latin typeface="+mn-lt"/>
                <a:ea typeface="+mn-ea"/>
                <a:cs typeface="+mn-cs"/>
              </a:rPr>
              <a:t>會在選取的所有資料欄上運作。</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檢查重複資料列時，並不會忽略</a:t>
            </a:r>
            <a:r>
              <a:rPr lang="en-US" altLang="zh-TW" sz="1200" kern="1200" baseline="0" dirty="0">
                <a:solidFill>
                  <a:schemeClr val="tx1"/>
                </a:solidFill>
                <a:latin typeface="+mn-lt"/>
                <a:ea typeface="+mn-ea"/>
                <a:cs typeface="+mn-cs"/>
              </a:rPr>
              <a:t>NULL </a:t>
            </a:r>
            <a:r>
              <a:rPr lang="zh-TW" altLang="en-US" sz="1200" kern="1200" baseline="0" dirty="0">
                <a:solidFill>
                  <a:schemeClr val="tx1"/>
                </a:solidFill>
                <a:latin typeface="+mn-lt"/>
                <a:ea typeface="+mn-ea"/>
                <a:cs typeface="+mn-cs"/>
              </a:rPr>
              <a:t>值。</a:t>
            </a:r>
          </a:p>
          <a:p>
            <a:r>
              <a:rPr lang="en-US" altLang="zh-TW" sz="1200" kern="1200" baseline="0" dirty="0">
                <a:solidFill>
                  <a:schemeClr val="tx1"/>
                </a:solidFill>
                <a:latin typeface="+mn-lt"/>
                <a:ea typeface="+mn-ea"/>
                <a:cs typeface="+mn-cs"/>
              </a:rPr>
              <a:t>• IN</a:t>
            </a:r>
            <a:r>
              <a:rPr lang="zh-TW" altLang="en-US" sz="1200" kern="1200" baseline="0" dirty="0">
                <a:solidFill>
                  <a:schemeClr val="tx1"/>
                </a:solidFill>
                <a:latin typeface="+mn-lt"/>
                <a:ea typeface="+mn-ea"/>
                <a:cs typeface="+mn-cs"/>
              </a:rPr>
              <a:t>運算子的優先順序高於</a:t>
            </a:r>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運算子。</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依照預設，輸出結果會以</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子句第一個資料欄的順序，來進行遞增排序。</a:t>
            </a:r>
            <a:endParaRPr lang="en-US" altLang="zh-TW" dirty="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1ED4592D-081B-4817-BBDA-6CA36252A66E}" type="slidenum">
              <a:rPr lang="en-US" altLang="zh-TW">
                <a:solidFill>
                  <a:schemeClr val="tx1"/>
                </a:solidFill>
              </a:rPr>
              <a:pPr/>
              <a:t>27</a:t>
            </a:fld>
            <a:endParaRPr lang="en-US" altLang="zh-TW">
              <a:solidFill>
                <a:schemeClr val="tx1"/>
              </a:solidFill>
            </a:endParaRPr>
          </a:p>
        </p:txBody>
      </p:sp>
      <p:sp>
        <p:nvSpPr>
          <p:cNvPr id="300043" name="Rectangle 11"/>
          <p:cNvSpPr>
            <a:spLocks noGrp="1" noRot="1" noChangeAspect="1" noChangeArrowheads="1" noTextEdit="1"/>
          </p:cNvSpPr>
          <p:nvPr>
            <p:ph type="sldImg"/>
          </p:nvPr>
        </p:nvSpPr>
        <p:spPr>
          <a:ln/>
        </p:spPr>
      </p:sp>
      <p:sp>
        <p:nvSpPr>
          <p:cNvPr id="300044" name="Rectangle 12"/>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使用</a:t>
            </a:r>
            <a:r>
              <a:rPr lang="en-US" altLang="zh-TW" sz="1200" b="1" kern="1200" baseline="0" dirty="0">
                <a:solidFill>
                  <a:schemeClr val="tx1"/>
                </a:solidFill>
                <a:latin typeface="+mn-lt"/>
                <a:ea typeface="+mn-ea"/>
                <a:cs typeface="+mn-cs"/>
              </a:rPr>
              <a:t>UNION </a:t>
            </a:r>
            <a:r>
              <a:rPr lang="zh-TW" altLang="en-US" sz="1200" b="1" kern="1200" baseline="0" dirty="0">
                <a:solidFill>
                  <a:schemeClr val="tx1"/>
                </a:solidFill>
                <a:latin typeface="+mn-lt"/>
                <a:ea typeface="+mn-ea"/>
                <a:cs typeface="+mn-cs"/>
              </a:rPr>
              <a:t>運算子</a:t>
            </a:r>
          </a:p>
          <a:p>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運算子會刪除重複的記錄。若在</a:t>
            </a:r>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與</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兩個表格中出現相</a:t>
            </a:r>
          </a:p>
          <a:p>
            <a:r>
              <a:rPr lang="zh-TW" altLang="en-US" sz="1200" kern="1200" baseline="0" dirty="0">
                <a:solidFill>
                  <a:schemeClr val="tx1"/>
                </a:solidFill>
                <a:latin typeface="+mn-lt"/>
                <a:ea typeface="+mn-ea"/>
                <a:cs typeface="+mn-cs"/>
              </a:rPr>
              <a:t>同的記錄，則記錄只會顯示一次。請觀察投影片上顯示的輸出結果，之所以會出現兩次</a:t>
            </a:r>
          </a:p>
          <a:p>
            <a:r>
              <a:rPr lang="en-US" altLang="zh-TW" sz="1200" kern="1200" baseline="0" dirty="0">
                <a:solidFill>
                  <a:schemeClr val="tx1"/>
                </a:solidFill>
                <a:latin typeface="+mn-lt"/>
                <a:ea typeface="+mn-ea"/>
                <a:cs typeface="+mn-cs"/>
              </a:rPr>
              <a:t>EMPLOYEE_ID </a:t>
            </a:r>
            <a:r>
              <a:rPr lang="zh-TW" altLang="en-US" sz="1200" kern="1200" baseline="0" dirty="0">
                <a:solidFill>
                  <a:schemeClr val="tx1"/>
                </a:solidFill>
                <a:latin typeface="+mn-lt"/>
                <a:ea typeface="+mn-ea"/>
                <a:cs typeface="+mn-cs"/>
              </a:rPr>
              <a:t>為</a:t>
            </a:r>
            <a:r>
              <a:rPr lang="en-US" altLang="zh-TW" sz="1200" kern="1200" baseline="0" dirty="0">
                <a:solidFill>
                  <a:schemeClr val="tx1"/>
                </a:solidFill>
                <a:latin typeface="+mn-lt"/>
                <a:ea typeface="+mn-ea"/>
                <a:cs typeface="+mn-cs"/>
              </a:rPr>
              <a:t>200 </a:t>
            </a:r>
            <a:r>
              <a:rPr lang="zh-TW" altLang="en-US" sz="1200" kern="1200" baseline="0" dirty="0">
                <a:solidFill>
                  <a:schemeClr val="tx1"/>
                </a:solidFill>
                <a:latin typeface="+mn-lt"/>
                <a:ea typeface="+mn-ea"/>
                <a:cs typeface="+mn-cs"/>
              </a:rPr>
              <a:t>的員工記錄，是因為在每個資料列的</a:t>
            </a:r>
            <a:r>
              <a:rPr lang="en-US" altLang="zh-TW" sz="1200" kern="1200" baseline="0" dirty="0">
                <a:solidFill>
                  <a:schemeClr val="tx1"/>
                </a:solidFill>
                <a:latin typeface="+mn-lt"/>
                <a:ea typeface="+mn-ea"/>
                <a:cs typeface="+mn-cs"/>
              </a:rPr>
              <a:t>JOB_ID </a:t>
            </a:r>
            <a:r>
              <a:rPr lang="zh-TW" altLang="en-US" sz="1200" kern="1200" baseline="0" dirty="0">
                <a:solidFill>
                  <a:schemeClr val="tx1"/>
                </a:solidFill>
                <a:latin typeface="+mn-lt"/>
                <a:ea typeface="+mn-ea"/>
                <a:cs typeface="+mn-cs"/>
              </a:rPr>
              <a:t>都不同。</a:t>
            </a:r>
          </a:p>
          <a:p>
            <a:r>
              <a:rPr lang="zh-TW" altLang="en-US" sz="1200" kern="1200" baseline="0" dirty="0">
                <a:solidFill>
                  <a:schemeClr val="tx1"/>
                </a:solidFill>
                <a:latin typeface="+mn-lt"/>
                <a:ea typeface="+mn-ea"/>
                <a:cs typeface="+mn-cs"/>
              </a:rPr>
              <a:t>請參考下列範例：</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job_id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UNION</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job_id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a:t>
            </a:r>
            <a:r>
              <a:rPr lang="en-US" altLang="zh-TW" sz="1200" kern="1200" baseline="0" dirty="0" err="1">
                <a:solidFill>
                  <a:schemeClr val="tx1"/>
                </a:solidFill>
                <a:latin typeface="+mn-lt"/>
                <a:ea typeface="+mn-ea"/>
                <a:cs typeface="+mn-cs"/>
              </a:rPr>
              <a:t>job_history</a:t>
            </a:r>
            <a:r>
              <a:rPr lang="en-US" altLang="zh-TW" sz="1200" kern="1200" baseline="0" dirty="0">
                <a:solidFill>
                  <a:schemeClr val="tx1"/>
                </a:solidFill>
                <a:latin typeface="+mn-lt"/>
                <a:ea typeface="+mn-ea"/>
                <a:cs typeface="+mn-cs"/>
              </a:rPr>
              <a:t>;</a:t>
            </a:r>
            <a:endParaRPr lang="en-US" altLang="zh-TW" sz="1100" dirty="0">
              <a:latin typeface="Courier New" pitchFamily="49" charset="0"/>
            </a:endParaRPr>
          </a:p>
        </p:txBody>
      </p:sp>
      <p:grpSp>
        <p:nvGrpSpPr>
          <p:cNvPr id="2" name="Group 13"/>
          <p:cNvGrpSpPr>
            <a:grpSpLocks/>
          </p:cNvGrpSpPr>
          <p:nvPr/>
        </p:nvGrpSpPr>
        <p:grpSpPr bwMode="auto">
          <a:xfrm>
            <a:off x="516998" y="7168821"/>
            <a:ext cx="5484531" cy="1387161"/>
            <a:chOff x="332" y="4590"/>
            <a:chExt cx="3522" cy="887"/>
          </a:xfrm>
        </p:grpSpPr>
        <p:sp>
          <p:nvSpPr>
            <p:cNvPr id="300038" name="Text Box 6"/>
            <p:cNvSpPr txBox="1">
              <a:spLocks noChangeArrowheads="1"/>
            </p:cNvSpPr>
            <p:nvPr/>
          </p:nvSpPr>
          <p:spPr bwMode="auto">
            <a:xfrm>
              <a:off x="354" y="4616"/>
              <a:ext cx="231" cy="253"/>
            </a:xfrm>
            <a:prstGeom prst="rect">
              <a:avLst/>
            </a:prstGeom>
            <a:noFill/>
            <a:ln w="25400">
              <a:noFill/>
              <a:miter lim="800000"/>
              <a:headEnd type="none" w="sm" len="sm"/>
              <a:tailEnd type="none" w="med" len="lg"/>
            </a:ln>
            <a:effectLst/>
          </p:spPr>
          <p:txBody>
            <a:bodyPr lIns="12697" tIns="12697" rIns="12697" bIns="12697">
              <a:spAutoFit/>
            </a:bodyPr>
            <a:lstStyle/>
            <a:p>
              <a:pPr defTabSz="808592">
                <a:spcBef>
                  <a:spcPct val="0"/>
                </a:spcBef>
                <a:buClr>
                  <a:srgbClr val="000000"/>
                </a:buClr>
              </a:pPr>
              <a:r>
                <a:rPr lang="en-US" altLang="zh-TW" sz="2400" dirty="0"/>
                <a:t>…</a:t>
              </a:r>
            </a:p>
          </p:txBody>
        </p:sp>
        <p:sp>
          <p:nvSpPr>
            <p:cNvPr id="300039" name="Text Box 7"/>
            <p:cNvSpPr txBox="1">
              <a:spLocks noChangeArrowheads="1"/>
            </p:cNvSpPr>
            <p:nvPr/>
          </p:nvSpPr>
          <p:spPr bwMode="auto">
            <a:xfrm>
              <a:off x="332" y="5126"/>
              <a:ext cx="231" cy="253"/>
            </a:xfrm>
            <a:prstGeom prst="rect">
              <a:avLst/>
            </a:prstGeom>
            <a:noFill/>
            <a:ln w="25400">
              <a:noFill/>
              <a:miter lim="800000"/>
              <a:headEnd type="none" w="sm" len="sm"/>
              <a:tailEnd type="none" w="med" len="lg"/>
            </a:ln>
            <a:effectLst/>
          </p:spPr>
          <p:txBody>
            <a:bodyPr lIns="12697" tIns="12697" rIns="12697" bIns="12697">
              <a:spAutoFit/>
            </a:bodyPr>
            <a:lstStyle/>
            <a:p>
              <a:pPr defTabSz="808592">
                <a:spcBef>
                  <a:spcPct val="0"/>
                </a:spcBef>
                <a:buClr>
                  <a:srgbClr val="000000"/>
                </a:buClr>
              </a:pPr>
              <a:r>
                <a:rPr lang="en-US" altLang="zh-TW" sz="2400" dirty="0"/>
                <a:t>…</a:t>
              </a:r>
            </a:p>
          </p:txBody>
        </p:sp>
        <p:pic>
          <p:nvPicPr>
            <p:cNvPr id="300040" name="Picture 8"/>
            <p:cNvPicPr>
              <a:picLocks noChangeAspect="1" noChangeArrowheads="1"/>
            </p:cNvPicPr>
            <p:nvPr/>
          </p:nvPicPr>
          <p:blipFill>
            <a:blip r:embed="rId3"/>
            <a:srcRect/>
            <a:stretch>
              <a:fillRect/>
            </a:stretch>
          </p:blipFill>
          <p:spPr bwMode="auto">
            <a:xfrm>
              <a:off x="356" y="4590"/>
              <a:ext cx="3498" cy="174"/>
            </a:xfrm>
            <a:prstGeom prst="rect">
              <a:avLst/>
            </a:prstGeom>
            <a:noFill/>
            <a:ln w="25400">
              <a:noFill/>
              <a:miter lim="800000"/>
              <a:headEnd type="none" w="sm" len="sm"/>
              <a:tailEnd type="none" w="sm" len="sm"/>
            </a:ln>
            <a:effectLst/>
          </p:spPr>
        </p:pic>
        <p:pic>
          <p:nvPicPr>
            <p:cNvPr id="300041" name="Picture 9"/>
            <p:cNvPicPr>
              <a:picLocks noChangeAspect="1" noChangeArrowheads="1"/>
            </p:cNvPicPr>
            <p:nvPr/>
          </p:nvPicPr>
          <p:blipFill>
            <a:blip r:embed="rId4"/>
            <a:srcRect/>
            <a:stretch>
              <a:fillRect/>
            </a:stretch>
          </p:blipFill>
          <p:spPr bwMode="auto">
            <a:xfrm>
              <a:off x="358" y="4833"/>
              <a:ext cx="3492" cy="432"/>
            </a:xfrm>
            <a:prstGeom prst="rect">
              <a:avLst/>
            </a:prstGeom>
            <a:noFill/>
            <a:ln w="25400">
              <a:noFill/>
              <a:miter lim="800000"/>
              <a:headEnd type="none" w="sm" len="sm"/>
              <a:tailEnd type="none" w="sm" len="sm"/>
            </a:ln>
            <a:effectLst/>
          </p:spPr>
        </p:pic>
        <p:pic>
          <p:nvPicPr>
            <p:cNvPr id="300042" name="Picture 10"/>
            <p:cNvPicPr>
              <a:picLocks noChangeAspect="1" noChangeArrowheads="1"/>
            </p:cNvPicPr>
            <p:nvPr/>
          </p:nvPicPr>
          <p:blipFill>
            <a:blip r:embed="rId5"/>
            <a:srcRect/>
            <a:stretch>
              <a:fillRect/>
            </a:stretch>
          </p:blipFill>
          <p:spPr bwMode="auto">
            <a:xfrm>
              <a:off x="352" y="5339"/>
              <a:ext cx="3492" cy="138"/>
            </a:xfrm>
            <a:prstGeom prst="rect">
              <a:avLst/>
            </a:prstGeom>
            <a:noFill/>
            <a:ln w="25400">
              <a:noFill/>
              <a:miter lim="800000"/>
              <a:headEnd type="none" w="sm" len="sm"/>
              <a:tailEnd type="none" w="sm" len="sm"/>
            </a:ln>
            <a:effectLst/>
          </p:spPr>
        </p:pic>
      </p:gr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629374C7-BEB6-4EA9-951A-632BD02148AA}" type="slidenum">
              <a:rPr lang="en-US" altLang="zh-TW">
                <a:solidFill>
                  <a:schemeClr val="tx1"/>
                </a:solidFill>
              </a:rPr>
              <a:pPr/>
              <a:t>28</a:t>
            </a:fld>
            <a:endParaRPr lang="en-US" altLang="zh-TW">
              <a:solidFill>
                <a:schemeClr val="tx1"/>
              </a:solidFill>
            </a:endParaRPr>
          </a:p>
        </p:txBody>
      </p:sp>
      <p:sp>
        <p:nvSpPr>
          <p:cNvPr id="304134" name="Rectangle 6"/>
          <p:cNvSpPr>
            <a:spLocks noGrp="1" noRot="1" noChangeAspect="1" noChangeArrowheads="1" noTextEdit="1"/>
          </p:cNvSpPr>
          <p:nvPr>
            <p:ph type="sldImg"/>
          </p:nvPr>
        </p:nvSpPr>
        <p:spPr>
          <a:ln/>
        </p:spPr>
      </p:sp>
      <p:sp>
        <p:nvSpPr>
          <p:cNvPr id="304135" name="Rectangle 7"/>
          <p:cNvSpPr>
            <a:spLocks noGrp="1" noChangeArrowheads="1"/>
          </p:cNvSpPr>
          <p:nvPr>
            <p:ph type="body" idx="1"/>
          </p:nvPr>
        </p:nvSpPr>
        <p:spPr/>
        <p:txBody>
          <a:bodyPr/>
          <a:lstStyle/>
          <a:p>
            <a:r>
              <a:rPr lang="en-US" altLang="zh-TW" sz="1200" b="1" kern="1200" baseline="0" dirty="0">
                <a:solidFill>
                  <a:schemeClr val="tx1"/>
                </a:solidFill>
                <a:latin typeface="+mn-lt"/>
                <a:ea typeface="+mn-ea"/>
                <a:cs typeface="+mn-cs"/>
              </a:rPr>
              <a:t>UNION ALL </a:t>
            </a:r>
            <a:r>
              <a:rPr lang="zh-TW" altLang="en-US" sz="1200" b="1" kern="1200" baseline="0" dirty="0">
                <a:solidFill>
                  <a:schemeClr val="tx1"/>
                </a:solidFill>
                <a:latin typeface="+mn-lt"/>
                <a:ea typeface="+mn-ea"/>
                <a:cs typeface="+mn-cs"/>
              </a:rPr>
              <a:t>運算子</a:t>
            </a:r>
          </a:p>
          <a:p>
            <a:r>
              <a:rPr lang="zh-TW" altLang="en-US" sz="1200" kern="1200" baseline="0" dirty="0">
                <a:solidFill>
                  <a:schemeClr val="tx1"/>
                </a:solidFill>
                <a:latin typeface="+mn-lt"/>
                <a:ea typeface="+mn-ea"/>
                <a:cs typeface="+mn-cs"/>
              </a:rPr>
              <a:t>使用</a:t>
            </a:r>
            <a:r>
              <a:rPr lang="en-US" altLang="zh-TW" sz="1200" kern="1200" baseline="0" dirty="0">
                <a:solidFill>
                  <a:schemeClr val="tx1"/>
                </a:solidFill>
                <a:latin typeface="+mn-lt"/>
                <a:ea typeface="+mn-ea"/>
                <a:cs typeface="+mn-cs"/>
              </a:rPr>
              <a:t>UNION ALL </a:t>
            </a:r>
            <a:r>
              <a:rPr lang="zh-TW" altLang="en-US" sz="1200" kern="1200" baseline="0" dirty="0">
                <a:solidFill>
                  <a:schemeClr val="tx1"/>
                </a:solidFill>
                <a:latin typeface="+mn-lt"/>
                <a:ea typeface="+mn-ea"/>
                <a:cs typeface="+mn-cs"/>
              </a:rPr>
              <a:t>運算子，可傳回多個查詢的所有資料列。</a:t>
            </a:r>
          </a:p>
          <a:p>
            <a:r>
              <a:rPr lang="zh-TW" altLang="en-US" sz="1200" kern="1200" baseline="0" dirty="0">
                <a:solidFill>
                  <a:schemeClr val="tx1"/>
                </a:solidFill>
                <a:latin typeface="+mn-lt"/>
                <a:ea typeface="+mn-ea"/>
                <a:cs typeface="+mn-cs"/>
              </a:rPr>
              <a:t>指導方針</a:t>
            </a:r>
          </a:p>
          <a:p>
            <a:r>
              <a:rPr lang="zh-TW" altLang="en-US" sz="1200" kern="1200" baseline="0" dirty="0">
                <a:solidFill>
                  <a:schemeClr val="tx1"/>
                </a:solidFill>
                <a:latin typeface="+mn-lt"/>
                <a:ea typeface="+mn-ea"/>
                <a:cs typeface="+mn-cs"/>
              </a:rPr>
              <a:t>除了下列兩種與</a:t>
            </a:r>
            <a:r>
              <a:rPr lang="en-US" altLang="zh-TW" sz="1200" kern="1200" baseline="0" dirty="0">
                <a:solidFill>
                  <a:schemeClr val="tx1"/>
                </a:solidFill>
                <a:latin typeface="+mn-lt"/>
                <a:ea typeface="+mn-ea"/>
                <a:cs typeface="+mn-cs"/>
              </a:rPr>
              <a:t>UNION ALL </a:t>
            </a:r>
            <a:r>
              <a:rPr lang="zh-TW" altLang="en-US" sz="1200" kern="1200" baseline="0" dirty="0">
                <a:solidFill>
                  <a:schemeClr val="tx1"/>
                </a:solidFill>
                <a:latin typeface="+mn-lt"/>
                <a:ea typeface="+mn-ea"/>
                <a:cs typeface="+mn-cs"/>
              </a:rPr>
              <a:t>有關的異常狀況外，</a:t>
            </a:r>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及</a:t>
            </a:r>
            <a:r>
              <a:rPr lang="en-US" altLang="zh-TW" sz="1200" kern="1200" baseline="0" dirty="0">
                <a:solidFill>
                  <a:schemeClr val="tx1"/>
                </a:solidFill>
                <a:latin typeface="+mn-lt"/>
                <a:ea typeface="+mn-ea"/>
                <a:cs typeface="+mn-cs"/>
              </a:rPr>
              <a:t>UNION ALL </a:t>
            </a:r>
            <a:r>
              <a:rPr lang="zh-TW" altLang="en-US" sz="1200" kern="1200" baseline="0" dirty="0">
                <a:solidFill>
                  <a:schemeClr val="tx1"/>
                </a:solidFill>
                <a:latin typeface="+mn-lt"/>
                <a:ea typeface="+mn-ea"/>
                <a:cs typeface="+mn-cs"/>
              </a:rPr>
              <a:t>的指導方針都相同：</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不同於</a:t>
            </a:r>
            <a:r>
              <a:rPr lang="en-US" altLang="zh-TW" sz="1200" kern="1200" baseline="0" dirty="0">
                <a:solidFill>
                  <a:schemeClr val="tx1"/>
                </a:solidFill>
                <a:latin typeface="+mn-lt"/>
                <a:ea typeface="+mn-ea"/>
                <a:cs typeface="+mn-cs"/>
              </a:rPr>
              <a:t>UNION</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UNION ALL </a:t>
            </a:r>
            <a:r>
              <a:rPr lang="zh-TW" altLang="en-US" sz="1200" kern="1200" baseline="0" dirty="0">
                <a:solidFill>
                  <a:schemeClr val="tx1"/>
                </a:solidFill>
                <a:latin typeface="+mn-lt"/>
                <a:ea typeface="+mn-ea"/>
                <a:cs typeface="+mn-cs"/>
              </a:rPr>
              <a:t>並不會刪除重複的資料列，而且預設也不會排列輸出結</a:t>
            </a:r>
          </a:p>
          <a:p>
            <a:r>
              <a:rPr lang="zh-TW" altLang="en-US" sz="1200" kern="1200" baseline="0" dirty="0">
                <a:solidFill>
                  <a:schemeClr val="tx1"/>
                </a:solidFill>
                <a:latin typeface="+mn-lt"/>
                <a:ea typeface="+mn-ea"/>
                <a:cs typeface="+mn-cs"/>
              </a:rPr>
              <a:t>果。</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無法使用</a:t>
            </a:r>
            <a:r>
              <a:rPr lang="en-US" altLang="zh-TW" sz="1200" kern="1200" baseline="0" dirty="0">
                <a:solidFill>
                  <a:schemeClr val="tx1"/>
                </a:solidFill>
                <a:latin typeface="+mn-lt"/>
                <a:ea typeface="+mn-ea"/>
                <a:cs typeface="+mn-cs"/>
              </a:rPr>
              <a:t>DISTINCT </a:t>
            </a:r>
            <a:r>
              <a:rPr lang="zh-TW" altLang="en-US" sz="1200" kern="1200" baseline="0" dirty="0">
                <a:solidFill>
                  <a:schemeClr val="tx1"/>
                </a:solidFill>
                <a:latin typeface="+mn-lt"/>
                <a:ea typeface="+mn-ea"/>
                <a:cs typeface="+mn-cs"/>
              </a:rPr>
              <a:t>關鍵字。</a:t>
            </a:r>
            <a:endParaRPr lang="en-US" altLang="zh-TW" dirty="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210E0694-8C47-4FCF-A769-9666990AE3E5}" type="slidenum">
              <a:rPr lang="en-US" altLang="zh-TW">
                <a:solidFill>
                  <a:schemeClr val="tx1"/>
                </a:solidFill>
              </a:rPr>
              <a:pPr/>
              <a:t>29</a:t>
            </a:fld>
            <a:endParaRPr lang="en-US" altLang="zh-TW">
              <a:solidFill>
                <a:schemeClr val="tx1"/>
              </a:solidFill>
            </a:endParaRPr>
          </a:p>
        </p:txBody>
      </p:sp>
      <p:sp>
        <p:nvSpPr>
          <p:cNvPr id="306184" name="Rectangle 8"/>
          <p:cNvSpPr>
            <a:spLocks noGrp="1" noRot="1" noChangeAspect="1" noChangeArrowheads="1" noTextEdit="1"/>
          </p:cNvSpPr>
          <p:nvPr>
            <p:ph type="sldImg"/>
          </p:nvPr>
        </p:nvSpPr>
        <p:spPr>
          <a:ln/>
        </p:spPr>
      </p:sp>
      <p:sp>
        <p:nvSpPr>
          <p:cNvPr id="306185" name="Rectangle 9"/>
          <p:cNvSpPr>
            <a:spLocks noGrp="1" noChangeArrowheads="1"/>
          </p:cNvSpPr>
          <p:nvPr>
            <p:ph type="body" idx="1"/>
          </p:nvPr>
        </p:nvSpPr>
        <p:spPr/>
        <p:txBody>
          <a:bodyPr/>
          <a:lstStyle/>
          <a:p>
            <a:r>
              <a:rPr lang="en-US" altLang="zh-TW" sz="1200" b="1" kern="1200" baseline="0" dirty="0">
                <a:solidFill>
                  <a:schemeClr val="tx1"/>
                </a:solidFill>
                <a:latin typeface="+mn-lt"/>
                <a:ea typeface="+mn-ea"/>
                <a:cs typeface="+mn-cs"/>
              </a:rPr>
              <a:t>UNION ALL </a:t>
            </a:r>
            <a:r>
              <a:rPr lang="zh-TW" altLang="en-US" sz="1200" b="1" kern="1200" baseline="0" dirty="0">
                <a:solidFill>
                  <a:schemeClr val="tx1"/>
                </a:solidFill>
                <a:latin typeface="+mn-lt"/>
                <a:ea typeface="+mn-ea"/>
                <a:cs typeface="+mn-cs"/>
              </a:rPr>
              <a:t>運算子</a:t>
            </a:r>
            <a:r>
              <a:rPr lang="en-US" altLang="zh-TW" sz="1200" b="1" kern="1200" baseline="0" dirty="0">
                <a:solidFill>
                  <a:schemeClr val="tx1"/>
                </a:solidFill>
                <a:latin typeface="+mn-lt"/>
                <a:ea typeface="+mn-ea"/>
                <a:cs typeface="+mn-cs"/>
              </a:rPr>
              <a:t>(</a:t>
            </a:r>
            <a:r>
              <a:rPr lang="zh-TW" altLang="en-US" sz="1200" b="1" kern="1200" baseline="0" dirty="0">
                <a:solidFill>
                  <a:schemeClr val="tx1"/>
                </a:solidFill>
                <a:latin typeface="+mn-lt"/>
                <a:ea typeface="+mn-ea"/>
                <a:cs typeface="+mn-cs"/>
              </a:rPr>
              <a:t>續</a:t>
            </a:r>
            <a:r>
              <a:rPr lang="en-US" altLang="zh-TW" sz="1200" b="1"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此範例選取了</a:t>
            </a:r>
            <a:r>
              <a:rPr lang="en-US" altLang="zh-TW" sz="1200" kern="1200" baseline="0" dirty="0">
                <a:solidFill>
                  <a:schemeClr val="tx1"/>
                </a:solidFill>
                <a:latin typeface="+mn-lt"/>
                <a:ea typeface="+mn-ea"/>
                <a:cs typeface="+mn-cs"/>
              </a:rPr>
              <a:t>30 </a:t>
            </a:r>
            <a:r>
              <a:rPr lang="zh-TW" altLang="en-US" sz="1200" kern="1200" baseline="0" dirty="0">
                <a:solidFill>
                  <a:schemeClr val="tx1"/>
                </a:solidFill>
                <a:latin typeface="+mn-lt"/>
                <a:ea typeface="+mn-ea"/>
                <a:cs typeface="+mn-cs"/>
              </a:rPr>
              <a:t>個資料列。這兩個表格共有</a:t>
            </a:r>
            <a:r>
              <a:rPr lang="en-US" altLang="zh-TW" sz="1200" kern="1200" baseline="0" dirty="0">
                <a:solidFill>
                  <a:schemeClr val="tx1"/>
                </a:solidFill>
                <a:latin typeface="+mn-lt"/>
                <a:ea typeface="+mn-ea"/>
                <a:cs typeface="+mn-cs"/>
              </a:rPr>
              <a:t>30 </a:t>
            </a:r>
            <a:r>
              <a:rPr lang="zh-TW" altLang="en-US" sz="1200" kern="1200" baseline="0" dirty="0">
                <a:solidFill>
                  <a:schemeClr val="tx1"/>
                </a:solidFill>
                <a:latin typeface="+mn-lt"/>
                <a:ea typeface="+mn-ea"/>
                <a:cs typeface="+mn-cs"/>
              </a:rPr>
              <a:t>個資料列。</a:t>
            </a:r>
            <a:r>
              <a:rPr lang="en-US" altLang="zh-TW" sz="1200" kern="1200" baseline="0" dirty="0">
                <a:solidFill>
                  <a:schemeClr val="tx1"/>
                </a:solidFill>
                <a:latin typeface="+mn-lt"/>
                <a:ea typeface="+mn-ea"/>
                <a:cs typeface="+mn-cs"/>
              </a:rPr>
              <a:t>UNION ALL </a:t>
            </a:r>
            <a:r>
              <a:rPr lang="zh-TW" altLang="en-US" sz="1200" kern="1200" baseline="0" dirty="0">
                <a:solidFill>
                  <a:schemeClr val="tx1"/>
                </a:solidFill>
                <a:latin typeface="+mn-lt"/>
                <a:ea typeface="+mn-ea"/>
                <a:cs typeface="+mn-cs"/>
              </a:rPr>
              <a:t>運算子不會刪除</a:t>
            </a:r>
          </a:p>
          <a:p>
            <a:r>
              <a:rPr lang="zh-TW" altLang="en-US" sz="1200" kern="1200" baseline="0" dirty="0">
                <a:solidFill>
                  <a:schemeClr val="tx1"/>
                </a:solidFill>
                <a:latin typeface="+mn-lt"/>
                <a:ea typeface="+mn-ea"/>
                <a:cs typeface="+mn-cs"/>
              </a:rPr>
              <a:t>重複的資料列。</a:t>
            </a:r>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會傳回任一查詢所選取的所有非重複資料列。而</a:t>
            </a:r>
            <a:r>
              <a:rPr lang="en-US" altLang="zh-TW" sz="1200" kern="1200" baseline="0" dirty="0">
                <a:solidFill>
                  <a:schemeClr val="tx1"/>
                </a:solidFill>
                <a:latin typeface="+mn-lt"/>
                <a:ea typeface="+mn-ea"/>
                <a:cs typeface="+mn-cs"/>
              </a:rPr>
              <a:t>UNION ALL </a:t>
            </a:r>
            <a:r>
              <a:rPr lang="zh-TW" altLang="en-US" sz="1200" kern="1200" baseline="0" dirty="0">
                <a:solidFill>
                  <a:schemeClr val="tx1"/>
                </a:solidFill>
                <a:latin typeface="+mn-lt"/>
                <a:ea typeface="+mn-ea"/>
                <a:cs typeface="+mn-cs"/>
              </a:rPr>
              <a:t>會傳</a:t>
            </a:r>
          </a:p>
          <a:p>
            <a:r>
              <a:rPr lang="zh-TW" altLang="en-US" sz="1200" kern="1200" baseline="0" dirty="0">
                <a:solidFill>
                  <a:schemeClr val="tx1"/>
                </a:solidFill>
                <a:latin typeface="+mn-lt"/>
                <a:ea typeface="+mn-ea"/>
                <a:cs typeface="+mn-cs"/>
              </a:rPr>
              <a:t>回任一查詢所選取的所有資料列，包含所有重複的項目。請參考投影片上以</a:t>
            </a:r>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子句撰</a:t>
            </a:r>
          </a:p>
          <a:p>
            <a:r>
              <a:rPr lang="zh-TW" altLang="en-US" sz="1200" kern="1200" baseline="0" dirty="0">
                <a:solidFill>
                  <a:schemeClr val="tx1"/>
                </a:solidFill>
                <a:latin typeface="+mn-lt"/>
                <a:ea typeface="+mn-ea"/>
                <a:cs typeface="+mn-cs"/>
              </a:rPr>
              <a:t>寫的查詢：</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job_id,department_id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UNION</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job_id,department_id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a:t>
            </a:r>
            <a:r>
              <a:rPr lang="en-US" altLang="zh-TW" sz="1200" kern="1200" baseline="0" dirty="0" err="1">
                <a:solidFill>
                  <a:schemeClr val="tx1"/>
                </a:solidFill>
                <a:latin typeface="+mn-lt"/>
                <a:ea typeface="+mn-ea"/>
                <a:cs typeface="+mn-cs"/>
              </a:rPr>
              <a:t>job_history</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ORDER BY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此查詢只會傳回</a:t>
            </a:r>
            <a:r>
              <a:rPr lang="en-US" altLang="zh-TW" sz="1200" kern="1200" baseline="0" dirty="0">
                <a:solidFill>
                  <a:schemeClr val="tx1"/>
                </a:solidFill>
                <a:latin typeface="+mn-lt"/>
                <a:ea typeface="+mn-ea"/>
                <a:cs typeface="+mn-cs"/>
              </a:rPr>
              <a:t>29 </a:t>
            </a:r>
            <a:r>
              <a:rPr lang="zh-TW" altLang="en-US" sz="1200" kern="1200" baseline="0" dirty="0">
                <a:solidFill>
                  <a:schemeClr val="tx1"/>
                </a:solidFill>
                <a:latin typeface="+mn-lt"/>
                <a:ea typeface="+mn-ea"/>
                <a:cs typeface="+mn-cs"/>
              </a:rPr>
              <a:t>個資料列。這是因為查詢刪除了下列的資料列</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重複的資料列</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a:t>
            </a:r>
            <a:endParaRPr lang="en-US" altLang="zh-TW" dirty="0">
              <a:solidFill>
                <a:schemeClr val="tx1"/>
              </a:solidFill>
            </a:endParaRPr>
          </a:p>
        </p:txBody>
      </p:sp>
      <p:grpSp>
        <p:nvGrpSpPr>
          <p:cNvPr id="2" name="Group 10"/>
          <p:cNvGrpSpPr>
            <a:grpSpLocks/>
          </p:cNvGrpSpPr>
          <p:nvPr/>
        </p:nvGrpSpPr>
        <p:grpSpPr bwMode="auto">
          <a:xfrm>
            <a:off x="647804" y="7666134"/>
            <a:ext cx="5437815" cy="478547"/>
            <a:chOff x="416" y="4872"/>
            <a:chExt cx="3492" cy="306"/>
          </a:xfrm>
        </p:grpSpPr>
        <p:pic>
          <p:nvPicPr>
            <p:cNvPr id="306182" name="Picture 6"/>
            <p:cNvPicPr>
              <a:picLocks noChangeAspect="1" noChangeArrowheads="1"/>
            </p:cNvPicPr>
            <p:nvPr/>
          </p:nvPicPr>
          <p:blipFill>
            <a:blip r:embed="rId3"/>
            <a:srcRect/>
            <a:stretch>
              <a:fillRect/>
            </a:stretch>
          </p:blipFill>
          <p:spPr bwMode="auto">
            <a:xfrm>
              <a:off x="416" y="5028"/>
              <a:ext cx="3492" cy="150"/>
            </a:xfrm>
            <a:prstGeom prst="rect">
              <a:avLst/>
            </a:prstGeom>
            <a:noFill/>
            <a:ln w="25400">
              <a:noFill/>
              <a:miter lim="800000"/>
              <a:headEnd type="none" w="sm" len="sm"/>
              <a:tailEnd type="none" w="sm" len="sm"/>
            </a:ln>
            <a:effectLst/>
          </p:spPr>
        </p:pic>
        <p:pic>
          <p:nvPicPr>
            <p:cNvPr id="306183" name="Picture 7"/>
            <p:cNvPicPr>
              <a:picLocks noChangeAspect="1" noChangeArrowheads="1"/>
            </p:cNvPicPr>
            <p:nvPr/>
          </p:nvPicPr>
          <p:blipFill>
            <a:blip r:embed="rId4"/>
            <a:srcRect/>
            <a:stretch>
              <a:fillRect/>
            </a:stretch>
          </p:blipFill>
          <p:spPr bwMode="auto">
            <a:xfrm>
              <a:off x="416" y="4872"/>
              <a:ext cx="3486" cy="162"/>
            </a:xfrm>
            <a:prstGeom prst="rect">
              <a:avLst/>
            </a:prstGeom>
            <a:noFill/>
            <a:ln w="25400">
              <a:noFill/>
              <a:miter lim="800000"/>
              <a:headEnd type="none" w="sm" len="sm"/>
              <a:tailEnd type="none" w="sm" len="sm"/>
            </a:ln>
            <a:effectLst/>
          </p:spPr>
        </p:pic>
      </p:gr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5D22BEF1-B80F-4C2C-9B99-173FD5B3EAAB}" type="slidenum">
              <a:rPr lang="en-US" altLang="zh-TW">
                <a:solidFill>
                  <a:schemeClr val="tx1"/>
                </a:solidFill>
              </a:rPr>
              <a:pPr/>
              <a:t>30</a:t>
            </a:fld>
            <a:endParaRPr lang="en-US" altLang="zh-TW">
              <a:solidFill>
                <a:schemeClr val="tx1"/>
              </a:solidFill>
            </a:endParaRPr>
          </a:p>
        </p:txBody>
      </p:sp>
      <p:sp>
        <p:nvSpPr>
          <p:cNvPr id="308230" name="Rectangle 6"/>
          <p:cNvSpPr>
            <a:spLocks noGrp="1" noRot="1" noChangeAspect="1" noChangeArrowheads="1" noTextEdit="1"/>
          </p:cNvSpPr>
          <p:nvPr>
            <p:ph type="sldImg"/>
          </p:nvPr>
        </p:nvSpPr>
        <p:spPr>
          <a:ln/>
        </p:spPr>
      </p:sp>
      <p:sp>
        <p:nvSpPr>
          <p:cNvPr id="308231" name="Rectangle 7"/>
          <p:cNvSpPr>
            <a:spLocks noGrp="1" noChangeArrowheads="1"/>
          </p:cNvSpPr>
          <p:nvPr>
            <p:ph type="body" idx="1"/>
          </p:nvPr>
        </p:nvSpPr>
        <p:spPr/>
        <p:txBody>
          <a:bodyPr/>
          <a:lstStyle/>
          <a:p>
            <a:r>
              <a:rPr lang="en-US" altLang="zh-TW" sz="1200" b="1" kern="1200" baseline="0" dirty="0">
                <a:solidFill>
                  <a:schemeClr val="tx1"/>
                </a:solidFill>
                <a:latin typeface="+mn-lt"/>
                <a:ea typeface="+mn-ea"/>
                <a:cs typeface="+mn-cs"/>
              </a:rPr>
              <a:t>INTERSECT </a:t>
            </a:r>
            <a:r>
              <a:rPr lang="zh-TW" altLang="en-US" sz="1200" b="1" kern="1200" baseline="0" dirty="0">
                <a:solidFill>
                  <a:schemeClr val="tx1"/>
                </a:solidFill>
                <a:latin typeface="+mn-lt"/>
                <a:ea typeface="+mn-ea"/>
                <a:cs typeface="+mn-cs"/>
              </a:rPr>
              <a:t>運算子</a:t>
            </a:r>
          </a:p>
          <a:p>
            <a:r>
              <a:rPr lang="zh-TW" altLang="en-US" sz="1200" kern="1200" baseline="0" dirty="0">
                <a:solidFill>
                  <a:schemeClr val="tx1"/>
                </a:solidFill>
                <a:latin typeface="+mn-lt"/>
                <a:ea typeface="+mn-ea"/>
                <a:cs typeface="+mn-cs"/>
              </a:rPr>
              <a:t>使用</a:t>
            </a:r>
            <a:r>
              <a:rPr lang="en-US" altLang="zh-TW" sz="1200" kern="1200" baseline="0" dirty="0">
                <a:solidFill>
                  <a:schemeClr val="tx1"/>
                </a:solidFill>
                <a:latin typeface="+mn-lt"/>
                <a:ea typeface="+mn-ea"/>
                <a:cs typeface="+mn-cs"/>
              </a:rPr>
              <a:t>INTERSECT </a:t>
            </a:r>
            <a:r>
              <a:rPr lang="zh-TW" altLang="en-US" sz="1200" kern="1200" baseline="0" dirty="0">
                <a:solidFill>
                  <a:schemeClr val="tx1"/>
                </a:solidFill>
                <a:latin typeface="+mn-lt"/>
                <a:ea typeface="+mn-ea"/>
                <a:cs typeface="+mn-cs"/>
              </a:rPr>
              <a:t>運算子，可傳回多個查詢所共有的所有資料列。</a:t>
            </a:r>
          </a:p>
          <a:p>
            <a:r>
              <a:rPr lang="zh-TW" altLang="en-US" sz="1200" kern="1200" baseline="0" dirty="0">
                <a:solidFill>
                  <a:schemeClr val="tx1"/>
                </a:solidFill>
                <a:latin typeface="+mn-lt"/>
                <a:ea typeface="+mn-ea"/>
                <a:cs typeface="+mn-cs"/>
              </a:rPr>
              <a:t>指導方針</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查詢中</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敘述句所選取的資料欄數目和資料欄的資料類型，必須和在所有的</a:t>
            </a:r>
          </a:p>
          <a:p>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敘述句中一樣。資料欄的名稱則不必一樣。</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顛倒交集表格的順序並不會更改結果。</a:t>
            </a:r>
          </a:p>
          <a:p>
            <a:r>
              <a:rPr lang="en-US" altLang="zh-TW" sz="1200" kern="1200" baseline="0" dirty="0">
                <a:solidFill>
                  <a:schemeClr val="tx1"/>
                </a:solidFill>
                <a:latin typeface="+mn-lt"/>
                <a:ea typeface="+mn-ea"/>
                <a:cs typeface="+mn-cs"/>
              </a:rPr>
              <a:t>• INTERSECT </a:t>
            </a:r>
            <a:r>
              <a:rPr lang="zh-TW" altLang="en-US" sz="1200" kern="1200" baseline="0" dirty="0">
                <a:solidFill>
                  <a:schemeClr val="tx1"/>
                </a:solidFill>
                <a:latin typeface="+mn-lt"/>
                <a:ea typeface="+mn-ea"/>
                <a:cs typeface="+mn-cs"/>
              </a:rPr>
              <a:t>運算子不會忽略</a:t>
            </a:r>
            <a:r>
              <a:rPr lang="en-US" altLang="zh-TW" sz="1200" kern="1200" baseline="0" dirty="0">
                <a:solidFill>
                  <a:schemeClr val="tx1"/>
                </a:solidFill>
                <a:latin typeface="+mn-lt"/>
                <a:ea typeface="+mn-ea"/>
                <a:cs typeface="+mn-cs"/>
              </a:rPr>
              <a:t>NULL </a:t>
            </a:r>
            <a:r>
              <a:rPr lang="zh-TW" altLang="en-US" sz="1200" kern="1200" baseline="0" dirty="0">
                <a:solidFill>
                  <a:schemeClr val="tx1"/>
                </a:solidFill>
                <a:latin typeface="+mn-lt"/>
                <a:ea typeface="+mn-ea"/>
                <a:cs typeface="+mn-cs"/>
              </a:rPr>
              <a:t>值。</a:t>
            </a:r>
            <a:endParaRPr lang="en-US" altLang="zh-TW" dirty="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A8950593-9525-4329-A3A8-E51A6BF16C13}" type="slidenum">
              <a:rPr lang="en-US" altLang="zh-TW">
                <a:solidFill>
                  <a:schemeClr val="tx1"/>
                </a:solidFill>
              </a:rPr>
              <a:pPr/>
              <a:t>31</a:t>
            </a:fld>
            <a:endParaRPr lang="en-US" altLang="zh-TW">
              <a:solidFill>
                <a:schemeClr val="tx1"/>
              </a:solidFill>
            </a:endParaRPr>
          </a:p>
        </p:txBody>
      </p:sp>
      <p:sp>
        <p:nvSpPr>
          <p:cNvPr id="310279" name="Rectangle 7"/>
          <p:cNvSpPr>
            <a:spLocks noGrp="1" noRot="1" noChangeAspect="1" noChangeArrowheads="1" noTextEdit="1"/>
          </p:cNvSpPr>
          <p:nvPr>
            <p:ph type="sldImg"/>
          </p:nvPr>
        </p:nvSpPr>
        <p:spPr>
          <a:ln/>
        </p:spPr>
      </p:sp>
      <p:sp>
        <p:nvSpPr>
          <p:cNvPr id="310280" name="Rectangle 8"/>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使用</a:t>
            </a:r>
            <a:r>
              <a:rPr lang="en-US" altLang="zh-TW" sz="1200" b="1" kern="1200" baseline="0" dirty="0">
                <a:solidFill>
                  <a:schemeClr val="tx1"/>
                </a:solidFill>
                <a:latin typeface="+mn-lt"/>
                <a:ea typeface="+mn-ea"/>
                <a:cs typeface="+mn-cs"/>
              </a:rPr>
              <a:t>INTERSECT </a:t>
            </a:r>
            <a:r>
              <a:rPr lang="zh-TW" altLang="en-US" sz="1200" b="1" kern="1200" baseline="0" dirty="0">
                <a:solidFill>
                  <a:schemeClr val="tx1"/>
                </a:solidFill>
                <a:latin typeface="+mn-lt"/>
                <a:ea typeface="+mn-ea"/>
                <a:cs typeface="+mn-cs"/>
              </a:rPr>
              <a:t>運算子</a:t>
            </a:r>
            <a:r>
              <a:rPr lang="en-US" altLang="zh-TW" sz="1200" b="1" kern="1200" baseline="0" dirty="0">
                <a:solidFill>
                  <a:schemeClr val="tx1"/>
                </a:solidFill>
                <a:latin typeface="+mn-lt"/>
                <a:ea typeface="+mn-ea"/>
                <a:cs typeface="+mn-cs"/>
              </a:rPr>
              <a:t>(</a:t>
            </a:r>
            <a:r>
              <a:rPr lang="zh-TW" altLang="en-US" sz="1200" b="1" kern="1200" baseline="0" dirty="0">
                <a:solidFill>
                  <a:schemeClr val="tx1"/>
                </a:solidFill>
                <a:latin typeface="+mn-lt"/>
                <a:ea typeface="+mn-ea"/>
                <a:cs typeface="+mn-cs"/>
              </a:rPr>
              <a:t>續</a:t>
            </a:r>
            <a:r>
              <a:rPr lang="en-US" altLang="zh-TW" sz="1200" b="1"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在此投影片的範例中，此查詢所傳回的記錄，僅限於在兩個表格內的選取資料欄中有相同</a:t>
            </a:r>
          </a:p>
          <a:p>
            <a:r>
              <a:rPr lang="zh-TW" altLang="en-US" sz="1200" kern="1200" baseline="0" dirty="0">
                <a:solidFill>
                  <a:schemeClr val="tx1"/>
                </a:solidFill>
                <a:latin typeface="+mn-lt"/>
                <a:ea typeface="+mn-ea"/>
                <a:cs typeface="+mn-cs"/>
              </a:rPr>
              <a:t>值的記錄。</a:t>
            </a:r>
          </a:p>
          <a:p>
            <a:r>
              <a:rPr lang="zh-TW" altLang="en-US" sz="1200" kern="1200" baseline="0" dirty="0">
                <a:solidFill>
                  <a:schemeClr val="tx1"/>
                </a:solidFill>
                <a:latin typeface="+mn-lt"/>
                <a:ea typeface="+mn-ea"/>
                <a:cs typeface="+mn-cs"/>
              </a:rPr>
              <a:t>若您將</a:t>
            </a:r>
            <a:r>
              <a:rPr lang="en-US" altLang="zh-TW" sz="1200" kern="1200" baseline="0" dirty="0">
                <a:solidFill>
                  <a:schemeClr val="tx1"/>
                </a:solidFill>
                <a:latin typeface="+mn-lt"/>
                <a:ea typeface="+mn-ea"/>
                <a:cs typeface="+mn-cs"/>
              </a:rPr>
              <a:t>DEPARTMENT_ID </a:t>
            </a:r>
            <a:r>
              <a:rPr lang="zh-TW" altLang="en-US" sz="1200" kern="1200" baseline="0" dirty="0">
                <a:solidFill>
                  <a:schemeClr val="tx1"/>
                </a:solidFill>
                <a:latin typeface="+mn-lt"/>
                <a:ea typeface="+mn-ea"/>
                <a:cs typeface="+mn-cs"/>
              </a:rPr>
              <a:t>資料欄新增到</a:t>
            </a:r>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表格的</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敘述句，以及將</a:t>
            </a:r>
          </a:p>
          <a:p>
            <a:r>
              <a:rPr lang="en-US" altLang="zh-TW" sz="1200" kern="1200" baseline="0" dirty="0">
                <a:solidFill>
                  <a:schemeClr val="tx1"/>
                </a:solidFill>
                <a:latin typeface="+mn-lt"/>
                <a:ea typeface="+mn-ea"/>
                <a:cs typeface="+mn-cs"/>
              </a:rPr>
              <a:t>DEPARTMENT_ID </a:t>
            </a:r>
            <a:r>
              <a:rPr lang="zh-TW" altLang="en-US" sz="1200" kern="1200" baseline="0" dirty="0">
                <a:solidFill>
                  <a:schemeClr val="tx1"/>
                </a:solidFill>
                <a:latin typeface="+mn-lt"/>
                <a:ea typeface="+mn-ea"/>
                <a:cs typeface="+mn-cs"/>
              </a:rPr>
              <a:t>資料欄新增到</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表格的</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敘述句，接著執行此查詢，</a:t>
            </a:r>
          </a:p>
          <a:p>
            <a:r>
              <a:rPr lang="zh-TW" altLang="en-US" sz="1200" kern="1200" baseline="0" dirty="0">
                <a:solidFill>
                  <a:schemeClr val="tx1"/>
                </a:solidFill>
                <a:latin typeface="+mn-lt"/>
                <a:ea typeface="+mn-ea"/>
                <a:cs typeface="+mn-cs"/>
              </a:rPr>
              <a:t>結果會如何？結果可能是不同的，因為新增的其他資料欄的值不一定會重複。</a:t>
            </a:r>
          </a:p>
          <a:p>
            <a:r>
              <a:rPr lang="zh-TW" altLang="en-US" sz="1200" kern="1200" baseline="0" dirty="0">
                <a:solidFill>
                  <a:schemeClr val="tx1"/>
                </a:solidFill>
                <a:latin typeface="+mn-lt"/>
                <a:ea typeface="+mn-ea"/>
                <a:cs typeface="+mn-cs"/>
              </a:rPr>
              <a:t>範例</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job_id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INTERSECT</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job_id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department_id</a:t>
            </a:r>
            <a:endParaRPr lang="en-US" altLang="zh-TW" dirty="0"/>
          </a:p>
        </p:txBody>
      </p:sp>
      <p:pic>
        <p:nvPicPr>
          <p:cNvPr id="310278" name="Picture 6"/>
          <p:cNvPicPr>
            <a:picLocks noChangeAspect="1" noChangeArrowheads="1"/>
          </p:cNvPicPr>
          <p:nvPr/>
        </p:nvPicPr>
        <p:blipFill>
          <a:blip r:embed="rId3"/>
          <a:srcRect/>
          <a:stretch>
            <a:fillRect/>
          </a:stretch>
        </p:blipFill>
        <p:spPr bwMode="auto">
          <a:xfrm>
            <a:off x="714765" y="7741200"/>
            <a:ext cx="5428471" cy="506697"/>
          </a:xfrm>
          <a:prstGeom prst="rect">
            <a:avLst/>
          </a:prstGeom>
          <a:noFill/>
          <a:ln w="25400">
            <a:noFill/>
            <a:miter lim="800000"/>
            <a:headEnd type="none" w="sm" len="sm"/>
            <a:tailEnd type="none" w="sm" len="sm"/>
          </a:ln>
          <a:effectLst/>
        </p:spPr>
      </p:pic>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AA090D1B-9B1D-4447-9EDD-B8F669EF7810}" type="slidenum">
              <a:rPr lang="en-US" altLang="zh-TW">
                <a:solidFill>
                  <a:schemeClr val="tx1"/>
                </a:solidFill>
              </a:rPr>
              <a:pPr/>
              <a:t>32</a:t>
            </a:fld>
            <a:endParaRPr lang="en-US" altLang="zh-TW">
              <a:solidFill>
                <a:schemeClr val="tx1"/>
              </a:solidFill>
            </a:endParaRPr>
          </a:p>
        </p:txBody>
      </p:sp>
      <p:sp>
        <p:nvSpPr>
          <p:cNvPr id="312326" name="Rectangle 6"/>
          <p:cNvSpPr>
            <a:spLocks noGrp="1" noRot="1" noChangeAspect="1" noChangeArrowheads="1" noTextEdit="1"/>
          </p:cNvSpPr>
          <p:nvPr>
            <p:ph type="sldImg"/>
          </p:nvPr>
        </p:nvSpPr>
        <p:spPr>
          <a:ln/>
        </p:spPr>
      </p:sp>
      <p:sp>
        <p:nvSpPr>
          <p:cNvPr id="312327" name="Rectangle 7"/>
          <p:cNvSpPr>
            <a:spLocks noGrp="1" noChangeArrowheads="1"/>
          </p:cNvSpPr>
          <p:nvPr>
            <p:ph type="body" idx="1"/>
          </p:nvPr>
        </p:nvSpPr>
        <p:spPr/>
        <p:txBody>
          <a:bodyPr/>
          <a:lstStyle/>
          <a:p>
            <a:r>
              <a:rPr lang="en-US" altLang="zh-TW" sz="1200" b="1" kern="1200" baseline="0" dirty="0">
                <a:solidFill>
                  <a:schemeClr val="tx1"/>
                </a:solidFill>
                <a:latin typeface="+mn-lt"/>
                <a:ea typeface="+mn-ea"/>
                <a:cs typeface="+mn-cs"/>
              </a:rPr>
              <a:t>MINUS </a:t>
            </a:r>
            <a:r>
              <a:rPr lang="zh-TW" altLang="en-US" sz="1200" b="1" kern="1200" baseline="0" dirty="0">
                <a:solidFill>
                  <a:schemeClr val="tx1"/>
                </a:solidFill>
                <a:latin typeface="+mn-lt"/>
                <a:ea typeface="+mn-ea"/>
                <a:cs typeface="+mn-cs"/>
              </a:rPr>
              <a:t>運算子</a:t>
            </a:r>
          </a:p>
          <a:p>
            <a:r>
              <a:rPr lang="zh-TW" altLang="en-US" sz="1200" kern="1200" baseline="0" dirty="0">
                <a:solidFill>
                  <a:schemeClr val="tx1"/>
                </a:solidFill>
                <a:latin typeface="+mn-lt"/>
                <a:ea typeface="+mn-ea"/>
                <a:cs typeface="+mn-cs"/>
              </a:rPr>
              <a:t>使用</a:t>
            </a:r>
            <a:r>
              <a:rPr lang="en-US" altLang="zh-TW" sz="1200" kern="1200" baseline="0" dirty="0">
                <a:solidFill>
                  <a:schemeClr val="tx1"/>
                </a:solidFill>
                <a:latin typeface="+mn-lt"/>
                <a:ea typeface="+mn-ea"/>
                <a:cs typeface="+mn-cs"/>
              </a:rPr>
              <a:t>MINUS </a:t>
            </a:r>
            <a:r>
              <a:rPr lang="zh-TW" altLang="en-US" sz="1200" kern="1200" baseline="0" dirty="0">
                <a:solidFill>
                  <a:schemeClr val="tx1"/>
                </a:solidFill>
                <a:latin typeface="+mn-lt"/>
                <a:ea typeface="+mn-ea"/>
                <a:cs typeface="+mn-cs"/>
              </a:rPr>
              <a:t>運算子，可傳回第一個查詢會傳回、但不存在第二個查詢的資料列</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第一個</a:t>
            </a:r>
          </a:p>
          <a:p>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a:t>
            </a:r>
            <a:r>
              <a:rPr lang="en-US" altLang="zh-TW" sz="1200" kern="1200" baseline="0" dirty="0">
                <a:solidFill>
                  <a:schemeClr val="tx1"/>
                </a:solidFill>
                <a:latin typeface="+mn-lt"/>
                <a:ea typeface="+mn-ea"/>
                <a:cs typeface="+mn-cs"/>
              </a:rPr>
              <a:t>MINUS </a:t>
            </a:r>
            <a:r>
              <a:rPr lang="zh-TW" altLang="en-US" sz="1200" kern="1200" baseline="0" dirty="0">
                <a:solidFill>
                  <a:schemeClr val="tx1"/>
                </a:solidFill>
                <a:latin typeface="+mn-lt"/>
                <a:ea typeface="+mn-ea"/>
                <a:cs typeface="+mn-cs"/>
              </a:rPr>
              <a:t>第二個</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指導方針</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查詢中選取的</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敘述句，必須和所有</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敘述句有相同的資料欄數目及</a:t>
            </a:r>
          </a:p>
          <a:p>
            <a:r>
              <a:rPr lang="zh-TW" altLang="en-US" sz="1200" kern="1200" baseline="0" dirty="0">
                <a:solidFill>
                  <a:schemeClr val="tx1"/>
                </a:solidFill>
                <a:latin typeface="+mn-lt"/>
                <a:ea typeface="+mn-ea"/>
                <a:cs typeface="+mn-cs"/>
              </a:rPr>
              <a:t>資料欄資料類型。資料欄的名稱則不必一樣。</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所有在</a:t>
            </a:r>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子句的資料欄一定要在</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子句中，</a:t>
            </a:r>
            <a:r>
              <a:rPr lang="en-US" altLang="zh-TW" sz="1200" kern="1200" baseline="0" dirty="0">
                <a:solidFill>
                  <a:schemeClr val="tx1"/>
                </a:solidFill>
                <a:latin typeface="+mn-lt"/>
                <a:ea typeface="+mn-ea"/>
                <a:cs typeface="+mn-cs"/>
              </a:rPr>
              <a:t>MINUS </a:t>
            </a:r>
            <a:r>
              <a:rPr lang="zh-TW" altLang="en-US" sz="1200" kern="1200" baseline="0" dirty="0">
                <a:solidFill>
                  <a:schemeClr val="tx1"/>
                </a:solidFill>
                <a:latin typeface="+mn-lt"/>
                <a:ea typeface="+mn-ea"/>
                <a:cs typeface="+mn-cs"/>
              </a:rPr>
              <a:t>運算子才會有作用。</a:t>
            </a:r>
            <a:endParaRPr lang="en-US" altLang="zh-TW"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子查詢語法</a:t>
            </a:r>
          </a:p>
          <a:p>
            <a:r>
              <a:rPr lang="zh-TW" altLang="en-US" sz="1200" kern="1200" baseline="0" dirty="0">
                <a:solidFill>
                  <a:schemeClr val="tx1"/>
                </a:solidFill>
                <a:latin typeface="+mn-lt"/>
                <a:ea typeface="+mn-ea"/>
                <a:cs typeface="+mn-cs"/>
              </a:rPr>
              <a:t>子查詢是一個</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敘述句，內嵌於其他</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敘述句的子句中。您可以使用子查詢來建</a:t>
            </a:r>
          </a:p>
          <a:p>
            <a:r>
              <a:rPr lang="zh-TW" altLang="en-US" sz="1200" kern="1200" baseline="0" dirty="0">
                <a:solidFill>
                  <a:schemeClr val="tx1"/>
                </a:solidFill>
                <a:latin typeface="+mn-lt"/>
                <a:ea typeface="+mn-ea"/>
                <a:cs typeface="+mn-cs"/>
              </a:rPr>
              <a:t>立功能強大的敘述句。當您需要以表格的限制條件來選取表格中的資料列時，這些敘述句十分</a:t>
            </a:r>
          </a:p>
          <a:p>
            <a:r>
              <a:rPr lang="zh-TW" altLang="en-US" sz="1200" kern="1200" baseline="0" dirty="0">
                <a:solidFill>
                  <a:schemeClr val="tx1"/>
                </a:solidFill>
                <a:latin typeface="+mn-lt"/>
                <a:ea typeface="+mn-ea"/>
                <a:cs typeface="+mn-cs"/>
              </a:rPr>
              <a:t>有用。</a:t>
            </a:r>
          </a:p>
          <a:p>
            <a:r>
              <a:rPr lang="zh-TW" altLang="en-US" sz="1200" kern="1200" baseline="0" dirty="0">
                <a:solidFill>
                  <a:schemeClr val="tx1"/>
                </a:solidFill>
                <a:latin typeface="+mn-lt"/>
                <a:ea typeface="+mn-ea"/>
                <a:cs typeface="+mn-cs"/>
              </a:rPr>
              <a:t>您可以將子查詢放入下列的</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子句：</a:t>
            </a:r>
          </a:p>
          <a:p>
            <a:pPr lvl="1"/>
            <a:r>
              <a:rPr lang="en-US" altLang="zh-TW" sz="1200" kern="1200" baseline="0" dirty="0">
                <a:solidFill>
                  <a:schemeClr val="tx1"/>
                </a:solidFill>
                <a:latin typeface="+mn-lt"/>
                <a:ea typeface="+mn-ea"/>
                <a:cs typeface="+mn-cs"/>
              </a:rPr>
              <a:t>• WHERE </a:t>
            </a:r>
            <a:r>
              <a:rPr lang="zh-TW" altLang="en-US" sz="1200" kern="1200" baseline="0" dirty="0">
                <a:solidFill>
                  <a:schemeClr val="tx1"/>
                </a:solidFill>
                <a:latin typeface="+mn-lt"/>
                <a:ea typeface="+mn-ea"/>
                <a:cs typeface="+mn-cs"/>
              </a:rPr>
              <a:t>子句</a:t>
            </a:r>
          </a:p>
          <a:p>
            <a:pPr lvl="1"/>
            <a:r>
              <a:rPr lang="en-US" altLang="zh-TW" sz="1200" kern="1200" baseline="0" dirty="0">
                <a:solidFill>
                  <a:schemeClr val="tx1"/>
                </a:solidFill>
                <a:latin typeface="+mn-lt"/>
                <a:ea typeface="+mn-ea"/>
                <a:cs typeface="+mn-cs"/>
              </a:rPr>
              <a:t>• HAVING </a:t>
            </a:r>
            <a:r>
              <a:rPr lang="zh-TW" altLang="en-US" sz="1200" kern="1200" baseline="0" dirty="0">
                <a:solidFill>
                  <a:schemeClr val="tx1"/>
                </a:solidFill>
                <a:latin typeface="+mn-lt"/>
                <a:ea typeface="+mn-ea"/>
                <a:cs typeface="+mn-cs"/>
              </a:rPr>
              <a:t>子句</a:t>
            </a:r>
          </a:p>
          <a:p>
            <a:pPr lvl="1"/>
            <a:r>
              <a:rPr lang="en-US" altLang="zh-TW" sz="1200" kern="1200" baseline="0" dirty="0">
                <a:solidFill>
                  <a:schemeClr val="tx1"/>
                </a:solidFill>
                <a:latin typeface="+mn-lt"/>
                <a:ea typeface="+mn-ea"/>
                <a:cs typeface="+mn-cs"/>
              </a:rPr>
              <a:t>• FROM </a:t>
            </a:r>
            <a:r>
              <a:rPr lang="zh-TW" altLang="en-US" sz="1200" kern="1200" baseline="0" dirty="0">
                <a:solidFill>
                  <a:schemeClr val="tx1"/>
                </a:solidFill>
                <a:latin typeface="+mn-lt"/>
                <a:ea typeface="+mn-ea"/>
                <a:cs typeface="+mn-cs"/>
              </a:rPr>
              <a:t>子句</a:t>
            </a:r>
          </a:p>
          <a:p>
            <a:r>
              <a:rPr lang="zh-TW" altLang="en-US" sz="1200" kern="1200" baseline="0" dirty="0">
                <a:solidFill>
                  <a:schemeClr val="tx1"/>
                </a:solidFill>
                <a:latin typeface="+mn-lt"/>
                <a:ea typeface="+mn-ea"/>
                <a:cs typeface="+mn-cs"/>
              </a:rPr>
              <a:t>在此語法中：</a:t>
            </a:r>
          </a:p>
          <a:p>
            <a:pPr lvl="1"/>
            <a:r>
              <a:rPr lang="en-US" altLang="zh-TW" sz="1200" i="1" kern="1200" baseline="0" dirty="0">
                <a:solidFill>
                  <a:schemeClr val="tx1"/>
                </a:solidFill>
                <a:latin typeface="+mn-lt"/>
                <a:ea typeface="+mn-ea"/>
                <a:cs typeface="+mn-cs"/>
              </a:rPr>
              <a:t>operator </a:t>
            </a:r>
            <a:r>
              <a:rPr lang="zh-TW" altLang="en-US" sz="1200" i="1" kern="1200" baseline="0" dirty="0">
                <a:solidFill>
                  <a:schemeClr val="tx1"/>
                </a:solidFill>
                <a:latin typeface="+mn-lt"/>
                <a:ea typeface="+mn-ea"/>
                <a:cs typeface="+mn-cs"/>
              </a:rPr>
              <a:t>包含</a:t>
            </a:r>
            <a:r>
              <a:rPr lang="en-US" altLang="zh-TW" sz="1200" i="1" kern="1200" baseline="0" dirty="0">
                <a:solidFill>
                  <a:schemeClr val="tx1"/>
                </a:solidFill>
                <a:latin typeface="+mn-lt"/>
                <a:ea typeface="+mn-ea"/>
                <a:cs typeface="+mn-cs"/>
              </a:rPr>
              <a:t>&gt;</a:t>
            </a:r>
            <a:r>
              <a:rPr lang="zh-TW" altLang="en-US" sz="1200" i="1" kern="1200" baseline="0" dirty="0">
                <a:solidFill>
                  <a:schemeClr val="tx1"/>
                </a:solidFill>
                <a:latin typeface="+mn-lt"/>
                <a:ea typeface="+mn-ea"/>
                <a:cs typeface="+mn-cs"/>
              </a:rPr>
              <a:t>、</a:t>
            </a:r>
            <a:r>
              <a:rPr lang="en-US" altLang="zh-TW" sz="1200" i="1" kern="1200" baseline="0" dirty="0">
                <a:solidFill>
                  <a:schemeClr val="tx1"/>
                </a:solidFill>
                <a:latin typeface="+mn-lt"/>
                <a:ea typeface="+mn-ea"/>
                <a:cs typeface="+mn-cs"/>
              </a:rPr>
              <a:t>= </a:t>
            </a:r>
            <a:r>
              <a:rPr lang="zh-TW" altLang="en-US" sz="1200" i="1" kern="1200" baseline="0" dirty="0">
                <a:solidFill>
                  <a:schemeClr val="tx1"/>
                </a:solidFill>
                <a:latin typeface="+mn-lt"/>
                <a:ea typeface="+mn-ea"/>
                <a:cs typeface="+mn-cs"/>
              </a:rPr>
              <a:t>或</a:t>
            </a:r>
            <a:r>
              <a:rPr lang="en-US" altLang="zh-TW" sz="1200" i="1" kern="1200" baseline="0" dirty="0">
                <a:solidFill>
                  <a:schemeClr val="tx1"/>
                </a:solidFill>
                <a:latin typeface="+mn-lt"/>
                <a:ea typeface="+mn-ea"/>
                <a:cs typeface="+mn-cs"/>
              </a:rPr>
              <a:t>IN </a:t>
            </a:r>
            <a:r>
              <a:rPr lang="zh-TW" altLang="en-US" sz="1200" i="1" kern="1200" baseline="0" dirty="0">
                <a:solidFill>
                  <a:schemeClr val="tx1"/>
                </a:solidFill>
                <a:latin typeface="+mn-lt"/>
                <a:ea typeface="+mn-ea"/>
                <a:cs typeface="+mn-cs"/>
              </a:rPr>
              <a:t>等比較條件</a:t>
            </a:r>
          </a:p>
          <a:p>
            <a:pPr lvl="1"/>
            <a:r>
              <a:rPr lang="zh-TW" altLang="en-US" sz="1200" kern="1200" baseline="0" dirty="0">
                <a:solidFill>
                  <a:schemeClr val="tx1"/>
                </a:solidFill>
                <a:latin typeface="+mn-lt"/>
                <a:ea typeface="+mn-ea"/>
                <a:cs typeface="+mn-cs"/>
              </a:rPr>
              <a:t>注意：比較條件可以分成兩種類型：單列運算子</a:t>
            </a:r>
            <a:r>
              <a:rPr lang="en-US" altLang="zh-TW" sz="1200" kern="1200" baseline="0" dirty="0">
                <a:solidFill>
                  <a:schemeClr val="tx1"/>
                </a:solidFill>
                <a:latin typeface="+mn-lt"/>
                <a:ea typeface="+mn-ea"/>
                <a:cs typeface="+mn-cs"/>
              </a:rPr>
              <a:t>(&gt;</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&gt;= </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&lt; </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&lt;&gt; </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&lt;=) </a:t>
            </a:r>
            <a:r>
              <a:rPr lang="zh-TW" altLang="en-US" sz="1200" kern="1200" baseline="0" dirty="0">
                <a:solidFill>
                  <a:schemeClr val="tx1"/>
                </a:solidFill>
                <a:latin typeface="+mn-lt"/>
                <a:ea typeface="+mn-ea"/>
                <a:cs typeface="+mn-cs"/>
              </a:rPr>
              <a:t>及多列運算子</a:t>
            </a:r>
            <a:r>
              <a:rPr lang="en-US" altLang="zh-TW" sz="1200" kern="1200" baseline="0" dirty="0">
                <a:solidFill>
                  <a:schemeClr val="tx1"/>
                </a:solidFill>
                <a:latin typeface="+mn-lt"/>
                <a:ea typeface="+mn-ea"/>
                <a:cs typeface="+mn-cs"/>
              </a:rPr>
              <a:t>(IN</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ANY</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ALL)</a:t>
            </a:r>
            <a:r>
              <a:rPr lang="zh-TW" altLang="en-US" sz="1200"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子查詢也常稱為巢狀</a:t>
            </a:r>
            <a:r>
              <a:rPr lang="en-US" altLang="zh-TW" sz="1200" kern="1200" baseline="0" dirty="0">
                <a:solidFill>
                  <a:schemeClr val="tx1"/>
                </a:solidFill>
                <a:latin typeface="+mn-lt"/>
                <a:ea typeface="+mn-ea"/>
                <a:cs typeface="+mn-cs"/>
              </a:rPr>
              <a:t>SELECT</a:t>
            </a:r>
            <a:r>
              <a:rPr lang="zh-TW" altLang="en-US" sz="1200" kern="1200" baseline="0" dirty="0">
                <a:solidFill>
                  <a:schemeClr val="tx1"/>
                </a:solidFill>
                <a:latin typeface="+mn-lt"/>
                <a:ea typeface="+mn-ea"/>
                <a:cs typeface="+mn-cs"/>
              </a:rPr>
              <a:t>、子</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或內部</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敘述句。通常會先執行子查詢，並將其輸出的結果用來完成主查詢</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或外部查詢</a:t>
            </a:r>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中的查詢條件。</a:t>
            </a:r>
            <a:endParaRPr lang="en-US" altLang="zh-TW" dirty="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1E403518-C816-48B1-BD51-521A5FEF6C9D}" type="slidenum">
              <a:rPr lang="en-US" altLang="zh-TW">
                <a:solidFill>
                  <a:schemeClr val="tx1"/>
                </a:solidFill>
              </a:rPr>
              <a:pPr/>
              <a:t>33</a:t>
            </a:fld>
            <a:endParaRPr lang="en-US" altLang="zh-TW">
              <a:solidFill>
                <a:schemeClr val="tx1"/>
              </a:solidFill>
            </a:endParaRPr>
          </a:p>
        </p:txBody>
      </p:sp>
      <p:sp>
        <p:nvSpPr>
          <p:cNvPr id="314374" name="Rectangle 6"/>
          <p:cNvSpPr>
            <a:spLocks noGrp="1" noRot="1" noChangeAspect="1" noChangeArrowheads="1" noTextEdit="1"/>
          </p:cNvSpPr>
          <p:nvPr>
            <p:ph type="sldImg"/>
          </p:nvPr>
        </p:nvSpPr>
        <p:spPr>
          <a:ln/>
        </p:spPr>
      </p:sp>
      <p:sp>
        <p:nvSpPr>
          <p:cNvPr id="314375" name="Rectangle 7"/>
          <p:cNvSpPr>
            <a:spLocks noGrp="1" noChangeArrowheads="1"/>
          </p:cNvSpPr>
          <p:nvPr>
            <p:ph type="body" idx="1"/>
          </p:nvPr>
        </p:nvSpPr>
        <p:spPr/>
        <p:txBody>
          <a:bodyPr/>
          <a:lstStyle/>
          <a:p>
            <a:r>
              <a:rPr lang="en-US" altLang="zh-TW" sz="1200" b="1" kern="1200" baseline="0" dirty="0">
                <a:solidFill>
                  <a:schemeClr val="tx1"/>
                </a:solidFill>
                <a:latin typeface="+mn-lt"/>
                <a:ea typeface="+mn-ea"/>
                <a:cs typeface="+mn-cs"/>
              </a:rPr>
              <a:t>MINUS </a:t>
            </a:r>
            <a:r>
              <a:rPr lang="zh-TW" altLang="en-US" sz="1200" b="1" kern="1200" baseline="0" dirty="0">
                <a:solidFill>
                  <a:schemeClr val="tx1"/>
                </a:solidFill>
                <a:latin typeface="+mn-lt"/>
                <a:ea typeface="+mn-ea"/>
                <a:cs typeface="+mn-cs"/>
              </a:rPr>
              <a:t>運算子</a:t>
            </a:r>
            <a:r>
              <a:rPr lang="en-US" altLang="zh-TW" sz="1200" b="1" kern="1200" baseline="0" dirty="0">
                <a:solidFill>
                  <a:schemeClr val="tx1"/>
                </a:solidFill>
                <a:latin typeface="+mn-lt"/>
                <a:ea typeface="+mn-ea"/>
                <a:cs typeface="+mn-cs"/>
              </a:rPr>
              <a:t>(</a:t>
            </a:r>
            <a:r>
              <a:rPr lang="zh-TW" altLang="en-US" sz="1200" b="1" kern="1200" baseline="0" dirty="0">
                <a:solidFill>
                  <a:schemeClr val="tx1"/>
                </a:solidFill>
                <a:latin typeface="+mn-lt"/>
                <a:ea typeface="+mn-ea"/>
                <a:cs typeface="+mn-cs"/>
              </a:rPr>
              <a:t>續</a:t>
            </a:r>
            <a:r>
              <a:rPr lang="en-US" altLang="zh-TW" sz="1200" b="1" kern="1200" baseline="0" dirty="0">
                <a:solidFill>
                  <a:schemeClr val="tx1"/>
                </a:solidFill>
                <a:latin typeface="+mn-lt"/>
                <a:ea typeface="+mn-ea"/>
                <a:cs typeface="+mn-cs"/>
              </a:rPr>
              <a:t>)</a:t>
            </a:r>
          </a:p>
          <a:p>
            <a:r>
              <a:rPr lang="zh-TW" altLang="en-US" sz="1200" kern="1200" baseline="0" dirty="0">
                <a:solidFill>
                  <a:schemeClr val="tx1"/>
                </a:solidFill>
                <a:latin typeface="+mn-lt"/>
                <a:ea typeface="+mn-ea"/>
                <a:cs typeface="+mn-cs"/>
              </a:rPr>
              <a:t>在投影片範例中，</a:t>
            </a:r>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表格的員工</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和工作</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會減去</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表格的員</a:t>
            </a:r>
          </a:p>
          <a:p>
            <a:r>
              <a:rPr lang="zh-TW" altLang="en-US" sz="1200" kern="1200" baseline="0" dirty="0">
                <a:solidFill>
                  <a:schemeClr val="tx1"/>
                </a:solidFill>
                <a:latin typeface="+mn-lt"/>
                <a:ea typeface="+mn-ea"/>
                <a:cs typeface="+mn-cs"/>
              </a:rPr>
              <a:t>工</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和工作</a:t>
            </a:r>
            <a:r>
              <a:rPr lang="en-US" altLang="zh-TW" sz="1200" kern="1200" baseline="0" dirty="0">
                <a:solidFill>
                  <a:schemeClr val="tx1"/>
                </a:solidFill>
                <a:latin typeface="+mn-lt"/>
                <a:ea typeface="+mn-ea"/>
                <a:cs typeface="+mn-cs"/>
              </a:rPr>
              <a:t>ID</a:t>
            </a:r>
            <a:r>
              <a:rPr lang="zh-TW" altLang="en-US" sz="1200" kern="1200" baseline="0" dirty="0">
                <a:solidFill>
                  <a:schemeClr val="tx1"/>
                </a:solidFill>
                <a:latin typeface="+mn-lt"/>
                <a:ea typeface="+mn-ea"/>
                <a:cs typeface="+mn-cs"/>
              </a:rPr>
              <a:t>。結果集會顯示執行減去作業後剩餘的員工；它們代表的是存在</a:t>
            </a:r>
          </a:p>
          <a:p>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表格，但是不存在</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表格的資料欄。這些就是從未變動過職務</a:t>
            </a:r>
          </a:p>
          <a:p>
            <a:r>
              <a:rPr lang="zh-TW" altLang="en-US" sz="1200" kern="1200" baseline="0" dirty="0">
                <a:solidFill>
                  <a:schemeClr val="tx1"/>
                </a:solidFill>
                <a:latin typeface="+mn-lt"/>
                <a:ea typeface="+mn-ea"/>
                <a:cs typeface="+mn-cs"/>
              </a:rPr>
              <a:t>的員工記錄。</a:t>
            </a:r>
            <a:endParaRPr lang="en-US" altLang="zh-TW"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43C5F7C2-6F2E-41E3-A4D3-2FB0DB8C90ED}" type="slidenum">
              <a:rPr lang="en-US" altLang="zh-TW">
                <a:solidFill>
                  <a:schemeClr val="tx1"/>
                </a:solidFill>
              </a:rPr>
              <a:pPr/>
              <a:t>34</a:t>
            </a:fld>
            <a:endParaRPr lang="en-US" altLang="zh-TW">
              <a:solidFill>
                <a:schemeClr val="tx1"/>
              </a:solidFill>
            </a:endParaRPr>
          </a:p>
        </p:txBody>
      </p:sp>
      <p:sp>
        <p:nvSpPr>
          <p:cNvPr id="316422" name="Rectangle 6"/>
          <p:cNvSpPr>
            <a:spLocks noGrp="1" noRot="1" noChangeAspect="1" noChangeArrowheads="1" noTextEdit="1"/>
          </p:cNvSpPr>
          <p:nvPr>
            <p:ph type="sldImg"/>
          </p:nvPr>
        </p:nvSpPr>
        <p:spPr>
          <a:ln/>
        </p:spPr>
      </p:sp>
      <p:sp>
        <p:nvSpPr>
          <p:cNvPr id="316423" name="Rectangle 7"/>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集合運算子的指導方針</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查詢的選取清單的表示式，必須與所有選取清單的表示式數目相同，而且資料類型也要相同。在</a:t>
            </a:r>
            <a:r>
              <a:rPr lang="en-US" altLang="zh-TW" sz="1200" kern="1200" baseline="0" dirty="0">
                <a:solidFill>
                  <a:schemeClr val="tx1"/>
                </a:solidFill>
                <a:latin typeface="+mn-lt"/>
                <a:ea typeface="+mn-ea"/>
                <a:cs typeface="+mn-cs"/>
              </a:rPr>
              <a:t>WHERE </a:t>
            </a:r>
            <a:r>
              <a:rPr lang="zh-TW" altLang="en-US" sz="1200" kern="1200" baseline="0" dirty="0">
                <a:solidFill>
                  <a:schemeClr val="tx1"/>
                </a:solidFill>
                <a:latin typeface="+mn-lt"/>
                <a:ea typeface="+mn-ea"/>
                <a:cs typeface="+mn-cs"/>
              </a:rPr>
              <a:t>子句中使用</a:t>
            </a:r>
            <a:r>
              <a:rPr lang="en-US" altLang="zh-TW" sz="1200" kern="1200" baseline="0" dirty="0">
                <a:solidFill>
                  <a:schemeClr val="tx1"/>
                </a:solidFill>
                <a:latin typeface="+mn-lt"/>
                <a:ea typeface="+mn-ea"/>
                <a:cs typeface="+mn-cs"/>
              </a:rPr>
              <a:t>UNION</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UNION ALL</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INTERSECT</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MINUS </a:t>
            </a:r>
            <a:r>
              <a:rPr lang="zh-TW" altLang="en-US" sz="1200" kern="1200" baseline="0" dirty="0">
                <a:solidFill>
                  <a:schemeClr val="tx1"/>
                </a:solidFill>
                <a:latin typeface="+mn-lt"/>
                <a:ea typeface="+mn-ea"/>
                <a:cs typeface="+mn-cs"/>
              </a:rPr>
              <a:t>等運算子的查詢，必須與</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清單的資料欄數目和資料欄類型相同。</a:t>
            </a:r>
          </a:p>
          <a:p>
            <a:r>
              <a:rPr lang="zh-TW" altLang="en-US" sz="1200" kern="1200" baseline="0" dirty="0">
                <a:solidFill>
                  <a:schemeClr val="tx1"/>
                </a:solidFill>
                <a:latin typeface="+mn-lt"/>
                <a:ea typeface="+mn-ea"/>
                <a:cs typeface="+mn-cs"/>
              </a:rPr>
              <a:t>例如：</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WHERE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department_id</a:t>
            </a:r>
            <a:r>
              <a:rPr lang="en-US" altLang="zh-TW" sz="1200" kern="1200" baseline="0" dirty="0">
                <a:solidFill>
                  <a:schemeClr val="tx1"/>
                </a:solidFill>
                <a:latin typeface="+mn-lt"/>
                <a:ea typeface="+mn-ea"/>
                <a:cs typeface="+mn-cs"/>
              </a:rPr>
              <a:t>)</a:t>
            </a:r>
          </a:p>
          <a:p>
            <a:r>
              <a:rPr lang="en-US" altLang="zh-TW" sz="1200" kern="1200" baseline="0" dirty="0">
                <a:solidFill>
                  <a:schemeClr val="tx1"/>
                </a:solidFill>
                <a:latin typeface="+mn-lt"/>
                <a:ea typeface="+mn-ea"/>
                <a:cs typeface="+mn-cs"/>
              </a:rPr>
              <a:t>IN (SELECT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UNION</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department_id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a:t>
            </a:r>
            <a:r>
              <a:rPr lang="en-US" altLang="zh-TW" sz="1200" kern="1200" baseline="0" dirty="0" err="1">
                <a:solidFill>
                  <a:schemeClr val="tx1"/>
                </a:solidFill>
                <a:latin typeface="+mn-lt"/>
                <a:ea typeface="+mn-ea"/>
                <a:cs typeface="+mn-cs"/>
              </a:rPr>
              <a:t>job_history</a:t>
            </a:r>
            <a:r>
              <a:rPr lang="en-US" altLang="zh-TW" sz="1200" kern="1200" baseline="0" dirty="0">
                <a:solidFill>
                  <a:schemeClr val="tx1"/>
                </a:solidFill>
                <a:latin typeface="+mn-lt"/>
                <a:ea typeface="+mn-ea"/>
                <a:cs typeface="+mn-cs"/>
              </a:rPr>
              <a:t>);</a:t>
            </a:r>
          </a:p>
          <a:p>
            <a:r>
              <a:rPr lang="en-US" altLang="zh-TW" sz="1200" kern="1200" baseline="0" dirty="0">
                <a:solidFill>
                  <a:schemeClr val="tx1"/>
                </a:solidFill>
                <a:latin typeface="+mn-lt"/>
                <a:ea typeface="+mn-ea"/>
                <a:cs typeface="+mn-cs"/>
              </a:rPr>
              <a:t>• ORDER BY </a:t>
            </a:r>
            <a:r>
              <a:rPr lang="zh-TW" altLang="en-US" sz="1200" kern="1200" baseline="0" dirty="0">
                <a:solidFill>
                  <a:schemeClr val="tx1"/>
                </a:solidFill>
                <a:latin typeface="+mn-lt"/>
                <a:ea typeface="+mn-ea"/>
                <a:cs typeface="+mn-cs"/>
              </a:rPr>
              <a:t>子句：</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僅能出現在敘述句的句尾</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會接受資料欄名稱、別名或位置表示法</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如果要在</a:t>
            </a:r>
            <a:r>
              <a:rPr lang="en-US" altLang="zh-TW" sz="1200" kern="1200" baseline="0" dirty="0">
                <a:solidFill>
                  <a:schemeClr val="tx1"/>
                </a:solidFill>
                <a:latin typeface="+mn-lt"/>
                <a:ea typeface="+mn-ea"/>
                <a:cs typeface="+mn-cs"/>
              </a:rPr>
              <a:t>ORDER BY </a:t>
            </a:r>
            <a:r>
              <a:rPr lang="zh-TW" altLang="en-US" sz="1200" kern="1200" baseline="0" dirty="0">
                <a:solidFill>
                  <a:schemeClr val="tx1"/>
                </a:solidFill>
                <a:latin typeface="+mn-lt"/>
                <a:ea typeface="+mn-ea"/>
                <a:cs typeface="+mn-cs"/>
              </a:rPr>
              <a:t>子句中使用資料欄名稱或別名，則必須是出自於第一個</a:t>
            </a:r>
            <a:r>
              <a:rPr lang="en-US" altLang="zh-TW" sz="1200" kern="1200" baseline="0" dirty="0">
                <a:solidFill>
                  <a:schemeClr val="tx1"/>
                </a:solidFill>
                <a:latin typeface="+mn-lt"/>
                <a:ea typeface="+mn-ea"/>
                <a:cs typeface="+mn-cs"/>
              </a:rPr>
              <a:t>SELECT</a:t>
            </a:r>
          </a:p>
          <a:p>
            <a:r>
              <a:rPr lang="zh-TW" altLang="en-US" sz="1200" kern="1200" baseline="0" dirty="0">
                <a:solidFill>
                  <a:schemeClr val="tx1"/>
                </a:solidFill>
                <a:latin typeface="+mn-lt"/>
                <a:ea typeface="+mn-ea"/>
                <a:cs typeface="+mn-cs"/>
              </a:rPr>
              <a:t>清單的資料欄名稱或別名。</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可以在子查詢中使用集合運算子。</a:t>
            </a:r>
            <a:endParaRPr lang="en-US" altLang="zh-TW"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92F51035-FDB6-4DB7-A441-732D494A8B26}" type="slidenum">
              <a:rPr lang="en-US" altLang="zh-TW">
                <a:solidFill>
                  <a:schemeClr val="tx1"/>
                </a:solidFill>
              </a:rPr>
              <a:pPr/>
              <a:t>35</a:t>
            </a:fld>
            <a:endParaRPr lang="en-US" altLang="zh-TW">
              <a:solidFill>
                <a:schemeClr val="tx1"/>
              </a:solidFill>
            </a:endParaRPr>
          </a:p>
        </p:txBody>
      </p:sp>
      <p:sp>
        <p:nvSpPr>
          <p:cNvPr id="318472" name="Rectangle 8"/>
          <p:cNvSpPr>
            <a:spLocks noGrp="1" noRot="1" noChangeAspect="1" noChangeArrowheads="1" noTextEdit="1"/>
          </p:cNvSpPr>
          <p:nvPr>
            <p:ph type="sldImg"/>
          </p:nvPr>
        </p:nvSpPr>
        <p:spPr>
          <a:ln/>
        </p:spPr>
      </p:sp>
      <p:sp>
        <p:nvSpPr>
          <p:cNvPr id="318473" name="Rectangle 9"/>
          <p:cNvSpPr>
            <a:spLocks noGrp="1" noChangeArrowheads="1"/>
          </p:cNvSpPr>
          <p:nvPr>
            <p:ph type="body" idx="1"/>
          </p:nvPr>
        </p:nvSpPr>
        <p:spPr/>
        <p:txBody>
          <a:bodyPr/>
          <a:lstStyle/>
          <a:p>
            <a:r>
              <a:rPr lang="en-US" altLang="zh-TW" sz="1200" b="1" kern="1200" baseline="0" dirty="0">
                <a:solidFill>
                  <a:schemeClr val="tx1"/>
                </a:solidFill>
                <a:latin typeface="+mn-lt"/>
                <a:ea typeface="+mn-ea"/>
                <a:cs typeface="+mn-cs"/>
              </a:rPr>
              <a:t>Oracle </a:t>
            </a:r>
            <a:r>
              <a:rPr lang="zh-TW" altLang="en-US" sz="1200" b="1" kern="1200" baseline="0" dirty="0">
                <a:solidFill>
                  <a:schemeClr val="tx1"/>
                </a:solidFill>
                <a:latin typeface="+mn-lt"/>
                <a:ea typeface="+mn-ea"/>
                <a:cs typeface="+mn-cs"/>
              </a:rPr>
              <a:t>伺服器與集合運算子</a:t>
            </a:r>
          </a:p>
          <a:p>
            <a:r>
              <a:rPr lang="zh-TW" altLang="en-US" sz="1200" kern="1200" baseline="0" dirty="0">
                <a:solidFill>
                  <a:schemeClr val="tx1"/>
                </a:solidFill>
                <a:latin typeface="+mn-lt"/>
                <a:ea typeface="+mn-ea"/>
                <a:cs typeface="+mn-cs"/>
              </a:rPr>
              <a:t>若於查詢中使用集合運算子，則除了使用</a:t>
            </a:r>
            <a:r>
              <a:rPr lang="en-US" altLang="zh-TW" sz="1200" kern="1200" baseline="0" dirty="0">
                <a:solidFill>
                  <a:schemeClr val="tx1"/>
                </a:solidFill>
                <a:latin typeface="+mn-lt"/>
                <a:ea typeface="+mn-ea"/>
                <a:cs typeface="+mn-cs"/>
              </a:rPr>
              <a:t>UNION ALL </a:t>
            </a:r>
            <a:r>
              <a:rPr lang="zh-TW" altLang="en-US" sz="1200" kern="1200" baseline="0" dirty="0">
                <a:solidFill>
                  <a:schemeClr val="tx1"/>
                </a:solidFill>
                <a:latin typeface="+mn-lt"/>
                <a:ea typeface="+mn-ea"/>
                <a:cs typeface="+mn-cs"/>
              </a:rPr>
              <a:t>運算子之外，其他重複的資料列均會被自動刪除。而輸出結果的資料欄名稱，則採用第一個</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敘述句中資料欄清單的名稱。依照預設，系統會以</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子句中第一個資料欄的遞增順序來排列輸出結果。</a:t>
            </a:r>
          </a:p>
          <a:p>
            <a:r>
              <a:rPr lang="zh-TW" altLang="en-US" sz="1200" kern="1200" baseline="0" dirty="0">
                <a:solidFill>
                  <a:schemeClr val="tx1"/>
                </a:solidFill>
                <a:latin typeface="+mn-lt"/>
                <a:ea typeface="+mn-ea"/>
                <a:cs typeface="+mn-cs"/>
              </a:rPr>
              <a:t>在一次複合查詢中，各個元件查詢的選取清單相對應的表示式，其數目與資料類型均需相</a:t>
            </a:r>
          </a:p>
          <a:p>
            <a:r>
              <a:rPr lang="zh-TW" altLang="en-US" sz="1200" kern="1200" baseline="0" dirty="0">
                <a:solidFill>
                  <a:schemeClr val="tx1"/>
                </a:solidFill>
                <a:latin typeface="+mn-lt"/>
                <a:ea typeface="+mn-ea"/>
                <a:cs typeface="+mn-cs"/>
              </a:rPr>
              <a:t>同。若元件查詢選取了字元資料，則傳回值的資料類型會以下列方式來判定：</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若兩個查詢都選取</a:t>
            </a:r>
            <a:r>
              <a:rPr lang="en-US" altLang="zh-TW" sz="1200" kern="1200" baseline="0" dirty="0">
                <a:solidFill>
                  <a:schemeClr val="tx1"/>
                </a:solidFill>
                <a:latin typeface="+mn-lt"/>
                <a:ea typeface="+mn-ea"/>
                <a:cs typeface="+mn-cs"/>
              </a:rPr>
              <a:t>CHAR </a:t>
            </a:r>
            <a:r>
              <a:rPr lang="zh-TW" altLang="en-US" sz="1200" kern="1200" baseline="0" dirty="0">
                <a:solidFill>
                  <a:schemeClr val="tx1"/>
                </a:solidFill>
                <a:latin typeface="+mn-lt"/>
                <a:ea typeface="+mn-ea"/>
                <a:cs typeface="+mn-cs"/>
              </a:rPr>
              <a:t>資料類型的值，則傳回值就會是</a:t>
            </a:r>
            <a:r>
              <a:rPr lang="en-US" altLang="zh-TW" sz="1200" kern="1200" baseline="0" dirty="0">
                <a:solidFill>
                  <a:schemeClr val="tx1"/>
                </a:solidFill>
                <a:latin typeface="+mn-lt"/>
                <a:ea typeface="+mn-ea"/>
                <a:cs typeface="+mn-cs"/>
              </a:rPr>
              <a:t>CHAR </a:t>
            </a:r>
            <a:r>
              <a:rPr lang="zh-TW" altLang="en-US" sz="1200" kern="1200" baseline="0" dirty="0">
                <a:solidFill>
                  <a:schemeClr val="tx1"/>
                </a:solidFill>
                <a:latin typeface="+mn-lt"/>
                <a:ea typeface="+mn-ea"/>
                <a:cs typeface="+mn-cs"/>
              </a:rPr>
              <a:t>資料類型。</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若有一或兩個查詢選取了</a:t>
            </a:r>
            <a:r>
              <a:rPr lang="en-US" altLang="zh-TW" sz="1200" kern="1200" baseline="0" dirty="0">
                <a:solidFill>
                  <a:schemeClr val="tx1"/>
                </a:solidFill>
                <a:latin typeface="+mn-lt"/>
                <a:ea typeface="+mn-ea"/>
                <a:cs typeface="+mn-cs"/>
              </a:rPr>
              <a:t>VARCHAR2 </a:t>
            </a:r>
            <a:r>
              <a:rPr lang="zh-TW" altLang="en-US" sz="1200" kern="1200" baseline="0" dirty="0">
                <a:solidFill>
                  <a:schemeClr val="tx1"/>
                </a:solidFill>
                <a:latin typeface="+mn-lt"/>
                <a:ea typeface="+mn-ea"/>
                <a:cs typeface="+mn-cs"/>
              </a:rPr>
              <a:t>資料類型的值，則傳回值就會是</a:t>
            </a:r>
            <a:r>
              <a:rPr lang="en-US" altLang="zh-TW" sz="1200" kern="1200" baseline="0" dirty="0">
                <a:solidFill>
                  <a:schemeClr val="tx1"/>
                </a:solidFill>
                <a:latin typeface="+mn-lt"/>
                <a:ea typeface="+mn-ea"/>
                <a:cs typeface="+mn-cs"/>
              </a:rPr>
              <a:t>VARCHAR2 </a:t>
            </a:r>
            <a:r>
              <a:rPr lang="zh-TW" altLang="en-US" sz="1200" kern="1200" baseline="0" dirty="0">
                <a:solidFill>
                  <a:schemeClr val="tx1"/>
                </a:solidFill>
                <a:latin typeface="+mn-lt"/>
                <a:ea typeface="+mn-ea"/>
                <a:cs typeface="+mn-cs"/>
              </a:rPr>
              <a:t>資料類型。</a:t>
            </a:r>
            <a:endParaRPr lang="en-US" altLang="zh-TW"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39975A14-9459-491C-9086-8940B7E4492B}" type="slidenum">
              <a:rPr lang="en-US" altLang="zh-TW">
                <a:solidFill>
                  <a:schemeClr val="tx1"/>
                </a:solidFill>
              </a:rPr>
              <a:pPr/>
              <a:t>36</a:t>
            </a:fld>
            <a:endParaRPr lang="en-US" altLang="zh-TW">
              <a:solidFill>
                <a:schemeClr val="tx1"/>
              </a:solidFill>
            </a:endParaRPr>
          </a:p>
        </p:txBody>
      </p:sp>
      <p:sp>
        <p:nvSpPr>
          <p:cNvPr id="320518" name="Rectangle 6"/>
          <p:cNvSpPr>
            <a:spLocks noGrp="1" noRot="1" noChangeAspect="1" noChangeArrowheads="1" noTextEdit="1"/>
          </p:cNvSpPr>
          <p:nvPr>
            <p:ph type="sldImg"/>
          </p:nvPr>
        </p:nvSpPr>
        <p:spPr>
          <a:ln/>
        </p:spPr>
      </p:sp>
      <p:sp>
        <p:nvSpPr>
          <p:cNvPr id="320519" name="Rectangle 7"/>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比對</a:t>
            </a:r>
            <a:r>
              <a:rPr lang="en-US" altLang="zh-TW" sz="1200" b="1" kern="1200" baseline="0" dirty="0">
                <a:solidFill>
                  <a:schemeClr val="tx1"/>
                </a:solidFill>
                <a:latin typeface="+mn-lt"/>
                <a:ea typeface="+mn-ea"/>
                <a:cs typeface="+mn-cs"/>
              </a:rPr>
              <a:t>SELECT </a:t>
            </a:r>
            <a:r>
              <a:rPr lang="zh-TW" altLang="en-US" sz="1200" b="1" kern="1200" baseline="0" dirty="0">
                <a:solidFill>
                  <a:schemeClr val="tx1"/>
                </a:solidFill>
                <a:latin typeface="+mn-lt"/>
                <a:ea typeface="+mn-ea"/>
                <a:cs typeface="+mn-cs"/>
              </a:rPr>
              <a:t>敘述句</a:t>
            </a:r>
          </a:p>
          <a:p>
            <a:r>
              <a:rPr lang="zh-TW" altLang="en-US" sz="1200" kern="1200" baseline="0" dirty="0">
                <a:solidFill>
                  <a:schemeClr val="tx1"/>
                </a:solidFill>
                <a:latin typeface="+mn-lt"/>
                <a:ea typeface="+mn-ea"/>
                <a:cs typeface="+mn-cs"/>
              </a:rPr>
              <a:t>因為所有查詢的選取清單需有相同的表示式數目。為符合此項規則，您可使用虛擬資料欄與資料類型轉換函數。在投影片中，將名稱</a:t>
            </a:r>
            <a:r>
              <a:rPr lang="en-US" altLang="zh-TW" sz="1200" kern="1200" baseline="0" dirty="0">
                <a:solidFill>
                  <a:schemeClr val="tx1"/>
                </a:solidFill>
                <a:latin typeface="+mn-lt"/>
                <a:ea typeface="+mn-ea"/>
                <a:cs typeface="+mn-cs"/>
              </a:rPr>
              <a:t>location </a:t>
            </a:r>
            <a:r>
              <a:rPr lang="zh-TW" altLang="en-US" sz="1200" kern="1200" baseline="0" dirty="0">
                <a:solidFill>
                  <a:schemeClr val="tx1"/>
                </a:solidFill>
                <a:latin typeface="+mn-lt"/>
                <a:ea typeface="+mn-ea"/>
                <a:cs typeface="+mn-cs"/>
              </a:rPr>
              <a:t>指定為虛擬資料欄的標題。第一個查詢使用</a:t>
            </a:r>
            <a:r>
              <a:rPr lang="en-US" altLang="zh-TW" sz="1200" kern="1200" baseline="0" dirty="0">
                <a:solidFill>
                  <a:schemeClr val="tx1"/>
                </a:solidFill>
                <a:latin typeface="+mn-lt"/>
                <a:ea typeface="+mn-ea"/>
                <a:cs typeface="+mn-cs"/>
              </a:rPr>
              <a:t>TO_NUMBER </a:t>
            </a:r>
            <a:r>
              <a:rPr lang="zh-TW" altLang="en-US" sz="1200" kern="1200" baseline="0" dirty="0">
                <a:solidFill>
                  <a:schemeClr val="tx1"/>
                </a:solidFill>
                <a:latin typeface="+mn-lt"/>
                <a:ea typeface="+mn-ea"/>
                <a:cs typeface="+mn-cs"/>
              </a:rPr>
              <a:t>函數，來符合第二個查詢所擷取的</a:t>
            </a:r>
            <a:r>
              <a:rPr lang="en-US" altLang="zh-TW" sz="1200" kern="1200" baseline="0" dirty="0">
                <a:solidFill>
                  <a:schemeClr val="tx1"/>
                </a:solidFill>
                <a:latin typeface="+mn-lt"/>
                <a:ea typeface="+mn-ea"/>
                <a:cs typeface="+mn-cs"/>
              </a:rPr>
              <a:t>LOCATION_ID </a:t>
            </a:r>
            <a:r>
              <a:rPr lang="zh-TW" altLang="en-US" sz="1200" kern="1200" baseline="0" dirty="0">
                <a:solidFill>
                  <a:schemeClr val="tx1"/>
                </a:solidFill>
                <a:latin typeface="+mn-lt"/>
                <a:ea typeface="+mn-ea"/>
                <a:cs typeface="+mn-cs"/>
              </a:rPr>
              <a:t>資料欄之</a:t>
            </a:r>
            <a:r>
              <a:rPr lang="en-US" altLang="zh-TW" sz="1200" kern="1200" baseline="0" dirty="0">
                <a:solidFill>
                  <a:schemeClr val="tx1"/>
                </a:solidFill>
                <a:latin typeface="+mn-lt"/>
                <a:ea typeface="+mn-ea"/>
                <a:cs typeface="+mn-cs"/>
              </a:rPr>
              <a:t>NUMBER </a:t>
            </a:r>
            <a:r>
              <a:rPr lang="zh-TW" altLang="en-US" sz="1200" kern="1200" baseline="0" dirty="0">
                <a:solidFill>
                  <a:schemeClr val="tx1"/>
                </a:solidFill>
                <a:latin typeface="+mn-lt"/>
                <a:ea typeface="+mn-ea"/>
                <a:cs typeface="+mn-cs"/>
              </a:rPr>
              <a:t>資料類型。同樣地，第二個查詢使用了</a:t>
            </a:r>
            <a:r>
              <a:rPr lang="en-US" altLang="zh-TW" sz="1200" kern="1200" baseline="0" dirty="0">
                <a:solidFill>
                  <a:schemeClr val="tx1"/>
                </a:solidFill>
                <a:latin typeface="+mn-lt"/>
                <a:ea typeface="+mn-ea"/>
                <a:cs typeface="+mn-cs"/>
              </a:rPr>
              <a:t>TO_DATE </a:t>
            </a:r>
            <a:r>
              <a:rPr lang="zh-TW" altLang="en-US" sz="1200" kern="1200" baseline="0" dirty="0">
                <a:solidFill>
                  <a:schemeClr val="tx1"/>
                </a:solidFill>
                <a:latin typeface="+mn-lt"/>
                <a:ea typeface="+mn-ea"/>
                <a:cs typeface="+mn-cs"/>
              </a:rPr>
              <a:t>函數，來符合第一個查詢所擷取的</a:t>
            </a:r>
            <a:r>
              <a:rPr lang="en-US" altLang="zh-TW" sz="1200" kern="1200" baseline="0" dirty="0">
                <a:solidFill>
                  <a:schemeClr val="tx1"/>
                </a:solidFill>
                <a:latin typeface="+mn-lt"/>
                <a:ea typeface="+mn-ea"/>
                <a:cs typeface="+mn-cs"/>
              </a:rPr>
              <a:t>HIRE_DATE </a:t>
            </a:r>
            <a:r>
              <a:rPr lang="zh-TW" altLang="en-US" sz="1200" kern="1200" baseline="0" dirty="0">
                <a:solidFill>
                  <a:schemeClr val="tx1"/>
                </a:solidFill>
                <a:latin typeface="+mn-lt"/>
                <a:ea typeface="+mn-ea"/>
                <a:cs typeface="+mn-cs"/>
              </a:rPr>
              <a:t>資料欄之</a:t>
            </a:r>
            <a:r>
              <a:rPr lang="en-US" altLang="zh-TW" sz="1200" kern="1200" baseline="0" dirty="0">
                <a:solidFill>
                  <a:schemeClr val="tx1"/>
                </a:solidFill>
                <a:latin typeface="+mn-lt"/>
                <a:ea typeface="+mn-ea"/>
                <a:cs typeface="+mn-cs"/>
              </a:rPr>
              <a:t>DATE </a:t>
            </a:r>
            <a:r>
              <a:rPr lang="zh-TW" altLang="en-US" sz="1200" kern="1200" baseline="0" dirty="0">
                <a:solidFill>
                  <a:schemeClr val="tx1"/>
                </a:solidFill>
                <a:latin typeface="+mn-lt"/>
                <a:ea typeface="+mn-ea"/>
                <a:cs typeface="+mn-cs"/>
              </a:rPr>
              <a:t>資料類型。</a:t>
            </a:r>
            <a:endParaRPr lang="en-US" altLang="zh-TW" dirty="0">
              <a:latin typeface="Courier New" pitchFamily="49"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E3C4E531-1B5F-4D06-9003-2522DBCF407B}" type="slidenum">
              <a:rPr lang="en-US" altLang="zh-TW">
                <a:solidFill>
                  <a:schemeClr val="tx1"/>
                </a:solidFill>
              </a:rPr>
              <a:pPr/>
              <a:t>37</a:t>
            </a:fld>
            <a:endParaRPr lang="en-US" altLang="zh-TW">
              <a:solidFill>
                <a:schemeClr val="tx1"/>
              </a:solidFill>
            </a:endParaRPr>
          </a:p>
        </p:txBody>
      </p:sp>
      <p:sp>
        <p:nvSpPr>
          <p:cNvPr id="322566" name="Rectangle 6"/>
          <p:cNvSpPr>
            <a:spLocks noGrp="1" noRot="1" noChangeAspect="1" noChangeArrowheads="1" noTextEdit="1"/>
          </p:cNvSpPr>
          <p:nvPr>
            <p:ph type="sldImg"/>
          </p:nvPr>
        </p:nvSpPr>
        <p:spPr>
          <a:ln/>
        </p:spPr>
      </p:sp>
      <p:sp>
        <p:nvSpPr>
          <p:cNvPr id="322567" name="Rectangle 7"/>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比對</a:t>
            </a:r>
            <a:r>
              <a:rPr lang="en-US" altLang="zh-TW" sz="1200" b="1" kern="1200" baseline="0" dirty="0">
                <a:solidFill>
                  <a:schemeClr val="tx1"/>
                </a:solidFill>
                <a:latin typeface="+mn-lt"/>
                <a:ea typeface="+mn-ea"/>
                <a:cs typeface="+mn-cs"/>
              </a:rPr>
              <a:t>SELECT </a:t>
            </a:r>
            <a:r>
              <a:rPr lang="zh-TW" altLang="en-US" sz="1200" b="1" kern="1200" baseline="0" dirty="0">
                <a:solidFill>
                  <a:schemeClr val="tx1"/>
                </a:solidFill>
                <a:latin typeface="+mn-lt"/>
                <a:ea typeface="+mn-ea"/>
                <a:cs typeface="+mn-cs"/>
              </a:rPr>
              <a:t>敘述句：範例</a:t>
            </a:r>
          </a:p>
          <a:p>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與</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表格有數個共同的資料欄</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如</a:t>
            </a:r>
            <a:r>
              <a:rPr lang="en-US" altLang="zh-TW" sz="1200" kern="1200" baseline="0" dirty="0">
                <a:solidFill>
                  <a:schemeClr val="tx1"/>
                </a:solidFill>
                <a:latin typeface="+mn-lt"/>
                <a:ea typeface="+mn-ea"/>
                <a:cs typeface="+mn-cs"/>
              </a:rPr>
              <a:t>EMPLOYEE_ID</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JOB_ID </a:t>
            </a:r>
            <a:r>
              <a:rPr lang="zh-TW" altLang="en-US" sz="1200" kern="1200" baseline="0" dirty="0">
                <a:solidFill>
                  <a:schemeClr val="tx1"/>
                </a:solidFill>
                <a:latin typeface="+mn-lt"/>
                <a:ea typeface="+mn-ea"/>
                <a:cs typeface="+mn-cs"/>
              </a:rPr>
              <a:t>與</a:t>
            </a:r>
            <a:r>
              <a:rPr lang="en-US" altLang="zh-TW" sz="1200" kern="1200" baseline="0" dirty="0">
                <a:solidFill>
                  <a:schemeClr val="tx1"/>
                </a:solidFill>
                <a:latin typeface="+mn-lt"/>
                <a:ea typeface="+mn-ea"/>
                <a:cs typeface="+mn-cs"/>
              </a:rPr>
              <a:t>DEPARTMENT_ID)</a:t>
            </a:r>
            <a:r>
              <a:rPr lang="zh-TW" altLang="en-US" sz="1200" kern="1200" baseline="0" dirty="0">
                <a:solidFill>
                  <a:schemeClr val="tx1"/>
                </a:solidFill>
                <a:latin typeface="+mn-lt"/>
                <a:ea typeface="+mn-ea"/>
                <a:cs typeface="+mn-cs"/>
              </a:rPr>
              <a:t>。但假設只有</a:t>
            </a:r>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表格中有薪資，那您要如何在查詢中使用</a:t>
            </a:r>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運算子，以顯示員工</a:t>
            </a:r>
            <a:r>
              <a:rPr lang="en-US" altLang="zh-TW" sz="1200" kern="1200" baseline="0" dirty="0">
                <a:solidFill>
                  <a:schemeClr val="tx1"/>
                </a:solidFill>
                <a:latin typeface="+mn-lt"/>
                <a:ea typeface="+mn-ea"/>
                <a:cs typeface="+mn-cs"/>
              </a:rPr>
              <a:t>ID</a:t>
            </a:r>
            <a:r>
              <a:rPr lang="zh-TW" altLang="en-US" sz="1200" kern="1200" baseline="0" dirty="0">
                <a:solidFill>
                  <a:schemeClr val="tx1"/>
                </a:solidFill>
                <a:latin typeface="+mn-lt"/>
                <a:ea typeface="+mn-ea"/>
                <a:cs typeface="+mn-cs"/>
              </a:rPr>
              <a:t>、工作</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與薪資？</a:t>
            </a:r>
          </a:p>
          <a:p>
            <a:r>
              <a:rPr lang="zh-TW" altLang="en-US" sz="1200" kern="1200" baseline="0" dirty="0">
                <a:solidFill>
                  <a:schemeClr val="tx1"/>
                </a:solidFill>
                <a:latin typeface="+mn-lt"/>
                <a:ea typeface="+mn-ea"/>
                <a:cs typeface="+mn-cs"/>
              </a:rPr>
              <a:t>此投影片中的程式碼範例，比對了</a:t>
            </a:r>
            <a:r>
              <a:rPr lang="en-US" altLang="zh-TW" sz="1200" kern="1200" baseline="0" dirty="0">
                <a:solidFill>
                  <a:schemeClr val="tx1"/>
                </a:solidFill>
                <a:latin typeface="+mn-lt"/>
                <a:ea typeface="+mn-ea"/>
                <a:cs typeface="+mn-cs"/>
              </a:rPr>
              <a:t>EMPLOYEES </a:t>
            </a:r>
            <a:r>
              <a:rPr lang="zh-TW" altLang="en-US" sz="1200" kern="1200" baseline="0" dirty="0">
                <a:solidFill>
                  <a:schemeClr val="tx1"/>
                </a:solidFill>
                <a:latin typeface="+mn-lt"/>
                <a:ea typeface="+mn-ea"/>
                <a:cs typeface="+mn-cs"/>
              </a:rPr>
              <a:t>與</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表格中的</a:t>
            </a:r>
          </a:p>
          <a:p>
            <a:r>
              <a:rPr lang="en-US" altLang="zh-TW" sz="1200" kern="1200" baseline="0" dirty="0">
                <a:solidFill>
                  <a:schemeClr val="tx1"/>
                </a:solidFill>
                <a:latin typeface="+mn-lt"/>
                <a:ea typeface="+mn-ea"/>
                <a:cs typeface="+mn-cs"/>
              </a:rPr>
              <a:t>EMPLOYEE_ID </a:t>
            </a:r>
            <a:r>
              <a:rPr lang="zh-TW" altLang="en-US" sz="1200" kern="1200" baseline="0" dirty="0">
                <a:solidFill>
                  <a:schemeClr val="tx1"/>
                </a:solidFill>
                <a:latin typeface="+mn-lt"/>
                <a:ea typeface="+mn-ea"/>
                <a:cs typeface="+mn-cs"/>
              </a:rPr>
              <a:t>資料欄與</a:t>
            </a:r>
            <a:r>
              <a:rPr lang="en-US" altLang="zh-TW" sz="1200" kern="1200" baseline="0" dirty="0">
                <a:solidFill>
                  <a:schemeClr val="tx1"/>
                </a:solidFill>
                <a:latin typeface="+mn-lt"/>
                <a:ea typeface="+mn-ea"/>
                <a:cs typeface="+mn-cs"/>
              </a:rPr>
              <a:t>JOB_ID </a:t>
            </a:r>
            <a:r>
              <a:rPr lang="zh-TW" altLang="en-US" sz="1200" kern="1200" baseline="0" dirty="0">
                <a:solidFill>
                  <a:schemeClr val="tx1"/>
                </a:solidFill>
                <a:latin typeface="+mn-lt"/>
                <a:ea typeface="+mn-ea"/>
                <a:cs typeface="+mn-cs"/>
              </a:rPr>
              <a:t>資料欄。並在</a:t>
            </a:r>
            <a:r>
              <a:rPr lang="en-US" altLang="zh-TW" sz="1200" kern="1200" baseline="0" dirty="0">
                <a:solidFill>
                  <a:schemeClr val="tx1"/>
                </a:solidFill>
                <a:latin typeface="+mn-lt"/>
                <a:ea typeface="+mn-ea"/>
                <a:cs typeface="+mn-cs"/>
              </a:rPr>
              <a:t>JOB_HISTORY SELECT </a:t>
            </a:r>
            <a:r>
              <a:rPr lang="zh-TW" altLang="en-US" sz="1200" kern="1200" baseline="0" dirty="0">
                <a:solidFill>
                  <a:schemeClr val="tx1"/>
                </a:solidFill>
                <a:latin typeface="+mn-lt"/>
                <a:ea typeface="+mn-ea"/>
                <a:cs typeface="+mn-cs"/>
              </a:rPr>
              <a:t>敘述句中，新增了文字值</a:t>
            </a:r>
            <a:r>
              <a:rPr lang="en-US" altLang="zh-TW" sz="1200" kern="1200" baseline="0" dirty="0">
                <a:solidFill>
                  <a:schemeClr val="tx1"/>
                </a:solidFill>
                <a:latin typeface="+mn-lt"/>
                <a:ea typeface="+mn-ea"/>
                <a:cs typeface="+mn-cs"/>
              </a:rPr>
              <a:t>0</a:t>
            </a:r>
            <a:r>
              <a:rPr lang="zh-TW" altLang="en-US" sz="1200" kern="1200" baseline="0" dirty="0">
                <a:solidFill>
                  <a:schemeClr val="tx1"/>
                </a:solidFill>
                <a:latin typeface="+mn-lt"/>
                <a:ea typeface="+mn-ea"/>
                <a:cs typeface="+mn-cs"/>
              </a:rPr>
              <a:t>，以對應</a:t>
            </a:r>
            <a:r>
              <a:rPr lang="en-US" altLang="zh-TW" sz="1200" kern="1200" baseline="0" dirty="0">
                <a:solidFill>
                  <a:schemeClr val="tx1"/>
                </a:solidFill>
                <a:latin typeface="+mn-lt"/>
                <a:ea typeface="+mn-ea"/>
                <a:cs typeface="+mn-cs"/>
              </a:rPr>
              <a:t>EMPLOYEES SELECT </a:t>
            </a:r>
            <a:r>
              <a:rPr lang="zh-TW" altLang="en-US" sz="1200" kern="1200" baseline="0" dirty="0">
                <a:solidFill>
                  <a:schemeClr val="tx1"/>
                </a:solidFill>
                <a:latin typeface="+mn-lt"/>
                <a:ea typeface="+mn-ea"/>
                <a:cs typeface="+mn-cs"/>
              </a:rPr>
              <a:t>敘述句的</a:t>
            </a:r>
            <a:r>
              <a:rPr lang="en-US" altLang="zh-TW" sz="1200" kern="1200" baseline="0" dirty="0">
                <a:solidFill>
                  <a:schemeClr val="tx1"/>
                </a:solidFill>
                <a:latin typeface="+mn-lt"/>
                <a:ea typeface="+mn-ea"/>
                <a:cs typeface="+mn-cs"/>
              </a:rPr>
              <a:t>SALARY </a:t>
            </a:r>
            <a:r>
              <a:rPr lang="zh-TW" altLang="en-US" sz="1200" kern="1200" baseline="0" dirty="0">
                <a:solidFill>
                  <a:schemeClr val="tx1"/>
                </a:solidFill>
                <a:latin typeface="+mn-lt"/>
                <a:ea typeface="+mn-ea"/>
                <a:cs typeface="+mn-cs"/>
              </a:rPr>
              <a:t>數值資料欄。</a:t>
            </a:r>
          </a:p>
          <a:p>
            <a:r>
              <a:rPr lang="zh-TW" altLang="en-US" sz="1200" kern="1200" baseline="0" dirty="0">
                <a:solidFill>
                  <a:schemeClr val="tx1"/>
                </a:solidFill>
                <a:latin typeface="+mn-lt"/>
                <a:ea typeface="+mn-ea"/>
                <a:cs typeface="+mn-cs"/>
              </a:rPr>
              <a:t>在先前的結果中，輸出中與</a:t>
            </a:r>
            <a:r>
              <a:rPr lang="en-US" altLang="zh-TW" sz="1200" kern="1200" baseline="0" dirty="0">
                <a:solidFill>
                  <a:schemeClr val="tx1"/>
                </a:solidFill>
                <a:latin typeface="+mn-lt"/>
                <a:ea typeface="+mn-ea"/>
                <a:cs typeface="+mn-cs"/>
              </a:rPr>
              <a:t>JOB_HISTORY </a:t>
            </a:r>
            <a:r>
              <a:rPr lang="zh-TW" altLang="en-US" sz="1200" kern="1200" baseline="0" dirty="0">
                <a:solidFill>
                  <a:schemeClr val="tx1"/>
                </a:solidFill>
                <a:latin typeface="+mn-lt"/>
                <a:ea typeface="+mn-ea"/>
                <a:cs typeface="+mn-cs"/>
              </a:rPr>
              <a:t>表格的記錄相對應的各個資料列，其</a:t>
            </a:r>
            <a:r>
              <a:rPr lang="en-US" altLang="zh-TW" sz="1200" kern="1200" baseline="0" dirty="0">
                <a:solidFill>
                  <a:schemeClr val="tx1"/>
                </a:solidFill>
                <a:latin typeface="+mn-lt"/>
                <a:ea typeface="+mn-ea"/>
                <a:cs typeface="+mn-cs"/>
              </a:rPr>
              <a:t>SALARY</a:t>
            </a:r>
            <a:r>
              <a:rPr lang="zh-TW" altLang="en-US" sz="1200" kern="1200" baseline="0" dirty="0">
                <a:solidFill>
                  <a:schemeClr val="tx1"/>
                </a:solidFill>
                <a:latin typeface="+mn-lt"/>
                <a:ea typeface="+mn-ea"/>
                <a:cs typeface="+mn-cs"/>
              </a:rPr>
              <a:t>資料欄的值均為</a:t>
            </a:r>
            <a:r>
              <a:rPr lang="en-US" altLang="zh-TW" sz="1200" kern="1200" baseline="0" dirty="0">
                <a:solidFill>
                  <a:schemeClr val="tx1"/>
                </a:solidFill>
                <a:latin typeface="+mn-lt"/>
                <a:ea typeface="+mn-ea"/>
                <a:cs typeface="+mn-cs"/>
              </a:rPr>
              <a:t>0</a:t>
            </a:r>
            <a:r>
              <a:rPr lang="zh-TW" altLang="en-US" sz="1200" kern="1200" baseline="0" dirty="0">
                <a:solidFill>
                  <a:schemeClr val="tx1"/>
                </a:solidFill>
                <a:latin typeface="+mn-lt"/>
                <a:ea typeface="+mn-ea"/>
                <a:cs typeface="+mn-cs"/>
              </a:rPr>
              <a:t>。</a:t>
            </a:r>
            <a:endParaRPr lang="en-US" altLang="zh-TW"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A39202C3-94A1-45D8-922D-2B0F8810323A}" type="slidenum">
              <a:rPr lang="en-US" altLang="zh-TW">
                <a:solidFill>
                  <a:schemeClr val="tx1"/>
                </a:solidFill>
              </a:rPr>
              <a:pPr/>
              <a:t>38</a:t>
            </a:fld>
            <a:endParaRPr lang="en-US" altLang="zh-TW">
              <a:solidFill>
                <a:schemeClr val="tx1"/>
              </a:solidFill>
            </a:endParaRPr>
          </a:p>
        </p:txBody>
      </p:sp>
      <p:sp>
        <p:nvSpPr>
          <p:cNvPr id="324615" name="Rectangle 7"/>
          <p:cNvSpPr>
            <a:spLocks noGrp="1" noRot="1" noChangeAspect="1" noChangeArrowheads="1" noTextEdit="1"/>
          </p:cNvSpPr>
          <p:nvPr>
            <p:ph type="sldImg"/>
          </p:nvPr>
        </p:nvSpPr>
        <p:spPr>
          <a:ln/>
        </p:spPr>
      </p:sp>
      <p:sp>
        <p:nvSpPr>
          <p:cNvPr id="324616" name="Rectangle 8"/>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控制資料列的順序</a:t>
            </a:r>
          </a:p>
          <a:p>
            <a:r>
              <a:rPr lang="zh-TW" altLang="en-US" sz="1200" kern="1200" baseline="0" dirty="0">
                <a:solidFill>
                  <a:schemeClr val="tx1"/>
                </a:solidFill>
                <a:latin typeface="+mn-lt"/>
                <a:ea typeface="+mn-ea"/>
                <a:cs typeface="+mn-cs"/>
              </a:rPr>
              <a:t>依照預設，系統會以遞增順序將輸出儲存在第一個資料欄。您可使用</a:t>
            </a:r>
            <a:r>
              <a:rPr lang="en-US" altLang="zh-TW" sz="1200" kern="1200" baseline="0" dirty="0">
                <a:solidFill>
                  <a:schemeClr val="tx1"/>
                </a:solidFill>
                <a:latin typeface="+mn-lt"/>
                <a:ea typeface="+mn-ea"/>
                <a:cs typeface="+mn-cs"/>
              </a:rPr>
              <a:t>ORDER BY </a:t>
            </a:r>
            <a:r>
              <a:rPr lang="zh-TW" altLang="en-US" sz="1200" kern="1200" baseline="0" dirty="0">
                <a:solidFill>
                  <a:schemeClr val="tx1"/>
                </a:solidFill>
                <a:latin typeface="+mn-lt"/>
                <a:ea typeface="+mn-ea"/>
                <a:cs typeface="+mn-cs"/>
              </a:rPr>
              <a:t>子句來變</a:t>
            </a:r>
          </a:p>
          <a:p>
            <a:r>
              <a:rPr lang="zh-TW" altLang="en-US" sz="1200" kern="1200" baseline="0" dirty="0">
                <a:solidFill>
                  <a:schemeClr val="tx1"/>
                </a:solidFill>
                <a:latin typeface="+mn-lt"/>
                <a:ea typeface="+mn-ea"/>
                <a:cs typeface="+mn-cs"/>
              </a:rPr>
              <a:t>更順序。</a:t>
            </a:r>
          </a:p>
          <a:p>
            <a:r>
              <a:rPr lang="zh-TW" altLang="en-US" sz="1200" kern="1200" baseline="0" dirty="0">
                <a:solidFill>
                  <a:schemeClr val="tx1"/>
                </a:solidFill>
                <a:latin typeface="+mn-lt"/>
                <a:ea typeface="+mn-ea"/>
                <a:cs typeface="+mn-cs"/>
              </a:rPr>
              <a:t>在一次複合查詢中只能使用一次</a:t>
            </a:r>
            <a:r>
              <a:rPr lang="en-US" altLang="zh-TW" sz="1200" kern="1200" baseline="0" dirty="0">
                <a:solidFill>
                  <a:schemeClr val="tx1"/>
                </a:solidFill>
                <a:latin typeface="+mn-lt"/>
                <a:ea typeface="+mn-ea"/>
                <a:cs typeface="+mn-cs"/>
              </a:rPr>
              <a:t>ORDER BY </a:t>
            </a:r>
            <a:r>
              <a:rPr lang="zh-TW" altLang="en-US" sz="1200" kern="1200" baseline="0" dirty="0">
                <a:solidFill>
                  <a:schemeClr val="tx1"/>
                </a:solidFill>
                <a:latin typeface="+mn-lt"/>
                <a:ea typeface="+mn-ea"/>
                <a:cs typeface="+mn-cs"/>
              </a:rPr>
              <a:t>子句。若要使用</a:t>
            </a:r>
            <a:r>
              <a:rPr lang="en-US" altLang="zh-TW" sz="1200" kern="1200" baseline="0" dirty="0">
                <a:solidFill>
                  <a:schemeClr val="tx1"/>
                </a:solidFill>
                <a:latin typeface="+mn-lt"/>
                <a:ea typeface="+mn-ea"/>
                <a:cs typeface="+mn-cs"/>
              </a:rPr>
              <a:t>ORDER BY </a:t>
            </a:r>
            <a:r>
              <a:rPr lang="zh-TW" altLang="en-US" sz="1200" kern="1200" baseline="0" dirty="0">
                <a:solidFill>
                  <a:schemeClr val="tx1"/>
                </a:solidFill>
                <a:latin typeface="+mn-lt"/>
                <a:ea typeface="+mn-ea"/>
                <a:cs typeface="+mn-cs"/>
              </a:rPr>
              <a:t>子句，則只能將</a:t>
            </a:r>
          </a:p>
          <a:p>
            <a:r>
              <a:rPr lang="zh-TW" altLang="en-US" sz="1200" kern="1200" baseline="0" dirty="0">
                <a:solidFill>
                  <a:schemeClr val="tx1"/>
                </a:solidFill>
                <a:latin typeface="+mn-lt"/>
                <a:ea typeface="+mn-ea"/>
                <a:cs typeface="+mn-cs"/>
              </a:rPr>
              <a:t>它放置在查詢的結尾。</a:t>
            </a:r>
            <a:r>
              <a:rPr lang="en-US" altLang="zh-TW" sz="1200" kern="1200" baseline="0" dirty="0">
                <a:solidFill>
                  <a:schemeClr val="tx1"/>
                </a:solidFill>
                <a:latin typeface="+mn-lt"/>
                <a:ea typeface="+mn-ea"/>
                <a:cs typeface="+mn-cs"/>
              </a:rPr>
              <a:t>ORDER BY </a:t>
            </a:r>
            <a:r>
              <a:rPr lang="zh-TW" altLang="en-US" sz="1200" kern="1200" baseline="0" dirty="0">
                <a:solidFill>
                  <a:schemeClr val="tx1"/>
                </a:solidFill>
                <a:latin typeface="+mn-lt"/>
                <a:ea typeface="+mn-ea"/>
                <a:cs typeface="+mn-cs"/>
              </a:rPr>
              <a:t>子句可接受資料欄名稱或別名。如果沒有使用</a:t>
            </a:r>
            <a:r>
              <a:rPr lang="en-US" altLang="zh-TW" sz="1200" kern="1200" baseline="0" dirty="0">
                <a:solidFill>
                  <a:schemeClr val="tx1"/>
                </a:solidFill>
                <a:latin typeface="+mn-lt"/>
                <a:ea typeface="+mn-ea"/>
                <a:cs typeface="+mn-cs"/>
              </a:rPr>
              <a:t>ORDER</a:t>
            </a:r>
          </a:p>
          <a:p>
            <a:r>
              <a:rPr lang="en-US" altLang="zh-TW" sz="1200" kern="1200" baseline="0" dirty="0">
                <a:solidFill>
                  <a:schemeClr val="tx1"/>
                </a:solidFill>
                <a:latin typeface="+mn-lt"/>
                <a:ea typeface="+mn-ea"/>
                <a:cs typeface="+mn-cs"/>
              </a:rPr>
              <a:t>BY </a:t>
            </a:r>
            <a:r>
              <a:rPr lang="zh-TW" altLang="en-US" sz="1200" kern="1200" baseline="0" dirty="0">
                <a:solidFill>
                  <a:schemeClr val="tx1"/>
                </a:solidFill>
                <a:latin typeface="+mn-lt"/>
                <a:ea typeface="+mn-ea"/>
                <a:cs typeface="+mn-cs"/>
              </a:rPr>
              <a:t>子句，則投影片中的程式碼範例會依照第一個資料欄的字母順序來排列輸出結果，如下：</a:t>
            </a:r>
          </a:p>
          <a:p>
            <a:r>
              <a:rPr lang="zh-TW" altLang="en-US" sz="1200" kern="1200" baseline="0" dirty="0">
                <a:solidFill>
                  <a:schemeClr val="tx1"/>
                </a:solidFill>
                <a:latin typeface="+mn-lt"/>
                <a:ea typeface="+mn-ea"/>
                <a:cs typeface="+mn-cs"/>
              </a:rPr>
              <a:t>注意：在多次使用</a:t>
            </a:r>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集合運算子的複合查詢中，</a:t>
            </a:r>
            <a:r>
              <a:rPr lang="en-US" altLang="zh-TW" sz="1200" kern="1200" baseline="0" dirty="0">
                <a:solidFill>
                  <a:schemeClr val="tx1"/>
                </a:solidFill>
                <a:latin typeface="+mn-lt"/>
                <a:ea typeface="+mn-ea"/>
                <a:cs typeface="+mn-cs"/>
              </a:rPr>
              <a:t>ORDER BY </a:t>
            </a:r>
            <a:r>
              <a:rPr lang="zh-TW" altLang="en-US" sz="1200" kern="1200" baseline="0" dirty="0">
                <a:solidFill>
                  <a:schemeClr val="tx1"/>
                </a:solidFill>
                <a:latin typeface="+mn-lt"/>
                <a:ea typeface="+mn-ea"/>
                <a:cs typeface="+mn-cs"/>
              </a:rPr>
              <a:t>子句只能使用位置，而</a:t>
            </a:r>
          </a:p>
          <a:p>
            <a:r>
              <a:rPr lang="zh-TW" altLang="en-US" sz="1200" kern="1200" baseline="0" dirty="0">
                <a:solidFill>
                  <a:schemeClr val="tx1"/>
                </a:solidFill>
                <a:latin typeface="+mn-lt"/>
                <a:ea typeface="+mn-ea"/>
                <a:cs typeface="+mn-cs"/>
              </a:rPr>
              <a:t>不能使用表示式。</a:t>
            </a:r>
          </a:p>
          <a:p>
            <a:r>
              <a:rPr lang="en-US" altLang="zh-TW" sz="1200" b="1" i="1" kern="1200" baseline="0" dirty="0" err="1">
                <a:solidFill>
                  <a:schemeClr val="tx1"/>
                </a:solidFill>
                <a:latin typeface="+mn-lt"/>
                <a:ea typeface="+mn-ea"/>
                <a:cs typeface="+mn-cs"/>
              </a:rPr>
              <a:t>iSQL</a:t>
            </a:r>
            <a:r>
              <a:rPr lang="en-US" altLang="zh-TW" sz="1200" b="1" i="1" kern="1200" baseline="0" dirty="0">
                <a:solidFill>
                  <a:schemeClr val="tx1"/>
                </a:solidFill>
                <a:latin typeface="+mn-lt"/>
                <a:ea typeface="+mn-ea"/>
                <a:cs typeface="+mn-cs"/>
              </a:rPr>
              <a:t>*Plus </a:t>
            </a:r>
            <a:r>
              <a:rPr lang="zh-TW" altLang="en-US" sz="1200" b="1" i="1" kern="1200" baseline="0" dirty="0">
                <a:solidFill>
                  <a:schemeClr val="tx1"/>
                </a:solidFill>
                <a:latin typeface="+mn-lt"/>
                <a:ea typeface="+mn-ea"/>
                <a:cs typeface="+mn-cs"/>
              </a:rPr>
              <a:t>的</a:t>
            </a:r>
            <a:r>
              <a:rPr lang="en-US" altLang="zh-TW" sz="1200" b="1" i="1" kern="1200" baseline="0" dirty="0">
                <a:solidFill>
                  <a:schemeClr val="tx1"/>
                </a:solidFill>
                <a:latin typeface="+mn-lt"/>
                <a:ea typeface="+mn-ea"/>
                <a:cs typeface="+mn-cs"/>
              </a:rPr>
              <a:t>COLUMN </a:t>
            </a:r>
            <a:r>
              <a:rPr lang="zh-TW" altLang="en-US" sz="1200" b="1" i="1" kern="1200" baseline="0" dirty="0">
                <a:solidFill>
                  <a:schemeClr val="tx1"/>
                </a:solidFill>
                <a:latin typeface="+mn-lt"/>
                <a:ea typeface="+mn-ea"/>
                <a:cs typeface="+mn-cs"/>
              </a:rPr>
              <a:t>命令</a:t>
            </a:r>
          </a:p>
          <a:p>
            <a:r>
              <a:rPr lang="zh-TW" altLang="en-US" sz="1200" kern="1200" baseline="0" dirty="0">
                <a:solidFill>
                  <a:schemeClr val="tx1"/>
                </a:solidFill>
                <a:latin typeface="+mn-lt"/>
                <a:ea typeface="+mn-ea"/>
                <a:cs typeface="+mn-cs"/>
              </a:rPr>
              <a:t>您可使用</a:t>
            </a:r>
            <a:r>
              <a:rPr lang="en-US" altLang="zh-TW" sz="1200" i="1" kern="1200" baseline="0" dirty="0" err="1">
                <a:solidFill>
                  <a:schemeClr val="tx1"/>
                </a:solidFill>
                <a:latin typeface="+mn-lt"/>
                <a:ea typeface="+mn-ea"/>
                <a:cs typeface="+mn-cs"/>
              </a:rPr>
              <a:t>iSQL</a:t>
            </a:r>
            <a:r>
              <a:rPr lang="en-US" altLang="zh-TW" sz="1200" i="1" kern="1200" baseline="0" dirty="0">
                <a:solidFill>
                  <a:schemeClr val="tx1"/>
                </a:solidFill>
                <a:latin typeface="+mn-lt"/>
                <a:ea typeface="+mn-ea"/>
                <a:cs typeface="+mn-cs"/>
              </a:rPr>
              <a:t>*Plus </a:t>
            </a:r>
            <a:r>
              <a:rPr lang="zh-TW" altLang="en-US" sz="1200" i="1" kern="1200" baseline="0" dirty="0">
                <a:solidFill>
                  <a:schemeClr val="tx1"/>
                </a:solidFill>
                <a:latin typeface="+mn-lt"/>
                <a:ea typeface="+mn-ea"/>
                <a:cs typeface="+mn-cs"/>
              </a:rPr>
              <a:t>的</a:t>
            </a:r>
            <a:r>
              <a:rPr lang="en-US" altLang="zh-TW" sz="1200" i="1" kern="1200" baseline="0" dirty="0">
                <a:solidFill>
                  <a:schemeClr val="tx1"/>
                </a:solidFill>
                <a:latin typeface="+mn-lt"/>
                <a:ea typeface="+mn-ea"/>
                <a:cs typeface="+mn-cs"/>
              </a:rPr>
              <a:t>COLUMN </a:t>
            </a:r>
            <a:r>
              <a:rPr lang="zh-TW" altLang="en-US" sz="1200" i="1" kern="1200" baseline="0" dirty="0">
                <a:solidFill>
                  <a:schemeClr val="tx1"/>
                </a:solidFill>
                <a:latin typeface="+mn-lt"/>
                <a:ea typeface="+mn-ea"/>
                <a:cs typeface="+mn-cs"/>
              </a:rPr>
              <a:t>命令，來自訂資料欄標題。</a:t>
            </a:r>
            <a:endParaRPr lang="en-US" altLang="zh-TW" b="1" dirty="0">
              <a:solidFill>
                <a:schemeClr val="tx1"/>
              </a:solidFill>
            </a:endParaRPr>
          </a:p>
          <a:p>
            <a:pPr lvl="1"/>
            <a:endParaRPr lang="en-US" altLang="zh-TW" b="1" dirty="0">
              <a:solidFill>
                <a:schemeClr val="tx1"/>
              </a:solidFill>
            </a:endParaRPr>
          </a:p>
          <a:p>
            <a:pPr lvl="1"/>
            <a:endParaRPr lang="en-US" altLang="zh-TW" b="1" dirty="0">
              <a:solidFill>
                <a:schemeClr val="tx1"/>
              </a:solidFill>
            </a:endParaRPr>
          </a:p>
          <a:p>
            <a:pPr lvl="1"/>
            <a:endParaRPr lang="en-US" altLang="zh-TW" b="1" dirty="0">
              <a:solidFill>
                <a:schemeClr val="tx1"/>
              </a:solidFill>
            </a:endParaRPr>
          </a:p>
          <a:p>
            <a:pPr lvl="1"/>
            <a:r>
              <a:rPr lang="en-US" altLang="zh-TW" b="1" dirty="0">
                <a:solidFill>
                  <a:schemeClr val="tx1"/>
                </a:solidFill>
              </a:rPr>
              <a:t>Note:</a:t>
            </a:r>
            <a:r>
              <a:rPr lang="en-US" altLang="zh-TW" dirty="0">
                <a:solidFill>
                  <a:schemeClr val="tx1"/>
                </a:solidFill>
              </a:rPr>
              <a:t> Consider a compound query where the </a:t>
            </a:r>
            <a:r>
              <a:rPr lang="en-US" altLang="zh-TW" dirty="0">
                <a:solidFill>
                  <a:schemeClr val="tx1"/>
                </a:solidFill>
                <a:latin typeface="Courier New" pitchFamily="49" charset="0"/>
              </a:rPr>
              <a:t>UNION</a:t>
            </a:r>
            <a:r>
              <a:rPr lang="en-US" altLang="zh-TW" dirty="0">
                <a:solidFill>
                  <a:schemeClr val="tx1"/>
                </a:solidFill>
              </a:rPr>
              <a:t> </a:t>
            </a:r>
            <a:r>
              <a:rPr lang="en-US" altLang="zh-TW" dirty="0"/>
              <a:t>set </a:t>
            </a:r>
            <a:r>
              <a:rPr lang="en-US" altLang="zh-TW" dirty="0">
                <a:solidFill>
                  <a:schemeClr val="tx1"/>
                </a:solidFill>
              </a:rPr>
              <a:t>operator is used more than once. In this case, the </a:t>
            </a:r>
            <a:r>
              <a:rPr lang="en-US" altLang="zh-TW" dirty="0">
                <a:solidFill>
                  <a:schemeClr val="tx1"/>
                </a:solidFill>
                <a:latin typeface="Courier New" pitchFamily="49" charset="0"/>
              </a:rPr>
              <a:t>ORDER BY </a:t>
            </a:r>
            <a:r>
              <a:rPr lang="en-US" altLang="zh-TW" dirty="0">
                <a:solidFill>
                  <a:schemeClr val="tx1"/>
                </a:solidFill>
              </a:rPr>
              <a:t>clause can use only positions rather than explicit expressions. </a:t>
            </a:r>
          </a:p>
          <a:p>
            <a:r>
              <a:rPr lang="en-US" altLang="zh-TW" dirty="0"/>
              <a:t>The </a:t>
            </a:r>
            <a:r>
              <a:rPr lang="en-US" altLang="zh-TW" i="1" dirty="0" err="1">
                <a:latin typeface="Times New Roman" pitchFamily="18" charset="0"/>
              </a:rPr>
              <a:t>i</a:t>
            </a:r>
            <a:r>
              <a:rPr lang="en-US" altLang="zh-TW" dirty="0" err="1"/>
              <a:t>SQL</a:t>
            </a:r>
            <a:r>
              <a:rPr lang="en-US" altLang="zh-TW" dirty="0"/>
              <a:t>*Plus </a:t>
            </a:r>
            <a:r>
              <a:rPr lang="en-US" altLang="zh-TW" dirty="0">
                <a:latin typeface="Courier New" pitchFamily="49" charset="0"/>
              </a:rPr>
              <a:t>COLUMN</a:t>
            </a:r>
            <a:r>
              <a:rPr lang="en-US" altLang="zh-TW" dirty="0"/>
              <a:t> Command</a:t>
            </a:r>
          </a:p>
          <a:p>
            <a:pPr lvl="1"/>
            <a:r>
              <a:rPr lang="en-US" altLang="zh-TW" dirty="0">
                <a:solidFill>
                  <a:schemeClr val="tx1"/>
                </a:solidFill>
              </a:rPr>
              <a:t>You can use the </a:t>
            </a:r>
            <a:r>
              <a:rPr lang="en-US" altLang="zh-TW" i="1" dirty="0" err="1">
                <a:solidFill>
                  <a:schemeClr val="tx1"/>
                </a:solidFill>
              </a:rPr>
              <a:t>i</a:t>
            </a:r>
            <a:r>
              <a:rPr lang="en-US" altLang="zh-TW" dirty="0" err="1">
                <a:solidFill>
                  <a:schemeClr val="tx1"/>
                </a:solidFill>
              </a:rPr>
              <a:t>SQL</a:t>
            </a:r>
            <a:r>
              <a:rPr lang="en-US" altLang="zh-TW" dirty="0">
                <a:solidFill>
                  <a:schemeClr val="tx1"/>
                </a:solidFill>
              </a:rPr>
              <a:t>*Plus </a:t>
            </a:r>
            <a:r>
              <a:rPr lang="en-US" altLang="zh-TW" dirty="0">
                <a:solidFill>
                  <a:schemeClr val="tx1"/>
                </a:solidFill>
                <a:latin typeface="Courier New" pitchFamily="49" charset="0"/>
              </a:rPr>
              <a:t>COLUMN</a:t>
            </a:r>
            <a:r>
              <a:rPr lang="en-US" altLang="zh-TW" dirty="0">
                <a:solidFill>
                  <a:schemeClr val="tx1"/>
                </a:solidFill>
              </a:rPr>
              <a:t> command to customize column headings.</a:t>
            </a:r>
          </a:p>
        </p:txBody>
      </p:sp>
      <p:pic>
        <p:nvPicPr>
          <p:cNvPr id="324614" name="Picture 6"/>
          <p:cNvPicPr>
            <a:picLocks noChangeAspect="1" noChangeArrowheads="1"/>
          </p:cNvPicPr>
          <p:nvPr/>
        </p:nvPicPr>
        <p:blipFill>
          <a:blip r:embed="rId3"/>
          <a:srcRect/>
          <a:stretch>
            <a:fillRect/>
          </a:stretch>
        </p:blipFill>
        <p:spPr bwMode="auto">
          <a:xfrm>
            <a:off x="738123" y="6483841"/>
            <a:ext cx="5428471" cy="919561"/>
          </a:xfrm>
          <a:prstGeom prst="rect">
            <a:avLst/>
          </a:prstGeom>
          <a:noFill/>
          <a:ln w="25400">
            <a:noFill/>
            <a:miter lim="800000"/>
            <a:headEnd type="none" w="sm" len="sm"/>
            <a:tailEnd type="none" w="sm" len="sm"/>
          </a:ln>
          <a:effectLst/>
        </p:spPr>
      </p:pic>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CFD04FF9-916D-4289-B1FE-7756103416A4}" type="slidenum">
              <a:rPr lang="en-US" altLang="zh-TW">
                <a:solidFill>
                  <a:schemeClr val="tx1"/>
                </a:solidFill>
              </a:rPr>
              <a:pPr/>
              <a:t>39</a:t>
            </a:fld>
            <a:endParaRPr lang="en-US" altLang="zh-TW">
              <a:solidFill>
                <a:schemeClr val="tx1"/>
              </a:solidFill>
            </a:endParaRPr>
          </a:p>
        </p:txBody>
      </p:sp>
      <p:sp>
        <p:nvSpPr>
          <p:cNvPr id="326660" name="Rectangle 4"/>
          <p:cNvSpPr>
            <a:spLocks noGrp="1" noRot="1" noChangeAspect="1" noChangeArrowheads="1" noTextEdit="1"/>
          </p:cNvSpPr>
          <p:nvPr>
            <p:ph type="sldImg"/>
          </p:nvPr>
        </p:nvSpPr>
        <p:spPr>
          <a:ln/>
        </p:spPr>
      </p:sp>
      <p:sp>
        <p:nvSpPr>
          <p:cNvPr id="326661" name="Rectangle 5"/>
          <p:cNvSpPr>
            <a:spLocks noGrp="1" noChangeArrowheads="1"/>
          </p:cNvSpPr>
          <p:nvPr>
            <p:ph type="body" idx="1"/>
          </p:nvPr>
        </p:nvSpPr>
        <p:spPr/>
        <p:txBody>
          <a:bodyPr/>
          <a:lstStyle/>
          <a:p>
            <a:r>
              <a:rPr lang="en-US" altLang="zh-TW" sz="1200" kern="1200" baseline="0" dirty="0">
                <a:solidFill>
                  <a:schemeClr val="tx1"/>
                </a:solidFill>
                <a:latin typeface="+mn-lt"/>
                <a:ea typeface="+mn-ea"/>
                <a:cs typeface="+mn-cs"/>
              </a:rPr>
              <a:t>• UNION </a:t>
            </a:r>
            <a:r>
              <a:rPr lang="zh-TW" altLang="en-US" sz="1200" kern="1200" baseline="0" dirty="0">
                <a:solidFill>
                  <a:schemeClr val="tx1"/>
                </a:solidFill>
                <a:latin typeface="+mn-lt"/>
                <a:ea typeface="+mn-ea"/>
                <a:cs typeface="+mn-cs"/>
              </a:rPr>
              <a:t>運算子會傳回任一查詢選取的所有資料列。使用</a:t>
            </a:r>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運算子，可傳回多個</a:t>
            </a:r>
          </a:p>
          <a:p>
            <a:r>
              <a:rPr lang="zh-TW" altLang="en-US" sz="1200" kern="1200" baseline="0" dirty="0">
                <a:solidFill>
                  <a:schemeClr val="tx1"/>
                </a:solidFill>
                <a:latin typeface="+mn-lt"/>
                <a:ea typeface="+mn-ea"/>
                <a:cs typeface="+mn-cs"/>
              </a:rPr>
              <a:t>表格的所有資料列並刪除重複的資料列。</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使用</a:t>
            </a:r>
            <a:r>
              <a:rPr lang="en-US" altLang="zh-TW" sz="1200" kern="1200" baseline="0" dirty="0">
                <a:solidFill>
                  <a:schemeClr val="tx1"/>
                </a:solidFill>
                <a:latin typeface="+mn-lt"/>
                <a:ea typeface="+mn-ea"/>
                <a:cs typeface="+mn-cs"/>
              </a:rPr>
              <a:t>UNION ALL </a:t>
            </a:r>
            <a:r>
              <a:rPr lang="zh-TW" altLang="en-US" sz="1200" kern="1200" baseline="0" dirty="0">
                <a:solidFill>
                  <a:schemeClr val="tx1"/>
                </a:solidFill>
                <a:latin typeface="+mn-lt"/>
                <a:ea typeface="+mn-ea"/>
                <a:cs typeface="+mn-cs"/>
              </a:rPr>
              <a:t>運算子，可傳回多個查詢的所有資料列。與使用</a:t>
            </a:r>
            <a:r>
              <a:rPr lang="en-US" altLang="zh-TW" sz="1200" kern="1200" baseline="0" dirty="0">
                <a:solidFill>
                  <a:schemeClr val="tx1"/>
                </a:solidFill>
                <a:latin typeface="+mn-lt"/>
                <a:ea typeface="+mn-ea"/>
                <a:cs typeface="+mn-cs"/>
              </a:rPr>
              <a:t>UNION </a:t>
            </a:r>
            <a:r>
              <a:rPr lang="zh-TW" altLang="en-US" sz="1200" kern="1200" baseline="0" dirty="0">
                <a:solidFill>
                  <a:schemeClr val="tx1"/>
                </a:solidFill>
                <a:latin typeface="+mn-lt"/>
                <a:ea typeface="+mn-ea"/>
                <a:cs typeface="+mn-cs"/>
              </a:rPr>
              <a:t>運算子的範例不同的是，重複的資料列並不會被刪除，而且在預設情況下不會排序輸出結果。</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使用</a:t>
            </a:r>
            <a:r>
              <a:rPr lang="en-US" altLang="zh-TW" sz="1200" kern="1200" baseline="0" dirty="0">
                <a:solidFill>
                  <a:schemeClr val="tx1"/>
                </a:solidFill>
                <a:latin typeface="+mn-lt"/>
                <a:ea typeface="+mn-ea"/>
                <a:cs typeface="+mn-cs"/>
              </a:rPr>
              <a:t>INTERSECT </a:t>
            </a:r>
            <a:r>
              <a:rPr lang="zh-TW" altLang="en-US" sz="1200" kern="1200" baseline="0" dirty="0">
                <a:solidFill>
                  <a:schemeClr val="tx1"/>
                </a:solidFill>
                <a:latin typeface="+mn-lt"/>
                <a:ea typeface="+mn-ea"/>
                <a:cs typeface="+mn-cs"/>
              </a:rPr>
              <a:t>運算子，可傳回多個查詢所共有的資料列。</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使用</a:t>
            </a:r>
            <a:r>
              <a:rPr lang="en-US" altLang="zh-TW" sz="1200" kern="1200" baseline="0" dirty="0">
                <a:solidFill>
                  <a:schemeClr val="tx1"/>
                </a:solidFill>
                <a:latin typeface="+mn-lt"/>
                <a:ea typeface="+mn-ea"/>
                <a:cs typeface="+mn-cs"/>
              </a:rPr>
              <a:t>MINUS </a:t>
            </a:r>
            <a:r>
              <a:rPr lang="zh-TW" altLang="en-US" sz="1200" kern="1200" baseline="0" dirty="0">
                <a:solidFill>
                  <a:schemeClr val="tx1"/>
                </a:solidFill>
                <a:latin typeface="+mn-lt"/>
                <a:ea typeface="+mn-ea"/>
                <a:cs typeface="+mn-cs"/>
              </a:rPr>
              <a:t>運算子，可傳回特定的資料列，這些是第一個查詢所傳回、但是第二個查詢未傳回的資料列。</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請記住，只在複合敘述句的句尾使用</a:t>
            </a:r>
            <a:r>
              <a:rPr lang="en-US" altLang="zh-TW" sz="1200" kern="1200" baseline="0" dirty="0">
                <a:solidFill>
                  <a:schemeClr val="tx1"/>
                </a:solidFill>
                <a:latin typeface="+mn-lt"/>
                <a:ea typeface="+mn-ea"/>
                <a:cs typeface="+mn-cs"/>
              </a:rPr>
              <a:t>ORDER BY </a:t>
            </a:r>
            <a:r>
              <a:rPr lang="zh-TW" altLang="en-US" sz="1200" kern="1200" baseline="0" dirty="0">
                <a:solidFill>
                  <a:schemeClr val="tx1"/>
                </a:solidFill>
                <a:latin typeface="+mn-lt"/>
                <a:ea typeface="+mn-ea"/>
                <a:cs typeface="+mn-cs"/>
              </a:rPr>
              <a:t>子句。</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請確定所有</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清單中對應的表示式，具有相同的數目以及資料類型。</a:t>
            </a:r>
            <a:endParaRPr lang="en-US" altLang="zh-TW"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10</a:t>
            </a:r>
            <a:r>
              <a:rPr lang="en-US" altLang="zh-TW" i="1"/>
              <a:t>g</a:t>
            </a:r>
            <a:r>
              <a:rPr lang="en-US" altLang="zh-TW"/>
              <a:t>: SQL Fundamentals I</a:t>
            </a:r>
            <a:r>
              <a:rPr lang="en-US" altLang="zh-TW">
                <a:solidFill>
                  <a:schemeClr val="tx1"/>
                </a:solidFill>
              </a:rPr>
              <a:t>   7-</a:t>
            </a:r>
            <a:fld id="{13EA6BEA-FBE6-4DD4-A5E2-B337C6E65AC3}" type="slidenum">
              <a:rPr lang="en-US" altLang="zh-TW">
                <a:solidFill>
                  <a:schemeClr val="tx1"/>
                </a:solidFill>
              </a:rPr>
              <a:pPr/>
              <a:t>40</a:t>
            </a:fld>
            <a:endParaRPr lang="en-US" altLang="zh-TW">
              <a:solidFill>
                <a:schemeClr val="tx1"/>
              </a:solidFill>
            </a:endParaRPr>
          </a:p>
        </p:txBody>
      </p:sp>
      <p:sp>
        <p:nvSpPr>
          <p:cNvPr id="328708" name="Rectangle 4"/>
          <p:cNvSpPr>
            <a:spLocks noGrp="1" noRot="1" noChangeAspect="1" noChangeArrowheads="1" noTextEdit="1"/>
          </p:cNvSpPr>
          <p:nvPr>
            <p:ph type="sldImg"/>
          </p:nvPr>
        </p:nvSpPr>
        <p:spPr>
          <a:ln/>
        </p:spPr>
      </p:sp>
      <p:sp>
        <p:nvSpPr>
          <p:cNvPr id="328709" name="Rectangle 5"/>
          <p:cNvSpPr>
            <a:spLocks noGrp="1" noChangeArrowheads="1"/>
          </p:cNvSpPr>
          <p:nvPr>
            <p:ph type="body" idx="1"/>
          </p:nvPr>
        </p:nvSpPr>
        <p:spPr/>
        <p:txBody>
          <a:bodyPr/>
          <a:lstStyle/>
          <a:p>
            <a:r>
              <a:rPr lang="en-US" altLang="zh-TW"/>
              <a:t>Practice 7: Overview</a:t>
            </a:r>
            <a:endParaRPr lang="en-US" altLang="zh-TW">
              <a:latin typeface="Times New Roman" pitchFamily="18" charset="0"/>
            </a:endParaRPr>
          </a:p>
          <a:p>
            <a:pPr lvl="1"/>
            <a:r>
              <a:rPr lang="en-US" altLang="zh-TW"/>
              <a:t>In this practice, you write queries using the </a:t>
            </a:r>
            <a:r>
              <a:rPr lang="en-US" altLang="zh-TW">
                <a:solidFill>
                  <a:schemeClr val="tx1"/>
                </a:solidFill>
              </a:rPr>
              <a:t>set</a:t>
            </a:r>
            <a:r>
              <a:rPr lang="en-US" altLang="zh-TW"/>
              <a:t> operators.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使用子查詢</a:t>
            </a:r>
          </a:p>
          <a:p>
            <a:r>
              <a:rPr lang="zh-TW" altLang="en-US" sz="1200" kern="1200" baseline="0" dirty="0">
                <a:solidFill>
                  <a:schemeClr val="tx1"/>
                </a:solidFill>
                <a:latin typeface="+mn-lt"/>
                <a:ea typeface="+mn-ea"/>
                <a:cs typeface="+mn-cs"/>
              </a:rPr>
              <a:t>在投影片中，內部查詢會找出員工</a:t>
            </a:r>
            <a:r>
              <a:rPr lang="en-US" altLang="zh-TW" sz="1200" kern="1200" baseline="0" dirty="0">
                <a:solidFill>
                  <a:schemeClr val="tx1"/>
                </a:solidFill>
                <a:latin typeface="+mn-lt"/>
                <a:ea typeface="+mn-ea"/>
                <a:cs typeface="+mn-cs"/>
              </a:rPr>
              <a:t>Abel </a:t>
            </a:r>
            <a:r>
              <a:rPr lang="zh-TW" altLang="en-US" sz="1200" kern="1200" baseline="0" dirty="0">
                <a:solidFill>
                  <a:schemeClr val="tx1"/>
                </a:solidFill>
                <a:latin typeface="+mn-lt"/>
                <a:ea typeface="+mn-ea"/>
                <a:cs typeface="+mn-cs"/>
              </a:rPr>
              <a:t>的薪資，外部查詢則會使用內部查詢的結果，並以此結果來顯示薪資高於</a:t>
            </a:r>
            <a:r>
              <a:rPr lang="en-US" altLang="zh-TW" sz="1200" kern="1200" baseline="0" dirty="0">
                <a:solidFill>
                  <a:schemeClr val="tx1"/>
                </a:solidFill>
                <a:latin typeface="+mn-lt"/>
                <a:ea typeface="+mn-ea"/>
                <a:cs typeface="+mn-cs"/>
              </a:rPr>
              <a:t>Abel </a:t>
            </a:r>
            <a:r>
              <a:rPr lang="zh-TW" altLang="en-US" sz="1200" kern="1200" baseline="0" dirty="0">
                <a:solidFill>
                  <a:schemeClr val="tx1"/>
                </a:solidFill>
                <a:latin typeface="+mn-lt"/>
                <a:ea typeface="+mn-ea"/>
                <a:cs typeface="+mn-cs"/>
              </a:rPr>
              <a:t>的員工有哪些人。</a:t>
            </a:r>
            <a:endParaRPr lang="en-US" altLang="zh-TW"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3883709" y="-1564"/>
            <a:ext cx="2975849" cy="461345"/>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74787" name="Rectangle 3"/>
          <p:cNvSpPr>
            <a:spLocks noChangeArrowheads="1"/>
          </p:cNvSpPr>
          <p:nvPr/>
        </p:nvSpPr>
        <p:spPr bwMode="auto">
          <a:xfrm>
            <a:off x="-3115" y="-1564"/>
            <a:ext cx="2972735" cy="461345"/>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74790" name="Rectangle 6"/>
          <p:cNvSpPr>
            <a:spLocks noGrp="1" noRot="1" noChangeAspect="1" noChangeArrowheads="1" noTextEdit="1"/>
          </p:cNvSpPr>
          <p:nvPr>
            <p:ph type="sldImg"/>
          </p:nvPr>
        </p:nvSpPr>
        <p:spPr>
          <a:ln/>
        </p:spPr>
      </p:sp>
      <p:sp>
        <p:nvSpPr>
          <p:cNvPr id="374791" name="Rectangle 7"/>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使用子查詢的指導方針</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子查詢必須用括號括住。</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把子查詢置於比較條件的右邊，以方便閱讀。</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在</a:t>
            </a:r>
            <a:r>
              <a:rPr lang="en-US" altLang="zh-TW" sz="1200" kern="1200" baseline="0" dirty="0">
                <a:solidFill>
                  <a:schemeClr val="tx1"/>
                </a:solidFill>
                <a:latin typeface="+mn-lt"/>
                <a:ea typeface="+mn-ea"/>
                <a:cs typeface="+mn-cs"/>
              </a:rPr>
              <a:t>Oracle8</a:t>
            </a:r>
            <a:r>
              <a:rPr lang="en-US" altLang="zh-TW" sz="1200" i="1" kern="1200" baseline="0" dirty="0">
                <a:solidFill>
                  <a:schemeClr val="tx1"/>
                </a:solidFill>
                <a:latin typeface="+mn-lt"/>
                <a:ea typeface="+mn-ea"/>
                <a:cs typeface="+mn-cs"/>
              </a:rPr>
              <a:t>i </a:t>
            </a:r>
            <a:r>
              <a:rPr lang="zh-TW" altLang="en-US" sz="1200" i="1" kern="1200" baseline="0" dirty="0">
                <a:solidFill>
                  <a:schemeClr val="tx1"/>
                </a:solidFill>
                <a:latin typeface="+mn-lt"/>
                <a:ea typeface="+mn-ea"/>
                <a:cs typeface="+mn-cs"/>
              </a:rPr>
              <a:t>及之後的版本中可以使用</a:t>
            </a:r>
            <a:r>
              <a:rPr lang="en-US" altLang="zh-TW" sz="1200" i="1" kern="1200" baseline="0" dirty="0">
                <a:solidFill>
                  <a:schemeClr val="tx1"/>
                </a:solidFill>
                <a:latin typeface="+mn-lt"/>
                <a:ea typeface="+mn-ea"/>
                <a:cs typeface="+mn-cs"/>
              </a:rPr>
              <a:t>ORDER BY </a:t>
            </a:r>
            <a:r>
              <a:rPr lang="zh-TW" altLang="en-US" sz="1200" i="1" kern="1200" baseline="0" dirty="0">
                <a:solidFill>
                  <a:schemeClr val="tx1"/>
                </a:solidFill>
                <a:latin typeface="+mn-lt"/>
                <a:ea typeface="+mn-ea"/>
                <a:cs typeface="+mn-cs"/>
              </a:rPr>
              <a:t>子句，而且在子查詢中執行</a:t>
            </a:r>
            <a:r>
              <a:rPr lang="en-US" altLang="zh-TW" sz="1200" i="1" kern="1200" baseline="0" dirty="0">
                <a:solidFill>
                  <a:schemeClr val="tx1"/>
                </a:solidFill>
                <a:latin typeface="+mn-lt"/>
                <a:ea typeface="+mn-ea"/>
                <a:cs typeface="+mn-cs"/>
              </a:rPr>
              <a:t>Top-N </a:t>
            </a:r>
            <a:r>
              <a:rPr lang="zh-TW" altLang="en-US" sz="1200" i="1" kern="1200" baseline="0" dirty="0">
                <a:solidFill>
                  <a:schemeClr val="tx1"/>
                </a:solidFill>
                <a:latin typeface="+mn-lt"/>
                <a:ea typeface="+mn-ea"/>
                <a:cs typeface="+mn-cs"/>
              </a:rPr>
              <a:t>分析</a:t>
            </a:r>
          </a:p>
          <a:p>
            <a:r>
              <a:rPr lang="zh-TW" altLang="en-US" sz="1200" kern="1200" baseline="0" dirty="0">
                <a:solidFill>
                  <a:schemeClr val="tx1"/>
                </a:solidFill>
                <a:latin typeface="+mn-lt"/>
                <a:ea typeface="+mn-ea"/>
                <a:cs typeface="+mn-cs"/>
              </a:rPr>
              <a:t>時，子查詢是必要的項目。</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但在</a:t>
            </a:r>
            <a:r>
              <a:rPr lang="en-US" altLang="zh-TW" sz="1200" kern="1200" baseline="0" dirty="0">
                <a:solidFill>
                  <a:schemeClr val="tx1"/>
                </a:solidFill>
                <a:latin typeface="+mn-lt"/>
                <a:ea typeface="+mn-ea"/>
                <a:cs typeface="+mn-cs"/>
              </a:rPr>
              <a:t>Oracle8</a:t>
            </a:r>
            <a:r>
              <a:rPr lang="en-US" altLang="zh-TW" sz="1200" i="1" kern="1200" baseline="0" dirty="0">
                <a:solidFill>
                  <a:schemeClr val="tx1"/>
                </a:solidFill>
                <a:latin typeface="+mn-lt"/>
                <a:ea typeface="+mn-ea"/>
                <a:cs typeface="+mn-cs"/>
              </a:rPr>
              <a:t>i </a:t>
            </a:r>
            <a:r>
              <a:rPr lang="zh-TW" altLang="en-US" sz="1200" i="1" kern="1200" baseline="0" dirty="0">
                <a:solidFill>
                  <a:schemeClr val="tx1"/>
                </a:solidFill>
                <a:latin typeface="+mn-lt"/>
                <a:ea typeface="+mn-ea"/>
                <a:cs typeface="+mn-cs"/>
              </a:rPr>
              <a:t>之前，子查詢是不能包含</a:t>
            </a:r>
            <a:r>
              <a:rPr lang="en-US" altLang="zh-TW" sz="1200" i="1" kern="1200" baseline="0" dirty="0">
                <a:solidFill>
                  <a:schemeClr val="tx1"/>
                </a:solidFill>
                <a:latin typeface="+mn-lt"/>
                <a:ea typeface="+mn-ea"/>
                <a:cs typeface="+mn-cs"/>
              </a:rPr>
              <a:t>ORDER BY </a:t>
            </a:r>
            <a:r>
              <a:rPr lang="zh-TW" altLang="en-US" sz="1200" i="1" kern="1200" baseline="0" dirty="0">
                <a:solidFill>
                  <a:schemeClr val="tx1"/>
                </a:solidFill>
                <a:latin typeface="+mn-lt"/>
                <a:ea typeface="+mn-ea"/>
                <a:cs typeface="+mn-cs"/>
              </a:rPr>
              <a:t>子句的，只能在</a:t>
            </a:r>
            <a:r>
              <a:rPr lang="en-US" altLang="zh-TW" sz="1200" i="1" kern="1200" baseline="0" dirty="0">
                <a:solidFill>
                  <a:schemeClr val="tx1"/>
                </a:solidFill>
                <a:latin typeface="+mn-lt"/>
                <a:ea typeface="+mn-ea"/>
                <a:cs typeface="+mn-cs"/>
              </a:rPr>
              <a:t>SELECT </a:t>
            </a:r>
            <a:r>
              <a:rPr lang="zh-TW" altLang="en-US" sz="1200" i="1" kern="1200" baseline="0" dirty="0">
                <a:solidFill>
                  <a:schemeClr val="tx1"/>
                </a:solidFill>
                <a:latin typeface="+mn-lt"/>
                <a:ea typeface="+mn-ea"/>
                <a:cs typeface="+mn-cs"/>
              </a:rPr>
              <a:t>敘述句</a:t>
            </a:r>
          </a:p>
          <a:p>
            <a:r>
              <a:rPr lang="zh-TW" altLang="en-US" sz="1200" kern="1200" baseline="0" dirty="0">
                <a:solidFill>
                  <a:schemeClr val="tx1"/>
                </a:solidFill>
                <a:latin typeface="+mn-lt"/>
                <a:ea typeface="+mn-ea"/>
                <a:cs typeface="+mn-cs"/>
              </a:rPr>
              <a:t>中使用一個</a:t>
            </a:r>
            <a:r>
              <a:rPr lang="en-US" altLang="zh-TW" sz="1200" kern="1200" baseline="0" dirty="0">
                <a:solidFill>
                  <a:schemeClr val="tx1"/>
                </a:solidFill>
                <a:latin typeface="+mn-lt"/>
                <a:ea typeface="+mn-ea"/>
                <a:cs typeface="+mn-cs"/>
              </a:rPr>
              <a:t>ORDER BY </a:t>
            </a:r>
            <a:r>
              <a:rPr lang="zh-TW" altLang="en-US" sz="1200" kern="1200" baseline="0" dirty="0">
                <a:solidFill>
                  <a:schemeClr val="tx1"/>
                </a:solidFill>
                <a:latin typeface="+mn-lt"/>
                <a:ea typeface="+mn-ea"/>
                <a:cs typeface="+mn-cs"/>
              </a:rPr>
              <a:t>子句；如果指定了</a:t>
            </a:r>
            <a:r>
              <a:rPr lang="en-US" altLang="zh-TW" sz="1200" kern="1200" baseline="0" dirty="0">
                <a:solidFill>
                  <a:schemeClr val="tx1"/>
                </a:solidFill>
                <a:latin typeface="+mn-lt"/>
                <a:ea typeface="+mn-ea"/>
                <a:cs typeface="+mn-cs"/>
              </a:rPr>
              <a:t>ORDER BY </a:t>
            </a:r>
            <a:r>
              <a:rPr lang="zh-TW" altLang="en-US" sz="1200" kern="1200" baseline="0" dirty="0">
                <a:solidFill>
                  <a:schemeClr val="tx1"/>
                </a:solidFill>
                <a:latin typeface="+mn-lt"/>
                <a:ea typeface="+mn-ea"/>
                <a:cs typeface="+mn-cs"/>
              </a:rPr>
              <a:t>子句，這個子句必須是主</a:t>
            </a:r>
          </a:p>
          <a:p>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敘述句中的最後一個子句。</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用於子查詢的比較條件有兩種類別：單列運算子與多列運算子。</a:t>
            </a:r>
            <a:endParaRPr lang="en-US" altLang="zh-TW"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885267" y="-3127"/>
            <a:ext cx="2972734" cy="459780"/>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76835" name="Rectangle 3"/>
          <p:cNvSpPr>
            <a:spLocks noChangeArrowheads="1"/>
          </p:cNvSpPr>
          <p:nvPr/>
        </p:nvSpPr>
        <p:spPr bwMode="auto">
          <a:xfrm>
            <a:off x="-1557" y="-3127"/>
            <a:ext cx="2969620" cy="459780"/>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76838" name="Rectangle 6"/>
          <p:cNvSpPr>
            <a:spLocks noGrp="1" noRot="1" noChangeAspect="1" noChangeArrowheads="1" noTextEdit="1"/>
          </p:cNvSpPr>
          <p:nvPr>
            <p:ph type="sldImg"/>
          </p:nvPr>
        </p:nvSpPr>
        <p:spPr>
          <a:ln/>
        </p:spPr>
      </p:sp>
      <p:sp>
        <p:nvSpPr>
          <p:cNvPr id="376839" name="Rectangle 7"/>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子查詢的類型</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單列子查詢：內部</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敘述句只傳回一個資料列的子查詢</a:t>
            </a:r>
          </a:p>
          <a:p>
            <a:r>
              <a:rPr lang="en-US" altLang="zh-TW" sz="1200" kern="1200" baseline="0" dirty="0">
                <a:solidFill>
                  <a:schemeClr val="tx1"/>
                </a:solidFill>
                <a:latin typeface="+mn-lt"/>
                <a:ea typeface="+mn-ea"/>
                <a:cs typeface="+mn-cs"/>
              </a:rPr>
              <a:t>• </a:t>
            </a:r>
            <a:r>
              <a:rPr lang="zh-TW" altLang="en-US" sz="1200" kern="1200" baseline="0" dirty="0">
                <a:solidFill>
                  <a:schemeClr val="tx1"/>
                </a:solidFill>
                <a:latin typeface="+mn-lt"/>
                <a:ea typeface="+mn-ea"/>
                <a:cs typeface="+mn-cs"/>
              </a:rPr>
              <a:t>多列子查詢：內部</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敘述句傳回多個資料列的子查詢</a:t>
            </a:r>
            <a:endParaRPr lang="en-US" altLang="zh-TW"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9" name="Rectangle 9"/>
          <p:cNvSpPr>
            <a:spLocks noGrp="1" noRot="1" noChangeAspect="1" noChangeArrowheads="1" noTextEdit="1"/>
          </p:cNvSpPr>
          <p:nvPr>
            <p:ph type="sldImg"/>
          </p:nvPr>
        </p:nvSpPr>
        <p:spPr>
          <a:ln/>
        </p:spPr>
      </p:sp>
      <p:sp>
        <p:nvSpPr>
          <p:cNvPr id="378890" name="Rectangle 10"/>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單列子查詢</a:t>
            </a:r>
          </a:p>
          <a:p>
            <a:r>
              <a:rPr lang="zh-TW" altLang="en-US" sz="1200" kern="1200" baseline="0" dirty="0">
                <a:solidFill>
                  <a:schemeClr val="tx1"/>
                </a:solidFill>
                <a:latin typeface="+mn-lt"/>
                <a:ea typeface="+mn-ea"/>
                <a:cs typeface="+mn-cs"/>
              </a:rPr>
              <a:t>單列子查詢是內部</a:t>
            </a:r>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敘述句傳回一個資料列的子查詢。這類的子查詢使用單列運算子。</a:t>
            </a:r>
          </a:p>
          <a:p>
            <a:r>
              <a:rPr lang="zh-TW" altLang="en-US" sz="1200" kern="1200" baseline="0" dirty="0">
                <a:solidFill>
                  <a:schemeClr val="tx1"/>
                </a:solidFill>
                <a:latin typeface="+mn-lt"/>
                <a:ea typeface="+mn-ea"/>
                <a:cs typeface="+mn-cs"/>
              </a:rPr>
              <a:t>投影片所列的是單列運算子。</a:t>
            </a:r>
          </a:p>
          <a:p>
            <a:r>
              <a:rPr lang="zh-TW" altLang="en-US" sz="1200" kern="1200" baseline="0" dirty="0">
                <a:solidFill>
                  <a:schemeClr val="tx1"/>
                </a:solidFill>
                <a:latin typeface="+mn-lt"/>
                <a:ea typeface="+mn-ea"/>
                <a:cs typeface="+mn-cs"/>
              </a:rPr>
              <a:t>範例顯示與員工</a:t>
            </a:r>
            <a:r>
              <a:rPr lang="en-US" altLang="zh-TW" sz="1200" kern="1200" baseline="0" dirty="0">
                <a:solidFill>
                  <a:schemeClr val="tx1"/>
                </a:solidFill>
                <a:latin typeface="+mn-lt"/>
                <a:ea typeface="+mn-ea"/>
                <a:cs typeface="+mn-cs"/>
              </a:rPr>
              <a:t>141 </a:t>
            </a:r>
            <a:r>
              <a:rPr lang="zh-TW" altLang="en-US" sz="1200" kern="1200" baseline="0" dirty="0">
                <a:solidFill>
                  <a:schemeClr val="tx1"/>
                </a:solidFill>
                <a:latin typeface="+mn-lt"/>
                <a:ea typeface="+mn-ea"/>
                <a:cs typeface="+mn-cs"/>
              </a:rPr>
              <a:t>工作</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相同的員工</a:t>
            </a:r>
          </a:p>
          <a:p>
            <a:r>
              <a:rPr lang="zh-TW" altLang="en-US" sz="1200" kern="1200" baseline="0" dirty="0">
                <a:solidFill>
                  <a:schemeClr val="tx1"/>
                </a:solidFill>
                <a:latin typeface="+mn-lt"/>
                <a:ea typeface="+mn-ea"/>
                <a:cs typeface="+mn-cs"/>
              </a:rPr>
              <a:t>：</a:t>
            </a:r>
          </a:p>
          <a:p>
            <a:r>
              <a:rPr lang="en-US" altLang="zh-TW" sz="1200" kern="1200" baseline="0" dirty="0">
                <a:solidFill>
                  <a:schemeClr val="tx1"/>
                </a:solidFill>
                <a:latin typeface="+mn-lt"/>
                <a:ea typeface="+mn-ea"/>
                <a:cs typeface="+mn-cs"/>
              </a:rPr>
              <a:t>SELECT </a:t>
            </a:r>
            <a:r>
              <a:rPr lang="en-US" altLang="zh-TW" sz="1200" kern="1200" baseline="0" dirty="0" err="1">
                <a:solidFill>
                  <a:schemeClr val="tx1"/>
                </a:solidFill>
                <a:latin typeface="+mn-lt"/>
                <a:ea typeface="+mn-ea"/>
                <a:cs typeface="+mn-cs"/>
              </a:rPr>
              <a:t>last_name</a:t>
            </a:r>
            <a:r>
              <a:rPr lang="en-US" altLang="zh-TW" sz="1200" kern="1200" baseline="0" dirty="0">
                <a:solidFill>
                  <a:schemeClr val="tx1"/>
                </a:solidFill>
                <a:latin typeface="+mn-lt"/>
                <a:ea typeface="+mn-ea"/>
                <a:cs typeface="+mn-cs"/>
              </a:rPr>
              <a:t>, </a:t>
            </a:r>
            <a:r>
              <a:rPr lang="en-US" altLang="zh-TW" sz="1200" kern="1200" baseline="0" dirty="0" err="1">
                <a:solidFill>
                  <a:schemeClr val="tx1"/>
                </a:solidFill>
                <a:latin typeface="+mn-lt"/>
                <a:ea typeface="+mn-ea"/>
                <a:cs typeface="+mn-cs"/>
              </a:rPr>
              <a:t>job_id</a:t>
            </a:r>
            <a:endParaRPr lang="en-US"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FROM employees</a:t>
            </a:r>
          </a:p>
          <a:p>
            <a:r>
              <a:rPr lang="en-US" altLang="zh-TW" sz="1200" kern="1200" baseline="0" dirty="0">
                <a:solidFill>
                  <a:schemeClr val="tx1"/>
                </a:solidFill>
                <a:latin typeface="+mn-lt"/>
                <a:ea typeface="+mn-ea"/>
                <a:cs typeface="+mn-cs"/>
              </a:rPr>
              <a:t>WHERE </a:t>
            </a:r>
            <a:r>
              <a:rPr lang="en-US" altLang="zh-TW" sz="1200" kern="1200" baseline="0" dirty="0" err="1">
                <a:solidFill>
                  <a:schemeClr val="tx1"/>
                </a:solidFill>
                <a:latin typeface="+mn-lt"/>
                <a:ea typeface="+mn-ea"/>
                <a:cs typeface="+mn-cs"/>
              </a:rPr>
              <a:t>job_id</a:t>
            </a:r>
            <a:r>
              <a:rPr lang="en-US" altLang="zh-TW" sz="1200" kern="1200" baseline="0" dirty="0">
                <a:solidFill>
                  <a:schemeClr val="tx1"/>
                </a:solidFill>
                <a:latin typeface="+mn-lt"/>
                <a:ea typeface="+mn-ea"/>
                <a:cs typeface="+mn-cs"/>
              </a:rPr>
              <a:t> =(SELECT </a:t>
            </a:r>
            <a:r>
              <a:rPr lang="en-US" altLang="zh-TW" sz="1200" kern="1200" baseline="0" dirty="0" err="1">
                <a:solidFill>
                  <a:schemeClr val="tx1"/>
                </a:solidFill>
                <a:latin typeface="+mn-lt"/>
                <a:ea typeface="+mn-ea"/>
                <a:cs typeface="+mn-cs"/>
              </a:rPr>
              <a:t>job_id</a:t>
            </a:r>
            <a:r>
              <a:rPr lang="en-US" altLang="zh-TW" sz="1200" kern="1200" baseline="0" dirty="0">
                <a:solidFill>
                  <a:schemeClr val="tx1"/>
                </a:solidFill>
                <a:latin typeface="+mn-lt"/>
                <a:ea typeface="+mn-ea"/>
                <a:cs typeface="+mn-cs"/>
              </a:rPr>
              <a:t> FROM employees WHERE </a:t>
            </a:r>
            <a:r>
              <a:rPr lang="en-US" altLang="zh-TW" sz="1200" kern="1200" baseline="0" dirty="0" err="1">
                <a:solidFill>
                  <a:schemeClr val="tx1"/>
                </a:solidFill>
                <a:latin typeface="+mn-lt"/>
                <a:ea typeface="+mn-ea"/>
                <a:cs typeface="+mn-cs"/>
              </a:rPr>
              <a:t>employee_id</a:t>
            </a:r>
            <a:r>
              <a:rPr lang="en-US" altLang="zh-TW" sz="1200" kern="1200" baseline="0" dirty="0">
                <a:solidFill>
                  <a:schemeClr val="tx1"/>
                </a:solidFill>
                <a:latin typeface="+mn-lt"/>
                <a:ea typeface="+mn-ea"/>
                <a:cs typeface="+mn-cs"/>
              </a:rPr>
              <a:t> = 141);</a:t>
            </a:r>
            <a:endParaRPr lang="en-US" altLang="zh-TW" sz="1100" dirty="0">
              <a:latin typeface="Courier New" pitchFamily="49" charset="0"/>
            </a:endParaRPr>
          </a:p>
        </p:txBody>
      </p:sp>
      <p:sp>
        <p:nvSpPr>
          <p:cNvPr id="378883" name="Rectangle 3"/>
          <p:cNvSpPr>
            <a:spLocks noChangeArrowheads="1"/>
          </p:cNvSpPr>
          <p:nvPr/>
        </p:nvSpPr>
        <p:spPr bwMode="auto">
          <a:xfrm>
            <a:off x="3885267" y="-3127"/>
            <a:ext cx="2972734" cy="459780"/>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78884" name="Rectangle 4"/>
          <p:cNvSpPr>
            <a:spLocks noChangeArrowheads="1"/>
          </p:cNvSpPr>
          <p:nvPr/>
        </p:nvSpPr>
        <p:spPr bwMode="auto">
          <a:xfrm>
            <a:off x="-1557" y="-3127"/>
            <a:ext cx="2969620" cy="459780"/>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78886" name="Rectangle 6"/>
          <p:cNvSpPr>
            <a:spLocks noChangeArrowheads="1"/>
          </p:cNvSpPr>
          <p:nvPr/>
        </p:nvSpPr>
        <p:spPr bwMode="auto">
          <a:xfrm>
            <a:off x="652477" y="5845779"/>
            <a:ext cx="5663611" cy="1252667"/>
          </a:xfrm>
          <a:prstGeom prst="rect">
            <a:avLst/>
          </a:prstGeom>
          <a:noFill/>
          <a:ln w="9525">
            <a:noFill/>
            <a:miter lim="800000"/>
            <a:headEnd/>
            <a:tailEnd/>
          </a:ln>
          <a:effectLst/>
        </p:spPr>
        <p:txBody>
          <a:bodyPr wrap="none" lIns="89913" tIns="44956" rIns="89913" bIns="44956" anchor="ctr"/>
          <a:lstStyle/>
          <a:p>
            <a:endParaRPr lang="zh-TW" altLang="en-US"/>
          </a:p>
        </p:txBody>
      </p:sp>
      <p:sp>
        <p:nvSpPr>
          <p:cNvPr id="378887" name="Rectangle 7"/>
          <p:cNvSpPr>
            <a:spLocks noChangeArrowheads="1"/>
          </p:cNvSpPr>
          <p:nvPr/>
        </p:nvSpPr>
        <p:spPr bwMode="auto">
          <a:xfrm>
            <a:off x="649362" y="7218865"/>
            <a:ext cx="5676069" cy="1141632"/>
          </a:xfrm>
          <a:prstGeom prst="rect">
            <a:avLst/>
          </a:prstGeom>
          <a:noFill/>
          <a:ln w="9525">
            <a:noFill/>
            <a:miter lim="800000"/>
            <a:headEnd/>
            <a:tailEnd/>
          </a:ln>
          <a:effectLst/>
        </p:spPr>
        <p:txBody>
          <a:bodyPr wrap="none" lIns="89913" tIns="44956" rIns="89913" bIns="44956" anchor="ctr"/>
          <a:lstStyle/>
          <a:p>
            <a:endParaRPr lang="zh-TW" altLang="en-US"/>
          </a:p>
        </p:txBody>
      </p:sp>
      <p:pic>
        <p:nvPicPr>
          <p:cNvPr id="378888" name="Picture 8"/>
          <p:cNvPicPr>
            <a:picLocks noChangeAspect="1" noChangeArrowheads="1"/>
          </p:cNvPicPr>
          <p:nvPr/>
        </p:nvPicPr>
        <p:blipFill>
          <a:blip r:embed="rId3"/>
          <a:srcRect/>
          <a:stretch>
            <a:fillRect/>
          </a:stretch>
        </p:blipFill>
        <p:spPr bwMode="gray">
          <a:xfrm>
            <a:off x="744351" y="7206354"/>
            <a:ext cx="5414457" cy="1110354"/>
          </a:xfrm>
          <a:prstGeom prst="rect">
            <a:avLst/>
          </a:prstGeom>
          <a:noFill/>
          <a:ln w="25400">
            <a:noFill/>
            <a:miter lim="800000"/>
            <a:headEnd type="none" w="sm" len="sm"/>
            <a:tailEnd type="none" w="sm" len="sm"/>
          </a:ln>
          <a:effectLst/>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Rot="1" noChangeAspect="1" noChangeArrowheads="1" noTextEdit="1"/>
          </p:cNvSpPr>
          <p:nvPr>
            <p:ph type="sldImg"/>
          </p:nvPr>
        </p:nvSpPr>
        <p:spPr>
          <a:ln/>
        </p:spPr>
      </p:sp>
      <p:sp>
        <p:nvSpPr>
          <p:cNvPr id="380933"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執行單列子查詢</a:t>
            </a:r>
          </a:p>
          <a:p>
            <a:r>
              <a:rPr lang="en-US" altLang="zh-TW" sz="1200" kern="1200" baseline="0" dirty="0">
                <a:solidFill>
                  <a:schemeClr val="tx1"/>
                </a:solidFill>
                <a:latin typeface="+mn-lt"/>
                <a:ea typeface="+mn-ea"/>
                <a:cs typeface="+mn-cs"/>
              </a:rPr>
              <a:t>SELECT </a:t>
            </a:r>
            <a:r>
              <a:rPr lang="zh-TW" altLang="en-US" sz="1200" kern="1200" baseline="0" dirty="0">
                <a:solidFill>
                  <a:schemeClr val="tx1"/>
                </a:solidFill>
                <a:latin typeface="+mn-lt"/>
                <a:ea typeface="+mn-ea"/>
                <a:cs typeface="+mn-cs"/>
              </a:rPr>
              <a:t>敘述句可視為一個查詢區塊。投影片中的範例顯示工作</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與員工</a:t>
            </a:r>
            <a:r>
              <a:rPr lang="en-US" altLang="zh-TW" sz="1200" kern="1200" baseline="0" dirty="0">
                <a:solidFill>
                  <a:schemeClr val="tx1"/>
                </a:solidFill>
                <a:latin typeface="+mn-lt"/>
                <a:ea typeface="+mn-ea"/>
                <a:cs typeface="+mn-cs"/>
              </a:rPr>
              <a:t>141 </a:t>
            </a:r>
            <a:r>
              <a:rPr lang="zh-TW" altLang="en-US" sz="1200" kern="1200" baseline="0" dirty="0">
                <a:solidFill>
                  <a:schemeClr val="tx1"/>
                </a:solidFill>
                <a:latin typeface="+mn-lt"/>
                <a:ea typeface="+mn-ea"/>
                <a:cs typeface="+mn-cs"/>
              </a:rPr>
              <a:t>相同，且薪資高於員工</a:t>
            </a:r>
            <a:r>
              <a:rPr lang="en-US" altLang="zh-TW" sz="1200" kern="1200" baseline="0" dirty="0">
                <a:solidFill>
                  <a:schemeClr val="tx1"/>
                </a:solidFill>
                <a:latin typeface="+mn-lt"/>
                <a:ea typeface="+mn-ea"/>
                <a:cs typeface="+mn-cs"/>
              </a:rPr>
              <a:t>143 </a:t>
            </a:r>
            <a:r>
              <a:rPr lang="zh-TW" altLang="en-US" sz="1200" kern="1200" baseline="0" dirty="0">
                <a:solidFill>
                  <a:schemeClr val="tx1"/>
                </a:solidFill>
                <a:latin typeface="+mn-lt"/>
                <a:ea typeface="+mn-ea"/>
                <a:cs typeface="+mn-cs"/>
              </a:rPr>
              <a:t>的員工。</a:t>
            </a:r>
          </a:p>
          <a:p>
            <a:r>
              <a:rPr lang="zh-TW" altLang="en-US" sz="1200" kern="1200" baseline="0" dirty="0">
                <a:solidFill>
                  <a:schemeClr val="tx1"/>
                </a:solidFill>
                <a:latin typeface="+mn-lt"/>
                <a:ea typeface="+mn-ea"/>
                <a:cs typeface="+mn-cs"/>
              </a:rPr>
              <a:t>此範例由三個查詢區塊組成：一個外部查詢及兩個內部查詢。內部查詢區塊會先執行，分別產生</a:t>
            </a:r>
            <a:r>
              <a:rPr lang="en-US" altLang="zh-TW" sz="1200" kern="1200" baseline="0" dirty="0">
                <a:solidFill>
                  <a:schemeClr val="tx1"/>
                </a:solidFill>
                <a:latin typeface="+mn-lt"/>
                <a:ea typeface="+mn-ea"/>
                <a:cs typeface="+mn-cs"/>
              </a:rPr>
              <a:t>ST_CLERK </a:t>
            </a:r>
            <a:r>
              <a:rPr lang="zh-TW" altLang="en-US" sz="1200" kern="1200" baseline="0" dirty="0">
                <a:solidFill>
                  <a:schemeClr val="tx1"/>
                </a:solidFill>
                <a:latin typeface="+mn-lt"/>
                <a:ea typeface="+mn-ea"/>
                <a:cs typeface="+mn-cs"/>
              </a:rPr>
              <a:t>及</a:t>
            </a:r>
            <a:r>
              <a:rPr lang="en-US" altLang="zh-TW" sz="1200" kern="1200" baseline="0" dirty="0">
                <a:solidFill>
                  <a:schemeClr val="tx1"/>
                </a:solidFill>
                <a:latin typeface="+mn-lt"/>
                <a:ea typeface="+mn-ea"/>
                <a:cs typeface="+mn-cs"/>
              </a:rPr>
              <a:t>2600 </a:t>
            </a:r>
            <a:r>
              <a:rPr lang="zh-TW" altLang="en-US" sz="1200" kern="1200" baseline="0" dirty="0">
                <a:solidFill>
                  <a:schemeClr val="tx1"/>
                </a:solidFill>
                <a:latin typeface="+mn-lt"/>
                <a:ea typeface="+mn-ea"/>
                <a:cs typeface="+mn-cs"/>
              </a:rPr>
              <a:t>兩個查詢結果。接著進行外部查詢區塊的處理，並使用內部查詢傳回的值來完成範例中所決定的搜尋條件。</a:t>
            </a:r>
          </a:p>
          <a:p>
            <a:r>
              <a:rPr lang="zh-TW" altLang="en-US" sz="1200" kern="1200" baseline="0" dirty="0">
                <a:solidFill>
                  <a:schemeClr val="tx1"/>
                </a:solidFill>
                <a:latin typeface="+mn-lt"/>
                <a:ea typeface="+mn-ea"/>
                <a:cs typeface="+mn-cs"/>
              </a:rPr>
              <a:t>兩個內部查詢都會傳回單一數值</a:t>
            </a:r>
            <a:r>
              <a:rPr lang="en-US" altLang="zh-TW" sz="1200" kern="1200" baseline="0" dirty="0">
                <a:solidFill>
                  <a:schemeClr val="tx1"/>
                </a:solidFill>
                <a:latin typeface="+mn-lt"/>
                <a:ea typeface="+mn-ea"/>
                <a:cs typeface="+mn-cs"/>
              </a:rPr>
              <a:t>(</a:t>
            </a:r>
            <a:r>
              <a:rPr lang="zh-TW" altLang="en-US" sz="1200" kern="1200" baseline="0" dirty="0">
                <a:solidFill>
                  <a:schemeClr val="tx1"/>
                </a:solidFill>
                <a:latin typeface="+mn-lt"/>
                <a:ea typeface="+mn-ea"/>
                <a:cs typeface="+mn-cs"/>
              </a:rPr>
              <a:t>分別是</a:t>
            </a:r>
            <a:r>
              <a:rPr lang="en-US" altLang="zh-TW" sz="1200" kern="1200" baseline="0" dirty="0">
                <a:solidFill>
                  <a:schemeClr val="tx1"/>
                </a:solidFill>
                <a:latin typeface="+mn-lt"/>
                <a:ea typeface="+mn-ea"/>
                <a:cs typeface="+mn-cs"/>
              </a:rPr>
              <a:t>ST_CLERK</a:t>
            </a:r>
            <a:r>
              <a:rPr lang="zh-TW" altLang="en-US" sz="1200" kern="1200" baseline="0" dirty="0">
                <a:solidFill>
                  <a:schemeClr val="tx1"/>
                </a:solidFill>
                <a:latin typeface="+mn-lt"/>
                <a:ea typeface="+mn-ea"/>
                <a:cs typeface="+mn-cs"/>
              </a:rPr>
              <a:t>、</a:t>
            </a:r>
            <a:r>
              <a:rPr lang="en-US" altLang="zh-TW" sz="1200" kern="1200" baseline="0" dirty="0">
                <a:solidFill>
                  <a:schemeClr val="tx1"/>
                </a:solidFill>
                <a:latin typeface="+mn-lt"/>
                <a:ea typeface="+mn-ea"/>
                <a:cs typeface="+mn-cs"/>
              </a:rPr>
              <a:t>2600)</a:t>
            </a:r>
            <a:r>
              <a:rPr lang="zh-TW" altLang="en-US" sz="1200" kern="1200" baseline="0" dirty="0">
                <a:solidFill>
                  <a:schemeClr val="tx1"/>
                </a:solidFill>
                <a:latin typeface="+mn-lt"/>
                <a:ea typeface="+mn-ea"/>
                <a:cs typeface="+mn-cs"/>
              </a:rPr>
              <a:t>，所以此</a:t>
            </a:r>
            <a:r>
              <a:rPr lang="en-US" altLang="zh-TW" sz="1200" kern="1200" baseline="0" dirty="0">
                <a:solidFill>
                  <a:schemeClr val="tx1"/>
                </a:solidFill>
                <a:latin typeface="+mn-lt"/>
                <a:ea typeface="+mn-ea"/>
                <a:cs typeface="+mn-cs"/>
              </a:rPr>
              <a:t>SQL </a:t>
            </a:r>
            <a:r>
              <a:rPr lang="zh-TW" altLang="en-US" sz="1200" kern="1200" baseline="0" dirty="0">
                <a:solidFill>
                  <a:schemeClr val="tx1"/>
                </a:solidFill>
                <a:latin typeface="+mn-lt"/>
                <a:ea typeface="+mn-ea"/>
                <a:cs typeface="+mn-cs"/>
              </a:rPr>
              <a:t>敘述句稱為單一資料列子查詢。</a:t>
            </a:r>
          </a:p>
          <a:p>
            <a:r>
              <a:rPr lang="zh-TW" altLang="en-US" sz="1200" kern="1200" baseline="0" dirty="0">
                <a:solidFill>
                  <a:schemeClr val="tx1"/>
                </a:solidFill>
                <a:latin typeface="+mn-lt"/>
                <a:ea typeface="+mn-ea"/>
                <a:cs typeface="+mn-cs"/>
              </a:rPr>
              <a:t>注意：外部查詢及內部查詢都可以從不同的表格取得資料。</a:t>
            </a:r>
            <a:endParaRPr lang="en-US" altLang="zh-TW"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Rot="1" noChangeAspect="1" noChangeArrowheads="1" noTextEdit="1"/>
          </p:cNvSpPr>
          <p:nvPr>
            <p:ph type="sldImg"/>
          </p:nvPr>
        </p:nvSpPr>
        <p:spPr>
          <a:ln/>
        </p:spPr>
      </p:sp>
      <p:sp>
        <p:nvSpPr>
          <p:cNvPr id="382981" name="Rectangle 5"/>
          <p:cNvSpPr>
            <a:spLocks noGrp="1" noChangeArrowheads="1"/>
          </p:cNvSpPr>
          <p:nvPr>
            <p:ph type="body" idx="1"/>
          </p:nvPr>
        </p:nvSpPr>
        <p:spPr/>
        <p:txBody>
          <a:bodyPr/>
          <a:lstStyle/>
          <a:p>
            <a:r>
              <a:rPr lang="zh-TW" altLang="en-US" sz="1200" kern="1200" baseline="0" dirty="0">
                <a:solidFill>
                  <a:schemeClr val="tx1"/>
                </a:solidFill>
                <a:latin typeface="+mn-lt"/>
                <a:ea typeface="+mn-ea"/>
                <a:cs typeface="+mn-cs"/>
              </a:rPr>
              <a:t>在子查詢中使用群組函數</a:t>
            </a:r>
          </a:p>
          <a:p>
            <a:r>
              <a:rPr lang="zh-TW" altLang="en-US" sz="1200" kern="1200" baseline="0" dirty="0">
                <a:solidFill>
                  <a:schemeClr val="tx1"/>
                </a:solidFill>
                <a:latin typeface="+mn-lt"/>
                <a:ea typeface="+mn-ea"/>
                <a:cs typeface="+mn-cs"/>
              </a:rPr>
              <a:t>您可以在子查詢中使用群組函數，傳回單一資料列來顯示主查詢的資料。子查詢位於括號內，</a:t>
            </a:r>
          </a:p>
          <a:p>
            <a:r>
              <a:rPr lang="zh-TW" altLang="en-US" sz="1200" kern="1200" baseline="0" dirty="0">
                <a:solidFill>
                  <a:schemeClr val="tx1"/>
                </a:solidFill>
                <a:latin typeface="+mn-lt"/>
                <a:ea typeface="+mn-ea"/>
                <a:cs typeface="+mn-cs"/>
              </a:rPr>
              <a:t>並置於比較條件之後。</a:t>
            </a:r>
          </a:p>
          <a:p>
            <a:r>
              <a:rPr lang="zh-TW" altLang="en-US" sz="1200" kern="1200" baseline="0" dirty="0">
                <a:solidFill>
                  <a:schemeClr val="tx1"/>
                </a:solidFill>
                <a:latin typeface="+mn-lt"/>
                <a:ea typeface="+mn-ea"/>
                <a:cs typeface="+mn-cs"/>
              </a:rPr>
              <a:t>投影片中的範例顯示最低薪資的所有員工姓氏、工作</a:t>
            </a:r>
            <a:r>
              <a:rPr lang="en-US" altLang="zh-TW" sz="1200" kern="1200" baseline="0" dirty="0">
                <a:solidFill>
                  <a:schemeClr val="tx1"/>
                </a:solidFill>
                <a:latin typeface="+mn-lt"/>
                <a:ea typeface="+mn-ea"/>
                <a:cs typeface="+mn-cs"/>
              </a:rPr>
              <a:t>ID </a:t>
            </a:r>
            <a:r>
              <a:rPr lang="zh-TW" altLang="en-US" sz="1200" kern="1200" baseline="0" dirty="0">
                <a:solidFill>
                  <a:schemeClr val="tx1"/>
                </a:solidFill>
                <a:latin typeface="+mn-lt"/>
                <a:ea typeface="+mn-ea"/>
                <a:cs typeface="+mn-cs"/>
              </a:rPr>
              <a:t>及薪資。</a:t>
            </a:r>
            <a:r>
              <a:rPr lang="en-US" altLang="zh-TW" sz="1200" kern="1200" baseline="0" dirty="0">
                <a:solidFill>
                  <a:schemeClr val="tx1"/>
                </a:solidFill>
                <a:latin typeface="+mn-lt"/>
                <a:ea typeface="+mn-ea"/>
                <a:cs typeface="+mn-cs"/>
              </a:rPr>
              <a:t>MIN </a:t>
            </a:r>
            <a:r>
              <a:rPr lang="zh-TW" altLang="en-US" sz="1200" kern="1200" baseline="0" dirty="0">
                <a:solidFill>
                  <a:schemeClr val="tx1"/>
                </a:solidFill>
                <a:latin typeface="+mn-lt"/>
                <a:ea typeface="+mn-ea"/>
                <a:cs typeface="+mn-cs"/>
              </a:rPr>
              <a:t>群組函數會將單一數值</a:t>
            </a:r>
          </a:p>
          <a:p>
            <a:r>
              <a:rPr lang="en-US" altLang="zh-TW" sz="1200" kern="1200" baseline="0" dirty="0">
                <a:solidFill>
                  <a:schemeClr val="tx1"/>
                </a:solidFill>
                <a:latin typeface="+mn-lt"/>
                <a:ea typeface="+mn-ea"/>
                <a:cs typeface="+mn-cs"/>
              </a:rPr>
              <a:t>(2500) </a:t>
            </a:r>
            <a:r>
              <a:rPr lang="zh-TW" altLang="en-US" sz="1200" kern="1200" baseline="0" dirty="0">
                <a:solidFill>
                  <a:schemeClr val="tx1"/>
                </a:solidFill>
                <a:latin typeface="+mn-lt"/>
                <a:ea typeface="+mn-ea"/>
                <a:cs typeface="+mn-cs"/>
              </a:rPr>
              <a:t>傳回外部查詢。</a:t>
            </a:r>
            <a:endParaRPr lang="en-US" altLang="zh-TW"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
            <a:ext cx="12188388" cy="6857999"/>
          </a:xfrm>
          <a:prstGeom prst="rect">
            <a:avLst/>
          </a:prstGeom>
        </p:spPr>
      </p:pic>
      <p:sp>
        <p:nvSpPr>
          <p:cNvPr id="8" name="標題 1"/>
          <p:cNvSpPr>
            <a:spLocks noGrp="1"/>
          </p:cNvSpPr>
          <p:nvPr>
            <p:ph type="ctrTitle" hasCustomPrompt="1"/>
          </p:nvPr>
        </p:nvSpPr>
        <p:spPr>
          <a:xfrm>
            <a:off x="1103445" y="2821418"/>
            <a:ext cx="10465163" cy="1010543"/>
          </a:xfrm>
        </p:spPr>
        <p:txBody>
          <a:bodyPr>
            <a:normAutofit/>
          </a:bodyPr>
          <a:lstStyle>
            <a:lvl1pPr>
              <a:defRPr sz="4800" b="1">
                <a:solidFill>
                  <a:schemeClr val="tx1"/>
                </a:solidFill>
              </a:defRPr>
            </a:lvl1pPr>
          </a:lstStyle>
          <a:p>
            <a:r>
              <a:rPr lang="en-US" altLang="zh-TW" dirty="0"/>
              <a:t>Presentation Template</a:t>
            </a:r>
            <a:endParaRPr lang="zh-TW" altLang="en-US" dirty="0"/>
          </a:p>
        </p:txBody>
      </p:sp>
      <p:sp>
        <p:nvSpPr>
          <p:cNvPr id="9" name="副標題 2"/>
          <p:cNvSpPr>
            <a:spLocks noGrp="1"/>
          </p:cNvSpPr>
          <p:nvPr>
            <p:ph type="subTitle" idx="1" hasCustomPrompt="1"/>
          </p:nvPr>
        </p:nvSpPr>
        <p:spPr>
          <a:xfrm>
            <a:off x="1103445" y="3507349"/>
            <a:ext cx="10465163" cy="694928"/>
          </a:xfrm>
          <a:prstGeom prst="rect">
            <a:avLst/>
          </a:prstGeom>
        </p:spPr>
        <p:txBody>
          <a:bodyPr>
            <a:normAutofit/>
          </a:bodyPr>
          <a:lstStyle>
            <a:lvl1pPr marL="0" indent="0" algn="l">
              <a:buNone/>
              <a:defRPr sz="2667">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zh-TW" dirty="0"/>
              <a:t>Subtitle</a:t>
            </a:r>
            <a:endParaRPr lang="zh-TW" altLang="en-US" dirty="0"/>
          </a:p>
        </p:txBody>
      </p:sp>
      <p:sp>
        <p:nvSpPr>
          <p:cNvPr id="10" name="日期版面配置區 3"/>
          <p:cNvSpPr>
            <a:spLocks noGrp="1"/>
          </p:cNvSpPr>
          <p:nvPr>
            <p:ph type="dt" sz="half" idx="10"/>
          </p:nvPr>
        </p:nvSpPr>
        <p:spPr>
          <a:xfrm>
            <a:off x="1103445" y="4312014"/>
            <a:ext cx="1357941" cy="365125"/>
          </a:xfrm>
          <a:prstGeom prst="rect">
            <a:avLst/>
          </a:prstGeom>
        </p:spPr>
        <p:txBody>
          <a:bodyPr/>
          <a:lstStyle>
            <a:lvl1pPr>
              <a:defRPr sz="1333">
                <a:solidFill>
                  <a:schemeClr val="tx1">
                    <a:lumMod val="50000"/>
                    <a:lumOff val="50000"/>
                  </a:schemeClr>
                </a:solidFill>
              </a:defRPr>
            </a:lvl1pPr>
          </a:lstStyle>
          <a:p>
            <a:endParaRPr lang="zh-TW" altLang="en-US" dirty="0"/>
          </a:p>
        </p:txBody>
      </p:sp>
    </p:spTree>
    <p:extLst>
      <p:ext uri="{BB962C8B-B14F-4D97-AF65-F5344CB8AC3E}">
        <p14:creationId xmlns:p14="http://schemas.microsoft.com/office/powerpoint/2010/main" val="388565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527382" y="1220755"/>
            <a:ext cx="5470801"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4" name="內容版面配置區 3"/>
          <p:cNvSpPr>
            <a:spLocks noGrp="1"/>
          </p:cNvSpPr>
          <p:nvPr>
            <p:ph sz="half" idx="2"/>
          </p:nvPr>
        </p:nvSpPr>
        <p:spPr>
          <a:xfrm>
            <a:off x="527382" y="1860517"/>
            <a:ext cx="5470801" cy="4064760"/>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6190204"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內容版面配置區 5"/>
          <p:cNvSpPr>
            <a:spLocks noGrp="1"/>
          </p:cNvSpPr>
          <p:nvPr>
            <p:ph sz="quarter" idx="4"/>
          </p:nvPr>
        </p:nvSpPr>
        <p:spPr>
          <a:xfrm>
            <a:off x="6190204" y="1860517"/>
            <a:ext cx="5470803" cy="4064760"/>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標題 1"/>
          <p:cNvSpPr>
            <a:spLocks noGrp="1"/>
          </p:cNvSpPr>
          <p:nvPr>
            <p:ph type="title"/>
          </p:nvPr>
        </p:nvSpPr>
        <p:spPr>
          <a:xfrm>
            <a:off x="527383" y="274640"/>
            <a:ext cx="11133624" cy="562073"/>
          </a:xfrm>
        </p:spPr>
        <p:txBody>
          <a:bodyPr/>
          <a:lstStyle/>
          <a:p>
            <a:r>
              <a:rPr lang="zh-TW" altLang="en-US" dirty="0"/>
              <a:t>按一下以編輯母片標題樣式</a:t>
            </a:r>
          </a:p>
        </p:txBody>
      </p:sp>
      <p:pic>
        <p:nvPicPr>
          <p:cNvPr id="12" name="圖片 1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1" name="頁尾版面配置區 4"/>
          <p:cNvSpPr>
            <a:spLocks noGrp="1"/>
          </p:cNvSpPr>
          <p:nvPr>
            <p:ph type="ftr" sz="quarter" idx="11"/>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4" name="投影片編號版面配置區 5"/>
          <p:cNvSpPr>
            <a:spLocks noGrp="1"/>
          </p:cNvSpPr>
          <p:nvPr>
            <p:ph type="sldNum" sz="quarter" idx="12"/>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189232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527382" y="1220755"/>
            <a:ext cx="5470801"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4" name="內容版面配置區 3"/>
          <p:cNvSpPr>
            <a:spLocks noGrp="1"/>
          </p:cNvSpPr>
          <p:nvPr>
            <p:ph sz="half" idx="2"/>
          </p:nvPr>
        </p:nvSpPr>
        <p:spPr>
          <a:xfrm>
            <a:off x="527382" y="1860517"/>
            <a:ext cx="5470801" cy="4064760"/>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6190204"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10" name="標題 1"/>
          <p:cNvSpPr>
            <a:spLocks noGrp="1"/>
          </p:cNvSpPr>
          <p:nvPr>
            <p:ph type="title"/>
          </p:nvPr>
        </p:nvSpPr>
        <p:spPr>
          <a:xfrm>
            <a:off x="527383" y="274640"/>
            <a:ext cx="11133624" cy="562073"/>
          </a:xfrm>
        </p:spPr>
        <p:txBody>
          <a:bodyPr/>
          <a:lstStyle/>
          <a:p>
            <a:r>
              <a:rPr lang="zh-TW" altLang="en-US" dirty="0"/>
              <a:t>按一下以編輯母片標題樣式</a:t>
            </a:r>
          </a:p>
        </p:txBody>
      </p:sp>
      <p:sp>
        <p:nvSpPr>
          <p:cNvPr id="11" name="內容版面配置區 3"/>
          <p:cNvSpPr>
            <a:spLocks noGrp="1"/>
          </p:cNvSpPr>
          <p:nvPr>
            <p:ph sz="half" idx="13"/>
          </p:nvPr>
        </p:nvSpPr>
        <p:spPr>
          <a:xfrm>
            <a:off x="6190204" y="1860517"/>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2" name="文字版面配置區 4"/>
          <p:cNvSpPr>
            <a:spLocks noGrp="1"/>
          </p:cNvSpPr>
          <p:nvPr>
            <p:ph type="body" sz="quarter" idx="14"/>
          </p:nvPr>
        </p:nvSpPr>
        <p:spPr>
          <a:xfrm>
            <a:off x="6190204" y="3669029"/>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13" name="內容版面配置區 3"/>
          <p:cNvSpPr>
            <a:spLocks noGrp="1"/>
          </p:cNvSpPr>
          <p:nvPr>
            <p:ph sz="half" idx="15"/>
          </p:nvPr>
        </p:nvSpPr>
        <p:spPr>
          <a:xfrm>
            <a:off x="6190204" y="4308791"/>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5" name="圖片 14"/>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4" name="頁尾版面配置區 4"/>
          <p:cNvSpPr>
            <a:spLocks noGrp="1"/>
          </p:cNvSpPr>
          <p:nvPr>
            <p:ph type="ftr" sz="quarter" idx="16"/>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7"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13782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比對">
    <p:spTree>
      <p:nvGrpSpPr>
        <p:cNvPr id="1" name=""/>
        <p:cNvGrpSpPr/>
        <p:nvPr/>
      </p:nvGrpSpPr>
      <p:grpSpPr>
        <a:xfrm>
          <a:off x="0" y="0"/>
          <a:ext cx="0" cy="0"/>
          <a:chOff x="0" y="0"/>
          <a:chExt cx="0" cy="0"/>
        </a:xfrm>
      </p:grpSpPr>
      <p:sp>
        <p:nvSpPr>
          <p:cNvPr id="5" name="文字版面配置區 4"/>
          <p:cNvSpPr>
            <a:spLocks noGrp="1"/>
          </p:cNvSpPr>
          <p:nvPr>
            <p:ph type="body" sz="quarter" idx="3"/>
          </p:nvPr>
        </p:nvSpPr>
        <p:spPr>
          <a:xfrm>
            <a:off x="6190204"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內容版面配置區 5"/>
          <p:cNvSpPr>
            <a:spLocks noGrp="1"/>
          </p:cNvSpPr>
          <p:nvPr>
            <p:ph sz="quarter" idx="4"/>
          </p:nvPr>
        </p:nvSpPr>
        <p:spPr>
          <a:xfrm>
            <a:off x="6190204" y="1860517"/>
            <a:ext cx="5470803" cy="4064760"/>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標題 1"/>
          <p:cNvSpPr>
            <a:spLocks noGrp="1"/>
          </p:cNvSpPr>
          <p:nvPr>
            <p:ph type="title"/>
          </p:nvPr>
        </p:nvSpPr>
        <p:spPr>
          <a:xfrm>
            <a:off x="527383" y="274640"/>
            <a:ext cx="11133624" cy="562073"/>
          </a:xfrm>
        </p:spPr>
        <p:txBody>
          <a:bodyPr/>
          <a:lstStyle/>
          <a:p>
            <a:r>
              <a:rPr lang="zh-TW" altLang="en-US" dirty="0"/>
              <a:t>按一下以編輯母片標題樣式</a:t>
            </a:r>
          </a:p>
        </p:txBody>
      </p:sp>
      <p:sp>
        <p:nvSpPr>
          <p:cNvPr id="11" name="文字版面配置區 4"/>
          <p:cNvSpPr>
            <a:spLocks noGrp="1"/>
          </p:cNvSpPr>
          <p:nvPr>
            <p:ph type="body" sz="quarter" idx="13"/>
          </p:nvPr>
        </p:nvSpPr>
        <p:spPr>
          <a:xfrm>
            <a:off x="527383"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12" name="內容版面配置區 3"/>
          <p:cNvSpPr>
            <a:spLocks noGrp="1"/>
          </p:cNvSpPr>
          <p:nvPr>
            <p:ph sz="half" idx="14"/>
          </p:nvPr>
        </p:nvSpPr>
        <p:spPr>
          <a:xfrm>
            <a:off x="527383" y="1860517"/>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3" name="文字版面配置區 4"/>
          <p:cNvSpPr>
            <a:spLocks noGrp="1"/>
          </p:cNvSpPr>
          <p:nvPr>
            <p:ph type="body" sz="quarter" idx="15"/>
          </p:nvPr>
        </p:nvSpPr>
        <p:spPr>
          <a:xfrm>
            <a:off x="527383" y="3669029"/>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14" name="內容版面配置區 3"/>
          <p:cNvSpPr>
            <a:spLocks noGrp="1"/>
          </p:cNvSpPr>
          <p:nvPr>
            <p:ph sz="half" idx="16"/>
          </p:nvPr>
        </p:nvSpPr>
        <p:spPr>
          <a:xfrm>
            <a:off x="527383" y="4308791"/>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6" name="圖片 1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5" name="頁尾版面配置區 4"/>
          <p:cNvSpPr>
            <a:spLocks noGrp="1"/>
          </p:cNvSpPr>
          <p:nvPr>
            <p:ph type="ftr" sz="quarter" idx="18"/>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8" name="投影片編號版面配置區 5"/>
          <p:cNvSpPr>
            <a:spLocks noGrp="1"/>
          </p:cNvSpPr>
          <p:nvPr>
            <p:ph type="sldNum" sz="quarter" idx="19"/>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2098925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比對">
    <p:spTree>
      <p:nvGrpSpPr>
        <p:cNvPr id="1" name=""/>
        <p:cNvGrpSpPr/>
        <p:nvPr/>
      </p:nvGrpSpPr>
      <p:grpSpPr>
        <a:xfrm>
          <a:off x="0" y="0"/>
          <a:ext cx="0" cy="0"/>
          <a:chOff x="0" y="0"/>
          <a:chExt cx="0" cy="0"/>
        </a:xfrm>
      </p:grpSpPr>
      <p:sp>
        <p:nvSpPr>
          <p:cNvPr id="10" name="標題 1"/>
          <p:cNvSpPr>
            <a:spLocks noGrp="1"/>
          </p:cNvSpPr>
          <p:nvPr>
            <p:ph type="title"/>
          </p:nvPr>
        </p:nvSpPr>
        <p:spPr>
          <a:xfrm>
            <a:off x="527383" y="274640"/>
            <a:ext cx="11133624" cy="562073"/>
          </a:xfrm>
        </p:spPr>
        <p:txBody>
          <a:bodyPr/>
          <a:lstStyle/>
          <a:p>
            <a:r>
              <a:rPr lang="zh-TW" altLang="en-US" dirty="0"/>
              <a:t>按一下以編輯母片標題樣式</a:t>
            </a:r>
          </a:p>
        </p:txBody>
      </p:sp>
      <p:sp>
        <p:nvSpPr>
          <p:cNvPr id="11" name="文字版面配置區 4"/>
          <p:cNvSpPr>
            <a:spLocks noGrp="1"/>
          </p:cNvSpPr>
          <p:nvPr>
            <p:ph type="body" sz="quarter" idx="13"/>
          </p:nvPr>
        </p:nvSpPr>
        <p:spPr>
          <a:xfrm>
            <a:off x="527383"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12" name="內容版面配置區 3"/>
          <p:cNvSpPr>
            <a:spLocks noGrp="1"/>
          </p:cNvSpPr>
          <p:nvPr>
            <p:ph sz="half" idx="14"/>
          </p:nvPr>
        </p:nvSpPr>
        <p:spPr>
          <a:xfrm>
            <a:off x="527383" y="1860517"/>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3" name="文字版面配置區 4"/>
          <p:cNvSpPr>
            <a:spLocks noGrp="1"/>
          </p:cNvSpPr>
          <p:nvPr>
            <p:ph type="body" sz="quarter" idx="15"/>
          </p:nvPr>
        </p:nvSpPr>
        <p:spPr>
          <a:xfrm>
            <a:off x="527383" y="3669029"/>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14" name="內容版面配置區 3"/>
          <p:cNvSpPr>
            <a:spLocks noGrp="1"/>
          </p:cNvSpPr>
          <p:nvPr>
            <p:ph sz="half" idx="16"/>
          </p:nvPr>
        </p:nvSpPr>
        <p:spPr>
          <a:xfrm>
            <a:off x="527383" y="4308791"/>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5" name="文字版面配置區 4"/>
          <p:cNvSpPr>
            <a:spLocks noGrp="1"/>
          </p:cNvSpPr>
          <p:nvPr>
            <p:ph type="body" sz="quarter" idx="3"/>
          </p:nvPr>
        </p:nvSpPr>
        <p:spPr>
          <a:xfrm>
            <a:off x="6190204"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16" name="內容版面配置區 3"/>
          <p:cNvSpPr>
            <a:spLocks noGrp="1"/>
          </p:cNvSpPr>
          <p:nvPr>
            <p:ph sz="half" idx="17"/>
          </p:nvPr>
        </p:nvSpPr>
        <p:spPr>
          <a:xfrm>
            <a:off x="6190204" y="1860517"/>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7" name="文字版面配置區 4"/>
          <p:cNvSpPr>
            <a:spLocks noGrp="1"/>
          </p:cNvSpPr>
          <p:nvPr>
            <p:ph type="body" sz="quarter" idx="18"/>
          </p:nvPr>
        </p:nvSpPr>
        <p:spPr>
          <a:xfrm>
            <a:off x="6190204" y="3669029"/>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18" name="內容版面配置區 3"/>
          <p:cNvSpPr>
            <a:spLocks noGrp="1"/>
          </p:cNvSpPr>
          <p:nvPr>
            <p:ph sz="half" idx="19"/>
          </p:nvPr>
        </p:nvSpPr>
        <p:spPr>
          <a:xfrm>
            <a:off x="6190204" y="4308791"/>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20" name="圖片 1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9" name="頁尾版面配置區 4"/>
          <p:cNvSpPr>
            <a:spLocks noGrp="1"/>
          </p:cNvSpPr>
          <p:nvPr>
            <p:ph type="ftr" sz="quarter" idx="20"/>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2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3578179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6"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9"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2457858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895867" y="1197411"/>
            <a:ext cx="6686533" cy="4727868"/>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667"/>
            </a:lvl6pPr>
            <a:lvl7pPr>
              <a:defRPr sz="2667"/>
            </a:lvl7pPr>
            <a:lvl8pPr>
              <a:defRPr sz="2667"/>
            </a:lvl8pPr>
            <a:lvl9pPr>
              <a:defRPr sz="2667"/>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p:cNvSpPr>
            <a:spLocks noGrp="1"/>
          </p:cNvSpPr>
          <p:nvPr>
            <p:ph type="body" sz="half" idx="2"/>
          </p:nvPr>
        </p:nvSpPr>
        <p:spPr>
          <a:xfrm>
            <a:off x="527382" y="1220756"/>
            <a:ext cx="4176463" cy="4704523"/>
          </a:xfrm>
          <a:prstGeom prst="rect">
            <a:avLst/>
          </a:prstGeom>
        </p:spPr>
        <p:txBody>
          <a:bodyPr>
            <a:normAutofit/>
          </a:bodyPr>
          <a:lstStyle>
            <a:lvl1pPr marL="380990" indent="-380990">
              <a:buFont typeface="Wingdings" charset="2"/>
              <a:buChar char="n"/>
              <a:defRPr sz="26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TW" altLang="en-US" dirty="0"/>
              <a:t>按一下以編輯母片文字樣式</a:t>
            </a:r>
          </a:p>
        </p:txBody>
      </p:sp>
      <p:sp>
        <p:nvSpPr>
          <p:cNvPr id="8" name="標題 1"/>
          <p:cNvSpPr>
            <a:spLocks noGrp="1"/>
          </p:cNvSpPr>
          <p:nvPr>
            <p:ph type="title"/>
          </p:nvPr>
        </p:nvSpPr>
        <p:spPr>
          <a:xfrm>
            <a:off x="527383" y="274640"/>
            <a:ext cx="11133623" cy="562073"/>
          </a:xfrm>
        </p:spPr>
        <p:txBody>
          <a:bodyPr/>
          <a:lstStyle/>
          <a:p>
            <a:r>
              <a:rPr lang="zh-TW" altLang="en-US"/>
              <a:t>按一下以編輯母片標題樣式</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403651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含標題的圖片">
    <p:spTree>
      <p:nvGrpSpPr>
        <p:cNvPr id="1" name=""/>
        <p:cNvGrpSpPr/>
        <p:nvPr/>
      </p:nvGrpSpPr>
      <p:grpSpPr>
        <a:xfrm>
          <a:off x="0" y="0"/>
          <a:ext cx="0" cy="0"/>
          <a:chOff x="0" y="0"/>
          <a:chExt cx="0" cy="0"/>
        </a:xfrm>
      </p:grpSpPr>
      <p:sp>
        <p:nvSpPr>
          <p:cNvPr id="3" name="圖片版面配置區 2"/>
          <p:cNvSpPr>
            <a:spLocks noGrp="1"/>
          </p:cNvSpPr>
          <p:nvPr>
            <p:ph type="pic" idx="1"/>
          </p:nvPr>
        </p:nvSpPr>
        <p:spPr>
          <a:xfrm>
            <a:off x="527383" y="1028733"/>
            <a:ext cx="11133624" cy="3840427"/>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TW" altLang="en-US"/>
          </a:p>
        </p:txBody>
      </p:sp>
      <p:sp>
        <p:nvSpPr>
          <p:cNvPr id="4" name="文字版面配置區 3"/>
          <p:cNvSpPr>
            <a:spLocks noGrp="1"/>
          </p:cNvSpPr>
          <p:nvPr>
            <p:ph type="body" sz="half" idx="2"/>
          </p:nvPr>
        </p:nvSpPr>
        <p:spPr>
          <a:xfrm>
            <a:off x="527383" y="5061182"/>
            <a:ext cx="11133624" cy="1111020"/>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TW" altLang="en-US"/>
              <a:t>按一下以編輯母片文字樣式</a:t>
            </a:r>
          </a:p>
        </p:txBody>
      </p:sp>
      <p:sp>
        <p:nvSpPr>
          <p:cNvPr id="8" name="標題 1"/>
          <p:cNvSpPr>
            <a:spLocks noGrp="1"/>
          </p:cNvSpPr>
          <p:nvPr>
            <p:ph type="title"/>
          </p:nvPr>
        </p:nvSpPr>
        <p:spPr>
          <a:xfrm>
            <a:off x="527383" y="274640"/>
            <a:ext cx="11133624" cy="562073"/>
          </a:xfrm>
        </p:spPr>
        <p:txBody>
          <a:bodyPr/>
          <a:lstStyle/>
          <a:p>
            <a:r>
              <a:rPr lang="zh-TW" altLang="en-US" dirty="0"/>
              <a:t>按一下以編輯母片標題樣式</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1016823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結尾標語頁">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7" name="標題 1"/>
          <p:cNvSpPr>
            <a:spLocks noGrp="1"/>
          </p:cNvSpPr>
          <p:nvPr>
            <p:ph type="ctrTitle" hasCustomPrompt="1"/>
          </p:nvPr>
        </p:nvSpPr>
        <p:spPr>
          <a:xfrm>
            <a:off x="1100703" y="2263015"/>
            <a:ext cx="10467905" cy="1010543"/>
          </a:xfrm>
        </p:spPr>
        <p:txBody>
          <a:bodyPr>
            <a:normAutofit/>
          </a:bodyPr>
          <a:lstStyle>
            <a:lvl1pPr>
              <a:defRPr sz="4800" b="1"/>
            </a:lvl1pPr>
          </a:lstStyle>
          <a:p>
            <a:r>
              <a:rPr lang="en-US" altLang="zh-TW" dirty="0"/>
              <a:t>Thank you for listening</a:t>
            </a:r>
            <a:endParaRPr lang="zh-TW" altLang="en-US" dirty="0"/>
          </a:p>
        </p:txBody>
      </p:sp>
    </p:spTree>
    <p:extLst>
      <p:ext uri="{BB962C8B-B14F-4D97-AF65-F5344CB8AC3E}">
        <p14:creationId xmlns:p14="http://schemas.microsoft.com/office/powerpoint/2010/main" val="1510005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結尾頁">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
            <a:ext cx="12188388" cy="6857999"/>
          </a:xfrm>
          <a:prstGeom prst="rect">
            <a:avLst/>
          </a:prstGeom>
        </p:spPr>
      </p:pic>
    </p:spTree>
    <p:extLst>
      <p:ext uri="{BB962C8B-B14F-4D97-AF65-F5344CB8AC3E}">
        <p14:creationId xmlns:p14="http://schemas.microsoft.com/office/powerpoint/2010/main" val="312903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章節標題">
    <p:spTree>
      <p:nvGrpSpPr>
        <p:cNvPr id="1" name=""/>
        <p:cNvGrpSpPr/>
        <p:nvPr/>
      </p:nvGrpSpPr>
      <p:grpSpPr>
        <a:xfrm>
          <a:off x="0" y="0"/>
          <a:ext cx="0" cy="0"/>
          <a:chOff x="0" y="0"/>
          <a:chExt cx="0" cy="0"/>
        </a:xfrm>
      </p:grpSpPr>
      <p:pic>
        <p:nvPicPr>
          <p:cNvPr id="8" name="圖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
            <a:ext cx="12188388" cy="6857999"/>
          </a:xfrm>
          <a:prstGeom prst="rect">
            <a:avLst/>
          </a:prstGeom>
        </p:spPr>
      </p:pic>
      <p:sp>
        <p:nvSpPr>
          <p:cNvPr id="7" name="標題 1"/>
          <p:cNvSpPr>
            <a:spLocks noGrp="1"/>
          </p:cNvSpPr>
          <p:nvPr>
            <p:ph type="ctrTitle" hasCustomPrompt="1"/>
          </p:nvPr>
        </p:nvSpPr>
        <p:spPr>
          <a:xfrm>
            <a:off x="1100703" y="2263015"/>
            <a:ext cx="10467905" cy="1010543"/>
          </a:xfrm>
        </p:spPr>
        <p:txBody>
          <a:bodyPr>
            <a:normAutofit/>
          </a:bodyPr>
          <a:lstStyle>
            <a:lvl1pPr>
              <a:defRPr sz="4800" b="1"/>
            </a:lvl1pPr>
          </a:lstStyle>
          <a:p>
            <a:r>
              <a:rPr lang="en-US" altLang="zh-TW" dirty="0"/>
              <a:t>CHAPTER TITLE</a:t>
            </a:r>
            <a:endParaRPr lang="zh-TW" altLang="en-US" dirty="0"/>
          </a:p>
        </p:txBody>
      </p:sp>
      <p:sp>
        <p:nvSpPr>
          <p:cNvPr id="10" name="內容版面配置區 2"/>
          <p:cNvSpPr>
            <a:spLocks noGrp="1"/>
          </p:cNvSpPr>
          <p:nvPr>
            <p:ph sz="half" idx="1"/>
          </p:nvPr>
        </p:nvSpPr>
        <p:spPr>
          <a:xfrm>
            <a:off x="1100704" y="3465579"/>
            <a:ext cx="7299553" cy="1787624"/>
          </a:xfrm>
          <a:prstGeom prst="rect">
            <a:avLst/>
          </a:prstGeom>
        </p:spPr>
        <p:txBody>
          <a:bodyPr>
            <a:normAutofit/>
          </a:bodyPr>
          <a:lstStyle>
            <a:lvl1pPr marL="0" indent="0">
              <a:lnSpc>
                <a:spcPct val="100000"/>
              </a:lnSpc>
              <a:buFontTx/>
              <a:buNone/>
              <a:defRPr sz="2667"/>
            </a:lvl1pPr>
            <a:lvl2pPr marL="609585" indent="0">
              <a:lnSpc>
                <a:spcPct val="100000"/>
              </a:lnSpc>
              <a:buFontTx/>
              <a:buNone/>
              <a:defRPr sz="2400"/>
            </a:lvl2pPr>
            <a:lvl3pPr marL="1219170" indent="0">
              <a:lnSpc>
                <a:spcPct val="100000"/>
              </a:lnSpc>
              <a:buFontTx/>
              <a:buNone/>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Tree>
    <p:extLst>
      <p:ext uri="{BB962C8B-B14F-4D97-AF65-F5344CB8AC3E}">
        <p14:creationId xmlns:p14="http://schemas.microsoft.com/office/powerpoint/2010/main" val="416472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8" name="內容版面配置區 2"/>
          <p:cNvSpPr>
            <a:spLocks noGrp="1"/>
          </p:cNvSpPr>
          <p:nvPr>
            <p:ph sz="half" idx="1"/>
          </p:nvPr>
        </p:nvSpPr>
        <p:spPr>
          <a:xfrm>
            <a:off x="527382" y="1220755"/>
            <a:ext cx="11133625"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pic>
        <p:nvPicPr>
          <p:cNvPr id="7" name="圖片 6"/>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0000"/>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1"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294995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sz="half" idx="1"/>
          </p:nvPr>
        </p:nvSpPr>
        <p:spPr>
          <a:xfrm>
            <a:off x="527382" y="1220755"/>
            <a:ext cx="5467191"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2" name="內容版面配置區 2"/>
          <p:cNvSpPr>
            <a:spLocks noGrp="1"/>
          </p:cNvSpPr>
          <p:nvPr>
            <p:ph sz="half" idx="13"/>
          </p:nvPr>
        </p:nvSpPr>
        <p:spPr>
          <a:xfrm>
            <a:off x="6193817" y="1220755"/>
            <a:ext cx="5467191"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8"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9"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372557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3" name="內容版面配置區 2"/>
          <p:cNvSpPr>
            <a:spLocks noGrp="1"/>
          </p:cNvSpPr>
          <p:nvPr>
            <p:ph sz="half" idx="1"/>
          </p:nvPr>
        </p:nvSpPr>
        <p:spPr>
          <a:xfrm>
            <a:off x="527382" y="1220756"/>
            <a:ext cx="11133625" cy="2256249"/>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4" name="內容版面配置區 3"/>
          <p:cNvSpPr>
            <a:spLocks noGrp="1"/>
          </p:cNvSpPr>
          <p:nvPr>
            <p:ph sz="half" idx="2"/>
          </p:nvPr>
        </p:nvSpPr>
        <p:spPr>
          <a:xfrm>
            <a:off x="527382" y="3669031"/>
            <a:ext cx="5470797"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6190205" y="3669028"/>
            <a:ext cx="5470801"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219547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3" name="內容版面配置區 2"/>
          <p:cNvSpPr>
            <a:spLocks noGrp="1"/>
          </p:cNvSpPr>
          <p:nvPr>
            <p:ph sz="half" idx="1"/>
          </p:nvPr>
        </p:nvSpPr>
        <p:spPr>
          <a:xfrm>
            <a:off x="527382" y="3669028"/>
            <a:ext cx="11133625" cy="2256249"/>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4" name="內容版面配置區 3"/>
          <p:cNvSpPr>
            <a:spLocks noGrp="1"/>
          </p:cNvSpPr>
          <p:nvPr>
            <p:ph sz="half" idx="2"/>
          </p:nvPr>
        </p:nvSpPr>
        <p:spPr>
          <a:xfrm>
            <a:off x="527382" y="1220755"/>
            <a:ext cx="5470797"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6190205" y="1220755"/>
            <a:ext cx="5470801"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279084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3" name="內容版面配置區 2"/>
          <p:cNvSpPr>
            <a:spLocks noGrp="1"/>
          </p:cNvSpPr>
          <p:nvPr>
            <p:ph sz="half" idx="1"/>
          </p:nvPr>
        </p:nvSpPr>
        <p:spPr>
          <a:xfrm>
            <a:off x="527382" y="1220755"/>
            <a:ext cx="5278780"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5998183" y="1220756"/>
            <a:ext cx="5662824"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5998183" y="3669028"/>
            <a:ext cx="5662824"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224208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3" name="內容版面配置區 2"/>
          <p:cNvSpPr>
            <a:spLocks noGrp="1"/>
          </p:cNvSpPr>
          <p:nvPr>
            <p:ph sz="half" idx="1"/>
          </p:nvPr>
        </p:nvSpPr>
        <p:spPr>
          <a:xfrm>
            <a:off x="6382227" y="1220755"/>
            <a:ext cx="5278780"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527383" y="1220756"/>
            <a:ext cx="5662824"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527383" y="3669028"/>
            <a:ext cx="5662824"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941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4" name="內容版面配置區 3"/>
          <p:cNvSpPr>
            <a:spLocks noGrp="1"/>
          </p:cNvSpPr>
          <p:nvPr>
            <p:ph sz="half" idx="2"/>
          </p:nvPr>
        </p:nvSpPr>
        <p:spPr>
          <a:xfrm>
            <a:off x="527383" y="1220756"/>
            <a:ext cx="5471703"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527383" y="3669028"/>
            <a:ext cx="5471703"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1" name="內容版面配置區 3"/>
          <p:cNvSpPr>
            <a:spLocks noGrp="1"/>
          </p:cNvSpPr>
          <p:nvPr>
            <p:ph sz="half" idx="14"/>
          </p:nvPr>
        </p:nvSpPr>
        <p:spPr>
          <a:xfrm>
            <a:off x="6189303" y="1220756"/>
            <a:ext cx="5471703"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2" name="內容版面配置區 3"/>
          <p:cNvSpPr>
            <a:spLocks noGrp="1"/>
          </p:cNvSpPr>
          <p:nvPr>
            <p:ph sz="half" idx="15"/>
          </p:nvPr>
        </p:nvSpPr>
        <p:spPr>
          <a:xfrm>
            <a:off x="6189303" y="3669028"/>
            <a:ext cx="5471703"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5"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4"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64705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圖片 7"/>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527384" y="6377851"/>
            <a:ext cx="11664617" cy="304824"/>
          </a:xfrm>
          <a:prstGeom prst="rect">
            <a:avLst/>
          </a:prstGeom>
        </p:spPr>
      </p:pic>
      <p:sp>
        <p:nvSpPr>
          <p:cNvPr id="2" name="標題版面配置區 1"/>
          <p:cNvSpPr>
            <a:spLocks noGrp="1"/>
          </p:cNvSpPr>
          <p:nvPr>
            <p:ph type="title"/>
          </p:nvPr>
        </p:nvSpPr>
        <p:spPr>
          <a:xfrm>
            <a:off x="527383" y="274640"/>
            <a:ext cx="11133624" cy="562073"/>
          </a:xfrm>
          <a:prstGeom prst="rect">
            <a:avLst/>
          </a:prstGeom>
        </p:spPr>
        <p:txBody>
          <a:bodyPr vert="horz" lIns="91440" tIns="45720" rIns="91440" bIns="45720" rtlCol="0" anchor="ctr">
            <a:noAutofit/>
          </a:bodyPr>
          <a:lstStyle/>
          <a:p>
            <a:r>
              <a:rPr lang="zh-TW" altLang="en-US" dirty="0"/>
              <a:t>按一下以編輯母片標題樣式</a:t>
            </a:r>
          </a:p>
        </p:txBody>
      </p:sp>
      <p:sp>
        <p:nvSpPr>
          <p:cNvPr id="7" name="文字版面配置區 2"/>
          <p:cNvSpPr>
            <a:spLocks noGrp="1"/>
          </p:cNvSpPr>
          <p:nvPr>
            <p:ph type="body" idx="1"/>
          </p:nvPr>
        </p:nvSpPr>
        <p:spPr>
          <a:xfrm>
            <a:off x="527384" y="1220756"/>
            <a:ext cx="11055017" cy="4905409"/>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1"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12460361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hf hdr="0" ftr="0" dt="0"/>
  <p:txStyles>
    <p:titleStyle>
      <a:lvl1pPr algn="l" defTabSz="1219170" rtl="0" eaLnBrk="1" latinLnBrk="0" hangingPunct="1">
        <a:spcBef>
          <a:spcPct val="0"/>
        </a:spcBef>
        <a:buNone/>
        <a:defRPr sz="3733" b="1" kern="1200">
          <a:solidFill>
            <a:schemeClr val="tx1"/>
          </a:solidFill>
          <a:latin typeface="+mj-lt"/>
          <a:ea typeface="+mj-ea"/>
          <a:cs typeface="+mj-cs"/>
        </a:defRPr>
      </a:lvl1pPr>
    </p:titleStyle>
    <p:bodyStyle>
      <a:lvl1pPr marL="457189" indent="-457189" algn="just" defTabSz="1219170" rtl="0" eaLnBrk="1" latinLnBrk="0" hangingPunct="1">
        <a:lnSpc>
          <a:spcPct val="150000"/>
        </a:lnSpc>
        <a:spcBef>
          <a:spcPct val="20000"/>
        </a:spcBef>
        <a:buClr>
          <a:schemeClr val="tx1"/>
        </a:buClr>
        <a:buFont typeface="Wingdings" charset="2"/>
        <a:buChar char="n"/>
        <a:defRPr sz="2667" kern="1200">
          <a:solidFill>
            <a:schemeClr val="tx1"/>
          </a:solidFill>
          <a:latin typeface="+mn-lt"/>
          <a:ea typeface="+mn-ea"/>
          <a:cs typeface="+mn-cs"/>
        </a:defRPr>
      </a:lvl1pPr>
      <a:lvl2pPr marL="990575" indent="-380990" algn="just" defTabSz="1219170" rtl="0" eaLnBrk="1" latinLnBrk="0" hangingPunct="1">
        <a:lnSpc>
          <a:spcPct val="150000"/>
        </a:lnSpc>
        <a:spcBef>
          <a:spcPct val="20000"/>
        </a:spcBef>
        <a:buClr>
          <a:schemeClr val="tx1"/>
        </a:buClr>
        <a:buFont typeface="Wingdings" charset="2"/>
        <a:buChar char="l"/>
        <a:defRPr sz="2400" kern="1200">
          <a:solidFill>
            <a:schemeClr val="tx1"/>
          </a:solidFill>
          <a:latin typeface="+mn-lt"/>
          <a:ea typeface="+mn-ea"/>
          <a:cs typeface="+mn-cs"/>
        </a:defRPr>
      </a:lvl2pPr>
      <a:lvl3pPr marL="1523962" indent="-304792" algn="just" defTabSz="1219170" rtl="0" eaLnBrk="1" latinLnBrk="0" hangingPunct="1">
        <a:lnSpc>
          <a:spcPct val="150000"/>
        </a:lnSpc>
        <a:spcBef>
          <a:spcPct val="20000"/>
        </a:spcBef>
        <a:buClr>
          <a:schemeClr val="tx1"/>
        </a:buClr>
        <a:buSzPct val="80000"/>
        <a:buFont typeface="Wingdings" charset="2"/>
        <a:buChar char="u"/>
        <a:defRPr sz="2133" kern="1200">
          <a:solidFill>
            <a:schemeClr val="tx1"/>
          </a:solidFill>
          <a:latin typeface="+mn-lt"/>
          <a:ea typeface="+mn-ea"/>
          <a:cs typeface="+mn-cs"/>
        </a:defRPr>
      </a:lvl3pPr>
      <a:lvl4pPr marL="2133547" indent="-304792" algn="just" defTabSz="1219170" rtl="0" eaLnBrk="1" latinLnBrk="0" hangingPunct="1">
        <a:lnSpc>
          <a:spcPct val="150000"/>
        </a:lnSpc>
        <a:spcBef>
          <a:spcPct val="20000"/>
        </a:spcBef>
        <a:buClr>
          <a:schemeClr val="tx1"/>
        </a:buClr>
        <a:buSzPct val="80000"/>
        <a:buFont typeface="Wingdings" charset="2"/>
        <a:buChar char="u"/>
        <a:defRPr sz="1867" kern="1200">
          <a:solidFill>
            <a:schemeClr val="tx1"/>
          </a:solidFill>
          <a:latin typeface="+mn-lt"/>
          <a:ea typeface="+mn-ea"/>
          <a:cs typeface="+mn-cs"/>
        </a:defRPr>
      </a:lvl4pPr>
      <a:lvl5pPr marL="2743131" indent="-304792" algn="just" defTabSz="1219170" rtl="0" eaLnBrk="1" latinLnBrk="0" hangingPunct="1">
        <a:lnSpc>
          <a:spcPct val="150000"/>
        </a:lnSpc>
        <a:spcBef>
          <a:spcPct val="20000"/>
        </a:spcBef>
        <a:buClr>
          <a:schemeClr val="tx1"/>
        </a:buClr>
        <a:buSzPct val="80000"/>
        <a:buFont typeface="Wingdings" charset="2"/>
        <a:buChar char="u"/>
        <a:defRPr sz="16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TW"/>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000" b="1" dirty="0">
                <a:solidFill>
                  <a:schemeClr val="tx1"/>
                </a:solidFill>
                <a:ea typeface="Arial" charset="0"/>
                <a:cs typeface="Arial" charset="0"/>
              </a:rPr>
              <a:t>SQL IV</a:t>
            </a:r>
            <a:endParaRPr kumimoji="1" lang="zh-TW" altLang="en-US" sz="6000" dirty="0">
              <a:solidFill>
                <a:schemeClr val="tx1"/>
              </a:solidFill>
              <a:ea typeface="Arial" charset="0"/>
              <a:cs typeface="Arial" charset="0"/>
            </a:endParaRPr>
          </a:p>
        </p:txBody>
      </p:sp>
    </p:spTree>
    <p:extLst>
      <p:ext uri="{BB962C8B-B14F-4D97-AF65-F5344CB8AC3E}">
        <p14:creationId xmlns:p14="http://schemas.microsoft.com/office/powerpoint/2010/main" val="58220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18" name="Rectangle 14"/>
          <p:cNvSpPr>
            <a:spLocks noChangeArrowheads="1"/>
          </p:cNvSpPr>
          <p:nvPr/>
        </p:nvSpPr>
        <p:spPr bwMode="blackGray">
          <a:xfrm>
            <a:off x="1198034" y="1524000"/>
            <a:ext cx="9715500" cy="28702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last_name</a:t>
            </a:r>
            <a:r>
              <a:rPr lang="en-US" altLang="zh-TW" dirty="0">
                <a:solidFill>
                  <a:srgbClr val="000000"/>
                </a:solidFill>
                <a:latin typeface="Courier New" pitchFamily="49" charset="0"/>
                <a:ea typeface="新細明體" charset="-120"/>
              </a:rPr>
              <a:t>, </a:t>
            </a:r>
            <a:r>
              <a:rPr lang="en-US" altLang="zh-TW" dirty="0" err="1">
                <a:solidFill>
                  <a:srgbClr val="000000"/>
                </a:solidFill>
                <a:latin typeface="Courier New" pitchFamily="49" charset="0"/>
                <a:ea typeface="新細明體" charset="-120"/>
              </a:rPr>
              <a:t>job_id</a:t>
            </a:r>
            <a:r>
              <a:rPr lang="en-US" altLang="zh-TW" dirty="0">
                <a:solidFill>
                  <a:srgbClr val="000000"/>
                </a:solidFill>
                <a:latin typeface="Courier New" pitchFamily="49" charset="0"/>
                <a:ea typeface="新細明體" charset="-120"/>
              </a:rPr>
              <a:t>, salary</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employees</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a:t>
            </a:r>
            <a:r>
              <a:rPr lang="en-US" altLang="zh-TW" dirty="0" err="1">
                <a:solidFill>
                  <a:srgbClr val="000000"/>
                </a:solidFill>
                <a:latin typeface="Courier New" pitchFamily="49" charset="0"/>
                <a:ea typeface="新細明體" charset="-120"/>
              </a:rPr>
              <a:t>job_id</a:t>
            </a:r>
            <a:r>
              <a:rPr lang="en-US" altLang="zh-TW" dirty="0">
                <a:solidFill>
                  <a:srgbClr val="000000"/>
                </a:solidFill>
                <a:latin typeface="Courier New" pitchFamily="49" charset="0"/>
                <a:ea typeface="新細明體" charset="-120"/>
              </a:rPr>
              <a:t> =  </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a:t>
            </a:r>
            <a:r>
              <a:rPr lang="en-US" altLang="zh-TW" b="1" dirty="0" err="1">
                <a:solidFill>
                  <a:srgbClr val="C00000"/>
                </a:solidFill>
                <a:latin typeface="Courier New" pitchFamily="49" charset="0"/>
                <a:ea typeface="新細明體" charset="-120"/>
              </a:rPr>
              <a:t>job_id</a:t>
            </a:r>
            <a:endParaRPr lang="en-US" altLang="zh-TW" b="1" dirty="0">
              <a:solidFill>
                <a:srgbClr val="C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WHERE  </a:t>
            </a:r>
            <a:r>
              <a:rPr lang="en-US" altLang="zh-TW" b="1" dirty="0" err="1">
                <a:solidFill>
                  <a:srgbClr val="C00000"/>
                </a:solidFill>
                <a:latin typeface="Courier New" pitchFamily="49" charset="0"/>
                <a:ea typeface="新細明體" charset="-120"/>
              </a:rPr>
              <a:t>employee_id</a:t>
            </a:r>
            <a:r>
              <a:rPr lang="en-US" altLang="zh-TW" b="1" dirty="0">
                <a:solidFill>
                  <a:srgbClr val="C00000"/>
                </a:solidFill>
                <a:latin typeface="Courier New" pitchFamily="49" charset="0"/>
                <a:ea typeface="新細明體" charset="-120"/>
              </a:rPr>
              <a:t> = 141)</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AND    salary &gt;</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salary</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WHERE  </a:t>
            </a:r>
            <a:r>
              <a:rPr lang="en-US" altLang="zh-TW" b="1" dirty="0" err="1">
                <a:solidFill>
                  <a:srgbClr val="C00000"/>
                </a:solidFill>
                <a:latin typeface="Courier New" pitchFamily="49" charset="0"/>
                <a:ea typeface="新細明體" charset="-120"/>
              </a:rPr>
              <a:t>employee_id</a:t>
            </a:r>
            <a:r>
              <a:rPr lang="en-US" altLang="zh-TW" b="1" dirty="0">
                <a:solidFill>
                  <a:srgbClr val="C00000"/>
                </a:solidFill>
                <a:latin typeface="Courier New" pitchFamily="49" charset="0"/>
                <a:ea typeface="新細明體" charset="-120"/>
              </a:rPr>
              <a:t> = 143)</a:t>
            </a:r>
            <a:r>
              <a:rPr lang="en-US" altLang="zh-TW" dirty="0">
                <a:solidFill>
                  <a:srgbClr val="000000"/>
                </a:solidFill>
                <a:latin typeface="Courier New" pitchFamily="49" charset="0"/>
                <a:ea typeface="新細明體" charset="-120"/>
              </a:rPr>
              <a:t>;</a:t>
            </a:r>
          </a:p>
        </p:txBody>
      </p:sp>
      <p:sp>
        <p:nvSpPr>
          <p:cNvPr id="379908" name="Rectangle 4"/>
          <p:cNvSpPr>
            <a:spLocks noGrp="1" noChangeArrowheads="1"/>
          </p:cNvSpPr>
          <p:nvPr>
            <p:ph type="title"/>
          </p:nvPr>
        </p:nvSpPr>
        <p:spPr>
          <a:noFill/>
          <a:ln/>
        </p:spPr>
        <p:txBody>
          <a:bodyPr lIns="92075" tIns="46038" rIns="92075" bIns="46038">
            <a:normAutofit fontScale="90000"/>
          </a:bodyPr>
          <a:lstStyle/>
          <a:p>
            <a:r>
              <a:rPr lang="en-US" altLang="zh-TW" sz="4400" dirty="0">
                <a:solidFill>
                  <a:schemeClr val="tx1"/>
                </a:solidFill>
                <a:latin typeface="+mn-lt"/>
                <a:ea typeface="新細明體" charset="-120"/>
              </a:rPr>
              <a:t>Executing Single-Row </a:t>
            </a:r>
            <a:r>
              <a:rPr lang="en-US" altLang="zh-TW" sz="4400" dirty="0" err="1">
                <a:solidFill>
                  <a:schemeClr val="tx1"/>
                </a:solidFill>
                <a:latin typeface="+mn-lt"/>
                <a:ea typeface="新細明體" charset="-120"/>
              </a:rPr>
              <a:t>Subqueries</a:t>
            </a:r>
            <a:endParaRPr lang="en-US" altLang="zh-TW" sz="4400" dirty="0">
              <a:solidFill>
                <a:schemeClr val="tx1"/>
              </a:solidFill>
              <a:latin typeface="+mn-lt"/>
              <a:ea typeface="新細明體" charset="-120"/>
            </a:endParaRPr>
          </a:p>
        </p:txBody>
      </p:sp>
      <p:sp>
        <p:nvSpPr>
          <p:cNvPr id="379909" name="Rectangle 5"/>
          <p:cNvSpPr>
            <a:spLocks noChangeArrowheads="1"/>
          </p:cNvSpPr>
          <p:nvPr/>
        </p:nvSpPr>
        <p:spPr bwMode="auto">
          <a:xfrm>
            <a:off x="6714066" y="1973263"/>
            <a:ext cx="997261" cy="388441"/>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tLang="zh-TW" sz="1600" dirty="0">
                <a:solidFill>
                  <a:srgbClr val="FF5050"/>
                </a:solidFill>
                <a:ea typeface="新細明體" charset="-120"/>
              </a:rPr>
              <a:t>ST_CLERK</a:t>
            </a:r>
          </a:p>
        </p:txBody>
      </p:sp>
      <p:sp>
        <p:nvSpPr>
          <p:cNvPr id="379910" name="Rectangle 6"/>
          <p:cNvSpPr>
            <a:spLocks noChangeArrowheads="1"/>
          </p:cNvSpPr>
          <p:nvPr/>
        </p:nvSpPr>
        <p:spPr bwMode="auto">
          <a:xfrm>
            <a:off x="7272866" y="3192463"/>
            <a:ext cx="602729" cy="388441"/>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tLang="zh-TW" sz="1600" dirty="0">
                <a:solidFill>
                  <a:srgbClr val="FF5050"/>
                </a:solidFill>
                <a:ea typeface="新細明體" charset="-120"/>
              </a:rPr>
              <a:t>2600</a:t>
            </a:r>
          </a:p>
        </p:txBody>
      </p:sp>
      <p:pic>
        <p:nvPicPr>
          <p:cNvPr id="379913" name="Picture 9"/>
          <p:cNvPicPr>
            <a:picLocks noChangeAspect="1" noChangeArrowheads="1"/>
          </p:cNvPicPr>
          <p:nvPr/>
        </p:nvPicPr>
        <p:blipFill>
          <a:blip r:embed="rId3"/>
          <a:srcRect/>
          <a:stretch>
            <a:fillRect/>
          </a:stretch>
        </p:blipFill>
        <p:spPr bwMode="gray">
          <a:xfrm>
            <a:off x="1214967" y="4752976"/>
            <a:ext cx="9740900" cy="733425"/>
          </a:xfrm>
          <a:prstGeom prst="rect">
            <a:avLst/>
          </a:prstGeom>
          <a:noFill/>
          <a:ln w="25400">
            <a:noFill/>
            <a:miter lim="800000"/>
            <a:headEnd type="none" w="sm" len="sm"/>
            <a:tailEnd type="none" w="sm" len="sm"/>
          </a:ln>
          <a:effectLst/>
        </p:spPr>
      </p:pic>
      <p:sp>
        <p:nvSpPr>
          <p:cNvPr id="379919" name="Freeform 15"/>
          <p:cNvSpPr>
            <a:spLocks/>
          </p:cNvSpPr>
          <p:nvPr/>
        </p:nvSpPr>
        <p:spPr bwMode="auto">
          <a:xfrm rot="16200000" flipV="1">
            <a:off x="5336383" y="1163374"/>
            <a:ext cx="147637" cy="2307167"/>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zh-TW" altLang="en-US"/>
          </a:p>
        </p:txBody>
      </p:sp>
      <p:sp>
        <p:nvSpPr>
          <p:cNvPr id="379920" name="Freeform 16"/>
          <p:cNvSpPr>
            <a:spLocks/>
          </p:cNvSpPr>
          <p:nvPr/>
        </p:nvSpPr>
        <p:spPr bwMode="auto">
          <a:xfrm rot="16200000" flipV="1">
            <a:off x="5355433" y="2284149"/>
            <a:ext cx="109537" cy="2307167"/>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zh-TW" altLang="en-US"/>
          </a:p>
        </p:txBody>
      </p:sp>
      <p:sp>
        <p:nvSpPr>
          <p:cNvPr id="11" name="矩形 10"/>
          <p:cNvSpPr/>
          <p:nvPr/>
        </p:nvSpPr>
        <p:spPr>
          <a:xfrm>
            <a:off x="1214966" y="5753100"/>
            <a:ext cx="9698567" cy="369332"/>
          </a:xfrm>
          <a:prstGeom prst="rect">
            <a:avLst/>
          </a:prstGeom>
        </p:spPr>
        <p:txBody>
          <a:bodyPr wrap="square">
            <a:spAutoFit/>
          </a:bodyPr>
          <a:lstStyle/>
          <a:p>
            <a:r>
              <a:rPr lang="zh-TW" altLang="en-US" dirty="0">
                <a:latin typeface="微軟正黑體" pitchFamily="34" charset="-120"/>
                <a:ea typeface="微軟正黑體" pitchFamily="34" charset="-120"/>
              </a:rPr>
              <a:t>範例顯示工作</a:t>
            </a:r>
            <a:r>
              <a:rPr lang="en-US" altLang="zh-TW" dirty="0">
                <a:latin typeface="微軟正黑體" pitchFamily="34" charset="-120"/>
                <a:ea typeface="微軟正黑體" pitchFamily="34" charset="-120"/>
              </a:rPr>
              <a:t>ID </a:t>
            </a:r>
            <a:r>
              <a:rPr lang="zh-TW" altLang="en-US" dirty="0">
                <a:latin typeface="微軟正黑體" pitchFamily="34" charset="-120"/>
                <a:ea typeface="微軟正黑體" pitchFamily="34" charset="-120"/>
              </a:rPr>
              <a:t>與員工</a:t>
            </a:r>
            <a:r>
              <a:rPr lang="en-US" altLang="zh-TW" dirty="0">
                <a:latin typeface="微軟正黑體" pitchFamily="34" charset="-120"/>
                <a:ea typeface="微軟正黑體" pitchFamily="34" charset="-120"/>
              </a:rPr>
              <a:t>141 </a:t>
            </a:r>
            <a:r>
              <a:rPr lang="zh-TW" altLang="en-US" dirty="0">
                <a:latin typeface="微軟正黑體" pitchFamily="34" charset="-120"/>
                <a:ea typeface="微軟正黑體" pitchFamily="34" charset="-120"/>
              </a:rPr>
              <a:t>相同，且薪資高於員工</a:t>
            </a:r>
            <a:r>
              <a:rPr lang="en-US" altLang="zh-TW" dirty="0">
                <a:latin typeface="微軟正黑體" pitchFamily="34" charset="-120"/>
                <a:ea typeface="微軟正黑體" pitchFamily="34" charset="-120"/>
              </a:rPr>
              <a:t>143 </a:t>
            </a:r>
            <a:r>
              <a:rPr lang="zh-TW" altLang="en-US" dirty="0">
                <a:latin typeface="微軟正黑體" pitchFamily="34" charset="-120"/>
                <a:ea typeface="微軟正黑體" pitchFamily="34" charset="-120"/>
              </a:rPr>
              <a:t>的員工。</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6" name="Rectangle 14"/>
          <p:cNvSpPr>
            <a:spLocks noChangeArrowheads="1"/>
          </p:cNvSpPr>
          <p:nvPr/>
        </p:nvSpPr>
        <p:spPr bwMode="blackGray">
          <a:xfrm>
            <a:off x="1155701" y="1863725"/>
            <a:ext cx="9715500" cy="14351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last_name</a:t>
            </a:r>
            <a:r>
              <a:rPr lang="en-US" altLang="zh-TW" dirty="0">
                <a:solidFill>
                  <a:srgbClr val="000000"/>
                </a:solidFill>
                <a:latin typeface="Courier New" pitchFamily="49" charset="0"/>
                <a:ea typeface="新細明體" charset="-120"/>
              </a:rPr>
              <a:t>, </a:t>
            </a:r>
            <a:r>
              <a:rPr lang="en-US" altLang="zh-TW" dirty="0" err="1">
                <a:solidFill>
                  <a:srgbClr val="000000"/>
                </a:solidFill>
                <a:latin typeface="Courier New" pitchFamily="49" charset="0"/>
                <a:ea typeface="新細明體" charset="-120"/>
              </a:rPr>
              <a:t>job_id</a:t>
            </a:r>
            <a:r>
              <a:rPr lang="en-US" altLang="zh-TW" dirty="0">
                <a:solidFill>
                  <a:srgbClr val="000000"/>
                </a:solidFill>
                <a:latin typeface="Courier New" pitchFamily="49" charset="0"/>
                <a:ea typeface="新細明體" charset="-120"/>
              </a:rPr>
              <a:t>, salary</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employees</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salary = </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MIN(salary)</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employees)</a:t>
            </a:r>
            <a:r>
              <a:rPr lang="en-US" altLang="zh-TW" dirty="0">
                <a:solidFill>
                  <a:srgbClr val="000000"/>
                </a:solidFill>
                <a:latin typeface="Courier New" pitchFamily="49" charset="0"/>
                <a:ea typeface="新細明體" charset="-120"/>
              </a:rPr>
              <a:t>;</a:t>
            </a:r>
          </a:p>
        </p:txBody>
      </p:sp>
      <p:sp>
        <p:nvSpPr>
          <p:cNvPr id="381964" name="Rectangle 12"/>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Using Group Functions in a Subquery</a:t>
            </a:r>
          </a:p>
        </p:txBody>
      </p:sp>
      <p:sp>
        <p:nvSpPr>
          <p:cNvPr id="381957" name="Rectangle 5"/>
          <p:cNvSpPr>
            <a:spLocks noChangeArrowheads="1"/>
          </p:cNvSpPr>
          <p:nvPr/>
        </p:nvSpPr>
        <p:spPr bwMode="auto">
          <a:xfrm>
            <a:off x="6235700" y="2055813"/>
            <a:ext cx="602729" cy="388441"/>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tLang="zh-TW" sz="1600">
                <a:solidFill>
                  <a:srgbClr val="FF5050"/>
                </a:solidFill>
                <a:ea typeface="新細明體" charset="-120"/>
              </a:rPr>
              <a:t>2500</a:t>
            </a:r>
          </a:p>
        </p:txBody>
      </p:sp>
      <p:pic>
        <p:nvPicPr>
          <p:cNvPr id="381959" name="Picture 7"/>
          <p:cNvPicPr>
            <a:picLocks noChangeAspect="1" noChangeArrowheads="1"/>
          </p:cNvPicPr>
          <p:nvPr/>
        </p:nvPicPr>
        <p:blipFill>
          <a:blip r:embed="rId3"/>
          <a:srcRect/>
          <a:stretch>
            <a:fillRect/>
          </a:stretch>
        </p:blipFill>
        <p:spPr bwMode="gray">
          <a:xfrm>
            <a:off x="1162051" y="3629026"/>
            <a:ext cx="9728200" cy="523875"/>
          </a:xfrm>
          <a:prstGeom prst="rect">
            <a:avLst/>
          </a:prstGeom>
          <a:noFill/>
          <a:ln w="25400">
            <a:noFill/>
            <a:miter lim="800000"/>
            <a:headEnd type="none" w="sm" len="sm"/>
            <a:tailEnd type="none" w="sm" len="sm"/>
          </a:ln>
          <a:effectLst/>
        </p:spPr>
      </p:pic>
      <p:sp>
        <p:nvSpPr>
          <p:cNvPr id="381967" name="Freeform 15"/>
          <p:cNvSpPr>
            <a:spLocks/>
          </p:cNvSpPr>
          <p:nvPr/>
        </p:nvSpPr>
        <p:spPr bwMode="auto">
          <a:xfrm rot="16200000" flipV="1">
            <a:off x="5125244" y="1632216"/>
            <a:ext cx="265113" cy="1667933"/>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zh-TW" altLang="en-US"/>
          </a:p>
        </p:txBody>
      </p:sp>
      <p:sp>
        <p:nvSpPr>
          <p:cNvPr id="8" name="矩形 7"/>
          <p:cNvSpPr/>
          <p:nvPr/>
        </p:nvSpPr>
        <p:spPr>
          <a:xfrm>
            <a:off x="1162050" y="4514850"/>
            <a:ext cx="10667999" cy="369332"/>
          </a:xfrm>
          <a:prstGeom prst="rect">
            <a:avLst/>
          </a:prstGeom>
        </p:spPr>
        <p:txBody>
          <a:bodyPr wrap="square">
            <a:spAutoFit/>
          </a:bodyPr>
          <a:lstStyle/>
          <a:p>
            <a:r>
              <a:rPr lang="zh-TW" altLang="en-US" dirty="0">
                <a:latin typeface="微軟正黑體" pitchFamily="34" charset="-120"/>
                <a:ea typeface="微軟正黑體" pitchFamily="34" charset="-120"/>
              </a:rPr>
              <a:t>範例顯示最低薪資的所有員工姓氏、工作</a:t>
            </a:r>
            <a:r>
              <a:rPr lang="en-US" altLang="zh-TW" dirty="0">
                <a:latin typeface="微軟正黑體" pitchFamily="34" charset="-120"/>
                <a:ea typeface="微軟正黑體" pitchFamily="34" charset="-120"/>
              </a:rPr>
              <a:t>ID </a:t>
            </a:r>
            <a:r>
              <a:rPr lang="zh-TW" altLang="en-US" dirty="0">
                <a:latin typeface="微軟正黑體" pitchFamily="34" charset="-120"/>
                <a:ea typeface="微軟正黑體" pitchFamily="34" charset="-120"/>
              </a:rPr>
              <a:t>及薪資。</a:t>
            </a:r>
            <a:r>
              <a:rPr lang="en-US" altLang="zh-TW" dirty="0">
                <a:latin typeface="微軟正黑體" pitchFamily="34" charset="-120"/>
                <a:ea typeface="微軟正黑體" pitchFamily="34" charset="-120"/>
              </a:rPr>
              <a:t>MIN </a:t>
            </a:r>
            <a:r>
              <a:rPr lang="zh-TW" altLang="en-US" dirty="0">
                <a:latin typeface="微軟正黑體" pitchFamily="34" charset="-120"/>
                <a:ea typeface="微軟正黑體" pitchFamily="34" charset="-120"/>
              </a:rPr>
              <a:t>群組函數會將單一數值</a:t>
            </a:r>
            <a:r>
              <a:rPr lang="en-US" altLang="zh-TW" dirty="0">
                <a:latin typeface="微軟正黑體" pitchFamily="34" charset="-120"/>
                <a:ea typeface="微軟正黑體" pitchFamily="34" charset="-120"/>
              </a:rPr>
              <a:t>(2500) </a:t>
            </a:r>
            <a:r>
              <a:rPr lang="zh-TW" altLang="en-US" dirty="0">
                <a:latin typeface="微軟正黑體" pitchFamily="34" charset="-120"/>
                <a:ea typeface="微軟正黑體" pitchFamily="34" charset="-120"/>
              </a:rPr>
              <a:t>傳回外部查詢。</a:t>
            </a:r>
            <a:endParaRPr lang="en-US" altLang="zh-TW" dirty="0">
              <a:latin typeface="微軟正黑體" pitchFamily="34" charset="-120"/>
              <a:ea typeface="微軟正黑體" pitchFamily="34" charset="-12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6" name="Rectangle 16"/>
          <p:cNvSpPr>
            <a:spLocks noChangeArrowheads="1"/>
          </p:cNvSpPr>
          <p:nvPr/>
        </p:nvSpPr>
        <p:spPr bwMode="blackGray">
          <a:xfrm>
            <a:off x="1293283" y="2716768"/>
            <a:ext cx="9715500" cy="2052638"/>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department_id</a:t>
            </a:r>
            <a:r>
              <a:rPr lang="en-US" altLang="zh-TW" dirty="0">
                <a:solidFill>
                  <a:srgbClr val="000000"/>
                </a:solidFill>
                <a:latin typeface="Courier New" pitchFamily="49" charset="0"/>
                <a:ea typeface="新細明體" charset="-120"/>
              </a:rPr>
              <a:t>, MIN(salary)</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employees</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GROUP BY </a:t>
            </a:r>
            <a:r>
              <a:rPr lang="en-US" altLang="zh-TW" dirty="0" err="1">
                <a:solidFill>
                  <a:srgbClr val="000000"/>
                </a:solidFill>
                <a:latin typeface="Courier New" pitchFamily="49" charset="0"/>
                <a:ea typeface="新細明體" charset="-120"/>
              </a:rPr>
              <a:t>department_id</a:t>
            </a:r>
            <a:endParaRPr lang="en-US" altLang="zh-TW" dirty="0">
              <a:solidFill>
                <a:srgbClr val="0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HAVING   MIN(salary) &gt;</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MIN(salary)</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WHERE  </a:t>
            </a:r>
            <a:r>
              <a:rPr lang="en-US" altLang="zh-TW" b="1" dirty="0" err="1">
                <a:solidFill>
                  <a:srgbClr val="C00000"/>
                </a:solidFill>
                <a:latin typeface="Courier New" pitchFamily="49" charset="0"/>
                <a:ea typeface="新細明體" charset="-120"/>
              </a:rPr>
              <a:t>department_id</a:t>
            </a:r>
            <a:r>
              <a:rPr lang="en-US" altLang="zh-TW" b="1" dirty="0">
                <a:solidFill>
                  <a:srgbClr val="C00000"/>
                </a:solidFill>
                <a:latin typeface="Courier New" pitchFamily="49" charset="0"/>
                <a:ea typeface="新細明體" charset="-120"/>
              </a:rPr>
              <a:t> = 50)</a:t>
            </a:r>
            <a:r>
              <a:rPr lang="en-US" altLang="zh-TW" dirty="0">
                <a:solidFill>
                  <a:srgbClr val="000000"/>
                </a:solidFill>
                <a:latin typeface="Courier New" pitchFamily="49" charset="0"/>
                <a:ea typeface="新細明體" charset="-120"/>
              </a:rPr>
              <a:t>;</a:t>
            </a:r>
          </a:p>
        </p:txBody>
      </p:sp>
      <p:sp>
        <p:nvSpPr>
          <p:cNvPr id="384014" name="Rectangle 14"/>
          <p:cNvSpPr>
            <a:spLocks noGrp="1" noChangeArrowheads="1"/>
          </p:cNvSpPr>
          <p:nvPr>
            <p:ph type="title"/>
          </p:nvPr>
        </p:nvSpPr>
        <p:spPr/>
        <p:txBody>
          <a:bodyPr>
            <a:normAutofit fontScale="90000"/>
          </a:bodyPr>
          <a:lstStyle/>
          <a:p>
            <a:r>
              <a:rPr lang="en-US" altLang="zh-TW" sz="4400" dirty="0">
                <a:solidFill>
                  <a:schemeClr val="tx1"/>
                </a:solidFill>
                <a:latin typeface="微軟正黑體" pitchFamily="34" charset="-120"/>
                <a:ea typeface="微軟正黑體" pitchFamily="34" charset="-120"/>
              </a:rPr>
              <a:t>The HAVING Clause with </a:t>
            </a:r>
            <a:r>
              <a:rPr lang="en-US" altLang="zh-TW" sz="4400" dirty="0" err="1">
                <a:solidFill>
                  <a:schemeClr val="tx1"/>
                </a:solidFill>
                <a:latin typeface="微軟正黑體" pitchFamily="34" charset="-120"/>
                <a:ea typeface="微軟正黑體" pitchFamily="34" charset="-120"/>
              </a:rPr>
              <a:t>Subqueries</a:t>
            </a:r>
            <a:endParaRPr lang="en-US" altLang="zh-TW" sz="4400" dirty="0">
              <a:solidFill>
                <a:schemeClr val="tx1"/>
              </a:solidFill>
              <a:latin typeface="微軟正黑體" pitchFamily="34" charset="-120"/>
              <a:ea typeface="微軟正黑體" pitchFamily="34" charset="-120"/>
            </a:endParaRPr>
          </a:p>
        </p:txBody>
      </p:sp>
      <p:sp>
        <p:nvSpPr>
          <p:cNvPr id="384015" name="Rectangle 15"/>
          <p:cNvSpPr>
            <a:spLocks noGrp="1" noChangeArrowheads="1"/>
          </p:cNvSpPr>
          <p:nvPr>
            <p:ph sz="half" idx="1"/>
          </p:nvPr>
        </p:nvSpPr>
        <p:spPr/>
        <p:txBody>
          <a:bodyPr/>
          <a:lstStyle/>
          <a:p>
            <a:pPr marL="361950" indent="-361950">
              <a:buClrTx/>
              <a:buFont typeface="Wingdings" pitchFamily="2" charset="2"/>
              <a:buChar char="ü"/>
            </a:pPr>
            <a:r>
              <a:rPr lang="en-US" altLang="zh-TW" b="1" dirty="0">
                <a:latin typeface="微軟正黑體" pitchFamily="34" charset="-120"/>
                <a:ea typeface="微軟正黑體" pitchFamily="34" charset="-120"/>
              </a:rPr>
              <a:t>Oracle </a:t>
            </a:r>
            <a:r>
              <a:rPr lang="zh-TW" altLang="en-US" b="1" dirty="0">
                <a:latin typeface="微軟正黑體" pitchFamily="34" charset="-120"/>
                <a:ea typeface="微軟正黑體" pitchFamily="34" charset="-120"/>
              </a:rPr>
              <a:t>伺服器會先執行子查詢。</a:t>
            </a:r>
          </a:p>
          <a:p>
            <a:pPr marL="361950" indent="-361950">
              <a:buClrTx/>
              <a:buFont typeface="Wingdings" pitchFamily="2" charset="2"/>
              <a:buChar char="ü"/>
            </a:pPr>
            <a:r>
              <a:rPr lang="en-US" altLang="zh-TW" b="1" dirty="0">
                <a:latin typeface="微軟正黑體" pitchFamily="34" charset="-120"/>
                <a:ea typeface="微軟正黑體" pitchFamily="34" charset="-120"/>
              </a:rPr>
              <a:t>Oracle </a:t>
            </a:r>
            <a:r>
              <a:rPr lang="zh-TW" altLang="en-US" b="1" dirty="0">
                <a:latin typeface="微軟正黑體" pitchFamily="34" charset="-120"/>
                <a:ea typeface="微軟正黑體" pitchFamily="34" charset="-120"/>
              </a:rPr>
              <a:t>伺服器會將結果傳回主查詢的</a:t>
            </a:r>
            <a:r>
              <a:rPr lang="en-US" altLang="zh-TW" b="1" dirty="0">
                <a:latin typeface="微軟正黑體" pitchFamily="34" charset="-120"/>
                <a:ea typeface="微軟正黑體" pitchFamily="34" charset="-120"/>
              </a:rPr>
              <a:t>HAVING</a:t>
            </a:r>
            <a:r>
              <a:rPr lang="zh-TW" altLang="en-US" b="1" dirty="0">
                <a:latin typeface="微軟正黑體" pitchFamily="34" charset="-120"/>
                <a:ea typeface="微軟正黑體" pitchFamily="34" charset="-120"/>
              </a:rPr>
              <a:t>子句。</a:t>
            </a:r>
            <a:endParaRPr lang="en-US" altLang="zh-TW" dirty="0">
              <a:latin typeface="微軟正黑體" pitchFamily="34" charset="-120"/>
              <a:ea typeface="微軟正黑體" pitchFamily="34" charset="-120"/>
            </a:endParaRPr>
          </a:p>
        </p:txBody>
      </p:sp>
      <p:sp>
        <p:nvSpPr>
          <p:cNvPr id="384009" name="Rectangle 9"/>
          <p:cNvSpPr>
            <a:spLocks noChangeArrowheads="1"/>
          </p:cNvSpPr>
          <p:nvPr/>
        </p:nvSpPr>
        <p:spPr bwMode="auto">
          <a:xfrm>
            <a:off x="5685886" y="3292731"/>
            <a:ext cx="602729" cy="388441"/>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tLang="zh-TW" sz="1600" dirty="0">
                <a:solidFill>
                  <a:srgbClr val="FF5050"/>
                </a:solidFill>
                <a:ea typeface="新細明體" charset="-120"/>
              </a:rPr>
              <a:t>2500</a:t>
            </a:r>
          </a:p>
        </p:txBody>
      </p:sp>
      <p:sp>
        <p:nvSpPr>
          <p:cNvPr id="384019" name="Freeform 19"/>
          <p:cNvSpPr>
            <a:spLocks/>
          </p:cNvSpPr>
          <p:nvPr/>
        </p:nvSpPr>
        <p:spPr bwMode="auto">
          <a:xfrm rot="16200000" flipV="1">
            <a:off x="5347492" y="2859113"/>
            <a:ext cx="119063" cy="1763182"/>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zh-TW" altLang="en-US"/>
          </a:p>
        </p:txBody>
      </p:sp>
      <p:sp>
        <p:nvSpPr>
          <p:cNvPr id="9" name="矩形 8"/>
          <p:cNvSpPr/>
          <p:nvPr/>
        </p:nvSpPr>
        <p:spPr>
          <a:xfrm>
            <a:off x="1635057" y="5122902"/>
            <a:ext cx="5780750" cy="369332"/>
          </a:xfrm>
          <a:prstGeom prst="rect">
            <a:avLst/>
          </a:prstGeom>
        </p:spPr>
        <p:txBody>
          <a:bodyPr wrap="none">
            <a:spAutoFit/>
          </a:bodyPr>
          <a:lstStyle/>
          <a:p>
            <a:r>
              <a:rPr lang="zh-TW" altLang="en-US" dirty="0">
                <a:latin typeface="微軟正黑體" pitchFamily="34" charset="-120"/>
                <a:ea typeface="微軟正黑體" pitchFamily="34" charset="-120"/>
              </a:rPr>
              <a:t>範例顯示最低薪資高於部門</a:t>
            </a:r>
            <a:r>
              <a:rPr lang="en-US" altLang="zh-TW" dirty="0">
                <a:latin typeface="微軟正黑體" pitchFamily="34" charset="-120"/>
                <a:ea typeface="微軟正黑體" pitchFamily="34" charset="-120"/>
              </a:rPr>
              <a:t>50 </a:t>
            </a:r>
            <a:r>
              <a:rPr lang="zh-TW" altLang="en-US" dirty="0">
                <a:latin typeface="微軟正黑體" pitchFamily="34" charset="-120"/>
                <a:ea typeface="微軟正黑體" pitchFamily="34" charset="-120"/>
              </a:rPr>
              <a:t>的最低薪資的所有部門。</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60" name="Rectangle 12"/>
          <p:cNvSpPr>
            <a:spLocks noChangeArrowheads="1"/>
          </p:cNvSpPr>
          <p:nvPr/>
        </p:nvSpPr>
        <p:spPr bwMode="blackGray">
          <a:xfrm>
            <a:off x="1155701" y="1371600"/>
            <a:ext cx="9715500" cy="186372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employee_id</a:t>
            </a:r>
            <a:r>
              <a:rPr lang="en-US" altLang="zh-TW" dirty="0">
                <a:solidFill>
                  <a:srgbClr val="000000"/>
                </a:solidFill>
                <a:latin typeface="Courier New" pitchFamily="49" charset="0"/>
                <a:ea typeface="新細明體" charset="-120"/>
              </a:rPr>
              <a:t>, </a:t>
            </a:r>
            <a:r>
              <a:rPr lang="en-US" altLang="zh-TW" dirty="0" err="1">
                <a:solidFill>
                  <a:srgbClr val="000000"/>
                </a:solidFill>
                <a:latin typeface="Courier New" pitchFamily="49" charset="0"/>
                <a:ea typeface="新細明體" charset="-120"/>
              </a:rPr>
              <a:t>last_name</a:t>
            </a:r>
            <a:endParaRPr lang="en-US" altLang="zh-TW" dirty="0">
              <a:solidFill>
                <a:srgbClr val="0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employees</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a:t>
            </a:r>
            <a:r>
              <a:rPr lang="en-US" altLang="zh-TW" b="1" dirty="0">
                <a:solidFill>
                  <a:srgbClr val="C00000"/>
                </a:solidFill>
                <a:latin typeface="Courier New" pitchFamily="49" charset="0"/>
                <a:ea typeface="新細明體" charset="-120"/>
              </a:rPr>
              <a:t>salary =</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MIN(salary)</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a:t>
            </a:r>
            <a:r>
              <a:rPr lang="en-US" altLang="zh-TW" b="1" dirty="0">
                <a:solidFill>
                  <a:schemeClr val="tx2">
                    <a:lumMod val="75000"/>
                  </a:schemeClr>
                </a:solidFill>
                <a:latin typeface="Courier New" pitchFamily="49" charset="0"/>
                <a:ea typeface="新細明體" charset="-120"/>
              </a:rPr>
              <a:t>GROUP BY </a:t>
            </a:r>
            <a:r>
              <a:rPr lang="en-US" altLang="zh-TW" b="1" dirty="0" err="1">
                <a:solidFill>
                  <a:schemeClr val="tx2">
                    <a:lumMod val="75000"/>
                  </a:schemeClr>
                </a:solidFill>
                <a:latin typeface="Courier New" pitchFamily="49" charset="0"/>
                <a:ea typeface="新細明體" charset="-120"/>
              </a:rPr>
              <a:t>department_id</a:t>
            </a:r>
            <a:r>
              <a:rPr lang="en-US" altLang="zh-TW" b="1" dirty="0">
                <a:solidFill>
                  <a:srgbClr val="C00000"/>
                </a:solidFill>
                <a:latin typeface="Courier New" pitchFamily="49" charset="0"/>
                <a:ea typeface="新細明體" charset="-120"/>
              </a:rPr>
              <a:t>)</a:t>
            </a:r>
            <a:r>
              <a:rPr lang="en-US" altLang="zh-TW" dirty="0">
                <a:solidFill>
                  <a:srgbClr val="000000"/>
                </a:solidFill>
                <a:latin typeface="Courier New" pitchFamily="49" charset="0"/>
                <a:ea typeface="新細明體" charset="-120"/>
              </a:rPr>
              <a:t>;</a:t>
            </a:r>
          </a:p>
        </p:txBody>
      </p:sp>
      <p:sp>
        <p:nvSpPr>
          <p:cNvPr id="386059" name="Rectangle 11"/>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What Is Wrong with This Statement?</a:t>
            </a:r>
          </a:p>
        </p:txBody>
      </p:sp>
      <p:sp>
        <p:nvSpPr>
          <p:cNvPr id="386053" name="Rectangle 5"/>
          <p:cNvSpPr>
            <a:spLocks noChangeArrowheads="1"/>
          </p:cNvSpPr>
          <p:nvPr/>
        </p:nvSpPr>
        <p:spPr bwMode="blackGray">
          <a:xfrm>
            <a:off x="1155701" y="3382963"/>
            <a:ext cx="9715500" cy="1055688"/>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ERROR at line 4:</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ORA-01427: single-row </a:t>
            </a:r>
            <a:r>
              <a:rPr lang="en-US" altLang="zh-TW" dirty="0" err="1">
                <a:solidFill>
                  <a:srgbClr val="000000"/>
                </a:solidFill>
                <a:latin typeface="Courier New" pitchFamily="49" charset="0"/>
                <a:ea typeface="新細明體" charset="-120"/>
              </a:rPr>
              <a:t>subquery</a:t>
            </a:r>
            <a:r>
              <a:rPr lang="en-US" altLang="zh-TW" dirty="0">
                <a:solidFill>
                  <a:srgbClr val="000000"/>
                </a:solidFill>
                <a:latin typeface="Courier New" pitchFamily="49" charset="0"/>
                <a:ea typeface="新細明體" charset="-120"/>
              </a:rPr>
              <a:t> returns more than</a:t>
            </a:r>
            <a:br>
              <a:rPr lang="en-US" altLang="zh-TW" dirty="0">
                <a:solidFill>
                  <a:srgbClr val="000000"/>
                </a:solidFill>
                <a:latin typeface="Courier New" pitchFamily="49" charset="0"/>
                <a:ea typeface="新細明體" charset="-120"/>
              </a:rPr>
            </a:br>
            <a:r>
              <a:rPr lang="en-US" altLang="zh-TW" dirty="0">
                <a:solidFill>
                  <a:srgbClr val="000000"/>
                </a:solidFill>
                <a:latin typeface="Courier New" pitchFamily="49" charset="0"/>
                <a:ea typeface="新細明體" charset="-120"/>
              </a:rPr>
              <a:t>one row</a:t>
            </a:r>
          </a:p>
        </p:txBody>
      </p:sp>
      <p:sp>
        <p:nvSpPr>
          <p:cNvPr id="9" name="矩形 8"/>
          <p:cNvSpPr/>
          <p:nvPr/>
        </p:nvSpPr>
        <p:spPr>
          <a:xfrm>
            <a:off x="1155701" y="4724400"/>
            <a:ext cx="9715500" cy="1168012"/>
          </a:xfrm>
          <a:prstGeom prst="rect">
            <a:avLst/>
          </a:prstGeom>
        </p:spPr>
        <p:txBody>
          <a:bodyPr wrap="square">
            <a:spAutoFit/>
          </a:bodyPr>
          <a:lstStyle/>
          <a:p>
            <a:pPr marL="361950" indent="-361950">
              <a:lnSpc>
                <a:spcPts val="2900"/>
              </a:lnSpc>
              <a:buFont typeface="Wingdings" pitchFamily="2" charset="2"/>
              <a:buChar char="ü"/>
            </a:pPr>
            <a:r>
              <a:rPr lang="zh-TW" altLang="en-US" dirty="0">
                <a:latin typeface="微軟正黑體" pitchFamily="34" charset="-120"/>
                <a:ea typeface="微軟正黑體" pitchFamily="34" charset="-120"/>
              </a:rPr>
              <a:t>子查詢中有</a:t>
            </a:r>
            <a:r>
              <a:rPr lang="en-US" altLang="zh-TW" dirty="0">
                <a:latin typeface="微軟正黑體" pitchFamily="34" charset="-120"/>
                <a:ea typeface="微軟正黑體" pitchFamily="34" charset="-120"/>
              </a:rPr>
              <a:t>GROUP BY </a:t>
            </a:r>
            <a:r>
              <a:rPr lang="zh-TW" altLang="en-US" dirty="0">
                <a:latin typeface="微軟正黑體" pitchFamily="34" charset="-120"/>
                <a:ea typeface="微軟正黑體" pitchFamily="34" charset="-120"/>
              </a:rPr>
              <a:t>子句，這表示此子查詢會傳回多筆資料</a:t>
            </a:r>
          </a:p>
          <a:p>
            <a:pPr marL="361950" indent="-361950">
              <a:lnSpc>
                <a:spcPts val="2900"/>
              </a:lnSpc>
              <a:buFont typeface="Wingdings" pitchFamily="2" charset="2"/>
              <a:buChar char="ü"/>
            </a:pPr>
            <a:r>
              <a:rPr lang="zh-TW" altLang="en-US" dirty="0">
                <a:latin typeface="微軟正黑體" pitchFamily="34" charset="-120"/>
                <a:ea typeface="微軟正黑體" pitchFamily="34" charset="-120"/>
              </a:rPr>
              <a:t>外部查詢會將這些查詢的</a:t>
            </a:r>
            <a:r>
              <a:rPr lang="en-US" altLang="zh-TW" dirty="0">
                <a:latin typeface="微軟正黑體" pitchFamily="34" charset="-120"/>
                <a:ea typeface="微軟正黑體" pitchFamily="34" charset="-120"/>
              </a:rPr>
              <a:t>WHERE </a:t>
            </a:r>
            <a:r>
              <a:rPr lang="zh-TW" altLang="en-US" dirty="0">
                <a:latin typeface="微軟正黑體" pitchFamily="34" charset="-120"/>
                <a:ea typeface="微軟正黑體" pitchFamily="34" charset="-120"/>
              </a:rPr>
              <a:t>子句包含一個等於</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運算。</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運算子不能接受子查詢傳回兩個以上的值，因而產生錯誤。如果要更正此錯誤，請將</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運算子變更為</a:t>
            </a:r>
            <a:r>
              <a:rPr lang="en-US" altLang="zh-TW" dirty="0">
                <a:latin typeface="微軟正黑體" pitchFamily="34" charset="-120"/>
                <a:ea typeface="微軟正黑體" pitchFamily="34" charset="-120"/>
              </a:rPr>
              <a:t>IN</a:t>
            </a:r>
            <a:r>
              <a:rPr lang="zh-TW" altLang="en-US" dirty="0">
                <a:latin typeface="微軟正黑體" pitchFamily="34" charset="-120"/>
                <a:ea typeface="微軟正黑體" pitchFamily="34" charset="-120"/>
              </a:rPr>
              <a: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7" name="Rectangle 11"/>
          <p:cNvSpPr>
            <a:spLocks noChangeArrowheads="1"/>
          </p:cNvSpPr>
          <p:nvPr/>
        </p:nvSpPr>
        <p:spPr bwMode="blackGray">
          <a:xfrm>
            <a:off x="1155700" y="1409640"/>
            <a:ext cx="9702800" cy="1819275"/>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last_name</a:t>
            </a:r>
            <a:r>
              <a:rPr lang="en-US" altLang="zh-TW" dirty="0">
                <a:solidFill>
                  <a:srgbClr val="000000"/>
                </a:solidFill>
                <a:latin typeface="Courier New" pitchFamily="49" charset="0"/>
                <a:ea typeface="新細明體" charset="-120"/>
              </a:rPr>
              <a:t>, </a:t>
            </a:r>
            <a:r>
              <a:rPr lang="en-US" altLang="zh-TW" dirty="0" err="1">
                <a:solidFill>
                  <a:srgbClr val="000000"/>
                </a:solidFill>
                <a:latin typeface="Courier New" pitchFamily="49" charset="0"/>
                <a:ea typeface="新細明體" charset="-120"/>
              </a:rPr>
              <a:t>job_id</a:t>
            </a:r>
            <a:endParaRPr lang="en-US" altLang="zh-TW" dirty="0">
              <a:solidFill>
                <a:srgbClr val="0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employees</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a:t>
            </a:r>
            <a:r>
              <a:rPr lang="en-US" altLang="zh-TW" dirty="0" err="1">
                <a:solidFill>
                  <a:srgbClr val="000000"/>
                </a:solidFill>
                <a:latin typeface="Courier New" pitchFamily="49" charset="0"/>
                <a:ea typeface="新細明體" charset="-120"/>
              </a:rPr>
              <a:t>job_id</a:t>
            </a:r>
            <a:r>
              <a:rPr lang="en-US" altLang="zh-TW" dirty="0">
                <a:solidFill>
                  <a:srgbClr val="000000"/>
                </a:solidFill>
                <a:latin typeface="Courier New" pitchFamily="49" charset="0"/>
                <a:ea typeface="新細明體" charset="-120"/>
              </a:rPr>
              <a:t> =</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a:t>
            </a:r>
            <a:r>
              <a:rPr lang="en-US" altLang="zh-TW" b="1" dirty="0" err="1">
                <a:solidFill>
                  <a:srgbClr val="C00000"/>
                </a:solidFill>
                <a:latin typeface="Courier New" pitchFamily="49" charset="0"/>
                <a:ea typeface="新細明體" charset="-120"/>
              </a:rPr>
              <a:t>job_id</a:t>
            </a:r>
            <a:endParaRPr lang="en-US" altLang="zh-TW" b="1" dirty="0">
              <a:solidFill>
                <a:srgbClr val="C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WHERE  </a:t>
            </a:r>
            <a:r>
              <a:rPr lang="en-US" altLang="zh-TW" b="1" dirty="0" err="1">
                <a:solidFill>
                  <a:srgbClr val="C00000"/>
                </a:solidFill>
                <a:latin typeface="Courier New" pitchFamily="49" charset="0"/>
                <a:ea typeface="新細明體" charset="-120"/>
              </a:rPr>
              <a:t>last_name</a:t>
            </a:r>
            <a:r>
              <a:rPr lang="en-US" altLang="zh-TW" b="1" dirty="0">
                <a:solidFill>
                  <a:srgbClr val="C00000"/>
                </a:solidFill>
                <a:latin typeface="Courier New" pitchFamily="49" charset="0"/>
                <a:ea typeface="新細明體" charset="-120"/>
              </a:rPr>
              <a:t> = 'Haas')</a:t>
            </a:r>
            <a:r>
              <a:rPr lang="en-US" altLang="zh-TW" dirty="0">
                <a:solidFill>
                  <a:srgbClr val="000000"/>
                </a:solidFill>
                <a:latin typeface="Courier New" pitchFamily="49" charset="0"/>
                <a:ea typeface="新細明體" charset="-120"/>
              </a:rPr>
              <a:t>;</a:t>
            </a:r>
          </a:p>
        </p:txBody>
      </p:sp>
      <p:sp>
        <p:nvSpPr>
          <p:cNvPr id="388106" name="Rectangle 10"/>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Will This Statement Return Rows?</a:t>
            </a:r>
          </a:p>
        </p:txBody>
      </p:sp>
      <p:sp>
        <p:nvSpPr>
          <p:cNvPr id="388100" name="Rectangle 4"/>
          <p:cNvSpPr>
            <a:spLocks noChangeArrowheads="1"/>
          </p:cNvSpPr>
          <p:nvPr/>
        </p:nvSpPr>
        <p:spPr bwMode="blackGray">
          <a:xfrm>
            <a:off x="1155701" y="3438465"/>
            <a:ext cx="9715500" cy="4064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 pos="3087688" algn="l"/>
              </a:tabLst>
            </a:pPr>
            <a:r>
              <a:rPr lang="en-US" altLang="zh-TW">
                <a:solidFill>
                  <a:srgbClr val="000000"/>
                </a:solidFill>
                <a:latin typeface="Courier New" pitchFamily="49" charset="0"/>
                <a:ea typeface="新細明體" charset="-120"/>
              </a:rPr>
              <a:t>no rows selected</a:t>
            </a:r>
          </a:p>
        </p:txBody>
      </p:sp>
      <p:sp>
        <p:nvSpPr>
          <p:cNvPr id="388108" name="Text Box 12"/>
          <p:cNvSpPr txBox="1">
            <a:spLocks noChangeArrowheads="1"/>
          </p:cNvSpPr>
          <p:nvPr/>
        </p:nvSpPr>
        <p:spPr bwMode="auto">
          <a:xfrm>
            <a:off x="3632200" y="3940086"/>
            <a:ext cx="3101298" cy="400110"/>
          </a:xfrm>
          <a:prstGeom prst="rect">
            <a:avLst/>
          </a:prstGeom>
          <a:noFill/>
          <a:ln w="28575">
            <a:noFill/>
            <a:miter lim="800000"/>
            <a:headEnd type="none" w="sm" len="sm"/>
            <a:tailEnd type="none" w="sm" len="sm"/>
          </a:ln>
          <a:effectLst/>
        </p:spPr>
        <p:txBody>
          <a:bodyPr wrap="none">
            <a:spAutoFit/>
          </a:bodyPr>
          <a:lstStyle/>
          <a:p>
            <a:pPr defTabSz="228600"/>
            <a:r>
              <a:rPr lang="en-US" altLang="zh-TW" sz="2000" dirty="0">
                <a:solidFill>
                  <a:srgbClr val="FF3300"/>
                </a:solidFill>
                <a:ea typeface="新細明體" charset="-120"/>
              </a:rPr>
              <a:t>Subquery returns no values.</a:t>
            </a:r>
          </a:p>
        </p:txBody>
      </p:sp>
      <p:sp>
        <p:nvSpPr>
          <p:cNvPr id="7" name="矩形 6"/>
          <p:cNvSpPr/>
          <p:nvPr/>
        </p:nvSpPr>
        <p:spPr>
          <a:xfrm>
            <a:off x="1097280" y="4340196"/>
            <a:ext cx="9702799" cy="1887696"/>
          </a:xfrm>
          <a:prstGeom prst="rect">
            <a:avLst/>
          </a:prstGeom>
        </p:spPr>
        <p:txBody>
          <a:bodyPr wrap="square">
            <a:spAutoFit/>
          </a:bodyPr>
          <a:lstStyle/>
          <a:p>
            <a:pPr marL="266700" indent="-266700">
              <a:lnSpc>
                <a:spcPts val="2800"/>
              </a:lnSpc>
              <a:buFont typeface="Wingdings" pitchFamily="2" charset="2"/>
              <a:buChar char="ü"/>
            </a:pPr>
            <a:r>
              <a:rPr lang="zh-TW" altLang="en-US" dirty="0">
                <a:latin typeface="微軟正黑體" pitchFamily="34" charset="-120"/>
                <a:ea typeface="微軟正黑體" pitchFamily="34" charset="-120"/>
              </a:rPr>
              <a:t>子查詢中有一個</a:t>
            </a:r>
            <a:r>
              <a:rPr lang="en-US" altLang="zh-TW" dirty="0">
                <a:latin typeface="微軟正黑體" pitchFamily="34" charset="-120"/>
                <a:ea typeface="微軟正黑體" pitchFamily="34" charset="-120"/>
              </a:rPr>
              <a:t>WHERE </a:t>
            </a:r>
            <a:r>
              <a:rPr lang="zh-TW" altLang="en-US" dirty="0">
                <a:latin typeface="微軟正黑體" pitchFamily="34" charset="-120"/>
                <a:ea typeface="微軟正黑體" pitchFamily="34" charset="-120"/>
              </a:rPr>
              <a:t>子句，是為了要找出名字為</a:t>
            </a:r>
            <a:r>
              <a:rPr lang="en-US" altLang="zh-TW" dirty="0">
                <a:latin typeface="微軟正黑體" pitchFamily="34" charset="-120"/>
                <a:ea typeface="微軟正黑體" pitchFamily="34" charset="-120"/>
              </a:rPr>
              <a:t>Haas </a:t>
            </a:r>
            <a:r>
              <a:rPr lang="zh-TW" altLang="en-US" dirty="0">
                <a:latin typeface="微軟正黑體" pitchFamily="34" charset="-120"/>
                <a:ea typeface="微軟正黑體" pitchFamily="34" charset="-120"/>
              </a:rPr>
              <a:t>的員工。此敘述句的語法正確，但</a:t>
            </a:r>
            <a:r>
              <a:rPr lang="en-US" altLang="zh-TW" dirty="0">
                <a:latin typeface="微軟正黑體" pitchFamily="34" charset="-120"/>
                <a:ea typeface="微軟正黑體" pitchFamily="34" charset="-120"/>
              </a:rPr>
              <a:t>Employee</a:t>
            </a:r>
            <a:r>
              <a:rPr lang="zh-TW" altLang="en-US" dirty="0">
                <a:latin typeface="微軟正黑體" pitchFamily="34" charset="-120"/>
                <a:ea typeface="微軟正黑體" pitchFamily="34" charset="-120"/>
              </a:rPr>
              <a:t>裡面沒有叫做</a:t>
            </a:r>
            <a:r>
              <a:rPr lang="en-US" altLang="zh-TW" dirty="0">
                <a:latin typeface="微軟正黑體" pitchFamily="34" charset="-120"/>
                <a:ea typeface="微軟正黑體" pitchFamily="34" charset="-120"/>
              </a:rPr>
              <a:t>Haas </a:t>
            </a:r>
            <a:r>
              <a:rPr lang="zh-TW" altLang="en-US" dirty="0">
                <a:latin typeface="微軟正黑體" pitchFamily="34" charset="-120"/>
                <a:ea typeface="微軟正黑體" pitchFamily="34" charset="-120"/>
              </a:rPr>
              <a:t>的員工，所以子查詢沒有傳回任何資料。</a:t>
            </a:r>
            <a:endParaRPr lang="en-US" altLang="zh-TW" dirty="0">
              <a:latin typeface="微軟正黑體" pitchFamily="34" charset="-120"/>
              <a:ea typeface="微軟正黑體" pitchFamily="34" charset="-120"/>
            </a:endParaRPr>
          </a:p>
          <a:p>
            <a:pPr marL="266700" indent="-266700">
              <a:lnSpc>
                <a:spcPts val="2800"/>
              </a:lnSpc>
              <a:buFont typeface="Wingdings" pitchFamily="2" charset="2"/>
              <a:buChar char="ü"/>
            </a:pPr>
            <a:r>
              <a:rPr lang="zh-TW" altLang="en-US" dirty="0">
                <a:latin typeface="微軟正黑體" pitchFamily="34" charset="-120"/>
                <a:ea typeface="微軟正黑體" pitchFamily="34" charset="-120"/>
              </a:rPr>
              <a:t>外部查詢會將子查詢的結果</a:t>
            </a:r>
            <a:r>
              <a:rPr lang="en-US" altLang="zh-TW" dirty="0">
                <a:latin typeface="微軟正黑體" pitchFamily="34" charset="-120"/>
                <a:ea typeface="微軟正黑體" pitchFamily="34" charset="-120"/>
              </a:rPr>
              <a:t>(null) </a:t>
            </a:r>
            <a:r>
              <a:rPr lang="zh-TW" altLang="en-US" dirty="0">
                <a:latin typeface="微軟正黑體" pitchFamily="34" charset="-120"/>
                <a:ea typeface="微軟正黑體" pitchFamily="34" charset="-120"/>
              </a:rPr>
              <a:t>用於</a:t>
            </a:r>
            <a:r>
              <a:rPr lang="en-US" altLang="zh-TW" dirty="0">
                <a:latin typeface="微軟正黑體" pitchFamily="34" charset="-120"/>
                <a:ea typeface="微軟正黑體" pitchFamily="34" charset="-120"/>
              </a:rPr>
              <a:t>WHERE </a:t>
            </a:r>
            <a:r>
              <a:rPr lang="zh-TW" altLang="en-US" dirty="0">
                <a:latin typeface="微軟正黑體" pitchFamily="34" charset="-120"/>
                <a:ea typeface="微軟正黑體" pitchFamily="34" charset="-120"/>
              </a:rPr>
              <a:t>子句。外部查詢找不到工作</a:t>
            </a:r>
            <a:r>
              <a:rPr lang="en-US" altLang="zh-TW" dirty="0">
                <a:latin typeface="微軟正黑體" pitchFamily="34" charset="-120"/>
                <a:ea typeface="微軟正黑體" pitchFamily="34" charset="-120"/>
              </a:rPr>
              <a:t>ID </a:t>
            </a:r>
            <a:r>
              <a:rPr lang="zh-TW" altLang="en-US" dirty="0">
                <a:latin typeface="微軟正黑體" pitchFamily="34" charset="-120"/>
                <a:ea typeface="微軟正黑體" pitchFamily="34" charset="-120"/>
              </a:rPr>
              <a:t>等於空值的任何員工，所以沒有傳回任何資料。但就算有空值的工作，也不會傳回資料，因為比較兩個空值只會得到空值。</a:t>
            </a:r>
            <a:endParaRPr lang="en-US" altLang="zh-TW" dirty="0">
              <a:latin typeface="微軟正黑體" pitchFamily="34" charset="-120"/>
              <a:ea typeface="微軟正黑體" pitchFamily="34" charset="-12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3" name="Rectangle 9"/>
          <p:cNvSpPr>
            <a:spLocks noGrp="1" noChangeArrowheads="1"/>
          </p:cNvSpPr>
          <p:nvPr>
            <p:ph type="title"/>
          </p:nvPr>
        </p:nvSpPr>
        <p:spPr/>
        <p:txBody>
          <a:bodyPr>
            <a:normAutofit fontScale="90000"/>
          </a:bodyPr>
          <a:lstStyle/>
          <a:p>
            <a:r>
              <a:rPr lang="en-US" altLang="zh-TW" sz="4400" dirty="0">
                <a:solidFill>
                  <a:schemeClr val="tx1"/>
                </a:solidFill>
                <a:latin typeface="微軟正黑體" pitchFamily="34" charset="-120"/>
                <a:ea typeface="微軟正黑體" pitchFamily="34" charset="-120"/>
              </a:rPr>
              <a:t>Multiple-Row </a:t>
            </a:r>
            <a:r>
              <a:rPr lang="en-US" altLang="zh-TW" sz="4400" dirty="0" err="1">
                <a:solidFill>
                  <a:schemeClr val="tx1"/>
                </a:solidFill>
                <a:latin typeface="微軟正黑體" pitchFamily="34" charset="-120"/>
                <a:ea typeface="微軟正黑體" pitchFamily="34" charset="-120"/>
              </a:rPr>
              <a:t>Subqueries</a:t>
            </a:r>
            <a:endParaRPr lang="en-US" altLang="zh-TW" sz="4400" dirty="0">
              <a:solidFill>
                <a:schemeClr val="tx1"/>
              </a:solidFill>
              <a:latin typeface="微軟正黑體" pitchFamily="34" charset="-120"/>
              <a:ea typeface="微軟正黑體" pitchFamily="34" charset="-120"/>
            </a:endParaRPr>
          </a:p>
        </p:txBody>
      </p:sp>
      <p:sp>
        <p:nvSpPr>
          <p:cNvPr id="390154" name="Rectangle 10"/>
          <p:cNvSpPr>
            <a:spLocks noGrp="1" noChangeArrowheads="1"/>
          </p:cNvSpPr>
          <p:nvPr>
            <p:ph sz="half" idx="1"/>
          </p:nvPr>
        </p:nvSpPr>
        <p:spPr/>
        <p:txBody>
          <a:bodyPr>
            <a:noAutofit/>
          </a:bodyPr>
          <a:lstStyle/>
          <a:p>
            <a:pPr marL="361950" indent="-361950">
              <a:lnSpc>
                <a:spcPts val="2700"/>
              </a:lnSpc>
              <a:buClrTx/>
              <a:buFont typeface="Wingdings" pitchFamily="2" charset="2"/>
              <a:buChar char="ü"/>
            </a:pPr>
            <a:r>
              <a:rPr lang="zh-TW" altLang="en-US" sz="1800" dirty="0">
                <a:solidFill>
                  <a:schemeClr val="tx1"/>
                </a:solidFill>
                <a:latin typeface="微軟正黑體" pitchFamily="34" charset="-120"/>
                <a:ea typeface="微軟正黑體" pitchFamily="34" charset="-120"/>
              </a:rPr>
              <a:t>傳回多個資料列</a:t>
            </a:r>
          </a:p>
          <a:p>
            <a:pPr marL="361950" indent="-361950">
              <a:lnSpc>
                <a:spcPts val="2700"/>
              </a:lnSpc>
              <a:buClrTx/>
              <a:buFont typeface="Wingdings" pitchFamily="2" charset="2"/>
              <a:buChar char="ü"/>
            </a:pPr>
            <a:r>
              <a:rPr lang="zh-TW" altLang="en-US" sz="1800" dirty="0">
                <a:solidFill>
                  <a:schemeClr val="tx1"/>
                </a:solidFill>
                <a:latin typeface="微軟正黑體" pitchFamily="34" charset="-120"/>
                <a:ea typeface="微軟正黑體" pitchFamily="34" charset="-120"/>
              </a:rPr>
              <a:t>使用多列比較運算子</a:t>
            </a:r>
            <a:endParaRPr lang="en-US" altLang="zh-TW" sz="1800" dirty="0">
              <a:solidFill>
                <a:schemeClr val="tx1"/>
              </a:solidFill>
              <a:latin typeface="微軟正黑體" pitchFamily="34" charset="-120"/>
              <a:ea typeface="微軟正黑體" pitchFamily="34" charset="-120"/>
            </a:endParaRPr>
          </a:p>
        </p:txBody>
      </p:sp>
      <p:graphicFrame>
        <p:nvGraphicFramePr>
          <p:cNvPr id="390215" name="Group 71"/>
          <p:cNvGraphicFramePr>
            <a:graphicFrameLocks noGrp="1"/>
          </p:cNvGraphicFramePr>
          <p:nvPr>
            <p:extLst>
              <p:ext uri="{D42A27DB-BD31-4B8C-83A1-F6EECF244321}">
                <p14:modId xmlns:p14="http://schemas.microsoft.com/office/powerpoint/2010/main" val="2917763156"/>
              </p:ext>
            </p:extLst>
          </p:nvPr>
        </p:nvGraphicFramePr>
        <p:xfrm>
          <a:off x="1651000" y="2552700"/>
          <a:ext cx="8822266" cy="1538097"/>
        </p:xfrm>
        <a:graphic>
          <a:graphicData uri="http://schemas.openxmlformats.org/drawingml/2006/table">
            <a:tbl>
              <a:tblPr/>
              <a:tblGrid>
                <a:gridCol w="1996017">
                  <a:extLst>
                    <a:ext uri="{9D8B030D-6E8A-4147-A177-3AD203B41FA5}">
                      <a16:colId xmlns:a16="http://schemas.microsoft.com/office/drawing/2014/main" val="20000"/>
                    </a:ext>
                  </a:extLst>
                </a:gridCol>
                <a:gridCol w="6826249">
                  <a:extLst>
                    <a:ext uri="{9D8B030D-6E8A-4147-A177-3AD203B41FA5}">
                      <a16:colId xmlns:a16="http://schemas.microsoft.com/office/drawing/2014/main" val="20001"/>
                    </a:ext>
                  </a:extLst>
                </a:gridCol>
              </a:tblGrid>
              <a:tr h="3127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zh-TW" sz="1800" b="1" i="0" u="none" strike="noStrike" cap="none" normalizeH="0" baseline="0" dirty="0">
                          <a:ln>
                            <a:noFill/>
                          </a:ln>
                          <a:solidFill>
                            <a:schemeClr val="bg1"/>
                          </a:solidFill>
                          <a:effectLst/>
                          <a:latin typeface="微軟正黑體" pitchFamily="34" charset="-120"/>
                          <a:ea typeface="微軟正黑體" pitchFamily="34" charset="-120"/>
                        </a:rPr>
                        <a:t>Operator</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zh-TW" sz="1800" b="1" i="0" u="none" strike="noStrike" cap="none" normalizeH="0" baseline="0" dirty="0">
                          <a:ln>
                            <a:noFill/>
                          </a:ln>
                          <a:solidFill>
                            <a:schemeClr val="bg1"/>
                          </a:solidFill>
                          <a:effectLst/>
                          <a:latin typeface="微軟正黑體" pitchFamily="34" charset="-120"/>
                          <a:ea typeface="微軟正黑體" pitchFamily="34" charset="-120"/>
                        </a:rPr>
                        <a:t>Meaning</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38258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zh-TW" sz="1800" b="0" i="0" u="none" strike="noStrike" cap="none" normalizeH="0" baseline="0">
                          <a:ln>
                            <a:noFill/>
                          </a:ln>
                          <a:solidFill>
                            <a:srgbClr val="000000"/>
                          </a:solidFill>
                          <a:effectLst/>
                          <a:latin typeface="微軟正黑體" pitchFamily="34" charset="-120"/>
                          <a:ea typeface="微軟正黑體" pitchFamily="34" charset="-120"/>
                        </a:rPr>
                        <a:t>IN</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lang="zh-TW" altLang="en-US" sz="1800" b="0" kern="1200" baseline="0" dirty="0">
                          <a:solidFill>
                            <a:schemeClr val="tx1"/>
                          </a:solidFill>
                          <a:latin typeface="微軟正黑體" pitchFamily="34" charset="-120"/>
                          <a:ea typeface="微軟正黑體" pitchFamily="34" charset="-120"/>
                          <a:cs typeface="+mn-cs"/>
                        </a:rPr>
                        <a:t>等於清單中的任何成員</a:t>
                      </a:r>
                      <a:endParaRPr kumimoji="0" lang="en-US" altLang="zh-TW" sz="1800" b="0" i="0" u="none" strike="noStrike" cap="none" normalizeH="0" baseline="0" dirty="0">
                        <a:ln>
                          <a:noFill/>
                        </a:ln>
                        <a:solidFill>
                          <a:srgbClr val="000000"/>
                        </a:solidFill>
                        <a:effectLst/>
                        <a:latin typeface="微軟正黑體" pitchFamily="34" charset="-120"/>
                        <a:ea typeface="微軟正黑體" pitchFamily="34" charset="-120"/>
                      </a:endParaRP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258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zh-TW" sz="1800" b="0" i="0" u="none" strike="noStrike" cap="none" normalizeH="0" baseline="0">
                          <a:ln>
                            <a:noFill/>
                          </a:ln>
                          <a:solidFill>
                            <a:srgbClr val="000000"/>
                          </a:solidFill>
                          <a:effectLst/>
                          <a:latin typeface="微軟正黑體" pitchFamily="34" charset="-120"/>
                          <a:ea typeface="微軟正黑體" pitchFamily="34" charset="-120"/>
                        </a:rPr>
                        <a:t>ANY</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lang="zh-TW" altLang="en-US" sz="1800" b="0" kern="1200" baseline="0" dirty="0">
                          <a:solidFill>
                            <a:schemeClr val="tx1"/>
                          </a:solidFill>
                          <a:latin typeface="微軟正黑體" pitchFamily="34" charset="-120"/>
                          <a:ea typeface="微軟正黑體" pitchFamily="34" charset="-120"/>
                          <a:cs typeface="+mn-cs"/>
                        </a:rPr>
                        <a:t>將某數值與子查詢傳回的各個值做比較</a:t>
                      </a:r>
                      <a:endParaRPr kumimoji="0" lang="en-US" altLang="zh-TW" sz="1800" b="0" i="0" u="none" strike="noStrike" cap="none" normalizeH="0" baseline="0" dirty="0">
                        <a:ln>
                          <a:noFill/>
                        </a:ln>
                        <a:solidFill>
                          <a:srgbClr val="000000"/>
                        </a:solidFill>
                        <a:effectLst/>
                        <a:latin typeface="微軟正黑體" pitchFamily="34" charset="-120"/>
                        <a:ea typeface="微軟正黑體" pitchFamily="34" charset="-120"/>
                      </a:endParaRP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1273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zh-TW" sz="1800" b="0" i="0" u="none" strike="noStrike" cap="none" normalizeH="0" baseline="0">
                          <a:ln>
                            <a:noFill/>
                          </a:ln>
                          <a:solidFill>
                            <a:srgbClr val="000000"/>
                          </a:solidFill>
                          <a:effectLst/>
                          <a:latin typeface="微軟正黑體" pitchFamily="34" charset="-120"/>
                          <a:ea typeface="微軟正黑體" pitchFamily="34" charset="-120"/>
                        </a:rPr>
                        <a:t>ALL</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lang="zh-TW" altLang="en-US" sz="1800" b="0" kern="1200" baseline="0" dirty="0">
                          <a:solidFill>
                            <a:schemeClr val="tx1"/>
                          </a:solidFill>
                          <a:latin typeface="微軟正黑體" pitchFamily="34" charset="-120"/>
                          <a:ea typeface="微軟正黑體" pitchFamily="34" charset="-120"/>
                          <a:cs typeface="+mn-cs"/>
                        </a:rPr>
                        <a:t>將某數值與子查詢傳回的所有值做比較</a:t>
                      </a:r>
                      <a:endParaRPr kumimoji="0" lang="en-US" altLang="zh-TW" sz="1800" b="0" i="0" u="none" strike="noStrike" cap="none" normalizeH="0" baseline="0" dirty="0">
                        <a:ln>
                          <a:noFill/>
                        </a:ln>
                        <a:solidFill>
                          <a:srgbClr val="000000"/>
                        </a:solidFill>
                        <a:effectLst/>
                        <a:latin typeface="微軟正黑體" pitchFamily="34" charset="-120"/>
                        <a:ea typeface="微軟正黑體" pitchFamily="34" charset="-120"/>
                      </a:endParaRP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5" name="矩形 4"/>
          <p:cNvSpPr/>
          <p:nvPr/>
        </p:nvSpPr>
        <p:spPr>
          <a:xfrm>
            <a:off x="1651000" y="4419600"/>
            <a:ext cx="8822266" cy="1253402"/>
          </a:xfrm>
          <a:prstGeom prst="rect">
            <a:avLst/>
          </a:prstGeom>
          <a:solidFill>
            <a:schemeClr val="bg1">
              <a:lumMod val="95000"/>
            </a:schemeClr>
          </a:solidFill>
          <a:ln w="28575">
            <a:solidFill>
              <a:schemeClr val="bg1">
                <a:lumMod val="50000"/>
              </a:schemeClr>
            </a:solidFill>
          </a:ln>
        </p:spPr>
        <p:txBody>
          <a:bodyPr wrap="square" tIns="72000" bIns="72000">
            <a:spAutoFit/>
          </a:bodyPr>
          <a:lstStyle/>
          <a:p>
            <a:r>
              <a:rPr lang="en-US" altLang="zh-TW" dirty="0">
                <a:latin typeface="Courier New" pitchFamily="49" charset="0"/>
                <a:ea typeface="微軟正黑體" pitchFamily="34" charset="-120"/>
                <a:cs typeface="Courier New" pitchFamily="49" charset="0"/>
              </a:rPr>
              <a:t>SELECT </a:t>
            </a:r>
            <a:r>
              <a:rPr lang="en-US" altLang="zh-TW" dirty="0" err="1">
                <a:latin typeface="Courier New" pitchFamily="49" charset="0"/>
                <a:ea typeface="微軟正黑體" pitchFamily="34" charset="-120"/>
                <a:cs typeface="Courier New" pitchFamily="49" charset="0"/>
              </a:rPr>
              <a:t>last_name</a:t>
            </a:r>
            <a:r>
              <a:rPr lang="en-US" altLang="zh-TW" dirty="0">
                <a:latin typeface="Courier New" pitchFamily="49" charset="0"/>
                <a:ea typeface="微軟正黑體" pitchFamily="34" charset="-120"/>
                <a:cs typeface="Courier New" pitchFamily="49" charset="0"/>
              </a:rPr>
              <a:t>, salary, </a:t>
            </a:r>
            <a:r>
              <a:rPr lang="en-US" altLang="zh-TW" dirty="0" err="1">
                <a:latin typeface="Courier New" pitchFamily="49" charset="0"/>
                <a:ea typeface="微軟正黑體" pitchFamily="34" charset="-120"/>
                <a:cs typeface="Courier New" pitchFamily="49" charset="0"/>
              </a:rPr>
              <a:t>department_id</a:t>
            </a:r>
            <a:endParaRPr lang="en-US" altLang="zh-TW" dirty="0">
              <a:latin typeface="Courier New" pitchFamily="49" charset="0"/>
              <a:ea typeface="微軟正黑體" pitchFamily="34" charset="-120"/>
              <a:cs typeface="Courier New" pitchFamily="49" charset="0"/>
            </a:endParaRPr>
          </a:p>
          <a:p>
            <a:r>
              <a:rPr lang="en-US" altLang="zh-TW" dirty="0">
                <a:latin typeface="Courier New" pitchFamily="49" charset="0"/>
                <a:ea typeface="微軟正黑體" pitchFamily="34" charset="-120"/>
                <a:cs typeface="Courier New" pitchFamily="49" charset="0"/>
              </a:rPr>
              <a:t>FROM employees</a:t>
            </a:r>
          </a:p>
          <a:p>
            <a:r>
              <a:rPr lang="en-US" altLang="zh-TW" dirty="0">
                <a:latin typeface="Courier New" pitchFamily="49" charset="0"/>
                <a:ea typeface="微軟正黑體" pitchFamily="34" charset="-120"/>
                <a:cs typeface="Courier New" pitchFamily="49" charset="0"/>
              </a:rPr>
              <a:t>WHERE salary IN </a:t>
            </a:r>
            <a:r>
              <a:rPr lang="en-US" altLang="zh-TW" b="1" dirty="0">
                <a:solidFill>
                  <a:srgbClr val="C00000"/>
                </a:solidFill>
                <a:latin typeface="Courier New" pitchFamily="49" charset="0"/>
                <a:ea typeface="微軟正黑體" pitchFamily="34" charset="-120"/>
                <a:cs typeface="Courier New" pitchFamily="49" charset="0"/>
              </a:rPr>
              <a:t>(SELECT MIN(salary) FROM employees </a:t>
            </a:r>
          </a:p>
          <a:p>
            <a:r>
              <a:rPr lang="en-US" altLang="zh-TW" b="1" dirty="0">
                <a:solidFill>
                  <a:srgbClr val="C00000"/>
                </a:solidFill>
                <a:latin typeface="Courier New" pitchFamily="49" charset="0"/>
                <a:ea typeface="微軟正黑體" pitchFamily="34" charset="-120"/>
                <a:cs typeface="Courier New" pitchFamily="49" charset="0"/>
              </a:rPr>
              <a:t>                                    GROUP BY </a:t>
            </a:r>
            <a:r>
              <a:rPr lang="en-US" altLang="zh-TW" b="1" dirty="0" err="1">
                <a:solidFill>
                  <a:srgbClr val="C00000"/>
                </a:solidFill>
                <a:latin typeface="Courier New" pitchFamily="49" charset="0"/>
                <a:ea typeface="微軟正黑體" pitchFamily="34" charset="-120"/>
                <a:cs typeface="Courier New" pitchFamily="49" charset="0"/>
              </a:rPr>
              <a:t>department_id</a:t>
            </a:r>
            <a:r>
              <a:rPr lang="en-US" altLang="zh-TW" b="1" dirty="0">
                <a:solidFill>
                  <a:srgbClr val="C00000"/>
                </a:solidFill>
                <a:latin typeface="Courier New" pitchFamily="49" charset="0"/>
                <a:ea typeface="微軟正黑體" pitchFamily="34" charset="-120"/>
                <a:cs typeface="Courier New" pitchFamily="49" charset="0"/>
              </a:rPr>
              <a:t>)</a:t>
            </a:r>
            <a:r>
              <a:rPr lang="en-US" altLang="zh-TW" dirty="0">
                <a:latin typeface="Courier New" pitchFamily="49" charset="0"/>
                <a:ea typeface="微軟正黑體" pitchFamily="34" charset="-120"/>
                <a:cs typeface="Courier New" pitchFamily="49" charset="0"/>
              </a:rPr>
              <a:t>;</a:t>
            </a:r>
          </a:p>
        </p:txBody>
      </p:sp>
      <p:sp>
        <p:nvSpPr>
          <p:cNvPr id="6" name="矩形 5"/>
          <p:cNvSpPr/>
          <p:nvPr/>
        </p:nvSpPr>
        <p:spPr>
          <a:xfrm>
            <a:off x="1651000" y="5857668"/>
            <a:ext cx="3877985" cy="369332"/>
          </a:xfrm>
          <a:prstGeom prst="rect">
            <a:avLst/>
          </a:prstGeom>
        </p:spPr>
        <p:txBody>
          <a:bodyPr wrap="square">
            <a:spAutoFit/>
          </a:bodyPr>
          <a:lstStyle/>
          <a:p>
            <a:r>
              <a:rPr lang="zh-TW" altLang="en-US" dirty="0">
                <a:latin typeface="微軟正黑體" pitchFamily="34" charset="-120"/>
                <a:ea typeface="微軟正黑體" pitchFamily="34" charset="-120"/>
              </a:rPr>
              <a:t>範例找出各部門中最低薪資的員工。</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10" name="Rectangle 18"/>
          <p:cNvSpPr>
            <a:spLocks noChangeArrowheads="1"/>
          </p:cNvSpPr>
          <p:nvPr/>
        </p:nvSpPr>
        <p:spPr bwMode="blackGray">
          <a:xfrm>
            <a:off x="1184094" y="1400422"/>
            <a:ext cx="9702800" cy="1982788"/>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employee_id</a:t>
            </a:r>
            <a:r>
              <a:rPr lang="en-US" altLang="zh-TW" dirty="0">
                <a:solidFill>
                  <a:srgbClr val="000000"/>
                </a:solidFill>
                <a:latin typeface="Courier New" pitchFamily="49" charset="0"/>
                <a:ea typeface="新細明體" charset="-120"/>
              </a:rPr>
              <a:t>, </a:t>
            </a:r>
            <a:r>
              <a:rPr lang="en-US" altLang="zh-TW" dirty="0" err="1">
                <a:solidFill>
                  <a:srgbClr val="000000"/>
                </a:solidFill>
                <a:latin typeface="Courier New" pitchFamily="49" charset="0"/>
                <a:ea typeface="新細明體" charset="-120"/>
              </a:rPr>
              <a:t>last_name</a:t>
            </a:r>
            <a:r>
              <a:rPr lang="en-US" altLang="zh-TW" dirty="0">
                <a:solidFill>
                  <a:srgbClr val="000000"/>
                </a:solidFill>
                <a:latin typeface="Courier New" pitchFamily="49" charset="0"/>
                <a:ea typeface="新細明體" charset="-120"/>
              </a:rPr>
              <a:t>, </a:t>
            </a:r>
            <a:r>
              <a:rPr lang="en-US" altLang="zh-TW" dirty="0" err="1">
                <a:solidFill>
                  <a:srgbClr val="000000"/>
                </a:solidFill>
                <a:latin typeface="Courier New" pitchFamily="49" charset="0"/>
                <a:ea typeface="新細明體" charset="-120"/>
              </a:rPr>
              <a:t>job_id</a:t>
            </a:r>
            <a:r>
              <a:rPr lang="en-US" altLang="zh-TW" dirty="0">
                <a:solidFill>
                  <a:srgbClr val="000000"/>
                </a:solidFill>
                <a:latin typeface="Courier New" pitchFamily="49" charset="0"/>
                <a:ea typeface="新細明體" charset="-120"/>
              </a:rPr>
              <a:t>, salary</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employees</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salary &lt; </a:t>
            </a:r>
            <a:r>
              <a:rPr lang="en-US" altLang="zh-TW" b="1" dirty="0">
                <a:solidFill>
                  <a:srgbClr val="C00000"/>
                </a:solidFill>
                <a:latin typeface="Courier New" pitchFamily="49" charset="0"/>
                <a:ea typeface="新細明體" charset="-120"/>
              </a:rPr>
              <a:t>ANY</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salary</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WHERE  </a:t>
            </a:r>
            <a:r>
              <a:rPr lang="en-US" altLang="zh-TW" b="1" dirty="0" err="1">
                <a:solidFill>
                  <a:srgbClr val="C00000"/>
                </a:solidFill>
                <a:latin typeface="Courier New" pitchFamily="49" charset="0"/>
                <a:ea typeface="新細明體" charset="-120"/>
              </a:rPr>
              <a:t>job_id</a:t>
            </a:r>
            <a:r>
              <a:rPr lang="en-US" altLang="zh-TW" b="1" dirty="0">
                <a:solidFill>
                  <a:srgbClr val="C00000"/>
                </a:solidFill>
                <a:latin typeface="Courier New" pitchFamily="49" charset="0"/>
                <a:ea typeface="新細明體" charset="-120"/>
              </a:rPr>
              <a:t> = 'IT_PROG')</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AND    </a:t>
            </a:r>
            <a:r>
              <a:rPr lang="en-US" altLang="zh-TW" dirty="0" err="1">
                <a:solidFill>
                  <a:srgbClr val="000000"/>
                </a:solidFill>
                <a:latin typeface="Courier New" pitchFamily="49" charset="0"/>
                <a:ea typeface="新細明體" charset="-120"/>
              </a:rPr>
              <a:t>job_id</a:t>
            </a:r>
            <a:r>
              <a:rPr lang="en-US" altLang="zh-TW" dirty="0">
                <a:solidFill>
                  <a:srgbClr val="000000"/>
                </a:solidFill>
                <a:latin typeface="Courier New" pitchFamily="49" charset="0"/>
                <a:ea typeface="新細明體" charset="-120"/>
              </a:rPr>
              <a:t> &lt;&gt; 'IT_PROG';</a:t>
            </a:r>
          </a:p>
        </p:txBody>
      </p:sp>
      <p:sp>
        <p:nvSpPr>
          <p:cNvPr id="392207" name="Rectangle 15"/>
          <p:cNvSpPr>
            <a:spLocks noGrp="1" noChangeArrowheads="1"/>
          </p:cNvSpPr>
          <p:nvPr>
            <p:ph type="title"/>
          </p:nvPr>
        </p:nvSpPr>
        <p:spPr>
          <a:xfrm>
            <a:off x="320738" y="265145"/>
            <a:ext cx="11664617" cy="562073"/>
          </a:xfrm>
        </p:spPr>
        <p:txBody>
          <a:bodyPr>
            <a:normAutofit fontScale="90000"/>
          </a:bodyPr>
          <a:lstStyle/>
          <a:p>
            <a:pPr>
              <a:lnSpc>
                <a:spcPts val="5000"/>
              </a:lnSpc>
            </a:pPr>
            <a:r>
              <a:rPr lang="en-US" altLang="zh-TW" sz="4400" dirty="0">
                <a:latin typeface="+mn-lt"/>
                <a:ea typeface="新細明體" charset="-120"/>
              </a:rPr>
              <a:t>  Using the ANY Operator in Multiple-Row </a:t>
            </a:r>
            <a:r>
              <a:rPr lang="en-US" altLang="zh-TW" sz="4400" dirty="0" err="1">
                <a:latin typeface="+mn-lt"/>
                <a:ea typeface="新細明體" charset="-120"/>
              </a:rPr>
              <a:t>Subqueries</a:t>
            </a:r>
            <a:endParaRPr lang="en-US" altLang="zh-TW" sz="4400" dirty="0">
              <a:latin typeface="+mn-lt"/>
              <a:ea typeface="新細明體" charset="-120"/>
            </a:endParaRPr>
          </a:p>
        </p:txBody>
      </p:sp>
      <p:sp>
        <p:nvSpPr>
          <p:cNvPr id="392197" name="Rectangle 5"/>
          <p:cNvSpPr>
            <a:spLocks noChangeArrowheads="1"/>
          </p:cNvSpPr>
          <p:nvPr/>
        </p:nvSpPr>
        <p:spPr bwMode="auto">
          <a:xfrm>
            <a:off x="4787897" y="1748082"/>
            <a:ext cx="1275990" cy="314574"/>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tLang="zh-TW" sz="1200" dirty="0">
                <a:solidFill>
                  <a:srgbClr val="FF5050"/>
                </a:solidFill>
                <a:ea typeface="新細明體" charset="-120"/>
              </a:rPr>
              <a:t>9000, 6000, 4200</a:t>
            </a:r>
          </a:p>
        </p:txBody>
      </p:sp>
      <p:pic>
        <p:nvPicPr>
          <p:cNvPr id="392200" name="Picture 8"/>
          <p:cNvPicPr>
            <a:picLocks noChangeAspect="1" noChangeArrowheads="1"/>
          </p:cNvPicPr>
          <p:nvPr/>
        </p:nvPicPr>
        <p:blipFill>
          <a:blip r:embed="rId3"/>
          <a:srcRect/>
          <a:stretch>
            <a:fillRect/>
          </a:stretch>
        </p:blipFill>
        <p:spPr bwMode="gray">
          <a:xfrm>
            <a:off x="1199787" y="3517354"/>
            <a:ext cx="9728200" cy="1333500"/>
          </a:xfrm>
          <a:prstGeom prst="rect">
            <a:avLst/>
          </a:prstGeom>
          <a:noFill/>
          <a:ln w="25400">
            <a:noFill/>
            <a:miter lim="800000"/>
            <a:headEnd type="none" w="sm" len="sm"/>
            <a:tailEnd type="none" w="sm" len="sm"/>
          </a:ln>
          <a:effectLst/>
        </p:spPr>
      </p:pic>
      <p:sp>
        <p:nvSpPr>
          <p:cNvPr id="392211" name="Freeform 19"/>
          <p:cNvSpPr>
            <a:spLocks/>
          </p:cNvSpPr>
          <p:nvPr/>
        </p:nvSpPr>
        <p:spPr bwMode="auto">
          <a:xfrm rot="16200000" flipV="1">
            <a:off x="4581427" y="1365829"/>
            <a:ext cx="147637" cy="1541293"/>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zh-TW" altLang="en-US"/>
          </a:p>
        </p:txBody>
      </p:sp>
      <p:cxnSp>
        <p:nvCxnSpPr>
          <p:cNvPr id="12" name="直線接點 11"/>
          <p:cNvCxnSpPr/>
          <p:nvPr/>
        </p:nvCxnSpPr>
        <p:spPr>
          <a:xfrm>
            <a:off x="359470" y="1066800"/>
            <a:ext cx="114088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99787" y="4922668"/>
            <a:ext cx="9682872" cy="1485022"/>
          </a:xfrm>
          <a:prstGeom prst="rect">
            <a:avLst/>
          </a:prstGeom>
        </p:spPr>
        <p:txBody>
          <a:bodyPr wrap="square">
            <a:spAutoFit/>
          </a:bodyPr>
          <a:lstStyle/>
          <a:p>
            <a:pPr marL="361950" indent="-361950">
              <a:lnSpc>
                <a:spcPts val="2900"/>
              </a:lnSpc>
              <a:buFont typeface="Wingdings" pitchFamily="2" charset="2"/>
              <a:buChar char="ü"/>
            </a:pPr>
            <a:r>
              <a:rPr lang="zh-TW" altLang="en-US" dirty="0">
                <a:latin typeface="微軟正黑體" pitchFamily="34" charset="-120"/>
                <a:ea typeface="微軟正黑體" pitchFamily="34" charset="-120"/>
              </a:rPr>
              <a:t>範例所要尋找的員工為非</a:t>
            </a:r>
            <a:r>
              <a:rPr lang="en-US" altLang="zh-TW" dirty="0">
                <a:latin typeface="微軟正黑體" pitchFamily="34" charset="-120"/>
                <a:ea typeface="微軟正黑體" pitchFamily="34" charset="-120"/>
              </a:rPr>
              <a:t>IT </a:t>
            </a:r>
            <a:r>
              <a:rPr lang="zh-TW" altLang="en-US" dirty="0">
                <a:latin typeface="微軟正黑體" pitchFamily="34" charset="-120"/>
                <a:ea typeface="微軟正黑體" pitchFamily="34" charset="-120"/>
              </a:rPr>
              <a:t>程式設計師，且薪資低於任何一位</a:t>
            </a:r>
            <a:r>
              <a:rPr lang="en-US" altLang="zh-TW" dirty="0">
                <a:latin typeface="微軟正黑體" pitchFamily="34" charset="-120"/>
                <a:ea typeface="微軟正黑體" pitchFamily="34" charset="-120"/>
              </a:rPr>
              <a:t>IT </a:t>
            </a:r>
            <a:r>
              <a:rPr lang="zh-TW" altLang="en-US" dirty="0">
                <a:latin typeface="微軟正黑體" pitchFamily="34" charset="-120"/>
                <a:ea typeface="微軟正黑體" pitchFamily="34" charset="-120"/>
              </a:rPr>
              <a:t>程式設計師。最高薪的程式設計師薪資為</a:t>
            </a:r>
            <a:r>
              <a:rPr lang="en-US" altLang="zh-TW" dirty="0">
                <a:latin typeface="微軟正黑體" pitchFamily="34" charset="-120"/>
                <a:ea typeface="微軟正黑體" pitchFamily="34" charset="-120"/>
              </a:rPr>
              <a:t>$9,000</a:t>
            </a:r>
            <a:r>
              <a:rPr lang="zh-TW" altLang="en-US" dirty="0">
                <a:latin typeface="微軟正黑體" pitchFamily="34" charset="-120"/>
                <a:ea typeface="微軟正黑體" pitchFamily="34" charset="-120"/>
              </a:rPr>
              <a:t>。</a:t>
            </a:r>
            <a:endParaRPr lang="en-US" altLang="zh-TW" dirty="0">
              <a:latin typeface="微軟正黑體" pitchFamily="34" charset="-120"/>
              <a:ea typeface="微軟正黑體" pitchFamily="34" charset="-120"/>
            </a:endParaRPr>
          </a:p>
          <a:p>
            <a:pPr marL="361950" indent="-361950">
              <a:lnSpc>
                <a:spcPts val="2900"/>
              </a:lnSpc>
              <a:buFont typeface="Wingdings" pitchFamily="2" charset="2"/>
              <a:buChar char="ü"/>
            </a:pPr>
            <a:r>
              <a:rPr lang="en-US" altLang="zh-TW" dirty="0">
                <a:latin typeface="微軟正黑體" pitchFamily="34" charset="-120"/>
                <a:ea typeface="微軟正黑體" pitchFamily="34" charset="-120"/>
              </a:rPr>
              <a:t>&lt;ANY </a:t>
            </a:r>
            <a:r>
              <a:rPr lang="zh-TW" altLang="en-US" dirty="0">
                <a:latin typeface="微軟正黑體" pitchFamily="34" charset="-120"/>
                <a:ea typeface="微軟正黑體" pitchFamily="34" charset="-120"/>
              </a:rPr>
              <a:t>表示小於最大值。</a:t>
            </a:r>
            <a:r>
              <a:rPr lang="en-US" altLang="zh-TW" dirty="0">
                <a:latin typeface="微軟正黑體" pitchFamily="34" charset="-120"/>
                <a:ea typeface="微軟正黑體" pitchFamily="34" charset="-120"/>
              </a:rPr>
              <a:t>&gt;ANY </a:t>
            </a:r>
            <a:r>
              <a:rPr lang="zh-TW" altLang="en-US" dirty="0">
                <a:latin typeface="微軟正黑體" pitchFamily="34" charset="-120"/>
                <a:ea typeface="微軟正黑體" pitchFamily="34" charset="-120"/>
              </a:rPr>
              <a:t>表示大於最小值。</a:t>
            </a:r>
            <a:r>
              <a:rPr lang="en-US" altLang="zh-TW" dirty="0">
                <a:latin typeface="微軟正黑體" pitchFamily="34" charset="-120"/>
                <a:ea typeface="微軟正黑體" pitchFamily="34" charset="-120"/>
              </a:rPr>
              <a:t>=ANY </a:t>
            </a:r>
            <a:r>
              <a:rPr lang="zh-TW" altLang="en-US" dirty="0">
                <a:latin typeface="微軟正黑體" pitchFamily="34" charset="-120"/>
                <a:ea typeface="微軟正黑體" pitchFamily="34" charset="-120"/>
              </a:rPr>
              <a:t>相當於</a:t>
            </a:r>
            <a:r>
              <a:rPr lang="en-US" altLang="zh-TW" dirty="0">
                <a:latin typeface="微軟正黑體" pitchFamily="34" charset="-120"/>
                <a:ea typeface="微軟正黑體" pitchFamily="34" charset="-120"/>
              </a:rPr>
              <a:t>IN</a:t>
            </a:r>
            <a:r>
              <a:rPr lang="zh-TW" altLang="en-US" dirty="0"/>
              <a:t>。</a:t>
            </a:r>
            <a:endParaRPr lang="en-US" altLang="zh-TW" dirty="0"/>
          </a:p>
          <a:p>
            <a:endParaRPr lang="zh-TW" alt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53" name="Rectangle 13"/>
          <p:cNvSpPr>
            <a:spLocks noChangeArrowheads="1"/>
          </p:cNvSpPr>
          <p:nvPr/>
        </p:nvSpPr>
        <p:spPr bwMode="blackGray">
          <a:xfrm>
            <a:off x="1189567" y="1458119"/>
            <a:ext cx="9702800" cy="1982787"/>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employee_id</a:t>
            </a:r>
            <a:r>
              <a:rPr lang="en-US" altLang="zh-TW" dirty="0">
                <a:solidFill>
                  <a:srgbClr val="000000"/>
                </a:solidFill>
                <a:latin typeface="Courier New" pitchFamily="49" charset="0"/>
                <a:ea typeface="新細明體" charset="-120"/>
              </a:rPr>
              <a:t>, </a:t>
            </a:r>
            <a:r>
              <a:rPr lang="en-US" altLang="zh-TW" dirty="0" err="1">
                <a:solidFill>
                  <a:srgbClr val="000000"/>
                </a:solidFill>
                <a:latin typeface="Courier New" pitchFamily="49" charset="0"/>
                <a:ea typeface="新細明體" charset="-120"/>
              </a:rPr>
              <a:t>last_name</a:t>
            </a:r>
            <a:r>
              <a:rPr lang="en-US" altLang="zh-TW" dirty="0">
                <a:solidFill>
                  <a:srgbClr val="000000"/>
                </a:solidFill>
                <a:latin typeface="Courier New" pitchFamily="49" charset="0"/>
                <a:ea typeface="新細明體" charset="-120"/>
              </a:rPr>
              <a:t>, </a:t>
            </a:r>
            <a:r>
              <a:rPr lang="en-US" altLang="zh-TW" dirty="0" err="1">
                <a:solidFill>
                  <a:srgbClr val="000000"/>
                </a:solidFill>
                <a:latin typeface="Courier New" pitchFamily="49" charset="0"/>
                <a:ea typeface="新細明體" charset="-120"/>
              </a:rPr>
              <a:t>job_id</a:t>
            </a:r>
            <a:r>
              <a:rPr lang="en-US" altLang="zh-TW" dirty="0">
                <a:solidFill>
                  <a:srgbClr val="000000"/>
                </a:solidFill>
                <a:latin typeface="Courier New" pitchFamily="49" charset="0"/>
                <a:ea typeface="新細明體" charset="-120"/>
              </a:rPr>
              <a:t>, salary</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employees</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salary &lt; </a:t>
            </a:r>
            <a:r>
              <a:rPr lang="en-US" altLang="zh-TW" b="1" dirty="0">
                <a:solidFill>
                  <a:srgbClr val="C00000"/>
                </a:solidFill>
                <a:latin typeface="Courier New" pitchFamily="49" charset="0"/>
                <a:ea typeface="新細明體" charset="-120"/>
              </a:rPr>
              <a:t>ALL</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salary</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WHERE  </a:t>
            </a:r>
            <a:r>
              <a:rPr lang="en-US" altLang="zh-TW" b="1" dirty="0" err="1">
                <a:solidFill>
                  <a:srgbClr val="C00000"/>
                </a:solidFill>
                <a:latin typeface="Courier New" pitchFamily="49" charset="0"/>
                <a:ea typeface="新細明體" charset="-120"/>
              </a:rPr>
              <a:t>job_id</a:t>
            </a:r>
            <a:r>
              <a:rPr lang="en-US" altLang="zh-TW" b="1" dirty="0">
                <a:solidFill>
                  <a:srgbClr val="C00000"/>
                </a:solidFill>
                <a:latin typeface="Courier New" pitchFamily="49" charset="0"/>
                <a:ea typeface="新細明體" charset="-120"/>
              </a:rPr>
              <a:t> = 'IT_PROG')</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AND    </a:t>
            </a:r>
            <a:r>
              <a:rPr lang="en-US" altLang="zh-TW" dirty="0" err="1">
                <a:solidFill>
                  <a:srgbClr val="000000"/>
                </a:solidFill>
                <a:latin typeface="Courier New" pitchFamily="49" charset="0"/>
                <a:ea typeface="新細明體" charset="-120"/>
              </a:rPr>
              <a:t>job_id</a:t>
            </a:r>
            <a:r>
              <a:rPr lang="en-US" altLang="zh-TW" dirty="0">
                <a:solidFill>
                  <a:srgbClr val="000000"/>
                </a:solidFill>
                <a:latin typeface="Courier New" pitchFamily="49" charset="0"/>
                <a:ea typeface="新細明體" charset="-120"/>
              </a:rPr>
              <a:t> &lt;&gt; 'IT_PROG';</a:t>
            </a:r>
          </a:p>
        </p:txBody>
      </p:sp>
      <p:sp>
        <p:nvSpPr>
          <p:cNvPr id="394252" name="Rectangle 12"/>
          <p:cNvSpPr>
            <a:spLocks noGrp="1" noChangeArrowheads="1"/>
          </p:cNvSpPr>
          <p:nvPr>
            <p:ph type="title"/>
          </p:nvPr>
        </p:nvSpPr>
        <p:spPr/>
        <p:txBody>
          <a:bodyPr>
            <a:normAutofit fontScale="90000"/>
          </a:bodyPr>
          <a:lstStyle/>
          <a:p>
            <a:pPr algn="ctr"/>
            <a:r>
              <a:rPr lang="en-US" altLang="zh-TW" sz="4400" dirty="0">
                <a:latin typeface="+mn-lt"/>
                <a:ea typeface="新細明體" charset="-120"/>
              </a:rPr>
              <a:t>Using the ALL Operator in Multiple-Row </a:t>
            </a:r>
            <a:r>
              <a:rPr lang="en-US" altLang="zh-TW" sz="4400" dirty="0" err="1">
                <a:latin typeface="+mn-lt"/>
                <a:ea typeface="新細明體" charset="-120"/>
              </a:rPr>
              <a:t>Subqueries</a:t>
            </a:r>
            <a:endParaRPr lang="en-US" altLang="zh-TW" sz="4400" dirty="0">
              <a:latin typeface="+mn-lt"/>
              <a:ea typeface="新細明體" charset="-120"/>
            </a:endParaRPr>
          </a:p>
        </p:txBody>
      </p:sp>
      <p:pic>
        <p:nvPicPr>
          <p:cNvPr id="394247" name="Picture 7"/>
          <p:cNvPicPr>
            <a:picLocks noChangeAspect="1" noChangeArrowheads="1"/>
          </p:cNvPicPr>
          <p:nvPr/>
        </p:nvPicPr>
        <p:blipFill>
          <a:blip r:embed="rId3"/>
          <a:srcRect/>
          <a:stretch>
            <a:fillRect/>
          </a:stretch>
        </p:blipFill>
        <p:spPr bwMode="gray">
          <a:xfrm>
            <a:off x="1185334" y="3680620"/>
            <a:ext cx="9740900" cy="1152525"/>
          </a:xfrm>
          <a:prstGeom prst="rect">
            <a:avLst/>
          </a:prstGeom>
          <a:noFill/>
          <a:ln w="25400">
            <a:noFill/>
            <a:miter lim="800000"/>
            <a:headEnd type="none" w="sm" len="sm"/>
            <a:tailEnd type="none" w="sm" len="sm"/>
          </a:ln>
          <a:effectLst/>
        </p:spPr>
      </p:pic>
      <p:sp>
        <p:nvSpPr>
          <p:cNvPr id="394256" name="Rectangle 16"/>
          <p:cNvSpPr>
            <a:spLocks noChangeArrowheads="1"/>
          </p:cNvSpPr>
          <p:nvPr/>
        </p:nvSpPr>
        <p:spPr bwMode="auto">
          <a:xfrm>
            <a:off x="4933951" y="1743869"/>
            <a:ext cx="1275990" cy="314574"/>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tLang="zh-TW" sz="1200" dirty="0">
                <a:solidFill>
                  <a:srgbClr val="FF5050"/>
                </a:solidFill>
                <a:ea typeface="新細明體" charset="-120"/>
              </a:rPr>
              <a:t>9000, 6000, 4200</a:t>
            </a:r>
          </a:p>
        </p:txBody>
      </p:sp>
      <p:sp>
        <p:nvSpPr>
          <p:cNvPr id="394259" name="Freeform 19"/>
          <p:cNvSpPr>
            <a:spLocks/>
          </p:cNvSpPr>
          <p:nvPr/>
        </p:nvSpPr>
        <p:spPr bwMode="auto">
          <a:xfrm rot="16200000" flipV="1">
            <a:off x="4677918" y="1384650"/>
            <a:ext cx="147637" cy="1697926"/>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zh-TW" altLang="en-US"/>
          </a:p>
        </p:txBody>
      </p:sp>
      <p:cxnSp>
        <p:nvCxnSpPr>
          <p:cNvPr id="9" name="直線接點 8"/>
          <p:cNvCxnSpPr/>
          <p:nvPr/>
        </p:nvCxnSpPr>
        <p:spPr>
          <a:xfrm>
            <a:off x="359470" y="1066800"/>
            <a:ext cx="114088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189566" y="4833144"/>
            <a:ext cx="9736667" cy="1208023"/>
          </a:xfrm>
          <a:prstGeom prst="rect">
            <a:avLst/>
          </a:prstGeom>
        </p:spPr>
        <p:txBody>
          <a:bodyPr wrap="square">
            <a:spAutoFit/>
          </a:bodyPr>
          <a:lstStyle/>
          <a:p>
            <a:pPr marL="457200" indent="-457200">
              <a:lnSpc>
                <a:spcPts val="2900"/>
              </a:lnSpc>
              <a:buFont typeface="Wingdings" pitchFamily="2" charset="2"/>
              <a:buChar char="ü"/>
            </a:pPr>
            <a:r>
              <a:rPr lang="zh-TW" altLang="en-US" dirty="0">
                <a:latin typeface="微軟正黑體" pitchFamily="34" charset="-120"/>
                <a:ea typeface="微軟正黑體" pitchFamily="34" charset="-120"/>
              </a:rPr>
              <a:t>範例顯示薪資低於</a:t>
            </a:r>
            <a:r>
              <a:rPr lang="en-US" altLang="zh-TW" dirty="0">
                <a:latin typeface="微軟正黑體" pitchFamily="34" charset="-120"/>
                <a:ea typeface="微軟正黑體" pitchFamily="34" charset="-120"/>
              </a:rPr>
              <a:t>IT_PROG </a:t>
            </a:r>
            <a:r>
              <a:rPr lang="zh-TW" altLang="en-US" dirty="0">
                <a:latin typeface="微軟正黑體" pitchFamily="34" charset="-120"/>
                <a:ea typeface="微軟正黑體" pitchFamily="34" charset="-120"/>
              </a:rPr>
              <a:t>的所有員工、且其工作不是</a:t>
            </a:r>
            <a:r>
              <a:rPr lang="en-US" altLang="zh-TW" dirty="0">
                <a:latin typeface="微軟正黑體" pitchFamily="34" charset="-120"/>
                <a:ea typeface="微軟正黑體" pitchFamily="34" charset="-120"/>
              </a:rPr>
              <a:t>IT_PROG </a:t>
            </a:r>
            <a:r>
              <a:rPr lang="zh-TW" altLang="en-US" dirty="0">
                <a:latin typeface="微軟正黑體" pitchFamily="34" charset="-120"/>
                <a:ea typeface="微軟正黑體" pitchFamily="34" charset="-120"/>
              </a:rPr>
              <a:t>的員工。</a:t>
            </a:r>
          </a:p>
          <a:p>
            <a:pPr marL="457200" indent="-457200">
              <a:lnSpc>
                <a:spcPts val="2900"/>
              </a:lnSpc>
              <a:buFont typeface="Wingdings" pitchFamily="2" charset="2"/>
              <a:buChar char="ü"/>
            </a:pPr>
            <a:r>
              <a:rPr lang="en-US" altLang="zh-TW" dirty="0">
                <a:latin typeface="微軟正黑體" pitchFamily="34" charset="-120"/>
                <a:ea typeface="微軟正黑體" pitchFamily="34" charset="-120"/>
              </a:rPr>
              <a:t>&gt;ALL </a:t>
            </a:r>
            <a:r>
              <a:rPr lang="zh-TW" altLang="en-US" dirty="0">
                <a:latin typeface="微軟正黑體" pitchFamily="34" charset="-120"/>
                <a:ea typeface="微軟正黑體" pitchFamily="34" charset="-120"/>
              </a:rPr>
              <a:t>表示大於最大值，</a:t>
            </a:r>
            <a:r>
              <a:rPr lang="en-US" altLang="zh-TW" dirty="0">
                <a:latin typeface="微軟正黑體" pitchFamily="34" charset="-120"/>
                <a:ea typeface="微軟正黑體" pitchFamily="34" charset="-120"/>
              </a:rPr>
              <a:t>&lt;ALL </a:t>
            </a:r>
            <a:r>
              <a:rPr lang="zh-TW" altLang="en-US" dirty="0">
                <a:latin typeface="微軟正黑體" pitchFamily="34" charset="-120"/>
                <a:ea typeface="微軟正黑體" pitchFamily="34" charset="-120"/>
              </a:rPr>
              <a:t>表示小於最小值。</a:t>
            </a:r>
          </a:p>
          <a:p>
            <a:pPr marL="457200" indent="-457200">
              <a:lnSpc>
                <a:spcPts val="2900"/>
              </a:lnSpc>
              <a:buFont typeface="Wingdings" pitchFamily="2" charset="2"/>
              <a:buChar char="ü"/>
            </a:pPr>
            <a:r>
              <a:rPr lang="en-US" altLang="zh-TW" dirty="0">
                <a:latin typeface="微軟正黑體" pitchFamily="34" charset="-120"/>
                <a:ea typeface="微軟正黑體" pitchFamily="34" charset="-120"/>
              </a:rPr>
              <a:t>NOT </a:t>
            </a:r>
            <a:r>
              <a:rPr lang="zh-TW" altLang="en-US" dirty="0">
                <a:latin typeface="微軟正黑體" pitchFamily="34" charset="-120"/>
                <a:ea typeface="微軟正黑體" pitchFamily="34" charset="-120"/>
              </a:rPr>
              <a:t>運算可以與</a:t>
            </a:r>
            <a:r>
              <a:rPr lang="en-US" altLang="zh-TW" dirty="0">
                <a:latin typeface="微軟正黑體" pitchFamily="34" charset="-120"/>
                <a:ea typeface="微軟正黑體" pitchFamily="34" charset="-120"/>
              </a:rPr>
              <a:t>IN</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ANY </a:t>
            </a:r>
            <a:r>
              <a:rPr lang="zh-TW" altLang="en-US" dirty="0">
                <a:latin typeface="微軟正黑體" pitchFamily="34" charset="-120"/>
                <a:ea typeface="微軟正黑體" pitchFamily="34" charset="-120"/>
              </a:rPr>
              <a:t>及</a:t>
            </a:r>
            <a:r>
              <a:rPr lang="en-US" altLang="zh-TW" dirty="0">
                <a:latin typeface="微軟正黑體" pitchFamily="34" charset="-120"/>
                <a:ea typeface="微軟正黑體" pitchFamily="34" charset="-120"/>
              </a:rPr>
              <a:t>ALL </a:t>
            </a:r>
            <a:r>
              <a:rPr lang="zh-TW" altLang="en-US" dirty="0">
                <a:latin typeface="微軟正黑體" pitchFamily="34" charset="-120"/>
                <a:ea typeface="微軟正黑體" pitchFamily="34" charset="-120"/>
              </a:rPr>
              <a:t>等運算一起使用。</a:t>
            </a:r>
            <a:endParaRPr lang="en-US" altLang="zh-TW" dirty="0">
              <a:latin typeface="微軟正黑體" pitchFamily="34" charset="-120"/>
              <a:ea typeface="微軟正黑體" pitchFamily="34" charset="-12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9" name="Rectangle 11"/>
          <p:cNvSpPr>
            <a:spLocks noChangeArrowheads="1"/>
          </p:cNvSpPr>
          <p:nvPr/>
        </p:nvSpPr>
        <p:spPr bwMode="blackGray">
          <a:xfrm>
            <a:off x="1097280" y="1409700"/>
            <a:ext cx="10294620" cy="12573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0" rIns="92075" bIns="0"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emp.last_name</a:t>
            </a:r>
            <a:r>
              <a:rPr lang="zh-TW" altLang="en-US" dirty="0">
                <a:solidFill>
                  <a:srgbClr val="000000"/>
                </a:solidFill>
                <a:latin typeface="Courier New" pitchFamily="49" charset="0"/>
                <a:ea typeface="新細明體" charset="-120"/>
              </a:rPr>
              <a:t> </a:t>
            </a:r>
            <a:r>
              <a:rPr lang="en-US" altLang="zh-TW" dirty="0">
                <a:solidFill>
                  <a:srgbClr val="000000"/>
                </a:solidFill>
                <a:latin typeface="Courier New" pitchFamily="49" charset="0"/>
                <a:ea typeface="新細明體" charset="-120"/>
              </a:rPr>
              <a:t>FROM employees </a:t>
            </a:r>
            <a:r>
              <a:rPr lang="en-US" altLang="zh-TW" dirty="0" err="1">
                <a:solidFill>
                  <a:srgbClr val="000000"/>
                </a:solidFill>
                <a:latin typeface="Courier New" pitchFamily="49" charset="0"/>
                <a:ea typeface="新細明體" charset="-120"/>
              </a:rPr>
              <a:t>emp</a:t>
            </a:r>
            <a:endParaRPr lang="en-US" altLang="zh-TW" dirty="0">
              <a:solidFill>
                <a:srgbClr val="0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a:t>
            </a:r>
            <a:r>
              <a:rPr lang="en-US" altLang="zh-TW" dirty="0" err="1">
                <a:solidFill>
                  <a:srgbClr val="000000"/>
                </a:solidFill>
                <a:latin typeface="Courier New" pitchFamily="49" charset="0"/>
                <a:ea typeface="新細明體" charset="-120"/>
              </a:rPr>
              <a:t>emp.employee_id</a:t>
            </a:r>
            <a:r>
              <a:rPr lang="en-US" altLang="zh-TW" dirty="0">
                <a:solidFill>
                  <a:srgbClr val="000000"/>
                </a:solidFill>
                <a:latin typeface="Courier New" pitchFamily="49" charset="0"/>
                <a:ea typeface="新細明體" charset="-120"/>
              </a:rPr>
              <a:t> NOT IN</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zh-TW" altLang="en-US" dirty="0">
                <a:solidFill>
                  <a:srgbClr val="000000"/>
                </a:solidFill>
                <a:latin typeface="Courier New" pitchFamily="49" charset="0"/>
                <a:ea typeface="新細明體" charset="-120"/>
              </a:rPr>
              <a:t> </a:t>
            </a: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mgr.manager_id</a:t>
            </a:r>
            <a:r>
              <a:rPr lang="zh-TW" altLang="en-US" dirty="0">
                <a:solidFill>
                  <a:srgbClr val="000000"/>
                </a:solidFill>
                <a:latin typeface="Courier New" pitchFamily="49" charset="0"/>
                <a:ea typeface="新細明體" charset="-120"/>
              </a:rPr>
              <a:t> </a:t>
            </a:r>
            <a:r>
              <a:rPr lang="en-US" altLang="zh-TW" dirty="0">
                <a:solidFill>
                  <a:srgbClr val="000000"/>
                </a:solidFill>
                <a:latin typeface="Courier New" pitchFamily="49" charset="0"/>
                <a:ea typeface="新細明體" charset="-120"/>
              </a:rPr>
              <a:t>FROM employees mgr);</a:t>
            </a:r>
          </a:p>
          <a:p>
            <a:pPr algn="l" eaLnBrk="0" hangingPunct="0">
              <a:lnSpc>
                <a:spcPts val="2900"/>
              </a:lnSpc>
              <a:spcBef>
                <a:spcPct val="0"/>
              </a:spcBef>
              <a:buClrTx/>
              <a:buFontTx/>
              <a:buNone/>
              <a:tabLst>
                <a:tab pos="1200150" algn="l"/>
              </a:tabLst>
            </a:pPr>
            <a:r>
              <a:rPr lang="en-US" altLang="zh-TW" b="1" dirty="0">
                <a:solidFill>
                  <a:srgbClr val="C00000"/>
                </a:solidFill>
                <a:latin typeface="Courier New" pitchFamily="49" charset="0"/>
                <a:ea typeface="新細明體" charset="-120"/>
              </a:rPr>
              <a:t>no rows selected</a:t>
            </a:r>
          </a:p>
        </p:txBody>
      </p:sp>
      <p:sp>
        <p:nvSpPr>
          <p:cNvPr id="396296" name="Rectangle 8"/>
          <p:cNvSpPr>
            <a:spLocks noGrp="1" noChangeArrowheads="1"/>
          </p:cNvSpPr>
          <p:nvPr>
            <p:ph type="title"/>
          </p:nvPr>
        </p:nvSpPr>
        <p:spPr/>
        <p:txBody>
          <a:bodyPr/>
          <a:lstStyle/>
          <a:p>
            <a:r>
              <a:rPr lang="en-US" altLang="zh-TW" dirty="0">
                <a:solidFill>
                  <a:schemeClr val="tx1"/>
                </a:solidFill>
                <a:latin typeface="+mn-lt"/>
                <a:ea typeface="新細明體" charset="-120"/>
              </a:rPr>
              <a:t>Null Values in a Subquery</a:t>
            </a:r>
          </a:p>
        </p:txBody>
      </p:sp>
      <p:sp>
        <p:nvSpPr>
          <p:cNvPr id="4" name="矩形 3"/>
          <p:cNvSpPr/>
          <p:nvPr/>
        </p:nvSpPr>
        <p:spPr>
          <a:xfrm>
            <a:off x="1097280" y="2895600"/>
            <a:ext cx="10294620" cy="1752600"/>
          </a:xfrm>
          <a:prstGeom prst="rect">
            <a:avLst/>
          </a:prstGeom>
        </p:spPr>
        <p:txBody>
          <a:bodyPr wrap="square">
            <a:noAutofit/>
          </a:bodyPr>
          <a:lstStyle/>
          <a:p>
            <a:pPr marL="361950" indent="-361950">
              <a:lnSpc>
                <a:spcPts val="2900"/>
              </a:lnSpc>
              <a:buFont typeface="Wingdings" pitchFamily="2" charset="2"/>
              <a:buChar char="ü"/>
            </a:pPr>
            <a:r>
              <a:rPr lang="zh-TW" altLang="en-US" dirty="0">
                <a:latin typeface="微軟正黑體" pitchFamily="34" charset="-120"/>
                <a:ea typeface="微軟正黑體" pitchFamily="34" charset="-120"/>
              </a:rPr>
              <a:t>範例要找的是沒有任何部屬的員工，但結果顯示沒有任何資料。邏輯上該傳回</a:t>
            </a:r>
            <a:r>
              <a:rPr lang="en-US" altLang="zh-TW" dirty="0">
                <a:latin typeface="微軟正黑體" pitchFamily="34" charset="-120"/>
                <a:ea typeface="微軟正黑體" pitchFamily="34" charset="-120"/>
              </a:rPr>
              <a:t>12 </a:t>
            </a:r>
            <a:r>
              <a:rPr lang="zh-TW" altLang="en-US" dirty="0">
                <a:latin typeface="微軟正黑體" pitchFamily="34" charset="-120"/>
                <a:ea typeface="微軟正黑體" pitchFamily="34" charset="-120"/>
              </a:rPr>
              <a:t>筆資料，原因為其中一個內部查詢傳回的值為空值，所以整個查詢沒有傳回任何資料。這是因為所有的條件與空值做比較都會得到空值。</a:t>
            </a:r>
            <a:endParaRPr lang="en-US" altLang="zh-TW" dirty="0">
              <a:latin typeface="微軟正黑體" pitchFamily="34" charset="-120"/>
              <a:ea typeface="微軟正黑體" pitchFamily="34" charset="-120"/>
            </a:endParaRPr>
          </a:p>
          <a:p>
            <a:pPr marL="361950" indent="-361950">
              <a:lnSpc>
                <a:spcPts val="2900"/>
              </a:lnSpc>
              <a:buFont typeface="Wingdings" pitchFamily="2" charset="2"/>
              <a:buChar char="ü"/>
            </a:pPr>
            <a:r>
              <a:rPr lang="zh-TW" altLang="en-US" dirty="0">
                <a:latin typeface="微軟正黑體" pitchFamily="34" charset="-120"/>
                <a:ea typeface="微軟正黑體" pitchFamily="34" charset="-120"/>
              </a:rPr>
              <a:t>當子查詢的部份結果可能為空值時，請勿使用</a:t>
            </a:r>
            <a:r>
              <a:rPr lang="en-US" altLang="zh-TW" dirty="0">
                <a:latin typeface="微軟正黑體" pitchFamily="34" charset="-120"/>
                <a:ea typeface="微軟正黑體" pitchFamily="34" charset="-120"/>
              </a:rPr>
              <a:t>NOT IN </a:t>
            </a:r>
            <a:r>
              <a:rPr lang="zh-TW" altLang="en-US" dirty="0">
                <a:latin typeface="微軟正黑體" pitchFamily="34" charset="-120"/>
                <a:ea typeface="微軟正黑體" pitchFamily="34" charset="-120"/>
              </a:rPr>
              <a:t>運算子。</a:t>
            </a:r>
            <a:r>
              <a:rPr lang="en-US" altLang="zh-TW" dirty="0">
                <a:latin typeface="微軟正黑體" pitchFamily="34" charset="-120"/>
                <a:ea typeface="微軟正黑體" pitchFamily="34" charset="-120"/>
              </a:rPr>
              <a:t>NOT IN </a:t>
            </a:r>
            <a:r>
              <a:rPr lang="zh-TW" altLang="en-US" dirty="0">
                <a:latin typeface="微軟正黑體" pitchFamily="34" charset="-120"/>
                <a:ea typeface="微軟正黑體" pitchFamily="34" charset="-120"/>
              </a:rPr>
              <a:t>運算子等同於</a:t>
            </a:r>
            <a:r>
              <a:rPr lang="en-US" altLang="zh-TW" dirty="0">
                <a:latin typeface="微軟正黑體" pitchFamily="34" charset="-120"/>
                <a:ea typeface="微軟正黑體" pitchFamily="34" charset="-120"/>
              </a:rPr>
              <a:t>&lt;&gt; ALL</a:t>
            </a:r>
            <a:r>
              <a:rPr lang="zh-TW" altLang="en-US" dirty="0">
                <a:latin typeface="微軟正黑體" pitchFamily="34" charset="-120"/>
                <a:ea typeface="微軟正黑體" pitchFamily="34" charset="-120"/>
              </a:rPr>
              <a:t>。</a:t>
            </a:r>
            <a:endParaRPr lang="en-US" altLang="zh-TW" dirty="0">
              <a:latin typeface="微軟正黑體" pitchFamily="34" charset="-120"/>
              <a:ea typeface="微軟正黑體" pitchFamily="34" charset="-120"/>
            </a:endParaRPr>
          </a:p>
          <a:p>
            <a:pPr marL="361950" indent="-361950">
              <a:lnSpc>
                <a:spcPts val="2900"/>
              </a:lnSpc>
              <a:buFont typeface="Wingdings" pitchFamily="2" charset="2"/>
              <a:buChar char="ü"/>
            </a:pPr>
            <a:r>
              <a:rPr lang="zh-TW" altLang="en-US" dirty="0">
                <a:latin typeface="微軟正黑體" pitchFamily="34" charset="-120"/>
                <a:ea typeface="微軟正黑體" pitchFamily="34" charset="-120"/>
              </a:rPr>
              <a:t>如果使用的是</a:t>
            </a:r>
            <a:r>
              <a:rPr lang="en-US" altLang="zh-TW" dirty="0">
                <a:latin typeface="微軟正黑體" pitchFamily="34" charset="-120"/>
                <a:ea typeface="微軟正黑體" pitchFamily="34" charset="-120"/>
              </a:rPr>
              <a:t>IN </a:t>
            </a:r>
            <a:r>
              <a:rPr lang="zh-TW" altLang="en-US" dirty="0">
                <a:latin typeface="微軟正黑體" pitchFamily="34" charset="-120"/>
                <a:ea typeface="微軟正黑體" pitchFamily="34" charset="-120"/>
              </a:rPr>
              <a:t>運算，即使子查詢的結果有一部份為空值，也不會發生問題。</a:t>
            </a:r>
            <a:r>
              <a:rPr lang="en-US" altLang="zh-TW" dirty="0">
                <a:latin typeface="微軟正黑體" pitchFamily="34" charset="-120"/>
                <a:ea typeface="微軟正黑體" pitchFamily="34" charset="-120"/>
              </a:rPr>
              <a:t>IN </a:t>
            </a:r>
            <a:r>
              <a:rPr lang="zh-TW" altLang="en-US" dirty="0">
                <a:latin typeface="微軟正黑體" pitchFamily="34" charset="-120"/>
                <a:ea typeface="微軟正黑體" pitchFamily="34" charset="-120"/>
              </a:rPr>
              <a:t>運算子等同於</a:t>
            </a:r>
            <a:r>
              <a:rPr lang="en-US" altLang="zh-TW" dirty="0">
                <a:latin typeface="微軟正黑體" pitchFamily="34" charset="-120"/>
                <a:ea typeface="微軟正黑體" pitchFamily="34" charset="-120"/>
              </a:rPr>
              <a:t>=ANY</a:t>
            </a:r>
            <a:r>
              <a:rPr lang="zh-TW" altLang="en-US" dirty="0">
                <a:latin typeface="微軟正黑體" pitchFamily="34" charset="-120"/>
                <a:ea typeface="微軟正黑體" pitchFamily="34" charset="-120"/>
              </a:rPr>
              <a:t>。例如，如果要顯示有部屬的員工，可使用下列</a:t>
            </a:r>
            <a:r>
              <a:rPr lang="en-US" altLang="zh-TW" dirty="0">
                <a:latin typeface="微軟正黑體" pitchFamily="34" charset="-120"/>
                <a:ea typeface="微軟正黑體" pitchFamily="34" charset="-120"/>
              </a:rPr>
              <a:t>SQL </a:t>
            </a:r>
            <a:r>
              <a:rPr lang="zh-TW" altLang="en-US" dirty="0">
                <a:latin typeface="微軟正黑體" pitchFamily="34" charset="-120"/>
                <a:ea typeface="微軟正黑體" pitchFamily="34" charset="-120"/>
              </a:rPr>
              <a:t>敘述句：</a:t>
            </a:r>
          </a:p>
          <a:p>
            <a:pPr>
              <a:lnSpc>
                <a:spcPts val="2900"/>
              </a:lnSpc>
            </a:pPr>
            <a:endParaRPr lang="zh-TW" altLang="en-US" dirty="0">
              <a:latin typeface="微軟正黑體" pitchFamily="34" charset="-120"/>
              <a:ea typeface="微軟正黑體" pitchFamily="34" charset="-120"/>
            </a:endParaRPr>
          </a:p>
          <a:p>
            <a:pPr>
              <a:lnSpc>
                <a:spcPts val="2900"/>
              </a:lnSpc>
            </a:pPr>
            <a:endParaRPr lang="zh-TW" altLang="en-US" dirty="0">
              <a:latin typeface="微軟正黑體" pitchFamily="34" charset="-120"/>
              <a:ea typeface="微軟正黑體" pitchFamily="34" charset="-120"/>
            </a:endParaRPr>
          </a:p>
        </p:txBody>
      </p:sp>
      <p:sp>
        <p:nvSpPr>
          <p:cNvPr id="5" name="矩形 4"/>
          <p:cNvSpPr/>
          <p:nvPr/>
        </p:nvSpPr>
        <p:spPr>
          <a:xfrm>
            <a:off x="1097280" y="4876800"/>
            <a:ext cx="10294620" cy="1169551"/>
          </a:xfrm>
          <a:prstGeom prst="rect">
            <a:avLst/>
          </a:prstGeom>
          <a:solidFill>
            <a:schemeClr val="bg1">
              <a:lumMod val="95000"/>
            </a:schemeClr>
          </a:solidFill>
          <a:ln w="28575">
            <a:solidFill>
              <a:schemeClr val="bg1">
                <a:lumMod val="50000"/>
              </a:schemeClr>
            </a:solidFill>
          </a:ln>
        </p:spPr>
        <p:txBody>
          <a:bodyPr wrap="square">
            <a:spAutoFit/>
          </a:bodyPr>
          <a:lstStyle/>
          <a:p>
            <a:pPr>
              <a:lnSpc>
                <a:spcPts val="2800"/>
              </a:lnSpc>
            </a:pPr>
            <a:r>
              <a:rPr lang="en-US" altLang="zh-TW" dirty="0">
                <a:latin typeface="Courier New" pitchFamily="49" charset="0"/>
                <a:cs typeface="Courier New" pitchFamily="49" charset="0"/>
              </a:rPr>
              <a:t>SELECT </a:t>
            </a:r>
            <a:r>
              <a:rPr lang="en-US" altLang="zh-TW" dirty="0" err="1">
                <a:latin typeface="Courier New" pitchFamily="49" charset="0"/>
                <a:cs typeface="Courier New" pitchFamily="49" charset="0"/>
              </a:rPr>
              <a:t>emp.last_name</a:t>
            </a:r>
            <a:r>
              <a:rPr lang="zh-TW" altLang="en-US" dirty="0">
                <a:latin typeface="Courier New" pitchFamily="49" charset="0"/>
                <a:cs typeface="Courier New" pitchFamily="49" charset="0"/>
              </a:rPr>
              <a:t> </a:t>
            </a:r>
            <a:r>
              <a:rPr lang="en-US" altLang="zh-TW" dirty="0">
                <a:latin typeface="Courier New" pitchFamily="49" charset="0"/>
                <a:cs typeface="Courier New" pitchFamily="49" charset="0"/>
              </a:rPr>
              <a:t>FROM employees </a:t>
            </a:r>
            <a:r>
              <a:rPr lang="en-US" altLang="zh-TW" dirty="0" err="1">
                <a:latin typeface="Courier New" pitchFamily="49" charset="0"/>
                <a:cs typeface="Courier New" pitchFamily="49" charset="0"/>
              </a:rPr>
              <a:t>emp</a:t>
            </a:r>
            <a:r>
              <a:rPr lang="zh-TW" altLang="en-US" dirty="0">
                <a:latin typeface="Courier New" pitchFamily="49" charset="0"/>
                <a:cs typeface="Courier New" pitchFamily="49" charset="0"/>
              </a:rPr>
              <a:t>  </a:t>
            </a:r>
            <a:endParaRPr lang="en-US" altLang="zh-TW" dirty="0">
              <a:latin typeface="Courier New" pitchFamily="49" charset="0"/>
              <a:cs typeface="Courier New" pitchFamily="49" charset="0"/>
            </a:endParaRPr>
          </a:p>
          <a:p>
            <a:pPr>
              <a:lnSpc>
                <a:spcPts val="2800"/>
              </a:lnSpc>
            </a:pPr>
            <a:r>
              <a:rPr lang="en-US" altLang="zh-TW" dirty="0">
                <a:latin typeface="Courier New" pitchFamily="49" charset="0"/>
                <a:cs typeface="Courier New" pitchFamily="49" charset="0"/>
              </a:rPr>
              <a:t>WHERE </a:t>
            </a:r>
            <a:r>
              <a:rPr lang="en-US" altLang="zh-TW" dirty="0" err="1">
                <a:latin typeface="Courier New" pitchFamily="49" charset="0"/>
                <a:cs typeface="Courier New" pitchFamily="49" charset="0"/>
              </a:rPr>
              <a:t>emp.employee_id</a:t>
            </a:r>
            <a:r>
              <a:rPr lang="en-US" altLang="zh-TW" dirty="0">
                <a:latin typeface="Courier New" pitchFamily="49" charset="0"/>
                <a:cs typeface="Courier New" pitchFamily="49" charset="0"/>
              </a:rPr>
              <a:t> IN</a:t>
            </a:r>
          </a:p>
          <a:p>
            <a:pPr>
              <a:lnSpc>
                <a:spcPts val="2800"/>
              </a:lnSpc>
            </a:pPr>
            <a:r>
              <a:rPr lang="zh-TW" altLang="en-US" dirty="0">
                <a:latin typeface="Courier New" pitchFamily="49" charset="0"/>
                <a:cs typeface="Courier New" pitchFamily="49" charset="0"/>
              </a:rPr>
              <a:t>                      </a:t>
            </a:r>
            <a:r>
              <a:rPr lang="en-US" altLang="zh-TW" dirty="0">
                <a:latin typeface="Courier New" pitchFamily="49" charset="0"/>
                <a:cs typeface="Courier New" pitchFamily="49" charset="0"/>
              </a:rPr>
              <a:t>(SELECT </a:t>
            </a:r>
            <a:r>
              <a:rPr lang="en-US" altLang="zh-TW" dirty="0" err="1">
                <a:latin typeface="Courier New" pitchFamily="49" charset="0"/>
                <a:cs typeface="Courier New" pitchFamily="49" charset="0"/>
              </a:rPr>
              <a:t>mgr.manager_id</a:t>
            </a:r>
            <a:r>
              <a:rPr lang="zh-TW" altLang="en-US" dirty="0">
                <a:latin typeface="Courier New" pitchFamily="49" charset="0"/>
                <a:cs typeface="Courier New" pitchFamily="49" charset="0"/>
              </a:rPr>
              <a:t> </a:t>
            </a:r>
            <a:r>
              <a:rPr lang="en-US" altLang="zh-TW" dirty="0">
                <a:latin typeface="Courier New" pitchFamily="49" charset="0"/>
                <a:cs typeface="Courier New" pitchFamily="49" charset="0"/>
              </a:rPr>
              <a:t>FROM employees mgr);</a:t>
            </a:r>
            <a:endParaRPr lang="en-US" altLang="zh-TW" sz="1600" dirty="0">
              <a:latin typeface="Courier New" pitchFamily="49" charset="0"/>
              <a:cs typeface="Courier New" pitchFamily="49"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104900" y="1485900"/>
            <a:ext cx="10050780" cy="369332"/>
          </a:xfrm>
          <a:prstGeom prst="rect">
            <a:avLst/>
          </a:prstGeom>
        </p:spPr>
        <p:txBody>
          <a:bodyPr wrap="square">
            <a:spAutoFit/>
          </a:bodyPr>
          <a:lstStyle/>
          <a:p>
            <a:r>
              <a:rPr lang="zh-TW" altLang="en-US" dirty="0"/>
              <a:t>如要找沒有部屬的所有員工， 可以將</a:t>
            </a:r>
            <a:r>
              <a:rPr lang="en-US" altLang="zh-TW" dirty="0"/>
              <a:t>WHERE </a:t>
            </a:r>
            <a:r>
              <a:rPr lang="zh-TW" altLang="en-US" dirty="0"/>
              <a:t>子句加到子查詢中先把空值過濾掉</a:t>
            </a:r>
          </a:p>
        </p:txBody>
      </p:sp>
      <p:sp>
        <p:nvSpPr>
          <p:cNvPr id="3" name="矩形 2"/>
          <p:cNvSpPr/>
          <p:nvPr/>
        </p:nvSpPr>
        <p:spPr>
          <a:xfrm>
            <a:off x="1333500" y="2020922"/>
            <a:ext cx="9822180" cy="1477328"/>
          </a:xfrm>
          <a:prstGeom prst="rect">
            <a:avLst/>
          </a:prstGeom>
          <a:solidFill>
            <a:schemeClr val="bg1">
              <a:lumMod val="95000"/>
            </a:schemeClr>
          </a:solidFill>
          <a:ln w="28575">
            <a:solidFill>
              <a:schemeClr val="bg1">
                <a:lumMod val="50000"/>
              </a:schemeClr>
            </a:solidFill>
          </a:ln>
        </p:spPr>
        <p:txBody>
          <a:bodyPr wrap="square">
            <a:spAutoFit/>
          </a:bodyPr>
          <a:lstStyle/>
          <a:p>
            <a:pPr marL="95250" lvl="2">
              <a:buFontTx/>
              <a:buNone/>
            </a:pPr>
            <a:r>
              <a:rPr lang="en-US" altLang="zh-TW" dirty="0">
                <a:latin typeface="Courier New" pitchFamily="49" charset="0"/>
                <a:cs typeface="Courier New" pitchFamily="49" charset="0"/>
              </a:rPr>
              <a:t>SELECT </a:t>
            </a:r>
            <a:r>
              <a:rPr lang="en-US" altLang="zh-TW" dirty="0" err="1">
                <a:latin typeface="Courier New" pitchFamily="49" charset="0"/>
                <a:cs typeface="Courier New" pitchFamily="49" charset="0"/>
              </a:rPr>
              <a:t>last_name</a:t>
            </a:r>
            <a:r>
              <a:rPr lang="en-US" altLang="zh-TW" dirty="0">
                <a:latin typeface="Courier New" pitchFamily="49" charset="0"/>
                <a:cs typeface="Courier New" pitchFamily="49" charset="0"/>
              </a:rPr>
              <a:t> FROM employees</a:t>
            </a:r>
          </a:p>
          <a:p>
            <a:pPr marL="95250" lvl="2">
              <a:buFontTx/>
              <a:buNone/>
            </a:pPr>
            <a:r>
              <a:rPr lang="en-US" altLang="zh-TW" dirty="0">
                <a:latin typeface="Courier New" pitchFamily="49" charset="0"/>
                <a:cs typeface="Courier New" pitchFamily="49" charset="0"/>
              </a:rPr>
              <a:t>WHERE  </a:t>
            </a:r>
            <a:r>
              <a:rPr lang="en-US" altLang="zh-TW" dirty="0" err="1">
                <a:latin typeface="Courier New" pitchFamily="49" charset="0"/>
                <a:cs typeface="Courier New" pitchFamily="49" charset="0"/>
              </a:rPr>
              <a:t>employee_id</a:t>
            </a:r>
            <a:r>
              <a:rPr lang="en-US" altLang="zh-TW" dirty="0">
                <a:latin typeface="Courier New" pitchFamily="49" charset="0"/>
                <a:cs typeface="Courier New" pitchFamily="49" charset="0"/>
              </a:rPr>
              <a:t> NOT IN</a:t>
            </a:r>
          </a:p>
          <a:p>
            <a:pPr marL="95250" lvl="2">
              <a:buFontTx/>
              <a:buNone/>
            </a:pPr>
            <a:r>
              <a:rPr lang="en-US" altLang="zh-TW" dirty="0">
                <a:latin typeface="Courier New" pitchFamily="49" charset="0"/>
                <a:cs typeface="Courier New" pitchFamily="49" charset="0"/>
              </a:rPr>
              <a:t>                        (SELECT </a:t>
            </a:r>
            <a:r>
              <a:rPr lang="en-US" altLang="zh-TW" dirty="0" err="1">
                <a:latin typeface="Courier New" pitchFamily="49" charset="0"/>
                <a:cs typeface="Courier New" pitchFamily="49" charset="0"/>
              </a:rPr>
              <a:t>manager_id</a:t>
            </a:r>
            <a:r>
              <a:rPr lang="en-US" altLang="zh-TW" dirty="0">
                <a:latin typeface="Courier New" pitchFamily="49" charset="0"/>
                <a:cs typeface="Courier New" pitchFamily="49" charset="0"/>
              </a:rPr>
              <a:t> </a:t>
            </a:r>
          </a:p>
          <a:p>
            <a:pPr marL="95250" lvl="2">
              <a:buFontTx/>
              <a:buNone/>
            </a:pPr>
            <a:r>
              <a:rPr lang="en-US" altLang="zh-TW" dirty="0">
                <a:latin typeface="Courier New" pitchFamily="49" charset="0"/>
                <a:cs typeface="Courier New" pitchFamily="49" charset="0"/>
              </a:rPr>
              <a:t>                         FROM   employees </a:t>
            </a:r>
          </a:p>
          <a:p>
            <a:pPr marL="95250" lvl="2">
              <a:buFontTx/>
              <a:buNone/>
            </a:pPr>
            <a:r>
              <a:rPr lang="en-US" altLang="zh-TW" dirty="0">
                <a:latin typeface="Courier New" pitchFamily="49" charset="0"/>
                <a:cs typeface="Courier New" pitchFamily="49" charset="0"/>
              </a:rPr>
              <a:t>                         </a:t>
            </a:r>
            <a:r>
              <a:rPr lang="en-US" altLang="zh-TW" b="1" dirty="0">
                <a:solidFill>
                  <a:srgbClr val="C00000"/>
                </a:solidFill>
                <a:latin typeface="Courier New" pitchFamily="49" charset="0"/>
                <a:cs typeface="Courier New" pitchFamily="49" charset="0"/>
              </a:rPr>
              <a:t>WHERE  </a:t>
            </a:r>
            <a:r>
              <a:rPr lang="en-US" altLang="zh-TW" b="1" dirty="0" err="1">
                <a:solidFill>
                  <a:srgbClr val="C00000"/>
                </a:solidFill>
                <a:latin typeface="Courier New" pitchFamily="49" charset="0"/>
                <a:cs typeface="Courier New" pitchFamily="49" charset="0"/>
              </a:rPr>
              <a:t>manager_id</a:t>
            </a:r>
            <a:r>
              <a:rPr lang="en-US" altLang="zh-TW" b="1" dirty="0">
                <a:solidFill>
                  <a:srgbClr val="C00000"/>
                </a:solidFill>
                <a:latin typeface="Courier New" pitchFamily="49" charset="0"/>
                <a:cs typeface="Courier New" pitchFamily="49" charset="0"/>
              </a:rPr>
              <a:t> IS NOT NULL</a:t>
            </a:r>
            <a:r>
              <a:rPr lang="en-US" altLang="zh-TW" dirty="0">
                <a:latin typeface="Courier New" pitchFamily="49" charset="0"/>
                <a:cs typeface="Courier New" pitchFamily="49" charset="0"/>
              </a:rPr>
              <a:t>);</a:t>
            </a:r>
          </a:p>
        </p:txBody>
      </p:sp>
      <p:sp>
        <p:nvSpPr>
          <p:cNvPr id="4" name="Rectangle 8"/>
          <p:cNvSpPr>
            <a:spLocks noGrp="1" noChangeArrowheads="1"/>
          </p:cNvSpPr>
          <p:nvPr>
            <p:ph type="title"/>
          </p:nvPr>
        </p:nvSpPr>
        <p:spPr/>
        <p:txBody>
          <a:bodyPr/>
          <a:lstStyle/>
          <a:p>
            <a:r>
              <a:rPr lang="en-US" altLang="zh-TW" dirty="0">
                <a:solidFill>
                  <a:schemeClr val="tx1"/>
                </a:solidFill>
                <a:latin typeface="+mn-lt"/>
                <a:ea typeface="新細明體" charset="-120"/>
              </a:rPr>
              <a:t>Null Values in a Subquery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00704" y="1501059"/>
            <a:ext cx="10595350" cy="1558609"/>
          </a:xfrm>
        </p:spPr>
        <p:txBody>
          <a:bodyPr>
            <a:normAutofit fontScale="90000"/>
          </a:bodyPr>
          <a:lstStyle/>
          <a:p>
            <a:pPr>
              <a:spcBef>
                <a:spcPts val="1800"/>
              </a:spcBef>
              <a:spcAft>
                <a:spcPts val="600"/>
              </a:spcAft>
            </a:pPr>
            <a:r>
              <a:rPr lang="en-US" altLang="zh-TW" sz="6000" b="1" dirty="0">
                <a:solidFill>
                  <a:schemeClr val="tx1"/>
                </a:solidFill>
                <a:latin typeface="+mn-lt"/>
                <a:ea typeface="Arial" charset="0"/>
                <a:cs typeface="Arial" charset="0"/>
              </a:rPr>
              <a:t>Part I </a:t>
            </a:r>
            <a:br>
              <a:rPr lang="en-US" altLang="zh-TW" sz="6000" b="1" dirty="0">
                <a:solidFill>
                  <a:schemeClr val="tx1"/>
                </a:solidFill>
                <a:latin typeface="+mn-lt"/>
                <a:ea typeface="Arial" charset="0"/>
                <a:cs typeface="Arial" charset="0"/>
              </a:rPr>
            </a:br>
            <a:r>
              <a:rPr lang="en-US" altLang="zh-TW" sz="4400" dirty="0">
                <a:solidFill>
                  <a:schemeClr val="tx1"/>
                </a:solidFill>
                <a:latin typeface="+mn-lt"/>
                <a:ea typeface="新細明體" charset="-120"/>
                <a:cs typeface="Times New Roman" pitchFamily="18" charset="0"/>
              </a:rPr>
              <a:t>Using Subqueries to Solve Queries</a:t>
            </a:r>
            <a:r>
              <a:rPr lang="en-US" altLang="zh-TW" sz="4400" dirty="0">
                <a:solidFill>
                  <a:schemeClr val="tx1"/>
                </a:solidFill>
                <a:latin typeface="+mn-lt"/>
                <a:ea typeface="新細明體" charset="-120"/>
              </a:rPr>
              <a:t> </a:t>
            </a:r>
            <a:endParaRPr kumimoji="1" lang="zh-TW" altLang="en-US" sz="4400" dirty="0">
              <a:solidFill>
                <a:schemeClr val="tx1"/>
              </a:solidFill>
              <a:latin typeface="+mn-lt"/>
              <a:ea typeface="Arial" charset="0"/>
              <a:cs typeface="Arial" charset="0"/>
            </a:endParaRPr>
          </a:p>
        </p:txBody>
      </p:sp>
      <p:sp>
        <p:nvSpPr>
          <p:cNvPr id="3" name="文字方塊 2"/>
          <p:cNvSpPr txBox="1"/>
          <p:nvPr/>
        </p:nvSpPr>
        <p:spPr>
          <a:xfrm>
            <a:off x="10310647" y="5833241"/>
            <a:ext cx="835573" cy="369332"/>
          </a:xfrm>
          <a:prstGeom prst="rect">
            <a:avLst/>
          </a:prstGeom>
          <a:noFill/>
        </p:spPr>
        <p:txBody>
          <a:bodyPr wrap="square" rtlCol="0">
            <a:spAutoFit/>
          </a:bodyPr>
          <a:lstStyle/>
          <a:p>
            <a:r>
              <a:rPr lang="en-US" altLang="zh-TW" dirty="0">
                <a:solidFill>
                  <a:schemeClr val="bg1">
                    <a:lumMod val="75000"/>
                  </a:schemeClr>
                </a:solidFill>
              </a:rPr>
              <a:t>10/6</a:t>
            </a:r>
            <a:endParaRPr lang="zh-TW" altLang="en-US" dirty="0">
              <a:solidFill>
                <a:schemeClr val="bg1">
                  <a:lumMod val="75000"/>
                </a:schemeClr>
              </a:solidFill>
            </a:endParaRPr>
          </a:p>
        </p:txBody>
      </p:sp>
    </p:spTree>
    <p:extLst>
      <p:ext uri="{BB962C8B-B14F-4D97-AF65-F5344CB8AC3E}">
        <p14:creationId xmlns:p14="http://schemas.microsoft.com/office/powerpoint/2010/main" val="58220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5" name="Rectangle 9"/>
          <p:cNvSpPr>
            <a:spLocks noChangeArrowheads="1"/>
          </p:cNvSpPr>
          <p:nvPr/>
        </p:nvSpPr>
        <p:spPr bwMode="blackGray">
          <a:xfrm>
            <a:off x="1155701" y="2925763"/>
            <a:ext cx="9715500" cy="14478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i="1" dirty="0" err="1">
                <a:solidFill>
                  <a:srgbClr val="000000"/>
                </a:solidFill>
                <a:latin typeface="Courier New" pitchFamily="49" charset="0"/>
                <a:ea typeface="新細明體" charset="-120"/>
              </a:rPr>
              <a:t>select_list</a:t>
            </a:r>
            <a:endParaRPr lang="en-US" altLang="zh-TW" dirty="0">
              <a:solidFill>
                <a:srgbClr val="0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a:t>
            </a:r>
            <a:r>
              <a:rPr lang="en-US" altLang="zh-TW" i="1" dirty="0">
                <a:solidFill>
                  <a:srgbClr val="000000"/>
                </a:solidFill>
                <a:latin typeface="Courier New" pitchFamily="49" charset="0"/>
                <a:ea typeface="新細明體" charset="-120"/>
              </a:rPr>
              <a:t>table</a:t>
            </a:r>
            <a:endParaRPr lang="en-US" altLang="zh-TW" dirty="0">
              <a:solidFill>
                <a:srgbClr val="0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a:t>
            </a:r>
            <a:r>
              <a:rPr lang="en-US" altLang="zh-TW" i="1" dirty="0" err="1">
                <a:solidFill>
                  <a:srgbClr val="000000"/>
                </a:solidFill>
                <a:latin typeface="Courier New" pitchFamily="49" charset="0"/>
                <a:ea typeface="新細明體" charset="-120"/>
              </a:rPr>
              <a:t>expr</a:t>
            </a:r>
            <a:r>
              <a:rPr lang="en-US" altLang="zh-TW" i="1" dirty="0">
                <a:solidFill>
                  <a:srgbClr val="000000"/>
                </a:solidFill>
                <a:latin typeface="Courier New" pitchFamily="49" charset="0"/>
                <a:ea typeface="新細明體" charset="-120"/>
              </a:rPr>
              <a:t> operator</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a:t>
            </a:r>
            <a:r>
              <a:rPr lang="en-US" altLang="zh-TW" b="1" i="1" dirty="0" err="1">
                <a:solidFill>
                  <a:srgbClr val="C00000"/>
                </a:solidFill>
                <a:latin typeface="Courier New" pitchFamily="49" charset="0"/>
                <a:ea typeface="新細明體" charset="-120"/>
              </a:rPr>
              <a:t>select_list</a:t>
            </a:r>
            <a:endParaRPr lang="en-US" altLang="zh-TW" b="1" i="1" dirty="0">
              <a:solidFill>
                <a:srgbClr val="C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a:t>
            </a:r>
            <a:r>
              <a:rPr lang="en-US" altLang="zh-TW" b="1" i="1" dirty="0">
                <a:solidFill>
                  <a:srgbClr val="C00000"/>
                </a:solidFill>
                <a:latin typeface="Courier New" pitchFamily="49" charset="0"/>
                <a:ea typeface="新細明體" charset="-120"/>
              </a:rPr>
              <a:t>table</a:t>
            </a:r>
            <a:r>
              <a:rPr lang="en-US" altLang="zh-TW" b="1" dirty="0">
                <a:solidFill>
                  <a:srgbClr val="C00000"/>
                </a:solidFill>
                <a:latin typeface="Courier New" pitchFamily="49" charset="0"/>
                <a:ea typeface="新細明體" charset="-120"/>
              </a:rPr>
              <a:t>)</a:t>
            </a:r>
            <a:r>
              <a:rPr lang="en-US" altLang="zh-TW" dirty="0">
                <a:solidFill>
                  <a:srgbClr val="000000"/>
                </a:solidFill>
                <a:latin typeface="Courier New" pitchFamily="49" charset="0"/>
                <a:ea typeface="新細明體" charset="-120"/>
              </a:rPr>
              <a:t>;</a:t>
            </a:r>
          </a:p>
        </p:txBody>
      </p:sp>
      <p:sp>
        <p:nvSpPr>
          <p:cNvPr id="398343" name="Rectangle 7"/>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Summary</a:t>
            </a:r>
          </a:p>
        </p:txBody>
      </p:sp>
      <p:sp>
        <p:nvSpPr>
          <p:cNvPr id="398344" name="Rectangle 8"/>
          <p:cNvSpPr>
            <a:spLocks noGrp="1" noChangeArrowheads="1"/>
          </p:cNvSpPr>
          <p:nvPr>
            <p:ph sz="half" idx="1"/>
          </p:nvPr>
        </p:nvSpPr>
        <p:spPr/>
        <p:txBody>
          <a:bodyPr/>
          <a:lstStyle/>
          <a:p>
            <a:pPr marL="361950" indent="-361950">
              <a:buClrTx/>
              <a:buFont typeface="Wingdings" pitchFamily="2" charset="2"/>
              <a:buChar char="ü"/>
            </a:pPr>
            <a:r>
              <a:rPr lang="zh-TW" altLang="en-US" dirty="0">
                <a:solidFill>
                  <a:schemeClr val="tx1"/>
                </a:solidFill>
                <a:latin typeface="微軟正黑體" pitchFamily="34" charset="-120"/>
                <a:ea typeface="微軟正黑體" pitchFamily="34" charset="-120"/>
              </a:rPr>
              <a:t>分辨何時可使用子查詢協助您解決問題</a:t>
            </a:r>
          </a:p>
          <a:p>
            <a:pPr marL="361950" indent="-361950">
              <a:buClrTx/>
              <a:buFont typeface="Wingdings" pitchFamily="2" charset="2"/>
              <a:buChar char="ü"/>
            </a:pPr>
            <a:r>
              <a:rPr lang="zh-TW" altLang="en-US" dirty="0">
                <a:solidFill>
                  <a:schemeClr val="tx1"/>
                </a:solidFill>
                <a:latin typeface="微軟正黑體" pitchFamily="34" charset="-120"/>
                <a:ea typeface="微軟正黑體" pitchFamily="34" charset="-120"/>
              </a:rPr>
              <a:t>查詢的依據是未知的數值時撰寫子查詢</a:t>
            </a:r>
            <a:endParaRPr lang="en-US" altLang="zh-TW" dirty="0">
              <a:solidFill>
                <a:schemeClr val="tx1"/>
              </a:solidFill>
              <a:latin typeface="微軟正黑體" pitchFamily="34" charset="-120"/>
              <a:ea typeface="微軟正黑體" pitchFamily="34" charset="-12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0" name="Rectangle 6"/>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Practice 6: Overview</a:t>
            </a:r>
          </a:p>
        </p:txBody>
      </p:sp>
      <p:sp>
        <p:nvSpPr>
          <p:cNvPr id="400391" name="Rectangle 7"/>
          <p:cNvSpPr>
            <a:spLocks noGrp="1" noChangeArrowheads="1"/>
          </p:cNvSpPr>
          <p:nvPr>
            <p:ph sz="half" idx="1"/>
          </p:nvPr>
        </p:nvSpPr>
        <p:spPr/>
        <p:txBody>
          <a:bodyPr/>
          <a:lstStyle/>
          <a:p>
            <a:r>
              <a:rPr lang="en-US" altLang="zh-TW">
                <a:ea typeface="新細明體" charset="-120"/>
              </a:rPr>
              <a:t>This practice covers the following topics:</a:t>
            </a:r>
          </a:p>
          <a:p>
            <a:pPr lvl="1"/>
            <a:r>
              <a:rPr lang="en-US" altLang="zh-TW">
                <a:ea typeface="新細明體" charset="-120"/>
              </a:rPr>
              <a:t>Creating subqueries to query values based on unknown criteria</a:t>
            </a:r>
          </a:p>
          <a:p>
            <a:pPr lvl="1"/>
            <a:r>
              <a:rPr lang="en-US" altLang="zh-TW">
                <a:ea typeface="新細明體" charset="-120"/>
              </a:rPr>
              <a:t>Using subqueries to find out which values exist in one set of data and not in another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935388" y="1854893"/>
            <a:ext cx="11437426" cy="1275765"/>
          </a:xfrm>
        </p:spPr>
        <p:txBody>
          <a:bodyPr>
            <a:normAutofit fontScale="90000"/>
          </a:bodyPr>
          <a:lstStyle/>
          <a:p>
            <a:pPr>
              <a:spcBef>
                <a:spcPts val="1800"/>
              </a:spcBef>
              <a:spcAft>
                <a:spcPts val="600"/>
              </a:spcAft>
            </a:pPr>
            <a:r>
              <a:rPr lang="en-US" altLang="zh-TW" sz="6000" b="1" dirty="0">
                <a:solidFill>
                  <a:schemeClr val="tx1"/>
                </a:solidFill>
                <a:latin typeface="+mn-lt"/>
                <a:ea typeface="Arial" charset="0"/>
                <a:cs typeface="Arial" charset="0"/>
              </a:rPr>
              <a:t>Part II </a:t>
            </a:r>
            <a:br>
              <a:rPr lang="en-US" altLang="zh-TW" sz="6000" b="1" dirty="0">
                <a:solidFill>
                  <a:schemeClr val="tx1"/>
                </a:solidFill>
                <a:latin typeface="+mn-lt"/>
                <a:ea typeface="Arial" charset="0"/>
                <a:cs typeface="Arial" charset="0"/>
              </a:rPr>
            </a:br>
            <a:r>
              <a:rPr lang="en-US" altLang="zh-TW" sz="4400" dirty="0">
                <a:solidFill>
                  <a:schemeClr val="tx1"/>
                </a:solidFill>
                <a:latin typeface="+mn-lt"/>
                <a:ea typeface="新細明體" pitchFamily="18" charset="-120"/>
                <a:cs typeface="Times New Roman" pitchFamily="18" charset="0"/>
              </a:rPr>
              <a:t>Using the Set Operators</a:t>
            </a:r>
            <a:r>
              <a:rPr lang="en-US" altLang="zh-TW" sz="4400" dirty="0">
                <a:solidFill>
                  <a:schemeClr val="tx1"/>
                </a:solidFill>
                <a:latin typeface="+mn-lt"/>
                <a:ea typeface="新細明體" pitchFamily="18" charset="-120"/>
              </a:rPr>
              <a:t> </a:t>
            </a:r>
            <a:endParaRPr kumimoji="1" lang="zh-TW" altLang="en-US" sz="4400" dirty="0">
              <a:solidFill>
                <a:schemeClr val="tx1"/>
              </a:solidFill>
              <a:latin typeface="+mn-lt"/>
              <a:ea typeface="Arial" charset="0"/>
              <a:cs typeface="Arial" charset="0"/>
            </a:endParaRPr>
          </a:p>
        </p:txBody>
      </p:sp>
      <p:sp>
        <p:nvSpPr>
          <p:cNvPr id="3" name="文字方塊 2"/>
          <p:cNvSpPr txBox="1"/>
          <p:nvPr/>
        </p:nvSpPr>
        <p:spPr>
          <a:xfrm>
            <a:off x="10310647" y="5833241"/>
            <a:ext cx="835573" cy="369332"/>
          </a:xfrm>
          <a:prstGeom prst="rect">
            <a:avLst/>
          </a:prstGeom>
          <a:noFill/>
        </p:spPr>
        <p:txBody>
          <a:bodyPr wrap="square" rtlCol="0">
            <a:spAutoFit/>
          </a:bodyPr>
          <a:lstStyle/>
          <a:p>
            <a:r>
              <a:rPr lang="en-US" altLang="zh-TW" dirty="0">
                <a:solidFill>
                  <a:schemeClr val="bg1">
                    <a:lumMod val="75000"/>
                  </a:schemeClr>
                </a:solidFill>
              </a:rPr>
              <a:t>10/7</a:t>
            </a:r>
            <a:endParaRPr lang="zh-TW" altLang="en-US" dirty="0">
              <a:solidFill>
                <a:schemeClr val="bg1">
                  <a:lumMod val="75000"/>
                </a:schemeClr>
              </a:solidFill>
            </a:endParaRPr>
          </a:p>
        </p:txBody>
      </p:sp>
    </p:spTree>
    <p:extLst>
      <p:ext uri="{BB962C8B-B14F-4D97-AF65-F5344CB8AC3E}">
        <p14:creationId xmlns:p14="http://schemas.microsoft.com/office/powerpoint/2010/main" val="58220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0" name="Rectangle 10"/>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Objectives</a:t>
            </a:r>
          </a:p>
        </p:txBody>
      </p:sp>
      <p:sp>
        <p:nvSpPr>
          <p:cNvPr id="286731" name="Rectangle 11"/>
          <p:cNvSpPr>
            <a:spLocks noGrp="1" noChangeArrowheads="1"/>
          </p:cNvSpPr>
          <p:nvPr>
            <p:ph sz="half" idx="1"/>
          </p:nvPr>
        </p:nvSpPr>
        <p:spPr/>
        <p:txBody>
          <a:bodyPr/>
          <a:lstStyle/>
          <a:p>
            <a:pPr marL="361950" indent="-361950">
              <a:buClrTx/>
              <a:buFont typeface="Wingdings" pitchFamily="2" charset="2"/>
              <a:buChar char="ü"/>
            </a:pPr>
            <a:r>
              <a:rPr lang="zh-TW" altLang="en-US" dirty="0">
                <a:solidFill>
                  <a:schemeClr val="tx1"/>
                </a:solidFill>
                <a:latin typeface="微軟正黑體" pitchFamily="34" charset="-120"/>
                <a:ea typeface="微軟正黑體" pitchFamily="34" charset="-120"/>
              </a:rPr>
              <a:t>描述集合運算</a:t>
            </a:r>
          </a:p>
          <a:p>
            <a:pPr marL="361950" indent="-361950">
              <a:buClrTx/>
              <a:buFont typeface="Wingdings" pitchFamily="2" charset="2"/>
              <a:buChar char="ü"/>
            </a:pPr>
            <a:r>
              <a:rPr lang="zh-TW" altLang="en-US" dirty="0">
                <a:solidFill>
                  <a:schemeClr val="tx1"/>
                </a:solidFill>
                <a:latin typeface="微軟正黑體" pitchFamily="34" charset="-120"/>
                <a:ea typeface="微軟正黑體" pitchFamily="34" charset="-120"/>
              </a:rPr>
              <a:t>使用集合運算，將多個查詢結合成單一查詢</a:t>
            </a:r>
          </a:p>
          <a:p>
            <a:pPr marL="361950" indent="-361950">
              <a:buClrTx/>
              <a:buFont typeface="Wingdings" pitchFamily="2" charset="2"/>
              <a:buChar char="ü"/>
            </a:pPr>
            <a:r>
              <a:rPr lang="en-US" altLang="zh-TW" dirty="0">
                <a:solidFill>
                  <a:schemeClr val="tx1"/>
                </a:solidFill>
                <a:latin typeface="微軟正黑體" pitchFamily="34" charset="-120"/>
                <a:ea typeface="微軟正黑體" pitchFamily="34" charset="-120"/>
              </a:rPr>
              <a:t> </a:t>
            </a:r>
            <a:r>
              <a:rPr lang="zh-TW" altLang="en-US" dirty="0">
                <a:solidFill>
                  <a:schemeClr val="tx1"/>
                </a:solidFill>
                <a:latin typeface="微軟正黑體" pitchFamily="34" charset="-120"/>
                <a:ea typeface="微軟正黑體" pitchFamily="34" charset="-120"/>
              </a:rPr>
              <a:t>控制傳回資料列的順序</a:t>
            </a:r>
            <a:endParaRPr lang="en-US" altLang="zh-TW" dirty="0">
              <a:solidFill>
                <a:schemeClr val="tx1"/>
              </a:solidFill>
              <a:latin typeface="微軟正黑體" pitchFamily="34" charset="-120"/>
              <a:ea typeface="微軟正黑體" pitchFamily="34" charset="-120"/>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5" name="Rectangle 7"/>
          <p:cNvSpPr>
            <a:spLocks noGrp="1" noChangeArrowheads="1"/>
          </p:cNvSpPr>
          <p:nvPr>
            <p:ph type="title"/>
          </p:nvPr>
        </p:nvSpPr>
        <p:spPr>
          <a:noFill/>
          <a:ln/>
        </p:spPr>
        <p:txBody>
          <a:bodyPr lIns="92075" tIns="46038" rIns="92075" bIns="46038">
            <a:normAutofit fontScale="90000"/>
          </a:bodyPr>
          <a:lstStyle/>
          <a:p>
            <a:r>
              <a:rPr lang="en-US" altLang="zh-TW" sz="4400" dirty="0">
                <a:solidFill>
                  <a:schemeClr val="tx1"/>
                </a:solidFill>
                <a:latin typeface="+mn-lt"/>
                <a:ea typeface="新細明體" pitchFamily="18" charset="-120"/>
              </a:rPr>
              <a:t>Set Operators</a:t>
            </a:r>
          </a:p>
        </p:txBody>
      </p:sp>
      <p:sp>
        <p:nvSpPr>
          <p:cNvPr id="288778" name="Rectangle 10"/>
          <p:cNvSpPr>
            <a:spLocks noChangeArrowheads="1"/>
          </p:cNvSpPr>
          <p:nvPr/>
        </p:nvSpPr>
        <p:spPr bwMode="auto">
          <a:xfrm>
            <a:off x="7092951" y="1809750"/>
            <a:ext cx="4508500" cy="431529"/>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ltLang="zh-TW" sz="2200" dirty="0">
                <a:latin typeface="Courier New" pitchFamily="49" charset="0"/>
                <a:ea typeface="新細明體" pitchFamily="18" charset="-120"/>
              </a:rPr>
              <a:t>UNION</a:t>
            </a:r>
            <a:r>
              <a:rPr lang="en-US" altLang="zh-TW" sz="2200" dirty="0">
                <a:ea typeface="新細明體" pitchFamily="18" charset="-120"/>
              </a:rPr>
              <a:t>/</a:t>
            </a:r>
            <a:r>
              <a:rPr lang="en-US" altLang="zh-TW" sz="2200" dirty="0">
                <a:latin typeface="Courier New" pitchFamily="49" charset="0"/>
                <a:ea typeface="新細明體" pitchFamily="18" charset="-120"/>
              </a:rPr>
              <a:t>UNION ALL</a:t>
            </a:r>
          </a:p>
        </p:txBody>
      </p:sp>
      <p:sp>
        <p:nvSpPr>
          <p:cNvPr id="288776" name="Rectangle 8"/>
          <p:cNvSpPr>
            <a:spLocks noChangeArrowheads="1"/>
          </p:cNvSpPr>
          <p:nvPr/>
        </p:nvSpPr>
        <p:spPr bwMode="auto">
          <a:xfrm>
            <a:off x="1957112" y="1197516"/>
            <a:ext cx="269176" cy="373566"/>
          </a:xfrm>
          <a:prstGeom prst="rect">
            <a:avLst/>
          </a:prstGeom>
          <a:noFill/>
          <a:ln w="9525">
            <a:noFill/>
            <a:miter lim="800000"/>
            <a:headEnd/>
            <a:tailEnd/>
          </a:ln>
          <a:effectLst/>
        </p:spPr>
        <p:txBody>
          <a:bodyPr wrap="square" lIns="92075" tIns="46038" rIns="92075" bIns="46038">
            <a:spAutoFit/>
          </a:bodyPr>
          <a:lstStyle/>
          <a:p>
            <a:pPr algn="l" defTabSz="762000" eaLnBrk="0" hangingPunct="0">
              <a:spcBef>
                <a:spcPct val="0"/>
              </a:spcBef>
              <a:buClrTx/>
              <a:buFontTx/>
              <a:buNone/>
            </a:pPr>
            <a:r>
              <a:rPr lang="en-US" altLang="zh-TW">
                <a:ea typeface="新細明體" pitchFamily="18" charset="-120"/>
              </a:rPr>
              <a:t>A</a:t>
            </a:r>
          </a:p>
        </p:txBody>
      </p:sp>
      <p:sp>
        <p:nvSpPr>
          <p:cNvPr id="288777" name="Rectangle 9"/>
          <p:cNvSpPr>
            <a:spLocks noChangeArrowheads="1"/>
          </p:cNvSpPr>
          <p:nvPr/>
        </p:nvSpPr>
        <p:spPr bwMode="auto">
          <a:xfrm>
            <a:off x="3174196" y="1210216"/>
            <a:ext cx="262413" cy="373566"/>
          </a:xfrm>
          <a:prstGeom prst="rect">
            <a:avLst/>
          </a:prstGeom>
          <a:noFill/>
          <a:ln w="9525">
            <a:noFill/>
            <a:miter lim="800000"/>
            <a:headEnd/>
            <a:tailEnd/>
          </a:ln>
          <a:effectLst/>
        </p:spPr>
        <p:txBody>
          <a:bodyPr wrap="square" lIns="92075" tIns="46038" rIns="92075" bIns="46038">
            <a:spAutoFit/>
          </a:bodyPr>
          <a:lstStyle/>
          <a:p>
            <a:pPr algn="l" defTabSz="762000" eaLnBrk="0" hangingPunct="0">
              <a:spcBef>
                <a:spcPct val="0"/>
              </a:spcBef>
              <a:buClrTx/>
              <a:buFontTx/>
              <a:buNone/>
            </a:pPr>
            <a:r>
              <a:rPr lang="en-US" altLang="zh-TW">
                <a:ea typeface="新細明體" pitchFamily="18" charset="-120"/>
              </a:rPr>
              <a:t>B</a:t>
            </a:r>
          </a:p>
        </p:txBody>
      </p:sp>
      <p:grpSp>
        <p:nvGrpSpPr>
          <p:cNvPr id="2" name="Group 34"/>
          <p:cNvGrpSpPr>
            <a:grpSpLocks/>
          </p:cNvGrpSpPr>
          <p:nvPr/>
        </p:nvGrpSpPr>
        <p:grpSpPr bwMode="auto">
          <a:xfrm>
            <a:off x="1286129" y="1534064"/>
            <a:ext cx="2470147" cy="1320801"/>
            <a:chOff x="569" y="920"/>
            <a:chExt cx="1383" cy="824"/>
          </a:xfrm>
        </p:grpSpPr>
        <p:sp>
          <p:nvSpPr>
            <p:cNvPr id="288779" name="Oval 11"/>
            <p:cNvSpPr>
              <a:spLocks noChangeArrowheads="1"/>
            </p:cNvSpPr>
            <p:nvPr/>
          </p:nvSpPr>
          <p:spPr bwMode="blackGray">
            <a:xfrm>
              <a:off x="569" y="920"/>
              <a:ext cx="803" cy="819"/>
            </a:xfrm>
            <a:prstGeom prst="ellipse">
              <a:avLst/>
            </a:prstGeom>
            <a:solidFill>
              <a:srgbClr val="FFFF00"/>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288780" name="Oval 12"/>
            <p:cNvSpPr>
              <a:spLocks noChangeArrowheads="1"/>
            </p:cNvSpPr>
            <p:nvPr/>
          </p:nvSpPr>
          <p:spPr bwMode="blackGray">
            <a:xfrm>
              <a:off x="1149" y="925"/>
              <a:ext cx="803" cy="819"/>
            </a:xfrm>
            <a:prstGeom prst="ellipse">
              <a:avLst/>
            </a:prstGeom>
            <a:solidFill>
              <a:srgbClr val="FFFF00"/>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grpSp>
      <p:grpSp>
        <p:nvGrpSpPr>
          <p:cNvPr id="3" name="Group 33"/>
          <p:cNvGrpSpPr>
            <a:grpSpLocks/>
          </p:cNvGrpSpPr>
          <p:nvPr/>
        </p:nvGrpSpPr>
        <p:grpSpPr bwMode="auto">
          <a:xfrm>
            <a:off x="4450546" y="1521364"/>
            <a:ext cx="2470149" cy="1320801"/>
            <a:chOff x="3744" y="912"/>
            <a:chExt cx="1383" cy="824"/>
          </a:xfrm>
        </p:grpSpPr>
        <p:sp>
          <p:nvSpPr>
            <p:cNvPr id="288781" name="Oval 13"/>
            <p:cNvSpPr>
              <a:spLocks noChangeArrowheads="1"/>
            </p:cNvSpPr>
            <p:nvPr/>
          </p:nvSpPr>
          <p:spPr bwMode="blackGray">
            <a:xfrm>
              <a:off x="3744" y="912"/>
              <a:ext cx="803" cy="819"/>
            </a:xfrm>
            <a:prstGeom prst="ellipse">
              <a:avLst/>
            </a:prstGeom>
            <a:solidFill>
              <a:srgbClr val="FFFF00"/>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288782" name="Oval 14"/>
            <p:cNvSpPr>
              <a:spLocks noChangeArrowheads="1"/>
            </p:cNvSpPr>
            <p:nvPr/>
          </p:nvSpPr>
          <p:spPr bwMode="blackGray">
            <a:xfrm>
              <a:off x="4324" y="917"/>
              <a:ext cx="803" cy="819"/>
            </a:xfrm>
            <a:prstGeom prst="ellipse">
              <a:avLst/>
            </a:prstGeom>
            <a:solidFill>
              <a:srgbClr val="FFFF00"/>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288783" name="Freeform 15"/>
            <p:cNvSpPr>
              <a:spLocks/>
            </p:cNvSpPr>
            <p:nvPr/>
          </p:nvSpPr>
          <p:spPr bwMode="blackGray">
            <a:xfrm>
              <a:off x="4294" y="1028"/>
              <a:ext cx="281" cy="608"/>
            </a:xfrm>
            <a:custGeom>
              <a:avLst/>
              <a:gdLst/>
              <a:ahLst/>
              <a:cxnLst>
                <a:cxn ang="0">
                  <a:pos x="156" y="13"/>
                </a:cxn>
                <a:cxn ang="0">
                  <a:pos x="178" y="35"/>
                </a:cxn>
                <a:cxn ang="0">
                  <a:pos x="198" y="59"/>
                </a:cxn>
                <a:cxn ang="0">
                  <a:pos x="216" y="85"/>
                </a:cxn>
                <a:cxn ang="0">
                  <a:pos x="232" y="112"/>
                </a:cxn>
                <a:cxn ang="0">
                  <a:pos x="246" y="141"/>
                </a:cxn>
                <a:cxn ang="0">
                  <a:pos x="258" y="171"/>
                </a:cxn>
                <a:cxn ang="0">
                  <a:pos x="267" y="202"/>
                </a:cxn>
                <a:cxn ang="0">
                  <a:pos x="274" y="235"/>
                </a:cxn>
                <a:cxn ang="0">
                  <a:pos x="278" y="268"/>
                </a:cxn>
                <a:cxn ang="0">
                  <a:pos x="280" y="303"/>
                </a:cxn>
                <a:cxn ang="0">
                  <a:pos x="278" y="337"/>
                </a:cxn>
                <a:cxn ang="0">
                  <a:pos x="274" y="370"/>
                </a:cxn>
                <a:cxn ang="0">
                  <a:pos x="267" y="403"/>
                </a:cxn>
                <a:cxn ang="0">
                  <a:pos x="258" y="434"/>
                </a:cxn>
                <a:cxn ang="0">
                  <a:pos x="245" y="464"/>
                </a:cxn>
                <a:cxn ang="0">
                  <a:pos x="232" y="493"/>
                </a:cxn>
                <a:cxn ang="0">
                  <a:pos x="215" y="521"/>
                </a:cxn>
                <a:cxn ang="0">
                  <a:pos x="197" y="546"/>
                </a:cxn>
                <a:cxn ang="0">
                  <a:pos x="177" y="570"/>
                </a:cxn>
                <a:cxn ang="0">
                  <a:pos x="155" y="593"/>
                </a:cxn>
                <a:cxn ang="0">
                  <a:pos x="131" y="600"/>
                </a:cxn>
                <a:cxn ang="0">
                  <a:pos x="109" y="578"/>
                </a:cxn>
                <a:cxn ang="0">
                  <a:pos x="88" y="554"/>
                </a:cxn>
                <a:cxn ang="0">
                  <a:pos x="69" y="530"/>
                </a:cxn>
                <a:cxn ang="0">
                  <a:pos x="53" y="503"/>
                </a:cxn>
                <a:cxn ang="0">
                  <a:pos x="37" y="475"/>
                </a:cxn>
                <a:cxn ang="0">
                  <a:pos x="25" y="444"/>
                </a:cxn>
                <a:cxn ang="0">
                  <a:pos x="16" y="414"/>
                </a:cxn>
                <a:cxn ang="0">
                  <a:pos x="7" y="381"/>
                </a:cxn>
                <a:cxn ang="0">
                  <a:pos x="2" y="348"/>
                </a:cxn>
                <a:cxn ang="0">
                  <a:pos x="0" y="314"/>
                </a:cxn>
                <a:cxn ang="0">
                  <a:pos x="0" y="280"/>
                </a:cxn>
                <a:cxn ang="0">
                  <a:pos x="3" y="247"/>
                </a:cxn>
                <a:cxn ang="0">
                  <a:pos x="10" y="214"/>
                </a:cxn>
                <a:cxn ang="0">
                  <a:pos x="19" y="182"/>
                </a:cxn>
                <a:cxn ang="0">
                  <a:pos x="30" y="151"/>
                </a:cxn>
                <a:cxn ang="0">
                  <a:pos x="43" y="121"/>
                </a:cxn>
                <a:cxn ang="0">
                  <a:pos x="58" y="94"/>
                </a:cxn>
                <a:cxn ang="0">
                  <a:pos x="76" y="67"/>
                </a:cxn>
                <a:cxn ang="0">
                  <a:pos x="95" y="43"/>
                </a:cxn>
                <a:cxn ang="0">
                  <a:pos x="117" y="20"/>
                </a:cxn>
                <a:cxn ang="0">
                  <a:pos x="140" y="0"/>
                </a:cxn>
              </a:cxnLst>
              <a:rect l="0" t="0" r="r" b="b"/>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rgbClr val="081D58"/>
              </a:solidFill>
              <a:prstDash val="solid"/>
              <a:round/>
              <a:headEnd type="none" w="sm" len="sm"/>
              <a:tailEnd type="none" w="sm" len="sm"/>
            </a:ln>
            <a:effectLst/>
          </p:spPr>
          <p:txBody>
            <a:bodyPr/>
            <a:lstStyle/>
            <a:p>
              <a:endParaRPr lang="zh-TW" altLang="en-US"/>
            </a:p>
          </p:txBody>
        </p:sp>
      </p:grpSp>
      <p:sp>
        <p:nvSpPr>
          <p:cNvPr id="288784" name="Rectangle 16"/>
          <p:cNvSpPr>
            <a:spLocks noChangeArrowheads="1"/>
          </p:cNvSpPr>
          <p:nvPr/>
        </p:nvSpPr>
        <p:spPr bwMode="auto">
          <a:xfrm>
            <a:off x="5121529" y="1197516"/>
            <a:ext cx="269176" cy="373566"/>
          </a:xfrm>
          <a:prstGeom prst="rect">
            <a:avLst/>
          </a:prstGeom>
          <a:noFill/>
          <a:ln w="9525">
            <a:noFill/>
            <a:miter lim="800000"/>
            <a:headEnd/>
            <a:tailEnd/>
          </a:ln>
          <a:effectLst/>
        </p:spPr>
        <p:txBody>
          <a:bodyPr wrap="square" lIns="92075" tIns="46038" rIns="92075" bIns="46038">
            <a:spAutoFit/>
          </a:bodyPr>
          <a:lstStyle/>
          <a:p>
            <a:pPr algn="l" defTabSz="762000" eaLnBrk="0" hangingPunct="0">
              <a:spcBef>
                <a:spcPct val="0"/>
              </a:spcBef>
              <a:buClrTx/>
              <a:buFontTx/>
              <a:buNone/>
            </a:pPr>
            <a:r>
              <a:rPr lang="en-US" altLang="zh-TW">
                <a:ea typeface="新細明體" pitchFamily="18" charset="-120"/>
              </a:rPr>
              <a:t>A</a:t>
            </a:r>
          </a:p>
        </p:txBody>
      </p:sp>
      <p:sp>
        <p:nvSpPr>
          <p:cNvPr id="288785" name="Rectangle 17"/>
          <p:cNvSpPr>
            <a:spLocks noChangeArrowheads="1"/>
          </p:cNvSpPr>
          <p:nvPr/>
        </p:nvSpPr>
        <p:spPr bwMode="auto">
          <a:xfrm>
            <a:off x="6338612" y="1197516"/>
            <a:ext cx="262413" cy="373566"/>
          </a:xfrm>
          <a:prstGeom prst="rect">
            <a:avLst/>
          </a:prstGeom>
          <a:noFill/>
          <a:ln w="9525">
            <a:noFill/>
            <a:miter lim="800000"/>
            <a:headEnd/>
            <a:tailEnd/>
          </a:ln>
          <a:effectLst/>
        </p:spPr>
        <p:txBody>
          <a:bodyPr wrap="square" lIns="92075" tIns="46038" rIns="92075" bIns="46038">
            <a:spAutoFit/>
          </a:bodyPr>
          <a:lstStyle/>
          <a:p>
            <a:pPr algn="l" defTabSz="762000" eaLnBrk="0" hangingPunct="0">
              <a:spcBef>
                <a:spcPct val="0"/>
              </a:spcBef>
              <a:buClrTx/>
              <a:buFontTx/>
              <a:buNone/>
            </a:pPr>
            <a:r>
              <a:rPr lang="en-US" altLang="zh-TW">
                <a:ea typeface="新細明體" pitchFamily="18" charset="-120"/>
              </a:rPr>
              <a:t>B</a:t>
            </a:r>
          </a:p>
        </p:txBody>
      </p:sp>
      <p:sp>
        <p:nvSpPr>
          <p:cNvPr id="288787" name="Rectangle 19"/>
          <p:cNvSpPr>
            <a:spLocks noChangeArrowheads="1"/>
          </p:cNvSpPr>
          <p:nvPr/>
        </p:nvSpPr>
        <p:spPr bwMode="auto">
          <a:xfrm>
            <a:off x="1952878" y="2959641"/>
            <a:ext cx="269176" cy="373566"/>
          </a:xfrm>
          <a:prstGeom prst="rect">
            <a:avLst/>
          </a:prstGeom>
          <a:noFill/>
          <a:ln w="9525">
            <a:noFill/>
            <a:miter lim="800000"/>
            <a:headEnd/>
            <a:tailEnd/>
          </a:ln>
          <a:effectLst/>
        </p:spPr>
        <p:txBody>
          <a:bodyPr wrap="square" lIns="92075" tIns="46038" rIns="92075" bIns="46038">
            <a:spAutoFit/>
          </a:bodyPr>
          <a:lstStyle/>
          <a:p>
            <a:pPr algn="l" defTabSz="762000" eaLnBrk="0" hangingPunct="0">
              <a:spcBef>
                <a:spcPct val="0"/>
              </a:spcBef>
              <a:buClrTx/>
              <a:buFontTx/>
              <a:buNone/>
            </a:pPr>
            <a:r>
              <a:rPr lang="en-US" altLang="zh-TW">
                <a:ea typeface="新細明體" pitchFamily="18" charset="-120"/>
              </a:rPr>
              <a:t>A</a:t>
            </a:r>
          </a:p>
        </p:txBody>
      </p:sp>
      <p:sp>
        <p:nvSpPr>
          <p:cNvPr id="288788" name="Rectangle 20"/>
          <p:cNvSpPr>
            <a:spLocks noChangeArrowheads="1"/>
          </p:cNvSpPr>
          <p:nvPr/>
        </p:nvSpPr>
        <p:spPr bwMode="auto">
          <a:xfrm>
            <a:off x="3172078" y="2959641"/>
            <a:ext cx="262413" cy="373566"/>
          </a:xfrm>
          <a:prstGeom prst="rect">
            <a:avLst/>
          </a:prstGeom>
          <a:noFill/>
          <a:ln w="9525">
            <a:noFill/>
            <a:miter lim="800000"/>
            <a:headEnd/>
            <a:tailEnd/>
          </a:ln>
          <a:effectLst/>
        </p:spPr>
        <p:txBody>
          <a:bodyPr wrap="square" lIns="92075" tIns="46038" rIns="92075" bIns="46038">
            <a:spAutoFit/>
          </a:bodyPr>
          <a:lstStyle/>
          <a:p>
            <a:pPr algn="l" defTabSz="762000" eaLnBrk="0" hangingPunct="0">
              <a:spcBef>
                <a:spcPct val="0"/>
              </a:spcBef>
              <a:buClrTx/>
              <a:buFontTx/>
              <a:buNone/>
            </a:pPr>
            <a:r>
              <a:rPr lang="en-US" altLang="zh-TW">
                <a:ea typeface="新細明體" pitchFamily="18" charset="-120"/>
              </a:rPr>
              <a:t>B</a:t>
            </a:r>
          </a:p>
        </p:txBody>
      </p:sp>
      <p:sp>
        <p:nvSpPr>
          <p:cNvPr id="288789" name="Rectangle 21"/>
          <p:cNvSpPr>
            <a:spLocks noChangeArrowheads="1"/>
          </p:cNvSpPr>
          <p:nvPr/>
        </p:nvSpPr>
        <p:spPr bwMode="auto">
          <a:xfrm>
            <a:off x="3783997" y="3759740"/>
            <a:ext cx="1703445" cy="431529"/>
          </a:xfrm>
          <a:prstGeom prst="rect">
            <a:avLst/>
          </a:prstGeom>
          <a:noFill/>
          <a:ln w="9525">
            <a:noFill/>
            <a:miter lim="800000"/>
            <a:headEnd/>
            <a:tailEnd/>
          </a:ln>
          <a:effectLst/>
        </p:spPr>
        <p:txBody>
          <a:bodyPr wrap="square" lIns="92075" tIns="46038" rIns="92075" bIns="46038">
            <a:spAutoFit/>
          </a:bodyPr>
          <a:lstStyle/>
          <a:p>
            <a:pPr algn="l" eaLnBrk="0" hangingPunct="0">
              <a:spcBef>
                <a:spcPct val="0"/>
              </a:spcBef>
              <a:buClrTx/>
              <a:buFontTx/>
              <a:buNone/>
            </a:pPr>
            <a:r>
              <a:rPr lang="en-US" altLang="zh-TW" sz="2200" dirty="0">
                <a:latin typeface="Courier New" pitchFamily="49" charset="0"/>
                <a:ea typeface="新細明體" pitchFamily="18" charset="-120"/>
              </a:rPr>
              <a:t>INTERSECT</a:t>
            </a:r>
          </a:p>
        </p:txBody>
      </p:sp>
      <p:grpSp>
        <p:nvGrpSpPr>
          <p:cNvPr id="4" name="Group 31"/>
          <p:cNvGrpSpPr>
            <a:grpSpLocks/>
          </p:cNvGrpSpPr>
          <p:nvPr/>
        </p:nvGrpSpPr>
        <p:grpSpPr bwMode="auto">
          <a:xfrm>
            <a:off x="1269197" y="3305714"/>
            <a:ext cx="2514800" cy="1354463"/>
            <a:chOff x="561" y="1988"/>
            <a:chExt cx="1408" cy="845"/>
          </a:xfrm>
        </p:grpSpPr>
        <p:sp>
          <p:nvSpPr>
            <p:cNvPr id="288790" name="Oval 22"/>
            <p:cNvSpPr>
              <a:spLocks noChangeArrowheads="1"/>
            </p:cNvSpPr>
            <p:nvPr/>
          </p:nvSpPr>
          <p:spPr bwMode="auto">
            <a:xfrm>
              <a:off x="561" y="1988"/>
              <a:ext cx="824" cy="840"/>
            </a:xfrm>
            <a:prstGeom prst="ellipse">
              <a:avLst/>
            </a:prstGeom>
            <a:solidFill>
              <a:srgbClr val="6699FF"/>
            </a:solidFill>
            <a:ln w="28575">
              <a:solidFill>
                <a:schemeClr val="tx1"/>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288791" name="Oval 23"/>
            <p:cNvSpPr>
              <a:spLocks noChangeArrowheads="1"/>
            </p:cNvSpPr>
            <p:nvPr/>
          </p:nvSpPr>
          <p:spPr bwMode="gray">
            <a:xfrm>
              <a:off x="1145" y="1993"/>
              <a:ext cx="824" cy="840"/>
            </a:xfrm>
            <a:prstGeom prst="ellipse">
              <a:avLst/>
            </a:prstGeom>
            <a:solidFill>
              <a:srgbClr val="6699FF"/>
            </a:solidFill>
            <a:ln w="28575">
              <a:solidFill>
                <a:schemeClr val="tx1"/>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288792" name="Freeform 24"/>
            <p:cNvSpPr>
              <a:spLocks/>
            </p:cNvSpPr>
            <p:nvPr/>
          </p:nvSpPr>
          <p:spPr bwMode="blackGray">
            <a:xfrm>
              <a:off x="1123" y="2112"/>
              <a:ext cx="282" cy="612"/>
            </a:xfrm>
            <a:custGeom>
              <a:avLst/>
              <a:gdLst/>
              <a:ahLst/>
              <a:cxnLst>
                <a:cxn ang="0">
                  <a:pos x="156" y="13"/>
                </a:cxn>
                <a:cxn ang="0">
                  <a:pos x="178" y="35"/>
                </a:cxn>
                <a:cxn ang="0">
                  <a:pos x="198" y="60"/>
                </a:cxn>
                <a:cxn ang="0">
                  <a:pos x="217" y="86"/>
                </a:cxn>
                <a:cxn ang="0">
                  <a:pos x="233" y="113"/>
                </a:cxn>
                <a:cxn ang="0">
                  <a:pos x="247" y="142"/>
                </a:cxn>
                <a:cxn ang="0">
                  <a:pos x="259" y="172"/>
                </a:cxn>
                <a:cxn ang="0">
                  <a:pos x="268" y="203"/>
                </a:cxn>
                <a:cxn ang="0">
                  <a:pos x="275" y="236"/>
                </a:cxn>
                <a:cxn ang="0">
                  <a:pos x="279" y="270"/>
                </a:cxn>
                <a:cxn ang="0">
                  <a:pos x="281" y="305"/>
                </a:cxn>
                <a:cxn ang="0">
                  <a:pos x="279" y="339"/>
                </a:cxn>
                <a:cxn ang="0">
                  <a:pos x="275" y="373"/>
                </a:cxn>
                <a:cxn ang="0">
                  <a:pos x="268" y="406"/>
                </a:cxn>
                <a:cxn ang="0">
                  <a:pos x="259" y="437"/>
                </a:cxn>
                <a:cxn ang="0">
                  <a:pos x="246" y="467"/>
                </a:cxn>
                <a:cxn ang="0">
                  <a:pos x="233" y="496"/>
                </a:cxn>
                <a:cxn ang="0">
                  <a:pos x="216" y="524"/>
                </a:cxn>
                <a:cxn ang="0">
                  <a:pos x="198" y="550"/>
                </a:cxn>
                <a:cxn ang="0">
                  <a:pos x="178" y="574"/>
                </a:cxn>
                <a:cxn ang="0">
                  <a:pos x="156" y="597"/>
                </a:cxn>
                <a:cxn ang="0">
                  <a:pos x="132" y="604"/>
                </a:cxn>
                <a:cxn ang="0">
                  <a:pos x="109" y="582"/>
                </a:cxn>
                <a:cxn ang="0">
                  <a:pos x="89" y="558"/>
                </a:cxn>
                <a:cxn ang="0">
                  <a:pos x="69" y="533"/>
                </a:cxn>
                <a:cxn ang="0">
                  <a:pos x="53" y="506"/>
                </a:cxn>
                <a:cxn ang="0">
                  <a:pos x="38" y="478"/>
                </a:cxn>
                <a:cxn ang="0">
                  <a:pos x="25" y="447"/>
                </a:cxn>
                <a:cxn ang="0">
                  <a:pos x="16" y="417"/>
                </a:cxn>
                <a:cxn ang="0">
                  <a:pos x="7" y="384"/>
                </a:cxn>
                <a:cxn ang="0">
                  <a:pos x="2" y="351"/>
                </a:cxn>
                <a:cxn ang="0">
                  <a:pos x="0" y="316"/>
                </a:cxn>
                <a:cxn ang="0">
                  <a:pos x="0" y="282"/>
                </a:cxn>
                <a:cxn ang="0">
                  <a:pos x="3" y="248"/>
                </a:cxn>
                <a:cxn ang="0">
                  <a:pos x="10" y="215"/>
                </a:cxn>
                <a:cxn ang="0">
                  <a:pos x="19" y="183"/>
                </a:cxn>
                <a:cxn ang="0">
                  <a:pos x="30" y="152"/>
                </a:cxn>
                <a:cxn ang="0">
                  <a:pos x="43" y="122"/>
                </a:cxn>
                <a:cxn ang="0">
                  <a:pos x="58" y="95"/>
                </a:cxn>
                <a:cxn ang="0">
                  <a:pos x="76" y="68"/>
                </a:cxn>
                <a:cxn ang="0">
                  <a:pos x="96" y="44"/>
                </a:cxn>
                <a:cxn ang="0">
                  <a:pos x="117" y="20"/>
                </a:cxn>
                <a:cxn ang="0">
                  <a:pos x="140" y="0"/>
                </a:cxn>
              </a:cxnLst>
              <a:rect l="0" t="0" r="r" b="b"/>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cmpd="sng">
              <a:solidFill>
                <a:srgbClr val="081D58"/>
              </a:solidFill>
              <a:prstDash val="solid"/>
              <a:round/>
              <a:headEnd type="none" w="sm" len="sm"/>
              <a:tailEnd type="none" w="sm" len="sm"/>
            </a:ln>
            <a:effectLst/>
          </p:spPr>
          <p:txBody>
            <a:bodyPr/>
            <a:lstStyle/>
            <a:p>
              <a:endParaRPr lang="zh-TW" altLang="en-US"/>
            </a:p>
          </p:txBody>
        </p:sp>
      </p:grpSp>
      <p:sp>
        <p:nvSpPr>
          <p:cNvPr id="288793" name="Rectangle 25"/>
          <p:cNvSpPr>
            <a:spLocks noChangeArrowheads="1"/>
          </p:cNvSpPr>
          <p:nvPr/>
        </p:nvSpPr>
        <p:spPr bwMode="auto">
          <a:xfrm>
            <a:off x="1877484" y="4648201"/>
            <a:ext cx="269176" cy="373566"/>
          </a:xfrm>
          <a:prstGeom prst="rect">
            <a:avLst/>
          </a:prstGeom>
          <a:noFill/>
          <a:ln w="9525">
            <a:noFill/>
            <a:miter lim="800000"/>
            <a:headEnd/>
            <a:tailEnd/>
          </a:ln>
          <a:effectLst/>
        </p:spPr>
        <p:txBody>
          <a:bodyPr wrap="square" lIns="92075" tIns="46038" rIns="92075" bIns="46038">
            <a:spAutoFit/>
          </a:bodyPr>
          <a:lstStyle/>
          <a:p>
            <a:pPr algn="l" defTabSz="762000" eaLnBrk="0" hangingPunct="0">
              <a:spcBef>
                <a:spcPct val="0"/>
              </a:spcBef>
              <a:buClrTx/>
              <a:buFontTx/>
              <a:buNone/>
            </a:pPr>
            <a:r>
              <a:rPr lang="en-US" altLang="zh-TW">
                <a:ea typeface="新細明體" pitchFamily="18" charset="-120"/>
              </a:rPr>
              <a:t>A</a:t>
            </a:r>
          </a:p>
        </p:txBody>
      </p:sp>
      <p:sp>
        <p:nvSpPr>
          <p:cNvPr id="288794" name="Rectangle 26"/>
          <p:cNvSpPr>
            <a:spLocks noChangeArrowheads="1"/>
          </p:cNvSpPr>
          <p:nvPr/>
        </p:nvSpPr>
        <p:spPr bwMode="auto">
          <a:xfrm>
            <a:off x="3090333" y="4648201"/>
            <a:ext cx="262413" cy="373566"/>
          </a:xfrm>
          <a:prstGeom prst="rect">
            <a:avLst/>
          </a:prstGeom>
          <a:noFill/>
          <a:ln w="9525">
            <a:noFill/>
            <a:miter lim="800000"/>
            <a:headEnd/>
            <a:tailEnd/>
          </a:ln>
          <a:effectLst/>
        </p:spPr>
        <p:txBody>
          <a:bodyPr wrap="square" lIns="92075" tIns="46038" rIns="92075" bIns="46038">
            <a:spAutoFit/>
          </a:bodyPr>
          <a:lstStyle/>
          <a:p>
            <a:pPr algn="l" defTabSz="762000" eaLnBrk="0" hangingPunct="0">
              <a:spcBef>
                <a:spcPct val="0"/>
              </a:spcBef>
              <a:buClrTx/>
              <a:buFontTx/>
              <a:buNone/>
            </a:pPr>
            <a:r>
              <a:rPr lang="en-US" altLang="zh-TW">
                <a:ea typeface="新細明體" pitchFamily="18" charset="-120"/>
              </a:rPr>
              <a:t>B</a:t>
            </a:r>
          </a:p>
        </p:txBody>
      </p:sp>
      <p:sp>
        <p:nvSpPr>
          <p:cNvPr id="288795" name="Rectangle 27"/>
          <p:cNvSpPr>
            <a:spLocks noChangeArrowheads="1"/>
          </p:cNvSpPr>
          <p:nvPr/>
        </p:nvSpPr>
        <p:spPr bwMode="auto">
          <a:xfrm>
            <a:off x="3702252" y="5424489"/>
            <a:ext cx="1176490" cy="431529"/>
          </a:xfrm>
          <a:prstGeom prst="rect">
            <a:avLst/>
          </a:prstGeom>
          <a:noFill/>
          <a:ln w="9525">
            <a:noFill/>
            <a:miter lim="800000"/>
            <a:headEnd/>
            <a:tailEnd/>
          </a:ln>
          <a:effectLst/>
        </p:spPr>
        <p:txBody>
          <a:bodyPr wrap="square" lIns="92075" tIns="46038" rIns="92075" bIns="46038">
            <a:spAutoFit/>
          </a:bodyPr>
          <a:lstStyle/>
          <a:p>
            <a:pPr algn="l" eaLnBrk="0" hangingPunct="0">
              <a:spcBef>
                <a:spcPct val="0"/>
              </a:spcBef>
              <a:buClrTx/>
              <a:buFontTx/>
              <a:buNone/>
            </a:pPr>
            <a:r>
              <a:rPr lang="en-US" altLang="zh-TW" sz="2200" dirty="0">
                <a:latin typeface="Courier New" pitchFamily="49" charset="0"/>
                <a:ea typeface="新細明體" pitchFamily="18" charset="-120"/>
              </a:rPr>
              <a:t>MINUS</a:t>
            </a:r>
          </a:p>
        </p:txBody>
      </p:sp>
      <p:grpSp>
        <p:nvGrpSpPr>
          <p:cNvPr id="5" name="Group 32"/>
          <p:cNvGrpSpPr>
            <a:grpSpLocks/>
          </p:cNvGrpSpPr>
          <p:nvPr/>
        </p:nvGrpSpPr>
        <p:grpSpPr bwMode="auto">
          <a:xfrm>
            <a:off x="1204386" y="4975226"/>
            <a:ext cx="2480864" cy="1330418"/>
            <a:chOff x="569" y="3038"/>
            <a:chExt cx="1389" cy="830"/>
          </a:xfrm>
        </p:grpSpPr>
        <p:sp>
          <p:nvSpPr>
            <p:cNvPr id="288796" name="Oval 28"/>
            <p:cNvSpPr>
              <a:spLocks noChangeArrowheads="1"/>
            </p:cNvSpPr>
            <p:nvPr/>
          </p:nvSpPr>
          <p:spPr bwMode="blackGray">
            <a:xfrm>
              <a:off x="569" y="3038"/>
              <a:ext cx="806" cy="825"/>
            </a:xfrm>
            <a:prstGeom prst="ellipse">
              <a:avLst/>
            </a:prstGeom>
            <a:solidFill>
              <a:srgbClr val="FFFF00"/>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288797" name="Oval 29"/>
            <p:cNvSpPr>
              <a:spLocks noChangeArrowheads="1"/>
            </p:cNvSpPr>
            <p:nvPr/>
          </p:nvSpPr>
          <p:spPr bwMode="blackGray">
            <a:xfrm>
              <a:off x="1152" y="3043"/>
              <a:ext cx="806" cy="825"/>
            </a:xfrm>
            <a:prstGeom prst="ellipse">
              <a:avLst/>
            </a:prstGeom>
            <a:solidFill>
              <a:srgbClr val="6699FF"/>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grpSp>
      <p:graphicFrame>
        <p:nvGraphicFramePr>
          <p:cNvPr id="28" name="表格 27"/>
          <p:cNvGraphicFramePr>
            <a:graphicFrameLocks noGrp="1"/>
          </p:cNvGraphicFramePr>
          <p:nvPr/>
        </p:nvGraphicFramePr>
        <p:xfrm>
          <a:off x="5548234" y="3354708"/>
          <a:ext cx="6338965" cy="2552314"/>
        </p:xfrm>
        <a:graphic>
          <a:graphicData uri="http://schemas.openxmlformats.org/drawingml/2006/table">
            <a:tbl>
              <a:tblPr firstRow="1" bandRow="1">
                <a:tableStyleId>{5C22544A-7EE6-4342-B048-85BDC9FD1C3A}</a:tableStyleId>
              </a:tblPr>
              <a:tblGrid>
                <a:gridCol w="1347866">
                  <a:extLst>
                    <a:ext uri="{9D8B030D-6E8A-4147-A177-3AD203B41FA5}">
                      <a16:colId xmlns:a16="http://schemas.microsoft.com/office/drawing/2014/main" val="20000"/>
                    </a:ext>
                  </a:extLst>
                </a:gridCol>
                <a:gridCol w="4991099">
                  <a:extLst>
                    <a:ext uri="{9D8B030D-6E8A-4147-A177-3AD203B41FA5}">
                      <a16:colId xmlns:a16="http://schemas.microsoft.com/office/drawing/2014/main" val="20001"/>
                    </a:ext>
                  </a:extLst>
                </a:gridCol>
              </a:tblGrid>
              <a:tr h="396777">
                <a:tc>
                  <a:txBody>
                    <a:bodyPr/>
                    <a:lstStyle/>
                    <a:p>
                      <a:pPr>
                        <a:lnSpc>
                          <a:spcPts val="2300"/>
                        </a:lnSpc>
                      </a:pPr>
                      <a:r>
                        <a:rPr lang="zh-TW" altLang="en-US" sz="1600" b="1" kern="1200" baseline="0" dirty="0">
                          <a:solidFill>
                            <a:schemeClr val="lt1"/>
                          </a:solidFill>
                          <a:latin typeface="微軟正黑體" pitchFamily="34" charset="-120"/>
                          <a:ea typeface="微軟正黑體" pitchFamily="34" charset="-120"/>
                          <a:cs typeface="+mn-cs"/>
                        </a:rPr>
                        <a:t>運算</a:t>
                      </a:r>
                      <a:endParaRPr lang="zh-TW" altLang="en-US" sz="1600" dirty="0">
                        <a:latin typeface="微軟正黑體" pitchFamily="34" charset="-120"/>
                        <a:ea typeface="微軟正黑體" pitchFamily="34" charset="-120"/>
                      </a:endParaRPr>
                    </a:p>
                  </a:txBody>
                  <a:tcPr marT="72000" marB="72000"/>
                </a:tc>
                <a:tc>
                  <a:txBody>
                    <a:bodyPr/>
                    <a:lstStyle/>
                    <a:p>
                      <a:pPr>
                        <a:lnSpc>
                          <a:spcPts val="2300"/>
                        </a:lnSpc>
                      </a:pPr>
                      <a:r>
                        <a:rPr lang="zh-TW" altLang="en-US" sz="1600" dirty="0">
                          <a:latin typeface="微軟正黑體" pitchFamily="34" charset="-120"/>
                          <a:ea typeface="微軟正黑體" pitchFamily="34" charset="-120"/>
                        </a:rPr>
                        <a:t>回傳</a:t>
                      </a:r>
                    </a:p>
                  </a:txBody>
                  <a:tcPr marT="72000" marB="72000"/>
                </a:tc>
                <a:extLst>
                  <a:ext uri="{0D108BD9-81ED-4DB2-BD59-A6C34878D82A}">
                    <a16:rowId xmlns:a16="http://schemas.microsoft.com/office/drawing/2014/main" val="10000"/>
                  </a:ext>
                </a:extLst>
              </a:tr>
              <a:tr h="396777">
                <a:tc>
                  <a:txBody>
                    <a:bodyPr/>
                    <a:lstStyle/>
                    <a:p>
                      <a:pPr>
                        <a:lnSpc>
                          <a:spcPts val="2300"/>
                        </a:lnSpc>
                      </a:pPr>
                      <a:r>
                        <a:rPr lang="en-US" altLang="zh-TW" sz="1600" kern="1200" baseline="0" dirty="0">
                          <a:solidFill>
                            <a:schemeClr val="dk1"/>
                          </a:solidFill>
                          <a:latin typeface="微軟正黑體" pitchFamily="34" charset="-120"/>
                          <a:ea typeface="微軟正黑體" pitchFamily="34" charset="-120"/>
                          <a:cs typeface="+mn-cs"/>
                        </a:rPr>
                        <a:t>UNION</a:t>
                      </a:r>
                      <a:endParaRPr lang="zh-TW" altLang="en-US" sz="1600" dirty="0">
                        <a:latin typeface="微軟正黑體" pitchFamily="34" charset="-120"/>
                        <a:ea typeface="微軟正黑體" pitchFamily="34" charset="-120"/>
                      </a:endParaRPr>
                    </a:p>
                  </a:txBody>
                  <a:tcPr marT="72000" marB="72000"/>
                </a:tc>
                <a:tc>
                  <a:txBody>
                    <a:bodyPr/>
                    <a:lstStyle/>
                    <a:p>
                      <a:pPr>
                        <a:lnSpc>
                          <a:spcPts val="2300"/>
                        </a:lnSpc>
                      </a:pPr>
                      <a:r>
                        <a:rPr lang="zh-TW" altLang="en-US" sz="1600" kern="1200" baseline="0" dirty="0">
                          <a:solidFill>
                            <a:schemeClr val="dk1"/>
                          </a:solidFill>
                          <a:latin typeface="微軟正黑體" pitchFamily="34" charset="-120"/>
                          <a:ea typeface="微軟正黑體" pitchFamily="34" charset="-120"/>
                          <a:cs typeface="+mn-cs"/>
                        </a:rPr>
                        <a:t>任一查詢所選取的所有非重複的資料</a:t>
                      </a:r>
                      <a:endParaRPr lang="zh-TW" altLang="en-US" sz="1600" dirty="0">
                        <a:latin typeface="微軟正黑體" pitchFamily="34" charset="-120"/>
                        <a:ea typeface="微軟正黑體" pitchFamily="34" charset="-120"/>
                      </a:endParaRPr>
                    </a:p>
                  </a:txBody>
                  <a:tcPr marT="72000" marB="72000"/>
                </a:tc>
                <a:extLst>
                  <a:ext uri="{0D108BD9-81ED-4DB2-BD59-A6C34878D82A}">
                    <a16:rowId xmlns:a16="http://schemas.microsoft.com/office/drawing/2014/main" val="10001"/>
                  </a:ext>
                </a:extLst>
              </a:tr>
              <a:tr h="397402">
                <a:tc>
                  <a:txBody>
                    <a:bodyPr/>
                    <a:lstStyle/>
                    <a:p>
                      <a:pPr>
                        <a:lnSpc>
                          <a:spcPts val="2300"/>
                        </a:lnSpc>
                      </a:pPr>
                      <a:r>
                        <a:rPr lang="en-US" altLang="zh-TW" sz="1600" dirty="0">
                          <a:latin typeface="微軟正黑體" pitchFamily="34" charset="-120"/>
                          <a:ea typeface="微軟正黑體" pitchFamily="34" charset="-120"/>
                        </a:rPr>
                        <a:t>UNION</a:t>
                      </a:r>
                      <a:r>
                        <a:rPr lang="en-US" altLang="zh-TW" sz="1600" baseline="0" dirty="0">
                          <a:latin typeface="微軟正黑體" pitchFamily="34" charset="-120"/>
                          <a:ea typeface="微軟正黑體" pitchFamily="34" charset="-120"/>
                        </a:rPr>
                        <a:t> ALL</a:t>
                      </a:r>
                      <a:endParaRPr lang="zh-TW" altLang="en-US" sz="1600" dirty="0">
                        <a:latin typeface="微軟正黑體" pitchFamily="34" charset="-120"/>
                        <a:ea typeface="微軟正黑體" pitchFamily="34" charset="-120"/>
                      </a:endParaRPr>
                    </a:p>
                  </a:txBody>
                  <a:tcPr marT="72000" marB="72000"/>
                </a:tc>
                <a:tc>
                  <a:txBody>
                    <a:bodyPr/>
                    <a:lstStyle/>
                    <a:p>
                      <a:pPr>
                        <a:lnSpc>
                          <a:spcPts val="2300"/>
                        </a:lnSpc>
                      </a:pPr>
                      <a:r>
                        <a:rPr lang="zh-TW" altLang="en-US" sz="1600" kern="1200" baseline="0" dirty="0">
                          <a:solidFill>
                            <a:schemeClr val="dk1"/>
                          </a:solidFill>
                          <a:latin typeface="微軟正黑體" pitchFamily="34" charset="-120"/>
                          <a:ea typeface="微軟正黑體" pitchFamily="34" charset="-120"/>
                          <a:cs typeface="+mn-cs"/>
                        </a:rPr>
                        <a:t>任一查詢所選取的全部資料列，包括重複的項目</a:t>
                      </a:r>
                      <a:endParaRPr lang="zh-TW" altLang="en-US" sz="1600" dirty="0">
                        <a:latin typeface="微軟正黑體" pitchFamily="34" charset="-120"/>
                        <a:ea typeface="微軟正黑體" pitchFamily="34" charset="-120"/>
                      </a:endParaRPr>
                    </a:p>
                  </a:txBody>
                  <a:tcPr marT="72000" marB="72000"/>
                </a:tc>
                <a:extLst>
                  <a:ext uri="{0D108BD9-81ED-4DB2-BD59-A6C34878D82A}">
                    <a16:rowId xmlns:a16="http://schemas.microsoft.com/office/drawing/2014/main" val="10002"/>
                  </a:ext>
                </a:extLst>
              </a:tr>
              <a:tr h="396777">
                <a:tc>
                  <a:txBody>
                    <a:bodyPr/>
                    <a:lstStyle/>
                    <a:p>
                      <a:pPr>
                        <a:lnSpc>
                          <a:spcPts val="2300"/>
                        </a:lnSpc>
                      </a:pPr>
                      <a:r>
                        <a:rPr lang="en-US" altLang="zh-TW" sz="1600" dirty="0">
                          <a:latin typeface="微軟正黑體" pitchFamily="34" charset="-120"/>
                          <a:ea typeface="微軟正黑體" pitchFamily="34" charset="-120"/>
                        </a:rPr>
                        <a:t>INTERSECT</a:t>
                      </a:r>
                      <a:endParaRPr lang="zh-TW" altLang="en-US" sz="1600" dirty="0">
                        <a:latin typeface="微軟正黑體" pitchFamily="34" charset="-120"/>
                        <a:ea typeface="微軟正黑體" pitchFamily="34" charset="-120"/>
                      </a:endParaRPr>
                    </a:p>
                  </a:txBody>
                  <a:tcPr marT="72000" marB="72000"/>
                </a:tc>
                <a:tc>
                  <a:txBody>
                    <a:bodyPr/>
                    <a:lstStyle/>
                    <a:p>
                      <a:pPr>
                        <a:lnSpc>
                          <a:spcPts val="2300"/>
                        </a:lnSpc>
                      </a:pPr>
                      <a:r>
                        <a:rPr lang="zh-TW" altLang="en-US" sz="1600" kern="1200" baseline="0" dirty="0">
                          <a:solidFill>
                            <a:schemeClr val="dk1"/>
                          </a:solidFill>
                          <a:latin typeface="微軟正黑體" pitchFamily="34" charset="-120"/>
                          <a:ea typeface="微軟正黑體" pitchFamily="34" charset="-120"/>
                          <a:cs typeface="+mn-cs"/>
                        </a:rPr>
                        <a:t>兩個查詢同時選取的全部重複資料</a:t>
                      </a:r>
                      <a:endParaRPr lang="zh-TW" altLang="en-US" sz="1600" dirty="0">
                        <a:latin typeface="微軟正黑體" pitchFamily="34" charset="-120"/>
                        <a:ea typeface="微軟正黑體" pitchFamily="34" charset="-120"/>
                      </a:endParaRPr>
                    </a:p>
                  </a:txBody>
                  <a:tcPr marT="72000" marB="72000"/>
                </a:tc>
                <a:extLst>
                  <a:ext uri="{0D108BD9-81ED-4DB2-BD59-A6C34878D82A}">
                    <a16:rowId xmlns:a16="http://schemas.microsoft.com/office/drawing/2014/main" val="10003"/>
                  </a:ext>
                </a:extLst>
              </a:tr>
              <a:tr h="913578">
                <a:tc>
                  <a:txBody>
                    <a:bodyPr/>
                    <a:lstStyle/>
                    <a:p>
                      <a:pPr>
                        <a:lnSpc>
                          <a:spcPts val="2300"/>
                        </a:lnSpc>
                      </a:pPr>
                      <a:r>
                        <a:rPr lang="en-US" altLang="zh-TW" sz="1600" dirty="0">
                          <a:latin typeface="微軟正黑體" pitchFamily="34" charset="-120"/>
                          <a:ea typeface="微軟正黑體" pitchFamily="34" charset="-120"/>
                        </a:rPr>
                        <a:t>MINUS</a:t>
                      </a:r>
                      <a:endParaRPr lang="zh-TW" altLang="en-US" sz="1600" dirty="0">
                        <a:latin typeface="微軟正黑體" pitchFamily="34" charset="-120"/>
                        <a:ea typeface="微軟正黑體" pitchFamily="34" charset="-120"/>
                      </a:endParaRPr>
                    </a:p>
                  </a:txBody>
                  <a:tcPr marT="72000" marB="72000"/>
                </a:tc>
                <a:tc>
                  <a:txBody>
                    <a:bodyPr/>
                    <a:lstStyle/>
                    <a:p>
                      <a:pPr>
                        <a:lnSpc>
                          <a:spcPts val="2300"/>
                        </a:lnSpc>
                      </a:pPr>
                      <a:r>
                        <a:rPr lang="zh-TW" altLang="en-US" sz="1600" kern="1200" baseline="0" dirty="0">
                          <a:solidFill>
                            <a:schemeClr val="dk1"/>
                          </a:solidFill>
                          <a:latin typeface="微軟正黑體" pitchFamily="34" charset="-120"/>
                          <a:ea typeface="微軟正黑體" pitchFamily="34" charset="-120"/>
                          <a:cs typeface="+mn-cs"/>
                        </a:rPr>
                        <a:t>第一個</a:t>
                      </a:r>
                      <a:r>
                        <a:rPr lang="en-US" altLang="zh-TW" sz="1600" kern="1200" baseline="0" dirty="0">
                          <a:solidFill>
                            <a:schemeClr val="dk1"/>
                          </a:solidFill>
                          <a:latin typeface="微軟正黑體" pitchFamily="34" charset="-120"/>
                          <a:ea typeface="微軟正黑體" pitchFamily="34" charset="-120"/>
                          <a:cs typeface="+mn-cs"/>
                        </a:rPr>
                        <a:t>SELECT </a:t>
                      </a:r>
                      <a:r>
                        <a:rPr lang="zh-TW" altLang="en-US" sz="1600" kern="1200" baseline="0" dirty="0">
                          <a:solidFill>
                            <a:schemeClr val="dk1"/>
                          </a:solidFill>
                          <a:latin typeface="微軟正黑體" pitchFamily="34" charset="-120"/>
                          <a:ea typeface="微軟正黑體" pitchFamily="34" charset="-120"/>
                          <a:cs typeface="+mn-cs"/>
                        </a:rPr>
                        <a:t>敘述句所選取，而第二個 </a:t>
                      </a:r>
                      <a:r>
                        <a:rPr lang="en-US" altLang="zh-TW" sz="1600" kern="1200" baseline="0" dirty="0">
                          <a:solidFill>
                            <a:schemeClr val="dk1"/>
                          </a:solidFill>
                          <a:latin typeface="微軟正黑體" pitchFamily="34" charset="-120"/>
                          <a:ea typeface="微軟正黑體" pitchFamily="34" charset="-120"/>
                          <a:cs typeface="+mn-cs"/>
                        </a:rPr>
                        <a:t>SELECT </a:t>
                      </a:r>
                      <a:r>
                        <a:rPr lang="zh-TW" altLang="en-US" sz="1600" kern="1200" baseline="0" dirty="0">
                          <a:solidFill>
                            <a:schemeClr val="dk1"/>
                          </a:solidFill>
                          <a:latin typeface="微軟正黑體" pitchFamily="34" charset="-120"/>
                          <a:ea typeface="微軟正黑體" pitchFamily="34" charset="-120"/>
                          <a:cs typeface="+mn-cs"/>
                        </a:rPr>
                        <a:t>敘述句未選取的所有不同資料</a:t>
                      </a:r>
                      <a:endParaRPr lang="zh-TW" altLang="en-US" sz="1600" dirty="0">
                        <a:latin typeface="微軟正黑體" pitchFamily="34" charset="-120"/>
                        <a:ea typeface="微軟正黑體" pitchFamily="34" charset="-120"/>
                      </a:endParaRPr>
                    </a:p>
                  </a:txBody>
                  <a:tcPr marT="72000" marB="72000"/>
                </a:tc>
                <a:extLst>
                  <a:ext uri="{0D108BD9-81ED-4DB2-BD59-A6C34878D82A}">
                    <a16:rowId xmlns:a16="http://schemas.microsoft.com/office/drawing/2014/main" val="10004"/>
                  </a:ext>
                </a:extLst>
              </a:tr>
            </a:tbl>
          </a:graphicData>
        </a:graphic>
      </p:graphicFrame>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5" name="Rectangle 9"/>
          <p:cNvSpPr>
            <a:spLocks noGrp="1" noChangeArrowheads="1"/>
          </p:cNvSpPr>
          <p:nvPr>
            <p:ph type="title"/>
          </p:nvPr>
        </p:nvSpPr>
        <p:spPr/>
        <p:txBody>
          <a:bodyPr>
            <a:normAutofit fontScale="90000"/>
          </a:bodyPr>
          <a:lstStyle/>
          <a:p>
            <a:r>
              <a:rPr lang="en-US" altLang="zh-TW" sz="4400">
                <a:solidFill>
                  <a:schemeClr val="tx1"/>
                </a:solidFill>
                <a:latin typeface="+mn-lt"/>
                <a:ea typeface="新細明體" pitchFamily="18" charset="-120"/>
              </a:rPr>
              <a:t>Tables Used in This Lesson</a:t>
            </a:r>
          </a:p>
        </p:txBody>
      </p:sp>
      <p:sp>
        <p:nvSpPr>
          <p:cNvPr id="290826" name="Rectangle 10"/>
          <p:cNvSpPr>
            <a:spLocks noGrp="1" noChangeArrowheads="1"/>
          </p:cNvSpPr>
          <p:nvPr>
            <p:ph sz="half" idx="1"/>
          </p:nvPr>
        </p:nvSpPr>
        <p:spPr/>
        <p:txBody>
          <a:bodyPr/>
          <a:lstStyle/>
          <a:p>
            <a:pPr marL="361950" indent="-361950">
              <a:lnSpc>
                <a:spcPts val="2900"/>
              </a:lnSpc>
              <a:buClr>
                <a:schemeClr val="tx1"/>
              </a:buClr>
              <a:buNone/>
            </a:pPr>
            <a:r>
              <a:rPr lang="zh-TW" altLang="en-US" dirty="0">
                <a:solidFill>
                  <a:schemeClr val="tx1"/>
                </a:solidFill>
                <a:latin typeface="微軟正黑體" pitchFamily="34" charset="-120"/>
                <a:ea typeface="微軟正黑體" pitchFamily="34" charset="-120"/>
              </a:rPr>
              <a:t>本章節使用下列表格：</a:t>
            </a:r>
          </a:p>
          <a:p>
            <a:pPr marL="361950" indent="-361950">
              <a:lnSpc>
                <a:spcPts val="2900"/>
              </a:lnSpc>
              <a:buClr>
                <a:schemeClr val="tx1"/>
              </a:buClr>
              <a:buFont typeface="Wingdings" pitchFamily="2" charset="2"/>
              <a:buChar char="ü"/>
            </a:pPr>
            <a:r>
              <a:rPr lang="en-US" altLang="zh-TW" b="1" dirty="0">
                <a:solidFill>
                  <a:schemeClr val="tx1"/>
                </a:solidFill>
                <a:latin typeface="微軟正黑體" pitchFamily="34" charset="-120"/>
                <a:ea typeface="微軟正黑體" pitchFamily="34" charset="-120"/>
              </a:rPr>
              <a:t>EMPLOYEES</a:t>
            </a:r>
            <a:r>
              <a:rPr lang="zh-TW" altLang="en-US" b="1" dirty="0">
                <a:solidFill>
                  <a:schemeClr val="tx1"/>
                </a:solidFill>
                <a:latin typeface="微軟正黑體" pitchFamily="34" charset="-120"/>
                <a:ea typeface="微軟正黑體" pitchFamily="34" charset="-120"/>
              </a:rPr>
              <a:t>：關於目前所有員工的詳細資訊</a:t>
            </a:r>
          </a:p>
          <a:p>
            <a:pPr marL="361950" indent="-361950">
              <a:lnSpc>
                <a:spcPts val="2900"/>
              </a:lnSpc>
              <a:buClr>
                <a:schemeClr val="tx1"/>
              </a:buClr>
              <a:buFont typeface="Wingdings" pitchFamily="2" charset="2"/>
              <a:buChar char="ü"/>
            </a:pPr>
            <a:r>
              <a:rPr lang="en-US" altLang="zh-TW" b="1" dirty="0">
                <a:solidFill>
                  <a:schemeClr val="tx1"/>
                </a:solidFill>
                <a:latin typeface="微軟正黑體" pitchFamily="34" charset="-120"/>
                <a:ea typeface="微軟正黑體" pitchFamily="34" charset="-120"/>
              </a:rPr>
              <a:t>JOB_HISTORY</a:t>
            </a:r>
            <a:r>
              <a:rPr lang="zh-TW" altLang="en-US" b="1" dirty="0">
                <a:solidFill>
                  <a:schemeClr val="tx1"/>
                </a:solidFill>
                <a:latin typeface="微軟正黑體" pitchFamily="34" charset="-120"/>
                <a:ea typeface="微軟正黑體" pitchFamily="34" charset="-120"/>
              </a:rPr>
              <a:t>：記錄員工調換職務時，前一份職務的</a:t>
            </a:r>
            <a:r>
              <a:rPr lang="zh-TW" altLang="en-US" dirty="0">
                <a:solidFill>
                  <a:schemeClr val="tx1"/>
                </a:solidFill>
                <a:latin typeface="微軟正黑體" pitchFamily="34" charset="-120"/>
                <a:ea typeface="微軟正黑體" pitchFamily="34" charset="-120"/>
              </a:rPr>
              <a:t>開始與結束日期、工作</a:t>
            </a:r>
            <a:r>
              <a:rPr lang="en-US" altLang="zh-TW" b="1" dirty="0">
                <a:solidFill>
                  <a:schemeClr val="tx1"/>
                </a:solidFill>
                <a:latin typeface="微軟正黑體" pitchFamily="34" charset="-120"/>
                <a:ea typeface="微軟正黑體" pitchFamily="34" charset="-120"/>
              </a:rPr>
              <a:t>ID </a:t>
            </a:r>
            <a:r>
              <a:rPr lang="zh-TW" altLang="en-US" b="1" dirty="0">
                <a:solidFill>
                  <a:schemeClr val="tx1"/>
                </a:solidFill>
                <a:latin typeface="微軟正黑體" pitchFamily="34" charset="-120"/>
                <a:ea typeface="微軟正黑體" pitchFamily="34" charset="-120"/>
              </a:rPr>
              <a:t>以及工作部門的詳細資訊</a:t>
            </a:r>
            <a:endParaRPr lang="en-US" altLang="zh-TW" dirty="0">
              <a:solidFill>
                <a:schemeClr val="tx1"/>
              </a:solidFill>
              <a:latin typeface="微軟正黑體" pitchFamily="34" charset="-120"/>
              <a:ea typeface="微軟正黑體" pitchFamily="34" charset="-120"/>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0" name="Rectangle 20"/>
          <p:cNvSpPr>
            <a:spLocks noGrp="1" noChangeArrowheads="1"/>
          </p:cNvSpPr>
          <p:nvPr>
            <p:ph type="title"/>
          </p:nvPr>
        </p:nvSpPr>
        <p:spPr/>
        <p:txBody>
          <a:bodyPr/>
          <a:lstStyle/>
          <a:p>
            <a:r>
              <a:rPr lang="en-US" altLang="zh-TW" dirty="0">
                <a:solidFill>
                  <a:schemeClr val="tx1"/>
                </a:solidFill>
                <a:latin typeface="+mn-lt"/>
                <a:ea typeface="新細明體" pitchFamily="18" charset="-120"/>
              </a:rPr>
              <a:t>UNION Operator</a:t>
            </a:r>
          </a:p>
        </p:txBody>
      </p:sp>
      <p:grpSp>
        <p:nvGrpSpPr>
          <p:cNvPr id="2" name="Group 42"/>
          <p:cNvGrpSpPr>
            <a:grpSpLocks/>
          </p:cNvGrpSpPr>
          <p:nvPr/>
        </p:nvGrpSpPr>
        <p:grpSpPr bwMode="auto">
          <a:xfrm>
            <a:off x="658179" y="1911077"/>
            <a:ext cx="4638619" cy="2826823"/>
            <a:chOff x="1380" y="992"/>
            <a:chExt cx="3266" cy="2201"/>
          </a:xfrm>
        </p:grpSpPr>
        <p:sp>
          <p:nvSpPr>
            <p:cNvPr id="297001" name="Oval 41"/>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296969" name="Rectangle 9"/>
            <p:cNvSpPr>
              <a:spLocks noChangeArrowheads="1"/>
            </p:cNvSpPr>
            <p:nvPr/>
          </p:nvSpPr>
          <p:spPr bwMode="auto">
            <a:xfrm>
              <a:off x="2174" y="992"/>
              <a:ext cx="151" cy="233"/>
            </a:xfrm>
            <a:prstGeom prst="rect">
              <a:avLst/>
            </a:prstGeom>
            <a:noFill/>
            <a:ln w="9525">
              <a:noFill/>
              <a:miter lim="800000"/>
              <a:headEnd/>
              <a:tailEnd/>
            </a:ln>
            <a:effectLst/>
          </p:spPr>
          <p:txBody>
            <a:bodyPr wrap="none" lIns="92075" tIns="46038" rIns="92075" bIns="46038">
              <a:spAutoFit/>
            </a:bodyPr>
            <a:lstStyle/>
            <a:p>
              <a:pPr algn="l" defTabSz="762000" eaLnBrk="0" hangingPunct="0">
                <a:spcBef>
                  <a:spcPct val="0"/>
                </a:spcBef>
                <a:buClrTx/>
                <a:buFontTx/>
                <a:buNone/>
              </a:pPr>
              <a:r>
                <a:rPr lang="en-US" altLang="zh-TW">
                  <a:ea typeface="新細明體" pitchFamily="18" charset="-120"/>
                </a:rPr>
                <a:t>A</a:t>
              </a:r>
            </a:p>
          </p:txBody>
        </p:sp>
        <p:sp>
          <p:nvSpPr>
            <p:cNvPr id="296970" name="Oval 10"/>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296971" name="Rectangle 11"/>
            <p:cNvSpPr>
              <a:spLocks noChangeArrowheads="1"/>
            </p:cNvSpPr>
            <p:nvPr/>
          </p:nvSpPr>
          <p:spPr bwMode="auto">
            <a:xfrm>
              <a:off x="3632" y="992"/>
              <a:ext cx="147" cy="233"/>
            </a:xfrm>
            <a:prstGeom prst="rect">
              <a:avLst/>
            </a:prstGeom>
            <a:noFill/>
            <a:ln w="9525">
              <a:noFill/>
              <a:miter lim="800000"/>
              <a:headEnd/>
              <a:tailEnd/>
            </a:ln>
            <a:effectLst/>
          </p:spPr>
          <p:txBody>
            <a:bodyPr wrap="none" lIns="92075" tIns="46038" rIns="92075" bIns="46038">
              <a:spAutoFit/>
            </a:bodyPr>
            <a:lstStyle/>
            <a:p>
              <a:pPr algn="l" defTabSz="762000" eaLnBrk="0" hangingPunct="0">
                <a:spcBef>
                  <a:spcPct val="0"/>
                </a:spcBef>
                <a:buClrTx/>
                <a:buFontTx/>
                <a:buNone/>
              </a:pPr>
              <a:r>
                <a:rPr lang="en-US" altLang="zh-TW">
                  <a:ea typeface="新細明體" pitchFamily="18" charset="-120"/>
                </a:rPr>
                <a:t>B</a:t>
              </a:r>
            </a:p>
          </p:txBody>
        </p:sp>
      </p:grpSp>
      <p:sp>
        <p:nvSpPr>
          <p:cNvPr id="296977" name="Rectangle 17"/>
          <p:cNvSpPr>
            <a:spLocks noChangeArrowheads="1"/>
          </p:cNvSpPr>
          <p:nvPr/>
        </p:nvSpPr>
        <p:spPr bwMode="auto">
          <a:xfrm>
            <a:off x="5592341" y="1611827"/>
            <a:ext cx="6237709" cy="4240777"/>
          </a:xfrm>
          <a:prstGeom prst="rect">
            <a:avLst/>
          </a:prstGeom>
          <a:noFill/>
          <a:ln w="9525">
            <a:noFill/>
            <a:miter lim="800000"/>
            <a:headEnd/>
            <a:tailEnd/>
          </a:ln>
          <a:effectLst/>
        </p:spPr>
        <p:txBody>
          <a:bodyPr wrap="square" lIns="92075" tIns="46038" rIns="92075" bIns="46038">
            <a:spAutoFit/>
          </a:bodyPr>
          <a:lstStyle/>
          <a:p>
            <a:pPr defTabSz="346075" eaLnBrk="0" hangingPunct="0">
              <a:lnSpc>
                <a:spcPts val="2900"/>
              </a:lnSpc>
              <a:spcBef>
                <a:spcPct val="35000"/>
              </a:spcBef>
              <a:buClrTx/>
              <a:tabLst>
                <a:tab pos="571500" algn="l"/>
              </a:tabLst>
            </a:pPr>
            <a:r>
              <a:rPr lang="en-US" altLang="zh-TW" dirty="0">
                <a:latin typeface="微軟正黑體" pitchFamily="34" charset="-120"/>
                <a:ea typeface="微軟正黑體" pitchFamily="34" charset="-120"/>
              </a:rPr>
              <a:t>UNION </a:t>
            </a:r>
            <a:r>
              <a:rPr lang="zh-TW" altLang="en-US" dirty="0">
                <a:latin typeface="微軟正黑體" pitchFamily="34" charset="-120"/>
                <a:ea typeface="微軟正黑體" pitchFamily="34" charset="-120"/>
              </a:rPr>
              <a:t>運算子在刪除重複項目之後，會傳回兩個查詢的結果。使用方針如下</a:t>
            </a:r>
          </a:p>
          <a:p>
            <a:pPr marL="266700" indent="-266700">
              <a:lnSpc>
                <a:spcPts val="2900"/>
              </a:lnSpc>
              <a:buFont typeface="Wingdings" pitchFamily="2" charset="2"/>
              <a:buChar char="ü"/>
            </a:pPr>
            <a:r>
              <a:rPr lang="zh-TW" altLang="en-US" dirty="0">
                <a:latin typeface="微軟正黑體" pitchFamily="34" charset="-120"/>
                <a:ea typeface="微軟正黑體" pitchFamily="34" charset="-120"/>
              </a:rPr>
              <a:t>所選取的資料欄數目及資料欄資料類型，必須與在查詢中所使用的所有</a:t>
            </a:r>
            <a:r>
              <a:rPr lang="en-US" altLang="zh-TW" dirty="0">
                <a:latin typeface="微軟正黑體" pitchFamily="34" charset="-120"/>
                <a:ea typeface="微軟正黑體" pitchFamily="34" charset="-120"/>
              </a:rPr>
              <a:t>SELECT </a:t>
            </a:r>
            <a:r>
              <a:rPr lang="zh-TW" altLang="en-US" dirty="0">
                <a:latin typeface="微軟正黑體" pitchFamily="34" charset="-120"/>
                <a:ea typeface="微軟正黑體" pitchFamily="34" charset="-120"/>
              </a:rPr>
              <a:t>敘述句相同。資料欄的名稱則不必相同。</a:t>
            </a:r>
          </a:p>
          <a:p>
            <a:pPr marL="266700" indent="-266700">
              <a:lnSpc>
                <a:spcPts val="2900"/>
              </a:lnSpc>
              <a:buFont typeface="Wingdings" pitchFamily="2" charset="2"/>
              <a:buChar char="ü"/>
            </a:pPr>
            <a:r>
              <a:rPr lang="en-US" altLang="zh-TW" dirty="0">
                <a:latin typeface="微軟正黑體" pitchFamily="34" charset="-120"/>
                <a:ea typeface="微軟正黑體" pitchFamily="34" charset="-120"/>
              </a:rPr>
              <a:t> UNION </a:t>
            </a:r>
            <a:r>
              <a:rPr lang="zh-TW" altLang="en-US" dirty="0">
                <a:latin typeface="微軟正黑體" pitchFamily="34" charset="-120"/>
                <a:ea typeface="微軟正黑體" pitchFamily="34" charset="-120"/>
              </a:rPr>
              <a:t>會在選取的所有資料欄上運作。</a:t>
            </a:r>
          </a:p>
          <a:p>
            <a:pPr marL="266700" indent="-266700">
              <a:lnSpc>
                <a:spcPts val="2900"/>
              </a:lnSpc>
              <a:buFont typeface="Wingdings" pitchFamily="2" charset="2"/>
              <a:buChar char="ü"/>
            </a:pPr>
            <a:r>
              <a:rPr lang="zh-TW" altLang="en-US" dirty="0">
                <a:latin typeface="微軟正黑體" pitchFamily="34" charset="-120"/>
                <a:ea typeface="微軟正黑體" pitchFamily="34" charset="-120"/>
              </a:rPr>
              <a:t>檢查重複資料時，並不會忽略</a:t>
            </a:r>
            <a:r>
              <a:rPr lang="en-US" altLang="zh-TW" dirty="0">
                <a:latin typeface="微軟正黑體" pitchFamily="34" charset="-120"/>
                <a:ea typeface="微軟正黑體" pitchFamily="34" charset="-120"/>
              </a:rPr>
              <a:t>NULL </a:t>
            </a:r>
            <a:r>
              <a:rPr lang="zh-TW" altLang="en-US" dirty="0">
                <a:latin typeface="微軟正黑體" pitchFamily="34" charset="-120"/>
                <a:ea typeface="微軟正黑體" pitchFamily="34" charset="-120"/>
              </a:rPr>
              <a:t>值。</a:t>
            </a:r>
          </a:p>
          <a:p>
            <a:pPr marL="266700" indent="-266700">
              <a:lnSpc>
                <a:spcPts val="2900"/>
              </a:lnSpc>
              <a:buFont typeface="Wingdings" pitchFamily="2" charset="2"/>
              <a:buChar char="ü"/>
            </a:pPr>
            <a:r>
              <a:rPr lang="en-US" altLang="zh-TW" dirty="0">
                <a:latin typeface="微軟正黑體" pitchFamily="34" charset="-120"/>
                <a:ea typeface="微軟正黑體" pitchFamily="34" charset="-120"/>
              </a:rPr>
              <a:t> IN</a:t>
            </a:r>
            <a:r>
              <a:rPr lang="zh-TW" altLang="en-US" dirty="0">
                <a:latin typeface="微軟正黑體" pitchFamily="34" charset="-120"/>
                <a:ea typeface="微軟正黑體" pitchFamily="34" charset="-120"/>
              </a:rPr>
              <a:t>運算子的優先順序高於</a:t>
            </a:r>
            <a:r>
              <a:rPr lang="en-US" altLang="zh-TW" dirty="0">
                <a:latin typeface="微軟正黑體" pitchFamily="34" charset="-120"/>
                <a:ea typeface="微軟正黑體" pitchFamily="34" charset="-120"/>
              </a:rPr>
              <a:t>UNION </a:t>
            </a:r>
            <a:r>
              <a:rPr lang="zh-TW" altLang="en-US" dirty="0">
                <a:latin typeface="微軟正黑體" pitchFamily="34" charset="-120"/>
                <a:ea typeface="微軟正黑體" pitchFamily="34" charset="-120"/>
              </a:rPr>
              <a:t>運算子。</a:t>
            </a:r>
          </a:p>
          <a:p>
            <a:pPr marL="266700" indent="-266700">
              <a:lnSpc>
                <a:spcPts val="2900"/>
              </a:lnSpc>
              <a:buFont typeface="Wingdings" pitchFamily="2" charset="2"/>
              <a:buChar char="ü"/>
            </a:pPr>
            <a:r>
              <a:rPr lang="zh-TW" altLang="en-US" dirty="0">
                <a:latin typeface="微軟正黑體" pitchFamily="34" charset="-120"/>
                <a:ea typeface="微軟正黑體" pitchFamily="34" charset="-120"/>
              </a:rPr>
              <a:t>預設輸出結果會以</a:t>
            </a:r>
            <a:r>
              <a:rPr lang="en-US" altLang="zh-TW" dirty="0">
                <a:latin typeface="微軟正黑體" pitchFamily="34" charset="-120"/>
                <a:ea typeface="微軟正黑體" pitchFamily="34" charset="-120"/>
              </a:rPr>
              <a:t>SELECT </a:t>
            </a:r>
            <a:r>
              <a:rPr lang="zh-TW" altLang="en-US" dirty="0">
                <a:latin typeface="微軟正黑體" pitchFamily="34" charset="-120"/>
                <a:ea typeface="微軟正黑體" pitchFamily="34" charset="-120"/>
              </a:rPr>
              <a:t>子句第一個欄位的順序，來進行遞增排序。</a:t>
            </a:r>
            <a:endParaRPr lang="en-US" altLang="zh-TW" dirty="0">
              <a:latin typeface="微軟正黑體" pitchFamily="34" charset="-120"/>
              <a:ea typeface="微軟正黑體" pitchFamily="34" charset="-120"/>
            </a:endParaRPr>
          </a:p>
          <a:p>
            <a:pPr defTabSz="346075" eaLnBrk="0" hangingPunct="0">
              <a:lnSpc>
                <a:spcPts val="2900"/>
              </a:lnSpc>
              <a:spcBef>
                <a:spcPct val="35000"/>
              </a:spcBef>
              <a:buClrTx/>
              <a:buFont typeface="Wingdings" pitchFamily="2" charset="2"/>
              <a:buChar char="ü"/>
              <a:tabLst>
                <a:tab pos="571500" algn="l"/>
              </a:tabLst>
            </a:pPr>
            <a:endParaRPr lang="en-US" altLang="zh-TW" dirty="0">
              <a:latin typeface="微軟正黑體" pitchFamily="34" charset="-120"/>
              <a:ea typeface="微軟正黑體" pitchFamily="34" charset="-120"/>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4" name="Rectangle 1040"/>
          <p:cNvSpPr>
            <a:spLocks noGrp="1" noChangeArrowheads="1"/>
          </p:cNvSpPr>
          <p:nvPr>
            <p:ph type="title"/>
          </p:nvPr>
        </p:nvSpPr>
        <p:spPr/>
        <p:txBody>
          <a:bodyPr>
            <a:normAutofit fontScale="90000"/>
          </a:bodyPr>
          <a:lstStyle/>
          <a:p>
            <a:r>
              <a:rPr lang="en-US" altLang="zh-TW" sz="4400" dirty="0">
                <a:solidFill>
                  <a:schemeClr val="tx1"/>
                </a:solidFill>
                <a:latin typeface="+mn-lt"/>
                <a:ea typeface="微軟正黑體" pitchFamily="34" charset="-120"/>
              </a:rPr>
              <a:t>Using the UNION Operator</a:t>
            </a:r>
          </a:p>
        </p:txBody>
      </p:sp>
      <p:sp>
        <p:nvSpPr>
          <p:cNvPr id="299025" name="Rectangle 1041"/>
          <p:cNvSpPr>
            <a:spLocks noGrp="1" noChangeArrowheads="1"/>
          </p:cNvSpPr>
          <p:nvPr>
            <p:ph sz="half" idx="1"/>
          </p:nvPr>
        </p:nvSpPr>
        <p:spPr/>
        <p:txBody>
          <a:bodyPr>
            <a:normAutofit/>
          </a:bodyPr>
          <a:lstStyle/>
          <a:p>
            <a:r>
              <a:rPr lang="zh-TW" altLang="en-US" dirty="0">
                <a:solidFill>
                  <a:schemeClr val="tx1"/>
                </a:solidFill>
                <a:latin typeface="微軟正黑體" pitchFamily="34" charset="-120"/>
                <a:ea typeface="微軟正黑體" pitchFamily="34" charset="-120"/>
              </a:rPr>
              <a:t>顯示所有員工目前職務及先前職務的詳細資訊。每名員工僅顯示一次。</a:t>
            </a:r>
            <a:endParaRPr lang="en-US" altLang="zh-TW" dirty="0">
              <a:solidFill>
                <a:schemeClr val="tx1"/>
              </a:solidFill>
              <a:latin typeface="微軟正黑體" pitchFamily="34" charset="-120"/>
              <a:ea typeface="微軟正黑體" pitchFamily="34" charset="-120"/>
            </a:endParaRPr>
          </a:p>
        </p:txBody>
      </p:sp>
      <p:sp>
        <p:nvSpPr>
          <p:cNvPr id="299015" name="Rectangle 1031"/>
          <p:cNvSpPr>
            <a:spLocks noChangeArrowheads="1"/>
          </p:cNvSpPr>
          <p:nvPr/>
        </p:nvSpPr>
        <p:spPr bwMode="blackGray">
          <a:xfrm>
            <a:off x="1097280" y="2163763"/>
            <a:ext cx="9702800" cy="1485900"/>
          </a:xfrm>
          <a:prstGeom prst="rect">
            <a:avLst/>
          </a:prstGeom>
          <a:solidFill>
            <a:schemeClr val="bg1">
              <a:lumMod val="95000"/>
            </a:schemeClr>
          </a:solidFill>
          <a:ln w="28575">
            <a:solidFill>
              <a:schemeClr val="bg1">
                <a:lumMod val="50000"/>
              </a:schemeClr>
            </a:solidFill>
            <a:miter lim="800000"/>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299016" name="Rectangle 1032"/>
          <p:cNvSpPr>
            <a:spLocks noChangeArrowheads="1"/>
          </p:cNvSpPr>
          <p:nvPr/>
        </p:nvSpPr>
        <p:spPr bwMode="auto">
          <a:xfrm>
            <a:off x="1294131" y="2163764"/>
            <a:ext cx="3770263" cy="1477970"/>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TW" dirty="0">
                <a:latin typeface="Courier New" pitchFamily="49" charset="0"/>
                <a:ea typeface="新細明體" pitchFamily="18" charset="-120"/>
              </a:rPr>
              <a:t>SELECT </a:t>
            </a:r>
            <a:r>
              <a:rPr lang="en-US" altLang="zh-TW" dirty="0" err="1">
                <a:latin typeface="Courier New" pitchFamily="49" charset="0"/>
                <a:ea typeface="新細明體" pitchFamily="18" charset="-120"/>
              </a:rPr>
              <a:t>employee_id</a:t>
            </a:r>
            <a:r>
              <a:rPr lang="en-US" altLang="zh-TW" dirty="0">
                <a:latin typeface="Courier New" pitchFamily="49" charset="0"/>
                <a:ea typeface="新細明體" pitchFamily="18" charset="-120"/>
              </a:rPr>
              <a:t>, </a:t>
            </a:r>
            <a:r>
              <a:rPr lang="en-US" altLang="zh-TW" dirty="0" err="1">
                <a:latin typeface="Courier New" pitchFamily="49" charset="0"/>
                <a:ea typeface="新細明體" pitchFamily="18" charset="-120"/>
              </a:rPr>
              <a:t>job_id</a:t>
            </a:r>
            <a:endParaRPr lang="en-US" altLang="zh-TW" dirty="0">
              <a:latin typeface="Courier New" pitchFamily="49" charset="0"/>
              <a:ea typeface="新細明體" pitchFamily="18" charset="-120"/>
            </a:endParaRPr>
          </a:p>
          <a:p>
            <a:pPr algn="l" eaLnBrk="0" hangingPunct="0">
              <a:spcBef>
                <a:spcPct val="0"/>
              </a:spcBef>
              <a:buClrTx/>
              <a:buFontTx/>
              <a:buNone/>
            </a:pPr>
            <a:r>
              <a:rPr lang="en-US" altLang="zh-TW" dirty="0">
                <a:latin typeface="Courier New" pitchFamily="49" charset="0"/>
                <a:ea typeface="新細明體" pitchFamily="18" charset="-120"/>
              </a:rPr>
              <a:t>FROM   employees</a:t>
            </a:r>
          </a:p>
          <a:p>
            <a:pPr algn="l" eaLnBrk="0" hangingPunct="0">
              <a:spcBef>
                <a:spcPct val="0"/>
              </a:spcBef>
              <a:buClrTx/>
              <a:buFontTx/>
              <a:buNone/>
            </a:pPr>
            <a:r>
              <a:rPr lang="en-US" altLang="zh-TW" b="1" dirty="0">
                <a:solidFill>
                  <a:srgbClr val="C00000"/>
                </a:solidFill>
                <a:latin typeface="Courier New" pitchFamily="49" charset="0"/>
                <a:ea typeface="新細明體" pitchFamily="18" charset="-120"/>
              </a:rPr>
              <a:t>UNION</a:t>
            </a:r>
          </a:p>
          <a:p>
            <a:pPr algn="l" eaLnBrk="0" hangingPunct="0">
              <a:spcBef>
                <a:spcPct val="0"/>
              </a:spcBef>
              <a:buClrTx/>
              <a:buFontTx/>
              <a:buNone/>
            </a:pPr>
            <a:r>
              <a:rPr lang="en-US" altLang="zh-TW" dirty="0">
                <a:latin typeface="Courier New" pitchFamily="49" charset="0"/>
                <a:ea typeface="新細明體" pitchFamily="18" charset="-120"/>
              </a:rPr>
              <a:t>SELECT </a:t>
            </a:r>
            <a:r>
              <a:rPr lang="en-US" altLang="zh-TW" dirty="0" err="1">
                <a:latin typeface="Courier New" pitchFamily="49" charset="0"/>
                <a:ea typeface="新細明體" pitchFamily="18" charset="-120"/>
              </a:rPr>
              <a:t>employee_id</a:t>
            </a:r>
            <a:r>
              <a:rPr lang="en-US" altLang="zh-TW" dirty="0">
                <a:latin typeface="Courier New" pitchFamily="49" charset="0"/>
                <a:ea typeface="新細明體" pitchFamily="18" charset="-120"/>
              </a:rPr>
              <a:t>, </a:t>
            </a:r>
            <a:r>
              <a:rPr lang="en-US" altLang="zh-TW" dirty="0" err="1">
                <a:latin typeface="Courier New" pitchFamily="49" charset="0"/>
                <a:ea typeface="新細明體" pitchFamily="18" charset="-120"/>
              </a:rPr>
              <a:t>job_id</a:t>
            </a:r>
            <a:endParaRPr lang="en-US" altLang="zh-TW" dirty="0">
              <a:latin typeface="Courier New" pitchFamily="49" charset="0"/>
              <a:ea typeface="新細明體" pitchFamily="18" charset="-120"/>
            </a:endParaRPr>
          </a:p>
          <a:p>
            <a:pPr algn="l" eaLnBrk="0" hangingPunct="0">
              <a:spcBef>
                <a:spcPct val="0"/>
              </a:spcBef>
              <a:buClrTx/>
              <a:buFontTx/>
              <a:buNone/>
            </a:pPr>
            <a:r>
              <a:rPr lang="en-US" altLang="zh-TW" dirty="0">
                <a:latin typeface="Courier New" pitchFamily="49" charset="0"/>
                <a:ea typeface="新細明體" pitchFamily="18" charset="-120"/>
              </a:rPr>
              <a:t>FROM   </a:t>
            </a:r>
            <a:r>
              <a:rPr lang="en-US" altLang="zh-TW" dirty="0" err="1">
                <a:latin typeface="Courier New" pitchFamily="49" charset="0"/>
                <a:ea typeface="新細明體" pitchFamily="18" charset="-120"/>
              </a:rPr>
              <a:t>job_history</a:t>
            </a:r>
            <a:r>
              <a:rPr lang="en-US" altLang="zh-TW" dirty="0">
                <a:latin typeface="Courier New" pitchFamily="49" charset="0"/>
                <a:ea typeface="新細明體" pitchFamily="18" charset="-120"/>
              </a:rPr>
              <a:t>;</a:t>
            </a:r>
          </a:p>
        </p:txBody>
      </p:sp>
      <p:pic>
        <p:nvPicPr>
          <p:cNvPr id="299018" name="Picture 1034"/>
          <p:cNvPicPr>
            <a:picLocks noChangeAspect="1" noChangeArrowheads="1"/>
          </p:cNvPicPr>
          <p:nvPr/>
        </p:nvPicPr>
        <p:blipFill>
          <a:blip r:embed="rId3"/>
          <a:srcRect/>
          <a:stretch>
            <a:fillRect/>
          </a:stretch>
        </p:blipFill>
        <p:spPr bwMode="gray">
          <a:xfrm>
            <a:off x="1447800" y="5048251"/>
            <a:ext cx="9169400" cy="447675"/>
          </a:xfrm>
          <a:prstGeom prst="rect">
            <a:avLst/>
          </a:prstGeom>
          <a:noFill/>
          <a:ln w="25400">
            <a:noFill/>
            <a:miter lim="800000"/>
            <a:headEnd type="none" w="sm" len="sm"/>
            <a:tailEnd type="none" w="sm" len="sm"/>
          </a:ln>
          <a:effectLst/>
        </p:spPr>
      </p:pic>
      <p:sp>
        <p:nvSpPr>
          <p:cNvPr id="299020" name="Text Box 1036"/>
          <p:cNvSpPr txBox="1">
            <a:spLocks noChangeArrowheads="1"/>
          </p:cNvSpPr>
          <p:nvPr/>
        </p:nvSpPr>
        <p:spPr bwMode="auto">
          <a:xfrm>
            <a:off x="1483784" y="4725989"/>
            <a:ext cx="488949"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altLang="zh-TW" sz="2400">
                <a:ea typeface="新細明體" pitchFamily="18" charset="-120"/>
              </a:rPr>
              <a:t>…</a:t>
            </a:r>
          </a:p>
        </p:txBody>
      </p:sp>
      <p:sp>
        <p:nvSpPr>
          <p:cNvPr id="299021" name="Text Box 1037"/>
          <p:cNvSpPr txBox="1">
            <a:spLocks noChangeArrowheads="1"/>
          </p:cNvSpPr>
          <p:nvPr/>
        </p:nvSpPr>
        <p:spPr bwMode="auto">
          <a:xfrm>
            <a:off x="1483784" y="5267326"/>
            <a:ext cx="488949"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altLang="zh-TW" sz="2400">
                <a:ea typeface="新細明體" pitchFamily="18" charset="-120"/>
              </a:rPr>
              <a:t>…</a:t>
            </a:r>
          </a:p>
        </p:txBody>
      </p:sp>
      <p:pic>
        <p:nvPicPr>
          <p:cNvPr id="299022" name="Picture 1038"/>
          <p:cNvPicPr>
            <a:picLocks noChangeAspect="1" noChangeArrowheads="1"/>
          </p:cNvPicPr>
          <p:nvPr/>
        </p:nvPicPr>
        <p:blipFill>
          <a:blip r:embed="rId4"/>
          <a:srcRect/>
          <a:stretch>
            <a:fillRect/>
          </a:stretch>
        </p:blipFill>
        <p:spPr bwMode="gray">
          <a:xfrm>
            <a:off x="1447800" y="4241800"/>
            <a:ext cx="9169400" cy="704850"/>
          </a:xfrm>
          <a:prstGeom prst="rect">
            <a:avLst/>
          </a:prstGeom>
          <a:solidFill>
            <a:schemeClr val="accent1"/>
          </a:solidFill>
          <a:ln w="25400">
            <a:noFill/>
            <a:miter lim="800000"/>
            <a:headEnd type="none" w="sm" len="sm"/>
            <a:tailEnd type="none" w="sm" len="sm"/>
          </a:ln>
          <a:effectLst/>
        </p:spPr>
      </p:pic>
      <p:pic>
        <p:nvPicPr>
          <p:cNvPr id="299023" name="Picture 1039"/>
          <p:cNvPicPr>
            <a:picLocks noChangeAspect="1" noChangeArrowheads="1"/>
          </p:cNvPicPr>
          <p:nvPr/>
        </p:nvPicPr>
        <p:blipFill>
          <a:blip r:embed="rId5"/>
          <a:srcRect/>
          <a:stretch>
            <a:fillRect/>
          </a:stretch>
        </p:blipFill>
        <p:spPr bwMode="gray">
          <a:xfrm>
            <a:off x="1447800" y="5603876"/>
            <a:ext cx="9169400" cy="46672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20" name="Rectangle 16"/>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UNION ALL Operator</a:t>
            </a:r>
          </a:p>
        </p:txBody>
      </p:sp>
      <p:grpSp>
        <p:nvGrpSpPr>
          <p:cNvPr id="2" name="Group 38"/>
          <p:cNvGrpSpPr>
            <a:grpSpLocks/>
          </p:cNvGrpSpPr>
          <p:nvPr/>
        </p:nvGrpSpPr>
        <p:grpSpPr bwMode="auto">
          <a:xfrm>
            <a:off x="3384014" y="1390483"/>
            <a:ext cx="5024577" cy="2889251"/>
            <a:chOff x="1380" y="992"/>
            <a:chExt cx="3266" cy="2201"/>
          </a:xfrm>
        </p:grpSpPr>
        <p:sp>
          <p:nvSpPr>
            <p:cNvPr id="303143" name="Oval 39"/>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303144" name="Rectangle 40"/>
            <p:cNvSpPr>
              <a:spLocks noChangeArrowheads="1"/>
            </p:cNvSpPr>
            <p:nvPr/>
          </p:nvSpPr>
          <p:spPr bwMode="auto">
            <a:xfrm>
              <a:off x="2174" y="992"/>
              <a:ext cx="151" cy="233"/>
            </a:xfrm>
            <a:prstGeom prst="rect">
              <a:avLst/>
            </a:prstGeom>
            <a:noFill/>
            <a:ln w="9525">
              <a:noFill/>
              <a:miter lim="800000"/>
              <a:headEnd/>
              <a:tailEnd/>
            </a:ln>
            <a:effectLst/>
          </p:spPr>
          <p:txBody>
            <a:bodyPr wrap="none" lIns="92075" tIns="46038" rIns="92075" bIns="46038">
              <a:spAutoFit/>
            </a:bodyPr>
            <a:lstStyle/>
            <a:p>
              <a:pPr algn="l" defTabSz="762000" eaLnBrk="0" hangingPunct="0">
                <a:spcBef>
                  <a:spcPct val="0"/>
                </a:spcBef>
                <a:buClrTx/>
                <a:buFontTx/>
                <a:buNone/>
              </a:pPr>
              <a:r>
                <a:rPr lang="en-US" altLang="zh-TW">
                  <a:ea typeface="新細明體" pitchFamily="18" charset="-120"/>
                </a:rPr>
                <a:t>A</a:t>
              </a:r>
            </a:p>
          </p:txBody>
        </p:sp>
        <p:sp>
          <p:nvSpPr>
            <p:cNvPr id="303145" name="Oval 41"/>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303146" name="Rectangle 42"/>
            <p:cNvSpPr>
              <a:spLocks noChangeArrowheads="1"/>
            </p:cNvSpPr>
            <p:nvPr/>
          </p:nvSpPr>
          <p:spPr bwMode="auto">
            <a:xfrm>
              <a:off x="3632" y="992"/>
              <a:ext cx="147" cy="233"/>
            </a:xfrm>
            <a:prstGeom prst="rect">
              <a:avLst/>
            </a:prstGeom>
            <a:noFill/>
            <a:ln w="9525">
              <a:noFill/>
              <a:miter lim="800000"/>
              <a:headEnd/>
              <a:tailEnd/>
            </a:ln>
            <a:effectLst/>
          </p:spPr>
          <p:txBody>
            <a:bodyPr wrap="none" lIns="92075" tIns="46038" rIns="92075" bIns="46038">
              <a:spAutoFit/>
            </a:bodyPr>
            <a:lstStyle/>
            <a:p>
              <a:pPr algn="l" defTabSz="762000" eaLnBrk="0" hangingPunct="0">
                <a:spcBef>
                  <a:spcPct val="0"/>
                </a:spcBef>
                <a:buClrTx/>
                <a:buFontTx/>
                <a:buNone/>
              </a:pPr>
              <a:r>
                <a:rPr lang="en-US" altLang="zh-TW">
                  <a:ea typeface="新細明體" pitchFamily="18" charset="-120"/>
                </a:rPr>
                <a:t>B</a:t>
              </a:r>
            </a:p>
          </p:txBody>
        </p:sp>
      </p:grpSp>
      <p:sp>
        <p:nvSpPr>
          <p:cNvPr id="303147" name="Rectangle 43"/>
          <p:cNvSpPr>
            <a:spLocks noChangeArrowheads="1"/>
          </p:cNvSpPr>
          <p:nvPr/>
        </p:nvSpPr>
        <p:spPr bwMode="auto">
          <a:xfrm>
            <a:off x="1466991" y="4484685"/>
            <a:ext cx="10278319" cy="1862690"/>
          </a:xfrm>
          <a:prstGeom prst="rect">
            <a:avLst/>
          </a:prstGeom>
          <a:noFill/>
          <a:ln w="9525">
            <a:noFill/>
            <a:miter lim="800000"/>
            <a:headEnd/>
            <a:tailEnd/>
          </a:ln>
          <a:effectLst/>
        </p:spPr>
        <p:txBody>
          <a:bodyPr wrap="square" lIns="92075" tIns="46038" rIns="92075" bIns="46038">
            <a:spAutoFit/>
          </a:bodyPr>
          <a:lstStyle/>
          <a:p>
            <a:pPr>
              <a:lnSpc>
                <a:spcPts val="2700"/>
              </a:lnSpc>
            </a:pPr>
            <a:r>
              <a:rPr lang="en-US" altLang="zh-TW" dirty="0">
                <a:latin typeface="微軟正黑體" pitchFamily="34" charset="-120"/>
                <a:ea typeface="微軟正黑體" pitchFamily="34" charset="-120"/>
              </a:rPr>
              <a:t>UNION ALL </a:t>
            </a:r>
            <a:r>
              <a:rPr lang="zh-TW" altLang="en-US" dirty="0">
                <a:latin typeface="微軟正黑體" pitchFamily="34" charset="-120"/>
                <a:ea typeface="微軟正黑體" pitchFamily="34" charset="-120"/>
              </a:rPr>
              <a:t>運算子會傳回兩個查詢的結果，包括所有重複的項目。除了下列兩種與</a:t>
            </a:r>
            <a:r>
              <a:rPr lang="en-US" altLang="zh-TW" dirty="0">
                <a:latin typeface="微軟正黑體" pitchFamily="34" charset="-120"/>
                <a:ea typeface="微軟正黑體" pitchFamily="34" charset="-120"/>
              </a:rPr>
              <a:t>UNION ALL </a:t>
            </a:r>
            <a:r>
              <a:rPr lang="zh-TW" altLang="en-US" dirty="0">
                <a:latin typeface="微軟正黑體" pitchFamily="34" charset="-120"/>
                <a:ea typeface="微軟正黑體" pitchFamily="34" charset="-120"/>
              </a:rPr>
              <a:t>有關的異常狀況外，</a:t>
            </a:r>
            <a:r>
              <a:rPr lang="en-US" altLang="zh-TW" dirty="0">
                <a:latin typeface="微軟正黑體" pitchFamily="34" charset="-120"/>
                <a:ea typeface="微軟正黑體" pitchFamily="34" charset="-120"/>
              </a:rPr>
              <a:t>UNION </a:t>
            </a:r>
            <a:r>
              <a:rPr lang="zh-TW" altLang="en-US" dirty="0">
                <a:latin typeface="微軟正黑體" pitchFamily="34" charset="-120"/>
                <a:ea typeface="微軟正黑體" pitchFamily="34" charset="-120"/>
              </a:rPr>
              <a:t>及</a:t>
            </a:r>
            <a:r>
              <a:rPr lang="en-US" altLang="zh-TW" dirty="0">
                <a:latin typeface="微軟正黑體" pitchFamily="34" charset="-120"/>
                <a:ea typeface="微軟正黑體" pitchFamily="34" charset="-120"/>
              </a:rPr>
              <a:t>UNION ALL </a:t>
            </a:r>
            <a:r>
              <a:rPr lang="zh-TW" altLang="en-US" dirty="0">
                <a:latin typeface="微軟正黑體" pitchFamily="34" charset="-120"/>
                <a:ea typeface="微軟正黑體" pitchFamily="34" charset="-120"/>
              </a:rPr>
              <a:t>的使用方針都相同：</a:t>
            </a:r>
          </a:p>
          <a:p>
            <a:pPr marL="361950" indent="-361950">
              <a:lnSpc>
                <a:spcPts val="2700"/>
              </a:lnSpc>
              <a:buFont typeface="Wingdings" pitchFamily="2" charset="2"/>
              <a:buChar char="ü"/>
            </a:pPr>
            <a:r>
              <a:rPr lang="zh-TW" altLang="en-US" dirty="0">
                <a:latin typeface="微軟正黑體" pitchFamily="34" charset="-120"/>
                <a:ea typeface="微軟正黑體" pitchFamily="34" charset="-120"/>
              </a:rPr>
              <a:t>不同於</a:t>
            </a:r>
            <a:r>
              <a:rPr lang="en-US" altLang="zh-TW" dirty="0">
                <a:latin typeface="微軟正黑體" pitchFamily="34" charset="-120"/>
                <a:ea typeface="微軟正黑體" pitchFamily="34" charset="-120"/>
              </a:rPr>
              <a:t>UNION</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UNION ALL </a:t>
            </a:r>
            <a:r>
              <a:rPr lang="zh-TW" altLang="en-US" dirty="0">
                <a:latin typeface="微軟正黑體" pitchFamily="34" charset="-120"/>
                <a:ea typeface="微軟正黑體" pitchFamily="34" charset="-120"/>
              </a:rPr>
              <a:t>並不會刪除重複的資料列，而且預設也不會排列輸出結果。</a:t>
            </a:r>
          </a:p>
          <a:p>
            <a:pPr marL="361950" indent="-361950">
              <a:lnSpc>
                <a:spcPts val="2700"/>
              </a:lnSpc>
              <a:buFont typeface="Wingdings" pitchFamily="2" charset="2"/>
              <a:buChar char="ü"/>
            </a:pPr>
            <a:r>
              <a:rPr lang="zh-TW" altLang="en-US" dirty="0">
                <a:latin typeface="微軟正黑體" pitchFamily="34" charset="-120"/>
                <a:ea typeface="微軟正黑體" pitchFamily="34" charset="-120"/>
              </a:rPr>
              <a:t>無法使用</a:t>
            </a:r>
            <a:r>
              <a:rPr lang="en-US" altLang="zh-TW" dirty="0">
                <a:latin typeface="微軟正黑體" pitchFamily="34" charset="-120"/>
                <a:ea typeface="微軟正黑體" pitchFamily="34" charset="-120"/>
              </a:rPr>
              <a:t>DISTINCT </a:t>
            </a:r>
            <a:r>
              <a:rPr lang="zh-TW" altLang="en-US" dirty="0">
                <a:latin typeface="微軟正黑體" pitchFamily="34" charset="-120"/>
                <a:ea typeface="微軟正黑體" pitchFamily="34" charset="-120"/>
              </a:rPr>
              <a:t>關鍵字。</a:t>
            </a:r>
            <a:endParaRPr lang="en-US" altLang="zh-TW" dirty="0">
              <a:latin typeface="微軟正黑體" pitchFamily="34" charset="-120"/>
              <a:ea typeface="微軟正黑體" pitchFamily="34" charset="-120"/>
            </a:endParaRPr>
          </a:p>
          <a:p>
            <a:pPr>
              <a:lnSpc>
                <a:spcPts val="3000"/>
              </a:lnSpc>
              <a:buFont typeface="Wingdings" pitchFamily="2" charset="2"/>
              <a:buChar char="ü"/>
            </a:pPr>
            <a:endParaRPr lang="en-US" altLang="zh-TW" dirty="0">
              <a:latin typeface="微軟正黑體" pitchFamily="34" charset="-120"/>
              <a:ea typeface="微軟正黑體" pitchFamily="34" charset="-120"/>
            </a:endParaRPr>
          </a:p>
        </p:txBody>
      </p:sp>
      <p:sp>
        <p:nvSpPr>
          <p:cNvPr id="303117" name="Freeform 13"/>
          <p:cNvSpPr>
            <a:spLocks/>
          </p:cNvSpPr>
          <p:nvPr/>
        </p:nvSpPr>
        <p:spPr bwMode="blackGray">
          <a:xfrm>
            <a:off x="5594765" y="2333297"/>
            <a:ext cx="570766" cy="1440030"/>
          </a:xfrm>
          <a:custGeom>
            <a:avLst/>
            <a:gdLst/>
            <a:ahLst/>
            <a:cxnLst>
              <a:cxn ang="0">
                <a:pos x="294" y="29"/>
              </a:cxn>
              <a:cxn ang="0">
                <a:pos x="336" y="77"/>
              </a:cxn>
              <a:cxn ang="0">
                <a:pos x="373" y="132"/>
              </a:cxn>
              <a:cxn ang="0">
                <a:pos x="408" y="190"/>
              </a:cxn>
              <a:cxn ang="0">
                <a:pos x="438" y="249"/>
              </a:cxn>
              <a:cxn ang="0">
                <a:pos x="465" y="312"/>
              </a:cxn>
              <a:cxn ang="0">
                <a:pos x="487" y="379"/>
              </a:cxn>
              <a:cxn ang="0">
                <a:pos x="504" y="448"/>
              </a:cxn>
              <a:cxn ang="0">
                <a:pos x="517" y="521"/>
              </a:cxn>
              <a:cxn ang="0">
                <a:pos x="525" y="595"/>
              </a:cxn>
              <a:cxn ang="0">
                <a:pos x="528" y="672"/>
              </a:cxn>
              <a:cxn ang="0">
                <a:pos x="525" y="746"/>
              </a:cxn>
              <a:cxn ang="0">
                <a:pos x="517" y="821"/>
              </a:cxn>
              <a:cxn ang="0">
                <a:pos x="504" y="893"/>
              </a:cxn>
              <a:cxn ang="0">
                <a:pos x="487" y="961"/>
              </a:cxn>
              <a:cxn ang="0">
                <a:pos x="463" y="1029"/>
              </a:cxn>
              <a:cxn ang="0">
                <a:pos x="438" y="1092"/>
              </a:cxn>
              <a:cxn ang="0">
                <a:pos x="407" y="1153"/>
              </a:cxn>
              <a:cxn ang="0">
                <a:pos x="372" y="1210"/>
              </a:cxn>
              <a:cxn ang="0">
                <a:pos x="334" y="1263"/>
              </a:cxn>
              <a:cxn ang="0">
                <a:pos x="293" y="1314"/>
              </a:cxn>
              <a:cxn ang="0">
                <a:pos x="248" y="1329"/>
              </a:cxn>
              <a:cxn ang="0">
                <a:pos x="206" y="1280"/>
              </a:cxn>
              <a:cxn ang="0">
                <a:pos x="167" y="1228"/>
              </a:cxn>
              <a:cxn ang="0">
                <a:pos x="131" y="1174"/>
              </a:cxn>
              <a:cxn ang="0">
                <a:pos x="100" y="1114"/>
              </a:cxn>
              <a:cxn ang="0">
                <a:pos x="71" y="1051"/>
              </a:cxn>
              <a:cxn ang="0">
                <a:pos x="47" y="984"/>
              </a:cxn>
              <a:cxn ang="0">
                <a:pos x="30" y="917"/>
              </a:cxn>
              <a:cxn ang="0">
                <a:pos x="14" y="845"/>
              </a:cxn>
              <a:cxn ang="0">
                <a:pos x="4" y="772"/>
              </a:cxn>
              <a:cxn ang="0">
                <a:pos x="0" y="695"/>
              </a:cxn>
              <a:cxn ang="0">
                <a:pos x="1" y="621"/>
              </a:cxn>
              <a:cxn ang="0">
                <a:pos x="7" y="547"/>
              </a:cxn>
              <a:cxn ang="0">
                <a:pos x="19" y="474"/>
              </a:cxn>
              <a:cxn ang="0">
                <a:pos x="36" y="403"/>
              </a:cxn>
              <a:cxn ang="0">
                <a:pos x="56" y="335"/>
              </a:cxn>
              <a:cxn ang="0">
                <a:pos x="81" y="269"/>
              </a:cxn>
              <a:cxn ang="0">
                <a:pos x="110" y="210"/>
              </a:cxn>
              <a:cxn ang="0">
                <a:pos x="143" y="150"/>
              </a:cxn>
              <a:cxn ang="0">
                <a:pos x="180" y="96"/>
              </a:cxn>
              <a:cxn ang="0">
                <a:pos x="221" y="44"/>
              </a:cxn>
              <a:cxn ang="0">
                <a:pos x="264" y="0"/>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cmpd="sng">
            <a:solidFill>
              <a:srgbClr val="081D58"/>
            </a:solidFill>
            <a:prstDash val="solid"/>
            <a:round/>
            <a:headEnd type="none" w="sm" len="sm"/>
            <a:tailEnd type="none" w="sm" len="sm"/>
          </a:ln>
          <a:effectLst/>
        </p:spPr>
        <p:txBody>
          <a:bodyPr/>
          <a:lstStyle/>
          <a:p>
            <a:endParaRPr lang="zh-TW" altLang="en-US"/>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71" name="Rectangle 19"/>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Using the UNION ALL Operator</a:t>
            </a:r>
          </a:p>
        </p:txBody>
      </p:sp>
      <p:sp>
        <p:nvSpPr>
          <p:cNvPr id="305172" name="Rectangle 20"/>
          <p:cNvSpPr>
            <a:spLocks noGrp="1" noChangeArrowheads="1"/>
          </p:cNvSpPr>
          <p:nvPr>
            <p:ph sz="half" idx="1"/>
          </p:nvPr>
        </p:nvSpPr>
        <p:spPr/>
        <p:txBody>
          <a:bodyPr/>
          <a:lstStyle/>
          <a:p>
            <a:r>
              <a:rPr lang="zh-TW" altLang="en-US" dirty="0">
                <a:solidFill>
                  <a:schemeClr val="tx1"/>
                </a:solidFill>
                <a:latin typeface="微軟正黑體" pitchFamily="34" charset="-120"/>
                <a:ea typeface="微軟正黑體" pitchFamily="34" charset="-120"/>
              </a:rPr>
              <a:t>顯示所有員工目前與先前的部門</a:t>
            </a:r>
            <a:endParaRPr lang="en-US" altLang="zh-TW" dirty="0">
              <a:solidFill>
                <a:schemeClr val="tx1"/>
              </a:solidFill>
              <a:latin typeface="微軟正黑體" pitchFamily="34" charset="-120"/>
              <a:ea typeface="微軟正黑體" pitchFamily="34" charset="-120"/>
            </a:endParaRPr>
          </a:p>
        </p:txBody>
      </p:sp>
      <p:sp>
        <p:nvSpPr>
          <p:cNvPr id="305161" name="Rectangle 9"/>
          <p:cNvSpPr>
            <a:spLocks noChangeArrowheads="1"/>
          </p:cNvSpPr>
          <p:nvPr/>
        </p:nvSpPr>
        <p:spPr bwMode="blackGray">
          <a:xfrm>
            <a:off x="1143000" y="2254251"/>
            <a:ext cx="9728200" cy="1706563"/>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endParaRPr lang="en-US" altLang="zh-TW">
              <a:solidFill>
                <a:srgbClr val="000000"/>
              </a:solidFill>
              <a:latin typeface="Courier New" pitchFamily="49" charset="0"/>
              <a:ea typeface="新細明體" pitchFamily="18" charset="-120"/>
            </a:endParaRPr>
          </a:p>
          <a:p>
            <a:pPr algn="l" eaLnBrk="0" hangingPunct="0">
              <a:spcBef>
                <a:spcPct val="0"/>
              </a:spcBef>
              <a:buClrTx/>
              <a:buFontTx/>
              <a:buNone/>
              <a:tabLst>
                <a:tab pos="1200150" algn="l"/>
              </a:tabLst>
            </a:pPr>
            <a:endParaRPr lang="en-US" altLang="zh-TW">
              <a:solidFill>
                <a:srgbClr val="000000"/>
              </a:solidFill>
              <a:latin typeface="Courier New" pitchFamily="49" charset="0"/>
              <a:ea typeface="新細明體" pitchFamily="18" charset="-120"/>
            </a:endParaRPr>
          </a:p>
        </p:txBody>
      </p:sp>
      <p:sp>
        <p:nvSpPr>
          <p:cNvPr id="305162" name="Rectangle 10"/>
          <p:cNvSpPr>
            <a:spLocks noChangeArrowheads="1"/>
          </p:cNvSpPr>
          <p:nvPr/>
        </p:nvSpPr>
        <p:spPr bwMode="auto">
          <a:xfrm>
            <a:off x="1320800" y="2314575"/>
            <a:ext cx="8464551" cy="1549400"/>
          </a:xfrm>
          <a:prstGeom prst="rect">
            <a:avLst/>
          </a:prstGeom>
          <a:noFill/>
          <a:ln w="9525">
            <a:no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latin typeface="Courier New" pitchFamily="49" charset="0"/>
                <a:ea typeface="新細明體" pitchFamily="18" charset="-120"/>
              </a:rPr>
              <a:t>SELECT </a:t>
            </a:r>
            <a:r>
              <a:rPr lang="en-US" altLang="zh-TW" dirty="0" err="1">
                <a:latin typeface="Courier New" pitchFamily="49" charset="0"/>
                <a:ea typeface="新細明體" pitchFamily="18" charset="-120"/>
              </a:rPr>
              <a:t>employee_id</a:t>
            </a:r>
            <a:r>
              <a:rPr lang="en-US" altLang="zh-TW" dirty="0">
                <a:latin typeface="Courier New" pitchFamily="49" charset="0"/>
                <a:ea typeface="新細明體" pitchFamily="18" charset="-120"/>
              </a:rPr>
              <a:t>, </a:t>
            </a:r>
            <a:r>
              <a:rPr lang="en-US" altLang="zh-TW" dirty="0" err="1">
                <a:latin typeface="Courier New" pitchFamily="49" charset="0"/>
                <a:ea typeface="新細明體" pitchFamily="18" charset="-120"/>
              </a:rPr>
              <a:t>job_id</a:t>
            </a:r>
            <a:r>
              <a:rPr lang="en-US" altLang="zh-TW" dirty="0">
                <a:latin typeface="Courier New" pitchFamily="49" charset="0"/>
                <a:ea typeface="新細明體" pitchFamily="18" charset="-120"/>
              </a:rPr>
              <a:t>, </a:t>
            </a:r>
            <a:r>
              <a:rPr lang="en-US" altLang="zh-TW" dirty="0" err="1">
                <a:latin typeface="Courier New" pitchFamily="49" charset="0"/>
                <a:ea typeface="新細明體" pitchFamily="18" charset="-120"/>
              </a:rPr>
              <a:t>department_id</a:t>
            </a:r>
            <a:endParaRPr lang="en-US" altLang="zh-TW" dirty="0">
              <a:latin typeface="Courier New" pitchFamily="49" charset="0"/>
              <a:ea typeface="新細明體" pitchFamily="18" charset="-120"/>
            </a:endParaRPr>
          </a:p>
          <a:p>
            <a:pPr algn="l" eaLnBrk="0" hangingPunct="0">
              <a:spcBef>
                <a:spcPct val="0"/>
              </a:spcBef>
              <a:buClrTx/>
              <a:buFontTx/>
              <a:buNone/>
              <a:tabLst>
                <a:tab pos="1200150" algn="l"/>
              </a:tabLst>
            </a:pPr>
            <a:r>
              <a:rPr lang="en-US" altLang="zh-TW" dirty="0">
                <a:latin typeface="Courier New" pitchFamily="49" charset="0"/>
                <a:ea typeface="新細明體" pitchFamily="18" charset="-120"/>
              </a:rPr>
              <a:t>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pitchFamily="18" charset="-120"/>
              </a:rPr>
              <a:t>UNION ALL</a:t>
            </a:r>
          </a:p>
          <a:p>
            <a:pPr algn="l" eaLnBrk="0" hangingPunct="0">
              <a:spcBef>
                <a:spcPct val="0"/>
              </a:spcBef>
              <a:buClrTx/>
              <a:buFontTx/>
              <a:buNone/>
              <a:tabLst>
                <a:tab pos="1200150" algn="l"/>
              </a:tabLst>
            </a:pPr>
            <a:r>
              <a:rPr lang="en-US" altLang="zh-TW" dirty="0">
                <a:latin typeface="Courier New" pitchFamily="49" charset="0"/>
                <a:ea typeface="新細明體" pitchFamily="18" charset="-120"/>
              </a:rPr>
              <a:t>SELECT </a:t>
            </a:r>
            <a:r>
              <a:rPr lang="en-US" altLang="zh-TW" dirty="0" err="1">
                <a:latin typeface="Courier New" pitchFamily="49" charset="0"/>
                <a:ea typeface="新細明體" pitchFamily="18" charset="-120"/>
              </a:rPr>
              <a:t>employee_id</a:t>
            </a:r>
            <a:r>
              <a:rPr lang="en-US" altLang="zh-TW" dirty="0">
                <a:latin typeface="Courier New" pitchFamily="49" charset="0"/>
                <a:ea typeface="新細明體" pitchFamily="18" charset="-120"/>
              </a:rPr>
              <a:t>, </a:t>
            </a:r>
            <a:r>
              <a:rPr lang="en-US" altLang="zh-TW" dirty="0" err="1">
                <a:latin typeface="Courier New" pitchFamily="49" charset="0"/>
                <a:ea typeface="新細明體" pitchFamily="18" charset="-120"/>
              </a:rPr>
              <a:t>job_id</a:t>
            </a:r>
            <a:r>
              <a:rPr lang="en-US" altLang="zh-TW" dirty="0">
                <a:latin typeface="Courier New" pitchFamily="49" charset="0"/>
                <a:ea typeface="新細明體" pitchFamily="18" charset="-120"/>
              </a:rPr>
              <a:t>, </a:t>
            </a:r>
            <a:r>
              <a:rPr lang="en-US" altLang="zh-TW" dirty="0" err="1">
                <a:latin typeface="Courier New" pitchFamily="49" charset="0"/>
                <a:ea typeface="新細明體" pitchFamily="18" charset="-120"/>
              </a:rPr>
              <a:t>department_id</a:t>
            </a:r>
            <a:endParaRPr lang="en-US" altLang="zh-TW" dirty="0">
              <a:latin typeface="Courier New" pitchFamily="49" charset="0"/>
              <a:ea typeface="新細明體" pitchFamily="18" charset="-120"/>
            </a:endParaRPr>
          </a:p>
          <a:p>
            <a:pPr algn="l" eaLnBrk="0" hangingPunct="0">
              <a:spcBef>
                <a:spcPct val="0"/>
              </a:spcBef>
              <a:buClrTx/>
              <a:buFontTx/>
              <a:buNone/>
              <a:tabLst>
                <a:tab pos="1200150" algn="l"/>
              </a:tabLst>
            </a:pPr>
            <a:r>
              <a:rPr lang="en-US" altLang="zh-TW" dirty="0">
                <a:latin typeface="Courier New" pitchFamily="49" charset="0"/>
                <a:ea typeface="新細明體" pitchFamily="18" charset="-120"/>
              </a:rPr>
              <a:t>FROM   </a:t>
            </a:r>
            <a:r>
              <a:rPr lang="en-US" altLang="zh-TW" dirty="0" err="1">
                <a:latin typeface="Courier New" pitchFamily="49" charset="0"/>
                <a:ea typeface="新細明體" pitchFamily="18" charset="-120"/>
              </a:rPr>
              <a:t>job_history</a:t>
            </a:r>
            <a:endParaRPr lang="en-US" altLang="zh-TW" dirty="0">
              <a:latin typeface="Courier New" pitchFamily="49" charset="0"/>
              <a:ea typeface="新細明體" pitchFamily="18" charset="-120"/>
            </a:endParaRPr>
          </a:p>
          <a:p>
            <a:pPr algn="l" eaLnBrk="0" hangingPunct="0">
              <a:spcBef>
                <a:spcPct val="0"/>
              </a:spcBef>
              <a:buClrTx/>
              <a:buFontTx/>
              <a:buNone/>
              <a:tabLst>
                <a:tab pos="1200150" algn="l"/>
              </a:tabLst>
            </a:pPr>
            <a:r>
              <a:rPr lang="en-US" altLang="zh-TW" dirty="0">
                <a:latin typeface="Courier New" pitchFamily="49" charset="0"/>
                <a:ea typeface="新細明體" pitchFamily="18" charset="-120"/>
              </a:rPr>
              <a:t>ORDER BY  </a:t>
            </a:r>
            <a:r>
              <a:rPr lang="en-US" altLang="zh-TW" dirty="0" err="1">
                <a:latin typeface="Courier New" pitchFamily="49" charset="0"/>
                <a:ea typeface="新細明體" pitchFamily="18" charset="-120"/>
              </a:rPr>
              <a:t>employee_id</a:t>
            </a:r>
            <a:r>
              <a:rPr lang="en-US" altLang="zh-TW" dirty="0">
                <a:latin typeface="Courier New" pitchFamily="49" charset="0"/>
                <a:ea typeface="新細明體" pitchFamily="18" charset="-120"/>
              </a:rPr>
              <a:t>;</a:t>
            </a:r>
          </a:p>
        </p:txBody>
      </p:sp>
      <p:pic>
        <p:nvPicPr>
          <p:cNvPr id="305164" name="Picture 12"/>
          <p:cNvPicPr>
            <a:picLocks noChangeAspect="1" noChangeArrowheads="1"/>
          </p:cNvPicPr>
          <p:nvPr/>
        </p:nvPicPr>
        <p:blipFill>
          <a:blip r:embed="rId3"/>
          <a:srcRect/>
          <a:stretch>
            <a:fillRect/>
          </a:stretch>
        </p:blipFill>
        <p:spPr bwMode="gray">
          <a:xfrm>
            <a:off x="1585385" y="4090989"/>
            <a:ext cx="8978900" cy="695325"/>
          </a:xfrm>
          <a:prstGeom prst="rect">
            <a:avLst/>
          </a:prstGeom>
          <a:noFill/>
          <a:ln w="25400">
            <a:noFill/>
            <a:miter lim="800000"/>
            <a:headEnd type="none" w="sm" len="sm"/>
            <a:tailEnd type="none" w="sm" len="sm"/>
          </a:ln>
          <a:effectLst/>
        </p:spPr>
      </p:pic>
      <p:pic>
        <p:nvPicPr>
          <p:cNvPr id="305165" name="Picture 13"/>
          <p:cNvPicPr>
            <a:picLocks noChangeAspect="1" noChangeArrowheads="1"/>
          </p:cNvPicPr>
          <p:nvPr/>
        </p:nvPicPr>
        <p:blipFill>
          <a:blip r:embed="rId4"/>
          <a:srcRect/>
          <a:stretch>
            <a:fillRect/>
          </a:stretch>
        </p:blipFill>
        <p:spPr bwMode="gray">
          <a:xfrm>
            <a:off x="1585385" y="4903788"/>
            <a:ext cx="8978900" cy="647700"/>
          </a:xfrm>
          <a:prstGeom prst="rect">
            <a:avLst/>
          </a:prstGeom>
          <a:noFill/>
          <a:ln w="25400">
            <a:noFill/>
            <a:miter lim="800000"/>
            <a:headEnd type="none" w="sm" len="sm"/>
            <a:tailEnd type="none" w="sm" len="sm"/>
          </a:ln>
          <a:effectLst/>
        </p:spPr>
      </p:pic>
      <p:pic>
        <p:nvPicPr>
          <p:cNvPr id="305166" name="Picture 14"/>
          <p:cNvPicPr>
            <a:picLocks noChangeAspect="1" noChangeArrowheads="1"/>
          </p:cNvPicPr>
          <p:nvPr/>
        </p:nvPicPr>
        <p:blipFill>
          <a:blip r:embed="rId5"/>
          <a:srcRect/>
          <a:stretch>
            <a:fillRect/>
          </a:stretch>
        </p:blipFill>
        <p:spPr bwMode="gray">
          <a:xfrm>
            <a:off x="1585385" y="5668964"/>
            <a:ext cx="8978900" cy="466725"/>
          </a:xfrm>
          <a:prstGeom prst="rect">
            <a:avLst/>
          </a:prstGeom>
          <a:noFill/>
          <a:ln w="25400">
            <a:noFill/>
            <a:miter lim="800000"/>
            <a:headEnd type="none" w="sm" len="sm"/>
            <a:tailEnd type="none" w="sm" len="sm"/>
          </a:ln>
          <a:effectLst/>
        </p:spPr>
      </p:pic>
      <p:pic>
        <p:nvPicPr>
          <p:cNvPr id="305167" name="Picture 15"/>
          <p:cNvPicPr>
            <a:picLocks noChangeAspect="1" noChangeArrowheads="1"/>
          </p:cNvPicPr>
          <p:nvPr/>
        </p:nvPicPr>
        <p:blipFill>
          <a:blip r:embed="rId6"/>
          <a:srcRect/>
          <a:stretch>
            <a:fillRect/>
          </a:stretch>
        </p:blipFill>
        <p:spPr bwMode="auto">
          <a:xfrm>
            <a:off x="1587501" y="6134101"/>
            <a:ext cx="8978900" cy="238125"/>
          </a:xfrm>
          <a:prstGeom prst="rect">
            <a:avLst/>
          </a:prstGeom>
          <a:noFill/>
          <a:ln w="25400">
            <a:noFill/>
            <a:miter lim="800000"/>
            <a:headEnd type="none" w="sm" len="sm"/>
            <a:tailEnd type="none" w="sm" len="sm"/>
          </a:ln>
          <a:effectLst/>
        </p:spPr>
      </p:pic>
      <p:sp>
        <p:nvSpPr>
          <p:cNvPr id="305168" name="Text Box 16"/>
          <p:cNvSpPr txBox="1">
            <a:spLocks noChangeArrowheads="1"/>
          </p:cNvSpPr>
          <p:nvPr/>
        </p:nvSpPr>
        <p:spPr bwMode="auto">
          <a:xfrm>
            <a:off x="1540934" y="4570414"/>
            <a:ext cx="488951"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altLang="zh-TW" sz="2400">
                <a:ea typeface="新細明體" pitchFamily="18" charset="-120"/>
              </a:rPr>
              <a:t>…</a:t>
            </a:r>
          </a:p>
        </p:txBody>
      </p:sp>
      <p:sp>
        <p:nvSpPr>
          <p:cNvPr id="305169" name="Text Box 17"/>
          <p:cNvSpPr txBox="1">
            <a:spLocks noChangeArrowheads="1"/>
          </p:cNvSpPr>
          <p:nvPr/>
        </p:nvSpPr>
        <p:spPr bwMode="auto">
          <a:xfrm>
            <a:off x="1538818" y="5359401"/>
            <a:ext cx="488949"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altLang="zh-TW" sz="2400">
                <a:ea typeface="新細明體" pitchFamily="18" charset="-120"/>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4" name="Rectangle 6"/>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Objectives</a:t>
            </a:r>
          </a:p>
        </p:txBody>
      </p:sp>
      <p:sp>
        <p:nvSpPr>
          <p:cNvPr id="365575" name="Rectangle 7"/>
          <p:cNvSpPr>
            <a:spLocks noGrp="1" noChangeArrowheads="1"/>
          </p:cNvSpPr>
          <p:nvPr>
            <p:ph sz="half" idx="1"/>
          </p:nvPr>
        </p:nvSpPr>
        <p:spPr/>
        <p:txBody>
          <a:bodyPr/>
          <a:lstStyle/>
          <a:p>
            <a:pPr>
              <a:lnSpc>
                <a:spcPts val="3000"/>
              </a:lnSpc>
            </a:pPr>
            <a:r>
              <a:rPr lang="zh-TW" altLang="en-US" dirty="0">
                <a:solidFill>
                  <a:schemeClr val="tx1"/>
                </a:solidFill>
                <a:latin typeface="微軟正黑體" pitchFamily="34" charset="-120"/>
                <a:ea typeface="微軟正黑體" pitchFamily="34" charset="-120"/>
              </a:rPr>
              <a:t>定義子查詢</a:t>
            </a:r>
          </a:p>
          <a:p>
            <a:pPr marL="536575" indent="-441325">
              <a:lnSpc>
                <a:spcPts val="3000"/>
              </a:lnSpc>
              <a:buClrTx/>
              <a:buFont typeface="Wingdings" pitchFamily="2" charset="2"/>
              <a:buChar char="ü"/>
            </a:pPr>
            <a:r>
              <a:rPr lang="zh-TW" altLang="en-US" dirty="0">
                <a:solidFill>
                  <a:schemeClr val="tx1"/>
                </a:solidFill>
                <a:latin typeface="微軟正黑體" pitchFamily="34" charset="-120"/>
                <a:ea typeface="微軟正黑體" pitchFamily="34" charset="-120"/>
              </a:rPr>
              <a:t>描述子查詢所能解決的問題類型</a:t>
            </a:r>
          </a:p>
          <a:p>
            <a:pPr marL="536575" indent="-441325">
              <a:lnSpc>
                <a:spcPts val="3000"/>
              </a:lnSpc>
              <a:buClrTx/>
              <a:buFont typeface="Wingdings" pitchFamily="2" charset="2"/>
              <a:buChar char="ü"/>
            </a:pPr>
            <a:r>
              <a:rPr lang="zh-TW" altLang="en-US" dirty="0">
                <a:solidFill>
                  <a:schemeClr val="tx1"/>
                </a:solidFill>
                <a:latin typeface="微軟正黑體" pitchFamily="34" charset="-120"/>
                <a:ea typeface="微軟正黑體" pitchFamily="34" charset="-120"/>
              </a:rPr>
              <a:t>列舉子查詢的類型</a:t>
            </a:r>
          </a:p>
          <a:p>
            <a:pPr marL="536575" indent="-441325">
              <a:lnSpc>
                <a:spcPts val="3000"/>
              </a:lnSpc>
              <a:buClrTx/>
              <a:buFont typeface="Wingdings" pitchFamily="2" charset="2"/>
              <a:buChar char="ü"/>
            </a:pPr>
            <a:r>
              <a:rPr lang="zh-TW" altLang="en-US" dirty="0">
                <a:solidFill>
                  <a:schemeClr val="tx1"/>
                </a:solidFill>
                <a:latin typeface="微軟正黑體" pitchFamily="34" charset="-120"/>
                <a:ea typeface="微軟正黑體" pitchFamily="34" charset="-120"/>
              </a:rPr>
              <a:t>撰寫單列子查詢以及多列子查詢</a:t>
            </a:r>
            <a:endParaRPr lang="en-US" altLang="zh-TW" dirty="0">
              <a:solidFill>
                <a:schemeClr val="tx1"/>
              </a:solidFill>
              <a:latin typeface="微軟正黑體" pitchFamily="34" charset="-120"/>
              <a:ea typeface="微軟正黑體" pitchFamily="34" charset="-12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6" name="Rectangle 16"/>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INTERSECT Operator</a:t>
            </a:r>
          </a:p>
        </p:txBody>
      </p:sp>
      <p:sp>
        <p:nvSpPr>
          <p:cNvPr id="307263" name="Rectangle 63"/>
          <p:cNvSpPr>
            <a:spLocks noChangeArrowheads="1"/>
          </p:cNvSpPr>
          <p:nvPr/>
        </p:nvSpPr>
        <p:spPr bwMode="auto">
          <a:xfrm>
            <a:off x="1895712" y="4430110"/>
            <a:ext cx="9602721" cy="1851534"/>
          </a:xfrm>
          <a:prstGeom prst="rect">
            <a:avLst/>
          </a:prstGeom>
          <a:noFill/>
          <a:ln w="9525">
            <a:noFill/>
            <a:miter lim="800000"/>
            <a:headEnd/>
            <a:tailEnd/>
          </a:ln>
          <a:effectLst/>
        </p:spPr>
        <p:txBody>
          <a:bodyPr wrap="square" lIns="92075" tIns="46038" rIns="92075" bIns="46038">
            <a:spAutoFit/>
          </a:bodyPr>
          <a:lstStyle/>
          <a:p>
            <a:pPr>
              <a:lnSpc>
                <a:spcPts val="2800"/>
              </a:lnSpc>
            </a:pPr>
            <a:r>
              <a:rPr lang="en-US" altLang="zh-TW" dirty="0">
                <a:latin typeface="微軟正黑體" pitchFamily="34" charset="-120"/>
                <a:ea typeface="微軟正黑體" pitchFamily="34" charset="-120"/>
              </a:rPr>
              <a:t>INTERSECT </a:t>
            </a:r>
            <a:r>
              <a:rPr lang="zh-TW" altLang="en-US" dirty="0">
                <a:latin typeface="微軟正黑體" pitchFamily="34" charset="-120"/>
                <a:ea typeface="微軟正黑體" pitchFamily="34" charset="-120"/>
              </a:rPr>
              <a:t>運算子會傳回兩個查詢所共有的資料列。使用方針如下</a:t>
            </a:r>
          </a:p>
          <a:p>
            <a:pPr marL="361950" indent="-361950">
              <a:lnSpc>
                <a:spcPts val="2800"/>
              </a:lnSpc>
              <a:buFont typeface="Wingdings" pitchFamily="2" charset="2"/>
              <a:buChar char="ü"/>
            </a:pPr>
            <a:r>
              <a:rPr lang="zh-TW" altLang="en-US" dirty="0">
                <a:latin typeface="微軟正黑體" pitchFamily="34" charset="-120"/>
                <a:ea typeface="微軟正黑體" pitchFamily="34" charset="-120"/>
              </a:rPr>
              <a:t>查詢中</a:t>
            </a:r>
            <a:r>
              <a:rPr lang="en-US" altLang="zh-TW" dirty="0">
                <a:latin typeface="微軟正黑體" pitchFamily="34" charset="-120"/>
                <a:ea typeface="微軟正黑體" pitchFamily="34" charset="-120"/>
              </a:rPr>
              <a:t>SELECT </a:t>
            </a:r>
            <a:r>
              <a:rPr lang="zh-TW" altLang="en-US" dirty="0">
                <a:latin typeface="微軟正黑體" pitchFamily="34" charset="-120"/>
                <a:ea typeface="微軟正黑體" pitchFamily="34" charset="-120"/>
              </a:rPr>
              <a:t>敘述句所選取的資料欄數目和資料欄的資料類型，必須和在所有的</a:t>
            </a:r>
          </a:p>
          <a:p>
            <a:pPr marL="361950" indent="-361950">
              <a:lnSpc>
                <a:spcPts val="2800"/>
              </a:lnSpc>
              <a:buFont typeface="Wingdings" pitchFamily="2" charset="2"/>
              <a:buChar char="ü"/>
            </a:pPr>
            <a:r>
              <a:rPr lang="en-US" altLang="zh-TW" dirty="0">
                <a:latin typeface="微軟正黑體" pitchFamily="34" charset="-120"/>
                <a:ea typeface="微軟正黑體" pitchFamily="34" charset="-120"/>
              </a:rPr>
              <a:t>SELECT </a:t>
            </a:r>
            <a:r>
              <a:rPr lang="zh-TW" altLang="en-US" dirty="0">
                <a:latin typeface="微軟正黑體" pitchFamily="34" charset="-120"/>
                <a:ea typeface="微軟正黑體" pitchFamily="34" charset="-120"/>
              </a:rPr>
              <a:t>敘述句中一樣。資料欄的名稱則不必一樣。</a:t>
            </a:r>
          </a:p>
          <a:p>
            <a:pPr marL="361950" indent="-361950">
              <a:lnSpc>
                <a:spcPts val="2800"/>
              </a:lnSpc>
              <a:buFont typeface="Wingdings" pitchFamily="2" charset="2"/>
              <a:buChar char="ü"/>
            </a:pPr>
            <a:r>
              <a:rPr lang="zh-TW" altLang="en-US" dirty="0">
                <a:latin typeface="微軟正黑體" pitchFamily="34" charset="-120"/>
                <a:ea typeface="微軟正黑體" pitchFamily="34" charset="-120"/>
              </a:rPr>
              <a:t>顛倒交集表格的順序並不會更改結果。</a:t>
            </a:r>
          </a:p>
          <a:p>
            <a:pPr marL="361950" indent="-361950">
              <a:lnSpc>
                <a:spcPts val="2800"/>
              </a:lnSpc>
              <a:buFont typeface="Wingdings" pitchFamily="2" charset="2"/>
              <a:buChar char="ü"/>
            </a:pPr>
            <a:r>
              <a:rPr lang="en-US" altLang="zh-TW" dirty="0">
                <a:latin typeface="微軟正黑體" pitchFamily="34" charset="-120"/>
                <a:ea typeface="微軟正黑體" pitchFamily="34" charset="-120"/>
              </a:rPr>
              <a:t>INTERSECT </a:t>
            </a:r>
            <a:r>
              <a:rPr lang="zh-TW" altLang="en-US" dirty="0">
                <a:latin typeface="微軟正黑體" pitchFamily="34" charset="-120"/>
                <a:ea typeface="微軟正黑體" pitchFamily="34" charset="-120"/>
              </a:rPr>
              <a:t>運算子不會忽略</a:t>
            </a:r>
            <a:r>
              <a:rPr lang="en-US" altLang="zh-TW" dirty="0">
                <a:latin typeface="微軟正黑體" pitchFamily="34" charset="-120"/>
                <a:ea typeface="微軟正黑體" pitchFamily="34" charset="-120"/>
              </a:rPr>
              <a:t>NULL </a:t>
            </a:r>
            <a:r>
              <a:rPr lang="zh-TW" altLang="en-US" dirty="0">
                <a:latin typeface="微軟正黑體" pitchFamily="34" charset="-120"/>
                <a:ea typeface="微軟正黑體" pitchFamily="34" charset="-120"/>
              </a:rPr>
              <a:t>值。</a:t>
            </a:r>
            <a:endParaRPr lang="en-US" altLang="zh-TW" dirty="0">
              <a:latin typeface="微軟正黑體" pitchFamily="34" charset="-120"/>
              <a:ea typeface="微軟正黑體" pitchFamily="34" charset="-120"/>
            </a:endParaRPr>
          </a:p>
        </p:txBody>
      </p:sp>
      <p:grpSp>
        <p:nvGrpSpPr>
          <p:cNvPr id="9" name="群組 8"/>
          <p:cNvGrpSpPr/>
          <p:nvPr/>
        </p:nvGrpSpPr>
        <p:grpSpPr>
          <a:xfrm>
            <a:off x="3368449" y="1135118"/>
            <a:ext cx="5115729" cy="2960741"/>
            <a:chOff x="2605618" y="1831976"/>
            <a:chExt cx="6913033" cy="3494088"/>
          </a:xfrm>
        </p:grpSpPr>
        <p:sp>
          <p:nvSpPr>
            <p:cNvPr id="307259" name="Oval 59"/>
            <p:cNvSpPr>
              <a:spLocks noChangeArrowheads="1"/>
            </p:cNvSpPr>
            <p:nvPr/>
          </p:nvSpPr>
          <p:spPr bwMode="gray">
            <a:xfrm>
              <a:off x="2605618" y="2357439"/>
              <a:ext cx="3826933" cy="2968625"/>
            </a:xfrm>
            <a:prstGeom prst="ellipse">
              <a:avLst/>
            </a:prstGeom>
            <a:solidFill>
              <a:srgbClr val="6699FF"/>
            </a:solidFill>
            <a:ln w="28575">
              <a:solidFill>
                <a:schemeClr val="tx1"/>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307260" name="Rectangle 60"/>
            <p:cNvSpPr>
              <a:spLocks noChangeArrowheads="1"/>
            </p:cNvSpPr>
            <p:nvPr/>
          </p:nvSpPr>
          <p:spPr bwMode="auto">
            <a:xfrm>
              <a:off x="4286251" y="1831976"/>
              <a:ext cx="318998" cy="369974"/>
            </a:xfrm>
            <a:prstGeom prst="rect">
              <a:avLst/>
            </a:prstGeom>
            <a:noFill/>
            <a:ln w="9525">
              <a:noFill/>
              <a:miter lim="800000"/>
              <a:headEnd/>
              <a:tailEnd/>
            </a:ln>
            <a:effectLst/>
          </p:spPr>
          <p:txBody>
            <a:bodyPr wrap="none" lIns="92075" tIns="46038" rIns="92075" bIns="46038">
              <a:spAutoFit/>
            </a:bodyPr>
            <a:lstStyle/>
            <a:p>
              <a:pPr algn="l" defTabSz="762000" eaLnBrk="0" hangingPunct="0">
                <a:spcBef>
                  <a:spcPct val="0"/>
                </a:spcBef>
                <a:buClrTx/>
                <a:buFontTx/>
                <a:buNone/>
              </a:pPr>
              <a:r>
                <a:rPr lang="en-US" altLang="zh-TW">
                  <a:ea typeface="新細明體" pitchFamily="18" charset="-120"/>
                </a:rPr>
                <a:t>A</a:t>
              </a:r>
            </a:p>
          </p:txBody>
        </p:sp>
        <p:sp>
          <p:nvSpPr>
            <p:cNvPr id="307261" name="Oval 61"/>
            <p:cNvSpPr>
              <a:spLocks noChangeArrowheads="1"/>
            </p:cNvSpPr>
            <p:nvPr/>
          </p:nvSpPr>
          <p:spPr bwMode="gray">
            <a:xfrm>
              <a:off x="5691718" y="2357439"/>
              <a:ext cx="3826933" cy="2968625"/>
            </a:xfrm>
            <a:prstGeom prst="ellipse">
              <a:avLst/>
            </a:prstGeom>
            <a:solidFill>
              <a:srgbClr val="6699FF"/>
            </a:solidFill>
            <a:ln w="28575">
              <a:solidFill>
                <a:schemeClr val="tx1"/>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307262" name="Rectangle 62"/>
            <p:cNvSpPr>
              <a:spLocks noChangeArrowheads="1"/>
            </p:cNvSpPr>
            <p:nvPr/>
          </p:nvSpPr>
          <p:spPr bwMode="auto">
            <a:xfrm>
              <a:off x="7372351" y="1831976"/>
              <a:ext cx="310983" cy="369974"/>
            </a:xfrm>
            <a:prstGeom prst="rect">
              <a:avLst/>
            </a:prstGeom>
            <a:noFill/>
            <a:ln w="9525">
              <a:noFill/>
              <a:miter lim="800000"/>
              <a:headEnd/>
              <a:tailEnd/>
            </a:ln>
            <a:effectLst/>
          </p:spPr>
          <p:txBody>
            <a:bodyPr wrap="none" lIns="92075" tIns="46038" rIns="92075" bIns="46038">
              <a:spAutoFit/>
            </a:bodyPr>
            <a:lstStyle/>
            <a:p>
              <a:pPr algn="l" defTabSz="762000" eaLnBrk="0" hangingPunct="0">
                <a:spcBef>
                  <a:spcPct val="0"/>
                </a:spcBef>
                <a:buClrTx/>
                <a:buFontTx/>
                <a:buNone/>
              </a:pPr>
              <a:r>
                <a:rPr lang="en-US" altLang="zh-TW">
                  <a:ea typeface="新細明體" pitchFamily="18" charset="-120"/>
                </a:rPr>
                <a:t>B</a:t>
              </a:r>
            </a:p>
          </p:txBody>
        </p:sp>
        <p:sp>
          <p:nvSpPr>
            <p:cNvPr id="307264" name="Freeform 64"/>
            <p:cNvSpPr>
              <a:spLocks/>
            </p:cNvSpPr>
            <p:nvPr/>
          </p:nvSpPr>
          <p:spPr bwMode="blackGray">
            <a:xfrm>
              <a:off x="5668434" y="2979739"/>
              <a:ext cx="785284" cy="1741487"/>
            </a:xfrm>
            <a:custGeom>
              <a:avLst/>
              <a:gdLst/>
              <a:ahLst/>
              <a:cxnLst>
                <a:cxn ang="0">
                  <a:pos x="294" y="29"/>
                </a:cxn>
                <a:cxn ang="0">
                  <a:pos x="336" y="77"/>
                </a:cxn>
                <a:cxn ang="0">
                  <a:pos x="373" y="132"/>
                </a:cxn>
                <a:cxn ang="0">
                  <a:pos x="408" y="190"/>
                </a:cxn>
                <a:cxn ang="0">
                  <a:pos x="438" y="249"/>
                </a:cxn>
                <a:cxn ang="0">
                  <a:pos x="465" y="312"/>
                </a:cxn>
                <a:cxn ang="0">
                  <a:pos x="487" y="379"/>
                </a:cxn>
                <a:cxn ang="0">
                  <a:pos x="504" y="448"/>
                </a:cxn>
                <a:cxn ang="0">
                  <a:pos x="517" y="521"/>
                </a:cxn>
                <a:cxn ang="0">
                  <a:pos x="525" y="595"/>
                </a:cxn>
                <a:cxn ang="0">
                  <a:pos x="528" y="672"/>
                </a:cxn>
                <a:cxn ang="0">
                  <a:pos x="525" y="746"/>
                </a:cxn>
                <a:cxn ang="0">
                  <a:pos x="517" y="821"/>
                </a:cxn>
                <a:cxn ang="0">
                  <a:pos x="504" y="893"/>
                </a:cxn>
                <a:cxn ang="0">
                  <a:pos x="487" y="961"/>
                </a:cxn>
                <a:cxn ang="0">
                  <a:pos x="463" y="1029"/>
                </a:cxn>
                <a:cxn ang="0">
                  <a:pos x="438" y="1092"/>
                </a:cxn>
                <a:cxn ang="0">
                  <a:pos x="407" y="1153"/>
                </a:cxn>
                <a:cxn ang="0">
                  <a:pos x="372" y="1210"/>
                </a:cxn>
                <a:cxn ang="0">
                  <a:pos x="334" y="1263"/>
                </a:cxn>
                <a:cxn ang="0">
                  <a:pos x="293" y="1314"/>
                </a:cxn>
                <a:cxn ang="0">
                  <a:pos x="248" y="1329"/>
                </a:cxn>
                <a:cxn ang="0">
                  <a:pos x="206" y="1280"/>
                </a:cxn>
                <a:cxn ang="0">
                  <a:pos x="167" y="1228"/>
                </a:cxn>
                <a:cxn ang="0">
                  <a:pos x="131" y="1174"/>
                </a:cxn>
                <a:cxn ang="0">
                  <a:pos x="100" y="1114"/>
                </a:cxn>
                <a:cxn ang="0">
                  <a:pos x="71" y="1051"/>
                </a:cxn>
                <a:cxn ang="0">
                  <a:pos x="47" y="984"/>
                </a:cxn>
                <a:cxn ang="0">
                  <a:pos x="30" y="917"/>
                </a:cxn>
                <a:cxn ang="0">
                  <a:pos x="14" y="845"/>
                </a:cxn>
                <a:cxn ang="0">
                  <a:pos x="4" y="772"/>
                </a:cxn>
                <a:cxn ang="0">
                  <a:pos x="0" y="695"/>
                </a:cxn>
                <a:cxn ang="0">
                  <a:pos x="1" y="621"/>
                </a:cxn>
                <a:cxn ang="0">
                  <a:pos x="7" y="547"/>
                </a:cxn>
                <a:cxn ang="0">
                  <a:pos x="19" y="474"/>
                </a:cxn>
                <a:cxn ang="0">
                  <a:pos x="36" y="403"/>
                </a:cxn>
                <a:cxn ang="0">
                  <a:pos x="56" y="335"/>
                </a:cxn>
                <a:cxn ang="0">
                  <a:pos x="81" y="269"/>
                </a:cxn>
                <a:cxn ang="0">
                  <a:pos x="110" y="210"/>
                </a:cxn>
                <a:cxn ang="0">
                  <a:pos x="143" y="150"/>
                </a:cxn>
                <a:cxn ang="0">
                  <a:pos x="180" y="96"/>
                </a:cxn>
                <a:cxn ang="0">
                  <a:pos x="221" y="44"/>
                </a:cxn>
                <a:cxn ang="0">
                  <a:pos x="264" y="0"/>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cmpd="sng">
              <a:solidFill>
                <a:srgbClr val="081D58"/>
              </a:solidFill>
              <a:prstDash val="solid"/>
              <a:round/>
              <a:headEnd type="none" w="sm" len="sm"/>
              <a:tailEnd type="none" w="sm" len="sm"/>
            </a:ln>
            <a:effectLst/>
          </p:spPr>
          <p:txBody>
            <a:bodyPr/>
            <a:lstStyle/>
            <a:p>
              <a:endParaRPr lang="zh-TW" altLang="en-US"/>
            </a:p>
          </p:txBody>
        </p:sp>
      </p:gr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65" name="Rectangle 17"/>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Using the INTERSECT Operator</a:t>
            </a:r>
          </a:p>
        </p:txBody>
      </p:sp>
      <p:sp>
        <p:nvSpPr>
          <p:cNvPr id="309266" name="Rectangle 18"/>
          <p:cNvSpPr>
            <a:spLocks noGrp="1" noChangeArrowheads="1"/>
          </p:cNvSpPr>
          <p:nvPr>
            <p:ph sz="half" idx="1"/>
          </p:nvPr>
        </p:nvSpPr>
        <p:spPr/>
        <p:txBody>
          <a:bodyPr>
            <a:normAutofit/>
          </a:bodyPr>
          <a:lstStyle/>
          <a:p>
            <a:pPr>
              <a:lnSpc>
                <a:spcPts val="2700"/>
              </a:lnSpc>
            </a:pPr>
            <a:r>
              <a:rPr lang="zh-TW" altLang="en-US" sz="1800" dirty="0">
                <a:latin typeface="微軟正黑體" pitchFamily="34" charset="-120"/>
                <a:ea typeface="微軟正黑體" pitchFamily="34" charset="-120"/>
              </a:rPr>
              <a:t>顯示目前職稱與最初聘僱時職稱相同之員工的員工</a:t>
            </a:r>
            <a:r>
              <a:rPr lang="en-US" altLang="zh-TW" sz="1800" dirty="0">
                <a:latin typeface="微軟正黑體" pitchFamily="34" charset="-120"/>
                <a:ea typeface="微軟正黑體" pitchFamily="34" charset="-120"/>
              </a:rPr>
              <a:t>ID </a:t>
            </a:r>
            <a:r>
              <a:rPr lang="zh-TW" altLang="en-US" sz="1800" dirty="0">
                <a:latin typeface="微軟正黑體" pitchFamily="34" charset="-120"/>
                <a:ea typeface="微軟正黑體" pitchFamily="34" charset="-120"/>
              </a:rPr>
              <a:t>和工作</a:t>
            </a:r>
            <a:r>
              <a:rPr lang="en-US" altLang="zh-TW" sz="1800" dirty="0">
                <a:latin typeface="微軟正黑體" pitchFamily="34" charset="-120"/>
                <a:ea typeface="微軟正黑體" pitchFamily="34" charset="-120"/>
              </a:rPr>
              <a:t>ID (</a:t>
            </a:r>
            <a:r>
              <a:rPr lang="zh-TW" altLang="en-US" sz="1800" dirty="0">
                <a:latin typeface="微軟正黑體" pitchFamily="34" charset="-120"/>
                <a:ea typeface="微軟正黑體" pitchFamily="34" charset="-120"/>
              </a:rPr>
              <a:t>也就是說，曾經調動過職務，但是現在又調回原先職務的員工</a:t>
            </a:r>
            <a:r>
              <a:rPr lang="en-US" altLang="zh-TW" sz="1800" dirty="0">
                <a:latin typeface="微軟正黑體" pitchFamily="34" charset="-120"/>
                <a:ea typeface="微軟正黑體" pitchFamily="34" charset="-120"/>
              </a:rPr>
              <a:t>)</a:t>
            </a:r>
            <a:r>
              <a:rPr lang="zh-TW" altLang="en-US" sz="1800" dirty="0">
                <a:latin typeface="微軟正黑體" pitchFamily="34" charset="-120"/>
                <a:ea typeface="微軟正黑體" pitchFamily="34" charset="-120"/>
              </a:rPr>
              <a:t>。</a:t>
            </a:r>
            <a:endParaRPr lang="en-US" altLang="zh-TW" sz="1800" dirty="0">
              <a:latin typeface="微軟正黑體" pitchFamily="34" charset="-120"/>
              <a:ea typeface="微軟正黑體" pitchFamily="34" charset="-120"/>
            </a:endParaRPr>
          </a:p>
        </p:txBody>
      </p:sp>
      <p:sp>
        <p:nvSpPr>
          <p:cNvPr id="309257" name="Rectangle 9"/>
          <p:cNvSpPr>
            <a:spLocks noChangeArrowheads="1"/>
          </p:cNvSpPr>
          <p:nvPr/>
        </p:nvSpPr>
        <p:spPr bwMode="blackGray">
          <a:xfrm>
            <a:off x="1151467" y="2714624"/>
            <a:ext cx="9728200" cy="15875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pPr>
            <a:endParaRPr lang="en-US" altLang="zh-TW">
              <a:solidFill>
                <a:srgbClr val="000000"/>
              </a:solidFill>
              <a:latin typeface="Courier New" pitchFamily="49" charset="0"/>
              <a:ea typeface="新細明體" pitchFamily="18" charset="-120"/>
            </a:endParaRPr>
          </a:p>
          <a:p>
            <a:pPr algn="l" eaLnBrk="0" hangingPunct="0">
              <a:spcBef>
                <a:spcPct val="0"/>
              </a:spcBef>
              <a:buClrTx/>
              <a:buFontTx/>
              <a:buNone/>
            </a:pPr>
            <a:endParaRPr lang="en-US" altLang="zh-TW">
              <a:solidFill>
                <a:srgbClr val="000000"/>
              </a:solidFill>
              <a:latin typeface="Courier New" pitchFamily="49" charset="0"/>
              <a:ea typeface="新細明體" pitchFamily="18" charset="-120"/>
            </a:endParaRPr>
          </a:p>
        </p:txBody>
      </p:sp>
      <p:sp>
        <p:nvSpPr>
          <p:cNvPr id="309258" name="Rectangle 10"/>
          <p:cNvSpPr>
            <a:spLocks noChangeArrowheads="1"/>
          </p:cNvSpPr>
          <p:nvPr/>
        </p:nvSpPr>
        <p:spPr bwMode="auto">
          <a:xfrm>
            <a:off x="1430867" y="2693987"/>
            <a:ext cx="9899651" cy="1625600"/>
          </a:xfrm>
          <a:prstGeom prst="rect">
            <a:avLst/>
          </a:prstGeom>
          <a:noFill/>
          <a:ln w="9525">
            <a:noFill/>
            <a:miter lim="800000"/>
            <a:headEnd/>
            <a:tailEnd/>
          </a:ln>
          <a:effectLst/>
        </p:spPr>
        <p:txBody>
          <a:bodyPr wrap="none" lIns="92075" tIns="46038" rIns="92075" bIns="46038" anchor="ctr"/>
          <a:lstStyle/>
          <a:p>
            <a:pPr algn="l" eaLnBrk="0" hangingPunct="0">
              <a:spcBef>
                <a:spcPct val="0"/>
              </a:spcBef>
              <a:buClrTx/>
              <a:buFontTx/>
              <a:buNone/>
            </a:pPr>
            <a:r>
              <a:rPr lang="en-US" altLang="zh-TW" dirty="0">
                <a:latin typeface="Courier New" pitchFamily="49" charset="0"/>
                <a:ea typeface="新細明體" pitchFamily="18" charset="-120"/>
              </a:rPr>
              <a:t>SELECT </a:t>
            </a:r>
            <a:r>
              <a:rPr lang="en-US" altLang="zh-TW" dirty="0" err="1">
                <a:latin typeface="Courier New" pitchFamily="49" charset="0"/>
                <a:ea typeface="新細明體" pitchFamily="18" charset="-120"/>
              </a:rPr>
              <a:t>employee_id</a:t>
            </a:r>
            <a:r>
              <a:rPr lang="en-US" altLang="zh-TW" dirty="0">
                <a:latin typeface="Courier New" pitchFamily="49" charset="0"/>
                <a:ea typeface="新細明體" pitchFamily="18" charset="-120"/>
              </a:rPr>
              <a:t>, </a:t>
            </a:r>
            <a:r>
              <a:rPr lang="en-US" altLang="zh-TW" dirty="0" err="1">
                <a:latin typeface="Courier New" pitchFamily="49" charset="0"/>
                <a:ea typeface="新細明體" pitchFamily="18" charset="-120"/>
              </a:rPr>
              <a:t>job_id</a:t>
            </a:r>
            <a:endParaRPr lang="en-US" altLang="zh-TW" dirty="0">
              <a:latin typeface="Courier New" pitchFamily="49" charset="0"/>
              <a:ea typeface="新細明體" pitchFamily="18" charset="-120"/>
            </a:endParaRPr>
          </a:p>
          <a:p>
            <a:pPr algn="l" eaLnBrk="0" hangingPunct="0">
              <a:spcBef>
                <a:spcPct val="0"/>
              </a:spcBef>
              <a:buClrTx/>
              <a:buFontTx/>
              <a:buNone/>
            </a:pPr>
            <a:r>
              <a:rPr lang="en-US" altLang="zh-TW" dirty="0">
                <a:latin typeface="Courier New" pitchFamily="49" charset="0"/>
                <a:ea typeface="新細明體" pitchFamily="18" charset="-120"/>
              </a:rPr>
              <a:t>FROM   employees</a:t>
            </a:r>
          </a:p>
          <a:p>
            <a:pPr algn="l" eaLnBrk="0" hangingPunct="0">
              <a:spcBef>
                <a:spcPct val="0"/>
              </a:spcBef>
              <a:buClrTx/>
              <a:buFontTx/>
              <a:buNone/>
            </a:pPr>
            <a:r>
              <a:rPr lang="en-US" altLang="zh-TW" b="1" dirty="0">
                <a:solidFill>
                  <a:srgbClr val="C00000"/>
                </a:solidFill>
                <a:latin typeface="Courier New" pitchFamily="49" charset="0"/>
                <a:ea typeface="新細明體" pitchFamily="18" charset="-120"/>
              </a:rPr>
              <a:t>INTERSECT</a:t>
            </a:r>
          </a:p>
          <a:p>
            <a:pPr algn="l" eaLnBrk="0" hangingPunct="0">
              <a:spcBef>
                <a:spcPct val="0"/>
              </a:spcBef>
              <a:buClrTx/>
              <a:buFontTx/>
              <a:buNone/>
            </a:pPr>
            <a:r>
              <a:rPr lang="en-US" altLang="zh-TW" dirty="0">
                <a:latin typeface="Courier New" pitchFamily="49" charset="0"/>
                <a:ea typeface="新細明體" pitchFamily="18" charset="-120"/>
              </a:rPr>
              <a:t>SELECT </a:t>
            </a:r>
            <a:r>
              <a:rPr lang="en-US" altLang="zh-TW" dirty="0" err="1">
                <a:latin typeface="Courier New" pitchFamily="49" charset="0"/>
                <a:ea typeface="新細明體" pitchFamily="18" charset="-120"/>
              </a:rPr>
              <a:t>employee_id</a:t>
            </a:r>
            <a:r>
              <a:rPr lang="en-US" altLang="zh-TW" dirty="0">
                <a:latin typeface="Courier New" pitchFamily="49" charset="0"/>
                <a:ea typeface="新細明體" pitchFamily="18" charset="-120"/>
              </a:rPr>
              <a:t>, </a:t>
            </a:r>
            <a:r>
              <a:rPr lang="en-US" altLang="zh-TW" dirty="0" err="1">
                <a:latin typeface="Courier New" pitchFamily="49" charset="0"/>
                <a:ea typeface="新細明體" pitchFamily="18" charset="-120"/>
              </a:rPr>
              <a:t>job_id</a:t>
            </a:r>
            <a:endParaRPr lang="en-US" altLang="zh-TW" dirty="0">
              <a:latin typeface="Courier New" pitchFamily="49" charset="0"/>
              <a:ea typeface="新細明體" pitchFamily="18" charset="-120"/>
            </a:endParaRPr>
          </a:p>
          <a:p>
            <a:pPr algn="l" eaLnBrk="0" hangingPunct="0">
              <a:spcBef>
                <a:spcPct val="0"/>
              </a:spcBef>
              <a:buClrTx/>
              <a:buFontTx/>
              <a:buNone/>
            </a:pPr>
            <a:r>
              <a:rPr lang="en-US" altLang="zh-TW" dirty="0">
                <a:latin typeface="Courier New" pitchFamily="49" charset="0"/>
                <a:ea typeface="新細明體" pitchFamily="18" charset="-120"/>
              </a:rPr>
              <a:t>FROM   </a:t>
            </a:r>
            <a:r>
              <a:rPr lang="en-US" altLang="zh-TW" dirty="0" err="1">
                <a:latin typeface="Courier New" pitchFamily="49" charset="0"/>
                <a:ea typeface="新細明體" pitchFamily="18" charset="-120"/>
              </a:rPr>
              <a:t>job_history</a:t>
            </a:r>
            <a:r>
              <a:rPr lang="en-US" altLang="zh-TW" dirty="0">
                <a:latin typeface="Courier New" pitchFamily="49" charset="0"/>
                <a:ea typeface="新細明體" pitchFamily="18" charset="-120"/>
              </a:rPr>
              <a:t>;</a:t>
            </a:r>
          </a:p>
        </p:txBody>
      </p:sp>
      <p:pic>
        <p:nvPicPr>
          <p:cNvPr id="309260" name="Picture 12"/>
          <p:cNvPicPr>
            <a:picLocks noChangeAspect="1" noChangeArrowheads="1"/>
          </p:cNvPicPr>
          <p:nvPr/>
        </p:nvPicPr>
        <p:blipFill>
          <a:blip r:embed="rId3"/>
          <a:srcRect/>
          <a:stretch>
            <a:fillRect/>
          </a:stretch>
        </p:blipFill>
        <p:spPr bwMode="gray">
          <a:xfrm>
            <a:off x="1545167" y="4537075"/>
            <a:ext cx="9017000" cy="73342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1" name="Arc 5"/>
          <p:cNvSpPr>
            <a:spLocks/>
          </p:cNvSpPr>
          <p:nvPr/>
        </p:nvSpPr>
        <p:spPr bwMode="auto">
          <a:xfrm>
            <a:off x="12422718" y="5722939"/>
            <a:ext cx="258233" cy="2047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zh-TW" altLang="en-US"/>
          </a:p>
        </p:txBody>
      </p:sp>
      <p:sp>
        <p:nvSpPr>
          <p:cNvPr id="311309" name="Rectangle 13"/>
          <p:cNvSpPr>
            <a:spLocks noGrp="1" noChangeArrowheads="1"/>
          </p:cNvSpPr>
          <p:nvPr>
            <p:ph type="title"/>
          </p:nvPr>
        </p:nvSpPr>
        <p:spPr/>
        <p:txBody>
          <a:bodyPr>
            <a:normAutofit fontScale="90000"/>
          </a:bodyPr>
          <a:lstStyle/>
          <a:p>
            <a:r>
              <a:rPr lang="en-US" altLang="zh-TW" sz="4400" dirty="0">
                <a:solidFill>
                  <a:schemeClr val="tx1"/>
                </a:solidFill>
                <a:latin typeface="+mn-lt"/>
                <a:ea typeface="微軟正黑體" pitchFamily="34" charset="-120"/>
              </a:rPr>
              <a:t>MINUS Operator</a:t>
            </a:r>
          </a:p>
        </p:txBody>
      </p:sp>
      <p:grpSp>
        <p:nvGrpSpPr>
          <p:cNvPr id="9" name="群組 8"/>
          <p:cNvGrpSpPr/>
          <p:nvPr/>
        </p:nvGrpSpPr>
        <p:grpSpPr>
          <a:xfrm>
            <a:off x="2913723" y="1135118"/>
            <a:ext cx="5750106" cy="3086865"/>
            <a:chOff x="2605618" y="1831976"/>
            <a:chExt cx="6913033" cy="3494088"/>
          </a:xfrm>
        </p:grpSpPr>
        <p:sp>
          <p:nvSpPr>
            <p:cNvPr id="311331" name="Oval 35"/>
            <p:cNvSpPr>
              <a:spLocks noChangeArrowheads="1"/>
            </p:cNvSpPr>
            <p:nvPr/>
          </p:nvSpPr>
          <p:spPr bwMode="blackGray">
            <a:xfrm>
              <a:off x="2605618" y="2357439"/>
              <a:ext cx="3826933" cy="2968625"/>
            </a:xfrm>
            <a:prstGeom prst="ellipse">
              <a:avLst/>
            </a:prstGeom>
            <a:solidFill>
              <a:srgbClr val="FFFF66"/>
            </a:solidFill>
            <a:ln w="28575" cap="rnd">
              <a:solidFill>
                <a:srgbClr val="081D58"/>
              </a:solidFill>
              <a:round/>
              <a:headEnd type="none" w="sm" len="sm"/>
              <a:tailEnd type="none" w="sm" len="sm"/>
            </a:ln>
            <a:effectLst/>
          </p:spPr>
          <p:txBody>
            <a:bodyPr/>
            <a:lstStyle/>
            <a:p>
              <a:pPr algn="l" eaLnBrk="0" hangingPunct="0">
                <a:spcBef>
                  <a:spcPct val="50000"/>
                </a:spcBef>
                <a:buClrTx/>
                <a:buFontTx/>
                <a:buNone/>
              </a:pPr>
              <a:endParaRPr lang="zh-TW" altLang="zh-TW" sz="2400" b="0"/>
            </a:p>
          </p:txBody>
        </p:sp>
        <p:sp>
          <p:nvSpPr>
            <p:cNvPr id="311332" name="Rectangle 36"/>
            <p:cNvSpPr>
              <a:spLocks noChangeArrowheads="1"/>
            </p:cNvSpPr>
            <p:nvPr/>
          </p:nvSpPr>
          <p:spPr bwMode="auto">
            <a:xfrm>
              <a:off x="4286251" y="1831976"/>
              <a:ext cx="318998" cy="369974"/>
            </a:xfrm>
            <a:prstGeom prst="rect">
              <a:avLst/>
            </a:prstGeom>
            <a:noFill/>
            <a:ln w="9525">
              <a:noFill/>
              <a:miter lim="800000"/>
              <a:headEnd/>
              <a:tailEnd/>
            </a:ln>
            <a:effectLst/>
          </p:spPr>
          <p:txBody>
            <a:bodyPr wrap="none" lIns="92075" tIns="46038" rIns="92075" bIns="46038">
              <a:spAutoFit/>
            </a:bodyPr>
            <a:lstStyle/>
            <a:p>
              <a:pPr algn="l" defTabSz="762000" eaLnBrk="0" hangingPunct="0">
                <a:spcBef>
                  <a:spcPct val="0"/>
                </a:spcBef>
                <a:buClrTx/>
                <a:buFontTx/>
                <a:buNone/>
              </a:pPr>
              <a:r>
                <a:rPr lang="en-US" altLang="zh-TW">
                  <a:ea typeface="新細明體" pitchFamily="18" charset="-120"/>
                </a:rPr>
                <a:t>A</a:t>
              </a:r>
            </a:p>
          </p:txBody>
        </p:sp>
        <p:sp>
          <p:nvSpPr>
            <p:cNvPr id="311333" name="Oval 37"/>
            <p:cNvSpPr>
              <a:spLocks noChangeArrowheads="1"/>
            </p:cNvSpPr>
            <p:nvPr/>
          </p:nvSpPr>
          <p:spPr bwMode="gray">
            <a:xfrm>
              <a:off x="5691718" y="2357439"/>
              <a:ext cx="3826933" cy="2968625"/>
            </a:xfrm>
            <a:prstGeom prst="ellipse">
              <a:avLst/>
            </a:prstGeom>
            <a:solidFill>
              <a:srgbClr val="6699FF"/>
            </a:solidFill>
            <a:ln w="28575">
              <a:solidFill>
                <a:schemeClr val="tx1"/>
              </a:solidFill>
              <a:round/>
              <a:headEnd/>
              <a:tailEnd/>
            </a:ln>
            <a:effectLst/>
          </p:spPr>
          <p:txBody>
            <a:bodyPr wrap="none" lIns="90488" tIns="44450" rIns="90488" bIns="44450" anchor="ctr"/>
            <a:lstStyle/>
            <a:p>
              <a:pPr algn="l" eaLnBrk="0" hangingPunct="0">
                <a:spcBef>
                  <a:spcPct val="50000"/>
                </a:spcBef>
                <a:buClrTx/>
                <a:buFontTx/>
                <a:buNone/>
              </a:pPr>
              <a:endParaRPr lang="zh-TW" altLang="zh-TW" sz="2400" b="0"/>
            </a:p>
          </p:txBody>
        </p:sp>
        <p:sp>
          <p:nvSpPr>
            <p:cNvPr id="311334" name="Rectangle 38"/>
            <p:cNvSpPr>
              <a:spLocks noChangeArrowheads="1"/>
            </p:cNvSpPr>
            <p:nvPr/>
          </p:nvSpPr>
          <p:spPr bwMode="auto">
            <a:xfrm>
              <a:off x="7372351" y="1831976"/>
              <a:ext cx="310983" cy="369974"/>
            </a:xfrm>
            <a:prstGeom prst="rect">
              <a:avLst/>
            </a:prstGeom>
            <a:noFill/>
            <a:ln w="9525">
              <a:noFill/>
              <a:miter lim="800000"/>
              <a:headEnd/>
              <a:tailEnd/>
            </a:ln>
            <a:effectLst/>
          </p:spPr>
          <p:txBody>
            <a:bodyPr wrap="none" lIns="92075" tIns="46038" rIns="92075" bIns="46038">
              <a:spAutoFit/>
            </a:bodyPr>
            <a:lstStyle/>
            <a:p>
              <a:pPr algn="l" defTabSz="762000" eaLnBrk="0" hangingPunct="0">
                <a:spcBef>
                  <a:spcPct val="0"/>
                </a:spcBef>
                <a:buClrTx/>
                <a:buFontTx/>
                <a:buNone/>
              </a:pPr>
              <a:r>
                <a:rPr lang="en-US" altLang="zh-TW">
                  <a:ea typeface="新細明體" pitchFamily="18" charset="-120"/>
                </a:rPr>
                <a:t>B</a:t>
              </a:r>
            </a:p>
          </p:txBody>
        </p:sp>
      </p:grpSp>
      <p:sp>
        <p:nvSpPr>
          <p:cNvPr id="311335" name="Rectangle 39"/>
          <p:cNvSpPr>
            <a:spLocks noChangeArrowheads="1"/>
          </p:cNvSpPr>
          <p:nvPr/>
        </p:nvSpPr>
        <p:spPr bwMode="auto">
          <a:xfrm>
            <a:off x="1459231" y="4556234"/>
            <a:ext cx="9696449" cy="1912448"/>
          </a:xfrm>
          <a:prstGeom prst="rect">
            <a:avLst/>
          </a:prstGeom>
          <a:noFill/>
          <a:ln w="9525">
            <a:noFill/>
            <a:miter lim="800000"/>
            <a:headEnd/>
            <a:tailEnd/>
          </a:ln>
          <a:effectLst/>
        </p:spPr>
        <p:txBody>
          <a:bodyPr lIns="92075" tIns="46038" rIns="92075" bIns="46038">
            <a:spAutoFit/>
          </a:bodyPr>
          <a:lstStyle/>
          <a:p>
            <a:pPr>
              <a:lnSpc>
                <a:spcPts val="2900"/>
              </a:lnSpc>
            </a:pPr>
            <a:r>
              <a:rPr lang="en-US" altLang="zh-TW" dirty="0">
                <a:latin typeface="微軟正黑體" pitchFamily="34" charset="-120"/>
                <a:ea typeface="微軟正黑體" pitchFamily="34" charset="-120"/>
              </a:rPr>
              <a:t>MINUS </a:t>
            </a:r>
            <a:r>
              <a:rPr lang="zh-TW" altLang="en-US" dirty="0">
                <a:latin typeface="微軟正黑體" pitchFamily="34" charset="-120"/>
                <a:ea typeface="微軟正黑體" pitchFamily="34" charset="-120"/>
              </a:rPr>
              <a:t>運算子會傳回第一個查詢中有、但第二個查詢中沒有的資料列。使用方針如下：</a:t>
            </a:r>
          </a:p>
          <a:p>
            <a:pPr marL="361950" indent="-361950">
              <a:lnSpc>
                <a:spcPts val="2900"/>
              </a:lnSpc>
              <a:buFont typeface="Wingdings" pitchFamily="2" charset="2"/>
              <a:buChar char="ü"/>
            </a:pPr>
            <a:r>
              <a:rPr lang="zh-TW" altLang="en-US" dirty="0">
                <a:latin typeface="微軟正黑體" pitchFamily="34" charset="-120"/>
                <a:ea typeface="微軟正黑體" pitchFamily="34" charset="-120"/>
              </a:rPr>
              <a:t>查詢中選取的</a:t>
            </a:r>
            <a:r>
              <a:rPr lang="en-US" altLang="zh-TW" dirty="0">
                <a:latin typeface="微軟正黑體" pitchFamily="34" charset="-120"/>
                <a:ea typeface="微軟正黑體" pitchFamily="34" charset="-120"/>
              </a:rPr>
              <a:t>SELECT </a:t>
            </a:r>
            <a:r>
              <a:rPr lang="zh-TW" altLang="en-US" dirty="0">
                <a:latin typeface="微軟正黑體" pitchFamily="34" charset="-120"/>
                <a:ea typeface="微軟正黑體" pitchFamily="34" charset="-120"/>
              </a:rPr>
              <a:t>敘述句，必須和所有</a:t>
            </a:r>
            <a:r>
              <a:rPr lang="en-US" altLang="zh-TW" dirty="0">
                <a:latin typeface="微軟正黑體" pitchFamily="34" charset="-120"/>
                <a:ea typeface="微軟正黑體" pitchFamily="34" charset="-120"/>
              </a:rPr>
              <a:t>SELECT </a:t>
            </a:r>
            <a:r>
              <a:rPr lang="zh-TW" altLang="en-US" dirty="0">
                <a:latin typeface="微軟正黑體" pitchFamily="34" charset="-120"/>
                <a:ea typeface="微軟正黑體" pitchFamily="34" charset="-120"/>
              </a:rPr>
              <a:t>敘述句有相同的資料欄數目及欄位類型。欄位的名稱則不必一樣。</a:t>
            </a:r>
          </a:p>
          <a:p>
            <a:pPr marL="361950" indent="-361950">
              <a:lnSpc>
                <a:spcPts val="2900"/>
              </a:lnSpc>
              <a:buFont typeface="Wingdings" pitchFamily="2" charset="2"/>
              <a:buChar char="ü"/>
            </a:pPr>
            <a:r>
              <a:rPr lang="zh-TW" altLang="en-US" dirty="0">
                <a:latin typeface="微軟正黑體" pitchFamily="34" charset="-120"/>
                <a:ea typeface="微軟正黑體" pitchFamily="34" charset="-120"/>
              </a:rPr>
              <a:t>所有在</a:t>
            </a:r>
            <a:r>
              <a:rPr lang="en-US" altLang="zh-TW" dirty="0">
                <a:latin typeface="微軟正黑體" pitchFamily="34" charset="-120"/>
                <a:ea typeface="微軟正黑體" pitchFamily="34" charset="-120"/>
              </a:rPr>
              <a:t>WHERE </a:t>
            </a:r>
            <a:r>
              <a:rPr lang="zh-TW" altLang="en-US" dirty="0">
                <a:latin typeface="微軟正黑體" pitchFamily="34" charset="-120"/>
                <a:ea typeface="微軟正黑體" pitchFamily="34" charset="-120"/>
              </a:rPr>
              <a:t>子句的資料欄一定要在</a:t>
            </a:r>
            <a:r>
              <a:rPr lang="en-US" altLang="zh-TW" dirty="0">
                <a:latin typeface="微軟正黑體" pitchFamily="34" charset="-120"/>
                <a:ea typeface="微軟正黑體" pitchFamily="34" charset="-120"/>
              </a:rPr>
              <a:t>SELECT </a:t>
            </a:r>
            <a:r>
              <a:rPr lang="zh-TW" altLang="en-US" dirty="0">
                <a:latin typeface="微軟正黑體" pitchFamily="34" charset="-120"/>
                <a:ea typeface="微軟正黑體" pitchFamily="34" charset="-120"/>
              </a:rPr>
              <a:t>子句中，</a:t>
            </a:r>
            <a:r>
              <a:rPr lang="en-US" altLang="zh-TW" dirty="0">
                <a:latin typeface="微軟正黑體" pitchFamily="34" charset="-120"/>
                <a:ea typeface="微軟正黑體" pitchFamily="34" charset="-120"/>
              </a:rPr>
              <a:t>MINUS </a:t>
            </a:r>
            <a:r>
              <a:rPr lang="zh-TW" altLang="en-US" dirty="0">
                <a:latin typeface="微軟正黑體" pitchFamily="34" charset="-120"/>
                <a:ea typeface="微軟正黑體" pitchFamily="34" charset="-120"/>
              </a:rPr>
              <a:t>運算子才會有作用。</a:t>
            </a:r>
            <a:endParaRPr lang="en-US" altLang="zh-TW" dirty="0">
              <a:latin typeface="微軟正黑體" pitchFamily="34" charset="-120"/>
              <a:ea typeface="微軟正黑體" pitchFamily="34" charset="-120"/>
            </a:endParaRPr>
          </a:p>
          <a:p>
            <a:pPr>
              <a:lnSpc>
                <a:spcPts val="2900"/>
              </a:lnSpc>
            </a:pPr>
            <a:endParaRPr lang="en-US" altLang="zh-TW" dirty="0">
              <a:latin typeface="微軟正黑體" pitchFamily="34" charset="-120"/>
              <a:ea typeface="微軟正黑體" pitchFamily="34" charset="-120"/>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2" name="Rectangle 18"/>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MINUS Operator</a:t>
            </a:r>
          </a:p>
        </p:txBody>
      </p:sp>
      <p:sp>
        <p:nvSpPr>
          <p:cNvPr id="313363" name="Rectangle 19"/>
          <p:cNvSpPr>
            <a:spLocks noGrp="1" noChangeArrowheads="1"/>
          </p:cNvSpPr>
          <p:nvPr>
            <p:ph sz="half" idx="1"/>
          </p:nvPr>
        </p:nvSpPr>
        <p:spPr/>
        <p:txBody>
          <a:bodyPr/>
          <a:lstStyle/>
          <a:p>
            <a:pPr eaLnBrk="0" hangingPunct="0">
              <a:lnSpc>
                <a:spcPct val="95000"/>
              </a:lnSpc>
              <a:spcBef>
                <a:spcPct val="35000"/>
              </a:spcBef>
              <a:buClrTx/>
              <a:buFontTx/>
              <a:buNone/>
            </a:pPr>
            <a:r>
              <a:rPr lang="zh-TW" altLang="en-US" dirty="0">
                <a:solidFill>
                  <a:schemeClr val="tx1"/>
                </a:solidFill>
                <a:latin typeface="微軟正黑體" pitchFamily="34" charset="-120"/>
                <a:ea typeface="微軟正黑體" pitchFamily="34" charset="-120"/>
              </a:rPr>
              <a:t>顯示從來沒調換過職務的員工</a:t>
            </a:r>
            <a:r>
              <a:rPr lang="en-US" altLang="zh-TW" b="1" dirty="0">
                <a:solidFill>
                  <a:schemeClr val="tx1"/>
                </a:solidFill>
                <a:latin typeface="微軟正黑體" pitchFamily="34" charset="-120"/>
                <a:ea typeface="微軟正黑體" pitchFamily="34" charset="-120"/>
              </a:rPr>
              <a:t>ID</a:t>
            </a:r>
            <a:r>
              <a:rPr lang="zh-TW" altLang="en-US" b="1" dirty="0">
                <a:solidFill>
                  <a:schemeClr val="tx1"/>
                </a:solidFill>
                <a:latin typeface="微軟正黑體" pitchFamily="34" charset="-120"/>
                <a:ea typeface="微軟正黑體" pitchFamily="34" charset="-120"/>
              </a:rPr>
              <a:t>。</a:t>
            </a:r>
            <a:endParaRPr lang="en-US" altLang="zh-TW" dirty="0">
              <a:solidFill>
                <a:schemeClr val="tx1"/>
              </a:solidFill>
              <a:latin typeface="微軟正黑體" pitchFamily="34" charset="-120"/>
              <a:ea typeface="微軟正黑體" pitchFamily="34" charset="-120"/>
            </a:endParaRPr>
          </a:p>
        </p:txBody>
      </p:sp>
      <p:sp>
        <p:nvSpPr>
          <p:cNvPr id="313353" name="Rectangle 9"/>
          <p:cNvSpPr>
            <a:spLocks noChangeArrowheads="1"/>
          </p:cNvSpPr>
          <p:nvPr/>
        </p:nvSpPr>
        <p:spPr bwMode="blackGray">
          <a:xfrm>
            <a:off x="1130301" y="1949450"/>
            <a:ext cx="9740900" cy="15621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endParaRPr lang="en-US" altLang="zh-TW">
              <a:solidFill>
                <a:srgbClr val="000000"/>
              </a:solidFill>
              <a:latin typeface="Courier New" pitchFamily="49" charset="0"/>
              <a:ea typeface="新細明體" pitchFamily="18" charset="-120"/>
            </a:endParaRPr>
          </a:p>
          <a:p>
            <a:pPr algn="l" eaLnBrk="0" hangingPunct="0">
              <a:spcBef>
                <a:spcPct val="0"/>
              </a:spcBef>
              <a:buClrTx/>
              <a:buFontTx/>
              <a:buNone/>
              <a:tabLst>
                <a:tab pos="1200150" algn="l"/>
              </a:tabLst>
            </a:pPr>
            <a:endParaRPr lang="en-US" altLang="zh-TW">
              <a:solidFill>
                <a:srgbClr val="000000"/>
              </a:solidFill>
              <a:latin typeface="Courier New" pitchFamily="49" charset="0"/>
              <a:ea typeface="新細明體" pitchFamily="18" charset="-120"/>
            </a:endParaRPr>
          </a:p>
        </p:txBody>
      </p:sp>
      <p:sp>
        <p:nvSpPr>
          <p:cNvPr id="313354" name="Rectangle 10"/>
          <p:cNvSpPr>
            <a:spLocks noChangeArrowheads="1"/>
          </p:cNvSpPr>
          <p:nvPr/>
        </p:nvSpPr>
        <p:spPr bwMode="auto">
          <a:xfrm>
            <a:off x="1371600" y="1911350"/>
            <a:ext cx="7562851" cy="1600200"/>
          </a:xfrm>
          <a:prstGeom prst="rect">
            <a:avLst/>
          </a:prstGeom>
          <a:noFill/>
          <a:ln w="9525">
            <a:no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latin typeface="Courier New" pitchFamily="49" charset="0"/>
                <a:ea typeface="新細明體" pitchFamily="18" charset="-120"/>
              </a:rPr>
              <a:t>SELECT </a:t>
            </a:r>
            <a:r>
              <a:rPr lang="en-US" altLang="zh-TW" dirty="0" err="1">
                <a:latin typeface="Courier New" pitchFamily="49" charset="0"/>
                <a:ea typeface="新細明體" pitchFamily="18" charset="-120"/>
              </a:rPr>
              <a:t>employee_id,job_id</a:t>
            </a:r>
            <a:endParaRPr lang="en-US" altLang="zh-TW" dirty="0">
              <a:latin typeface="Courier New" pitchFamily="49" charset="0"/>
              <a:ea typeface="新細明體" pitchFamily="18" charset="-120"/>
            </a:endParaRPr>
          </a:p>
          <a:p>
            <a:pPr algn="l" eaLnBrk="0" hangingPunct="0">
              <a:spcBef>
                <a:spcPct val="0"/>
              </a:spcBef>
              <a:buClrTx/>
              <a:buFontTx/>
              <a:buNone/>
              <a:tabLst>
                <a:tab pos="1200150" algn="l"/>
              </a:tabLst>
            </a:pPr>
            <a:r>
              <a:rPr lang="en-US" altLang="zh-TW" dirty="0">
                <a:latin typeface="Courier New" pitchFamily="49" charset="0"/>
                <a:ea typeface="新細明體" pitchFamily="18" charset="-120"/>
              </a:rPr>
              <a:t>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pitchFamily="18" charset="-120"/>
              </a:rPr>
              <a:t>MINUS</a:t>
            </a:r>
          </a:p>
          <a:p>
            <a:pPr algn="l" eaLnBrk="0" hangingPunct="0">
              <a:spcBef>
                <a:spcPct val="0"/>
              </a:spcBef>
              <a:buClrTx/>
              <a:buFontTx/>
              <a:buNone/>
              <a:tabLst>
                <a:tab pos="1200150" algn="l"/>
              </a:tabLst>
            </a:pPr>
            <a:r>
              <a:rPr lang="en-US" altLang="zh-TW" dirty="0">
                <a:latin typeface="Courier New" pitchFamily="49" charset="0"/>
                <a:ea typeface="新細明體" pitchFamily="18" charset="-120"/>
              </a:rPr>
              <a:t>SELECT </a:t>
            </a:r>
            <a:r>
              <a:rPr lang="en-US" altLang="zh-TW" dirty="0" err="1">
                <a:latin typeface="Courier New" pitchFamily="49" charset="0"/>
                <a:ea typeface="新細明體" pitchFamily="18" charset="-120"/>
              </a:rPr>
              <a:t>employee_id,job_id</a:t>
            </a:r>
            <a:endParaRPr lang="en-US" altLang="zh-TW" dirty="0">
              <a:latin typeface="Courier New" pitchFamily="49" charset="0"/>
              <a:ea typeface="新細明體" pitchFamily="18" charset="-120"/>
            </a:endParaRPr>
          </a:p>
          <a:p>
            <a:pPr algn="l" eaLnBrk="0" hangingPunct="0">
              <a:spcBef>
                <a:spcPct val="0"/>
              </a:spcBef>
              <a:buClrTx/>
              <a:buFontTx/>
              <a:buNone/>
              <a:tabLst>
                <a:tab pos="1200150" algn="l"/>
              </a:tabLst>
            </a:pPr>
            <a:r>
              <a:rPr lang="en-US" altLang="zh-TW" dirty="0">
                <a:latin typeface="Courier New" pitchFamily="49" charset="0"/>
                <a:ea typeface="新細明體" pitchFamily="18" charset="-120"/>
              </a:rPr>
              <a:t>FROM   </a:t>
            </a:r>
            <a:r>
              <a:rPr lang="en-US" altLang="zh-TW" dirty="0" err="1">
                <a:latin typeface="Courier New" pitchFamily="49" charset="0"/>
                <a:ea typeface="新細明體" pitchFamily="18" charset="-120"/>
              </a:rPr>
              <a:t>job_history</a:t>
            </a:r>
            <a:r>
              <a:rPr lang="en-US" altLang="zh-TW" dirty="0">
                <a:latin typeface="Courier New" pitchFamily="49" charset="0"/>
                <a:ea typeface="新細明體" pitchFamily="18" charset="-120"/>
              </a:rPr>
              <a:t>;</a:t>
            </a:r>
          </a:p>
        </p:txBody>
      </p:sp>
      <p:pic>
        <p:nvPicPr>
          <p:cNvPr id="313356" name="Picture 12"/>
          <p:cNvPicPr>
            <a:picLocks noChangeAspect="1" noChangeArrowheads="1"/>
          </p:cNvPicPr>
          <p:nvPr/>
        </p:nvPicPr>
        <p:blipFill>
          <a:blip r:embed="rId3"/>
          <a:srcRect/>
          <a:stretch>
            <a:fillRect/>
          </a:stretch>
        </p:blipFill>
        <p:spPr bwMode="gray">
          <a:xfrm>
            <a:off x="1595122" y="3867150"/>
            <a:ext cx="9004300" cy="1123950"/>
          </a:xfrm>
          <a:prstGeom prst="rect">
            <a:avLst/>
          </a:prstGeom>
          <a:noFill/>
          <a:ln w="25400">
            <a:noFill/>
            <a:miter lim="800000"/>
            <a:headEnd type="none" w="sm" len="sm"/>
            <a:tailEnd type="none" w="sm" len="sm"/>
          </a:ln>
          <a:effectLst/>
        </p:spPr>
      </p:pic>
      <p:pic>
        <p:nvPicPr>
          <p:cNvPr id="313357" name="Picture 13"/>
          <p:cNvPicPr>
            <a:picLocks noChangeAspect="1" noChangeArrowheads="1"/>
          </p:cNvPicPr>
          <p:nvPr/>
        </p:nvPicPr>
        <p:blipFill>
          <a:blip r:embed="rId4"/>
          <a:srcRect/>
          <a:stretch>
            <a:fillRect/>
          </a:stretch>
        </p:blipFill>
        <p:spPr bwMode="gray">
          <a:xfrm>
            <a:off x="1618406" y="5083175"/>
            <a:ext cx="8978900" cy="895350"/>
          </a:xfrm>
          <a:prstGeom prst="rect">
            <a:avLst/>
          </a:prstGeom>
          <a:noFill/>
          <a:ln w="25400">
            <a:noFill/>
            <a:miter lim="800000"/>
            <a:headEnd type="none" w="sm" len="sm"/>
            <a:tailEnd type="none" w="sm" len="sm"/>
          </a:ln>
          <a:effectLst/>
        </p:spPr>
      </p:pic>
      <p:pic>
        <p:nvPicPr>
          <p:cNvPr id="313358" name="Picture 14"/>
          <p:cNvPicPr>
            <a:picLocks noChangeAspect="1" noChangeArrowheads="1"/>
          </p:cNvPicPr>
          <p:nvPr/>
        </p:nvPicPr>
        <p:blipFill>
          <a:blip r:embed="rId5"/>
          <a:srcRect/>
          <a:stretch>
            <a:fillRect/>
          </a:stretch>
        </p:blipFill>
        <p:spPr bwMode="auto">
          <a:xfrm>
            <a:off x="1609939" y="5969001"/>
            <a:ext cx="8978900" cy="200025"/>
          </a:xfrm>
          <a:prstGeom prst="rect">
            <a:avLst/>
          </a:prstGeom>
          <a:noFill/>
          <a:ln w="25400">
            <a:noFill/>
            <a:miter lim="800000"/>
            <a:headEnd type="none" w="sm" len="sm"/>
            <a:tailEnd type="none" w="sm" len="sm"/>
          </a:ln>
          <a:effectLst/>
        </p:spPr>
      </p:pic>
      <p:sp>
        <p:nvSpPr>
          <p:cNvPr id="313359" name="Text Box 15"/>
          <p:cNvSpPr txBox="1">
            <a:spLocks noChangeArrowheads="1"/>
          </p:cNvSpPr>
          <p:nvPr/>
        </p:nvSpPr>
        <p:spPr bwMode="auto">
          <a:xfrm>
            <a:off x="1573955" y="4756151"/>
            <a:ext cx="488951"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altLang="zh-TW" sz="2400">
                <a:ea typeface="新細明體" pitchFamily="18" charset="-120"/>
              </a:rPr>
              <a: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4"/>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Set Operator Guidelines</a:t>
            </a:r>
          </a:p>
        </p:txBody>
      </p:sp>
      <p:sp>
        <p:nvSpPr>
          <p:cNvPr id="315397" name="Rectangle 5"/>
          <p:cNvSpPr>
            <a:spLocks noGrp="1" noChangeArrowheads="1"/>
          </p:cNvSpPr>
          <p:nvPr>
            <p:ph sz="half" idx="1"/>
          </p:nvPr>
        </p:nvSpPr>
        <p:spPr/>
        <p:txBody>
          <a:bodyPr>
            <a:normAutofit/>
          </a:bodyPr>
          <a:lstStyle/>
          <a:p>
            <a:pPr marL="441325" indent="-441325">
              <a:lnSpc>
                <a:spcPts val="3000"/>
              </a:lnSpc>
              <a:buClrTx/>
              <a:buFont typeface="Wingdings" pitchFamily="2" charset="2"/>
              <a:buChar char="ü"/>
            </a:pPr>
            <a:r>
              <a:rPr lang="en-US" altLang="zh-TW" dirty="0">
                <a:solidFill>
                  <a:schemeClr val="tx1"/>
                </a:solidFill>
                <a:latin typeface="微軟正黑體" pitchFamily="34" charset="-120"/>
                <a:ea typeface="微軟正黑體" pitchFamily="34" charset="-120"/>
              </a:rPr>
              <a:t>SELECT </a:t>
            </a:r>
            <a:r>
              <a:rPr lang="zh-TW" altLang="en-US" dirty="0">
                <a:solidFill>
                  <a:schemeClr val="tx1"/>
                </a:solidFill>
                <a:latin typeface="微軟正黑體" pitchFamily="34" charset="-120"/>
                <a:ea typeface="微軟正黑體" pitchFamily="34" charset="-120"/>
              </a:rPr>
              <a:t>清單中的表示式，必須與所有清單的表示式有相同數目及相同資料類型。</a:t>
            </a:r>
          </a:p>
          <a:p>
            <a:pPr marL="441325" indent="-441325">
              <a:lnSpc>
                <a:spcPts val="3000"/>
              </a:lnSpc>
              <a:buClrTx/>
              <a:buFont typeface="Wingdings" pitchFamily="2" charset="2"/>
              <a:buChar char="ü"/>
            </a:pPr>
            <a:r>
              <a:rPr lang="zh-TW" altLang="en-US" dirty="0">
                <a:solidFill>
                  <a:schemeClr val="tx1"/>
                </a:solidFill>
                <a:latin typeface="微軟正黑體" pitchFamily="34" charset="-120"/>
                <a:ea typeface="微軟正黑體" pitchFamily="34" charset="-120"/>
              </a:rPr>
              <a:t>括號可以用來更改執行的順序。</a:t>
            </a:r>
          </a:p>
          <a:p>
            <a:pPr marL="441325" indent="-441325">
              <a:lnSpc>
                <a:spcPts val="3000"/>
              </a:lnSpc>
              <a:buClrTx/>
              <a:buFont typeface="Wingdings" pitchFamily="2" charset="2"/>
              <a:buChar char="ü"/>
            </a:pPr>
            <a:r>
              <a:rPr lang="en-US" altLang="zh-TW" dirty="0">
                <a:solidFill>
                  <a:schemeClr val="tx1"/>
                </a:solidFill>
                <a:latin typeface="微軟正黑體" pitchFamily="34" charset="-120"/>
                <a:ea typeface="微軟正黑體" pitchFamily="34" charset="-120"/>
              </a:rPr>
              <a:t>ORDER BY </a:t>
            </a:r>
            <a:r>
              <a:rPr lang="zh-TW" altLang="en-US" dirty="0">
                <a:solidFill>
                  <a:schemeClr val="tx1"/>
                </a:solidFill>
                <a:latin typeface="微軟正黑體" pitchFamily="34" charset="-120"/>
                <a:ea typeface="微軟正黑體" pitchFamily="34" charset="-120"/>
              </a:rPr>
              <a:t>子句：</a:t>
            </a:r>
          </a:p>
          <a:p>
            <a:pPr marL="803275" lvl="2" indent="-266700">
              <a:lnSpc>
                <a:spcPts val="3000"/>
              </a:lnSpc>
              <a:buClr>
                <a:schemeClr val="tx1"/>
              </a:buClr>
              <a:buFont typeface="Wingdings" pitchFamily="2" charset="2"/>
              <a:buChar char=""/>
            </a:pPr>
            <a:r>
              <a:rPr lang="zh-TW" altLang="en-US" sz="2000" dirty="0">
                <a:solidFill>
                  <a:schemeClr val="tx1"/>
                </a:solidFill>
                <a:latin typeface="微軟正黑體" pitchFamily="34" charset="-120"/>
                <a:ea typeface="微軟正黑體" pitchFamily="34" charset="-120"/>
              </a:rPr>
              <a:t>僅能出現在敘述句的句尾</a:t>
            </a:r>
          </a:p>
          <a:p>
            <a:pPr marL="803275" lvl="2" indent="-266700">
              <a:lnSpc>
                <a:spcPts val="3000"/>
              </a:lnSpc>
              <a:buClr>
                <a:schemeClr val="tx1"/>
              </a:buClr>
              <a:buFont typeface="Wingdings" pitchFamily="2" charset="2"/>
              <a:buChar char=""/>
            </a:pPr>
            <a:r>
              <a:rPr lang="zh-TW" altLang="en-US" sz="2000" dirty="0">
                <a:solidFill>
                  <a:schemeClr val="tx1"/>
                </a:solidFill>
                <a:latin typeface="微軟正黑體" pitchFamily="34" charset="-120"/>
                <a:ea typeface="微軟正黑體" pitchFamily="34" charset="-120"/>
              </a:rPr>
              <a:t>接受資料欄名稱、第一個</a:t>
            </a:r>
            <a:r>
              <a:rPr lang="en-US" altLang="zh-TW" sz="2000" dirty="0">
                <a:solidFill>
                  <a:schemeClr val="tx1"/>
                </a:solidFill>
                <a:latin typeface="微軟正黑體" pitchFamily="34" charset="-120"/>
                <a:ea typeface="微軟正黑體" pitchFamily="34" charset="-120"/>
              </a:rPr>
              <a:t>SELECT </a:t>
            </a:r>
            <a:r>
              <a:rPr lang="zh-TW" altLang="en-US" sz="2000" dirty="0">
                <a:solidFill>
                  <a:schemeClr val="tx1"/>
                </a:solidFill>
                <a:latin typeface="微軟正黑體" pitchFamily="34" charset="-120"/>
                <a:ea typeface="微軟正黑體" pitchFamily="34" charset="-120"/>
              </a:rPr>
              <a:t>敘述句的別名或位置表示法</a:t>
            </a:r>
            <a:endParaRPr lang="en-US" altLang="zh-TW" sz="2000" dirty="0">
              <a:solidFill>
                <a:schemeClr val="tx1"/>
              </a:solidFill>
              <a:latin typeface="微軟正黑體" pitchFamily="34" charset="-120"/>
              <a:ea typeface="微軟正黑體" pitchFamily="34" charset="-120"/>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The Oracle Server and Set Operators</a:t>
            </a:r>
          </a:p>
        </p:txBody>
      </p:sp>
      <p:sp>
        <p:nvSpPr>
          <p:cNvPr id="317445" name="Rectangle 5"/>
          <p:cNvSpPr>
            <a:spLocks noGrp="1" noChangeArrowheads="1"/>
          </p:cNvSpPr>
          <p:nvPr>
            <p:ph sz="half" idx="1"/>
          </p:nvPr>
        </p:nvSpPr>
        <p:spPr/>
        <p:txBody>
          <a:bodyPr>
            <a:normAutofit/>
          </a:bodyPr>
          <a:lstStyle/>
          <a:p>
            <a:pPr marL="457200" indent="-457200">
              <a:buClrTx/>
              <a:buFont typeface="Wingdings" pitchFamily="2" charset="2"/>
              <a:buChar char="ü"/>
            </a:pPr>
            <a:r>
              <a:rPr lang="zh-TW" altLang="en-US" dirty="0">
                <a:solidFill>
                  <a:schemeClr val="tx1"/>
                </a:solidFill>
                <a:latin typeface="微軟正黑體" pitchFamily="34" charset="-120"/>
                <a:ea typeface="微軟正黑體" pitchFamily="34" charset="-120"/>
              </a:rPr>
              <a:t>除了使用</a:t>
            </a:r>
            <a:r>
              <a:rPr lang="en-US" altLang="zh-TW" dirty="0">
                <a:solidFill>
                  <a:schemeClr val="tx1"/>
                </a:solidFill>
                <a:latin typeface="微軟正黑體" pitchFamily="34" charset="-120"/>
                <a:ea typeface="微軟正黑體" pitchFamily="34" charset="-120"/>
              </a:rPr>
              <a:t>UNION ALL </a:t>
            </a:r>
            <a:r>
              <a:rPr lang="zh-TW" altLang="en-US" dirty="0">
                <a:solidFill>
                  <a:schemeClr val="tx1"/>
                </a:solidFill>
                <a:latin typeface="微軟正黑體" pitchFamily="34" charset="-120"/>
                <a:ea typeface="微軟正黑體" pitchFamily="34" charset="-120"/>
              </a:rPr>
              <a:t>運算子之外，所有重複的資料都會被自動刪除。</a:t>
            </a:r>
          </a:p>
          <a:p>
            <a:pPr marL="457200" indent="-457200">
              <a:buClrTx/>
              <a:buFont typeface="Wingdings" pitchFamily="2" charset="2"/>
              <a:buChar char="ü"/>
            </a:pPr>
            <a:r>
              <a:rPr lang="zh-TW" altLang="en-US" dirty="0">
                <a:solidFill>
                  <a:schemeClr val="tx1"/>
                </a:solidFill>
                <a:latin typeface="微軟正黑體" pitchFamily="34" charset="-120"/>
                <a:ea typeface="微軟正黑體" pitchFamily="34" charset="-120"/>
              </a:rPr>
              <a:t>第一個查詢的資料欄名稱會出現在結果中。</a:t>
            </a:r>
          </a:p>
          <a:p>
            <a:pPr marL="457200" indent="-457200">
              <a:buClrTx/>
              <a:buFont typeface="Wingdings" pitchFamily="2" charset="2"/>
              <a:buChar char="ü"/>
            </a:pPr>
            <a:r>
              <a:rPr lang="zh-TW" altLang="en-US" dirty="0">
                <a:solidFill>
                  <a:schemeClr val="tx1"/>
                </a:solidFill>
                <a:latin typeface="微軟正黑體" pitchFamily="34" charset="-120"/>
                <a:ea typeface="微軟正黑體" pitchFamily="34" charset="-120"/>
              </a:rPr>
              <a:t>除了</a:t>
            </a:r>
            <a:r>
              <a:rPr lang="en-US" altLang="zh-TW" dirty="0">
                <a:solidFill>
                  <a:schemeClr val="tx1"/>
                </a:solidFill>
                <a:latin typeface="微軟正黑體" pitchFamily="34" charset="-120"/>
                <a:ea typeface="微軟正黑體" pitchFamily="34" charset="-120"/>
              </a:rPr>
              <a:t>UNION ALL </a:t>
            </a:r>
            <a:r>
              <a:rPr lang="zh-TW" altLang="en-US" dirty="0">
                <a:solidFill>
                  <a:schemeClr val="tx1"/>
                </a:solidFill>
                <a:latin typeface="微軟正黑體" pitchFamily="34" charset="-120"/>
                <a:ea typeface="微軟正黑體" pitchFamily="34" charset="-120"/>
              </a:rPr>
              <a:t>運算子之外，其他輸出均會依照預設的遞增順序來排列。</a:t>
            </a:r>
            <a:endParaRPr lang="en-US" altLang="zh-TW" dirty="0">
              <a:solidFill>
                <a:schemeClr val="tx1"/>
              </a:solidFill>
              <a:latin typeface="微軟正黑體" pitchFamily="34" charset="-120"/>
              <a:ea typeface="微軟正黑體" pitchFamily="34" charset="-120"/>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00" name="Rectangle 12"/>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Matching the SELECT Statements</a:t>
            </a:r>
          </a:p>
        </p:txBody>
      </p:sp>
      <p:sp>
        <p:nvSpPr>
          <p:cNvPr id="319501" name="Rectangle 13"/>
          <p:cNvSpPr>
            <a:spLocks noGrp="1" noChangeArrowheads="1"/>
          </p:cNvSpPr>
          <p:nvPr>
            <p:ph sz="half" idx="1"/>
          </p:nvPr>
        </p:nvSpPr>
        <p:spPr>
          <a:xfrm>
            <a:off x="527382" y="1220755"/>
            <a:ext cx="11133625" cy="5459014"/>
          </a:xfrm>
        </p:spPr>
        <p:txBody>
          <a:bodyPr>
            <a:noAutofit/>
          </a:bodyPr>
          <a:lstStyle/>
          <a:p>
            <a:r>
              <a:rPr lang="zh-TW" altLang="en-US" sz="1800" dirty="0">
                <a:solidFill>
                  <a:schemeClr val="tx1"/>
                </a:solidFill>
                <a:latin typeface="微軟正黑體" pitchFamily="34" charset="-120"/>
                <a:ea typeface="微軟正黑體" pitchFamily="34" charset="-120"/>
              </a:rPr>
              <a:t>使用</a:t>
            </a:r>
            <a:r>
              <a:rPr lang="en-US" altLang="zh-TW" sz="1800" dirty="0">
                <a:solidFill>
                  <a:schemeClr val="tx1"/>
                </a:solidFill>
                <a:latin typeface="微軟正黑體" pitchFamily="34" charset="-120"/>
                <a:ea typeface="微軟正黑體" pitchFamily="34" charset="-120"/>
              </a:rPr>
              <a:t>UNION </a:t>
            </a:r>
            <a:r>
              <a:rPr lang="zh-TW" altLang="en-US" sz="1800" dirty="0">
                <a:solidFill>
                  <a:schemeClr val="tx1"/>
                </a:solidFill>
                <a:latin typeface="微軟正黑體" pitchFamily="34" charset="-120"/>
                <a:ea typeface="微軟正黑體" pitchFamily="34" charset="-120"/>
              </a:rPr>
              <a:t>運算來顯示所有員工的部門</a:t>
            </a:r>
            <a:r>
              <a:rPr lang="en-US" altLang="zh-TW" sz="1800" dirty="0">
                <a:solidFill>
                  <a:schemeClr val="tx1"/>
                </a:solidFill>
                <a:latin typeface="微軟正黑體" pitchFamily="34" charset="-120"/>
                <a:ea typeface="微軟正黑體" pitchFamily="34" charset="-120"/>
              </a:rPr>
              <a:t>ID</a:t>
            </a:r>
            <a:r>
              <a:rPr lang="zh-TW" altLang="en-US" sz="1800" dirty="0">
                <a:solidFill>
                  <a:schemeClr val="tx1"/>
                </a:solidFill>
                <a:latin typeface="微軟正黑體" pitchFamily="34" charset="-120"/>
                <a:ea typeface="微軟正黑體" pitchFamily="34" charset="-120"/>
              </a:rPr>
              <a:t>、位置與聘僱日期。</a:t>
            </a:r>
            <a:endParaRPr lang="en-US" altLang="zh-TW" sz="1800" dirty="0">
              <a:solidFill>
                <a:schemeClr val="tx1"/>
              </a:solidFill>
              <a:latin typeface="微軟正黑體" pitchFamily="34" charset="-120"/>
              <a:ea typeface="微軟正黑體" pitchFamily="34" charset="-120"/>
            </a:endParaRPr>
          </a:p>
          <a:p>
            <a:pPr marL="0" indent="0">
              <a:buNone/>
            </a:pPr>
            <a:endParaRPr lang="en-US" altLang="zh-TW" sz="1800" dirty="0">
              <a:solidFill>
                <a:schemeClr val="tx1"/>
              </a:solidFill>
              <a:latin typeface="微軟正黑體" pitchFamily="34" charset="-120"/>
              <a:ea typeface="微軟正黑體" pitchFamily="34" charset="-120"/>
            </a:endParaRPr>
          </a:p>
        </p:txBody>
      </p:sp>
      <p:sp>
        <p:nvSpPr>
          <p:cNvPr id="319493" name="Rectangle 5"/>
          <p:cNvSpPr>
            <a:spLocks noChangeArrowheads="1"/>
          </p:cNvSpPr>
          <p:nvPr/>
        </p:nvSpPr>
        <p:spPr bwMode="auto">
          <a:xfrm>
            <a:off x="1257610" y="1755095"/>
            <a:ext cx="9673167" cy="1255274"/>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72000" rIns="92075" bIns="72000" anchor="ctr"/>
          <a:lstStyle/>
          <a:p>
            <a:pPr algn="l" eaLnBrk="0" hangingPunct="0">
              <a:spcBef>
                <a:spcPct val="0"/>
              </a:spcBef>
              <a:buClrTx/>
              <a:buFontTx/>
              <a:buNone/>
              <a:tabLst>
                <a:tab pos="1200150" algn="l"/>
              </a:tabLst>
            </a:pPr>
            <a:r>
              <a:rPr lang="en-US" altLang="zh-TW" sz="1600" dirty="0">
                <a:latin typeface="Courier New" pitchFamily="49" charset="0"/>
                <a:ea typeface="新細明體" pitchFamily="18" charset="-120"/>
              </a:rPr>
              <a:t>SELECT </a:t>
            </a:r>
            <a:r>
              <a:rPr lang="en-US" altLang="zh-TW" sz="1600" dirty="0" err="1">
                <a:latin typeface="Courier New" pitchFamily="49" charset="0"/>
                <a:ea typeface="新細明體" pitchFamily="18" charset="-120"/>
              </a:rPr>
              <a:t>department_id</a:t>
            </a:r>
            <a:r>
              <a:rPr lang="en-US" altLang="zh-TW" sz="1600" dirty="0">
                <a:latin typeface="Courier New" pitchFamily="49" charset="0"/>
                <a:ea typeface="新細明體" pitchFamily="18" charset="-120"/>
              </a:rPr>
              <a:t>, TO_NUMBER(null) location, </a:t>
            </a:r>
            <a:r>
              <a:rPr lang="en-US" altLang="zh-TW" sz="1600" dirty="0" err="1">
                <a:latin typeface="Courier New" pitchFamily="49" charset="0"/>
                <a:ea typeface="新細明體" pitchFamily="18" charset="-120"/>
              </a:rPr>
              <a:t>hire_date</a:t>
            </a:r>
            <a:endParaRPr lang="en-US" altLang="zh-TW" sz="1600" dirty="0">
              <a:latin typeface="Courier New" pitchFamily="49" charset="0"/>
              <a:ea typeface="新細明體" pitchFamily="18" charset="-120"/>
            </a:endParaRPr>
          </a:p>
          <a:p>
            <a:pPr algn="l" eaLnBrk="0" hangingPunct="0">
              <a:spcBef>
                <a:spcPct val="0"/>
              </a:spcBef>
              <a:buClrTx/>
              <a:buFontTx/>
              <a:buNone/>
              <a:tabLst>
                <a:tab pos="1200150" algn="l"/>
              </a:tabLst>
            </a:pPr>
            <a:r>
              <a:rPr lang="en-US" altLang="zh-TW" sz="1600" dirty="0">
                <a:latin typeface="Courier New" pitchFamily="49" charset="0"/>
                <a:ea typeface="新細明體" pitchFamily="18" charset="-120"/>
              </a:rPr>
              <a:t>FROM   employees</a:t>
            </a:r>
          </a:p>
          <a:p>
            <a:pPr algn="l" eaLnBrk="0" hangingPunct="0">
              <a:spcBef>
                <a:spcPct val="0"/>
              </a:spcBef>
              <a:buClrTx/>
              <a:buFontTx/>
              <a:buNone/>
              <a:tabLst>
                <a:tab pos="1200150" algn="l"/>
              </a:tabLst>
            </a:pPr>
            <a:r>
              <a:rPr lang="en-US" altLang="zh-TW" sz="1600" dirty="0">
                <a:latin typeface="Courier New" pitchFamily="49" charset="0"/>
                <a:ea typeface="新細明體" pitchFamily="18" charset="-120"/>
              </a:rPr>
              <a:t>UNION</a:t>
            </a:r>
          </a:p>
          <a:p>
            <a:pPr algn="l" eaLnBrk="0" hangingPunct="0">
              <a:spcBef>
                <a:spcPct val="0"/>
              </a:spcBef>
              <a:buClrTx/>
              <a:buFontTx/>
              <a:buNone/>
              <a:tabLst>
                <a:tab pos="1200150" algn="l"/>
              </a:tabLst>
            </a:pPr>
            <a:r>
              <a:rPr lang="en-US" altLang="zh-TW" sz="1600" dirty="0">
                <a:latin typeface="Courier New" pitchFamily="49" charset="0"/>
                <a:ea typeface="新細明體" pitchFamily="18" charset="-120"/>
              </a:rPr>
              <a:t>SELECT </a:t>
            </a:r>
            <a:r>
              <a:rPr lang="en-US" altLang="zh-TW" sz="1600" dirty="0" err="1">
                <a:latin typeface="Courier New" pitchFamily="49" charset="0"/>
                <a:ea typeface="新細明體" pitchFamily="18" charset="-120"/>
              </a:rPr>
              <a:t>department_id</a:t>
            </a:r>
            <a:r>
              <a:rPr lang="en-US" altLang="zh-TW" sz="1600" dirty="0">
                <a:latin typeface="Courier New" pitchFamily="49" charset="0"/>
                <a:ea typeface="新細明體" pitchFamily="18" charset="-120"/>
              </a:rPr>
              <a:t>, </a:t>
            </a:r>
            <a:r>
              <a:rPr lang="en-US" altLang="zh-TW" sz="1600" dirty="0" err="1">
                <a:latin typeface="Courier New" pitchFamily="49" charset="0"/>
                <a:ea typeface="新細明體" pitchFamily="18" charset="-120"/>
              </a:rPr>
              <a:t>location_id</a:t>
            </a:r>
            <a:r>
              <a:rPr lang="en-US" altLang="zh-TW" sz="1600" dirty="0">
                <a:latin typeface="Courier New" pitchFamily="49" charset="0"/>
                <a:ea typeface="新細明體" pitchFamily="18" charset="-120"/>
              </a:rPr>
              <a:t>,  TO_DATE(null)</a:t>
            </a:r>
          </a:p>
          <a:p>
            <a:pPr algn="l" eaLnBrk="0" hangingPunct="0">
              <a:spcBef>
                <a:spcPct val="0"/>
              </a:spcBef>
              <a:buClrTx/>
              <a:buFontTx/>
              <a:buNone/>
              <a:tabLst>
                <a:tab pos="1200150" algn="l"/>
              </a:tabLst>
            </a:pPr>
            <a:r>
              <a:rPr lang="en-US" altLang="zh-TW" sz="1600" dirty="0">
                <a:latin typeface="Courier New" pitchFamily="49" charset="0"/>
                <a:ea typeface="新細明體" pitchFamily="18" charset="-120"/>
              </a:rPr>
              <a:t>FROM   departments;</a:t>
            </a:r>
          </a:p>
        </p:txBody>
      </p:sp>
      <p:pic>
        <p:nvPicPr>
          <p:cNvPr id="319494" name="Picture 6"/>
          <p:cNvPicPr>
            <a:picLocks noChangeAspect="1" noChangeArrowheads="1"/>
          </p:cNvPicPr>
          <p:nvPr/>
        </p:nvPicPr>
        <p:blipFill>
          <a:blip r:embed="rId3"/>
          <a:srcRect/>
          <a:stretch>
            <a:fillRect/>
          </a:stretch>
        </p:blipFill>
        <p:spPr bwMode="gray">
          <a:xfrm>
            <a:off x="1193801" y="3091903"/>
            <a:ext cx="9893300" cy="1152525"/>
          </a:xfrm>
          <a:prstGeom prst="rect">
            <a:avLst/>
          </a:prstGeom>
          <a:noFill/>
          <a:ln w="25400">
            <a:noFill/>
            <a:miter lim="800000"/>
            <a:headEnd type="none" w="sm" len="sm"/>
            <a:tailEnd type="none" w="sm" len="sm"/>
          </a:ln>
          <a:effectLst/>
        </p:spPr>
      </p:pic>
      <p:pic>
        <p:nvPicPr>
          <p:cNvPr id="319495" name="Picture 7"/>
          <p:cNvPicPr>
            <a:picLocks noChangeAspect="1" noChangeArrowheads="1"/>
          </p:cNvPicPr>
          <p:nvPr/>
        </p:nvPicPr>
        <p:blipFill>
          <a:blip r:embed="rId4"/>
          <a:srcRect/>
          <a:stretch>
            <a:fillRect/>
          </a:stretch>
        </p:blipFill>
        <p:spPr bwMode="gray">
          <a:xfrm>
            <a:off x="1193801" y="4336502"/>
            <a:ext cx="9893300" cy="895350"/>
          </a:xfrm>
          <a:prstGeom prst="rect">
            <a:avLst/>
          </a:prstGeom>
          <a:noFill/>
          <a:ln w="25400">
            <a:noFill/>
            <a:miter lim="800000"/>
            <a:headEnd type="none" w="sm" len="sm"/>
            <a:tailEnd type="none" w="sm" len="sm"/>
          </a:ln>
          <a:effectLst/>
        </p:spPr>
      </p:pic>
      <p:sp>
        <p:nvSpPr>
          <p:cNvPr id="319497" name="Text Box 9"/>
          <p:cNvSpPr txBox="1">
            <a:spLocks noChangeArrowheads="1"/>
          </p:cNvSpPr>
          <p:nvPr/>
        </p:nvSpPr>
        <p:spPr bwMode="auto">
          <a:xfrm>
            <a:off x="1155701" y="3999953"/>
            <a:ext cx="488951"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altLang="zh-TW" sz="2400">
                <a:ea typeface="新細明體" pitchFamily="18" charset="-120"/>
              </a:rPr>
              <a:t>…</a:t>
            </a:r>
          </a:p>
        </p:txBody>
      </p:sp>
      <p:sp>
        <p:nvSpPr>
          <p:cNvPr id="10" name="矩形 9"/>
          <p:cNvSpPr/>
          <p:nvPr/>
        </p:nvSpPr>
        <p:spPr>
          <a:xfrm>
            <a:off x="1193801" y="5231853"/>
            <a:ext cx="9995746" cy="1168012"/>
          </a:xfrm>
          <a:prstGeom prst="rect">
            <a:avLst/>
          </a:prstGeom>
        </p:spPr>
        <p:txBody>
          <a:bodyPr wrap="square">
            <a:spAutoFit/>
          </a:bodyPr>
          <a:lstStyle/>
          <a:p>
            <a:pPr>
              <a:lnSpc>
                <a:spcPts val="2900"/>
              </a:lnSpc>
            </a:pPr>
            <a:r>
              <a:rPr lang="zh-TW" altLang="en-US" dirty="0">
                <a:latin typeface="微軟正黑體" pitchFamily="34" charset="-120"/>
                <a:ea typeface="微軟正黑體" pitchFamily="34" charset="-120"/>
              </a:rPr>
              <a:t>將名稱</a:t>
            </a:r>
            <a:r>
              <a:rPr lang="en-US" altLang="zh-TW" dirty="0">
                <a:latin typeface="微軟正黑體" pitchFamily="34" charset="-120"/>
                <a:ea typeface="微軟正黑體" pitchFamily="34" charset="-120"/>
              </a:rPr>
              <a:t>location </a:t>
            </a:r>
            <a:r>
              <a:rPr lang="zh-TW" altLang="en-US" dirty="0">
                <a:latin typeface="微軟正黑體" pitchFamily="34" charset="-120"/>
                <a:ea typeface="微軟正黑體" pitchFamily="34" charset="-120"/>
              </a:rPr>
              <a:t>指定為虛擬資料欄的標題。第一個查詢使用</a:t>
            </a:r>
            <a:r>
              <a:rPr lang="en-US" altLang="zh-TW" dirty="0">
                <a:latin typeface="微軟正黑體" pitchFamily="34" charset="-120"/>
                <a:ea typeface="微軟正黑體" pitchFamily="34" charset="-120"/>
              </a:rPr>
              <a:t>TO_NUMBER </a:t>
            </a:r>
            <a:r>
              <a:rPr lang="zh-TW" altLang="en-US" dirty="0">
                <a:latin typeface="微軟正黑體" pitchFamily="34" charset="-120"/>
                <a:ea typeface="微軟正黑體" pitchFamily="34" charset="-120"/>
              </a:rPr>
              <a:t>函數，來符合第二個查詢所擷取的</a:t>
            </a:r>
            <a:r>
              <a:rPr lang="en-US" altLang="zh-TW" dirty="0">
                <a:latin typeface="微軟正黑體" pitchFamily="34" charset="-120"/>
                <a:ea typeface="微軟正黑體" pitchFamily="34" charset="-120"/>
              </a:rPr>
              <a:t>LOCATION_ID </a:t>
            </a:r>
            <a:r>
              <a:rPr lang="zh-TW" altLang="en-US" dirty="0">
                <a:latin typeface="微軟正黑體" pitchFamily="34" charset="-120"/>
                <a:ea typeface="微軟正黑體" pitchFamily="34" charset="-120"/>
              </a:rPr>
              <a:t>資料欄之</a:t>
            </a:r>
            <a:r>
              <a:rPr lang="en-US" altLang="zh-TW" dirty="0">
                <a:latin typeface="微軟正黑體" pitchFamily="34" charset="-120"/>
                <a:ea typeface="微軟正黑體" pitchFamily="34" charset="-120"/>
              </a:rPr>
              <a:t>NUMBER </a:t>
            </a:r>
            <a:r>
              <a:rPr lang="zh-TW" altLang="en-US" dirty="0">
                <a:latin typeface="微軟正黑體" pitchFamily="34" charset="-120"/>
                <a:ea typeface="微軟正黑體" pitchFamily="34" charset="-120"/>
              </a:rPr>
              <a:t>資料類型。同樣地，第二個查詢使用了</a:t>
            </a:r>
            <a:r>
              <a:rPr lang="en-US" altLang="zh-TW" dirty="0">
                <a:latin typeface="微軟正黑體" pitchFamily="34" charset="-120"/>
                <a:ea typeface="微軟正黑體" pitchFamily="34" charset="-120"/>
              </a:rPr>
              <a:t>TO_DATE </a:t>
            </a:r>
            <a:r>
              <a:rPr lang="zh-TW" altLang="en-US" dirty="0">
                <a:latin typeface="微軟正黑體" pitchFamily="34" charset="-120"/>
                <a:ea typeface="微軟正黑體" pitchFamily="34" charset="-120"/>
              </a:rPr>
              <a:t>函數，來符合第一個查詢所擷取的</a:t>
            </a:r>
            <a:r>
              <a:rPr lang="en-US" altLang="zh-TW" dirty="0">
                <a:latin typeface="微軟正黑體" pitchFamily="34" charset="-120"/>
                <a:ea typeface="微軟正黑體" pitchFamily="34" charset="-120"/>
              </a:rPr>
              <a:t>HIRE_DATE </a:t>
            </a:r>
            <a:r>
              <a:rPr lang="zh-TW" altLang="en-US" dirty="0">
                <a:latin typeface="微軟正黑體" pitchFamily="34" charset="-120"/>
                <a:ea typeface="微軟正黑體" pitchFamily="34" charset="-120"/>
              </a:rPr>
              <a:t>資料欄之</a:t>
            </a:r>
            <a:r>
              <a:rPr lang="en-US" altLang="zh-TW" dirty="0">
                <a:latin typeface="微軟正黑體" pitchFamily="34" charset="-120"/>
                <a:ea typeface="微軟正黑體" pitchFamily="34" charset="-120"/>
              </a:rPr>
              <a:t>DATE </a:t>
            </a:r>
            <a:r>
              <a:rPr lang="zh-TW" altLang="en-US" dirty="0">
                <a:latin typeface="微軟正黑體" pitchFamily="34" charset="-120"/>
                <a:ea typeface="微軟正黑體" pitchFamily="34" charset="-120"/>
              </a:rPr>
              <a:t>資料類型。</a:t>
            </a:r>
            <a:endParaRPr lang="en-US" altLang="zh-TW" dirty="0">
              <a:latin typeface="微軟正黑體" pitchFamily="34" charset="-120"/>
              <a:ea typeface="微軟正黑體" pitchFamily="34" charset="-120"/>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52" name="Rectangle 16"/>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Matching the SELECT Statement:</a:t>
            </a:r>
            <a:r>
              <a:rPr lang="zh-TW" altLang="en-US" sz="4400" dirty="0">
                <a:solidFill>
                  <a:schemeClr val="tx1"/>
                </a:solidFill>
                <a:latin typeface="+mn-lt"/>
                <a:ea typeface="新細明體" pitchFamily="18" charset="-120"/>
              </a:rPr>
              <a:t> </a:t>
            </a:r>
            <a:r>
              <a:rPr lang="en-US" altLang="zh-TW" sz="4400" dirty="0">
                <a:solidFill>
                  <a:schemeClr val="tx1"/>
                </a:solidFill>
                <a:latin typeface="+mn-lt"/>
                <a:ea typeface="新細明體" pitchFamily="18" charset="-120"/>
              </a:rPr>
              <a:t>Example</a:t>
            </a:r>
          </a:p>
        </p:txBody>
      </p:sp>
      <p:sp>
        <p:nvSpPr>
          <p:cNvPr id="321553" name="Rectangle 17"/>
          <p:cNvSpPr>
            <a:spLocks noGrp="1" noChangeArrowheads="1"/>
          </p:cNvSpPr>
          <p:nvPr>
            <p:ph sz="half" idx="1"/>
          </p:nvPr>
        </p:nvSpPr>
        <p:spPr/>
        <p:txBody>
          <a:bodyPr>
            <a:normAutofit/>
          </a:bodyPr>
          <a:lstStyle/>
          <a:p>
            <a:r>
              <a:rPr lang="zh-TW" altLang="en-US" sz="1800" dirty="0">
                <a:solidFill>
                  <a:schemeClr val="tx1"/>
                </a:solidFill>
                <a:latin typeface="微軟正黑體" pitchFamily="34" charset="-120"/>
                <a:ea typeface="微軟正黑體" pitchFamily="34" charset="-120"/>
              </a:rPr>
              <a:t>使用</a:t>
            </a:r>
            <a:r>
              <a:rPr lang="en-US" altLang="zh-TW" sz="1800" dirty="0">
                <a:solidFill>
                  <a:schemeClr val="tx1"/>
                </a:solidFill>
                <a:latin typeface="微軟正黑體" pitchFamily="34" charset="-120"/>
                <a:ea typeface="微軟正黑體" pitchFamily="34" charset="-120"/>
              </a:rPr>
              <a:t>UNION </a:t>
            </a:r>
            <a:r>
              <a:rPr lang="zh-TW" altLang="en-US" sz="1800" dirty="0">
                <a:solidFill>
                  <a:schemeClr val="tx1"/>
                </a:solidFill>
                <a:latin typeface="微軟正黑體" pitchFamily="34" charset="-120"/>
                <a:ea typeface="微軟正黑體" pitchFamily="34" charset="-120"/>
              </a:rPr>
              <a:t>運算子，顯示所有員工的員工</a:t>
            </a:r>
            <a:r>
              <a:rPr lang="en-US" altLang="zh-TW" sz="1800" dirty="0">
                <a:solidFill>
                  <a:schemeClr val="tx1"/>
                </a:solidFill>
                <a:latin typeface="微軟正黑體" pitchFamily="34" charset="-120"/>
                <a:ea typeface="微軟正黑體" pitchFamily="34" charset="-120"/>
              </a:rPr>
              <a:t>ID</a:t>
            </a:r>
            <a:r>
              <a:rPr lang="zh-TW" altLang="en-US" sz="1800" dirty="0">
                <a:solidFill>
                  <a:schemeClr val="tx1"/>
                </a:solidFill>
                <a:latin typeface="微軟正黑體" pitchFamily="34" charset="-120"/>
                <a:ea typeface="微軟正黑體" pitchFamily="34" charset="-120"/>
              </a:rPr>
              <a:t>、工作</a:t>
            </a:r>
            <a:r>
              <a:rPr lang="en-US" altLang="zh-TW" sz="1800" dirty="0">
                <a:solidFill>
                  <a:schemeClr val="tx1"/>
                </a:solidFill>
                <a:latin typeface="微軟正黑體" pitchFamily="34" charset="-120"/>
                <a:ea typeface="微軟正黑體" pitchFamily="34" charset="-120"/>
              </a:rPr>
              <a:t>ID </a:t>
            </a:r>
            <a:r>
              <a:rPr lang="zh-TW" altLang="en-US" sz="1800" dirty="0">
                <a:solidFill>
                  <a:schemeClr val="tx1"/>
                </a:solidFill>
                <a:latin typeface="微軟正黑體" pitchFamily="34" charset="-120"/>
                <a:ea typeface="微軟正黑體" pitchFamily="34" charset="-120"/>
              </a:rPr>
              <a:t>與薪資。</a:t>
            </a:r>
            <a:endParaRPr lang="en-US" altLang="zh-TW" sz="1800" dirty="0">
              <a:solidFill>
                <a:schemeClr val="tx1"/>
              </a:solidFill>
              <a:latin typeface="微軟正黑體" pitchFamily="34" charset="-120"/>
              <a:ea typeface="微軟正黑體" pitchFamily="34" charset="-120"/>
            </a:endParaRPr>
          </a:p>
        </p:txBody>
      </p:sp>
      <p:sp>
        <p:nvSpPr>
          <p:cNvPr id="321540" name="Rectangle 4"/>
          <p:cNvSpPr>
            <a:spLocks noChangeArrowheads="1"/>
          </p:cNvSpPr>
          <p:nvPr/>
        </p:nvSpPr>
        <p:spPr bwMode="blackGray">
          <a:xfrm>
            <a:off x="1195917" y="1718441"/>
            <a:ext cx="9740900" cy="16002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endParaRPr lang="en-US" altLang="zh-TW">
              <a:solidFill>
                <a:srgbClr val="000000"/>
              </a:solidFill>
              <a:latin typeface="Courier New" pitchFamily="49" charset="0"/>
              <a:ea typeface="新細明體" pitchFamily="18" charset="-120"/>
            </a:endParaRPr>
          </a:p>
          <a:p>
            <a:pPr algn="l" eaLnBrk="0" hangingPunct="0">
              <a:spcBef>
                <a:spcPct val="0"/>
              </a:spcBef>
              <a:buClrTx/>
              <a:buFontTx/>
              <a:buNone/>
              <a:tabLst>
                <a:tab pos="1200150" algn="l"/>
              </a:tabLst>
            </a:pPr>
            <a:endParaRPr lang="en-US" altLang="zh-TW">
              <a:solidFill>
                <a:srgbClr val="000000"/>
              </a:solidFill>
              <a:latin typeface="Courier New" pitchFamily="49" charset="0"/>
              <a:ea typeface="新細明體" pitchFamily="18" charset="-120"/>
            </a:endParaRPr>
          </a:p>
        </p:txBody>
      </p:sp>
      <p:sp>
        <p:nvSpPr>
          <p:cNvPr id="321541" name="Rectangle 5"/>
          <p:cNvSpPr>
            <a:spLocks noChangeArrowheads="1"/>
          </p:cNvSpPr>
          <p:nvPr/>
        </p:nvSpPr>
        <p:spPr bwMode="auto">
          <a:xfrm>
            <a:off x="1403350" y="1766066"/>
            <a:ext cx="8333317" cy="1524000"/>
          </a:xfrm>
          <a:prstGeom prst="rect">
            <a:avLst/>
          </a:prstGeom>
          <a:solidFill>
            <a:schemeClr val="bg1">
              <a:lumMod val="95000"/>
            </a:schemeClr>
          </a:solidFill>
          <a:ln w="28575">
            <a:no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a:latin typeface="Courier New" pitchFamily="49" charset="0"/>
                <a:ea typeface="新細明體" pitchFamily="18" charset="-120"/>
              </a:rPr>
              <a:t>SELECT employee_id, job_id,salary</a:t>
            </a:r>
          </a:p>
          <a:p>
            <a:pPr algn="l" eaLnBrk="0" hangingPunct="0">
              <a:spcBef>
                <a:spcPct val="0"/>
              </a:spcBef>
              <a:buClrTx/>
              <a:buFontTx/>
              <a:buNone/>
              <a:tabLst>
                <a:tab pos="1200150" algn="l"/>
              </a:tabLst>
            </a:pPr>
            <a:r>
              <a:rPr lang="en-US" altLang="zh-TW">
                <a:latin typeface="Courier New" pitchFamily="49" charset="0"/>
                <a:ea typeface="新細明體" pitchFamily="18" charset="-120"/>
              </a:rPr>
              <a:t>FROM   employees</a:t>
            </a:r>
          </a:p>
          <a:p>
            <a:pPr algn="l" eaLnBrk="0" hangingPunct="0">
              <a:spcBef>
                <a:spcPct val="0"/>
              </a:spcBef>
              <a:buClrTx/>
              <a:buFontTx/>
              <a:buNone/>
              <a:tabLst>
                <a:tab pos="1200150" algn="l"/>
              </a:tabLst>
            </a:pPr>
            <a:r>
              <a:rPr lang="en-US" altLang="zh-TW">
                <a:latin typeface="Courier New" pitchFamily="49" charset="0"/>
                <a:ea typeface="新細明體" pitchFamily="18" charset="-120"/>
              </a:rPr>
              <a:t>UNION</a:t>
            </a:r>
          </a:p>
          <a:p>
            <a:pPr algn="l" eaLnBrk="0" hangingPunct="0">
              <a:spcBef>
                <a:spcPct val="0"/>
              </a:spcBef>
              <a:buClrTx/>
              <a:buFontTx/>
              <a:buNone/>
              <a:tabLst>
                <a:tab pos="1200150" algn="l"/>
              </a:tabLst>
            </a:pPr>
            <a:r>
              <a:rPr lang="en-US" altLang="zh-TW">
                <a:latin typeface="Courier New" pitchFamily="49" charset="0"/>
                <a:ea typeface="新細明體" pitchFamily="18" charset="-120"/>
              </a:rPr>
              <a:t>SELECT employee_id, job_id,0</a:t>
            </a:r>
          </a:p>
          <a:p>
            <a:pPr algn="l" eaLnBrk="0" hangingPunct="0">
              <a:spcBef>
                <a:spcPct val="0"/>
              </a:spcBef>
              <a:buClrTx/>
              <a:buFontTx/>
              <a:buNone/>
              <a:tabLst>
                <a:tab pos="1200150" algn="l"/>
              </a:tabLst>
            </a:pPr>
            <a:r>
              <a:rPr lang="en-US" altLang="zh-TW">
                <a:latin typeface="Courier New" pitchFamily="49" charset="0"/>
                <a:ea typeface="新細明體" pitchFamily="18" charset="-120"/>
              </a:rPr>
              <a:t>FROM   job_history;</a:t>
            </a:r>
          </a:p>
        </p:txBody>
      </p:sp>
      <p:pic>
        <p:nvPicPr>
          <p:cNvPr id="321543" name="Picture 7"/>
          <p:cNvPicPr>
            <a:picLocks noChangeAspect="1" noChangeArrowheads="1"/>
          </p:cNvPicPr>
          <p:nvPr/>
        </p:nvPicPr>
        <p:blipFill>
          <a:blip r:embed="rId3"/>
          <a:srcRect/>
          <a:stretch>
            <a:fillRect/>
          </a:stretch>
        </p:blipFill>
        <p:spPr bwMode="gray">
          <a:xfrm>
            <a:off x="1119717" y="3444876"/>
            <a:ext cx="9893300" cy="904875"/>
          </a:xfrm>
          <a:prstGeom prst="rect">
            <a:avLst/>
          </a:prstGeom>
          <a:noFill/>
          <a:ln w="25400">
            <a:noFill/>
            <a:miter lim="800000"/>
            <a:headEnd type="none" w="sm" len="sm"/>
            <a:tailEnd type="none" w="sm" len="sm"/>
          </a:ln>
          <a:effectLst/>
        </p:spPr>
      </p:pic>
      <p:sp>
        <p:nvSpPr>
          <p:cNvPr id="321544" name="Rectangle 8"/>
          <p:cNvSpPr>
            <a:spLocks noChangeArrowheads="1"/>
          </p:cNvSpPr>
          <p:nvPr/>
        </p:nvSpPr>
        <p:spPr bwMode="auto">
          <a:xfrm>
            <a:off x="1248834" y="3908425"/>
            <a:ext cx="9677400" cy="414338"/>
          </a:xfrm>
          <a:prstGeom prst="rect">
            <a:avLst/>
          </a:prstGeom>
          <a:noFill/>
          <a:ln w="25400">
            <a:solidFill>
              <a:srgbClr val="C00000"/>
            </a:solidFill>
            <a:miter lim="800000"/>
            <a:headEnd/>
            <a:tailEnd/>
          </a:ln>
          <a:effectLst/>
        </p:spPr>
        <p:txBody>
          <a:bodyPr wrap="none" anchor="ctr"/>
          <a:lstStyle/>
          <a:p>
            <a:endParaRPr lang="zh-TW" altLang="en-US"/>
          </a:p>
        </p:txBody>
      </p:sp>
      <p:pic>
        <p:nvPicPr>
          <p:cNvPr id="321545" name="Picture 9"/>
          <p:cNvPicPr>
            <a:picLocks noChangeAspect="1" noChangeArrowheads="1"/>
          </p:cNvPicPr>
          <p:nvPr/>
        </p:nvPicPr>
        <p:blipFill>
          <a:blip r:embed="rId4"/>
          <a:srcRect/>
          <a:stretch>
            <a:fillRect/>
          </a:stretch>
        </p:blipFill>
        <p:spPr bwMode="gray">
          <a:xfrm>
            <a:off x="1143000" y="4445000"/>
            <a:ext cx="9880600" cy="457200"/>
          </a:xfrm>
          <a:prstGeom prst="rect">
            <a:avLst/>
          </a:prstGeom>
          <a:noFill/>
          <a:ln w="25400">
            <a:noFill/>
            <a:miter lim="800000"/>
            <a:headEnd type="none" w="sm" len="sm"/>
            <a:tailEnd type="none" w="sm" len="sm"/>
          </a:ln>
          <a:effectLst/>
        </p:spPr>
      </p:pic>
      <p:sp>
        <p:nvSpPr>
          <p:cNvPr id="321547" name="Text Box 11"/>
          <p:cNvSpPr txBox="1">
            <a:spLocks noChangeArrowheads="1"/>
          </p:cNvSpPr>
          <p:nvPr/>
        </p:nvSpPr>
        <p:spPr bwMode="auto">
          <a:xfrm>
            <a:off x="1090084" y="4111626"/>
            <a:ext cx="488951"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altLang="zh-TW" sz="2400">
                <a:ea typeface="新細明體" pitchFamily="18" charset="-120"/>
              </a:rPr>
              <a:t>…</a:t>
            </a:r>
          </a:p>
        </p:txBody>
      </p:sp>
      <p:sp>
        <p:nvSpPr>
          <p:cNvPr id="11" name="矩形 10"/>
          <p:cNvSpPr/>
          <p:nvPr/>
        </p:nvSpPr>
        <p:spPr>
          <a:xfrm>
            <a:off x="1176867" y="4902200"/>
            <a:ext cx="10229120" cy="1395638"/>
          </a:xfrm>
          <a:prstGeom prst="rect">
            <a:avLst/>
          </a:prstGeom>
        </p:spPr>
        <p:txBody>
          <a:bodyPr wrap="square">
            <a:spAutoFit/>
          </a:bodyPr>
          <a:lstStyle/>
          <a:p>
            <a:pPr>
              <a:lnSpc>
                <a:spcPts val="2600"/>
              </a:lnSpc>
            </a:pPr>
            <a:r>
              <a:rPr lang="zh-TW" altLang="en-US" dirty="0">
                <a:latin typeface="微軟正黑體" pitchFamily="34" charset="-120"/>
                <a:ea typeface="微軟正黑體" pitchFamily="34" charset="-120"/>
              </a:rPr>
              <a:t>範例中比對了</a:t>
            </a:r>
            <a:r>
              <a:rPr lang="en-US" altLang="zh-TW" dirty="0">
                <a:latin typeface="微軟正黑體" pitchFamily="34" charset="-120"/>
                <a:ea typeface="微軟正黑體" pitchFamily="34" charset="-120"/>
              </a:rPr>
              <a:t>EMPLOYEES </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JOB_HISTORY </a:t>
            </a:r>
            <a:r>
              <a:rPr lang="zh-TW" altLang="en-US" dirty="0">
                <a:latin typeface="微軟正黑體" pitchFamily="34" charset="-120"/>
                <a:ea typeface="微軟正黑體" pitchFamily="34" charset="-120"/>
              </a:rPr>
              <a:t>表格中的</a:t>
            </a:r>
            <a:r>
              <a:rPr lang="en-US" altLang="zh-TW" dirty="0">
                <a:latin typeface="微軟正黑體" pitchFamily="34" charset="-120"/>
                <a:ea typeface="微軟正黑體" pitchFamily="34" charset="-120"/>
              </a:rPr>
              <a:t>EMPLOYEE_ID </a:t>
            </a:r>
            <a:r>
              <a:rPr lang="zh-TW" altLang="en-US" dirty="0">
                <a:latin typeface="微軟正黑體" pitchFamily="34" charset="-120"/>
                <a:ea typeface="微軟正黑體" pitchFamily="34" charset="-120"/>
              </a:rPr>
              <a:t>資料欄與</a:t>
            </a:r>
            <a:r>
              <a:rPr lang="en-US" altLang="zh-TW" dirty="0">
                <a:latin typeface="微軟正黑體" pitchFamily="34" charset="-120"/>
                <a:ea typeface="微軟正黑體" pitchFamily="34" charset="-120"/>
              </a:rPr>
              <a:t>JOB_ID </a:t>
            </a:r>
            <a:r>
              <a:rPr lang="zh-TW" altLang="en-US" dirty="0">
                <a:latin typeface="微軟正黑體" pitchFamily="34" charset="-120"/>
                <a:ea typeface="微軟正黑體" pitchFamily="34" charset="-120"/>
              </a:rPr>
              <a:t>資料欄。並在</a:t>
            </a:r>
            <a:r>
              <a:rPr lang="en-US" altLang="zh-TW" dirty="0">
                <a:latin typeface="微軟正黑體" pitchFamily="34" charset="-120"/>
                <a:ea typeface="微軟正黑體" pitchFamily="34" charset="-120"/>
              </a:rPr>
              <a:t>JOB_HISTORY SELECT </a:t>
            </a:r>
            <a:r>
              <a:rPr lang="zh-TW" altLang="en-US" dirty="0">
                <a:latin typeface="微軟正黑體" pitchFamily="34" charset="-120"/>
                <a:ea typeface="微軟正黑體" pitchFamily="34" charset="-120"/>
              </a:rPr>
              <a:t>敘述句中，新增了文字值</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，以對應</a:t>
            </a:r>
            <a:r>
              <a:rPr lang="en-US" altLang="zh-TW" dirty="0">
                <a:latin typeface="微軟正黑體" pitchFamily="34" charset="-120"/>
                <a:ea typeface="微軟正黑體" pitchFamily="34" charset="-120"/>
              </a:rPr>
              <a:t>EMPLOYEES SELECT </a:t>
            </a:r>
            <a:r>
              <a:rPr lang="zh-TW" altLang="en-US" dirty="0">
                <a:latin typeface="微軟正黑體" pitchFamily="34" charset="-120"/>
                <a:ea typeface="微軟正黑體" pitchFamily="34" charset="-120"/>
              </a:rPr>
              <a:t>敘述句的</a:t>
            </a:r>
            <a:r>
              <a:rPr lang="en-US" altLang="zh-TW" dirty="0">
                <a:latin typeface="微軟正黑體" pitchFamily="34" charset="-120"/>
                <a:ea typeface="微軟正黑體" pitchFamily="34" charset="-120"/>
              </a:rPr>
              <a:t>SALARY </a:t>
            </a:r>
            <a:r>
              <a:rPr lang="zh-TW" altLang="en-US" dirty="0">
                <a:latin typeface="微軟正黑體" pitchFamily="34" charset="-120"/>
                <a:ea typeface="微軟正黑體" pitchFamily="34" charset="-120"/>
              </a:rPr>
              <a:t>數值資料欄。在先前的結果中，輸出中與</a:t>
            </a:r>
            <a:r>
              <a:rPr lang="en-US" altLang="zh-TW" dirty="0">
                <a:latin typeface="微軟正黑體" pitchFamily="34" charset="-120"/>
                <a:ea typeface="微軟正黑體" pitchFamily="34" charset="-120"/>
              </a:rPr>
              <a:t>JOB_HISTORY </a:t>
            </a:r>
            <a:r>
              <a:rPr lang="zh-TW" altLang="en-US" dirty="0">
                <a:latin typeface="微軟正黑體" pitchFamily="34" charset="-120"/>
                <a:ea typeface="微軟正黑體" pitchFamily="34" charset="-120"/>
              </a:rPr>
              <a:t>表格的記錄相對應的各個資料列，其</a:t>
            </a:r>
            <a:r>
              <a:rPr lang="en-US" altLang="zh-TW" dirty="0">
                <a:latin typeface="微軟正黑體" pitchFamily="34" charset="-120"/>
                <a:ea typeface="微軟正黑體" pitchFamily="34" charset="-120"/>
              </a:rPr>
              <a:t>SALARY</a:t>
            </a:r>
            <a:r>
              <a:rPr lang="zh-TW" altLang="en-US" dirty="0">
                <a:latin typeface="微軟正黑體" pitchFamily="34" charset="-120"/>
                <a:ea typeface="微軟正黑體" pitchFamily="34" charset="-120"/>
              </a:rPr>
              <a:t>資料欄的值均為</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a:t>
            </a:r>
            <a:endParaRPr lang="en-US" altLang="zh-TW" dirty="0">
              <a:latin typeface="微軟正黑體" pitchFamily="34" charset="-120"/>
              <a:ea typeface="微軟正黑體" pitchFamily="34" charset="-120"/>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94" name="Rectangle 10"/>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Controlling the Order of Rows</a:t>
            </a:r>
          </a:p>
        </p:txBody>
      </p:sp>
      <p:sp>
        <p:nvSpPr>
          <p:cNvPr id="323595" name="Rectangle 11"/>
          <p:cNvSpPr>
            <a:spLocks noGrp="1" noChangeArrowheads="1"/>
          </p:cNvSpPr>
          <p:nvPr>
            <p:ph sz="half" idx="1"/>
          </p:nvPr>
        </p:nvSpPr>
        <p:spPr/>
        <p:txBody>
          <a:bodyPr/>
          <a:lstStyle/>
          <a:p>
            <a:pPr>
              <a:spcBef>
                <a:spcPct val="0"/>
              </a:spcBef>
            </a:pPr>
            <a:r>
              <a:rPr lang="zh-TW" altLang="en-US" dirty="0">
                <a:solidFill>
                  <a:schemeClr val="tx1"/>
                </a:solidFill>
                <a:latin typeface="微軟正黑體" pitchFamily="34" charset="-120"/>
                <a:ea typeface="微軟正黑體" pitchFamily="34" charset="-120"/>
              </a:rPr>
              <a:t>使用兩個</a:t>
            </a:r>
            <a:r>
              <a:rPr lang="en-US" altLang="zh-TW" dirty="0">
                <a:solidFill>
                  <a:schemeClr val="tx1"/>
                </a:solidFill>
                <a:latin typeface="微軟正黑體" pitchFamily="34" charset="-120"/>
                <a:ea typeface="微軟正黑體" pitchFamily="34" charset="-120"/>
              </a:rPr>
              <a:t>UNION </a:t>
            </a:r>
            <a:r>
              <a:rPr lang="zh-TW" altLang="en-US" dirty="0">
                <a:solidFill>
                  <a:schemeClr val="tx1"/>
                </a:solidFill>
                <a:latin typeface="微軟正黑體" pitchFamily="34" charset="-120"/>
                <a:ea typeface="微軟正黑體" pitchFamily="34" charset="-120"/>
              </a:rPr>
              <a:t>運算子來產生英文句子</a:t>
            </a:r>
            <a:endParaRPr lang="en-US" altLang="zh-TW" dirty="0">
              <a:solidFill>
                <a:schemeClr val="tx1"/>
              </a:solidFill>
              <a:latin typeface="微軟正黑體" pitchFamily="34" charset="-120"/>
              <a:ea typeface="微軟正黑體" pitchFamily="34" charset="-120"/>
            </a:endParaRPr>
          </a:p>
        </p:txBody>
      </p:sp>
      <p:sp>
        <p:nvSpPr>
          <p:cNvPr id="323588" name="Rectangle 4"/>
          <p:cNvSpPr>
            <a:spLocks noChangeArrowheads="1"/>
          </p:cNvSpPr>
          <p:nvPr/>
        </p:nvSpPr>
        <p:spPr bwMode="blackGray">
          <a:xfrm>
            <a:off x="1151467" y="1978025"/>
            <a:ext cx="9740900" cy="2832100"/>
          </a:xfrm>
          <a:prstGeom prst="rect">
            <a:avLst/>
          </a:prstGeom>
          <a:solidFill>
            <a:schemeClr val="bg1">
              <a:lumMod val="95000"/>
            </a:schemeClr>
          </a:solidFill>
          <a:ln w="25400">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COLUMN </a:t>
            </a:r>
            <a:r>
              <a:rPr lang="en-US" altLang="zh-TW" dirty="0" err="1">
                <a:solidFill>
                  <a:srgbClr val="000000"/>
                </a:solidFill>
                <a:latin typeface="Courier New" pitchFamily="49" charset="0"/>
                <a:ea typeface="新細明體" pitchFamily="18" charset="-120"/>
              </a:rPr>
              <a:t>a_dummy</a:t>
            </a:r>
            <a:r>
              <a:rPr lang="en-US" altLang="zh-TW" dirty="0">
                <a:solidFill>
                  <a:srgbClr val="000000"/>
                </a:solidFill>
                <a:latin typeface="Courier New" pitchFamily="49" charset="0"/>
                <a:ea typeface="新細明體" pitchFamily="18" charset="-120"/>
              </a:rPr>
              <a:t> NOPRINT</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SELECT 'sing' AS "My dream", 3 </a:t>
            </a:r>
            <a:r>
              <a:rPr lang="en-US" altLang="zh-TW" dirty="0" err="1">
                <a:solidFill>
                  <a:srgbClr val="000000"/>
                </a:solidFill>
                <a:latin typeface="Courier New" pitchFamily="49" charset="0"/>
                <a:ea typeface="新細明體" pitchFamily="18" charset="-120"/>
              </a:rPr>
              <a:t>a_dummy</a:t>
            </a:r>
            <a:endParaRPr lang="en-US" altLang="zh-TW" dirty="0">
              <a:solidFill>
                <a:srgbClr val="000000"/>
              </a:solidFill>
              <a:latin typeface="Courier New" pitchFamily="49" charset="0"/>
              <a:ea typeface="新細明體" pitchFamily="18"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FROM dual</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UNION</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SELECT '</a:t>
            </a:r>
            <a:r>
              <a:rPr lang="en-US" altLang="zh-TW" dirty="0" err="1">
                <a:solidFill>
                  <a:srgbClr val="000000"/>
                </a:solidFill>
                <a:latin typeface="Courier New" pitchFamily="49" charset="0"/>
                <a:ea typeface="新細明體" pitchFamily="18" charset="-120"/>
              </a:rPr>
              <a:t>I''d</a:t>
            </a:r>
            <a:r>
              <a:rPr lang="en-US" altLang="zh-TW" dirty="0">
                <a:solidFill>
                  <a:srgbClr val="000000"/>
                </a:solidFill>
                <a:latin typeface="Courier New" pitchFamily="49" charset="0"/>
                <a:ea typeface="新細明體" pitchFamily="18" charset="-120"/>
              </a:rPr>
              <a:t> like to teach', 1 </a:t>
            </a:r>
            <a:r>
              <a:rPr lang="en-US" altLang="zh-TW" dirty="0" err="1">
                <a:solidFill>
                  <a:srgbClr val="000000"/>
                </a:solidFill>
                <a:latin typeface="Courier New" pitchFamily="49" charset="0"/>
                <a:ea typeface="新細明體" pitchFamily="18" charset="-120"/>
              </a:rPr>
              <a:t>a_dummy</a:t>
            </a:r>
            <a:endParaRPr lang="en-US" altLang="zh-TW" dirty="0">
              <a:solidFill>
                <a:srgbClr val="000000"/>
              </a:solidFill>
              <a:latin typeface="Courier New" pitchFamily="49" charset="0"/>
              <a:ea typeface="新細明體" pitchFamily="18"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FROM dual</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UNION </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SELECT 'the world to', 2 </a:t>
            </a:r>
            <a:r>
              <a:rPr lang="en-US" altLang="zh-TW" dirty="0" err="1">
                <a:solidFill>
                  <a:srgbClr val="000000"/>
                </a:solidFill>
                <a:latin typeface="Courier New" pitchFamily="49" charset="0"/>
                <a:ea typeface="新細明體" pitchFamily="18" charset="-120"/>
              </a:rPr>
              <a:t>a_dummy</a:t>
            </a:r>
            <a:endParaRPr lang="en-US" altLang="zh-TW" dirty="0">
              <a:solidFill>
                <a:srgbClr val="000000"/>
              </a:solidFill>
              <a:latin typeface="Courier New" pitchFamily="49" charset="0"/>
              <a:ea typeface="新細明體" pitchFamily="18"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FROM dual</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pitchFamily="18" charset="-120"/>
              </a:rPr>
              <a:t>ORDER BY </a:t>
            </a:r>
            <a:r>
              <a:rPr lang="en-US" altLang="zh-TW" dirty="0" err="1">
                <a:solidFill>
                  <a:srgbClr val="000000"/>
                </a:solidFill>
                <a:latin typeface="Courier New" pitchFamily="49" charset="0"/>
                <a:ea typeface="新細明體" pitchFamily="18" charset="-120"/>
              </a:rPr>
              <a:t>a_dummy</a:t>
            </a:r>
            <a:r>
              <a:rPr lang="en-US" altLang="zh-TW" dirty="0">
                <a:solidFill>
                  <a:srgbClr val="000000"/>
                </a:solidFill>
                <a:latin typeface="Courier New" pitchFamily="49" charset="0"/>
                <a:ea typeface="新細明體" pitchFamily="18" charset="-120"/>
              </a:rPr>
              <a:t>;</a:t>
            </a:r>
          </a:p>
        </p:txBody>
      </p:sp>
      <p:pic>
        <p:nvPicPr>
          <p:cNvPr id="323589" name="Picture 5"/>
          <p:cNvPicPr>
            <a:picLocks noChangeAspect="1" noChangeArrowheads="1"/>
          </p:cNvPicPr>
          <p:nvPr/>
        </p:nvPicPr>
        <p:blipFill>
          <a:blip r:embed="rId3"/>
          <a:srcRect/>
          <a:stretch>
            <a:fillRect/>
          </a:stretch>
        </p:blipFill>
        <p:spPr bwMode="gray">
          <a:xfrm>
            <a:off x="1085850" y="4910137"/>
            <a:ext cx="9906000" cy="93345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3" name="Rectangle 11"/>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Summary</a:t>
            </a:r>
          </a:p>
        </p:txBody>
      </p:sp>
      <p:sp>
        <p:nvSpPr>
          <p:cNvPr id="325644" name="Rectangle 12"/>
          <p:cNvSpPr>
            <a:spLocks noGrp="1" noChangeArrowheads="1"/>
          </p:cNvSpPr>
          <p:nvPr>
            <p:ph sz="half" idx="1"/>
          </p:nvPr>
        </p:nvSpPr>
        <p:spPr/>
        <p:txBody>
          <a:bodyPr/>
          <a:lstStyle/>
          <a:p>
            <a:pPr marL="536575" indent="-536575">
              <a:buClrTx/>
              <a:buFont typeface="Wingdings" pitchFamily="2" charset="2"/>
              <a:buChar char="ü"/>
            </a:pPr>
            <a:r>
              <a:rPr lang="zh-TW" altLang="en-US" dirty="0">
                <a:solidFill>
                  <a:schemeClr val="tx1"/>
                </a:solidFill>
                <a:latin typeface="微軟正黑體" pitchFamily="34" charset="-120"/>
                <a:ea typeface="微軟正黑體" pitchFamily="34" charset="-120"/>
              </a:rPr>
              <a:t>使用</a:t>
            </a:r>
            <a:r>
              <a:rPr lang="en-US" altLang="zh-TW" dirty="0">
                <a:solidFill>
                  <a:schemeClr val="tx1"/>
                </a:solidFill>
                <a:latin typeface="微軟正黑體" pitchFamily="34" charset="-120"/>
                <a:ea typeface="微軟正黑體" pitchFamily="34" charset="-120"/>
              </a:rPr>
              <a:t>UNION </a:t>
            </a:r>
            <a:r>
              <a:rPr lang="zh-TW" altLang="en-US" dirty="0">
                <a:solidFill>
                  <a:schemeClr val="tx1"/>
                </a:solidFill>
                <a:latin typeface="微軟正黑體" pitchFamily="34" charset="-120"/>
                <a:ea typeface="微軟正黑體" pitchFamily="34" charset="-120"/>
              </a:rPr>
              <a:t>運算子來傳回所有不同的資料列</a:t>
            </a:r>
          </a:p>
          <a:p>
            <a:pPr marL="536575" indent="-536575">
              <a:buClrTx/>
              <a:buFont typeface="Wingdings" pitchFamily="2" charset="2"/>
              <a:buChar char="ü"/>
            </a:pPr>
            <a:r>
              <a:rPr lang="zh-TW" altLang="en-US" dirty="0">
                <a:solidFill>
                  <a:schemeClr val="tx1"/>
                </a:solidFill>
                <a:latin typeface="微軟正黑體" pitchFamily="34" charset="-120"/>
                <a:ea typeface="微軟正黑體" pitchFamily="34" charset="-120"/>
              </a:rPr>
              <a:t>使用</a:t>
            </a:r>
            <a:r>
              <a:rPr lang="en-US" altLang="zh-TW" dirty="0">
                <a:solidFill>
                  <a:schemeClr val="tx1"/>
                </a:solidFill>
                <a:latin typeface="微軟正黑體" pitchFamily="34" charset="-120"/>
                <a:ea typeface="微軟正黑體" pitchFamily="34" charset="-120"/>
              </a:rPr>
              <a:t>UNION ALL </a:t>
            </a:r>
            <a:r>
              <a:rPr lang="zh-TW" altLang="en-US" dirty="0">
                <a:solidFill>
                  <a:schemeClr val="tx1"/>
                </a:solidFill>
                <a:latin typeface="微軟正黑體" pitchFamily="34" charset="-120"/>
                <a:ea typeface="微軟正黑體" pitchFamily="34" charset="-120"/>
              </a:rPr>
              <a:t>運算子來傳回所有資料列，包括重複的資料</a:t>
            </a:r>
          </a:p>
          <a:p>
            <a:pPr marL="536575" indent="-536575">
              <a:buClrTx/>
              <a:buFont typeface="Wingdings" pitchFamily="2" charset="2"/>
              <a:buChar char="ü"/>
            </a:pPr>
            <a:r>
              <a:rPr lang="zh-TW" altLang="en-US" dirty="0">
                <a:solidFill>
                  <a:schemeClr val="tx1"/>
                </a:solidFill>
                <a:latin typeface="微軟正黑體" pitchFamily="34" charset="-120"/>
                <a:ea typeface="微軟正黑體" pitchFamily="34" charset="-120"/>
              </a:rPr>
              <a:t>使用</a:t>
            </a:r>
            <a:r>
              <a:rPr lang="en-US" altLang="zh-TW" dirty="0">
                <a:solidFill>
                  <a:schemeClr val="tx1"/>
                </a:solidFill>
                <a:latin typeface="微軟正黑體" pitchFamily="34" charset="-120"/>
                <a:ea typeface="微軟正黑體" pitchFamily="34" charset="-120"/>
              </a:rPr>
              <a:t>INTERSECT </a:t>
            </a:r>
            <a:r>
              <a:rPr lang="zh-TW" altLang="en-US" dirty="0">
                <a:solidFill>
                  <a:schemeClr val="tx1"/>
                </a:solidFill>
                <a:latin typeface="微軟正黑體" pitchFamily="34" charset="-120"/>
                <a:ea typeface="微軟正黑體" pitchFamily="34" charset="-120"/>
              </a:rPr>
              <a:t>運算子，來傳回兩個查詢共有的資料列</a:t>
            </a:r>
          </a:p>
          <a:p>
            <a:pPr marL="536575" indent="-536575">
              <a:buClrTx/>
              <a:buFont typeface="Wingdings" pitchFamily="2" charset="2"/>
              <a:buChar char="ü"/>
            </a:pPr>
            <a:r>
              <a:rPr lang="zh-TW" altLang="en-US" dirty="0">
                <a:solidFill>
                  <a:schemeClr val="tx1"/>
                </a:solidFill>
                <a:latin typeface="微軟正黑體" pitchFamily="34" charset="-120"/>
                <a:ea typeface="微軟正黑體" pitchFamily="34" charset="-120"/>
              </a:rPr>
              <a:t>使用</a:t>
            </a:r>
            <a:r>
              <a:rPr lang="en-US" altLang="zh-TW" dirty="0">
                <a:solidFill>
                  <a:schemeClr val="tx1"/>
                </a:solidFill>
                <a:latin typeface="微軟正黑體" pitchFamily="34" charset="-120"/>
                <a:ea typeface="微軟正黑體" pitchFamily="34" charset="-120"/>
              </a:rPr>
              <a:t>MINUS </a:t>
            </a:r>
            <a:r>
              <a:rPr lang="zh-TW" altLang="en-US" dirty="0">
                <a:solidFill>
                  <a:schemeClr val="tx1"/>
                </a:solidFill>
                <a:latin typeface="微軟正黑體" pitchFamily="34" charset="-120"/>
                <a:ea typeface="微軟正黑體" pitchFamily="34" charset="-120"/>
              </a:rPr>
              <a:t>運算子，來傳回所有第一個查詢所選取、第二個查詢未選取的非重複資料</a:t>
            </a:r>
          </a:p>
          <a:p>
            <a:pPr marL="536575" indent="-536575">
              <a:buClrTx/>
              <a:buFont typeface="Wingdings" pitchFamily="2" charset="2"/>
              <a:buChar char="ü"/>
            </a:pPr>
            <a:r>
              <a:rPr lang="zh-TW" altLang="en-US" dirty="0">
                <a:solidFill>
                  <a:schemeClr val="tx1"/>
                </a:solidFill>
                <a:latin typeface="微軟正黑體" pitchFamily="34" charset="-120"/>
                <a:ea typeface="微軟正黑體" pitchFamily="34" charset="-120"/>
              </a:rPr>
              <a:t>只在敘述句的句尾使用</a:t>
            </a:r>
            <a:r>
              <a:rPr lang="en-US" altLang="zh-TW" dirty="0">
                <a:solidFill>
                  <a:schemeClr val="tx1"/>
                </a:solidFill>
                <a:latin typeface="微軟正黑體" pitchFamily="34" charset="-120"/>
                <a:ea typeface="微軟正黑體" pitchFamily="34" charset="-120"/>
              </a:rPr>
              <a:t>ORDER BY </a:t>
            </a:r>
            <a:r>
              <a:rPr lang="zh-TW" altLang="en-US" dirty="0">
                <a:solidFill>
                  <a:schemeClr val="tx1"/>
                </a:solidFill>
                <a:latin typeface="微軟正黑體" pitchFamily="34" charset="-120"/>
                <a:ea typeface="微軟正黑體" pitchFamily="34" charset="-120"/>
              </a:rPr>
              <a:t>子句</a:t>
            </a:r>
            <a:endParaRPr lang="en-US" altLang="zh-TW" dirty="0">
              <a:solidFill>
                <a:schemeClr val="tx1"/>
              </a:solidFill>
              <a:latin typeface="微軟正黑體" pitchFamily="34" charset="-120"/>
              <a:ea typeface="微軟正黑體" pitchFamily="34" charset="-12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76" name="Rectangle 60"/>
          <p:cNvSpPr>
            <a:spLocks noGrp="1" noChangeArrowheads="1"/>
          </p:cNvSpPr>
          <p:nvPr>
            <p:ph type="title"/>
          </p:nvPr>
        </p:nvSpPr>
        <p:spPr/>
        <p:txBody>
          <a:bodyPr>
            <a:normAutofit fontScale="90000"/>
          </a:bodyPr>
          <a:lstStyle/>
          <a:p>
            <a:r>
              <a:rPr lang="en-US" altLang="zh-TW" sz="4400" dirty="0">
                <a:solidFill>
                  <a:schemeClr val="tx1"/>
                </a:solidFill>
                <a:latin typeface="+mn-lt"/>
                <a:ea typeface="微軟正黑體" pitchFamily="34" charset="-120"/>
              </a:rPr>
              <a:t>Using a Subquery to Solve a Problem</a:t>
            </a:r>
          </a:p>
        </p:txBody>
      </p:sp>
      <p:sp>
        <p:nvSpPr>
          <p:cNvPr id="367677" name="Rectangle 61"/>
          <p:cNvSpPr>
            <a:spLocks noGrp="1" noChangeArrowheads="1"/>
          </p:cNvSpPr>
          <p:nvPr>
            <p:ph sz="half" idx="1"/>
          </p:nvPr>
        </p:nvSpPr>
        <p:spPr/>
        <p:txBody>
          <a:bodyPr/>
          <a:lstStyle/>
          <a:p>
            <a:r>
              <a:rPr lang="zh-TW" altLang="en-US" sz="2400" dirty="0">
                <a:solidFill>
                  <a:schemeClr val="tx1"/>
                </a:solidFill>
                <a:latin typeface="微軟正黑體" pitchFamily="34" charset="-120"/>
                <a:ea typeface="微軟正黑體" pitchFamily="34" charset="-120"/>
              </a:rPr>
              <a:t>誰的薪資比</a:t>
            </a:r>
            <a:r>
              <a:rPr lang="en-US" altLang="zh-TW" sz="2400" dirty="0">
                <a:solidFill>
                  <a:schemeClr val="tx1"/>
                </a:solidFill>
                <a:latin typeface="微軟正黑體" pitchFamily="34" charset="-120"/>
                <a:ea typeface="微軟正黑體" pitchFamily="34" charset="-120"/>
              </a:rPr>
              <a:t>Abel </a:t>
            </a:r>
            <a:r>
              <a:rPr lang="zh-TW" altLang="en-US" sz="2400" dirty="0">
                <a:solidFill>
                  <a:schemeClr val="tx1"/>
                </a:solidFill>
                <a:latin typeface="微軟正黑體" pitchFamily="34" charset="-120"/>
                <a:ea typeface="微軟正黑體" pitchFamily="34" charset="-120"/>
              </a:rPr>
              <a:t>高？</a:t>
            </a:r>
            <a:endParaRPr lang="en-US" altLang="zh-TW" sz="2400" dirty="0">
              <a:solidFill>
                <a:schemeClr val="tx1"/>
              </a:solidFill>
              <a:latin typeface="微軟正黑體" pitchFamily="34" charset="-120"/>
              <a:ea typeface="微軟正黑體" pitchFamily="34" charset="-120"/>
            </a:endParaRPr>
          </a:p>
        </p:txBody>
      </p:sp>
      <p:grpSp>
        <p:nvGrpSpPr>
          <p:cNvPr id="2" name="Group 4"/>
          <p:cNvGrpSpPr>
            <a:grpSpLocks/>
          </p:cNvGrpSpPr>
          <p:nvPr/>
        </p:nvGrpSpPr>
        <p:grpSpPr bwMode="auto">
          <a:xfrm>
            <a:off x="1538818" y="3836314"/>
            <a:ext cx="1130300" cy="736600"/>
            <a:chOff x="805" y="2627"/>
            <a:chExt cx="534" cy="464"/>
          </a:xfrm>
        </p:grpSpPr>
        <p:sp>
          <p:nvSpPr>
            <p:cNvPr id="367621" name="Freeform 5"/>
            <p:cNvSpPr>
              <a:spLocks/>
            </p:cNvSpPr>
            <p:nvPr/>
          </p:nvSpPr>
          <p:spPr bwMode="auto">
            <a:xfrm>
              <a:off x="805" y="2633"/>
              <a:ext cx="525" cy="458"/>
            </a:xfrm>
            <a:custGeom>
              <a:avLst/>
              <a:gdLst/>
              <a:ahLst/>
              <a:cxnLst>
                <a:cxn ang="0">
                  <a:pos x="190" y="136"/>
                </a:cxn>
                <a:cxn ang="0">
                  <a:pos x="199" y="206"/>
                </a:cxn>
                <a:cxn ang="0">
                  <a:pos x="220" y="268"/>
                </a:cxn>
                <a:cxn ang="0">
                  <a:pos x="254" y="313"/>
                </a:cxn>
                <a:cxn ang="0">
                  <a:pos x="295" y="345"/>
                </a:cxn>
                <a:cxn ang="0">
                  <a:pos x="346" y="355"/>
                </a:cxn>
                <a:cxn ang="0">
                  <a:pos x="401" y="346"/>
                </a:cxn>
                <a:cxn ang="0">
                  <a:pos x="462" y="310"/>
                </a:cxn>
                <a:cxn ang="0">
                  <a:pos x="524" y="249"/>
                </a:cxn>
                <a:cxn ang="0">
                  <a:pos x="508" y="273"/>
                </a:cxn>
                <a:cxn ang="0">
                  <a:pos x="465" y="322"/>
                </a:cxn>
                <a:cxn ang="0">
                  <a:pos x="403" y="384"/>
                </a:cxn>
                <a:cxn ang="0">
                  <a:pos x="330" y="435"/>
                </a:cxn>
                <a:cxn ang="0">
                  <a:pos x="255" y="457"/>
                </a:cxn>
                <a:cxn ang="0">
                  <a:pos x="181" y="430"/>
                </a:cxn>
                <a:cxn ang="0">
                  <a:pos x="120" y="336"/>
                </a:cxn>
                <a:cxn ang="0">
                  <a:pos x="79" y="150"/>
                </a:cxn>
                <a:cxn ang="0">
                  <a:pos x="0" y="164"/>
                </a:cxn>
                <a:cxn ang="0">
                  <a:pos x="155" y="0"/>
                </a:cxn>
                <a:cxn ang="0">
                  <a:pos x="252" y="121"/>
                </a:cxn>
                <a:cxn ang="0">
                  <a:pos x="190" y="136"/>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type="none" w="sm" len="sm"/>
              <a:tailEnd type="none" w="sm" len="sm"/>
            </a:ln>
            <a:effectLst/>
          </p:spPr>
          <p:txBody>
            <a:bodyPr/>
            <a:lstStyle/>
            <a:p>
              <a:endParaRPr lang="zh-TW" altLang="en-US" sz="2400">
                <a:latin typeface="微軟正黑體" pitchFamily="34" charset="-120"/>
                <a:ea typeface="微軟正黑體" pitchFamily="34" charset="-120"/>
              </a:endParaRPr>
            </a:p>
          </p:txBody>
        </p:sp>
        <p:sp>
          <p:nvSpPr>
            <p:cNvPr id="367622" name="Freeform 6"/>
            <p:cNvSpPr>
              <a:spLocks/>
            </p:cNvSpPr>
            <p:nvPr/>
          </p:nvSpPr>
          <p:spPr bwMode="auto">
            <a:xfrm>
              <a:off x="813" y="2627"/>
              <a:ext cx="526" cy="459"/>
            </a:xfrm>
            <a:custGeom>
              <a:avLst/>
              <a:gdLst/>
              <a:ahLst/>
              <a:cxnLst>
                <a:cxn ang="0">
                  <a:pos x="190" y="137"/>
                </a:cxn>
                <a:cxn ang="0">
                  <a:pos x="200" y="208"/>
                </a:cxn>
                <a:cxn ang="0">
                  <a:pos x="221" y="268"/>
                </a:cxn>
                <a:cxn ang="0">
                  <a:pos x="254" y="315"/>
                </a:cxn>
                <a:cxn ang="0">
                  <a:pos x="296" y="344"/>
                </a:cxn>
                <a:cxn ang="0">
                  <a:pos x="347" y="354"/>
                </a:cxn>
                <a:cxn ang="0">
                  <a:pos x="403" y="345"/>
                </a:cxn>
                <a:cxn ang="0">
                  <a:pos x="464" y="309"/>
                </a:cxn>
                <a:cxn ang="0">
                  <a:pos x="525" y="249"/>
                </a:cxn>
                <a:cxn ang="0">
                  <a:pos x="510" y="271"/>
                </a:cxn>
                <a:cxn ang="0">
                  <a:pos x="467" y="322"/>
                </a:cxn>
                <a:cxn ang="0">
                  <a:pos x="405" y="384"/>
                </a:cxn>
                <a:cxn ang="0">
                  <a:pos x="331" y="435"/>
                </a:cxn>
                <a:cxn ang="0">
                  <a:pos x="256" y="458"/>
                </a:cxn>
                <a:cxn ang="0">
                  <a:pos x="182" y="431"/>
                </a:cxn>
                <a:cxn ang="0">
                  <a:pos x="122" y="335"/>
                </a:cxn>
                <a:cxn ang="0">
                  <a:pos x="80" y="153"/>
                </a:cxn>
                <a:cxn ang="0">
                  <a:pos x="0" y="166"/>
                </a:cxn>
                <a:cxn ang="0">
                  <a:pos x="157" y="0"/>
                </a:cxn>
                <a:cxn ang="0">
                  <a:pos x="253" y="122"/>
                </a:cxn>
                <a:cxn ang="0">
                  <a:pos x="190" y="137"/>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type="none" w="sm" len="sm"/>
              <a:tailEnd type="none" w="sm" len="sm"/>
            </a:ln>
            <a:effectLst/>
          </p:spPr>
          <p:txBody>
            <a:bodyPr/>
            <a:lstStyle/>
            <a:p>
              <a:endParaRPr lang="zh-TW" altLang="en-US" sz="2400">
                <a:latin typeface="微軟正黑體" pitchFamily="34" charset="-120"/>
                <a:ea typeface="微軟正黑體" pitchFamily="34" charset="-120"/>
              </a:endParaRPr>
            </a:p>
          </p:txBody>
        </p:sp>
      </p:grpSp>
      <p:sp>
        <p:nvSpPr>
          <p:cNvPr id="367623" name="Rectangle 7"/>
          <p:cNvSpPr>
            <a:spLocks noChangeArrowheads="1"/>
          </p:cNvSpPr>
          <p:nvPr/>
        </p:nvSpPr>
        <p:spPr bwMode="blackWhite">
          <a:xfrm>
            <a:off x="1155701" y="2071014"/>
            <a:ext cx="9698567" cy="3464031"/>
          </a:xfrm>
          <a:prstGeom prst="rect">
            <a:avLst/>
          </a:prstGeom>
          <a:solidFill>
            <a:schemeClr val="bg1">
              <a:lumMod val="95000"/>
            </a:schemeClr>
          </a:solidFill>
          <a:ln w="28575">
            <a:solidFill>
              <a:srgbClr val="000000"/>
            </a:solidFill>
            <a:miter lim="800000"/>
            <a:headEnd/>
            <a:tailEnd/>
          </a:ln>
          <a:effectLst/>
        </p:spPr>
        <p:txBody>
          <a:bodyPr wrap="none" anchor="ctr"/>
          <a:lstStyle/>
          <a:p>
            <a:endParaRPr lang="zh-TW" altLang="en-US" sz="2400">
              <a:latin typeface="微軟正黑體" pitchFamily="34" charset="-120"/>
              <a:ea typeface="微軟正黑體" pitchFamily="34" charset="-120"/>
            </a:endParaRPr>
          </a:p>
        </p:txBody>
      </p:sp>
      <p:sp>
        <p:nvSpPr>
          <p:cNvPr id="367624" name="Rectangle 8"/>
          <p:cNvSpPr>
            <a:spLocks noChangeArrowheads="1"/>
          </p:cNvSpPr>
          <p:nvPr/>
        </p:nvSpPr>
        <p:spPr bwMode="auto">
          <a:xfrm>
            <a:off x="2952752" y="2788564"/>
            <a:ext cx="7842249" cy="462307"/>
          </a:xfrm>
          <a:prstGeom prst="rect">
            <a:avLst/>
          </a:prstGeom>
          <a:noFill/>
          <a:ln w="9525">
            <a:noFill/>
            <a:miter lim="800000"/>
            <a:headEnd/>
            <a:tailEnd/>
          </a:ln>
          <a:effectLst/>
        </p:spPr>
        <p:txBody>
          <a:bodyPr lIns="92075" tIns="46038" rIns="92075" bIns="46038">
            <a:spAutoFit/>
          </a:bodyPr>
          <a:lstStyle/>
          <a:p>
            <a:pPr eaLnBrk="0" hangingPunct="0">
              <a:spcBef>
                <a:spcPct val="0"/>
              </a:spcBef>
            </a:pPr>
            <a:r>
              <a:rPr lang="zh-TW" altLang="en-US" sz="2400" dirty="0">
                <a:latin typeface="微軟正黑體" pitchFamily="34" charset="-120"/>
                <a:ea typeface="微軟正黑體" pitchFamily="34" charset="-120"/>
              </a:rPr>
              <a:t>哪些員工的薪資比</a:t>
            </a:r>
            <a:r>
              <a:rPr lang="en-US" altLang="zh-TW" sz="2400" dirty="0">
                <a:latin typeface="微軟正黑體" pitchFamily="34" charset="-120"/>
                <a:ea typeface="微軟正黑體" pitchFamily="34" charset="-120"/>
              </a:rPr>
              <a:t>Abel </a:t>
            </a:r>
            <a:r>
              <a:rPr lang="zh-TW" altLang="en-US" sz="2400" dirty="0">
                <a:latin typeface="微軟正黑體" pitchFamily="34" charset="-120"/>
                <a:ea typeface="微軟正黑體" pitchFamily="34" charset="-120"/>
              </a:rPr>
              <a:t>高？</a:t>
            </a:r>
            <a:endParaRPr lang="en-US" altLang="zh-TW" sz="2400" dirty="0">
              <a:latin typeface="微軟正黑體" pitchFamily="34" charset="-120"/>
              <a:ea typeface="微軟正黑體" pitchFamily="34" charset="-120"/>
            </a:endParaRPr>
          </a:p>
        </p:txBody>
      </p:sp>
      <p:sp>
        <p:nvSpPr>
          <p:cNvPr id="367625" name="Oval 9"/>
          <p:cNvSpPr>
            <a:spLocks noChangeArrowheads="1"/>
          </p:cNvSpPr>
          <p:nvPr/>
        </p:nvSpPr>
        <p:spPr bwMode="gray">
          <a:xfrm>
            <a:off x="1291167" y="2620289"/>
            <a:ext cx="1490133" cy="1079500"/>
          </a:xfrm>
          <a:prstGeom prst="ellipse">
            <a:avLst/>
          </a:prstGeom>
          <a:solidFill>
            <a:srgbClr val="FFFFEB"/>
          </a:solidFill>
          <a:ln w="9525">
            <a:noFill/>
            <a:round/>
            <a:headEnd/>
            <a:tailEnd/>
          </a:ln>
          <a:effectLst/>
        </p:spPr>
        <p:txBody>
          <a:bodyPr wrap="none" anchor="ctr"/>
          <a:lstStyle/>
          <a:p>
            <a:endParaRPr lang="zh-TW" altLang="en-US" sz="2400">
              <a:latin typeface="微軟正黑體" pitchFamily="34" charset="-120"/>
              <a:ea typeface="微軟正黑體" pitchFamily="34" charset="-120"/>
            </a:endParaRPr>
          </a:p>
        </p:txBody>
      </p:sp>
      <p:sp>
        <p:nvSpPr>
          <p:cNvPr id="367626" name="Rectangle 10"/>
          <p:cNvSpPr>
            <a:spLocks noChangeArrowheads="1"/>
          </p:cNvSpPr>
          <p:nvPr/>
        </p:nvSpPr>
        <p:spPr bwMode="auto">
          <a:xfrm>
            <a:off x="1223433" y="2123402"/>
            <a:ext cx="1967462" cy="462307"/>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TW" sz="2400" b="1" dirty="0">
                <a:latin typeface="微軟正黑體" pitchFamily="34" charset="-120"/>
                <a:ea typeface="微軟正黑體" pitchFamily="34" charset="-120"/>
              </a:rPr>
              <a:t>Main query:</a:t>
            </a:r>
          </a:p>
        </p:txBody>
      </p:sp>
      <p:sp>
        <p:nvSpPr>
          <p:cNvPr id="367639" name="Rectangle 23"/>
          <p:cNvSpPr>
            <a:spLocks noChangeArrowheads="1"/>
          </p:cNvSpPr>
          <p:nvPr/>
        </p:nvSpPr>
        <p:spPr bwMode="blackWhite">
          <a:xfrm>
            <a:off x="2827867" y="3725189"/>
            <a:ext cx="7954433" cy="1770062"/>
          </a:xfrm>
          <a:prstGeom prst="rect">
            <a:avLst/>
          </a:prstGeom>
          <a:solidFill>
            <a:schemeClr val="tx2">
              <a:lumMod val="20000"/>
              <a:lumOff val="80000"/>
            </a:schemeClr>
          </a:solidFill>
          <a:ln w="28575">
            <a:solidFill>
              <a:schemeClr val="tx1"/>
            </a:solidFill>
            <a:miter lim="800000"/>
            <a:headEnd/>
            <a:tailEnd/>
          </a:ln>
          <a:effectLst/>
        </p:spPr>
        <p:txBody>
          <a:bodyPr wrap="none" anchor="ctr"/>
          <a:lstStyle/>
          <a:p>
            <a:endParaRPr lang="zh-TW" altLang="en-US" sz="2400">
              <a:latin typeface="微軟正黑體" pitchFamily="34" charset="-120"/>
              <a:ea typeface="微軟正黑體" pitchFamily="34" charset="-120"/>
            </a:endParaRPr>
          </a:p>
        </p:txBody>
      </p:sp>
      <p:sp>
        <p:nvSpPr>
          <p:cNvPr id="367640" name="Rectangle 24"/>
          <p:cNvSpPr>
            <a:spLocks noChangeArrowheads="1"/>
          </p:cNvSpPr>
          <p:nvPr/>
        </p:nvSpPr>
        <p:spPr bwMode="auto">
          <a:xfrm>
            <a:off x="4705351" y="4584026"/>
            <a:ext cx="5336116" cy="462307"/>
          </a:xfrm>
          <a:prstGeom prst="rect">
            <a:avLst/>
          </a:prstGeom>
          <a:noFill/>
          <a:ln w="9525">
            <a:noFill/>
            <a:miter lim="800000"/>
            <a:headEnd/>
            <a:tailEnd/>
          </a:ln>
          <a:effectLst/>
        </p:spPr>
        <p:txBody>
          <a:bodyPr lIns="92075" tIns="46038" rIns="92075" bIns="46038">
            <a:spAutoFit/>
          </a:bodyPr>
          <a:lstStyle/>
          <a:p>
            <a:pPr eaLnBrk="0" hangingPunct="0">
              <a:spcBef>
                <a:spcPct val="0"/>
              </a:spcBef>
            </a:pPr>
            <a:r>
              <a:rPr lang="en-US" altLang="zh-TW" sz="2400" dirty="0">
                <a:latin typeface="微軟正黑體" pitchFamily="34" charset="-120"/>
                <a:ea typeface="微軟正黑體" pitchFamily="34" charset="-120"/>
              </a:rPr>
              <a:t>Abel </a:t>
            </a:r>
            <a:r>
              <a:rPr lang="zh-TW" altLang="en-US" sz="2400" dirty="0">
                <a:latin typeface="微軟正黑體" pitchFamily="34" charset="-120"/>
                <a:ea typeface="微軟正黑體" pitchFamily="34" charset="-120"/>
              </a:rPr>
              <a:t>的薪資有多少？</a:t>
            </a:r>
            <a:endParaRPr lang="en-US" altLang="zh-TW" sz="2400" dirty="0">
              <a:latin typeface="微軟正黑體" pitchFamily="34" charset="-120"/>
              <a:ea typeface="微軟正黑體" pitchFamily="34" charset="-120"/>
            </a:endParaRPr>
          </a:p>
        </p:txBody>
      </p:sp>
      <p:sp>
        <p:nvSpPr>
          <p:cNvPr id="367641" name="Oval 25"/>
          <p:cNvSpPr>
            <a:spLocks noChangeArrowheads="1"/>
          </p:cNvSpPr>
          <p:nvPr/>
        </p:nvSpPr>
        <p:spPr bwMode="gray">
          <a:xfrm>
            <a:off x="3001434" y="4236365"/>
            <a:ext cx="1490133" cy="1106487"/>
          </a:xfrm>
          <a:prstGeom prst="ellipse">
            <a:avLst/>
          </a:prstGeom>
          <a:solidFill>
            <a:srgbClr val="FFFFCC"/>
          </a:solidFill>
          <a:ln w="9525">
            <a:noFill/>
            <a:round/>
            <a:headEnd/>
            <a:tailEnd/>
          </a:ln>
          <a:effectLst/>
        </p:spPr>
        <p:txBody>
          <a:bodyPr wrap="none" anchor="ctr"/>
          <a:lstStyle/>
          <a:p>
            <a:endParaRPr lang="zh-TW" altLang="en-US" sz="2400">
              <a:latin typeface="微軟正黑體" pitchFamily="34" charset="-120"/>
              <a:ea typeface="微軟正黑體" pitchFamily="34" charset="-120"/>
            </a:endParaRPr>
          </a:p>
        </p:txBody>
      </p:sp>
      <p:sp>
        <p:nvSpPr>
          <p:cNvPr id="367674" name="Rectangle 58"/>
          <p:cNvSpPr>
            <a:spLocks noChangeArrowheads="1"/>
          </p:cNvSpPr>
          <p:nvPr/>
        </p:nvSpPr>
        <p:spPr bwMode="auto">
          <a:xfrm>
            <a:off x="2895600" y="3783927"/>
            <a:ext cx="1704569" cy="462307"/>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TW" sz="2400" b="1" dirty="0">
                <a:latin typeface="微軟正黑體" pitchFamily="34" charset="-120"/>
                <a:ea typeface="微軟正黑體" pitchFamily="34" charset="-120"/>
              </a:rPr>
              <a:t>Subquery:</a:t>
            </a:r>
          </a:p>
        </p:txBody>
      </p:sp>
      <p:sp>
        <p:nvSpPr>
          <p:cNvPr id="367678" name="Line 62"/>
          <p:cNvSpPr>
            <a:spLocks noChangeShapeType="1"/>
          </p:cNvSpPr>
          <p:nvPr/>
        </p:nvSpPr>
        <p:spPr bwMode="auto">
          <a:xfrm flipV="1">
            <a:off x="7905751" y="3382290"/>
            <a:ext cx="0" cy="898525"/>
          </a:xfrm>
          <a:prstGeom prst="line">
            <a:avLst/>
          </a:prstGeom>
          <a:noFill/>
          <a:ln w="28575">
            <a:solidFill>
              <a:schemeClr val="tx1"/>
            </a:solidFill>
            <a:round/>
            <a:headEnd type="none" w="sm" len="sm"/>
            <a:tailEnd type="triangle" w="lg" len="sm"/>
          </a:ln>
          <a:effectLst/>
        </p:spPr>
        <p:txBody>
          <a:bodyPr/>
          <a:lstStyle/>
          <a:p>
            <a:endParaRPr lang="zh-TW" altLang="en-US" sz="2400">
              <a:latin typeface="微軟正黑體" pitchFamily="34" charset="-120"/>
              <a:ea typeface="微軟正黑體" pitchFamily="34" charset="-120"/>
            </a:endParaRPr>
          </a:p>
        </p:txBody>
      </p:sp>
      <p:pic>
        <p:nvPicPr>
          <p:cNvPr id="367679" name="Picture 63" descr="C:\temp\peop038.gif"/>
          <p:cNvPicPr>
            <a:picLocks noChangeAspect="1" noChangeArrowheads="1"/>
          </p:cNvPicPr>
          <p:nvPr/>
        </p:nvPicPr>
        <p:blipFill>
          <a:blip r:embed="rId3"/>
          <a:srcRect/>
          <a:stretch>
            <a:fillRect/>
          </a:stretch>
        </p:blipFill>
        <p:spPr bwMode="auto">
          <a:xfrm>
            <a:off x="1462617" y="2748877"/>
            <a:ext cx="759883" cy="766763"/>
          </a:xfrm>
          <a:prstGeom prst="rect">
            <a:avLst/>
          </a:prstGeom>
          <a:noFill/>
        </p:spPr>
      </p:pic>
      <p:pic>
        <p:nvPicPr>
          <p:cNvPr id="367681" name="Picture 65" descr="C:\temp\symbo067.gif"/>
          <p:cNvPicPr>
            <a:picLocks noChangeAspect="1" noChangeArrowheads="1"/>
          </p:cNvPicPr>
          <p:nvPr/>
        </p:nvPicPr>
        <p:blipFill>
          <a:blip r:embed="rId4"/>
          <a:srcRect/>
          <a:stretch>
            <a:fillRect/>
          </a:stretch>
        </p:blipFill>
        <p:spPr bwMode="auto">
          <a:xfrm>
            <a:off x="2218267" y="3029865"/>
            <a:ext cx="393700" cy="541337"/>
          </a:xfrm>
          <a:prstGeom prst="rect">
            <a:avLst/>
          </a:prstGeom>
          <a:noFill/>
        </p:spPr>
      </p:pic>
      <p:grpSp>
        <p:nvGrpSpPr>
          <p:cNvPr id="3" name="Group 68"/>
          <p:cNvGrpSpPr>
            <a:grpSpLocks/>
          </p:cNvGrpSpPr>
          <p:nvPr/>
        </p:nvGrpSpPr>
        <p:grpSpPr bwMode="auto">
          <a:xfrm>
            <a:off x="3105151" y="4518940"/>
            <a:ext cx="1282700" cy="541337"/>
            <a:chOff x="1582" y="2976"/>
            <a:chExt cx="606" cy="341"/>
          </a:xfrm>
        </p:grpSpPr>
        <p:pic>
          <p:nvPicPr>
            <p:cNvPr id="367680" name="Picture 64" descr="C:\temp\finan032.gif"/>
            <p:cNvPicPr>
              <a:picLocks noChangeAspect="1" noChangeArrowheads="1"/>
            </p:cNvPicPr>
            <p:nvPr/>
          </p:nvPicPr>
          <p:blipFill>
            <a:blip r:embed="rId5"/>
            <a:srcRect/>
            <a:stretch>
              <a:fillRect/>
            </a:stretch>
          </p:blipFill>
          <p:spPr bwMode="auto">
            <a:xfrm>
              <a:off x="1582" y="3041"/>
              <a:ext cx="421" cy="248"/>
            </a:xfrm>
            <a:prstGeom prst="rect">
              <a:avLst/>
            </a:prstGeom>
            <a:noFill/>
          </p:spPr>
        </p:pic>
        <p:pic>
          <p:nvPicPr>
            <p:cNvPr id="367683" name="Picture 67" descr="C:\temp\symbo067.gif"/>
            <p:cNvPicPr>
              <a:picLocks noChangeAspect="1" noChangeArrowheads="1"/>
            </p:cNvPicPr>
            <p:nvPr/>
          </p:nvPicPr>
          <p:blipFill>
            <a:blip r:embed="rId4"/>
            <a:srcRect/>
            <a:stretch>
              <a:fillRect/>
            </a:stretch>
          </p:blipFill>
          <p:spPr bwMode="auto">
            <a:xfrm>
              <a:off x="2002" y="2976"/>
              <a:ext cx="186" cy="341"/>
            </a:xfrm>
            <a:prstGeom prst="rect">
              <a:avLst/>
            </a:prstGeom>
            <a:noFill/>
          </p:spPr>
        </p:pic>
      </p:gr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9" name="Rectangle 9"/>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pitchFamily="18" charset="-120"/>
              </a:rPr>
              <a:t>Practice 7: Overview</a:t>
            </a:r>
          </a:p>
        </p:txBody>
      </p:sp>
      <p:sp>
        <p:nvSpPr>
          <p:cNvPr id="327690" name="Rectangle 10"/>
          <p:cNvSpPr>
            <a:spLocks noGrp="1" noChangeArrowheads="1"/>
          </p:cNvSpPr>
          <p:nvPr>
            <p:ph sz="half" idx="1"/>
          </p:nvPr>
        </p:nvSpPr>
        <p:spPr/>
        <p:txBody>
          <a:bodyPr/>
          <a:lstStyle/>
          <a:p>
            <a:r>
              <a:rPr lang="en-US" altLang="zh-TW" dirty="0">
                <a:ea typeface="新細明體" pitchFamily="18" charset="-120"/>
              </a:rPr>
              <a:t>In this practice, you use the set operators to create reports:</a:t>
            </a:r>
          </a:p>
          <a:p>
            <a:pPr lvl="1"/>
            <a:r>
              <a:rPr lang="en-US" altLang="zh-TW" dirty="0">
                <a:ea typeface="新細明體" pitchFamily="18" charset="-120"/>
              </a:rPr>
              <a:t>Using the </a:t>
            </a:r>
            <a:r>
              <a:rPr lang="en-US" altLang="zh-TW" dirty="0">
                <a:latin typeface="Courier New" pitchFamily="49" charset="0"/>
                <a:ea typeface="新細明體" pitchFamily="18" charset="-120"/>
              </a:rPr>
              <a:t>UNION</a:t>
            </a:r>
            <a:r>
              <a:rPr lang="en-US" altLang="zh-TW" dirty="0">
                <a:ea typeface="新細明體" pitchFamily="18" charset="-120"/>
              </a:rPr>
              <a:t> operator</a:t>
            </a:r>
          </a:p>
          <a:p>
            <a:pPr lvl="1"/>
            <a:r>
              <a:rPr lang="en-US" altLang="zh-TW" dirty="0">
                <a:ea typeface="新細明體" pitchFamily="18" charset="-120"/>
              </a:rPr>
              <a:t>Using the </a:t>
            </a:r>
            <a:r>
              <a:rPr lang="en-US" altLang="zh-TW" dirty="0">
                <a:latin typeface="Courier New" pitchFamily="49" charset="0"/>
                <a:ea typeface="新細明體" pitchFamily="18" charset="-120"/>
              </a:rPr>
              <a:t>INTERSECTION</a:t>
            </a:r>
            <a:r>
              <a:rPr lang="en-US" altLang="zh-TW" dirty="0">
                <a:latin typeface="Times New Roman" pitchFamily="18" charset="0"/>
                <a:ea typeface="新細明體" pitchFamily="18" charset="-120"/>
              </a:rPr>
              <a:t> </a:t>
            </a:r>
            <a:r>
              <a:rPr lang="en-US" altLang="zh-TW" dirty="0">
                <a:ea typeface="新細明體" pitchFamily="18" charset="-120"/>
              </a:rPr>
              <a:t>operator</a:t>
            </a:r>
            <a:endParaRPr lang="en-US" altLang="zh-TW" dirty="0">
              <a:latin typeface="Courier New" pitchFamily="49" charset="0"/>
              <a:ea typeface="新細明體" pitchFamily="18" charset="-120"/>
            </a:endParaRPr>
          </a:p>
          <a:p>
            <a:pPr lvl="1"/>
            <a:r>
              <a:rPr lang="en-US" altLang="zh-TW" dirty="0">
                <a:ea typeface="新細明體" pitchFamily="18" charset="-120"/>
              </a:rPr>
              <a:t>Using the </a:t>
            </a:r>
            <a:r>
              <a:rPr lang="en-US" altLang="zh-TW" dirty="0">
                <a:latin typeface="Courier New" pitchFamily="49" charset="0"/>
                <a:ea typeface="新細明體" pitchFamily="18" charset="-120"/>
              </a:rPr>
              <a:t>MINUS</a:t>
            </a:r>
            <a:r>
              <a:rPr lang="en-US" altLang="zh-TW" dirty="0">
                <a:latin typeface="Times New Roman" pitchFamily="18" charset="0"/>
                <a:ea typeface="新細明體" pitchFamily="18" charset="-120"/>
              </a:rPr>
              <a:t> </a:t>
            </a:r>
            <a:r>
              <a:rPr lang="en-US" altLang="zh-TW" dirty="0">
                <a:ea typeface="新細明體" pitchFamily="18" charset="-120"/>
              </a:rPr>
              <a:t>operator</a:t>
            </a:r>
            <a:endParaRPr lang="en-US" altLang="zh-TW" dirty="0">
              <a:latin typeface="Courier New" pitchFamily="49" charset="0"/>
              <a:ea typeface="新細明體" pitchFamily="18" charset="-12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5" name="Rectangle 11"/>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Subquery Syntax</a:t>
            </a:r>
          </a:p>
        </p:txBody>
      </p:sp>
      <p:sp>
        <p:nvSpPr>
          <p:cNvPr id="369676" name="Rectangle 12"/>
          <p:cNvSpPr>
            <a:spLocks noGrp="1" noChangeArrowheads="1"/>
          </p:cNvSpPr>
          <p:nvPr>
            <p:ph sz="half" idx="1"/>
          </p:nvPr>
        </p:nvSpPr>
        <p:spPr/>
        <p:txBody>
          <a:bodyPr/>
          <a:lstStyle/>
          <a:p>
            <a:endParaRPr lang="en-US" altLang="zh-TW" dirty="0">
              <a:ea typeface="新細明體" charset="-120"/>
            </a:endParaRPr>
          </a:p>
          <a:p>
            <a:endParaRPr lang="en-US" altLang="zh-TW" dirty="0">
              <a:ea typeface="新細明體" charset="-120"/>
            </a:endParaRPr>
          </a:p>
          <a:p>
            <a:endParaRPr lang="en-US" altLang="zh-TW" dirty="0">
              <a:ea typeface="新細明體" charset="-120"/>
            </a:endParaRPr>
          </a:p>
          <a:p>
            <a:endParaRPr lang="en-US" altLang="zh-TW" dirty="0">
              <a:ea typeface="新細明體" charset="-120"/>
            </a:endParaRPr>
          </a:p>
          <a:p>
            <a:pPr marL="361950" indent="-361950">
              <a:buClrTx/>
              <a:buFont typeface="Wingdings" pitchFamily="2" charset="2"/>
              <a:buChar char="ü"/>
            </a:pPr>
            <a:r>
              <a:rPr lang="zh-TW" altLang="en-US" dirty="0">
                <a:solidFill>
                  <a:schemeClr val="tx1"/>
                </a:solidFill>
                <a:latin typeface="微軟正黑體" pitchFamily="34" charset="-120"/>
                <a:ea typeface="微軟正黑體" pitchFamily="34" charset="-120"/>
              </a:rPr>
              <a:t>在主查詢</a:t>
            </a:r>
            <a:r>
              <a:rPr lang="en-US" altLang="zh-TW" dirty="0">
                <a:solidFill>
                  <a:schemeClr val="tx1"/>
                </a:solidFill>
                <a:latin typeface="微軟正黑體" pitchFamily="34" charset="-120"/>
                <a:ea typeface="微軟正黑體" pitchFamily="34" charset="-120"/>
              </a:rPr>
              <a:t>(</a:t>
            </a:r>
            <a:r>
              <a:rPr lang="zh-TW" altLang="en-US" dirty="0">
                <a:solidFill>
                  <a:schemeClr val="tx1"/>
                </a:solidFill>
                <a:latin typeface="微軟正黑體" pitchFamily="34" charset="-120"/>
                <a:ea typeface="微軟正黑體" pitchFamily="34" charset="-120"/>
              </a:rPr>
              <a:t>外部查詢</a:t>
            </a:r>
            <a:r>
              <a:rPr lang="en-US" altLang="zh-TW" dirty="0">
                <a:solidFill>
                  <a:schemeClr val="tx1"/>
                </a:solidFill>
                <a:latin typeface="微軟正黑體" pitchFamily="34" charset="-120"/>
                <a:ea typeface="微軟正黑體" pitchFamily="34" charset="-120"/>
              </a:rPr>
              <a:t>) </a:t>
            </a:r>
            <a:r>
              <a:rPr lang="zh-TW" altLang="en-US" dirty="0">
                <a:solidFill>
                  <a:schemeClr val="tx1"/>
                </a:solidFill>
                <a:latin typeface="微軟正黑體" pitchFamily="34" charset="-120"/>
                <a:ea typeface="微軟正黑體" pitchFamily="34" charset="-120"/>
              </a:rPr>
              <a:t>之前執行一次子查詢</a:t>
            </a:r>
            <a:r>
              <a:rPr lang="en-US" altLang="zh-TW" dirty="0">
                <a:solidFill>
                  <a:schemeClr val="tx1"/>
                </a:solidFill>
                <a:latin typeface="微軟正黑體" pitchFamily="34" charset="-120"/>
                <a:ea typeface="微軟正黑體" pitchFamily="34" charset="-120"/>
              </a:rPr>
              <a:t>(</a:t>
            </a:r>
            <a:r>
              <a:rPr lang="zh-TW" altLang="en-US" dirty="0">
                <a:solidFill>
                  <a:schemeClr val="tx1"/>
                </a:solidFill>
                <a:latin typeface="微軟正黑體" pitchFamily="34" charset="-120"/>
                <a:ea typeface="微軟正黑體" pitchFamily="34" charset="-120"/>
              </a:rPr>
              <a:t>內部查詢</a:t>
            </a:r>
            <a:r>
              <a:rPr lang="en-US" altLang="zh-TW" dirty="0">
                <a:solidFill>
                  <a:schemeClr val="tx1"/>
                </a:solidFill>
                <a:latin typeface="微軟正黑體" pitchFamily="34" charset="-120"/>
                <a:ea typeface="微軟正黑體" pitchFamily="34" charset="-120"/>
              </a:rPr>
              <a:t>)</a:t>
            </a:r>
            <a:r>
              <a:rPr lang="zh-TW" altLang="en-US" dirty="0">
                <a:solidFill>
                  <a:schemeClr val="tx1"/>
                </a:solidFill>
                <a:latin typeface="微軟正黑體" pitchFamily="34" charset="-120"/>
                <a:ea typeface="微軟正黑體" pitchFamily="34" charset="-120"/>
              </a:rPr>
              <a:t>。</a:t>
            </a:r>
          </a:p>
          <a:p>
            <a:pPr marL="361950" indent="-361950">
              <a:buClrTx/>
              <a:buFont typeface="Wingdings" pitchFamily="2" charset="2"/>
              <a:buChar char="ü"/>
            </a:pPr>
            <a:r>
              <a:rPr lang="zh-TW" altLang="en-US" dirty="0">
                <a:solidFill>
                  <a:schemeClr val="tx1"/>
                </a:solidFill>
                <a:latin typeface="微軟正黑體" pitchFamily="34" charset="-120"/>
                <a:ea typeface="微軟正黑體" pitchFamily="34" charset="-120"/>
              </a:rPr>
              <a:t>主查詢會使用子查詢的結果。</a:t>
            </a:r>
            <a:endParaRPr lang="en-US" altLang="zh-TW" dirty="0">
              <a:solidFill>
                <a:schemeClr val="tx1"/>
              </a:solidFill>
              <a:latin typeface="微軟正黑體" pitchFamily="34" charset="-120"/>
              <a:ea typeface="微軟正黑體" pitchFamily="34" charset="-120"/>
            </a:endParaRPr>
          </a:p>
        </p:txBody>
      </p:sp>
      <p:sp>
        <p:nvSpPr>
          <p:cNvPr id="369687" name="Rectangle 23"/>
          <p:cNvSpPr>
            <a:spLocks noChangeArrowheads="1"/>
          </p:cNvSpPr>
          <p:nvPr/>
        </p:nvSpPr>
        <p:spPr bwMode="blackGray">
          <a:xfrm>
            <a:off x="1155701" y="1862138"/>
            <a:ext cx="9715500" cy="144780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i="1" dirty="0" err="1">
                <a:solidFill>
                  <a:srgbClr val="000000"/>
                </a:solidFill>
                <a:latin typeface="Courier New" pitchFamily="49" charset="0"/>
                <a:ea typeface="新細明體" charset="-120"/>
              </a:rPr>
              <a:t>select_list</a:t>
            </a:r>
            <a:endParaRPr lang="en-US" altLang="zh-TW" dirty="0">
              <a:solidFill>
                <a:srgbClr val="0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a:t>
            </a:r>
            <a:r>
              <a:rPr lang="en-US" altLang="zh-TW" i="1" dirty="0">
                <a:solidFill>
                  <a:srgbClr val="000000"/>
                </a:solidFill>
                <a:latin typeface="Courier New" pitchFamily="49" charset="0"/>
                <a:ea typeface="新細明體" charset="-120"/>
              </a:rPr>
              <a:t>table</a:t>
            </a:r>
            <a:endParaRPr lang="en-US" altLang="zh-TW" dirty="0">
              <a:solidFill>
                <a:srgbClr val="0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a:t>
            </a:r>
            <a:r>
              <a:rPr lang="en-US" altLang="zh-TW" i="1" dirty="0" err="1">
                <a:solidFill>
                  <a:srgbClr val="000000"/>
                </a:solidFill>
                <a:latin typeface="Courier New" pitchFamily="49" charset="0"/>
                <a:ea typeface="新細明體" charset="-120"/>
              </a:rPr>
              <a:t>expr</a:t>
            </a:r>
            <a:r>
              <a:rPr lang="en-US" altLang="zh-TW" i="1" dirty="0">
                <a:solidFill>
                  <a:srgbClr val="000000"/>
                </a:solidFill>
                <a:latin typeface="Courier New" pitchFamily="49" charset="0"/>
                <a:ea typeface="新細明體" charset="-120"/>
              </a:rPr>
              <a:t> operator</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a:t>
            </a:r>
            <a:r>
              <a:rPr lang="en-US" altLang="zh-TW" b="1" i="1" dirty="0" err="1">
                <a:solidFill>
                  <a:srgbClr val="C00000"/>
                </a:solidFill>
                <a:latin typeface="Courier New" pitchFamily="49" charset="0"/>
                <a:ea typeface="新細明體" charset="-120"/>
              </a:rPr>
              <a:t>select_list</a:t>
            </a:r>
            <a:endParaRPr lang="en-US" altLang="zh-TW" b="1" i="1" dirty="0">
              <a:solidFill>
                <a:srgbClr val="C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a:t>
            </a:r>
            <a:r>
              <a:rPr lang="en-US" altLang="zh-TW" b="1" i="1" dirty="0">
                <a:solidFill>
                  <a:srgbClr val="C00000"/>
                </a:solidFill>
                <a:latin typeface="Courier New" pitchFamily="49" charset="0"/>
                <a:ea typeface="新細明體" charset="-120"/>
              </a:rPr>
              <a:t>table</a:t>
            </a:r>
            <a:r>
              <a:rPr lang="en-US" altLang="zh-TW" dirty="0">
                <a:solidFill>
                  <a:srgbClr val="000000"/>
                </a:solidFill>
                <a:latin typeface="Courier New" pitchFamily="49" charset="0"/>
                <a:ea typeface="新細明體" charset="-120"/>
              </a:rPr>
              <a:t>);</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6" name="Rectangle 14"/>
          <p:cNvSpPr>
            <a:spLocks noChangeArrowheads="1"/>
          </p:cNvSpPr>
          <p:nvPr/>
        </p:nvSpPr>
        <p:spPr bwMode="blackGray">
          <a:xfrm>
            <a:off x="1155701" y="1819275"/>
            <a:ext cx="9715500" cy="1797050"/>
          </a:xfrm>
          <a:prstGeom prst="rect">
            <a:avLst/>
          </a:prstGeom>
          <a:solidFill>
            <a:schemeClr val="bg1">
              <a:lumMod val="95000"/>
            </a:schemeClr>
          </a:solidFill>
          <a:ln w="28575">
            <a:solidFill>
              <a:schemeClr val="bg1">
                <a:lumMod val="50000"/>
              </a:schemeClr>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SELECT </a:t>
            </a:r>
            <a:r>
              <a:rPr lang="en-US" altLang="zh-TW" dirty="0" err="1">
                <a:solidFill>
                  <a:srgbClr val="000000"/>
                </a:solidFill>
                <a:latin typeface="Courier New" pitchFamily="49" charset="0"/>
                <a:ea typeface="新細明體" charset="-120"/>
              </a:rPr>
              <a:t>last_name</a:t>
            </a:r>
            <a:endParaRPr lang="en-US" altLang="zh-TW" dirty="0">
              <a:solidFill>
                <a:srgbClr val="000000"/>
              </a:solidFill>
              <a:latin typeface="Courier New" pitchFamily="49" charset="0"/>
              <a:ea typeface="新細明體" charset="-120"/>
            </a:endParaRP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FROM   employees</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WHERE  salary &gt;</a:t>
            </a:r>
          </a:p>
          <a:p>
            <a:pPr algn="l" eaLnBrk="0" hangingPunct="0">
              <a:spcBef>
                <a:spcPct val="0"/>
              </a:spcBef>
              <a:buClrTx/>
              <a:buFontTx/>
              <a:buNone/>
              <a:tabLst>
                <a:tab pos="1200150" algn="l"/>
              </a:tabLst>
            </a:pPr>
            <a:r>
              <a:rPr lang="en-US" altLang="zh-TW" dirty="0">
                <a:solidFill>
                  <a:srgbClr val="000000"/>
                </a:solidFill>
                <a:latin typeface="Courier New" pitchFamily="49" charset="0"/>
                <a:ea typeface="新細明體" charset="-120"/>
              </a:rPr>
              <a:t>               (</a:t>
            </a:r>
            <a:r>
              <a:rPr lang="en-US" altLang="zh-TW" b="1" dirty="0">
                <a:solidFill>
                  <a:srgbClr val="C00000"/>
                </a:solidFill>
                <a:latin typeface="Courier New" pitchFamily="49" charset="0"/>
                <a:ea typeface="新細明體" charset="-120"/>
              </a:rPr>
              <a:t>SELECT salary</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FROM   employees</a:t>
            </a:r>
          </a:p>
          <a:p>
            <a:pPr algn="l" eaLnBrk="0" hangingPunct="0">
              <a:spcBef>
                <a:spcPct val="0"/>
              </a:spcBef>
              <a:buClrTx/>
              <a:buFontTx/>
              <a:buNone/>
              <a:tabLst>
                <a:tab pos="1200150" algn="l"/>
              </a:tabLst>
            </a:pPr>
            <a:r>
              <a:rPr lang="en-US" altLang="zh-TW" b="1" dirty="0">
                <a:solidFill>
                  <a:srgbClr val="C00000"/>
                </a:solidFill>
                <a:latin typeface="Courier New" pitchFamily="49" charset="0"/>
                <a:ea typeface="新細明體" charset="-120"/>
              </a:rPr>
              <a:t>                WHERE  </a:t>
            </a:r>
            <a:r>
              <a:rPr lang="en-US" altLang="zh-TW" b="1" dirty="0" err="1">
                <a:solidFill>
                  <a:srgbClr val="C00000"/>
                </a:solidFill>
                <a:latin typeface="Courier New" pitchFamily="49" charset="0"/>
                <a:ea typeface="新細明體" charset="-120"/>
              </a:rPr>
              <a:t>last_name</a:t>
            </a:r>
            <a:r>
              <a:rPr lang="en-US" altLang="zh-TW" b="1" dirty="0">
                <a:solidFill>
                  <a:srgbClr val="C00000"/>
                </a:solidFill>
                <a:latin typeface="Courier New" pitchFamily="49" charset="0"/>
                <a:ea typeface="新細明體" charset="-120"/>
              </a:rPr>
              <a:t> = 'Abel'</a:t>
            </a:r>
            <a:r>
              <a:rPr lang="en-US" altLang="zh-TW" dirty="0">
                <a:solidFill>
                  <a:srgbClr val="000000"/>
                </a:solidFill>
                <a:latin typeface="Courier New" pitchFamily="49" charset="0"/>
                <a:ea typeface="新細明體" charset="-120"/>
              </a:rPr>
              <a:t>);</a:t>
            </a:r>
          </a:p>
        </p:txBody>
      </p:sp>
      <p:sp>
        <p:nvSpPr>
          <p:cNvPr id="371725" name="Rectangle 13"/>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Using a Subquery</a:t>
            </a:r>
          </a:p>
        </p:txBody>
      </p:sp>
      <p:sp>
        <p:nvSpPr>
          <p:cNvPr id="2" name="內容版面配置區 1">
            <a:extLst>
              <a:ext uri="{FF2B5EF4-FFF2-40B4-BE49-F238E27FC236}">
                <a16:creationId xmlns:a16="http://schemas.microsoft.com/office/drawing/2014/main" id="{4C1FC96F-BFFF-4F50-30E9-EA67710FA2C3}"/>
              </a:ext>
            </a:extLst>
          </p:cNvPr>
          <p:cNvSpPr>
            <a:spLocks noGrp="1"/>
          </p:cNvSpPr>
          <p:nvPr>
            <p:ph sz="half" idx="1"/>
          </p:nvPr>
        </p:nvSpPr>
        <p:spPr/>
        <p:txBody>
          <a:bodyPr/>
          <a:lstStyle/>
          <a:p>
            <a:endParaRPr lang="zh-TW" altLang="en-US"/>
          </a:p>
        </p:txBody>
      </p:sp>
      <p:sp>
        <p:nvSpPr>
          <p:cNvPr id="371718" name="Rectangle 6"/>
          <p:cNvSpPr>
            <a:spLocks noChangeArrowheads="1"/>
          </p:cNvSpPr>
          <p:nvPr/>
        </p:nvSpPr>
        <p:spPr bwMode="auto">
          <a:xfrm>
            <a:off x="3901059" y="2016125"/>
            <a:ext cx="771045" cy="403188"/>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tLang="zh-TW" b="1" dirty="0">
                <a:solidFill>
                  <a:srgbClr val="C00000"/>
                </a:solidFill>
                <a:ea typeface="新細明體" charset="-120"/>
              </a:rPr>
              <a:t>11000</a:t>
            </a:r>
          </a:p>
        </p:txBody>
      </p:sp>
      <p:pic>
        <p:nvPicPr>
          <p:cNvPr id="371721" name="Picture 9"/>
          <p:cNvPicPr>
            <a:picLocks noChangeAspect="1" noChangeArrowheads="1"/>
          </p:cNvPicPr>
          <p:nvPr/>
        </p:nvPicPr>
        <p:blipFill>
          <a:blip r:embed="rId3"/>
          <a:srcRect/>
          <a:stretch>
            <a:fillRect/>
          </a:stretch>
        </p:blipFill>
        <p:spPr bwMode="gray">
          <a:xfrm>
            <a:off x="1170518" y="3895725"/>
            <a:ext cx="9715500" cy="1352550"/>
          </a:xfrm>
          <a:prstGeom prst="rect">
            <a:avLst/>
          </a:prstGeom>
          <a:noFill/>
          <a:ln w="25400">
            <a:noFill/>
            <a:miter lim="800000"/>
            <a:headEnd type="none" w="sm" len="sm"/>
            <a:tailEnd type="none" w="sm" len="sm"/>
          </a:ln>
          <a:effectLst/>
        </p:spPr>
      </p:pic>
      <p:sp>
        <p:nvSpPr>
          <p:cNvPr id="371727" name="Freeform 15"/>
          <p:cNvSpPr>
            <a:spLocks/>
          </p:cNvSpPr>
          <p:nvPr/>
        </p:nvSpPr>
        <p:spPr bwMode="auto">
          <a:xfrm rot="16200000" flipV="1">
            <a:off x="4965435" y="1860285"/>
            <a:ext cx="773113" cy="1488016"/>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zh-TW" altLang="en-US"/>
          </a:p>
        </p:txBody>
      </p:sp>
      <p:sp>
        <p:nvSpPr>
          <p:cNvPr id="8" name="矩形 7"/>
          <p:cNvSpPr/>
          <p:nvPr/>
        </p:nvSpPr>
        <p:spPr>
          <a:xfrm>
            <a:off x="1170517" y="5481935"/>
            <a:ext cx="9700683" cy="728789"/>
          </a:xfrm>
          <a:prstGeom prst="rect">
            <a:avLst/>
          </a:prstGeom>
        </p:spPr>
        <p:txBody>
          <a:bodyPr wrap="square">
            <a:spAutoFit/>
          </a:bodyPr>
          <a:lstStyle/>
          <a:p>
            <a:pPr>
              <a:lnSpc>
                <a:spcPts val="2600"/>
              </a:lnSpc>
            </a:pPr>
            <a:r>
              <a:rPr lang="zh-TW" altLang="en-US" dirty="0">
                <a:latin typeface="微軟正黑體" pitchFamily="34" charset="-120"/>
                <a:ea typeface="微軟正黑體" pitchFamily="34" charset="-120"/>
              </a:rPr>
              <a:t>內部查詢會找出員工</a:t>
            </a:r>
            <a:r>
              <a:rPr lang="en-US" altLang="zh-TW" dirty="0">
                <a:latin typeface="微軟正黑體" pitchFamily="34" charset="-120"/>
                <a:ea typeface="微軟正黑體" pitchFamily="34" charset="-120"/>
              </a:rPr>
              <a:t>Abel </a:t>
            </a:r>
            <a:r>
              <a:rPr lang="zh-TW" altLang="en-US" dirty="0">
                <a:latin typeface="微軟正黑體" pitchFamily="34" charset="-120"/>
                <a:ea typeface="微軟正黑體" pitchFamily="34" charset="-120"/>
              </a:rPr>
              <a:t>的薪資，外部查詢則會使用內部查詢的結果，並以此結果來顯示薪資高於</a:t>
            </a:r>
            <a:r>
              <a:rPr lang="en-US" altLang="zh-TW" dirty="0">
                <a:latin typeface="微軟正黑體" pitchFamily="34" charset="-120"/>
                <a:ea typeface="微軟正黑體" pitchFamily="34" charset="-120"/>
              </a:rPr>
              <a:t>Abel </a:t>
            </a:r>
            <a:r>
              <a:rPr lang="zh-TW" altLang="en-US" dirty="0">
                <a:latin typeface="微軟正黑體" pitchFamily="34" charset="-120"/>
                <a:ea typeface="微軟正黑體" pitchFamily="34" charset="-120"/>
              </a:rPr>
              <a:t>的員工有哪些人。</a:t>
            </a:r>
            <a:endParaRPr lang="en-US" altLang="zh-TW" dirty="0">
              <a:latin typeface="微軟正黑體" pitchFamily="34" charset="-120"/>
              <a:ea typeface="微軟正黑體" pitchFamily="34" charset="-12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Guidelines for Using </a:t>
            </a:r>
            <a:r>
              <a:rPr lang="en-US" altLang="zh-TW" sz="4400" dirty="0" err="1">
                <a:solidFill>
                  <a:schemeClr val="tx1"/>
                </a:solidFill>
                <a:latin typeface="+mn-lt"/>
                <a:ea typeface="新細明體" charset="-120"/>
              </a:rPr>
              <a:t>Subqueries</a:t>
            </a:r>
            <a:endParaRPr lang="en-US" altLang="zh-TW" sz="4400" dirty="0">
              <a:solidFill>
                <a:schemeClr val="tx1"/>
              </a:solidFill>
              <a:latin typeface="+mn-lt"/>
              <a:ea typeface="新細明體" charset="-120"/>
            </a:endParaRPr>
          </a:p>
        </p:txBody>
      </p:sp>
      <p:sp>
        <p:nvSpPr>
          <p:cNvPr id="373765" name="Rectangle 5"/>
          <p:cNvSpPr>
            <a:spLocks noGrp="1" noChangeArrowheads="1"/>
          </p:cNvSpPr>
          <p:nvPr>
            <p:ph sz="half" idx="1"/>
          </p:nvPr>
        </p:nvSpPr>
        <p:spPr/>
        <p:txBody>
          <a:bodyPr/>
          <a:lstStyle/>
          <a:p>
            <a:pPr marL="457200" indent="-457200">
              <a:buClrTx/>
              <a:buFont typeface="Wingdings" pitchFamily="2" charset="2"/>
              <a:buChar char="ü"/>
            </a:pPr>
            <a:r>
              <a:rPr lang="zh-TW" altLang="en-US" dirty="0">
                <a:solidFill>
                  <a:schemeClr val="tx1"/>
                </a:solidFill>
                <a:latin typeface="微軟正黑體" pitchFamily="34" charset="-120"/>
                <a:ea typeface="微軟正黑體" pitchFamily="34" charset="-120"/>
              </a:rPr>
              <a:t>用括號括住子查詢。</a:t>
            </a:r>
          </a:p>
          <a:p>
            <a:pPr marL="457200" indent="-457200">
              <a:buClrTx/>
              <a:buFont typeface="Wingdings" pitchFamily="2" charset="2"/>
              <a:buChar char="ü"/>
            </a:pPr>
            <a:r>
              <a:rPr lang="zh-TW" altLang="en-US" dirty="0">
                <a:solidFill>
                  <a:schemeClr val="tx1"/>
                </a:solidFill>
                <a:latin typeface="微軟正黑體" pitchFamily="34" charset="-120"/>
                <a:ea typeface="微軟正黑體" pitchFamily="34" charset="-120"/>
              </a:rPr>
              <a:t>將子查詢置於比較條件的右邊。</a:t>
            </a:r>
          </a:p>
          <a:p>
            <a:pPr marL="457200" indent="-457200">
              <a:buClrTx/>
              <a:buFont typeface="Wingdings" pitchFamily="2" charset="2"/>
              <a:buChar char="ü"/>
            </a:pPr>
            <a:r>
              <a:rPr lang="zh-TW" altLang="en-US" dirty="0">
                <a:solidFill>
                  <a:schemeClr val="tx1"/>
                </a:solidFill>
                <a:latin typeface="微軟正黑體" pitchFamily="34" charset="-120"/>
                <a:ea typeface="微軟正黑體" pitchFamily="34" charset="-120"/>
              </a:rPr>
              <a:t>執行</a:t>
            </a:r>
            <a:r>
              <a:rPr lang="en-US" altLang="zh-TW" dirty="0">
                <a:solidFill>
                  <a:schemeClr val="tx1"/>
                </a:solidFill>
                <a:latin typeface="微軟正黑體" pitchFamily="34" charset="-120"/>
                <a:ea typeface="微軟正黑體" pitchFamily="34" charset="-120"/>
              </a:rPr>
              <a:t>Top-N </a:t>
            </a:r>
            <a:r>
              <a:rPr lang="zh-TW" altLang="en-US" dirty="0">
                <a:solidFill>
                  <a:schemeClr val="tx1"/>
                </a:solidFill>
                <a:latin typeface="微軟正黑體" pitchFamily="34" charset="-120"/>
                <a:ea typeface="微軟正黑體" pitchFamily="34" charset="-120"/>
              </a:rPr>
              <a:t>分析時，才需要子查詢中的</a:t>
            </a:r>
            <a:r>
              <a:rPr lang="en-US" altLang="zh-TW" dirty="0">
                <a:solidFill>
                  <a:schemeClr val="tx1"/>
                </a:solidFill>
                <a:latin typeface="微軟正黑體" pitchFamily="34" charset="-120"/>
                <a:ea typeface="微軟正黑體" pitchFamily="34" charset="-120"/>
              </a:rPr>
              <a:t>ORDER BY </a:t>
            </a:r>
            <a:r>
              <a:rPr lang="zh-TW" altLang="en-US" dirty="0">
                <a:solidFill>
                  <a:schemeClr val="tx1"/>
                </a:solidFill>
                <a:latin typeface="微軟正黑體" pitchFamily="34" charset="-120"/>
                <a:ea typeface="微軟正黑體" pitchFamily="34" charset="-120"/>
              </a:rPr>
              <a:t>子句。</a:t>
            </a:r>
          </a:p>
          <a:p>
            <a:pPr marL="457200" indent="-457200">
              <a:buClrTx/>
              <a:buFont typeface="Wingdings" pitchFamily="2" charset="2"/>
              <a:buChar char="ü"/>
            </a:pPr>
            <a:r>
              <a:rPr lang="zh-TW" altLang="en-US" dirty="0">
                <a:solidFill>
                  <a:schemeClr val="tx1"/>
                </a:solidFill>
                <a:latin typeface="微軟正黑體" pitchFamily="34" charset="-120"/>
                <a:ea typeface="微軟正黑體" pitchFamily="34" charset="-120"/>
              </a:rPr>
              <a:t>單列子查詢使用單列運算子，多列子查詢使用多列運算子。</a:t>
            </a:r>
            <a:endParaRPr lang="en-US" altLang="zh-TW" dirty="0">
              <a:solidFill>
                <a:schemeClr val="tx1"/>
              </a:solidFill>
              <a:latin typeface="微軟正黑體" pitchFamily="34" charset="-120"/>
              <a:ea typeface="微軟正黑體" pitchFamily="34" charset="-12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33" name="Rectangle 25"/>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Types of </a:t>
            </a:r>
            <a:r>
              <a:rPr lang="en-US" altLang="zh-TW" sz="4400" dirty="0" err="1">
                <a:solidFill>
                  <a:schemeClr val="tx1"/>
                </a:solidFill>
                <a:latin typeface="+mn-lt"/>
                <a:ea typeface="新細明體" charset="-120"/>
              </a:rPr>
              <a:t>Subqueries</a:t>
            </a:r>
            <a:endParaRPr lang="en-US" altLang="zh-TW" sz="4400" i="1" dirty="0">
              <a:solidFill>
                <a:schemeClr val="tx1"/>
              </a:solidFill>
              <a:latin typeface="+mn-lt"/>
              <a:ea typeface="新細明體" charset="-120"/>
            </a:endParaRPr>
          </a:p>
        </p:txBody>
      </p:sp>
      <p:sp>
        <p:nvSpPr>
          <p:cNvPr id="375834" name="Rectangle 26"/>
          <p:cNvSpPr>
            <a:spLocks noGrp="1" noChangeArrowheads="1"/>
          </p:cNvSpPr>
          <p:nvPr>
            <p:ph sz="half" idx="1"/>
          </p:nvPr>
        </p:nvSpPr>
        <p:spPr/>
        <p:txBody>
          <a:bodyPr>
            <a:normAutofit/>
          </a:bodyPr>
          <a:lstStyle/>
          <a:p>
            <a:pPr lvl="1">
              <a:buClrTx/>
              <a:buFont typeface="Wingdings" pitchFamily="2" charset="2"/>
              <a:buChar char="ü"/>
            </a:pPr>
            <a:r>
              <a:rPr lang="en-US" altLang="zh-TW" dirty="0">
                <a:solidFill>
                  <a:schemeClr val="tx1"/>
                </a:solidFill>
                <a:latin typeface="微軟正黑體" pitchFamily="34" charset="-120"/>
                <a:ea typeface="微軟正黑體" pitchFamily="34" charset="-120"/>
              </a:rPr>
              <a:t>  Single-row </a:t>
            </a:r>
            <a:r>
              <a:rPr lang="en-US" altLang="zh-TW" dirty="0" err="1">
                <a:solidFill>
                  <a:schemeClr val="tx1"/>
                </a:solidFill>
                <a:latin typeface="微軟正黑體" pitchFamily="34" charset="-120"/>
                <a:ea typeface="微軟正黑體" pitchFamily="34" charset="-120"/>
              </a:rPr>
              <a:t>subquery</a:t>
            </a:r>
            <a:endParaRPr lang="en-US" altLang="zh-TW" dirty="0">
              <a:solidFill>
                <a:schemeClr val="tx1"/>
              </a:solidFill>
              <a:latin typeface="微軟正黑體" pitchFamily="34" charset="-120"/>
              <a:ea typeface="微軟正黑體" pitchFamily="34" charset="-120"/>
            </a:endParaRPr>
          </a:p>
          <a:p>
            <a:endParaRPr lang="en-US" altLang="zh-TW" sz="1800" dirty="0">
              <a:solidFill>
                <a:schemeClr val="tx1"/>
              </a:solidFill>
              <a:latin typeface="微軟正黑體" pitchFamily="34" charset="-120"/>
              <a:ea typeface="微軟正黑體" pitchFamily="34" charset="-120"/>
            </a:endParaRPr>
          </a:p>
          <a:p>
            <a:endParaRPr lang="en-US" altLang="zh-TW" sz="1800" dirty="0">
              <a:solidFill>
                <a:schemeClr val="tx1"/>
              </a:solidFill>
              <a:latin typeface="微軟正黑體" pitchFamily="34" charset="-120"/>
              <a:ea typeface="微軟正黑體" pitchFamily="34" charset="-120"/>
            </a:endParaRPr>
          </a:p>
          <a:p>
            <a:pPr lvl="1">
              <a:spcBef>
                <a:spcPct val="45000"/>
              </a:spcBef>
              <a:buNone/>
            </a:pPr>
            <a:endParaRPr lang="en-US" altLang="zh-TW" dirty="0">
              <a:solidFill>
                <a:schemeClr val="tx1"/>
              </a:solidFill>
              <a:latin typeface="微軟正黑體" pitchFamily="34" charset="-120"/>
              <a:ea typeface="微軟正黑體" pitchFamily="34" charset="-120"/>
            </a:endParaRPr>
          </a:p>
          <a:p>
            <a:pPr lvl="1">
              <a:spcBef>
                <a:spcPct val="45000"/>
              </a:spcBef>
              <a:buClrTx/>
              <a:buFont typeface="Wingdings" pitchFamily="2" charset="2"/>
              <a:buChar char="ü"/>
            </a:pPr>
            <a:r>
              <a:rPr lang="en-US" altLang="zh-TW" dirty="0">
                <a:solidFill>
                  <a:schemeClr val="tx1"/>
                </a:solidFill>
                <a:latin typeface="微軟正黑體" pitchFamily="34" charset="-120"/>
                <a:ea typeface="微軟正黑體" pitchFamily="34" charset="-120"/>
              </a:rPr>
              <a:t>  Multiple-row </a:t>
            </a:r>
            <a:r>
              <a:rPr lang="en-US" altLang="zh-TW" dirty="0" err="1">
                <a:solidFill>
                  <a:schemeClr val="tx1"/>
                </a:solidFill>
                <a:latin typeface="微軟正黑體" pitchFamily="34" charset="-120"/>
                <a:ea typeface="微軟正黑體" pitchFamily="34" charset="-120"/>
              </a:rPr>
              <a:t>subquery</a:t>
            </a:r>
            <a:endParaRPr lang="en-US" altLang="zh-TW" dirty="0">
              <a:solidFill>
                <a:schemeClr val="tx1"/>
              </a:solidFill>
              <a:latin typeface="微軟正黑體" pitchFamily="34" charset="-120"/>
              <a:ea typeface="微軟正黑體" pitchFamily="34" charset="-120"/>
            </a:endParaRPr>
          </a:p>
        </p:txBody>
      </p:sp>
      <p:sp>
        <p:nvSpPr>
          <p:cNvPr id="375812" name="Rectangle 4"/>
          <p:cNvSpPr>
            <a:spLocks noChangeArrowheads="1"/>
          </p:cNvSpPr>
          <p:nvPr/>
        </p:nvSpPr>
        <p:spPr bwMode="blackWhite">
          <a:xfrm>
            <a:off x="2540001" y="2265364"/>
            <a:ext cx="2605617" cy="1036637"/>
          </a:xfrm>
          <a:prstGeom prst="rect">
            <a:avLst/>
          </a:prstGeom>
          <a:solidFill>
            <a:schemeClr val="bg1">
              <a:lumMod val="95000"/>
            </a:schemeClr>
          </a:solidFill>
          <a:ln w="28575">
            <a:solidFill>
              <a:srgbClr val="000000"/>
            </a:solidFill>
            <a:miter lim="800000"/>
            <a:headEnd/>
            <a:tailEnd/>
          </a:ln>
          <a:effectLst/>
        </p:spPr>
        <p:txBody>
          <a:bodyPr wrap="none" anchor="ctr"/>
          <a:lstStyle/>
          <a:p>
            <a:endParaRPr lang="zh-TW" altLang="en-US">
              <a:latin typeface="微軟正黑體" pitchFamily="34" charset="-120"/>
              <a:ea typeface="微軟正黑體" pitchFamily="34" charset="-120"/>
            </a:endParaRPr>
          </a:p>
        </p:txBody>
      </p:sp>
      <p:sp>
        <p:nvSpPr>
          <p:cNvPr id="375813" name="Rectangle 5"/>
          <p:cNvSpPr>
            <a:spLocks noChangeArrowheads="1"/>
          </p:cNvSpPr>
          <p:nvPr/>
        </p:nvSpPr>
        <p:spPr bwMode="auto">
          <a:xfrm>
            <a:off x="2508251" y="2263776"/>
            <a:ext cx="1427057" cy="369974"/>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TW">
                <a:latin typeface="微軟正黑體" pitchFamily="34" charset="-120"/>
                <a:ea typeface="微軟正黑體" pitchFamily="34" charset="-120"/>
              </a:rPr>
              <a:t>Main query</a:t>
            </a:r>
          </a:p>
        </p:txBody>
      </p:sp>
      <p:sp>
        <p:nvSpPr>
          <p:cNvPr id="375814" name="Rectangle 6"/>
          <p:cNvSpPr>
            <a:spLocks noChangeArrowheads="1"/>
          </p:cNvSpPr>
          <p:nvPr/>
        </p:nvSpPr>
        <p:spPr bwMode="blackWhite">
          <a:xfrm>
            <a:off x="3035301" y="2708276"/>
            <a:ext cx="2046817" cy="550863"/>
          </a:xfrm>
          <a:prstGeom prst="rect">
            <a:avLst/>
          </a:prstGeom>
          <a:solidFill>
            <a:schemeClr val="tx2">
              <a:lumMod val="20000"/>
              <a:lumOff val="80000"/>
            </a:schemeClr>
          </a:solidFill>
          <a:ln w="28575">
            <a:solidFill>
              <a:schemeClr val="tx1"/>
            </a:solidFill>
            <a:miter lim="800000"/>
            <a:headEnd/>
            <a:tailEnd/>
          </a:ln>
          <a:effectLst/>
        </p:spPr>
        <p:txBody>
          <a:bodyPr wrap="none" anchor="ctr"/>
          <a:lstStyle/>
          <a:p>
            <a:pPr defTabSz="228600"/>
            <a:r>
              <a:rPr lang="en-US" altLang="zh-TW" dirty="0">
                <a:latin typeface="微軟正黑體" pitchFamily="34" charset="-120"/>
                <a:ea typeface="微軟正黑體" pitchFamily="34" charset="-120"/>
              </a:rPr>
              <a:t>Subquery</a:t>
            </a:r>
          </a:p>
        </p:txBody>
      </p:sp>
      <p:sp>
        <p:nvSpPr>
          <p:cNvPr id="375816" name="Rectangle 8"/>
          <p:cNvSpPr>
            <a:spLocks noChangeArrowheads="1"/>
          </p:cNvSpPr>
          <p:nvPr/>
        </p:nvSpPr>
        <p:spPr bwMode="auto">
          <a:xfrm>
            <a:off x="7171267" y="2765426"/>
            <a:ext cx="243656" cy="369974"/>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zh-TW">
                <a:effectLst>
                  <a:outerShdw blurRad="38100" dist="38100" dir="2700000" algn="tl">
                    <a:srgbClr val="C0C0C0"/>
                  </a:outerShdw>
                </a:effectLst>
                <a:latin typeface="微軟正黑體" pitchFamily="34" charset="-120"/>
                <a:ea typeface="微軟正黑體" pitchFamily="34" charset="-120"/>
              </a:rPr>
              <a:t> </a:t>
            </a:r>
          </a:p>
        </p:txBody>
      </p:sp>
      <p:sp>
        <p:nvSpPr>
          <p:cNvPr id="375817" name="Line 9"/>
          <p:cNvSpPr>
            <a:spLocks noChangeShapeType="1"/>
          </p:cNvSpPr>
          <p:nvPr/>
        </p:nvSpPr>
        <p:spPr bwMode="auto">
          <a:xfrm>
            <a:off x="4944533" y="3021013"/>
            <a:ext cx="2853267" cy="0"/>
          </a:xfrm>
          <a:prstGeom prst="line">
            <a:avLst/>
          </a:prstGeom>
          <a:noFill/>
          <a:ln w="28575">
            <a:solidFill>
              <a:schemeClr val="tx1"/>
            </a:solidFill>
            <a:round/>
            <a:headEnd type="none" w="sm" len="sm"/>
            <a:tailEnd type="triangle" w="lg" len="sm"/>
          </a:ln>
          <a:effectLst/>
        </p:spPr>
        <p:txBody>
          <a:bodyPr/>
          <a:lstStyle/>
          <a:p>
            <a:endParaRPr lang="zh-TW" altLang="en-US">
              <a:latin typeface="微軟正黑體" pitchFamily="34" charset="-120"/>
              <a:ea typeface="微軟正黑體" pitchFamily="34" charset="-120"/>
            </a:endParaRPr>
          </a:p>
        </p:txBody>
      </p:sp>
      <p:sp>
        <p:nvSpPr>
          <p:cNvPr id="375818" name="Rectangle 10"/>
          <p:cNvSpPr>
            <a:spLocks noChangeArrowheads="1"/>
          </p:cNvSpPr>
          <p:nvPr/>
        </p:nvSpPr>
        <p:spPr bwMode="auto">
          <a:xfrm>
            <a:off x="5723467" y="2630488"/>
            <a:ext cx="956480" cy="369974"/>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zh-TW">
                <a:latin typeface="微軟正黑體" pitchFamily="34" charset="-120"/>
                <a:ea typeface="微軟正黑體" pitchFamily="34" charset="-120"/>
              </a:rPr>
              <a:t>returns</a:t>
            </a:r>
          </a:p>
        </p:txBody>
      </p:sp>
      <p:sp>
        <p:nvSpPr>
          <p:cNvPr id="375819" name="Rectangle 11"/>
          <p:cNvSpPr>
            <a:spLocks noChangeArrowheads="1"/>
          </p:cNvSpPr>
          <p:nvPr/>
        </p:nvSpPr>
        <p:spPr bwMode="auto">
          <a:xfrm>
            <a:off x="7962900" y="2832101"/>
            <a:ext cx="1239122" cy="369974"/>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zh-TW">
                <a:latin typeface="微軟正黑體" pitchFamily="34" charset="-120"/>
                <a:ea typeface="微軟正黑體" pitchFamily="34" charset="-120"/>
              </a:rPr>
              <a:t>ST_CLERK</a:t>
            </a:r>
          </a:p>
        </p:txBody>
      </p:sp>
      <p:sp>
        <p:nvSpPr>
          <p:cNvPr id="375821" name="Rectangle 13"/>
          <p:cNvSpPr>
            <a:spLocks noChangeArrowheads="1"/>
          </p:cNvSpPr>
          <p:nvPr/>
        </p:nvSpPr>
        <p:spPr bwMode="auto">
          <a:xfrm>
            <a:off x="7962900" y="4456113"/>
            <a:ext cx="1239122" cy="646973"/>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0"/>
              </a:spcBef>
              <a:buClrTx/>
              <a:buFontTx/>
              <a:buNone/>
            </a:pPr>
            <a:r>
              <a:rPr lang="en-US" altLang="zh-TW">
                <a:latin typeface="微軟正黑體" pitchFamily="34" charset="-120"/>
                <a:ea typeface="微軟正黑體" pitchFamily="34" charset="-120"/>
              </a:rPr>
              <a:t>ST_CLERK</a:t>
            </a:r>
          </a:p>
          <a:p>
            <a:pPr algn="l" defTabSz="822325" eaLnBrk="0" hangingPunct="0">
              <a:spcBef>
                <a:spcPct val="0"/>
              </a:spcBef>
              <a:buClrTx/>
              <a:buFontTx/>
              <a:buNone/>
            </a:pPr>
            <a:r>
              <a:rPr lang="en-US" altLang="zh-TW">
                <a:latin typeface="微軟正黑體" pitchFamily="34" charset="-120"/>
                <a:ea typeface="微軟正黑體" pitchFamily="34" charset="-120"/>
              </a:rPr>
              <a:t>SA_MAN</a:t>
            </a:r>
          </a:p>
        </p:txBody>
      </p:sp>
      <p:sp>
        <p:nvSpPr>
          <p:cNvPr id="375823" name="Rectangle 15"/>
          <p:cNvSpPr>
            <a:spLocks noChangeArrowheads="1"/>
          </p:cNvSpPr>
          <p:nvPr/>
        </p:nvSpPr>
        <p:spPr bwMode="blackWhite">
          <a:xfrm>
            <a:off x="2540001" y="4017964"/>
            <a:ext cx="2605617" cy="1036637"/>
          </a:xfrm>
          <a:prstGeom prst="rect">
            <a:avLst/>
          </a:prstGeom>
          <a:solidFill>
            <a:schemeClr val="bg1">
              <a:lumMod val="95000"/>
            </a:schemeClr>
          </a:solidFill>
          <a:ln w="28575">
            <a:solidFill>
              <a:srgbClr val="000000"/>
            </a:solidFill>
            <a:miter lim="800000"/>
            <a:headEnd/>
            <a:tailEnd/>
          </a:ln>
          <a:effectLst/>
        </p:spPr>
        <p:txBody>
          <a:bodyPr wrap="none" anchor="ctr"/>
          <a:lstStyle/>
          <a:p>
            <a:endParaRPr lang="zh-TW" altLang="en-US">
              <a:latin typeface="微軟正黑體" pitchFamily="34" charset="-120"/>
              <a:ea typeface="微軟正黑體" pitchFamily="34" charset="-120"/>
            </a:endParaRPr>
          </a:p>
        </p:txBody>
      </p:sp>
      <p:sp>
        <p:nvSpPr>
          <p:cNvPr id="375824" name="Rectangle 16"/>
          <p:cNvSpPr>
            <a:spLocks noChangeArrowheads="1"/>
          </p:cNvSpPr>
          <p:nvPr/>
        </p:nvSpPr>
        <p:spPr bwMode="auto">
          <a:xfrm>
            <a:off x="2508251" y="4016376"/>
            <a:ext cx="1427057" cy="369974"/>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tLang="zh-TW">
                <a:latin typeface="微軟正黑體" pitchFamily="34" charset="-120"/>
                <a:ea typeface="微軟正黑體" pitchFamily="34" charset="-120"/>
              </a:rPr>
              <a:t>Main query</a:t>
            </a:r>
          </a:p>
        </p:txBody>
      </p:sp>
      <p:sp>
        <p:nvSpPr>
          <p:cNvPr id="375825" name="Rectangle 17"/>
          <p:cNvSpPr>
            <a:spLocks noChangeArrowheads="1"/>
          </p:cNvSpPr>
          <p:nvPr/>
        </p:nvSpPr>
        <p:spPr bwMode="blackWhite">
          <a:xfrm>
            <a:off x="3035301" y="4460876"/>
            <a:ext cx="2046817" cy="550863"/>
          </a:xfrm>
          <a:prstGeom prst="rect">
            <a:avLst/>
          </a:prstGeom>
          <a:solidFill>
            <a:schemeClr val="tx2">
              <a:lumMod val="20000"/>
              <a:lumOff val="80000"/>
            </a:schemeClr>
          </a:solidFill>
          <a:ln w="28575">
            <a:solidFill>
              <a:schemeClr val="tx1"/>
            </a:solidFill>
            <a:miter lim="800000"/>
            <a:headEnd/>
            <a:tailEnd/>
          </a:ln>
          <a:effectLst/>
        </p:spPr>
        <p:txBody>
          <a:bodyPr wrap="none" anchor="ctr"/>
          <a:lstStyle/>
          <a:p>
            <a:pPr defTabSz="228600"/>
            <a:r>
              <a:rPr lang="en-US" altLang="zh-TW" dirty="0">
                <a:latin typeface="微軟正黑體" pitchFamily="34" charset="-120"/>
                <a:ea typeface="微軟正黑體" pitchFamily="34" charset="-120"/>
              </a:rPr>
              <a:t>Subquery</a:t>
            </a:r>
          </a:p>
        </p:txBody>
      </p:sp>
      <p:sp>
        <p:nvSpPr>
          <p:cNvPr id="375827" name="Rectangle 19"/>
          <p:cNvSpPr>
            <a:spLocks noChangeArrowheads="1"/>
          </p:cNvSpPr>
          <p:nvPr/>
        </p:nvSpPr>
        <p:spPr bwMode="auto">
          <a:xfrm>
            <a:off x="7171267" y="4518026"/>
            <a:ext cx="243656" cy="369974"/>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zh-TW">
                <a:effectLst>
                  <a:outerShdw blurRad="38100" dist="38100" dir="2700000" algn="tl">
                    <a:srgbClr val="C0C0C0"/>
                  </a:outerShdw>
                </a:effectLst>
                <a:latin typeface="微軟正黑體" pitchFamily="34" charset="-120"/>
                <a:ea typeface="微軟正黑體" pitchFamily="34" charset="-120"/>
              </a:rPr>
              <a:t> </a:t>
            </a:r>
          </a:p>
        </p:txBody>
      </p:sp>
      <p:sp>
        <p:nvSpPr>
          <p:cNvPr id="375828" name="Line 20"/>
          <p:cNvSpPr>
            <a:spLocks noChangeShapeType="1"/>
          </p:cNvSpPr>
          <p:nvPr/>
        </p:nvSpPr>
        <p:spPr bwMode="auto">
          <a:xfrm>
            <a:off x="4944533" y="4773613"/>
            <a:ext cx="2853267" cy="0"/>
          </a:xfrm>
          <a:prstGeom prst="line">
            <a:avLst/>
          </a:prstGeom>
          <a:noFill/>
          <a:ln w="28575">
            <a:solidFill>
              <a:schemeClr val="tx1"/>
            </a:solidFill>
            <a:round/>
            <a:headEnd type="none" w="sm" len="sm"/>
            <a:tailEnd type="triangle" w="lg" len="sm"/>
          </a:ln>
          <a:effectLst/>
        </p:spPr>
        <p:txBody>
          <a:bodyPr/>
          <a:lstStyle/>
          <a:p>
            <a:endParaRPr lang="zh-TW" altLang="en-US">
              <a:latin typeface="微軟正黑體" pitchFamily="34" charset="-120"/>
              <a:ea typeface="微軟正黑體" pitchFamily="34" charset="-120"/>
            </a:endParaRPr>
          </a:p>
        </p:txBody>
      </p:sp>
      <p:sp>
        <p:nvSpPr>
          <p:cNvPr id="375829" name="Rectangle 21"/>
          <p:cNvSpPr>
            <a:spLocks noChangeArrowheads="1"/>
          </p:cNvSpPr>
          <p:nvPr/>
        </p:nvSpPr>
        <p:spPr bwMode="auto">
          <a:xfrm>
            <a:off x="5723467" y="4383088"/>
            <a:ext cx="956480" cy="369974"/>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zh-TW">
                <a:latin typeface="微軟正黑體" pitchFamily="34" charset="-120"/>
                <a:ea typeface="微軟正黑體" pitchFamily="34" charset="-120"/>
              </a:rPr>
              <a:t>returns</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8" name="Rectangle 12"/>
          <p:cNvSpPr>
            <a:spLocks noGrp="1" noChangeArrowheads="1"/>
          </p:cNvSpPr>
          <p:nvPr>
            <p:ph type="title"/>
          </p:nvPr>
        </p:nvSpPr>
        <p:spPr/>
        <p:txBody>
          <a:bodyPr>
            <a:normAutofit fontScale="90000"/>
          </a:bodyPr>
          <a:lstStyle/>
          <a:p>
            <a:r>
              <a:rPr lang="en-US" altLang="zh-TW" sz="4400" dirty="0">
                <a:solidFill>
                  <a:schemeClr val="tx1"/>
                </a:solidFill>
                <a:latin typeface="+mn-lt"/>
                <a:ea typeface="新細明體" charset="-120"/>
              </a:rPr>
              <a:t>Single-Row Subqueries</a:t>
            </a:r>
          </a:p>
        </p:txBody>
      </p:sp>
      <p:sp>
        <p:nvSpPr>
          <p:cNvPr id="377869" name="Rectangle 13"/>
          <p:cNvSpPr>
            <a:spLocks noGrp="1" noChangeArrowheads="1"/>
          </p:cNvSpPr>
          <p:nvPr>
            <p:ph sz="half" idx="1"/>
          </p:nvPr>
        </p:nvSpPr>
        <p:spPr/>
        <p:txBody>
          <a:bodyPr>
            <a:normAutofit/>
          </a:bodyPr>
          <a:lstStyle/>
          <a:p>
            <a:pPr>
              <a:buClrTx/>
              <a:buFont typeface="Wingdings" pitchFamily="2" charset="2"/>
              <a:buChar char="ü"/>
            </a:pPr>
            <a:r>
              <a:rPr lang="zh-TW" altLang="en-US" dirty="0">
                <a:solidFill>
                  <a:schemeClr val="tx1"/>
                </a:solidFill>
                <a:latin typeface="微軟正黑體" pitchFamily="34" charset="-120"/>
                <a:ea typeface="微軟正黑體" pitchFamily="34" charset="-120"/>
              </a:rPr>
              <a:t>  只傳回一個資料列</a:t>
            </a:r>
          </a:p>
          <a:p>
            <a:pPr>
              <a:buClrTx/>
              <a:buFont typeface="Wingdings" pitchFamily="2" charset="2"/>
              <a:buChar char="ü"/>
            </a:pPr>
            <a:r>
              <a:rPr lang="zh-TW" altLang="en-US" dirty="0">
                <a:solidFill>
                  <a:schemeClr val="tx1"/>
                </a:solidFill>
                <a:latin typeface="微軟正黑體" pitchFamily="34" charset="-120"/>
                <a:ea typeface="微軟正黑體" pitchFamily="34" charset="-120"/>
              </a:rPr>
              <a:t>  使用單列比較運算子</a:t>
            </a:r>
            <a:endParaRPr lang="en-US" altLang="zh-TW" dirty="0">
              <a:solidFill>
                <a:schemeClr val="tx1"/>
              </a:solidFill>
              <a:latin typeface="微軟正黑體" pitchFamily="34" charset="-120"/>
              <a:ea typeface="微軟正黑體" pitchFamily="34" charset="-120"/>
            </a:endParaRPr>
          </a:p>
        </p:txBody>
      </p:sp>
      <p:graphicFrame>
        <p:nvGraphicFramePr>
          <p:cNvPr id="377991" name="Group 135"/>
          <p:cNvGraphicFramePr>
            <a:graphicFrameLocks noGrp="1"/>
          </p:cNvGraphicFramePr>
          <p:nvPr/>
        </p:nvGraphicFramePr>
        <p:xfrm>
          <a:off x="1097280" y="2590800"/>
          <a:ext cx="4293870" cy="2710434"/>
        </p:xfrm>
        <a:graphic>
          <a:graphicData uri="http://schemas.openxmlformats.org/drawingml/2006/table">
            <a:tbl>
              <a:tblPr/>
              <a:tblGrid>
                <a:gridCol w="1651000">
                  <a:extLst>
                    <a:ext uri="{9D8B030D-6E8A-4147-A177-3AD203B41FA5}">
                      <a16:colId xmlns:a16="http://schemas.microsoft.com/office/drawing/2014/main" val="20000"/>
                    </a:ext>
                  </a:extLst>
                </a:gridCol>
                <a:gridCol w="2642870">
                  <a:extLst>
                    <a:ext uri="{9D8B030D-6E8A-4147-A177-3AD203B41FA5}">
                      <a16:colId xmlns:a16="http://schemas.microsoft.com/office/drawing/2014/main" val="20001"/>
                    </a:ext>
                  </a:extLst>
                </a:gridCol>
              </a:tblGrid>
              <a:tr h="3127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zh-TW" sz="1800" b="1" i="0" u="none" strike="noStrike" cap="none" normalizeH="0" baseline="0" dirty="0">
                          <a:ln>
                            <a:noFill/>
                          </a:ln>
                          <a:solidFill>
                            <a:schemeClr val="bg1"/>
                          </a:solidFill>
                          <a:effectLst/>
                          <a:latin typeface="微軟正黑體" pitchFamily="34" charset="-120"/>
                          <a:ea typeface="微軟正黑體" pitchFamily="34" charset="-120"/>
                        </a:rPr>
                        <a:t>Operator</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tx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zh-TW" sz="1800" b="1" i="0" u="none" strike="noStrike" cap="none" normalizeH="0" baseline="0" dirty="0">
                          <a:ln>
                            <a:noFill/>
                          </a:ln>
                          <a:solidFill>
                            <a:schemeClr val="bg1"/>
                          </a:solidFill>
                          <a:effectLst/>
                          <a:latin typeface="微軟正黑體" pitchFamily="34" charset="-120"/>
                          <a:ea typeface="微軟正黑體" pitchFamily="34" charset="-120"/>
                        </a:rPr>
                        <a:t>Meaning</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tx2"/>
                    </a:solidFill>
                  </a:tcPr>
                </a:tc>
                <a:extLst>
                  <a:ext uri="{0D108BD9-81ED-4DB2-BD59-A6C34878D82A}">
                    <a16:rowId xmlns:a16="http://schemas.microsoft.com/office/drawing/2014/main" val="10000"/>
                  </a:ext>
                </a:extLst>
              </a:tr>
              <a:tr h="38258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zh-TW" sz="1800" b="1" i="0" u="none" strike="noStrike" cap="none" normalizeH="0" baseline="0" dirty="0">
                          <a:ln>
                            <a:noFill/>
                          </a:ln>
                          <a:solidFill>
                            <a:srgbClr val="000000"/>
                          </a:solidFill>
                          <a:effectLst/>
                          <a:latin typeface="微軟正黑體" pitchFamily="34" charset="-120"/>
                          <a:ea typeface="微軟正黑體" pitchFamily="34" charset="-120"/>
                        </a:rPr>
                        <a:t>  =</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lang="zh-TW" altLang="en-US" sz="1800" kern="1200" baseline="0" dirty="0">
                          <a:solidFill>
                            <a:schemeClr val="tx1"/>
                          </a:solidFill>
                          <a:latin typeface="微軟正黑體" pitchFamily="34" charset="-120"/>
                          <a:ea typeface="微軟正黑體" pitchFamily="34" charset="-120"/>
                          <a:cs typeface="+mn-cs"/>
                        </a:rPr>
                        <a:t>等於</a:t>
                      </a:r>
                      <a:endParaRPr kumimoji="0" lang="en-US" altLang="zh-TW" sz="1800" b="1" i="0" u="none" strike="noStrike" cap="none" normalizeH="0" baseline="0" dirty="0">
                        <a:ln>
                          <a:noFill/>
                        </a:ln>
                        <a:solidFill>
                          <a:srgbClr val="000000"/>
                        </a:solidFill>
                        <a:effectLst/>
                        <a:latin typeface="微軟正黑體" pitchFamily="34" charset="-120"/>
                        <a:ea typeface="微軟正黑體" pitchFamily="34" charset="-120"/>
                      </a:endParaRP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8258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zh-TW" sz="1800" b="1" i="0" u="none" strike="noStrike" cap="none" normalizeH="0" baseline="0">
                          <a:ln>
                            <a:noFill/>
                          </a:ln>
                          <a:solidFill>
                            <a:srgbClr val="000000"/>
                          </a:solidFill>
                          <a:effectLst/>
                          <a:latin typeface="微軟正黑體" pitchFamily="34" charset="-120"/>
                          <a:ea typeface="微軟正黑體" pitchFamily="34" charset="-120"/>
                        </a:rPr>
                        <a:t>  &gt;</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lang="zh-TW" altLang="en-US" sz="1800" kern="1200" baseline="0" dirty="0">
                          <a:solidFill>
                            <a:schemeClr val="tx1"/>
                          </a:solidFill>
                          <a:latin typeface="微軟正黑體" pitchFamily="34" charset="-120"/>
                          <a:ea typeface="微軟正黑體" pitchFamily="34" charset="-120"/>
                          <a:cs typeface="+mn-cs"/>
                        </a:rPr>
                        <a:t>大於</a:t>
                      </a:r>
                      <a:endParaRPr kumimoji="0" lang="en-US" altLang="zh-TW" sz="1800" b="1" i="0" u="none" strike="noStrike" cap="none" normalizeH="0" baseline="0" dirty="0">
                        <a:ln>
                          <a:noFill/>
                        </a:ln>
                        <a:solidFill>
                          <a:srgbClr val="000000"/>
                        </a:solidFill>
                        <a:effectLst/>
                        <a:latin typeface="微軟正黑體" pitchFamily="34" charset="-120"/>
                        <a:ea typeface="微軟正黑體" pitchFamily="34" charset="-120"/>
                      </a:endParaRP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1273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zh-TW" sz="1800" b="1" i="0" u="none" strike="noStrike" cap="none" normalizeH="0" baseline="0">
                          <a:ln>
                            <a:noFill/>
                          </a:ln>
                          <a:solidFill>
                            <a:srgbClr val="000000"/>
                          </a:solidFill>
                          <a:effectLst/>
                          <a:latin typeface="微軟正黑體" pitchFamily="34" charset="-120"/>
                          <a:ea typeface="微軟正黑體" pitchFamily="34" charset="-120"/>
                        </a:rPr>
                        <a:t>  &gt;=</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lang="zh-TW" altLang="en-US" sz="1800" kern="1200" baseline="0" dirty="0">
                          <a:solidFill>
                            <a:schemeClr val="tx1"/>
                          </a:solidFill>
                          <a:latin typeface="微軟正黑體" pitchFamily="34" charset="-120"/>
                          <a:ea typeface="微軟正黑體" pitchFamily="34" charset="-120"/>
                          <a:cs typeface="+mn-cs"/>
                        </a:rPr>
                        <a:t>大於等於</a:t>
                      </a:r>
                      <a:endParaRPr kumimoji="0" lang="en-US" altLang="zh-TW" sz="1800" b="1" i="0" u="none" strike="noStrike" cap="none" normalizeH="0" baseline="0" dirty="0">
                        <a:ln>
                          <a:noFill/>
                        </a:ln>
                        <a:solidFill>
                          <a:srgbClr val="000000"/>
                        </a:solidFill>
                        <a:effectLst/>
                        <a:latin typeface="微軟正黑體" pitchFamily="34" charset="-120"/>
                        <a:ea typeface="微軟正黑體" pitchFamily="34" charset="-120"/>
                      </a:endParaRP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1273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zh-TW" sz="1800" b="1" i="0" u="none" strike="noStrike" cap="none" normalizeH="0" baseline="0">
                          <a:ln>
                            <a:noFill/>
                          </a:ln>
                          <a:solidFill>
                            <a:srgbClr val="000000"/>
                          </a:solidFill>
                          <a:effectLst/>
                          <a:latin typeface="微軟正黑體" pitchFamily="34" charset="-120"/>
                          <a:ea typeface="微軟正黑體" pitchFamily="34" charset="-120"/>
                        </a:rPr>
                        <a:t>  &lt;</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lang="zh-TW" altLang="en-US" sz="1800" kern="1200" baseline="0" dirty="0">
                          <a:solidFill>
                            <a:schemeClr val="tx1"/>
                          </a:solidFill>
                          <a:latin typeface="微軟正黑體" pitchFamily="34" charset="-120"/>
                          <a:ea typeface="微軟正黑體" pitchFamily="34" charset="-120"/>
                          <a:cs typeface="+mn-cs"/>
                        </a:rPr>
                        <a:t>小於</a:t>
                      </a:r>
                      <a:endParaRPr kumimoji="0" lang="en-US" altLang="zh-TW" sz="1800" b="1" i="0" u="none" strike="noStrike" cap="none" normalizeH="0" baseline="0" dirty="0">
                        <a:ln>
                          <a:noFill/>
                        </a:ln>
                        <a:solidFill>
                          <a:srgbClr val="000000"/>
                        </a:solidFill>
                        <a:effectLst/>
                        <a:latin typeface="微軟正黑體" pitchFamily="34" charset="-120"/>
                        <a:ea typeface="微軟正黑體" pitchFamily="34" charset="-120"/>
                      </a:endParaRP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31273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zh-TW" sz="1800" b="1" i="0" u="none" strike="noStrike" cap="none" normalizeH="0" baseline="0">
                          <a:ln>
                            <a:noFill/>
                          </a:ln>
                          <a:solidFill>
                            <a:srgbClr val="000000"/>
                          </a:solidFill>
                          <a:effectLst/>
                          <a:latin typeface="微軟正黑體" pitchFamily="34" charset="-120"/>
                          <a:ea typeface="微軟正黑體" pitchFamily="34" charset="-120"/>
                        </a:rPr>
                        <a:t>  &lt;=</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lang="zh-TW" altLang="en-US" sz="1800" kern="1200" baseline="0" dirty="0">
                          <a:solidFill>
                            <a:schemeClr val="tx1"/>
                          </a:solidFill>
                          <a:latin typeface="微軟正黑體" pitchFamily="34" charset="-120"/>
                          <a:ea typeface="微軟正黑體" pitchFamily="34" charset="-120"/>
                          <a:cs typeface="+mn-cs"/>
                        </a:rPr>
                        <a:t>小於等於</a:t>
                      </a:r>
                      <a:endParaRPr kumimoji="0" lang="en-US" altLang="zh-TW" sz="1800" b="1" i="0" u="none" strike="noStrike" cap="none" normalizeH="0" baseline="0" dirty="0">
                        <a:ln>
                          <a:noFill/>
                        </a:ln>
                        <a:solidFill>
                          <a:srgbClr val="000000"/>
                        </a:solidFill>
                        <a:effectLst/>
                        <a:latin typeface="微軟正黑體" pitchFamily="34" charset="-120"/>
                        <a:ea typeface="微軟正黑體" pitchFamily="34" charset="-120"/>
                      </a:endParaRP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1273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zh-TW" sz="1800" b="1" i="0" u="none" strike="noStrike" cap="none" normalizeH="0" baseline="0" dirty="0">
                          <a:ln>
                            <a:noFill/>
                          </a:ln>
                          <a:solidFill>
                            <a:srgbClr val="000000"/>
                          </a:solidFill>
                          <a:effectLst/>
                          <a:latin typeface="微軟正黑體" pitchFamily="34" charset="-120"/>
                          <a:ea typeface="微軟正黑體" pitchFamily="34" charset="-120"/>
                        </a:rPr>
                        <a:t>  &lt;&gt;</a:t>
                      </a: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lang="zh-TW" altLang="en-US" sz="1800" kern="1200" baseline="0" dirty="0">
                          <a:solidFill>
                            <a:schemeClr val="tx1"/>
                          </a:solidFill>
                          <a:latin typeface="微軟正黑體" pitchFamily="34" charset="-120"/>
                          <a:ea typeface="微軟正黑體" pitchFamily="34" charset="-120"/>
                          <a:cs typeface="+mn-cs"/>
                        </a:rPr>
                        <a:t>不等於</a:t>
                      </a:r>
                      <a:endParaRPr kumimoji="0" lang="en-US" altLang="zh-TW" sz="1800" b="1" i="0" u="none" strike="noStrike" cap="none" normalizeH="0" baseline="0" dirty="0">
                        <a:ln>
                          <a:noFill/>
                        </a:ln>
                        <a:solidFill>
                          <a:srgbClr val="000000"/>
                        </a:solidFill>
                        <a:effectLst/>
                        <a:latin typeface="微軟正黑體" pitchFamily="34" charset="-120"/>
                        <a:ea typeface="微軟正黑體" pitchFamily="34" charset="-120"/>
                      </a:endParaRPr>
                    </a:p>
                  </a:txBody>
                  <a:tcPr marL="121920" marR="12192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5" name="矩形 4"/>
          <p:cNvSpPr/>
          <p:nvPr/>
        </p:nvSpPr>
        <p:spPr>
          <a:xfrm>
            <a:off x="5745481" y="3200400"/>
            <a:ext cx="5779770" cy="2295601"/>
          </a:xfrm>
          <a:prstGeom prst="rect">
            <a:avLst/>
          </a:prstGeom>
          <a:solidFill>
            <a:schemeClr val="bg1">
              <a:lumMod val="95000"/>
            </a:schemeClr>
          </a:solidFill>
          <a:ln w="28575">
            <a:solidFill>
              <a:schemeClr val="bg1">
                <a:lumMod val="50000"/>
              </a:schemeClr>
            </a:solidFill>
          </a:ln>
        </p:spPr>
        <p:txBody>
          <a:bodyPr wrap="square" tIns="108000" bIns="108000">
            <a:spAutoFit/>
          </a:bodyPr>
          <a:lstStyle/>
          <a:p>
            <a:pPr>
              <a:lnSpc>
                <a:spcPts val="2700"/>
              </a:lnSpc>
            </a:pPr>
            <a:r>
              <a:rPr lang="en-US" altLang="zh-TW" dirty="0">
                <a:latin typeface="Courier New" pitchFamily="49" charset="0"/>
                <a:cs typeface="Courier New" pitchFamily="49" charset="0"/>
              </a:rPr>
              <a:t>SELECT </a:t>
            </a:r>
            <a:r>
              <a:rPr lang="en-US" altLang="zh-TW" dirty="0" err="1">
                <a:latin typeface="Courier New" pitchFamily="49" charset="0"/>
                <a:cs typeface="Courier New" pitchFamily="49" charset="0"/>
              </a:rPr>
              <a:t>last_name</a:t>
            </a:r>
            <a:r>
              <a:rPr lang="en-US" altLang="zh-TW" dirty="0">
                <a:latin typeface="Courier New" pitchFamily="49" charset="0"/>
                <a:cs typeface="Courier New" pitchFamily="49" charset="0"/>
              </a:rPr>
              <a:t>, </a:t>
            </a:r>
            <a:r>
              <a:rPr lang="en-US" altLang="zh-TW" dirty="0" err="1">
                <a:latin typeface="Courier New" pitchFamily="49" charset="0"/>
                <a:cs typeface="Courier New" pitchFamily="49" charset="0"/>
              </a:rPr>
              <a:t>job_id</a:t>
            </a:r>
            <a:endParaRPr lang="en-US" altLang="zh-TW" dirty="0">
              <a:latin typeface="Courier New" pitchFamily="49" charset="0"/>
              <a:cs typeface="Courier New" pitchFamily="49" charset="0"/>
            </a:endParaRPr>
          </a:p>
          <a:p>
            <a:pPr>
              <a:lnSpc>
                <a:spcPts val="2700"/>
              </a:lnSpc>
            </a:pPr>
            <a:r>
              <a:rPr lang="en-US" altLang="zh-TW" dirty="0">
                <a:latin typeface="Courier New" pitchFamily="49" charset="0"/>
                <a:cs typeface="Courier New" pitchFamily="49" charset="0"/>
              </a:rPr>
              <a:t>FROM employees</a:t>
            </a:r>
          </a:p>
          <a:p>
            <a:pPr>
              <a:lnSpc>
                <a:spcPts val="2700"/>
              </a:lnSpc>
            </a:pPr>
            <a:r>
              <a:rPr lang="en-US" altLang="zh-TW" dirty="0">
                <a:latin typeface="Courier New" pitchFamily="49" charset="0"/>
                <a:cs typeface="Courier New" pitchFamily="49" charset="0"/>
              </a:rPr>
              <a:t>WHERE </a:t>
            </a:r>
            <a:r>
              <a:rPr lang="en-US" altLang="zh-TW" dirty="0" err="1">
                <a:latin typeface="Courier New" pitchFamily="49" charset="0"/>
                <a:cs typeface="Courier New" pitchFamily="49" charset="0"/>
              </a:rPr>
              <a:t>job_id</a:t>
            </a:r>
            <a:r>
              <a:rPr lang="en-US" altLang="zh-TW" dirty="0">
                <a:latin typeface="Courier New" pitchFamily="49" charset="0"/>
                <a:cs typeface="Courier New" pitchFamily="49" charset="0"/>
              </a:rPr>
              <a:t> </a:t>
            </a:r>
            <a:r>
              <a:rPr lang="en-US" altLang="zh-TW" b="1" dirty="0">
                <a:latin typeface="Courier New" pitchFamily="49" charset="0"/>
                <a:cs typeface="Courier New" pitchFamily="49" charset="0"/>
              </a:rPr>
              <a:t>=</a:t>
            </a:r>
          </a:p>
          <a:p>
            <a:pPr>
              <a:lnSpc>
                <a:spcPts val="2700"/>
              </a:lnSpc>
            </a:pPr>
            <a:r>
              <a:rPr lang="en-US" altLang="zh-TW" b="1" dirty="0">
                <a:solidFill>
                  <a:srgbClr val="C00000"/>
                </a:solidFill>
                <a:latin typeface="Courier New" pitchFamily="49" charset="0"/>
                <a:cs typeface="Courier New" pitchFamily="49" charset="0"/>
              </a:rPr>
              <a:t>              (SELECT </a:t>
            </a:r>
            <a:r>
              <a:rPr lang="en-US" altLang="zh-TW" b="1" dirty="0" err="1">
                <a:solidFill>
                  <a:srgbClr val="C00000"/>
                </a:solidFill>
                <a:latin typeface="Courier New" pitchFamily="49" charset="0"/>
                <a:cs typeface="Courier New" pitchFamily="49" charset="0"/>
              </a:rPr>
              <a:t>job_id</a:t>
            </a:r>
            <a:r>
              <a:rPr lang="en-US" altLang="zh-TW" b="1" dirty="0">
                <a:solidFill>
                  <a:srgbClr val="C00000"/>
                </a:solidFill>
                <a:latin typeface="Courier New" pitchFamily="49" charset="0"/>
                <a:cs typeface="Courier New" pitchFamily="49" charset="0"/>
              </a:rPr>
              <a:t> </a:t>
            </a:r>
          </a:p>
          <a:p>
            <a:pPr>
              <a:lnSpc>
                <a:spcPts val="2700"/>
              </a:lnSpc>
            </a:pPr>
            <a:r>
              <a:rPr lang="en-US" altLang="zh-TW" b="1" dirty="0">
                <a:solidFill>
                  <a:srgbClr val="C00000"/>
                </a:solidFill>
                <a:latin typeface="Courier New" pitchFamily="49" charset="0"/>
                <a:cs typeface="Courier New" pitchFamily="49" charset="0"/>
              </a:rPr>
              <a:t>               FROM employees </a:t>
            </a:r>
          </a:p>
          <a:p>
            <a:pPr>
              <a:lnSpc>
                <a:spcPts val="2700"/>
              </a:lnSpc>
            </a:pPr>
            <a:r>
              <a:rPr lang="en-US" altLang="zh-TW" b="1" dirty="0">
                <a:solidFill>
                  <a:srgbClr val="C00000"/>
                </a:solidFill>
                <a:latin typeface="Courier New" pitchFamily="49" charset="0"/>
                <a:cs typeface="Courier New" pitchFamily="49" charset="0"/>
              </a:rPr>
              <a:t>               WHERE </a:t>
            </a:r>
            <a:r>
              <a:rPr lang="en-US" altLang="zh-TW" b="1" dirty="0" err="1">
                <a:solidFill>
                  <a:srgbClr val="C00000"/>
                </a:solidFill>
                <a:latin typeface="Courier New" pitchFamily="49" charset="0"/>
                <a:cs typeface="Courier New" pitchFamily="49" charset="0"/>
              </a:rPr>
              <a:t>employee_id</a:t>
            </a:r>
            <a:r>
              <a:rPr lang="en-US" altLang="zh-TW" b="1" dirty="0">
                <a:solidFill>
                  <a:srgbClr val="C00000"/>
                </a:solidFill>
                <a:latin typeface="Courier New" pitchFamily="49" charset="0"/>
                <a:cs typeface="Courier New" pitchFamily="49" charset="0"/>
              </a:rPr>
              <a:t> = 141)</a:t>
            </a:r>
            <a:r>
              <a:rPr lang="en-US" altLang="zh-TW" dirty="0">
                <a:latin typeface="Courier New" pitchFamily="49" charset="0"/>
                <a:cs typeface="Courier New" pitchFamily="49" charset="0"/>
              </a:rPr>
              <a:t>;</a:t>
            </a:r>
            <a:endParaRPr lang="en-US" altLang="zh-TW" sz="1600" dirty="0">
              <a:latin typeface="Courier New" pitchFamily="49" charset="0"/>
              <a:cs typeface="Courier New" pitchFamily="49" charset="0"/>
            </a:endParaRPr>
          </a:p>
        </p:txBody>
      </p:sp>
      <p:sp>
        <p:nvSpPr>
          <p:cNvPr id="6" name="矩形 5"/>
          <p:cNvSpPr/>
          <p:nvPr/>
        </p:nvSpPr>
        <p:spPr>
          <a:xfrm>
            <a:off x="5745481" y="2590800"/>
            <a:ext cx="4171335" cy="369332"/>
          </a:xfrm>
          <a:prstGeom prst="rect">
            <a:avLst/>
          </a:prstGeom>
        </p:spPr>
        <p:txBody>
          <a:bodyPr wrap="none">
            <a:spAutoFit/>
          </a:bodyPr>
          <a:lstStyle/>
          <a:p>
            <a:r>
              <a:rPr lang="zh-TW" altLang="en-US" dirty="0">
                <a:latin typeface="微軟正黑體" pitchFamily="34" charset="-120"/>
                <a:ea typeface="微軟正黑體" pitchFamily="34" charset="-120"/>
              </a:rPr>
              <a:t>範例顯示與員工</a:t>
            </a:r>
            <a:r>
              <a:rPr lang="en-US" altLang="zh-TW" dirty="0">
                <a:latin typeface="微軟正黑體" pitchFamily="34" charset="-120"/>
                <a:ea typeface="微軟正黑體" pitchFamily="34" charset="-120"/>
              </a:rPr>
              <a:t>141 </a:t>
            </a:r>
            <a:r>
              <a:rPr lang="zh-TW" altLang="en-US" dirty="0">
                <a:latin typeface="微軟正黑體" pitchFamily="34" charset="-120"/>
                <a:ea typeface="微軟正黑體" pitchFamily="34" charset="-120"/>
              </a:rPr>
              <a:t>工作</a:t>
            </a:r>
            <a:r>
              <a:rPr lang="en-US" altLang="zh-TW" dirty="0">
                <a:latin typeface="微軟正黑體" pitchFamily="34" charset="-120"/>
                <a:ea typeface="微軟正黑體" pitchFamily="34" charset="-120"/>
              </a:rPr>
              <a:t>ID </a:t>
            </a:r>
            <a:r>
              <a:rPr lang="zh-TW" altLang="en-US" dirty="0">
                <a:latin typeface="微軟正黑體" pitchFamily="34" charset="-120"/>
                <a:ea typeface="微軟正黑體" pitchFamily="34" charset="-120"/>
              </a:rPr>
              <a:t>相同的員工</a:t>
            </a:r>
          </a:p>
        </p:txBody>
      </p:sp>
    </p:spTree>
  </p:cSld>
  <p:clrMapOvr>
    <a:masterClrMapping/>
  </p:clrMapOvr>
  <p:transition spd="slow"/>
</p:sld>
</file>

<file path=ppt/theme/theme1.xml><?xml version="1.0" encoding="utf-8"?>
<a:theme xmlns:a="http://schemas.openxmlformats.org/drawingml/2006/main" name="Office 佈景主題">
  <a:themeElements>
    <a:clrScheme name="國泰輔助色">
      <a:dk1>
        <a:sysClr val="windowText" lastClr="000000"/>
      </a:dk1>
      <a:lt1>
        <a:sysClr val="window" lastClr="FFFFFF"/>
      </a:lt1>
      <a:dk2>
        <a:srgbClr val="FFF200"/>
      </a:dk2>
      <a:lt2>
        <a:srgbClr val="00A94F"/>
      </a:lt2>
      <a:accent1>
        <a:srgbClr val="004C8D"/>
      </a:accent1>
      <a:accent2>
        <a:srgbClr val="4F8940"/>
      </a:accent2>
      <a:accent3>
        <a:srgbClr val="FBC93E"/>
      </a:accent3>
      <a:accent4>
        <a:srgbClr val="8C297A"/>
      </a:accent4>
      <a:accent5>
        <a:srgbClr val="C53246"/>
      </a:accent5>
      <a:accent6>
        <a:srgbClr val="29A4B1"/>
      </a:accent6>
      <a:hlink>
        <a:srgbClr val="0000FF"/>
      </a:hlink>
      <a:folHlink>
        <a:srgbClr val="800080"/>
      </a:folHlink>
    </a:clrScheme>
    <a:fontScheme name="國泰字體">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Template>
  <TotalTime>3883</TotalTime>
  <Words>7107</Words>
  <Application>Microsoft Office PowerPoint</Application>
  <PresentationFormat>寬螢幕</PresentationFormat>
  <Paragraphs>662</Paragraphs>
  <Slides>40</Slides>
  <Notes>37</Notes>
  <HiddenSlides>1</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40</vt:i4>
      </vt:variant>
    </vt:vector>
  </HeadingPairs>
  <TitlesOfParts>
    <vt:vector size="49" baseType="lpstr">
      <vt:lpstr>微軟正黑體</vt:lpstr>
      <vt:lpstr>新細明體</vt:lpstr>
      <vt:lpstr>Arial</vt:lpstr>
      <vt:lpstr>Calibri</vt:lpstr>
      <vt:lpstr>Courier New</vt:lpstr>
      <vt:lpstr>Times New Roman</vt:lpstr>
      <vt:lpstr>Wingdings</vt:lpstr>
      <vt:lpstr>Office 佈景主題</vt:lpstr>
      <vt:lpstr>Document</vt:lpstr>
      <vt:lpstr>SQL IV</vt:lpstr>
      <vt:lpstr>Part I  Using Subqueries to Solve Queries </vt:lpstr>
      <vt:lpstr>Objectives</vt:lpstr>
      <vt:lpstr>Using a Subquery to Solve a Problem</vt:lpstr>
      <vt:lpstr>Subquery Syntax</vt:lpstr>
      <vt:lpstr>Using a Subquery</vt:lpstr>
      <vt:lpstr>Guidelines for Using Subqueries</vt:lpstr>
      <vt:lpstr>Types of Subqueries</vt:lpstr>
      <vt:lpstr>Single-Row Subqueries</vt:lpstr>
      <vt:lpstr>Executing Single-Row Subqueries</vt:lpstr>
      <vt:lpstr>Using Group Functions in a Subquery</vt:lpstr>
      <vt:lpstr>The HAVING Clause with Subqueries</vt:lpstr>
      <vt:lpstr>What Is Wrong with This Statement?</vt:lpstr>
      <vt:lpstr>Will This Statement Return Rows?</vt:lpstr>
      <vt:lpstr>Multiple-Row Subqueries</vt:lpstr>
      <vt:lpstr>  Using the ANY Operator in Multiple-Row Subqueries</vt:lpstr>
      <vt:lpstr>Using the ALL Operator in Multiple-Row Subqueries</vt:lpstr>
      <vt:lpstr>Null Values in a Subquery</vt:lpstr>
      <vt:lpstr>Null Values in a Subquery</vt:lpstr>
      <vt:lpstr>Summary</vt:lpstr>
      <vt:lpstr>Practice 6: Overview</vt:lpstr>
      <vt:lpstr>Part II  Using the Set Operators </vt:lpstr>
      <vt:lpstr>Objectives</vt:lpstr>
      <vt:lpstr>Set Operators</vt:lpstr>
      <vt:lpstr>Tables Used in This Lesson</vt:lpstr>
      <vt:lpstr>UNION Operator</vt:lpstr>
      <vt:lpstr>Using the UNION Operator</vt:lpstr>
      <vt:lpstr>UNION ALL Operator</vt:lpstr>
      <vt:lpstr>Using the UNION ALL Operator</vt:lpstr>
      <vt:lpstr>INTERSECT Operator</vt:lpstr>
      <vt:lpstr>Using the INTERSECT Operator</vt:lpstr>
      <vt:lpstr>MINUS Operator</vt:lpstr>
      <vt:lpstr>MINUS Operator</vt:lpstr>
      <vt:lpstr>Set Operator Guidelines</vt:lpstr>
      <vt:lpstr>The Oracle Server and Set Operators</vt:lpstr>
      <vt:lpstr>Matching the SELECT Statements</vt:lpstr>
      <vt:lpstr>Matching the SELECT Statement: Example</vt:lpstr>
      <vt:lpstr>Controlling the Order of Rows</vt:lpstr>
      <vt:lpstr>Summary</vt:lpstr>
      <vt:lpstr>Practice 7: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Tim Chang</dc:creator>
  <cp:lastModifiedBy>Tim Chang</cp:lastModifiedBy>
  <cp:revision>296</cp:revision>
  <dcterms:created xsi:type="dcterms:W3CDTF">2015-08-31T02:05:59Z</dcterms:created>
  <dcterms:modified xsi:type="dcterms:W3CDTF">2024-07-29T07:48:02Z</dcterms:modified>
</cp:coreProperties>
</file>