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59" r:id="rId4"/>
    <p:sldId id="261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9"/>
    <p:restoredTop sz="95269"/>
  </p:normalViewPr>
  <p:slideViewPr>
    <p:cSldViewPr snapToGrid="0" snapToObjects="1">
      <p:cViewPr>
        <p:scale>
          <a:sx n="110" d="100"/>
          <a:sy n="110" d="100"/>
        </p:scale>
        <p:origin x="72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6FCEB-42C6-1646-A2CF-6AEA57CA9405}" type="datetimeFigureOut">
              <a:rPr kumimoji="1" lang="zh-CN" altLang="en-US" smtClean="0"/>
              <a:t>2022/9/30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C1B95-7B24-3D42-BA49-9E25B134CB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267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是对基因组或基因的注释文件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C1B95-7B24-3D42-BA49-9E25B134CBE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7050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未指定</a:t>
            </a:r>
            <a:r>
              <a:rPr lang="en-US" altLang="zh-CN" dirty="0"/>
              <a:t>-n</a:t>
            </a:r>
            <a:r>
              <a:rPr lang="zh-CN" altLang="en-US" dirty="0"/>
              <a:t>参数，因为</a:t>
            </a:r>
            <a:r>
              <a:rPr lang="en-US" altLang="zh-CN" dirty="0"/>
              <a:t>sort</a:t>
            </a:r>
            <a:r>
              <a:rPr lang="zh-CN" altLang="en-US" dirty="0"/>
              <a:t>比较原则是</a:t>
            </a:r>
            <a:r>
              <a:rPr lang="zh-CN" alt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从首字符向后，依次按</a:t>
            </a:r>
            <a:r>
              <a:rPr lang="en-US" altLang="zh-C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ASCII</a:t>
            </a:r>
            <a:r>
              <a:rPr lang="zh-CN" alt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码值进行比较，就会出现</a:t>
            </a:r>
            <a:r>
              <a:rPr lang="en-US" altLang="zh-C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比</a:t>
            </a:r>
            <a:r>
              <a:rPr lang="en-US" altLang="zh-C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10</a:t>
            </a:r>
            <a:r>
              <a:rPr lang="zh-CN" alt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大的情况</a:t>
            </a:r>
            <a:endParaRPr lang="en-US" altLang="zh-CN" dirty="0"/>
          </a:p>
          <a:p>
            <a:r>
              <a:rPr lang="en-US" altLang="zh-CN" dirty="0"/>
              <a:t>Grep</a:t>
            </a:r>
            <a:r>
              <a:rPr lang="zh-CN" altLang="en-US" dirty="0"/>
              <a:t> </a:t>
            </a:r>
            <a:r>
              <a:rPr lang="en-US" altLang="zh-CN" dirty="0"/>
              <a:t>–w</a:t>
            </a:r>
            <a:r>
              <a:rPr lang="zh-CN" altLang="en-US" dirty="0"/>
              <a:t> 不在第三列出现</a:t>
            </a:r>
            <a:r>
              <a:rPr lang="en-US" altLang="zh-CN" dirty="0"/>
              <a:t>CDS</a:t>
            </a:r>
            <a:r>
              <a:rPr lang="zh-CN" altLang="en-US" dirty="0"/>
              <a:t>字符的情况，尽量避免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Gitbook</a:t>
            </a:r>
            <a:r>
              <a:rPr kumimoji="1" lang="zh-CN" altLang="en-US" dirty="0"/>
              <a:t>提供了在命令行以及网页端进行</a:t>
            </a:r>
            <a:r>
              <a:rPr kumimoji="1" lang="en-US" altLang="zh-CN" dirty="0"/>
              <a:t>blast</a:t>
            </a:r>
            <a:r>
              <a:rPr kumimoji="1" lang="zh-CN" altLang="en-US" dirty="0"/>
              <a:t>的教程，演示</a:t>
            </a:r>
            <a:endParaRPr kumimoji="1" lang="en-US" altLang="zh-CN" dirty="0"/>
          </a:p>
          <a:p>
            <a:r>
              <a:rPr kumimoji="1" lang="en-US" altLang="zh-CN" dirty="0"/>
              <a:t>Subject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search</a:t>
            </a:r>
            <a:r>
              <a:rPr kumimoji="1" lang="zh-CN" altLang="en-US" dirty="0"/>
              <a:t>的序列</a:t>
            </a:r>
            <a:endParaRPr kumimoji="1" lang="en-US" altLang="zh-CN" dirty="0"/>
          </a:p>
          <a:p>
            <a:r>
              <a:rPr kumimoji="1" lang="en-US" altLang="zh-CN" dirty="0"/>
              <a:t>Blast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–p</a:t>
            </a:r>
            <a:r>
              <a:rPr kumimoji="1" lang="zh-CN" altLang="en-US" dirty="0"/>
              <a:t>的参数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C1B95-7B24-3D42-BA49-9E25B134CBE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4982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D4D4D"/>
                </a:solidFill>
                <a:effectLst/>
                <a:latin typeface="-apple-system"/>
              </a:rPr>
              <a:t>Shell</a:t>
            </a:r>
            <a:r>
              <a:rPr lang="zh-CN" altLang="en-US" dirty="0">
                <a:solidFill>
                  <a:srgbClr val="4D4D4D"/>
                </a:solidFill>
                <a:effectLst/>
                <a:latin typeface="-apple-system"/>
              </a:rPr>
              <a:t>在</a:t>
            </a:r>
            <a:r>
              <a:rPr lang="en-US" altLang="zh-CN" dirty="0">
                <a:solidFill>
                  <a:srgbClr val="4D4D4D"/>
                </a:solidFill>
                <a:effectLst/>
                <a:latin typeface="-apple-system"/>
              </a:rPr>
              <a:t>Linux</a:t>
            </a:r>
            <a:r>
              <a:rPr lang="zh-CN" altLang="en-US" dirty="0">
                <a:solidFill>
                  <a:srgbClr val="4D4D4D"/>
                </a:solidFill>
                <a:effectLst/>
                <a:latin typeface="-apple-system"/>
              </a:rPr>
              <a:t>系统中充当的是人与内核（硬件）之间的交互程序，用户通过</a:t>
            </a:r>
            <a:r>
              <a:rPr lang="en-US" altLang="zh-CN" dirty="0">
                <a:solidFill>
                  <a:srgbClr val="4D4D4D"/>
                </a:solidFill>
                <a:effectLst/>
                <a:latin typeface="-apple-system"/>
              </a:rPr>
              <a:t>Shell</a:t>
            </a:r>
            <a:r>
              <a:rPr lang="zh-CN" altLang="en-US" dirty="0">
                <a:solidFill>
                  <a:srgbClr val="4D4D4D"/>
                </a:solidFill>
                <a:effectLst/>
                <a:latin typeface="-apple-system"/>
              </a:rPr>
              <a:t>去命令这些内核（硬件），需要它去做些什么事，通过</a:t>
            </a:r>
            <a:r>
              <a:rPr lang="en-US" altLang="zh-CN" dirty="0">
                <a:solidFill>
                  <a:srgbClr val="4D4D4D"/>
                </a:solidFill>
                <a:effectLst/>
                <a:latin typeface="-apple-system"/>
              </a:rPr>
              <a:t>Shell</a:t>
            </a:r>
            <a:r>
              <a:rPr lang="zh-CN" altLang="en-US" dirty="0">
                <a:solidFill>
                  <a:srgbClr val="4D4D4D"/>
                </a:solidFill>
                <a:effectLst/>
                <a:latin typeface="-apple-system"/>
              </a:rPr>
              <a:t>命令去调用程序或服务完成某些工作。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C1B95-7B24-3D42-BA49-9E25B134CBE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8766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D4D4D"/>
                </a:solidFill>
                <a:effectLst/>
                <a:latin typeface="-apple-system"/>
              </a:rPr>
              <a:t>Shell</a:t>
            </a:r>
            <a:r>
              <a:rPr lang="zh-CN" altLang="en-US" dirty="0">
                <a:solidFill>
                  <a:srgbClr val="4D4D4D"/>
                </a:solidFill>
                <a:effectLst/>
                <a:latin typeface="-apple-system"/>
              </a:rPr>
              <a:t>在</a:t>
            </a:r>
            <a:r>
              <a:rPr lang="en-US" altLang="zh-CN" dirty="0">
                <a:solidFill>
                  <a:srgbClr val="4D4D4D"/>
                </a:solidFill>
                <a:effectLst/>
                <a:latin typeface="-apple-system"/>
              </a:rPr>
              <a:t>Linux</a:t>
            </a:r>
            <a:r>
              <a:rPr lang="zh-CN" altLang="en-US" dirty="0">
                <a:solidFill>
                  <a:srgbClr val="4D4D4D"/>
                </a:solidFill>
                <a:effectLst/>
                <a:latin typeface="-apple-system"/>
              </a:rPr>
              <a:t>系统中充当的是人与内核（硬件）之间的交互程序，用户通过</a:t>
            </a:r>
            <a:r>
              <a:rPr lang="en-US" altLang="zh-CN" dirty="0">
                <a:solidFill>
                  <a:srgbClr val="4D4D4D"/>
                </a:solidFill>
                <a:effectLst/>
                <a:latin typeface="-apple-system"/>
              </a:rPr>
              <a:t>Shell</a:t>
            </a:r>
            <a:r>
              <a:rPr lang="zh-CN" altLang="en-US" dirty="0">
                <a:solidFill>
                  <a:srgbClr val="4D4D4D"/>
                </a:solidFill>
                <a:effectLst/>
                <a:latin typeface="-apple-system"/>
              </a:rPr>
              <a:t>去命令这些内核（硬件），需要它去做些什么事，通过</a:t>
            </a:r>
            <a:r>
              <a:rPr lang="en-US" altLang="zh-CN" dirty="0">
                <a:solidFill>
                  <a:srgbClr val="4D4D4D"/>
                </a:solidFill>
                <a:effectLst/>
                <a:latin typeface="-apple-system"/>
              </a:rPr>
              <a:t>Shell</a:t>
            </a:r>
            <a:r>
              <a:rPr lang="zh-CN" altLang="en-US" dirty="0">
                <a:solidFill>
                  <a:srgbClr val="4D4D4D"/>
                </a:solidFill>
                <a:effectLst/>
                <a:latin typeface="-apple-system"/>
              </a:rPr>
              <a:t>命令去调用程序或服务完成某些工作。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C1B95-7B24-3D42-BA49-9E25B134CBE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0468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D4D4D"/>
                </a:solidFill>
                <a:effectLst/>
                <a:latin typeface="-apple-system"/>
              </a:rPr>
              <a:t>Shell</a:t>
            </a:r>
            <a:r>
              <a:rPr lang="zh-CN" altLang="en-US" dirty="0">
                <a:solidFill>
                  <a:srgbClr val="4D4D4D"/>
                </a:solidFill>
                <a:effectLst/>
                <a:latin typeface="-apple-system"/>
              </a:rPr>
              <a:t>在</a:t>
            </a:r>
            <a:r>
              <a:rPr lang="en-US" altLang="zh-CN" dirty="0">
                <a:solidFill>
                  <a:srgbClr val="4D4D4D"/>
                </a:solidFill>
                <a:effectLst/>
                <a:latin typeface="-apple-system"/>
              </a:rPr>
              <a:t>Linux</a:t>
            </a:r>
            <a:r>
              <a:rPr lang="zh-CN" altLang="en-US" dirty="0">
                <a:solidFill>
                  <a:srgbClr val="4D4D4D"/>
                </a:solidFill>
                <a:effectLst/>
                <a:latin typeface="-apple-system"/>
              </a:rPr>
              <a:t>系统中充当的是人与内核（硬件）之间的交互程序，用户通过</a:t>
            </a:r>
            <a:r>
              <a:rPr lang="en-US" altLang="zh-CN" dirty="0">
                <a:solidFill>
                  <a:srgbClr val="4D4D4D"/>
                </a:solidFill>
                <a:effectLst/>
                <a:latin typeface="-apple-system"/>
              </a:rPr>
              <a:t>Shell</a:t>
            </a:r>
            <a:r>
              <a:rPr lang="zh-CN" altLang="en-US" dirty="0">
                <a:solidFill>
                  <a:srgbClr val="4D4D4D"/>
                </a:solidFill>
                <a:effectLst/>
                <a:latin typeface="-apple-system"/>
              </a:rPr>
              <a:t>去命令这些内核（硬件），需要它去做些什么事，通过</a:t>
            </a:r>
            <a:r>
              <a:rPr lang="en-US" altLang="zh-CN" dirty="0">
                <a:solidFill>
                  <a:srgbClr val="4D4D4D"/>
                </a:solidFill>
                <a:effectLst/>
                <a:latin typeface="-apple-system"/>
              </a:rPr>
              <a:t>Shell</a:t>
            </a:r>
            <a:r>
              <a:rPr lang="zh-CN" altLang="en-US" dirty="0">
                <a:solidFill>
                  <a:srgbClr val="4D4D4D"/>
                </a:solidFill>
                <a:effectLst/>
                <a:latin typeface="-apple-system"/>
              </a:rPr>
              <a:t>命令去调用程序或服务完成某些工作。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C1B95-7B24-3D42-BA49-9E25B134CBE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69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F1C6F-AE86-C043-AF3B-568C6D328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59B37F-6A29-CC4C-97A9-11FD0C7A0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5FFEC5-59E7-9740-9388-A063581C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1D72-EA82-F842-B63F-F822A033F659}" type="datetimeFigureOut">
              <a:rPr kumimoji="1" lang="zh-CN" altLang="en-US" smtClean="0"/>
              <a:t>2022/9/30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35DD3-C674-B049-AA1C-3DC03877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18576-AA82-2143-A280-7E15F3E9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3D07-126F-A140-AE0C-C265FB118F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84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D894B-07A7-CF4F-993C-85CAD52A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BAB5A9-3EAF-8042-87B8-5A4BCA854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6FD2E-CCEB-7248-98AD-B3571422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1D72-EA82-F842-B63F-F822A033F659}" type="datetimeFigureOut">
              <a:rPr kumimoji="1" lang="zh-CN" altLang="en-US" smtClean="0"/>
              <a:t>2022/9/30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001060-04C8-C74D-9006-37000604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B2259-9CF5-7648-96D0-D62686F2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3D07-126F-A140-AE0C-C265FB118F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989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FEC61C-3F65-4D43-B971-C2C5A3CE8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613A63-4EF0-B944-AB3B-FB2EF6026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478D1-DEC4-D549-A6C5-0AD7C6CB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1D72-EA82-F842-B63F-F822A033F659}" type="datetimeFigureOut">
              <a:rPr kumimoji="1" lang="zh-CN" altLang="en-US" smtClean="0"/>
              <a:t>2022/9/30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3003E-61A3-6C48-AABA-43278221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5E4C41-31C1-2C45-AECF-641B7FDE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3D07-126F-A140-AE0C-C265FB118F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435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478D7-EC84-AC49-AC66-2EA4AECD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62A6D-2625-FC48-B939-135F28CF2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45BD9-D411-6D4A-A2DE-1EC4EDC6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1D72-EA82-F842-B63F-F822A033F659}" type="datetimeFigureOut">
              <a:rPr kumimoji="1" lang="zh-CN" altLang="en-US" smtClean="0"/>
              <a:t>2022/9/30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60E62-297D-3A44-A457-D11C71BF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91962-3C6B-9F46-9042-D95C689B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3D07-126F-A140-AE0C-C265FB118F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49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0220A-9FC3-514E-B6DF-448E57D1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C2889F-35F3-3C48-8034-8D019B27B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734B9-7707-0D4F-8BBE-AD5BA558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1D72-EA82-F842-B63F-F822A033F659}" type="datetimeFigureOut">
              <a:rPr kumimoji="1" lang="zh-CN" altLang="en-US" smtClean="0"/>
              <a:t>2022/9/30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A46E9-CBCE-F54B-8F28-C043A9AA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42269-65C8-D243-ABD4-28E248C1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3D07-126F-A140-AE0C-C265FB118F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57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34B87-790D-294D-BEF9-66D60EE5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3BE7E-382A-D543-9049-316AA206E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BDBA54-235C-C14B-823E-8AA4458A4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459C8D-30B9-E243-9120-AAC474AD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1D72-EA82-F842-B63F-F822A033F659}" type="datetimeFigureOut">
              <a:rPr kumimoji="1" lang="zh-CN" altLang="en-US" smtClean="0"/>
              <a:t>2022/9/30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E184F5-C88B-8945-8A2F-A9C5F8D2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4F9C1C-3410-1C4A-B8A2-7061991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3D07-126F-A140-AE0C-C265FB118F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458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7734D-D43B-CC40-A0E5-74B43229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B0DFF-53B0-5049-BDF3-A623094EF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ECEB06-33B1-0D46-8A9A-498BAFE66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4D2F05-D13A-444E-ACA1-31D6BD8D0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49C73C-7030-6545-B828-481C083D9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2DBA71-8DB7-4141-B232-C91B6A4D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1D72-EA82-F842-B63F-F822A033F659}" type="datetimeFigureOut">
              <a:rPr kumimoji="1" lang="zh-CN" altLang="en-US" smtClean="0"/>
              <a:t>2022/9/30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B12C3B-7EBE-644A-96BB-E5126B42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A6CFBB-B03C-5F49-A581-4F7AAFC1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3D07-126F-A140-AE0C-C265FB118F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00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33F94-87FF-8744-86C1-0D4E2D8D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F19897-6F63-7442-8154-8C052761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1D72-EA82-F842-B63F-F822A033F659}" type="datetimeFigureOut">
              <a:rPr kumimoji="1" lang="zh-CN" altLang="en-US" smtClean="0"/>
              <a:t>2022/9/30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F06A36-2A9A-FF43-9482-53409DD0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8E437D-6675-5246-8726-45928F6A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3D07-126F-A140-AE0C-C265FB118F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2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EA4DDD-8790-AA47-A9C5-E77F4718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1D72-EA82-F842-B63F-F822A033F659}" type="datetimeFigureOut">
              <a:rPr kumimoji="1" lang="zh-CN" altLang="en-US" smtClean="0"/>
              <a:t>2022/9/30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8A26C8-BDC7-584F-A6FD-6E0DE6DE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EDFD3F-C8AF-4B4D-BE98-86D50393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3D07-126F-A140-AE0C-C265FB118F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84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02DAE-ADC5-2F44-A62D-FA1C6CC5E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E62BC-2DF9-124A-B2AA-770928345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E21EAE-B2CE-234E-9922-CB50D8506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7264CB-2A75-F04A-A558-793ACA94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1D72-EA82-F842-B63F-F822A033F659}" type="datetimeFigureOut">
              <a:rPr kumimoji="1" lang="zh-CN" altLang="en-US" smtClean="0"/>
              <a:t>2022/9/30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F986D6-9558-F540-A346-A7C4C778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CA0CFB-602C-9C48-8B9E-9479794B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3D07-126F-A140-AE0C-C265FB118F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387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96FFA-1FEB-9043-9A0D-DE7C6A66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54D836-E772-3B47-B7B4-DE8CD769E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097099-50F3-824D-B7AA-4388CB987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CCD3FC-FD4A-8B44-8C22-C37F1186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1D72-EA82-F842-B63F-F822A033F659}" type="datetimeFigureOut">
              <a:rPr kumimoji="1" lang="zh-CN" altLang="en-US" smtClean="0"/>
              <a:t>2022/9/30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B2BC81-BCB6-8449-BB6C-50F41B10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ED702-6BC5-4845-BEC0-2B13337C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3D07-126F-A140-AE0C-C265FB118F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211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B42238-127A-1240-A5E4-994C2701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80B9CF-3AE6-3643-B4AB-18C36E516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A30F9-E473-2C4B-A421-B13F1BC54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1D72-EA82-F842-B63F-F822A033F659}" type="datetimeFigureOut">
              <a:rPr kumimoji="1" lang="zh-CN" altLang="en-US" smtClean="0"/>
              <a:t>2022/9/30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41251-1C19-1D46-A737-D29FAC001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25B78-F912-BC40-93DF-27B8699E3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13D07-126F-A140-AE0C-C265FB118F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240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.ncrnalab.org/teaching/part-ii.-basic-analyses/1.seqblas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FA25C-E524-E442-A608-08E083AF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23" y="-18144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HW1: 1.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GFF/GTF</a:t>
            </a:r>
            <a:endParaRPr kumimoji="1"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B37F35-3897-074C-AB51-77BEB7B6FD4B}"/>
              </a:ext>
            </a:extLst>
          </p:cNvPr>
          <p:cNvSpPr txBox="1"/>
          <p:nvPr/>
        </p:nvSpPr>
        <p:spPr>
          <a:xfrm>
            <a:off x="1172408" y="5603269"/>
            <a:ext cx="86340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GFF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全称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</a:p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GTF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全称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</a:p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GTF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GFF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都以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键分割，前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个字段基本相同，第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个字段属性写法略有不同。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Value vs.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Key=Value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7480C9-38DE-8949-96C8-9913E6C1C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801132"/>
            <a:ext cx="8593200" cy="463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5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1400" y="233989"/>
            <a:ext cx="119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HW1: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列出1.gtf文件中 XI </a:t>
            </a:r>
            <a:r>
              <a:rPr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号染色体上的后</a:t>
            </a:r>
            <a:r>
              <a:rPr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10 </a:t>
            </a:r>
            <a:r>
              <a:rPr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CDS</a:t>
            </a:r>
            <a:r>
              <a:rPr 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，按照每个CDS终止位置的基因组坐标进行sort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404032" y="1757441"/>
            <a:ext cx="105349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后</a:t>
            </a:r>
            <a:r>
              <a:rPr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10 </a:t>
            </a:r>
            <a:r>
              <a:rPr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个</a:t>
            </a:r>
            <a:endParaRPr lang="zh-CN" altLang="en-US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34744" y="1757441"/>
            <a:ext cx="2432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提取</a:t>
            </a:r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XI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染色体的</a:t>
            </a:r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CDS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341046" y="1757441"/>
            <a:ext cx="1670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终止位置排序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689608A-D67C-AD4F-8BF9-1B7AA23AA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26" y="931239"/>
            <a:ext cx="9080500" cy="8128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B2E7721-E43B-5C48-850D-2FA13A43F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594" y="6057668"/>
            <a:ext cx="7573874" cy="38511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F909C12-CA8F-F54F-88D0-8A609FBC9C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36" y="2611757"/>
            <a:ext cx="5446092" cy="26960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770DB75-9841-5C45-B940-8233A3407FA8}"/>
              </a:ext>
            </a:extLst>
          </p:cNvPr>
          <p:cNvSpPr txBox="1"/>
          <p:nvPr/>
        </p:nvSpPr>
        <p:spPr>
          <a:xfrm>
            <a:off x="1446708" y="6005092"/>
            <a:ext cx="55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eg.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13D7909-A5D6-DF47-A082-AFF6364F93F2}"/>
              </a:ext>
            </a:extLst>
          </p:cNvPr>
          <p:cNvSpPr/>
          <p:nvPr/>
        </p:nvSpPr>
        <p:spPr>
          <a:xfrm>
            <a:off x="7891123" y="2796455"/>
            <a:ext cx="34449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sort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-n 依照数值的大小排序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-k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第几列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-t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分隔符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-r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原升序，加后降序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-f 会将小写字母都转换为大写字母来进行比较，亦即忽略大小写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C1AE7F-7924-DC4D-BB7A-1F53CA9C4668}"/>
              </a:ext>
            </a:extLst>
          </p:cNvPr>
          <p:cNvSpPr txBox="1"/>
          <p:nvPr/>
        </p:nvSpPr>
        <p:spPr>
          <a:xfrm>
            <a:off x="1435326" y="5693406"/>
            <a:ext cx="601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问题： </a:t>
            </a:r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未指定</a:t>
            </a:r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-n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参数 </a:t>
            </a:r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利用</a:t>
            </a:r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grep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–w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全词匹配</a:t>
            </a:r>
            <a:endParaRPr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8285" y="238812"/>
            <a:ext cx="11943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HW1: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统计</a:t>
            </a:r>
            <a:r>
              <a:rPr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IV </a:t>
            </a:r>
            <a:r>
              <a:rPr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号染色体上各类</a:t>
            </a:r>
            <a:r>
              <a:rPr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feature （1.gtf文件的第3列，有些注释文件中还应同时考虑第2列） </a:t>
            </a:r>
            <a:r>
              <a:rPr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的数目，并按升序排列</a:t>
            </a:r>
            <a:r>
              <a:rPr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92780" y="1991206"/>
            <a:ext cx="284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提取</a:t>
            </a:r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IV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染色体的第三列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60494" y="1992238"/>
            <a:ext cx="11014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各类数目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254569" y="1991206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排序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220142" y="3001769"/>
            <a:ext cx="5040304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uniq 命令用于检查及删除文本文件中重复出现的行列，一般与 sort 命令结合使用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1.uniq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命令删除重复的行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当重复的行并不相邻时，uniq 命令是不起作用的 sort testfile1 | uniq -c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A76C67-AB86-654D-9F04-8CA7B6380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7" y="1216506"/>
            <a:ext cx="10007600" cy="7747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95400E-5B78-5343-80C7-2A39CE1E9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457" y="3001769"/>
            <a:ext cx="2758646" cy="16440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136EB02-EF9E-E14B-9316-6B9A0227BBD5}"/>
              </a:ext>
            </a:extLst>
          </p:cNvPr>
          <p:cNvSpPr txBox="1"/>
          <p:nvPr/>
        </p:nvSpPr>
        <p:spPr>
          <a:xfrm>
            <a:off x="1435326" y="5693406"/>
            <a:ext cx="601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问题：未看清题目要求，未指定染色体，未进行升序排序</a:t>
            </a:r>
            <a:endParaRPr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92C97-9D42-6F4C-A8D7-D5422534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72" y="-11588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HW2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6E1A97-9349-3C4C-8E8A-A5EDC3834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84" y="794544"/>
            <a:ext cx="7520331" cy="50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F80E3B-4F2E-5B46-B618-7BCB6CAD2DCE}"/>
              </a:ext>
            </a:extLst>
          </p:cNvPr>
          <p:cNvSpPr txBox="1"/>
          <p:nvPr/>
        </p:nvSpPr>
        <p:spPr>
          <a:xfrm>
            <a:off x="2240583" y="4038600"/>
            <a:ext cx="7520331" cy="19240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55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92C97-9D42-6F4C-A8D7-D5422534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72" y="-11588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HW2: Blast in Terminal &amp; Web 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C7D1E4-0104-5947-9AC4-C1C7AC4E54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427"/>
          <a:stretch/>
        </p:blipFill>
        <p:spPr>
          <a:xfrm>
            <a:off x="1417861" y="1209676"/>
            <a:ext cx="7323410" cy="50448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CF2B04-DEFF-C340-99CA-868CB90E1FFE}"/>
              </a:ext>
            </a:extLst>
          </p:cNvPr>
          <p:cNvSpPr txBox="1"/>
          <p:nvPr/>
        </p:nvSpPr>
        <p:spPr>
          <a:xfrm>
            <a:off x="4051172" y="90189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https://book.ncrnalab.org/teaching/part-ii.-basic-analyses/1.seqblast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8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92C97-9D42-6F4C-A8D7-D5422534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72" y="-11588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Bash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19E450-C4CD-4B47-B718-8A8373B5E37C}"/>
              </a:ext>
            </a:extLst>
          </p:cNvPr>
          <p:cNvSpPr txBox="1"/>
          <p:nvPr/>
        </p:nvSpPr>
        <p:spPr>
          <a:xfrm>
            <a:off x="503583" y="861391"/>
            <a:ext cx="95199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Linux,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Shell,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Bash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的关系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Linux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是一种操作系统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Shell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在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linux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系统中用户与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kernal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（硬件）的交互程序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,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用户可通过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shell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命令调用程序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Bash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为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shell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的一种，全称为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Bourne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-Again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Shell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交互式使用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;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非交互式使用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,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一组命令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ED3EEE-361F-4A4E-9663-CB38B22C19E7}"/>
              </a:ext>
            </a:extLst>
          </p:cNvPr>
          <p:cNvSpPr txBox="1"/>
          <p:nvPr/>
        </p:nvSpPr>
        <p:spPr>
          <a:xfrm>
            <a:off x="584606" y="2314203"/>
            <a:ext cx="442941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Shell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touch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test.sh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添加可执行权限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+x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test.sh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Shebang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行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#!/bin/bash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执行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./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test.sh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变量定义与引用</a:t>
            </a:r>
            <a:endParaRPr kumimoji="1" lang="en-US" altLang="zh-CN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判断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循环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For;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while;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break;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数组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5C0D95-85C5-B949-A6CF-34CCFB148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788" y="2714171"/>
            <a:ext cx="6670800" cy="347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92C97-9D42-6F4C-A8D7-D5422534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72" y="-11588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Bash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条件判断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0BFD1F5-8AEE-2445-8D84-A97C0EEDB9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582"/>
          <a:stretch/>
        </p:blipFill>
        <p:spPr>
          <a:xfrm>
            <a:off x="614853" y="1311726"/>
            <a:ext cx="3482462" cy="29573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D65B3F8-D837-544F-B978-DC053DDC4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091" y="1209676"/>
            <a:ext cx="3235014" cy="2757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DE5507F-23DD-FA45-B242-722A1C9DE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091" y="4443357"/>
            <a:ext cx="3418075" cy="2160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BEA37C2-8CBB-0A41-989B-50A1B81C4A0D}"/>
              </a:ext>
            </a:extLst>
          </p:cNvPr>
          <p:cNvSpPr txBox="1"/>
          <p:nvPr/>
        </p:nvSpPr>
        <p:spPr>
          <a:xfrm>
            <a:off x="4530091" y="840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数值判断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CDE99BC-8721-7C49-A5B4-A0899A86D72E}"/>
              </a:ext>
            </a:extLst>
          </p:cNvPr>
          <p:cNvSpPr txBox="1"/>
          <p:nvPr/>
        </p:nvSpPr>
        <p:spPr>
          <a:xfrm>
            <a:off x="4530091" y="40844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字符串判断</a:t>
            </a:r>
          </a:p>
        </p:txBody>
      </p:sp>
    </p:spTree>
    <p:extLst>
      <p:ext uri="{BB962C8B-B14F-4D97-AF65-F5344CB8AC3E}">
        <p14:creationId xmlns:p14="http://schemas.microsoft.com/office/powerpoint/2010/main" val="131439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92C97-9D42-6F4C-A8D7-D5422534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72" y="-11588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Bash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循环控制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261C6C-3BB8-E54D-A7C8-701B8138F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083" r="8965"/>
          <a:stretch/>
        </p:blipFill>
        <p:spPr>
          <a:xfrm>
            <a:off x="560890" y="1209676"/>
            <a:ext cx="4881685" cy="270927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85762FC-4E96-E145-BF95-D95B79318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599" y="1299258"/>
            <a:ext cx="3005673" cy="37296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3300097-D8BD-E94E-8FE4-B1D424841E73}"/>
              </a:ext>
            </a:extLst>
          </p:cNvPr>
          <p:cNvSpPr txBox="1"/>
          <p:nvPr/>
        </p:nvSpPr>
        <p:spPr>
          <a:xfrm>
            <a:off x="2199190" y="55905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24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625</Words>
  <Application>Microsoft Macintosh PowerPoint</Application>
  <PresentationFormat>宽屏</PresentationFormat>
  <Paragraphs>63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-apple-system</vt:lpstr>
      <vt:lpstr>等线</vt:lpstr>
      <vt:lpstr>等线 Light</vt:lpstr>
      <vt:lpstr>Microsoft YaHei</vt:lpstr>
      <vt:lpstr>Arial</vt:lpstr>
      <vt:lpstr>Helvetica Neue</vt:lpstr>
      <vt:lpstr>Office 主题​​</vt:lpstr>
      <vt:lpstr>HW1: 1. GFF/GTF</vt:lpstr>
      <vt:lpstr>PowerPoint 演示文稿</vt:lpstr>
      <vt:lpstr>PowerPoint 演示文稿</vt:lpstr>
      <vt:lpstr>HW2</vt:lpstr>
      <vt:lpstr>HW2: Blast in Terminal &amp; Web </vt:lpstr>
      <vt:lpstr>Bash</vt:lpstr>
      <vt:lpstr>Bash 条件判断</vt:lpstr>
      <vt:lpstr>Bash 循环控制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渝 李</dc:creator>
  <cp:lastModifiedBy>渝 李</cp:lastModifiedBy>
  <cp:revision>10</cp:revision>
  <dcterms:created xsi:type="dcterms:W3CDTF">2022-09-30T01:12:46Z</dcterms:created>
  <dcterms:modified xsi:type="dcterms:W3CDTF">2022-09-30T07:02:44Z</dcterms:modified>
</cp:coreProperties>
</file>