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499" r:id="rId2"/>
    <p:sldId id="500" r:id="rId3"/>
    <p:sldId id="256" r:id="rId4"/>
    <p:sldId id="365" r:id="rId5"/>
    <p:sldId id="258" r:id="rId6"/>
    <p:sldId id="368" r:id="rId7"/>
    <p:sldId id="259" r:id="rId8"/>
    <p:sldId id="466" r:id="rId9"/>
    <p:sldId id="467" r:id="rId10"/>
    <p:sldId id="261" r:id="rId11"/>
    <p:sldId id="371" r:id="rId12"/>
    <p:sldId id="372" r:id="rId13"/>
    <p:sldId id="373" r:id="rId14"/>
    <p:sldId id="468" r:id="rId15"/>
    <p:sldId id="469" r:id="rId16"/>
    <p:sldId id="470" r:id="rId17"/>
    <p:sldId id="263" r:id="rId18"/>
    <p:sldId id="264" r:id="rId19"/>
    <p:sldId id="265" r:id="rId20"/>
    <p:sldId id="445" r:id="rId21"/>
    <p:sldId id="501" r:id="rId22"/>
    <p:sldId id="471" r:id="rId23"/>
    <p:sldId id="408" r:id="rId24"/>
    <p:sldId id="446" r:id="rId25"/>
    <p:sldId id="447" r:id="rId26"/>
    <p:sldId id="409" r:id="rId27"/>
    <p:sldId id="410" r:id="rId28"/>
    <p:sldId id="411" r:id="rId29"/>
    <p:sldId id="412" r:id="rId30"/>
    <p:sldId id="477" r:id="rId31"/>
    <p:sldId id="413" r:id="rId32"/>
    <p:sldId id="414" r:id="rId33"/>
    <p:sldId id="415" r:id="rId34"/>
    <p:sldId id="454" r:id="rId35"/>
    <p:sldId id="417" r:id="rId36"/>
    <p:sldId id="418" r:id="rId37"/>
    <p:sldId id="419" r:id="rId38"/>
    <p:sldId id="420" r:id="rId39"/>
    <p:sldId id="453" r:id="rId40"/>
    <p:sldId id="452" r:id="rId41"/>
    <p:sldId id="423" r:id="rId42"/>
    <p:sldId id="472" r:id="rId43"/>
    <p:sldId id="473" r:id="rId44"/>
    <p:sldId id="456" r:id="rId45"/>
    <p:sldId id="427" r:id="rId46"/>
    <p:sldId id="428" r:id="rId47"/>
    <p:sldId id="429" r:id="rId48"/>
    <p:sldId id="457" r:id="rId49"/>
    <p:sldId id="458" r:id="rId50"/>
    <p:sldId id="431" r:id="rId51"/>
    <p:sldId id="432" r:id="rId52"/>
    <p:sldId id="433" r:id="rId53"/>
    <p:sldId id="434" r:id="rId54"/>
    <p:sldId id="459" r:id="rId55"/>
    <p:sldId id="436" r:id="rId56"/>
    <p:sldId id="437" r:id="rId57"/>
    <p:sldId id="474" r:id="rId58"/>
    <p:sldId id="475" r:id="rId59"/>
    <p:sldId id="320" r:id="rId60"/>
    <p:sldId id="321" r:id="rId61"/>
    <p:sldId id="378" r:id="rId62"/>
    <p:sldId id="379" r:id="rId63"/>
    <p:sldId id="381" r:id="rId64"/>
    <p:sldId id="383" r:id="rId65"/>
    <p:sldId id="384" r:id="rId66"/>
    <p:sldId id="478" r:id="rId67"/>
    <p:sldId id="326" r:id="rId68"/>
    <p:sldId id="480" r:id="rId69"/>
    <p:sldId id="325" r:id="rId70"/>
    <p:sldId id="386" r:id="rId71"/>
    <p:sldId id="451" r:id="rId72"/>
    <p:sldId id="483" r:id="rId73"/>
    <p:sldId id="486" r:id="rId74"/>
    <p:sldId id="489" r:id="rId75"/>
    <p:sldId id="491" r:id="rId76"/>
    <p:sldId id="498" r:id="rId77"/>
    <p:sldId id="395" r:id="rId78"/>
    <p:sldId id="394" r:id="rId79"/>
    <p:sldId id="398" r:id="rId80"/>
    <p:sldId id="397" r:id="rId81"/>
    <p:sldId id="399" r:id="rId82"/>
    <p:sldId id="443" r:id="rId83"/>
    <p:sldId id="347" r:id="rId84"/>
    <p:sldId id="348" r:id="rId85"/>
    <p:sldId id="401" r:id="rId86"/>
    <p:sldId id="354" r:id="rId87"/>
  </p:sldIdLst>
  <p:sldSz cx="9144000" cy="6858000" type="screen4x3"/>
  <p:notesSz cx="70485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000099"/>
    <a:srgbClr val="CC0000"/>
    <a:srgbClr val="FF66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9A661A-D544-214C-B8E8-C8ED953E2FDB}" v="2" dt="2019-10-01T20:15:57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>
      <p:cViewPr varScale="1">
        <p:scale>
          <a:sx n="103" d="100"/>
          <a:sy n="103" d="100"/>
        </p:scale>
        <p:origin x="13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95" Type="http://schemas.microsoft.com/office/2015/10/relationships/revisionInfo" Target="revisionInfo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o,Jiajing" userId="7ecff272-1706-44a7-8a6e-5a5933359657" providerId="ADAL" clId="{189A661A-D544-214C-B8E8-C8ED953E2FDB}"/>
    <pc:docChg chg="undo redo addSld modSld">
      <pc:chgData name="Liao,Jiajing" userId="7ecff272-1706-44a7-8a6e-5a5933359657" providerId="ADAL" clId="{189A661A-D544-214C-B8E8-C8ED953E2FDB}" dt="2019-10-01T20:22:27.185" v="356" actId="403"/>
      <pc:docMkLst>
        <pc:docMk/>
      </pc:docMkLst>
      <pc:sldChg chg="modSp">
        <pc:chgData name="Liao,Jiajing" userId="7ecff272-1706-44a7-8a6e-5a5933359657" providerId="ADAL" clId="{189A661A-D544-214C-B8E8-C8ED953E2FDB}" dt="2019-10-01T19:08:07.982" v="5" actId="13926"/>
        <pc:sldMkLst>
          <pc:docMk/>
          <pc:sldMk cId="0" sldId="368"/>
        </pc:sldMkLst>
        <pc:spChg chg="mod">
          <ac:chgData name="Liao,Jiajing" userId="7ecff272-1706-44a7-8a6e-5a5933359657" providerId="ADAL" clId="{189A661A-D544-214C-B8E8-C8ED953E2FDB}" dt="2019-10-01T19:08:07.982" v="5" actId="13926"/>
          <ac:spMkLst>
            <pc:docMk/>
            <pc:sldMk cId="0" sldId="368"/>
            <ac:spMk id="5126" creationId="{00000000-0000-0000-0000-000000000000}"/>
          </ac:spMkLst>
        </pc:spChg>
      </pc:sldChg>
      <pc:sldChg chg="delSp modSp add">
        <pc:chgData name="Liao,Jiajing" userId="7ecff272-1706-44a7-8a6e-5a5933359657" providerId="ADAL" clId="{189A661A-D544-214C-B8E8-C8ED953E2FDB}" dt="2019-10-01T20:22:27.185" v="356" actId="403"/>
        <pc:sldMkLst>
          <pc:docMk/>
          <pc:sldMk cId="3282075005" sldId="501"/>
        </pc:sldMkLst>
        <pc:spChg chg="del">
          <ac:chgData name="Liao,Jiajing" userId="7ecff272-1706-44a7-8a6e-5a5933359657" providerId="ADAL" clId="{189A661A-D544-214C-B8E8-C8ED953E2FDB}" dt="2019-10-01T20:15:57.841" v="242"/>
          <ac:spMkLst>
            <pc:docMk/>
            <pc:sldMk cId="3282075005" sldId="501"/>
            <ac:spMk id="2" creationId="{0212709F-2983-2A40-9E09-327E6FC9C68B}"/>
          </ac:spMkLst>
        </pc:spChg>
        <pc:spChg chg="mod">
          <ac:chgData name="Liao,Jiajing" userId="7ecff272-1706-44a7-8a6e-5a5933359657" providerId="ADAL" clId="{189A661A-D544-214C-B8E8-C8ED953E2FDB}" dt="2019-10-01T20:22:27.185" v="356" actId="403"/>
          <ac:spMkLst>
            <pc:docMk/>
            <pc:sldMk cId="3282075005" sldId="501"/>
            <ac:spMk id="3" creationId="{C7C922C0-3745-174D-9F3B-89F7BDDED23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08E7CC24-E752-41B4-AEFB-CBEC996FE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16425"/>
            <a:ext cx="51689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85AB27CB-80FF-40FC-97CC-F2B7B712A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C4AF29-B8F6-4E2B-A598-7382B18EC0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cs typeface="+mn-cs"/>
              </a:rPr>
              <a:t>Kurose and Ross forgot to say anything about wrapping the carry and adding it to low order bit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A06D50-445A-49B9-AC36-E6EC8F84524C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8DD5FF-5CC9-45B3-AAB5-714CCE6F54F3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35232-BE5D-4408-BFE5-658C509034E0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4FA51C41-106F-4234-B6B7-AE5CD2AEB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3DD04B9D-24F6-4675-82A2-86D78A59D2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42A68B8A-73A8-4AE3-A310-EDE3EF8E11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8AB38B5A-7EDB-4F22-93EF-9F935A01E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E6A6ABAA-438E-43FD-B6CA-8A986F3F2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523D763A-B002-43BB-A0D0-C4B80712E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5F33BBF2-9F1D-49BB-9264-B2585BCFE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D5973567-CD00-4862-B000-8EF43FB05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CE06A2B1-EF8B-4DFA-8C03-64465ECE8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76C0C1A7-4E30-4D8D-9B61-822154980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97795D99-DF86-4D3B-AFA2-C832D5D97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45250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3-</a:t>
            </a:r>
            <a:fld id="{500E528B-771C-468A-BBD4-70EE2E052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28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3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62600" y="6459538"/>
            <a:ext cx="2895600" cy="287337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 Layer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A1763B3-5C54-4ECE-8E24-49C8D087ADF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5000"/>
              </a:lnSpc>
            </a:pPr>
            <a:r>
              <a:rPr lang="en-US" sz="4400">
                <a:solidFill>
                  <a:srgbClr val="000099"/>
                </a:solidFill>
                <a:latin typeface="Gill Sans MT" pitchFamily="34" charset="0"/>
              </a:rPr>
              <a:t>Chapter 3</a:t>
            </a:r>
            <a:br>
              <a:rPr lang="en-US" sz="4800">
                <a:solidFill>
                  <a:srgbClr val="000099"/>
                </a:solidFill>
                <a:latin typeface="Gill Sans MT" pitchFamily="34" charset="0"/>
              </a:rPr>
            </a:br>
            <a:r>
              <a:rPr lang="en-US" sz="4400">
                <a:solidFill>
                  <a:srgbClr val="000099"/>
                </a:solidFill>
                <a:latin typeface="Gill Sans MT" pitchFamily="34" charset="0"/>
              </a:rPr>
              <a:t>Transport Layer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sz="2800" i="1">
                <a:solidFill>
                  <a:srgbClr val="008000"/>
                </a:solidFill>
                <a:latin typeface="Gill Sans MT" pitchFamily="34" charset="0"/>
              </a:rPr>
              <a:t>Computer Networking: A Top Down Approach </a:t>
            </a:r>
            <a:br>
              <a:rPr lang="en-US" sz="28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6</a:t>
            </a:r>
            <a:r>
              <a:rPr lang="en-US" sz="2000" baseline="30000">
                <a:solidFill>
                  <a:srgbClr val="008000"/>
                </a:solidFill>
                <a:latin typeface="Gill Sans MT" pitchFamily="34" charset="0"/>
              </a:rPr>
              <a:t>th</a:t>
            </a: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 edition 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Jim Kurose, Keith Ross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Addison-Wesley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March 2012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69888" y="3268663"/>
            <a:ext cx="5378450" cy="148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A note on the use of these ppt slides:</a:t>
            </a:r>
          </a:p>
          <a:p>
            <a:pPr eaLnBrk="0" hangingPunct="0"/>
            <a:r>
              <a:rPr lang="en-US" sz="1200">
                <a:latin typeface="Arial" charset="0"/>
              </a:rPr>
              <a:t>We</a:t>
            </a:r>
            <a:r>
              <a:rPr lang="ja-JP" altLang="en-US" sz="1200">
                <a:latin typeface="Arial" charset="0"/>
              </a:rPr>
              <a:t>’</a:t>
            </a:r>
            <a:r>
              <a:rPr lang="en-US" altLang="ja-JP" sz="1200">
                <a:latin typeface="Arial" charset="0"/>
              </a:rPr>
              <a:t>re making these slides freely available to all (faculty, students, readers). They</a:t>
            </a:r>
            <a:r>
              <a:rPr lang="ja-JP" altLang="en-US" sz="1200">
                <a:latin typeface="Arial" charset="0"/>
              </a:rPr>
              <a:t>’</a:t>
            </a:r>
            <a:r>
              <a:rPr lang="en-US" altLang="ja-JP" sz="1200">
                <a:latin typeface="Arial" charset="0"/>
              </a:rPr>
              <a:t>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>
                <a:latin typeface="Arial" charset="0"/>
              </a:rPr>
              <a:t>lot</a:t>
            </a:r>
            <a:r>
              <a:rPr lang="en-US" altLang="ja-JP" sz="1200">
                <a:latin typeface="Arial" charset="0"/>
              </a:rPr>
              <a:t> of work on our part. In return for use, we only ask the following:</a:t>
            </a:r>
          </a:p>
          <a:p>
            <a:pPr eaLnBrk="0" hangingPunct="0">
              <a:lnSpc>
                <a:spcPct val="85000"/>
              </a:lnSpc>
            </a:pPr>
            <a:endParaRPr lang="en-US" sz="1400">
              <a:latin typeface="Arial" charset="0"/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373063" y="4267200"/>
            <a:ext cx="537845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3038" indent="-173038" eaLnBrk="0" hangingPunct="0">
              <a:lnSpc>
                <a:spcPct val="85000"/>
              </a:lnSpc>
            </a:pPr>
            <a:endParaRPr lang="en-US" sz="1400">
              <a:latin typeface="Gill Sans MT" pitchFamily="34" charset="0"/>
            </a:endParaRPr>
          </a:p>
          <a:p>
            <a:pPr marL="173038" indent="-173038" eaLnBrk="0" hangingPunct="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1200">
                <a:latin typeface="Arial" charset="0"/>
              </a:rPr>
              <a:t>If you use these slides (e.g., in a class) that you mention their source (after all, we</a:t>
            </a:r>
            <a:r>
              <a:rPr lang="ja-JP" altLang="en-US" sz="1200">
                <a:latin typeface="Arial" charset="0"/>
              </a:rPr>
              <a:t>’</a:t>
            </a:r>
            <a:r>
              <a:rPr lang="en-US" altLang="ja-JP" sz="1200">
                <a:latin typeface="Arial" charset="0"/>
              </a:rPr>
              <a:t>d like people to use our book!)</a:t>
            </a:r>
          </a:p>
          <a:p>
            <a:pPr marL="173038" indent="-173038" eaLnBrk="0" hangingPunct="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1200">
                <a:latin typeface="Arial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 marL="173038" indent="-173038" eaLnBrk="0" hangingPunct="0">
              <a:buClr>
                <a:schemeClr val="accent2"/>
              </a:buClr>
              <a:buFont typeface="Wingdings" pitchFamily="2" charset="2"/>
              <a:buChar char="q"/>
            </a:pPr>
            <a:endParaRPr lang="en-US" sz="1200">
              <a:latin typeface="Arial" charset="0"/>
            </a:endParaRPr>
          </a:p>
          <a:p>
            <a:pPr marL="173038" indent="-173038" eaLnBrk="0" hangingPunc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sz="1200">
                <a:latin typeface="Arial" charset="0"/>
              </a:rPr>
              <a:t>Thanks and enjoy!  JFK/KWR</a:t>
            </a:r>
          </a:p>
          <a:p>
            <a:pPr marL="173038" indent="-173038" eaLnBrk="0" hangingPunct="0">
              <a:lnSpc>
                <a:spcPct val="85000"/>
              </a:lnSpc>
            </a:pPr>
            <a:endParaRPr lang="en-US" sz="1200">
              <a:latin typeface="Arial" charset="0"/>
            </a:endParaRPr>
          </a:p>
          <a:p>
            <a:pPr marL="173038" indent="-173038" eaLnBrk="0" hangingPunct="0">
              <a:lnSpc>
                <a:spcPct val="85000"/>
              </a:lnSpc>
            </a:pPr>
            <a:r>
              <a:rPr lang="en-US" sz="1200">
                <a:latin typeface="Arial" charset="0"/>
              </a:rPr>
              <a:t>     All material copyright 1996-2012</a:t>
            </a:r>
          </a:p>
          <a:p>
            <a:pPr marL="173038" indent="-173038" eaLnBrk="0" hangingPunct="0">
              <a:lnSpc>
                <a:spcPct val="85000"/>
              </a:lnSpc>
            </a:pPr>
            <a:r>
              <a:rPr lang="en-US" sz="1200">
                <a:latin typeface="Arial" charset="0"/>
              </a:rPr>
              <a:t>     J.F Kurose and K.W. Ross, All Rights Reserved</a:t>
            </a: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600" y="5942013"/>
            <a:ext cx="1873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438" y="2097088"/>
            <a:ext cx="3656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0" name="Picture 1" descr="6e_cove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2525" y="511175"/>
            <a:ext cx="2306638" cy="27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1" name="TextBox 2"/>
          <p:cNvSpPr txBox="1">
            <a:spLocks noChangeArrowheads="1"/>
          </p:cNvSpPr>
          <p:nvPr/>
        </p:nvSpPr>
        <p:spPr bwMode="auto">
          <a:xfrm>
            <a:off x="-1995488" y="3043238"/>
            <a:ext cx="1841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43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94EB570-EFBD-4960-94F9-CEC4DBD4A67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4340" name="Picture 82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613" y="1022350"/>
            <a:ext cx="5942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75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4342" name="Rectangle 65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434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a typeface="ＭＳ Ｐゴシック" pitchFamily="34" charset="-128"/>
              </a:rPr>
              <a:t>How demultiplexing works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9224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485775" y="1595438"/>
            <a:ext cx="4438650" cy="27908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host receives IP datagrams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each datagram has source IP address, destination IP address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each datagram carries one transport-layer segment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each segment has source, destination port number 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host uses </a:t>
            </a:r>
            <a:r>
              <a:rPr lang="en-US" i="1">
                <a:solidFill>
                  <a:srgbClr val="CC0000"/>
                </a:solidFill>
                <a:cs typeface="+mn-cs"/>
              </a:rPr>
              <a:t>IP addresses &amp; port numbers</a:t>
            </a:r>
            <a:r>
              <a:rPr lang="en-US">
                <a:cs typeface="+mn-cs"/>
              </a:rPr>
              <a:t> to direct segment to appropriate socket</a:t>
            </a:r>
          </a:p>
        </p:txBody>
      </p:sp>
      <p:sp>
        <p:nvSpPr>
          <p:cNvPr id="14345" name="Text Box 63"/>
          <p:cNvSpPr txBox="1">
            <a:spLocks noChangeArrowheads="1"/>
          </p:cNvSpPr>
          <p:nvPr/>
        </p:nvSpPr>
        <p:spPr bwMode="auto">
          <a:xfrm>
            <a:off x="5307013" y="2108200"/>
            <a:ext cx="1563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CC0000"/>
                </a:solidFill>
              </a:rPr>
              <a:t>source port #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14346" name="Text Box 64"/>
          <p:cNvSpPr txBox="1">
            <a:spLocks noChangeArrowheads="1"/>
          </p:cNvSpPr>
          <p:nvPr/>
        </p:nvSpPr>
        <p:spPr bwMode="auto">
          <a:xfrm>
            <a:off x="7092950" y="2108200"/>
            <a:ext cx="1328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CC0000"/>
                </a:solidFill>
              </a:rPr>
              <a:t>dest port #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14347" name="Line 66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68"/>
          <p:cNvSpPr>
            <a:spLocks noChangeShapeType="1"/>
          </p:cNvSpPr>
          <p:nvPr/>
        </p:nvSpPr>
        <p:spPr bwMode="auto">
          <a:xfrm flipV="1">
            <a:off x="5267325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69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Text Box 70"/>
          <p:cNvSpPr txBox="1">
            <a:spLocks noChangeArrowheads="1"/>
          </p:cNvSpPr>
          <p:nvPr/>
        </p:nvSpPr>
        <p:spPr bwMode="auto">
          <a:xfrm>
            <a:off x="6450013" y="1655763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32 bits</a:t>
            </a:r>
            <a:endParaRPr lang="en-US" sz="2400"/>
          </a:p>
        </p:txBody>
      </p:sp>
      <p:sp>
        <p:nvSpPr>
          <p:cNvPr id="14351" name="Line 71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72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Text Box 73"/>
          <p:cNvSpPr txBox="1">
            <a:spLocks noChangeArrowheads="1"/>
          </p:cNvSpPr>
          <p:nvPr/>
        </p:nvSpPr>
        <p:spPr bwMode="auto">
          <a:xfrm>
            <a:off x="6161088" y="3816350"/>
            <a:ext cx="13890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/>
              <a:t>application</a:t>
            </a:r>
          </a:p>
          <a:p>
            <a:pPr algn="ctr" eaLnBrk="0" hangingPunct="0"/>
            <a:r>
              <a:rPr lang="en-US" sz="2000"/>
              <a:t>data </a:t>
            </a:r>
          </a:p>
          <a:p>
            <a:pPr algn="ctr" eaLnBrk="0" hangingPunct="0"/>
            <a:r>
              <a:rPr lang="en-US" sz="2000"/>
              <a:t>(payload)</a:t>
            </a:r>
            <a:endParaRPr lang="en-US" sz="2400"/>
          </a:p>
        </p:txBody>
      </p:sp>
      <p:sp>
        <p:nvSpPr>
          <p:cNvPr id="14354" name="Text Box 74"/>
          <p:cNvSpPr txBox="1">
            <a:spLocks noChangeArrowheads="1"/>
          </p:cNvSpPr>
          <p:nvPr/>
        </p:nvSpPr>
        <p:spPr bwMode="auto">
          <a:xfrm>
            <a:off x="5776913" y="2849563"/>
            <a:ext cx="2290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/>
              <a:t>other header fields</a:t>
            </a:r>
            <a:endParaRPr lang="en-US" sz="2400"/>
          </a:p>
        </p:txBody>
      </p:sp>
      <p:sp>
        <p:nvSpPr>
          <p:cNvPr id="14355" name="Text Box 76"/>
          <p:cNvSpPr txBox="1">
            <a:spLocks noChangeArrowheads="1"/>
          </p:cNvSpPr>
          <p:nvPr/>
        </p:nvSpPr>
        <p:spPr bwMode="auto">
          <a:xfrm>
            <a:off x="5480050" y="5380038"/>
            <a:ext cx="3060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/>
              <a:t>TCP/UDP segment format</a:t>
            </a: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E696AD9-08A1-471A-A97B-5343413D414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5364" name="Picture 11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3" y="935038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1460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Connectionless demultiplexing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7000" y="1495425"/>
            <a:ext cx="4940300" cy="1858963"/>
          </a:xfrm>
        </p:spPr>
        <p:txBody>
          <a:bodyPr/>
          <a:lstStyle/>
          <a:p>
            <a:pPr marL="347663" indent="-290513"/>
            <a:r>
              <a:rPr lang="en-US" i="1">
                <a:ea typeface="ＭＳ Ｐゴシック" pitchFamily="34" charset="-128"/>
              </a:rPr>
              <a:t>recall:</a:t>
            </a:r>
            <a:r>
              <a:rPr lang="en-US">
                <a:ea typeface="ＭＳ Ｐゴシック" pitchFamily="34" charset="-128"/>
              </a:rPr>
              <a:t> created socket has host-local port #:</a:t>
            </a:r>
          </a:p>
          <a:p>
            <a:pPr marL="347663" indent="-290513"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  DatagramSocket mySocket1        = new DatagramSocket(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12534</a:t>
            </a:r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);</a:t>
            </a:r>
          </a:p>
          <a:p>
            <a:pPr marL="347663" indent="-290513">
              <a:buFont typeface="Wingdings" pitchFamily="2" charset="2"/>
              <a:buNone/>
            </a:pPr>
            <a:endParaRPr lang="en-US" sz="2000"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240745" name="Rectangle 105"/>
          <p:cNvSpPr>
            <a:spLocks noGrp="1" noChangeArrowheads="1"/>
          </p:cNvSpPr>
          <p:nvPr>
            <p:ph type="body" sz="half" idx="2"/>
          </p:nvPr>
        </p:nvSpPr>
        <p:spPr>
          <a:xfrm>
            <a:off x="312738" y="3862388"/>
            <a:ext cx="4114800" cy="236855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when host receives UDP segment: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checks destination port # in segment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directs UDP segment to socket with that port #</a:t>
            </a:r>
          </a:p>
        </p:txBody>
      </p:sp>
      <p:sp>
        <p:nvSpPr>
          <p:cNvPr id="15368" name="Rectangle 108"/>
          <p:cNvSpPr>
            <a:spLocks noChangeArrowheads="1"/>
          </p:cNvSpPr>
          <p:nvPr/>
        </p:nvSpPr>
        <p:spPr bwMode="auto">
          <a:xfrm>
            <a:off x="4678363" y="1162050"/>
            <a:ext cx="4465637" cy="169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290513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sz="2000">
              <a:latin typeface="Courier New" pitchFamily="49" charset="0"/>
            </a:endParaRPr>
          </a:p>
          <a:p>
            <a:pPr marL="347663" indent="-290513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 i="1">
                <a:latin typeface="Gill Sans MT" pitchFamily="34" charset="0"/>
              </a:rPr>
              <a:t>recall:</a:t>
            </a:r>
            <a:r>
              <a:rPr lang="en-US" sz="2800">
                <a:latin typeface="Gill Sans MT" pitchFamily="34" charset="0"/>
              </a:rPr>
              <a:t> when creating datagram to send into UDP socket, must specify</a:t>
            </a:r>
          </a:p>
          <a:p>
            <a:pPr marL="850900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destination IP address</a:t>
            </a:r>
          </a:p>
          <a:p>
            <a:pPr marL="850900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destination port #</a:t>
            </a:r>
          </a:p>
        </p:txBody>
      </p:sp>
      <p:sp>
        <p:nvSpPr>
          <p:cNvPr id="240751" name="Rectangle 111"/>
          <p:cNvSpPr>
            <a:spLocks noChangeArrowheads="1"/>
          </p:cNvSpPr>
          <p:nvPr/>
        </p:nvSpPr>
        <p:spPr bwMode="auto">
          <a:xfrm>
            <a:off x="5260975" y="3895725"/>
            <a:ext cx="3432175" cy="214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400">
                <a:latin typeface="Gill Sans MT" pitchFamily="34" charset="0"/>
              </a:rPr>
              <a:t>IP datagrams with </a:t>
            </a:r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same dest. port #,</a:t>
            </a:r>
            <a:r>
              <a:rPr lang="en-US" sz="2400">
                <a:latin typeface="Gill Sans MT" pitchFamily="34" charset="0"/>
              </a:rPr>
              <a:t> but different source IP addresses and/or source port numbers will be directed to </a:t>
            </a:r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same socket </a:t>
            </a:r>
            <a:r>
              <a:rPr lang="en-US" sz="2400">
                <a:latin typeface="Gill Sans MT" pitchFamily="34" charset="0"/>
              </a:rPr>
              <a:t>at dest</a:t>
            </a:r>
          </a:p>
        </p:txBody>
      </p:sp>
      <p:sp>
        <p:nvSpPr>
          <p:cNvPr id="15370" name="Line 112"/>
          <p:cNvSpPr>
            <a:spLocks noChangeShapeType="1"/>
          </p:cNvSpPr>
          <p:nvPr/>
        </p:nvSpPr>
        <p:spPr bwMode="auto">
          <a:xfrm>
            <a:off x="1400175" y="3541713"/>
            <a:ext cx="58451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0753" name="AutoShape 113"/>
          <p:cNvSpPr>
            <a:spLocks noChangeArrowheads="1"/>
          </p:cNvSpPr>
          <p:nvPr/>
        </p:nvSpPr>
        <p:spPr bwMode="auto">
          <a:xfrm>
            <a:off x="4467225" y="4770438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45" grpId="0" build="p"/>
      <p:bldP spid="2407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3F27E11-5019-4ED7-99B5-81CF428EA83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6388" name="Picture 213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025" y="88582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7772400" cy="93503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Connectionless demux: example</a:t>
            </a:r>
          </a:p>
        </p:txBody>
      </p:sp>
      <p:sp>
        <p:nvSpPr>
          <p:cNvPr id="241708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2870200" y="1320800"/>
            <a:ext cx="3211513" cy="725488"/>
          </a:xfrm>
        </p:spPr>
        <p:txBody>
          <a:bodyPr/>
          <a:lstStyle/>
          <a:p>
            <a:pPr marL="173038" indent="-173038"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DatagramSocket serverSocket = new DatagramSocket</a:t>
            </a:r>
          </a:p>
          <a:p>
            <a:pPr marL="173038" indent="-173038"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 (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6428</a:t>
            </a:r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);</a:t>
            </a:r>
          </a:p>
          <a:p>
            <a:pPr marL="173038" indent="-173038"/>
            <a:endParaRPr lang="en-US" sz="4000">
              <a:ea typeface="ＭＳ Ｐゴシック" pitchFamily="34" charset="-128"/>
            </a:endParaRPr>
          </a:p>
        </p:txBody>
      </p:sp>
      <p:sp>
        <p:nvSpPr>
          <p:cNvPr id="16391" name="Freeform 89"/>
          <p:cNvSpPr>
            <a:spLocks/>
          </p:cNvSpPr>
          <p:nvPr/>
        </p:nvSpPr>
        <p:spPr bwMode="auto">
          <a:xfrm>
            <a:off x="3189288" y="24780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8"/>
              <a:gd name="T16" fmla="*/ 0 h 1312"/>
              <a:gd name="T17" fmla="*/ 348 w 348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Freeform 97"/>
          <p:cNvSpPr>
            <a:spLocks/>
          </p:cNvSpPr>
          <p:nvPr/>
        </p:nvSpPr>
        <p:spPr bwMode="auto">
          <a:xfrm>
            <a:off x="404813" y="27828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0"/>
              <a:gd name="T19" fmla="*/ 0 h 1382"/>
              <a:gd name="T20" fmla="*/ 290 w 290"/>
              <a:gd name="T21" fmla="*/ 1382 h 13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Rectangle 23"/>
          <p:cNvSpPr>
            <a:spLocks noChangeArrowheads="1"/>
          </p:cNvSpPr>
          <p:nvPr/>
        </p:nvSpPr>
        <p:spPr bwMode="auto">
          <a:xfrm>
            <a:off x="909638" y="2749550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6394" name="Rectangle 24"/>
          <p:cNvSpPr>
            <a:spLocks noChangeArrowheads="1"/>
          </p:cNvSpPr>
          <p:nvPr/>
        </p:nvSpPr>
        <p:spPr bwMode="auto">
          <a:xfrm>
            <a:off x="871538" y="28035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6395" name="Line 25"/>
          <p:cNvSpPr>
            <a:spLocks noChangeShapeType="1"/>
          </p:cNvSpPr>
          <p:nvPr/>
        </p:nvSpPr>
        <p:spPr bwMode="auto">
          <a:xfrm>
            <a:off x="881063" y="3563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Text Box 26"/>
          <p:cNvSpPr txBox="1">
            <a:spLocks noChangeArrowheads="1"/>
          </p:cNvSpPr>
          <p:nvPr/>
        </p:nvSpPr>
        <p:spPr bwMode="auto">
          <a:xfrm>
            <a:off x="838200" y="354647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6397" name="Line 27"/>
          <p:cNvSpPr>
            <a:spLocks noChangeShapeType="1"/>
          </p:cNvSpPr>
          <p:nvPr/>
        </p:nvSpPr>
        <p:spPr bwMode="auto">
          <a:xfrm>
            <a:off x="889000" y="38846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28"/>
          <p:cNvSpPr>
            <a:spLocks noChangeShapeType="1"/>
          </p:cNvSpPr>
          <p:nvPr/>
        </p:nvSpPr>
        <p:spPr bwMode="auto">
          <a:xfrm>
            <a:off x="874713" y="41941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29"/>
          <p:cNvSpPr>
            <a:spLocks noChangeShapeType="1"/>
          </p:cNvSpPr>
          <p:nvPr/>
        </p:nvSpPr>
        <p:spPr bwMode="auto">
          <a:xfrm>
            <a:off x="874713" y="44799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Text Box 26"/>
          <p:cNvSpPr txBox="1">
            <a:spLocks noChangeArrowheads="1"/>
          </p:cNvSpPr>
          <p:nvPr/>
        </p:nvSpPr>
        <p:spPr bwMode="auto">
          <a:xfrm>
            <a:off x="873125" y="27940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6401" name="Text Box 26"/>
          <p:cNvSpPr txBox="1">
            <a:spLocks noChangeArrowheads="1"/>
          </p:cNvSpPr>
          <p:nvPr/>
        </p:nvSpPr>
        <p:spPr bwMode="auto">
          <a:xfrm>
            <a:off x="828675" y="445135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6402" name="Text Box 26"/>
          <p:cNvSpPr txBox="1">
            <a:spLocks noChangeArrowheads="1"/>
          </p:cNvSpPr>
          <p:nvPr/>
        </p:nvSpPr>
        <p:spPr bwMode="auto">
          <a:xfrm>
            <a:off x="847725" y="41656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6403" name="Text Box 26"/>
          <p:cNvSpPr txBox="1">
            <a:spLocks noChangeArrowheads="1"/>
          </p:cNvSpPr>
          <p:nvPr/>
        </p:nvSpPr>
        <p:spPr bwMode="auto">
          <a:xfrm>
            <a:off x="838200" y="38703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6404" name="Oval 110"/>
          <p:cNvSpPr>
            <a:spLocks noChangeArrowheads="1"/>
          </p:cNvSpPr>
          <p:nvPr/>
        </p:nvSpPr>
        <p:spPr bwMode="auto">
          <a:xfrm>
            <a:off x="1208088" y="307975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P3</a:t>
            </a:r>
          </a:p>
        </p:txBody>
      </p:sp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1176338" y="3403600"/>
            <a:ext cx="620712" cy="228600"/>
            <a:chOff x="1287" y="2524"/>
            <a:chExt cx="260" cy="100"/>
          </a:xfrm>
        </p:grpSpPr>
        <p:sp>
          <p:nvSpPr>
            <p:cNvPr id="16510" name="Rectangle 11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511" name="Rectangle 11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512" name="Rectangle 11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513" name="Rectangle 11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6406" name="Rectangle 23"/>
          <p:cNvSpPr>
            <a:spLocks noChangeArrowheads="1"/>
          </p:cNvSpPr>
          <p:nvPr/>
        </p:nvSpPr>
        <p:spPr bwMode="auto">
          <a:xfrm>
            <a:off x="3736975" y="2516188"/>
            <a:ext cx="1497013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6407" name="Rectangle 24"/>
          <p:cNvSpPr>
            <a:spLocks noChangeArrowheads="1"/>
          </p:cNvSpPr>
          <p:nvPr/>
        </p:nvSpPr>
        <p:spPr bwMode="auto">
          <a:xfrm>
            <a:off x="3702050" y="2570163"/>
            <a:ext cx="147320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6408" name="Line 25"/>
          <p:cNvSpPr>
            <a:spLocks noChangeShapeType="1"/>
          </p:cNvSpPr>
          <p:nvPr/>
        </p:nvSpPr>
        <p:spPr bwMode="auto">
          <a:xfrm>
            <a:off x="3708400" y="3340100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Text Box 26"/>
          <p:cNvSpPr txBox="1">
            <a:spLocks noChangeArrowheads="1"/>
          </p:cNvSpPr>
          <p:nvPr/>
        </p:nvSpPr>
        <p:spPr bwMode="auto">
          <a:xfrm>
            <a:off x="3779838" y="33226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6410" name="Line 27"/>
          <p:cNvSpPr>
            <a:spLocks noChangeShapeType="1"/>
          </p:cNvSpPr>
          <p:nvPr/>
        </p:nvSpPr>
        <p:spPr bwMode="auto">
          <a:xfrm>
            <a:off x="3709988" y="36576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Text Box 26"/>
          <p:cNvSpPr txBox="1">
            <a:spLocks noChangeArrowheads="1"/>
          </p:cNvSpPr>
          <p:nvPr/>
        </p:nvSpPr>
        <p:spPr bwMode="auto">
          <a:xfrm>
            <a:off x="3776663" y="25368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6412" name="Text Box 26"/>
          <p:cNvSpPr txBox="1">
            <a:spLocks noChangeArrowheads="1"/>
          </p:cNvSpPr>
          <p:nvPr/>
        </p:nvSpPr>
        <p:spPr bwMode="auto">
          <a:xfrm>
            <a:off x="3773488" y="42275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6413" name="Text Box 26"/>
          <p:cNvSpPr txBox="1">
            <a:spLocks noChangeArrowheads="1"/>
          </p:cNvSpPr>
          <p:nvPr/>
        </p:nvSpPr>
        <p:spPr bwMode="auto">
          <a:xfrm>
            <a:off x="3773488" y="39417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6414" name="Text Box 26"/>
          <p:cNvSpPr txBox="1">
            <a:spLocks noChangeArrowheads="1"/>
          </p:cNvSpPr>
          <p:nvPr/>
        </p:nvSpPr>
        <p:spPr bwMode="auto">
          <a:xfrm>
            <a:off x="3773488" y="36433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6415" name="Line 27"/>
          <p:cNvSpPr>
            <a:spLocks noChangeShapeType="1"/>
          </p:cNvSpPr>
          <p:nvPr/>
        </p:nvSpPr>
        <p:spPr bwMode="auto">
          <a:xfrm>
            <a:off x="3706813" y="396875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6" name="Line 27"/>
          <p:cNvSpPr>
            <a:spLocks noChangeShapeType="1"/>
          </p:cNvSpPr>
          <p:nvPr/>
        </p:nvSpPr>
        <p:spPr bwMode="auto">
          <a:xfrm>
            <a:off x="3703638" y="42672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7" name="Oval 128"/>
          <p:cNvSpPr>
            <a:spLocks noChangeArrowheads="1"/>
          </p:cNvSpPr>
          <p:nvPr/>
        </p:nvSpPr>
        <p:spPr bwMode="auto">
          <a:xfrm>
            <a:off x="4121150" y="2876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P1</a:t>
            </a:r>
          </a:p>
        </p:txBody>
      </p:sp>
      <p:grpSp>
        <p:nvGrpSpPr>
          <p:cNvPr id="3" name="Group 134"/>
          <p:cNvGrpSpPr>
            <a:grpSpLocks/>
          </p:cNvGrpSpPr>
          <p:nvPr/>
        </p:nvGrpSpPr>
        <p:grpSpPr bwMode="auto">
          <a:xfrm>
            <a:off x="3992563" y="3192463"/>
            <a:ext cx="887412" cy="228600"/>
            <a:chOff x="1383" y="2620"/>
            <a:chExt cx="260" cy="100"/>
          </a:xfrm>
        </p:grpSpPr>
        <p:sp>
          <p:nvSpPr>
            <p:cNvPr id="16506" name="Rectangle 135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507" name="Rectangle 136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508" name="Rectangle 137"/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509" name="Rectangle 138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6419" name="Rectangle 23"/>
          <p:cNvSpPr>
            <a:spLocks noChangeArrowheads="1"/>
          </p:cNvSpPr>
          <p:nvPr/>
        </p:nvSpPr>
        <p:spPr bwMode="auto">
          <a:xfrm>
            <a:off x="6743700" y="2741613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6420" name="Rectangle 24"/>
          <p:cNvSpPr>
            <a:spLocks noChangeArrowheads="1"/>
          </p:cNvSpPr>
          <p:nvPr/>
        </p:nvSpPr>
        <p:spPr bwMode="auto">
          <a:xfrm>
            <a:off x="6705600" y="27955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6421" name="Line 25"/>
          <p:cNvSpPr>
            <a:spLocks noChangeShapeType="1"/>
          </p:cNvSpPr>
          <p:nvPr/>
        </p:nvSpPr>
        <p:spPr bwMode="auto">
          <a:xfrm>
            <a:off x="6715125" y="3556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2" name="Text Box 26"/>
          <p:cNvSpPr txBox="1">
            <a:spLocks noChangeArrowheads="1"/>
          </p:cNvSpPr>
          <p:nvPr/>
        </p:nvSpPr>
        <p:spPr bwMode="auto">
          <a:xfrm>
            <a:off x="6672263" y="35385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6423" name="Line 27"/>
          <p:cNvSpPr>
            <a:spLocks noChangeShapeType="1"/>
          </p:cNvSpPr>
          <p:nvPr/>
        </p:nvSpPr>
        <p:spPr bwMode="auto">
          <a:xfrm>
            <a:off x="6723063" y="38766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4" name="Line 28"/>
          <p:cNvSpPr>
            <a:spLocks noChangeShapeType="1"/>
          </p:cNvSpPr>
          <p:nvPr/>
        </p:nvSpPr>
        <p:spPr bwMode="auto">
          <a:xfrm>
            <a:off x="6708775" y="41862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5" name="Line 29"/>
          <p:cNvSpPr>
            <a:spLocks noChangeShapeType="1"/>
          </p:cNvSpPr>
          <p:nvPr/>
        </p:nvSpPr>
        <p:spPr bwMode="auto">
          <a:xfrm>
            <a:off x="6708775" y="44719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6" name="Text Box 26"/>
          <p:cNvSpPr txBox="1">
            <a:spLocks noChangeArrowheads="1"/>
          </p:cNvSpPr>
          <p:nvPr/>
        </p:nvSpPr>
        <p:spPr bwMode="auto">
          <a:xfrm>
            <a:off x="6707188" y="27860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6427" name="Text Box 26"/>
          <p:cNvSpPr txBox="1">
            <a:spLocks noChangeArrowheads="1"/>
          </p:cNvSpPr>
          <p:nvPr/>
        </p:nvSpPr>
        <p:spPr bwMode="auto">
          <a:xfrm>
            <a:off x="6662738" y="44434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6428" name="Text Box 26"/>
          <p:cNvSpPr txBox="1">
            <a:spLocks noChangeArrowheads="1"/>
          </p:cNvSpPr>
          <p:nvPr/>
        </p:nvSpPr>
        <p:spPr bwMode="auto">
          <a:xfrm>
            <a:off x="6681788" y="41576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6429" name="Text Box 26"/>
          <p:cNvSpPr txBox="1">
            <a:spLocks noChangeArrowheads="1"/>
          </p:cNvSpPr>
          <p:nvPr/>
        </p:nvSpPr>
        <p:spPr bwMode="auto">
          <a:xfrm>
            <a:off x="6672263" y="38623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6430" name="Oval 153"/>
          <p:cNvSpPr>
            <a:spLocks noChangeArrowheads="1"/>
          </p:cNvSpPr>
          <p:nvPr/>
        </p:nvSpPr>
        <p:spPr bwMode="auto">
          <a:xfrm>
            <a:off x="7042150" y="30940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P4</a:t>
            </a:r>
          </a:p>
        </p:txBody>
      </p:sp>
      <p:sp>
        <p:nvSpPr>
          <p:cNvPr id="16431" name="Freeform 154"/>
          <p:cNvSpPr>
            <a:spLocks/>
          </p:cNvSpPr>
          <p:nvPr/>
        </p:nvSpPr>
        <p:spPr bwMode="auto">
          <a:xfrm>
            <a:off x="8002588" y="27622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8"/>
              <a:gd name="T16" fmla="*/ 0 h 1344"/>
              <a:gd name="T17" fmla="*/ 318 w 318"/>
              <a:gd name="T18" fmla="*/ 1344 h 1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156"/>
          <p:cNvGrpSpPr>
            <a:grpSpLocks/>
          </p:cNvGrpSpPr>
          <p:nvPr/>
        </p:nvGrpSpPr>
        <p:grpSpPr bwMode="auto">
          <a:xfrm>
            <a:off x="7035800" y="3425825"/>
            <a:ext cx="620713" cy="204788"/>
            <a:chOff x="1287" y="2524"/>
            <a:chExt cx="260" cy="100"/>
          </a:xfrm>
        </p:grpSpPr>
        <p:sp>
          <p:nvSpPr>
            <p:cNvPr id="16502" name="Rectangle 157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503" name="Rectangle 158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504" name="Rectangle 159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505" name="Rectangle 160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241837" name="Rectangle 173"/>
          <p:cNvSpPr>
            <a:spLocks noChangeArrowheads="1"/>
          </p:cNvSpPr>
          <p:nvPr/>
        </p:nvSpPr>
        <p:spPr bwMode="auto">
          <a:xfrm>
            <a:off x="6162675" y="1752600"/>
            <a:ext cx="2659063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5888" indent="-115888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DatagramSocket mySocket1 = new DatagramSocket (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</a:rPr>
              <a:t>5775</a:t>
            </a:r>
            <a:r>
              <a:rPr lang="en-US" sz="1800" b="1">
                <a:latin typeface="Courier New" pitchFamily="49" charset="0"/>
              </a:rPr>
              <a:t>);</a:t>
            </a:r>
          </a:p>
          <a:p>
            <a:pPr marL="115888" indent="-115888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241838" name="Rectangle 174"/>
          <p:cNvSpPr>
            <a:spLocks noChangeArrowheads="1"/>
          </p:cNvSpPr>
          <p:nvPr/>
        </p:nvSpPr>
        <p:spPr bwMode="auto">
          <a:xfrm>
            <a:off x="196850" y="1703388"/>
            <a:ext cx="2613025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5888" indent="-115888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DatagramSocket mySocket2 = new DatagramSocket</a:t>
            </a:r>
          </a:p>
          <a:p>
            <a:pPr marL="115888" indent="-115888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(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</a:rPr>
              <a:t>9157</a:t>
            </a:r>
            <a:r>
              <a:rPr lang="en-US" sz="1800" b="1">
                <a:latin typeface="Courier New" pitchFamily="49" charset="0"/>
              </a:rPr>
              <a:t>);</a:t>
            </a:r>
          </a:p>
          <a:p>
            <a:pPr marL="115888" indent="-115888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endParaRPr lang="en-US" sz="2000">
              <a:latin typeface="Courier New" pitchFamily="49" charset="0"/>
            </a:endParaRPr>
          </a:p>
        </p:txBody>
      </p:sp>
      <p:sp>
        <p:nvSpPr>
          <p:cNvPr id="241841" name="Line 177"/>
          <p:cNvSpPr>
            <a:spLocks noChangeShapeType="1"/>
          </p:cNvSpPr>
          <p:nvPr/>
        </p:nvSpPr>
        <p:spPr bwMode="auto">
          <a:xfrm>
            <a:off x="1412875" y="35067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842" name="Line 178"/>
          <p:cNvSpPr>
            <a:spLocks noChangeShapeType="1"/>
          </p:cNvSpPr>
          <p:nvPr/>
        </p:nvSpPr>
        <p:spPr bwMode="auto">
          <a:xfrm>
            <a:off x="4343400" y="326548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844" name="Line 180"/>
          <p:cNvSpPr>
            <a:spLocks noChangeShapeType="1"/>
          </p:cNvSpPr>
          <p:nvPr/>
        </p:nvSpPr>
        <p:spPr bwMode="auto">
          <a:xfrm>
            <a:off x="1412875" y="566578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845" name="Line 181"/>
          <p:cNvSpPr>
            <a:spLocks noChangeShapeType="1"/>
          </p:cNvSpPr>
          <p:nvPr/>
        </p:nvSpPr>
        <p:spPr bwMode="auto">
          <a:xfrm>
            <a:off x="4219575" y="327818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846" name="Line 182"/>
          <p:cNvSpPr>
            <a:spLocks noChangeShapeType="1"/>
          </p:cNvSpPr>
          <p:nvPr/>
        </p:nvSpPr>
        <p:spPr bwMode="auto">
          <a:xfrm>
            <a:off x="1520825" y="5507038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847" name="Line 183"/>
          <p:cNvSpPr>
            <a:spLocks noChangeShapeType="1"/>
          </p:cNvSpPr>
          <p:nvPr/>
        </p:nvSpPr>
        <p:spPr bwMode="auto">
          <a:xfrm>
            <a:off x="1514475" y="349408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848" name="Line 184"/>
          <p:cNvSpPr>
            <a:spLocks noChangeShapeType="1"/>
          </p:cNvSpPr>
          <p:nvPr/>
        </p:nvSpPr>
        <p:spPr bwMode="auto">
          <a:xfrm>
            <a:off x="7423150" y="35448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849" name="Line 185"/>
          <p:cNvSpPr>
            <a:spLocks noChangeShapeType="1"/>
          </p:cNvSpPr>
          <p:nvPr/>
        </p:nvSpPr>
        <p:spPr bwMode="auto">
          <a:xfrm>
            <a:off x="7305675" y="351313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850" name="Line 186"/>
          <p:cNvSpPr>
            <a:spLocks noChangeShapeType="1"/>
          </p:cNvSpPr>
          <p:nvPr/>
        </p:nvSpPr>
        <p:spPr bwMode="auto">
          <a:xfrm>
            <a:off x="4486275" y="328453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851" name="Line 187"/>
          <p:cNvSpPr>
            <a:spLocks noChangeShapeType="1"/>
          </p:cNvSpPr>
          <p:nvPr/>
        </p:nvSpPr>
        <p:spPr bwMode="auto">
          <a:xfrm>
            <a:off x="4619625" y="329723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852" name="Line 188"/>
          <p:cNvSpPr>
            <a:spLocks noChangeShapeType="1"/>
          </p:cNvSpPr>
          <p:nvPr/>
        </p:nvSpPr>
        <p:spPr bwMode="auto">
          <a:xfrm>
            <a:off x="4508500" y="568483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1853" name="Line 189"/>
          <p:cNvSpPr>
            <a:spLocks noChangeShapeType="1"/>
          </p:cNvSpPr>
          <p:nvPr/>
        </p:nvSpPr>
        <p:spPr bwMode="auto">
          <a:xfrm>
            <a:off x="4594225" y="5516563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5" name="Group 196"/>
          <p:cNvGrpSpPr>
            <a:grpSpLocks/>
          </p:cNvGrpSpPr>
          <p:nvPr/>
        </p:nvGrpSpPr>
        <p:grpSpPr bwMode="auto">
          <a:xfrm>
            <a:off x="1130300" y="5765800"/>
            <a:ext cx="1644650" cy="652463"/>
            <a:chOff x="1318" y="3697"/>
            <a:chExt cx="1036" cy="411"/>
          </a:xfrm>
        </p:grpSpPr>
        <p:sp>
          <p:nvSpPr>
            <p:cNvPr id="16499" name="Rectangle 19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500" name="Line 19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501" name="Text Box 195"/>
            <p:cNvSpPr txBox="1">
              <a:spLocks noChangeArrowheads="1"/>
            </p:cNvSpPr>
            <p:nvPr/>
          </p:nvSpPr>
          <p:spPr bwMode="auto">
            <a:xfrm>
              <a:off x="1318" y="3822"/>
              <a:ext cx="994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85000"/>
                </a:lnSpc>
              </a:pPr>
              <a:r>
                <a:rPr lang="en-US" sz="1400"/>
                <a:t>source port: 9157</a:t>
              </a:r>
            </a:p>
            <a:p>
              <a:pPr algn="r" eaLnBrk="0" hangingPunct="0">
                <a:lnSpc>
                  <a:spcPct val="85000"/>
                </a:lnSpc>
              </a:pPr>
              <a:r>
                <a:rPr lang="en-US" sz="1400"/>
                <a:t>dest port: 6428</a:t>
              </a:r>
            </a:p>
          </p:txBody>
        </p:sp>
      </p:grpSp>
      <p:grpSp>
        <p:nvGrpSpPr>
          <p:cNvPr id="6" name="Group 201"/>
          <p:cNvGrpSpPr>
            <a:grpSpLocks/>
          </p:cNvGrpSpPr>
          <p:nvPr/>
        </p:nvGrpSpPr>
        <p:grpSpPr bwMode="auto">
          <a:xfrm>
            <a:off x="2428875" y="4889500"/>
            <a:ext cx="1692275" cy="652463"/>
            <a:chOff x="2741" y="3750"/>
            <a:chExt cx="1066" cy="411"/>
          </a:xfrm>
        </p:grpSpPr>
        <p:sp>
          <p:nvSpPr>
            <p:cNvPr id="16496" name="Rectangle 1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497" name="Line 1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8" name="Text Box 200"/>
            <p:cNvSpPr txBox="1">
              <a:spLocks noChangeArrowheads="1"/>
            </p:cNvSpPr>
            <p:nvPr/>
          </p:nvSpPr>
          <p:spPr bwMode="auto">
            <a:xfrm>
              <a:off x="2813" y="3875"/>
              <a:ext cx="994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400"/>
                <a:t>source port: 6428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400"/>
                <a:t>dest port: 9157</a:t>
              </a:r>
            </a:p>
          </p:txBody>
        </p:sp>
      </p:grpSp>
      <p:grpSp>
        <p:nvGrpSpPr>
          <p:cNvPr id="7" name="Group 202"/>
          <p:cNvGrpSpPr>
            <a:grpSpLocks/>
          </p:cNvGrpSpPr>
          <p:nvPr/>
        </p:nvGrpSpPr>
        <p:grpSpPr bwMode="auto">
          <a:xfrm>
            <a:off x="5453063" y="4889500"/>
            <a:ext cx="1341437" cy="652463"/>
            <a:chOff x="1509" y="3697"/>
            <a:chExt cx="845" cy="411"/>
          </a:xfrm>
        </p:grpSpPr>
        <p:sp>
          <p:nvSpPr>
            <p:cNvPr id="16493" name="Rectangle 20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494" name="Line 20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5" name="Text Box 205"/>
            <p:cNvSpPr txBox="1">
              <a:spLocks noChangeArrowheads="1"/>
            </p:cNvSpPr>
            <p:nvPr/>
          </p:nvSpPr>
          <p:spPr bwMode="auto">
            <a:xfrm>
              <a:off x="1509" y="3822"/>
              <a:ext cx="803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85000"/>
                </a:lnSpc>
              </a:pPr>
              <a:r>
                <a:rPr lang="en-US" sz="1400"/>
                <a:t>source port: ?</a:t>
              </a:r>
            </a:p>
            <a:p>
              <a:pPr algn="r" eaLnBrk="0" hangingPunct="0">
                <a:lnSpc>
                  <a:spcPct val="85000"/>
                </a:lnSpc>
              </a:pPr>
              <a:r>
                <a:rPr lang="en-US" sz="1400"/>
                <a:t>dest port: ?</a:t>
              </a:r>
            </a:p>
          </p:txBody>
        </p:sp>
      </p:grpSp>
      <p:grpSp>
        <p:nvGrpSpPr>
          <p:cNvPr id="8" name="Group 206"/>
          <p:cNvGrpSpPr>
            <a:grpSpLocks/>
          </p:cNvGrpSpPr>
          <p:nvPr/>
        </p:nvGrpSpPr>
        <p:grpSpPr bwMode="auto">
          <a:xfrm>
            <a:off x="4694238" y="5743575"/>
            <a:ext cx="1389062" cy="652463"/>
            <a:chOff x="2741" y="3750"/>
            <a:chExt cx="875" cy="411"/>
          </a:xfrm>
        </p:grpSpPr>
        <p:sp>
          <p:nvSpPr>
            <p:cNvPr id="16490" name="Rectangle 20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491" name="Line 20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92" name="Text Box 209"/>
            <p:cNvSpPr txBox="1">
              <a:spLocks noChangeArrowheads="1"/>
            </p:cNvSpPr>
            <p:nvPr/>
          </p:nvSpPr>
          <p:spPr bwMode="auto">
            <a:xfrm>
              <a:off x="2813" y="3875"/>
              <a:ext cx="803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400"/>
                <a:t>source port: ?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400"/>
                <a:t>dest port: ?</a:t>
              </a:r>
            </a:p>
          </p:txBody>
        </p:sp>
      </p:grpSp>
      <p:grpSp>
        <p:nvGrpSpPr>
          <p:cNvPr id="16451" name="Group 214"/>
          <p:cNvGrpSpPr>
            <a:grpSpLocks/>
          </p:cNvGrpSpPr>
          <p:nvPr/>
        </p:nvGrpSpPr>
        <p:grpSpPr bwMode="auto">
          <a:xfrm>
            <a:off x="0" y="4381500"/>
            <a:ext cx="711200" cy="669925"/>
            <a:chOff x="-44" y="1473"/>
            <a:chExt cx="981" cy="1105"/>
          </a:xfrm>
        </p:grpSpPr>
        <p:pic>
          <p:nvPicPr>
            <p:cNvPr id="16488" name="Picture 21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89" name="Freeform 21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452" name="Group 217"/>
          <p:cNvGrpSpPr>
            <a:grpSpLocks/>
          </p:cNvGrpSpPr>
          <p:nvPr/>
        </p:nvGrpSpPr>
        <p:grpSpPr bwMode="auto">
          <a:xfrm flipH="1">
            <a:off x="8269288" y="4505325"/>
            <a:ext cx="711200" cy="669925"/>
            <a:chOff x="-44" y="1473"/>
            <a:chExt cx="981" cy="1105"/>
          </a:xfrm>
        </p:grpSpPr>
        <p:pic>
          <p:nvPicPr>
            <p:cNvPr id="16486" name="Picture 218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87" name="Freeform 21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453" name="Group 220"/>
          <p:cNvGrpSpPr>
            <a:grpSpLocks/>
          </p:cNvGrpSpPr>
          <p:nvPr/>
        </p:nvGrpSpPr>
        <p:grpSpPr bwMode="auto">
          <a:xfrm>
            <a:off x="3092450" y="3903663"/>
            <a:ext cx="358775" cy="704850"/>
            <a:chOff x="4140" y="429"/>
            <a:chExt cx="1425" cy="2396"/>
          </a:xfrm>
        </p:grpSpPr>
        <p:sp>
          <p:nvSpPr>
            <p:cNvPr id="16454" name="Freeform 22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5" name="Rectangle 22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456" name="Freeform 22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7" name="Freeform 22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8" name="Rectangle 22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6459" name="Group 22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6484" name="AutoShape 22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6485" name="AutoShape 22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6460" name="Rectangle 22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6461" name="Group 23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6482" name="AutoShape 23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6483" name="AutoShape 23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6462" name="Rectangle 23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463" name="Rectangle 23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6464" name="Group 23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6480" name="AutoShape 23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6481" name="AutoShape 23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6465" name="Freeform 23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466" name="Group 23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478" name="AutoShape 24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6479" name="AutoShape 24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6467" name="Rectangle 24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468" name="Freeform 24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9" name="Freeform 24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0" name="Oval 24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471" name="Freeform 24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2" name="AutoShape 24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473" name="AutoShape 24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474" name="Oval 24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475" name="Oval 25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6476" name="Oval 25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477" name="Rectangle 25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4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4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4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8" grpId="0" build="p"/>
      <p:bldP spid="241838" grpId="0"/>
      <p:bldP spid="241841" grpId="0" animBg="1"/>
      <p:bldP spid="241842" grpId="0" animBg="1"/>
      <p:bldP spid="241844" grpId="0" animBg="1"/>
      <p:bldP spid="241845" grpId="0" animBg="1"/>
      <p:bldP spid="241846" grpId="0" animBg="1"/>
      <p:bldP spid="241847" grpId="0" animBg="1"/>
      <p:bldP spid="241848" grpId="0" animBg="1"/>
      <p:bldP spid="241849" grpId="0" animBg="1"/>
      <p:bldP spid="241850" grpId="0" animBg="1"/>
      <p:bldP spid="241851" grpId="0" animBg="1"/>
      <p:bldP spid="241852" grpId="0" animBg="1"/>
      <p:bldP spid="2418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EFC882E-F489-4C01-B2B4-38874462404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Connection-oriented demux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39624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TCP socket identified by 4-tuple: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</a:rPr>
              <a:t>source IP address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</a:rPr>
              <a:t>source port number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</a:rPr>
              <a:t>dest IP address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</a:rPr>
              <a:t>dest port number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demux: receiver uses all four values to direct segment to appropriate socket</a:t>
            </a:r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587500"/>
            <a:ext cx="41148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server host may support many simultaneous TCP sockets: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each socket identified by its own 4-tuple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web servers have different sockets for each connecting client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non-persistent HTTP will have different socket for each request</a:t>
            </a:r>
          </a:p>
        </p:txBody>
      </p:sp>
      <p:pic>
        <p:nvPicPr>
          <p:cNvPr id="17415" name="Picture 7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425" y="1057275"/>
            <a:ext cx="6856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1F1CE58-CD12-4DC2-94CC-BBBF78EEFE9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8436" name="Picture 159" descr="underline_b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200" y="881063"/>
            <a:ext cx="82280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8085138" cy="935038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Connection-oriented demux: example</a:t>
            </a:r>
          </a:p>
        </p:txBody>
      </p:sp>
      <p:sp>
        <p:nvSpPr>
          <p:cNvPr id="18438" name="Freeform 5"/>
          <p:cNvSpPr>
            <a:spLocks/>
          </p:cNvSpPr>
          <p:nvPr/>
        </p:nvSpPr>
        <p:spPr bwMode="auto">
          <a:xfrm>
            <a:off x="2819400" y="176530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8"/>
              <a:gd name="T16" fmla="*/ 0 h 1312"/>
              <a:gd name="T17" fmla="*/ 348 w 348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Freeform 6"/>
          <p:cNvSpPr>
            <a:spLocks/>
          </p:cNvSpPr>
          <p:nvPr/>
        </p:nvSpPr>
        <p:spPr bwMode="auto">
          <a:xfrm>
            <a:off x="417513" y="19446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0"/>
              <a:gd name="T19" fmla="*/ 0 h 1382"/>
              <a:gd name="T20" fmla="*/ 290 w 290"/>
              <a:gd name="T21" fmla="*/ 1382 h 13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Rectangle 23"/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8441" name="Rectangle 24"/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8442" name="Line 25"/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Text Box 26"/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8444" name="Line 27"/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28"/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29"/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Text Box 26"/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8448" name="Text Box 26"/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8449" name="Text Box 26"/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8450" name="Text Box 26"/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8451" name="Oval 19"/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P3</a:t>
            </a:r>
          </a:p>
        </p:txBody>
      </p:sp>
      <p:grpSp>
        <p:nvGrpSpPr>
          <p:cNvPr id="18452" name="Group 20"/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18571" name="Rectangle 2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72" name="Rectangle 2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73" name="Rectangle 2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74" name="Rectangle 2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8453" name="Rectangle 23"/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8454" name="Rectangle 24"/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8455" name="Text Box 26"/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8456" name="Text Box 26"/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8459" name="Oval 36"/>
          <p:cNvSpPr>
            <a:spLocks noChangeArrowheads="1"/>
          </p:cNvSpPr>
          <p:nvPr/>
        </p:nvSpPr>
        <p:spPr bwMode="auto">
          <a:xfrm>
            <a:off x="3497263" y="2014538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P4</a:t>
            </a:r>
          </a:p>
        </p:txBody>
      </p:sp>
      <p:sp>
        <p:nvSpPr>
          <p:cNvPr id="18460" name="Rectangle 23"/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8461" name="Rectangle 24"/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8462" name="Text Box 26"/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8463" name="Text Box 26"/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8464" name="Text Box 26"/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8465" name="Text Box 26"/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8466" name="Text Box 26"/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8467" name="Oval 53"/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P2</a:t>
            </a:r>
          </a:p>
        </p:txBody>
      </p:sp>
      <p:sp>
        <p:nvSpPr>
          <p:cNvPr id="18468" name="Freeform 54"/>
          <p:cNvSpPr>
            <a:spLocks/>
          </p:cNvSpPr>
          <p:nvPr/>
        </p:nvSpPr>
        <p:spPr bwMode="auto">
          <a:xfrm>
            <a:off x="8026400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8"/>
              <a:gd name="T16" fmla="*/ 0 h 1344"/>
              <a:gd name="T17" fmla="*/ 318 w 318"/>
              <a:gd name="T18" fmla="*/ 1344 h 1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8469" name="Group 76"/>
          <p:cNvGrpSpPr>
            <a:grpSpLocks/>
          </p:cNvGrpSpPr>
          <p:nvPr/>
        </p:nvGrpSpPr>
        <p:grpSpPr bwMode="auto"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8568" name="Rectangle 77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69" name="Line 78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70" name="Text Box 79"/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85000"/>
                </a:lnSpc>
              </a:pPr>
              <a:r>
                <a:rPr lang="en-US" sz="1400"/>
                <a:t>source IP,port: A,9157</a:t>
              </a:r>
            </a:p>
            <a:p>
              <a:pPr algn="r" eaLnBrk="0" hangingPunct="0">
                <a:lnSpc>
                  <a:spcPct val="85000"/>
                </a:lnSpc>
              </a:pPr>
              <a:r>
                <a:rPr lang="en-US" sz="1400"/>
                <a:t>dest IP, port: B,80</a:t>
              </a:r>
            </a:p>
          </p:txBody>
        </p:sp>
      </p:grpSp>
      <p:grpSp>
        <p:nvGrpSpPr>
          <p:cNvPr id="18470" name="Group 80"/>
          <p:cNvGrpSpPr>
            <a:grpSpLocks/>
          </p:cNvGrpSpPr>
          <p:nvPr/>
        </p:nvGrpSpPr>
        <p:grpSpPr bwMode="auto"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8565" name="Rectangle 81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66" name="Line 82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67" name="Text Box 83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400"/>
                <a:t>source IP,port: B,80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400"/>
                <a:t>dest IP,port: A,9157</a:t>
              </a:r>
            </a:p>
          </p:txBody>
        </p:sp>
      </p:grpSp>
      <p:sp>
        <p:nvSpPr>
          <p:cNvPr id="18471" name="Text Box 93"/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Gill Sans MT" pitchFamily="34" charset="0"/>
              </a:rPr>
              <a:t>host: IP address A</a:t>
            </a:r>
          </a:p>
        </p:txBody>
      </p:sp>
      <p:sp>
        <p:nvSpPr>
          <p:cNvPr id="18472" name="Text Box 94"/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Gill Sans MT" pitchFamily="34" charset="0"/>
              </a:rPr>
              <a:t>host: IP address C</a:t>
            </a:r>
          </a:p>
        </p:txBody>
      </p:sp>
      <p:sp>
        <p:nvSpPr>
          <p:cNvPr id="18473" name="Line 96"/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74" name="Line 97"/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75" name="Text Box 26"/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8476" name="Line 99"/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77" name="Line 100"/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8478" name="Group 101"/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8561" name="Rectangle 10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62" name="Rectangle 10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63" name="Rectangle 10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64" name="Rectangle 10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8479" name="Oval 106"/>
          <p:cNvSpPr>
            <a:spLocks noChangeArrowheads="1"/>
          </p:cNvSpPr>
          <p:nvPr/>
        </p:nvSpPr>
        <p:spPr bwMode="auto">
          <a:xfrm>
            <a:off x="4864100" y="20193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P6</a:t>
            </a:r>
          </a:p>
        </p:txBody>
      </p:sp>
      <p:sp>
        <p:nvSpPr>
          <p:cNvPr id="18480" name="Oval 112"/>
          <p:cNvSpPr>
            <a:spLocks noChangeArrowheads="1"/>
          </p:cNvSpPr>
          <p:nvPr/>
        </p:nvSpPr>
        <p:spPr bwMode="auto">
          <a:xfrm>
            <a:off x="4192588" y="2017713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P5</a:t>
            </a:r>
          </a:p>
        </p:txBody>
      </p:sp>
      <p:grpSp>
        <p:nvGrpSpPr>
          <p:cNvPr id="18481" name="Group 118"/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8557" name="Rectangle 11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58" name="Rectangle 12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59" name="Rectangle 12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60" name="Rectangle 12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8482" name="Group 123"/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8553" name="Rectangle 124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54" name="Rectangle 125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55" name="Rectangle 126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56" name="Rectangle 127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8483" name="Line 133"/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4" name="Line 134"/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5" name="Line 135"/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6" name="Line 136"/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8487" name="Group 128"/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8549" name="Rectangle 12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50" name="Rectangle 13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51" name="Rectangle 13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52" name="Rectangle 13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8488" name="Group 137"/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8545" name="Rectangle 138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46" name="Rectangle 139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47" name="Rectangle 140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48" name="Rectangle 141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8489" name="Oval 143"/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P3</a:t>
            </a:r>
          </a:p>
        </p:txBody>
      </p:sp>
      <p:sp>
        <p:nvSpPr>
          <p:cNvPr id="18490" name="Freeform 144"/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98"/>
              <a:gd name="T16" fmla="*/ 0 h 1698"/>
              <a:gd name="T17" fmla="*/ 1698 w 1698"/>
              <a:gd name="T18" fmla="*/ 1698 h 16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91" name="Freeform 145"/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  <a:gd name="T12" fmla="*/ 0 w 1946"/>
              <a:gd name="T13" fmla="*/ 0 h 1801"/>
              <a:gd name="T14" fmla="*/ 1946 w 1946"/>
              <a:gd name="T15" fmla="*/ 1801 h 18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92" name="Freeform 146"/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  <a:gd name="T12" fmla="*/ 0 w 1014"/>
              <a:gd name="T13" fmla="*/ 0 h 1480"/>
              <a:gd name="T14" fmla="*/ 1014 w 1014"/>
              <a:gd name="T15" fmla="*/ 1480 h 1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8493" name="Group 147"/>
          <p:cNvGrpSpPr>
            <a:grpSpLocks/>
          </p:cNvGrpSpPr>
          <p:nvPr/>
        </p:nvGrpSpPr>
        <p:grpSpPr bwMode="auto"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8542" name="Rectangle 14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43" name="Line 14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44" name="Text Box 15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400"/>
                <a:t>source IP,port: C,5775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400"/>
                <a:t>dest IP,port: B,80</a:t>
              </a:r>
            </a:p>
          </p:txBody>
        </p:sp>
      </p:grpSp>
      <p:grpSp>
        <p:nvGrpSpPr>
          <p:cNvPr id="18494" name="Group 151"/>
          <p:cNvGrpSpPr>
            <a:grpSpLocks/>
          </p:cNvGrpSpPr>
          <p:nvPr/>
        </p:nvGrpSpPr>
        <p:grpSpPr bwMode="auto"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8539" name="Rectangle 152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40" name="Line 153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541" name="Text Box 154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400"/>
                <a:t>source IP,port: C,9157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400"/>
                <a:t>dest IP,port: B,80</a:t>
              </a:r>
            </a:p>
          </p:txBody>
        </p:sp>
      </p:grpSp>
      <p:sp>
        <p:nvSpPr>
          <p:cNvPr id="364699" name="Text Box 155"/>
          <p:cNvSpPr txBox="1">
            <a:spLocks noChangeArrowheads="1"/>
          </p:cNvSpPr>
          <p:nvPr/>
        </p:nvSpPr>
        <p:spPr bwMode="auto">
          <a:xfrm>
            <a:off x="508000" y="6081713"/>
            <a:ext cx="48593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rgbClr val="CC0000"/>
                </a:solidFill>
              </a:rPr>
              <a:t>three segments, all destined to IP address: B,</a:t>
            </a:r>
          </a:p>
          <a:p>
            <a:pPr algn="ctr" eaLnBrk="0" hangingPunct="0"/>
            <a:r>
              <a:rPr lang="en-US">
                <a:solidFill>
                  <a:srgbClr val="CC0000"/>
                </a:solidFill>
              </a:rPr>
              <a:t> dest port: 80 are demultiplexed to </a:t>
            </a:r>
            <a:r>
              <a:rPr lang="en-US" i="1">
                <a:solidFill>
                  <a:srgbClr val="CC0000"/>
                </a:solidFill>
              </a:rPr>
              <a:t>different </a:t>
            </a:r>
            <a:r>
              <a:rPr lang="en-US">
                <a:solidFill>
                  <a:srgbClr val="CC0000"/>
                </a:solidFill>
              </a:rPr>
              <a:t>sockets</a:t>
            </a:r>
          </a:p>
        </p:txBody>
      </p:sp>
      <p:sp>
        <p:nvSpPr>
          <p:cNvPr id="364700" name="Line 156"/>
          <p:cNvSpPr>
            <a:spLocks noChangeShapeType="1"/>
          </p:cNvSpPr>
          <p:nvPr/>
        </p:nvSpPr>
        <p:spPr bwMode="auto">
          <a:xfrm>
            <a:off x="3502025" y="5770563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4701" name="Line 157"/>
          <p:cNvSpPr>
            <a:spLocks noChangeShapeType="1"/>
          </p:cNvSpPr>
          <p:nvPr/>
        </p:nvSpPr>
        <p:spPr bwMode="auto">
          <a:xfrm>
            <a:off x="6570663" y="529272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4702" name="Line 158"/>
          <p:cNvSpPr>
            <a:spLocks noChangeShapeType="1"/>
          </p:cNvSpPr>
          <p:nvPr/>
        </p:nvSpPr>
        <p:spPr bwMode="auto">
          <a:xfrm>
            <a:off x="6646863" y="608647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99" name="Text Box 160"/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Gill Sans MT" pitchFamily="34" charset="0"/>
              </a:rPr>
              <a:t>server: IP address B</a:t>
            </a:r>
          </a:p>
        </p:txBody>
      </p:sp>
      <p:grpSp>
        <p:nvGrpSpPr>
          <p:cNvPr id="18500" name="Group 161"/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18507" name="Freeform 16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8" name="Rectangle 163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09" name="Freeform 16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0" name="Freeform 16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1" name="Rectangle 166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8512" name="Group 16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537" name="AutoShape 16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8538" name="AutoShape 169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8513" name="Rectangle 170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8514" name="Group 17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535" name="AutoShape 172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8536" name="AutoShape 173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8515" name="Rectangle 174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16" name="Rectangle 175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8517" name="Group 17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533" name="AutoShape 17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8534" name="AutoShape 178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8518" name="Freeform 17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519" name="Group 18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31" name="AutoShape 181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8532" name="AutoShape 18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8520" name="Rectangle 183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21" name="Freeform 18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2" name="Freeform 18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3" name="Oval 186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24" name="Freeform 18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5" name="AutoShape 188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26" name="AutoShape 189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27" name="Oval 190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28" name="Oval 191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8529" name="Oval 192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8530" name="Rectangle 193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8501" name="Group 194"/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18505" name="Picture 19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506" name="Freeform 19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502" name="Group 197"/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18503" name="Picture 198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504" name="Freeform 19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99" grpId="0"/>
      <p:bldP spid="364700" grpId="0" animBg="1"/>
      <p:bldP spid="364701" grpId="0" animBg="1"/>
      <p:bldP spid="36470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3DFABB8-7EDF-445D-89CA-4BE7C66268B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8085138" cy="935038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Connection-oriented demux: example</a:t>
            </a:r>
          </a:p>
        </p:txBody>
      </p:sp>
      <p:sp>
        <p:nvSpPr>
          <p:cNvPr id="19461" name="Freeform 4"/>
          <p:cNvSpPr>
            <a:spLocks/>
          </p:cNvSpPr>
          <p:nvPr/>
        </p:nvSpPr>
        <p:spPr bwMode="auto">
          <a:xfrm>
            <a:off x="2830513" y="17541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8"/>
              <a:gd name="T16" fmla="*/ 0 h 1312"/>
              <a:gd name="T17" fmla="*/ 348 w 348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2" name="Freeform 5"/>
          <p:cNvSpPr>
            <a:spLocks/>
          </p:cNvSpPr>
          <p:nvPr/>
        </p:nvSpPr>
        <p:spPr bwMode="auto">
          <a:xfrm>
            <a:off x="438150" y="1933575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0"/>
              <a:gd name="T19" fmla="*/ 0 h 1382"/>
              <a:gd name="T20" fmla="*/ 290 w 290"/>
              <a:gd name="T21" fmla="*/ 1382 h 13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Rectangle 23"/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9464" name="Rectangle 24"/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9465" name="Line 25"/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Text Box 26"/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9467" name="Line 27"/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28"/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29"/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Text Box 26"/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9471" name="Text Box 26"/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9472" name="Text Box 26"/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9473" name="Text Box 26"/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9474" name="Oval 18"/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P3</a:t>
            </a:r>
          </a:p>
        </p:txBody>
      </p:sp>
      <p:grpSp>
        <p:nvGrpSpPr>
          <p:cNvPr id="19475" name="Group 19"/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19591" name="Rectangle 2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92" name="Rectangle 2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93" name="Rectangle 2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94" name="Rectangle 2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9476" name="Rectangle 23"/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9477" name="Rectangle 24"/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9478" name="Text Box 26"/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9479" name="Text Box 26"/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9480" name="Text Box 26"/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9481" name="Text Box 26"/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9482" name="Rectangle 23"/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9483" name="Rectangle 24"/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9484" name="Text Box 26"/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9485" name="Text Box 26"/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9486" name="Text Box 26"/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9487" name="Text Box 26"/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9488" name="Text Box 26"/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9489" name="Oval 38"/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P2</a:t>
            </a:r>
          </a:p>
        </p:txBody>
      </p:sp>
      <p:sp>
        <p:nvSpPr>
          <p:cNvPr id="19490" name="Freeform 39"/>
          <p:cNvSpPr>
            <a:spLocks/>
          </p:cNvSpPr>
          <p:nvPr/>
        </p:nvSpPr>
        <p:spPr bwMode="auto">
          <a:xfrm>
            <a:off x="8004175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8"/>
              <a:gd name="T16" fmla="*/ 0 h 1344"/>
              <a:gd name="T17" fmla="*/ 318 w 318"/>
              <a:gd name="T18" fmla="*/ 1344 h 1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9491" name="Group 42"/>
          <p:cNvGrpSpPr>
            <a:grpSpLocks/>
          </p:cNvGrpSpPr>
          <p:nvPr/>
        </p:nvGrpSpPr>
        <p:grpSpPr bwMode="auto"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9588" name="Rectangle 4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89" name="Line 4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90" name="Text Box 45"/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85000"/>
                </a:lnSpc>
              </a:pPr>
              <a:r>
                <a:rPr lang="en-US" sz="1400"/>
                <a:t>source IP,port: A,9157</a:t>
              </a:r>
            </a:p>
            <a:p>
              <a:pPr algn="r" eaLnBrk="0" hangingPunct="0">
                <a:lnSpc>
                  <a:spcPct val="85000"/>
                </a:lnSpc>
              </a:pPr>
              <a:r>
                <a:rPr lang="en-US" sz="1400"/>
                <a:t>dest IP, port: B,80</a:t>
              </a:r>
            </a:p>
          </p:txBody>
        </p:sp>
      </p:grpSp>
      <p:grpSp>
        <p:nvGrpSpPr>
          <p:cNvPr id="19492" name="Group 46"/>
          <p:cNvGrpSpPr>
            <a:grpSpLocks/>
          </p:cNvGrpSpPr>
          <p:nvPr/>
        </p:nvGrpSpPr>
        <p:grpSpPr bwMode="auto"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9585" name="Rectangle 4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86" name="Line 4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87" name="Text Box 49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400"/>
                <a:t>source IP,port: B,80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400"/>
                <a:t>dest IP,port: A,9157</a:t>
              </a:r>
            </a:p>
          </p:txBody>
        </p:sp>
      </p:grpSp>
      <p:sp>
        <p:nvSpPr>
          <p:cNvPr id="19493" name="Text Box 50"/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Gill Sans MT" pitchFamily="34" charset="0"/>
              </a:rPr>
              <a:t>host: IP address A</a:t>
            </a:r>
          </a:p>
        </p:txBody>
      </p:sp>
      <p:sp>
        <p:nvSpPr>
          <p:cNvPr id="19494" name="Text Box 51"/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Gill Sans MT" pitchFamily="34" charset="0"/>
              </a:rPr>
              <a:t>host: IP address C</a:t>
            </a:r>
          </a:p>
        </p:txBody>
      </p:sp>
      <p:sp>
        <p:nvSpPr>
          <p:cNvPr id="19495" name="Text Box 52"/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Gill Sans MT" pitchFamily="34" charset="0"/>
              </a:rPr>
              <a:t>server: IP address B</a:t>
            </a:r>
          </a:p>
        </p:txBody>
      </p:sp>
      <p:sp>
        <p:nvSpPr>
          <p:cNvPr id="19496" name="Line 53"/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97" name="Line 54"/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98" name="Text Box 26"/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9499" name="Line 56"/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00" name="Line 57"/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9501" name="Group 58"/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9581" name="Rectangle 5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82" name="Rectangle 6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83" name="Rectangle 6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84" name="Rectangle 6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9502" name="Group 65"/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9577" name="Rectangle 66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78" name="Rectangle 67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79" name="Rectangle 68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80" name="Rectangle 6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9503" name="Group 70"/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9573" name="Rectangle 7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74" name="Rectangle 7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75" name="Rectangle 7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76" name="Rectangle 7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9504" name="Line 75"/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05" name="Line 76"/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06" name="Line 77"/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07" name="Line 78"/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9508" name="Group 79"/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9569" name="Rectangle 8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70" name="Rectangle 8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71" name="Rectangle 8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72" name="Rectangle 8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9509" name="Group 84"/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9565" name="Rectangle 85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66" name="Rectangle 86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67" name="Rectangle 87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68" name="Rectangle 88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9510" name="Oval 89"/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P3</a:t>
            </a:r>
          </a:p>
        </p:txBody>
      </p:sp>
      <p:sp>
        <p:nvSpPr>
          <p:cNvPr id="19511" name="Freeform 90"/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98"/>
              <a:gd name="T16" fmla="*/ 0 h 1698"/>
              <a:gd name="T17" fmla="*/ 1698 w 1698"/>
              <a:gd name="T18" fmla="*/ 1698 h 16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12" name="Freeform 91"/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  <a:gd name="T12" fmla="*/ 0 w 1946"/>
              <a:gd name="T13" fmla="*/ 0 h 1801"/>
              <a:gd name="T14" fmla="*/ 1946 w 1946"/>
              <a:gd name="T15" fmla="*/ 1801 h 18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13" name="Freeform 92"/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  <a:gd name="T12" fmla="*/ 0 w 1014"/>
              <a:gd name="T13" fmla="*/ 0 h 1480"/>
              <a:gd name="T14" fmla="*/ 1014 w 1014"/>
              <a:gd name="T15" fmla="*/ 1480 h 1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9514" name="Group 93"/>
          <p:cNvGrpSpPr>
            <a:grpSpLocks/>
          </p:cNvGrpSpPr>
          <p:nvPr/>
        </p:nvGrpSpPr>
        <p:grpSpPr bwMode="auto"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9562" name="Rectangle 94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63" name="Line 95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64" name="Text Box 96"/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400"/>
                <a:t>source IP,port: C,5775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400"/>
                <a:t>dest IP,port: B,80</a:t>
              </a:r>
            </a:p>
          </p:txBody>
        </p:sp>
      </p:grpSp>
      <p:grpSp>
        <p:nvGrpSpPr>
          <p:cNvPr id="19515" name="Group 97"/>
          <p:cNvGrpSpPr>
            <a:grpSpLocks/>
          </p:cNvGrpSpPr>
          <p:nvPr/>
        </p:nvGrpSpPr>
        <p:grpSpPr bwMode="auto"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9559" name="Rectangle 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60" name="Line 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61" name="Text Box 10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400"/>
                <a:t>source IP,port: C,9157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400"/>
                <a:t>dest IP,port: B,80</a:t>
              </a:r>
            </a:p>
          </p:txBody>
        </p:sp>
      </p:grpSp>
      <p:sp>
        <p:nvSpPr>
          <p:cNvPr id="19516" name="Oval 30"/>
          <p:cNvSpPr>
            <a:spLocks noChangeArrowheads="1"/>
          </p:cNvSpPr>
          <p:nvPr/>
        </p:nvSpPr>
        <p:spPr bwMode="auto">
          <a:xfrm>
            <a:off x="3497263" y="2103438"/>
            <a:ext cx="20335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P4</a:t>
            </a:r>
          </a:p>
        </p:txBody>
      </p:sp>
      <p:sp>
        <p:nvSpPr>
          <p:cNvPr id="19517" name="Text Box 101"/>
          <p:cNvSpPr txBox="1">
            <a:spLocks noChangeArrowheads="1"/>
          </p:cNvSpPr>
          <p:nvPr/>
        </p:nvSpPr>
        <p:spPr bwMode="auto">
          <a:xfrm>
            <a:off x="4970463" y="1171575"/>
            <a:ext cx="1952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CC0000"/>
                </a:solidFill>
              </a:rPr>
              <a:t>threaded server</a:t>
            </a:r>
          </a:p>
        </p:txBody>
      </p:sp>
      <p:sp>
        <p:nvSpPr>
          <p:cNvPr id="19518" name="Line 102"/>
          <p:cNvSpPr>
            <a:spLocks noChangeShapeType="1"/>
          </p:cNvSpPr>
          <p:nvPr/>
        </p:nvSpPr>
        <p:spPr bwMode="auto">
          <a:xfrm flipH="1">
            <a:off x="4779963" y="1516063"/>
            <a:ext cx="579437" cy="7524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19519" name="Picture 103" descr="underline_b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200" y="881063"/>
            <a:ext cx="82280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520" name="Group 104"/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19557" name="Picture 10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558" name="Freeform 10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521" name="Group 107"/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19555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556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522" name="Group 110"/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19523" name="Freeform 11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4" name="Rectangle 11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25" name="Freeform 11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6" name="Freeform 11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7" name="Rectangle 11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9528" name="Group 11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553" name="AutoShape 1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554" name="AutoShape 11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9529" name="Rectangle 11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9530" name="Group 12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551" name="AutoShape 12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552" name="AutoShape 12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9531" name="Rectangle 12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32" name="Rectangle 12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9533" name="Group 12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549" name="AutoShape 12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550" name="AutoShape 12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9534" name="Freeform 12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535" name="Group 12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547" name="AutoShape 13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548" name="AutoShape 13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9536" name="Rectangle 13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37" name="Freeform 13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8" name="Freeform 13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9" name="Oval 13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40" name="Freeform 13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1" name="AutoShape 13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42" name="AutoShape 13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43" name="Oval 13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44" name="Oval 14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9545" name="Oval 14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9546" name="Rectangle 14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2048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A52567C-D2A6-4114-A305-120FDE9967A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3.4 principles of reliable data transfer</a:t>
            </a:r>
          </a:p>
        </p:txBody>
      </p:sp>
      <p:sp>
        <p:nvSpPr>
          <p:cNvPr id="1536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3.7 TCP congestion control</a:t>
            </a:r>
          </a:p>
        </p:txBody>
      </p:sp>
      <p:pic>
        <p:nvPicPr>
          <p:cNvPr id="20487" name="Picture 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215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CA80736-98DF-4A96-AE73-84EBAF5047B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1508" name="Picture 10" descr="underline_b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847725"/>
            <a:ext cx="8228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3" y="182563"/>
            <a:ext cx="8529637" cy="922337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UDP: User Datagram Protocol </a:t>
            </a:r>
            <a:r>
              <a:rPr lang="en-US" sz="3200">
                <a:ea typeface="ＭＳ Ｐゴシック" pitchFamily="34" charset="-128"/>
              </a:rPr>
              <a:t>[RFC 768]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325563"/>
            <a:ext cx="3810000" cy="4648200"/>
          </a:xfrm>
        </p:spPr>
        <p:txBody>
          <a:bodyPr/>
          <a:lstStyle/>
          <a:p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no frills,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r>
              <a:rPr lang="en-US" altLang="ja-JP" sz="2400">
                <a:ea typeface="ＭＳ Ｐゴシック" pitchFamily="34" charset="-128"/>
              </a:rPr>
              <a:t> </a:t>
            </a:r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bare bones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r>
              <a:rPr lang="en-US" altLang="ja-JP" sz="2400">
                <a:ea typeface="ＭＳ Ｐゴシック" pitchFamily="34" charset="-128"/>
              </a:rPr>
              <a:t> Internet transport protocol</a:t>
            </a:r>
          </a:p>
          <a:p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best effort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r>
              <a:rPr lang="en-US" altLang="ja-JP" sz="2400">
                <a:ea typeface="ＭＳ Ｐゴシック" pitchFamily="34" charset="-128"/>
              </a:rPr>
              <a:t> service, UDP segments may be:</a:t>
            </a:r>
          </a:p>
          <a:p>
            <a:pPr lvl="1"/>
            <a:r>
              <a:rPr lang="en-US">
                <a:ea typeface="ＭＳ Ｐゴシック" pitchFamily="34" charset="-128"/>
              </a:rPr>
              <a:t>lost</a:t>
            </a:r>
          </a:p>
          <a:p>
            <a:pPr lvl="1"/>
            <a:r>
              <a:rPr lang="en-US">
                <a:ea typeface="ＭＳ Ｐゴシック" pitchFamily="34" charset="-128"/>
              </a:rPr>
              <a:t>delivered out-of-order to app</a:t>
            </a:r>
          </a:p>
          <a:p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connectionless:</a:t>
            </a: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pPr lvl="1"/>
            <a:r>
              <a:rPr lang="en-US">
                <a:ea typeface="ＭＳ Ｐゴシック" pitchFamily="34" charset="-128"/>
              </a:rPr>
              <a:t>no handshaking between UDP sender, receiver</a:t>
            </a:r>
          </a:p>
          <a:p>
            <a:pPr lvl="1"/>
            <a:r>
              <a:rPr lang="en-US">
                <a:ea typeface="ＭＳ Ｐゴシック" pitchFamily="34" charset="-128"/>
              </a:rPr>
              <a:t>each UDP segment handled independently of others</a:t>
            </a:r>
          </a:p>
        </p:txBody>
      </p:sp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4745038" y="1271588"/>
            <a:ext cx="4052887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>
                <a:latin typeface="Gill Sans MT" pitchFamily="34" charset="0"/>
              </a:rPr>
              <a:t>UDP use:</a:t>
            </a:r>
          </a:p>
          <a:p>
            <a:pPr marL="688975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streaming multimedia apps (loss tolerant, rate sensitive)</a:t>
            </a:r>
          </a:p>
          <a:p>
            <a:pPr marL="688975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DNS</a:t>
            </a:r>
          </a:p>
          <a:p>
            <a:pPr marL="688975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SNMP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>
                <a:latin typeface="Gill Sans MT" pitchFamily="34" charset="0"/>
              </a:rPr>
              <a:t>reliable transfer over UDP: </a:t>
            </a:r>
          </a:p>
          <a:p>
            <a:pPr marL="688975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add reliability at application layer</a:t>
            </a:r>
          </a:p>
          <a:p>
            <a:pPr marL="688975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application-specific error recovery!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225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85B1FFB-5DD9-4054-B099-2898DA61258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2532" name="Picture 31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600" y="950913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49238"/>
            <a:ext cx="8343900" cy="993775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UDP: segment header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714375" y="1852613"/>
            <a:ext cx="3324225" cy="32004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638175" y="1947863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677863" y="1960563"/>
            <a:ext cx="1563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source port #</a:t>
            </a:r>
            <a:endParaRPr lang="en-US" sz="2400"/>
          </a:p>
        </p:txBody>
      </p:sp>
      <p:sp>
        <p:nvSpPr>
          <p:cNvPr id="22537" name="Text Box 10"/>
          <p:cNvSpPr txBox="1">
            <a:spLocks noChangeArrowheads="1"/>
          </p:cNvSpPr>
          <p:nvPr/>
        </p:nvSpPr>
        <p:spPr bwMode="auto">
          <a:xfrm>
            <a:off x="2463800" y="1960563"/>
            <a:ext cx="13287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dest port #</a:t>
            </a:r>
          </a:p>
        </p:txBody>
      </p:sp>
      <p:sp>
        <p:nvSpPr>
          <p:cNvPr id="22538" name="Line 11"/>
          <p:cNvSpPr>
            <a:spLocks noChangeShapeType="1"/>
          </p:cNvSpPr>
          <p:nvPr/>
        </p:nvSpPr>
        <p:spPr bwMode="auto">
          <a:xfrm flipV="1">
            <a:off x="628650" y="2347913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2"/>
          <p:cNvSpPr>
            <a:spLocks noChangeShapeType="1"/>
          </p:cNvSpPr>
          <p:nvPr/>
        </p:nvSpPr>
        <p:spPr bwMode="auto">
          <a:xfrm flipV="1">
            <a:off x="619125" y="2747963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3"/>
          <p:cNvSpPr>
            <a:spLocks noChangeShapeType="1"/>
          </p:cNvSpPr>
          <p:nvPr/>
        </p:nvSpPr>
        <p:spPr bwMode="auto">
          <a:xfrm flipV="1">
            <a:off x="2276475" y="1947863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Text Box 14"/>
          <p:cNvSpPr txBox="1">
            <a:spLocks noChangeArrowheads="1"/>
          </p:cNvSpPr>
          <p:nvPr/>
        </p:nvSpPr>
        <p:spPr bwMode="auto">
          <a:xfrm>
            <a:off x="1784350" y="1482725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/>
              <a:t>32 bits</a:t>
            </a:r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>
            <a:off x="2733675" y="1714500"/>
            <a:ext cx="120015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6"/>
          <p:cNvSpPr>
            <a:spLocks noChangeShapeType="1"/>
          </p:cNvSpPr>
          <p:nvPr/>
        </p:nvSpPr>
        <p:spPr bwMode="auto">
          <a:xfrm rot="10800000">
            <a:off x="623888" y="1724025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Text Box 17"/>
          <p:cNvSpPr txBox="1">
            <a:spLocks noChangeArrowheads="1"/>
          </p:cNvSpPr>
          <p:nvPr/>
        </p:nvSpPr>
        <p:spPr bwMode="auto">
          <a:xfrm>
            <a:off x="1481138" y="3306763"/>
            <a:ext cx="13890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/>
              <a:t>application</a:t>
            </a:r>
          </a:p>
          <a:p>
            <a:pPr algn="ctr" eaLnBrk="0" hangingPunct="0"/>
            <a:r>
              <a:rPr lang="en-US" sz="2000"/>
              <a:t>data </a:t>
            </a:r>
          </a:p>
          <a:p>
            <a:pPr algn="ctr" eaLnBrk="0" hangingPunct="0"/>
            <a:r>
              <a:rPr lang="en-US" sz="2000"/>
              <a:t>(payload)</a:t>
            </a:r>
            <a:endParaRPr lang="en-US" sz="2400"/>
          </a:p>
        </p:txBody>
      </p:sp>
      <p:sp>
        <p:nvSpPr>
          <p:cNvPr id="22545" name="Text Box 19"/>
          <p:cNvSpPr txBox="1">
            <a:spLocks noChangeArrowheads="1"/>
          </p:cNvSpPr>
          <p:nvPr/>
        </p:nvSpPr>
        <p:spPr bwMode="auto">
          <a:xfrm>
            <a:off x="1074738" y="5222875"/>
            <a:ext cx="2524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/>
              <a:t>UDP segment format</a:t>
            </a:r>
            <a:endParaRPr lang="en-US" sz="2400"/>
          </a:p>
        </p:txBody>
      </p:sp>
      <p:sp>
        <p:nvSpPr>
          <p:cNvPr id="22546" name="Line 20"/>
          <p:cNvSpPr>
            <a:spLocks noChangeShapeType="1"/>
          </p:cNvSpPr>
          <p:nvPr/>
        </p:nvSpPr>
        <p:spPr bwMode="auto">
          <a:xfrm flipV="1">
            <a:off x="2276475" y="2357438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Text Box 22"/>
          <p:cNvSpPr txBox="1">
            <a:spLocks noChangeArrowheads="1"/>
          </p:cNvSpPr>
          <p:nvPr/>
        </p:nvSpPr>
        <p:spPr bwMode="auto">
          <a:xfrm>
            <a:off x="1020763" y="2351088"/>
            <a:ext cx="8143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length</a:t>
            </a:r>
            <a:endParaRPr lang="en-US" sz="2400"/>
          </a:p>
        </p:txBody>
      </p:sp>
      <p:sp>
        <p:nvSpPr>
          <p:cNvPr id="22548" name="Text Box 23"/>
          <p:cNvSpPr txBox="1">
            <a:spLocks noChangeArrowheads="1"/>
          </p:cNvSpPr>
          <p:nvPr/>
        </p:nvSpPr>
        <p:spPr bwMode="auto">
          <a:xfrm>
            <a:off x="2566988" y="2341563"/>
            <a:ext cx="1176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checksum</a:t>
            </a:r>
            <a:endParaRPr lang="en-US" sz="2400"/>
          </a:p>
        </p:txBody>
      </p:sp>
      <p:sp>
        <p:nvSpPr>
          <p:cNvPr id="22549" name="Text Box 24"/>
          <p:cNvSpPr txBox="1">
            <a:spLocks noChangeArrowheads="1"/>
          </p:cNvSpPr>
          <p:nvPr/>
        </p:nvSpPr>
        <p:spPr bwMode="auto">
          <a:xfrm>
            <a:off x="4260850" y="1316038"/>
            <a:ext cx="24066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800"/>
              <a:t>length, in bytes of UDP segment, including header</a:t>
            </a:r>
            <a:endParaRPr lang="en-US" sz="2400"/>
          </a:p>
        </p:txBody>
      </p:sp>
      <p:sp>
        <p:nvSpPr>
          <p:cNvPr id="22550" name="Line 25"/>
          <p:cNvSpPr>
            <a:spLocks noChangeShapeType="1"/>
          </p:cNvSpPr>
          <p:nvPr/>
        </p:nvSpPr>
        <p:spPr bwMode="auto">
          <a:xfrm flipH="1">
            <a:off x="1878013" y="1631950"/>
            <a:ext cx="2873375" cy="89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Rectangle 26"/>
          <p:cNvSpPr>
            <a:spLocks noGrp="1" noChangeArrowheads="1"/>
          </p:cNvSpPr>
          <p:nvPr>
            <p:ph type="body" sz="half" idx="2"/>
          </p:nvPr>
        </p:nvSpPr>
        <p:spPr>
          <a:xfrm>
            <a:off x="4865688" y="3044825"/>
            <a:ext cx="3810000" cy="30448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no connection establishment (which can add delay)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simple: no connection state at sender, receiver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small header size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no congestion control: UDP can blast away as fast as desired</a:t>
            </a:r>
          </a:p>
        </p:txBody>
      </p:sp>
      <p:sp>
        <p:nvSpPr>
          <p:cNvPr id="22552" name="Rectangle 27"/>
          <p:cNvSpPr>
            <a:spLocks noChangeArrowheads="1"/>
          </p:cNvSpPr>
          <p:nvPr/>
        </p:nvSpPr>
        <p:spPr bwMode="auto">
          <a:xfrm>
            <a:off x="4703763" y="2924175"/>
            <a:ext cx="4048125" cy="32591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2553" name="Text Box 28"/>
          <p:cNvSpPr txBox="1">
            <a:spLocks noChangeArrowheads="1"/>
          </p:cNvSpPr>
          <p:nvPr/>
        </p:nvSpPr>
        <p:spPr bwMode="auto">
          <a:xfrm>
            <a:off x="4935538" y="2643188"/>
            <a:ext cx="3130550" cy="4333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why is there a UDP?</a:t>
            </a:r>
            <a:endParaRPr lang="en-US">
              <a:latin typeface="Gill Sans MT" pitchFamily="34" charset="0"/>
            </a:endParaRPr>
          </a:p>
        </p:txBody>
      </p:sp>
      <p:pic>
        <p:nvPicPr>
          <p:cNvPr id="22554" name="Picture 27" descr="https://encrypted-tbn2.gstatic.com/images?q=tbn:ANd9GcQ1ImS9ynegMhqWIItbUPrJSYeedUWbfIlgD8KEVsYQYzyaKIgqQDBjxL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4325" y="0"/>
            <a:ext cx="12096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235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04E67BA-4B6D-4280-9D8A-373C1EF416A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UDP checksum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557463"/>
            <a:ext cx="3657600" cy="3495675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3200">
                <a:solidFill>
                  <a:srgbClr val="CC0000"/>
                </a:solidFill>
                <a:ea typeface="ＭＳ Ｐゴシック" pitchFamily="34" charset="-128"/>
              </a:rPr>
              <a:t>sender:</a:t>
            </a:r>
          </a:p>
          <a:p>
            <a:pPr>
              <a:lnSpc>
                <a:spcPct val="80000"/>
              </a:lnSpc>
            </a:pPr>
            <a:r>
              <a:rPr lang="en-US" sz="2400">
                <a:ea typeface="ＭＳ Ｐゴシック" pitchFamily="34" charset="-128"/>
              </a:rPr>
              <a:t>treat segment contents, including header fields,  as sequence of 16-bit integers</a:t>
            </a:r>
          </a:p>
          <a:p>
            <a:pPr>
              <a:lnSpc>
                <a:spcPct val="80000"/>
              </a:lnSpc>
            </a:pPr>
            <a:r>
              <a:rPr lang="en-US" sz="2400">
                <a:ea typeface="ＭＳ Ｐゴシック" pitchFamily="34" charset="-128"/>
              </a:rPr>
              <a:t>checksum: addition (one</a:t>
            </a:r>
            <a:r>
              <a:rPr lang="ja-JP" altLang="en-US" sz="2400">
                <a:ea typeface="ＭＳ Ｐゴシック" pitchFamily="34" charset="-128"/>
              </a:rPr>
              <a:t>’</a:t>
            </a:r>
            <a:r>
              <a:rPr lang="en-US" altLang="ja-JP" sz="2400">
                <a:ea typeface="ＭＳ Ｐゴシック" pitchFamily="34" charset="-128"/>
              </a:rPr>
              <a:t>s complement sum) of segment contents</a:t>
            </a:r>
          </a:p>
          <a:p>
            <a:pPr>
              <a:lnSpc>
                <a:spcPct val="80000"/>
              </a:lnSpc>
            </a:pPr>
            <a:r>
              <a:rPr lang="en-US" sz="2400">
                <a:ea typeface="ＭＳ Ｐゴシック" pitchFamily="34" charset="-128"/>
              </a:rPr>
              <a:t>sender puts checksum value into UDP checksum field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2400">
              <a:ea typeface="ＭＳ Ｐゴシック" pitchFamily="34" charset="-128"/>
            </a:endParaRPr>
          </a:p>
          <a:p>
            <a:pPr>
              <a:lnSpc>
                <a:spcPct val="70000"/>
              </a:lnSpc>
            </a:pPr>
            <a:endParaRPr lang="en-US" sz="3200">
              <a:ea typeface="ＭＳ Ｐゴシック" pitchFamily="34" charset="-128"/>
            </a:endParaRPr>
          </a:p>
        </p:txBody>
      </p:sp>
      <p:sp>
        <p:nvSpPr>
          <p:cNvPr id="235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257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receiver:</a:t>
            </a:r>
          </a:p>
          <a:p>
            <a:r>
              <a:rPr lang="en-US" sz="2400">
                <a:ea typeface="ＭＳ Ｐゴシック" pitchFamily="34" charset="-128"/>
              </a:rPr>
              <a:t>compute checksum of received segment</a:t>
            </a:r>
          </a:p>
          <a:p>
            <a:r>
              <a:rPr lang="en-US" sz="2400">
                <a:ea typeface="ＭＳ Ｐゴシック" pitchFamily="34" charset="-128"/>
              </a:rPr>
              <a:t>check if computed checksum equals checksum field value:</a:t>
            </a:r>
          </a:p>
          <a:p>
            <a:pPr lvl="1"/>
            <a:r>
              <a:rPr lang="en-US">
                <a:ea typeface="ＭＳ Ｐゴシック" pitchFamily="34" charset="-128"/>
              </a:rPr>
              <a:t>NO - error detected</a:t>
            </a:r>
          </a:p>
          <a:p>
            <a:pPr lvl="1"/>
            <a:r>
              <a:rPr lang="en-US">
                <a:ea typeface="ＭＳ Ｐゴシック" pitchFamily="34" charset="-128"/>
              </a:rPr>
              <a:t>YES - no error detected. </a:t>
            </a:r>
            <a:r>
              <a:rPr lang="en-US" i="1">
                <a:ea typeface="ＭＳ Ｐゴシック" pitchFamily="34" charset="-128"/>
              </a:rPr>
              <a:t>But maybe errors nonetheless?</a:t>
            </a:r>
            <a:r>
              <a:rPr lang="en-US">
                <a:ea typeface="ＭＳ Ｐゴシック" pitchFamily="34" charset="-128"/>
              </a:rPr>
              <a:t> More later ….</a:t>
            </a:r>
          </a:p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695325" y="1512888"/>
            <a:ext cx="7924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Goal:</a:t>
            </a:r>
            <a:r>
              <a:rPr lang="en-US" sz="2800">
                <a:latin typeface="Gill Sans MT" pitchFamily="34" charset="0"/>
              </a:rPr>
              <a:t> detect </a:t>
            </a:r>
            <a:r>
              <a:rPr lang="ja-JP" altLang="en-US" sz="2800">
                <a:latin typeface="Gill Sans MT" pitchFamily="34" charset="0"/>
              </a:rPr>
              <a:t>“</a:t>
            </a:r>
            <a:r>
              <a:rPr lang="en-US" altLang="ja-JP" sz="2800">
                <a:latin typeface="Gill Sans MT" pitchFamily="34" charset="0"/>
              </a:rPr>
              <a:t>errors</a:t>
            </a:r>
            <a:r>
              <a:rPr lang="ja-JP" altLang="en-US" sz="2800">
                <a:latin typeface="Gill Sans MT" pitchFamily="34" charset="0"/>
              </a:rPr>
              <a:t>”</a:t>
            </a:r>
            <a:r>
              <a:rPr lang="en-US" altLang="ja-JP" sz="2800">
                <a:latin typeface="Gill Sans MT" pitchFamily="34" charset="0"/>
              </a:rPr>
              <a:t> (e.g., flipped bits) in transmitted segment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sz="2800">
              <a:latin typeface="Gill Sans MT" pitchFamily="34" charset="0"/>
            </a:endParaRPr>
          </a:p>
        </p:txBody>
      </p:sp>
      <p:pic>
        <p:nvPicPr>
          <p:cNvPr id="23560" name="Picture 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988" y="1027113"/>
            <a:ext cx="383857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14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105C978-9DB1-4897-9576-EDB15F1986F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1968500" y="2905125"/>
            <a:ext cx="51641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/>
              <a:t>Reading assignment: Chapter 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64095E6-DF78-4195-89A0-89D8402A078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4580" name="Picture 13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463" y="849313"/>
            <a:ext cx="6856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7305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Internet checksum: example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7772400" cy="27432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charset="0"/>
              <a:buNone/>
              <a:defRPr/>
            </a:pPr>
            <a:r>
              <a:rPr lang="en-US" sz="2800">
                <a:cs typeface="+mn-cs"/>
              </a:rPr>
              <a:t>example: add two 16-bit integers</a:t>
            </a:r>
          </a:p>
        </p:txBody>
      </p:sp>
      <p:sp>
        <p:nvSpPr>
          <p:cNvPr id="24583" name="Text Box 4"/>
          <p:cNvSpPr txBox="1">
            <a:spLocks noChangeArrowheads="1"/>
          </p:cNvSpPr>
          <p:nvPr/>
        </p:nvSpPr>
        <p:spPr bwMode="auto">
          <a:xfrm>
            <a:off x="1860550" y="2190750"/>
            <a:ext cx="6400800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  1  1  1  0  0  1  1  0  0  1  1  0  0  1  1  0</a:t>
            </a:r>
          </a:p>
          <a:p>
            <a:pPr eaLnBrk="0" hangingPunct="0"/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  1  1  0  1  0  1  0  1  0  1  0  1  0  1  0  1</a:t>
            </a:r>
          </a:p>
          <a:p>
            <a:pPr eaLnBrk="0" hangingPunct="0">
              <a:lnSpc>
                <a:spcPct val="120000"/>
              </a:lnSpc>
            </a:pPr>
            <a:endParaRPr lang="en-US" sz="2000" b="1">
              <a:latin typeface="Comic Sans MS" pitchFamily="66" charset="0"/>
            </a:endParaRPr>
          </a:p>
          <a:p>
            <a:pPr eaLnBrk="0" hangingPunct="0"/>
            <a:r>
              <a:rPr lang="en-US" sz="2000" b="1">
                <a:latin typeface="Comic Sans MS" pitchFamily="66" charset="0"/>
              </a:rPr>
              <a:t>1  1  0  1  1  1  0  1  1  1  0  1  1  1  0  1  1</a:t>
            </a:r>
          </a:p>
          <a:p>
            <a:pPr eaLnBrk="0" hangingPunct="0">
              <a:lnSpc>
                <a:spcPct val="120000"/>
              </a:lnSpc>
            </a:pPr>
            <a:endParaRPr lang="en-US" sz="2000" b="1">
              <a:latin typeface="Comic Sans MS" pitchFamily="66" charset="0"/>
            </a:endParaRPr>
          </a:p>
          <a:p>
            <a:pPr eaLnBrk="0" hangingPunct="0"/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  1  0  1  1  1  0  1  1  1  0  1  1  1  1  0  0</a:t>
            </a:r>
          </a:p>
          <a:p>
            <a:pPr eaLnBrk="0" hangingPunct="0"/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  0  1  0  0  0  1  0  0  0  1  0  0  0  0  1  1</a:t>
            </a:r>
            <a:endParaRPr lang="en-US" sz="2400" b="1">
              <a:latin typeface="Comic Sans MS" pitchFamily="66" charset="0"/>
            </a:endParaRPr>
          </a:p>
        </p:txBody>
      </p:sp>
      <p:sp>
        <p:nvSpPr>
          <p:cNvPr id="24584" name="Line 5"/>
          <p:cNvSpPr>
            <a:spLocks noChangeShapeType="1"/>
          </p:cNvSpPr>
          <p:nvPr/>
        </p:nvSpPr>
        <p:spPr bwMode="auto">
          <a:xfrm flipH="1">
            <a:off x="1784350" y="30178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Oval 6"/>
          <p:cNvSpPr>
            <a:spLocks noChangeArrowheads="1"/>
          </p:cNvSpPr>
          <p:nvPr/>
        </p:nvSpPr>
        <p:spPr bwMode="auto">
          <a:xfrm>
            <a:off x="1860550" y="31940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24586" name="Text Box 7"/>
          <p:cNvSpPr txBox="1">
            <a:spLocks noChangeArrowheads="1"/>
          </p:cNvSpPr>
          <p:nvPr/>
        </p:nvSpPr>
        <p:spPr bwMode="auto">
          <a:xfrm>
            <a:off x="260350" y="3149600"/>
            <a:ext cx="1546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wraparound</a:t>
            </a:r>
          </a:p>
        </p:txBody>
      </p:sp>
      <p:sp>
        <p:nvSpPr>
          <p:cNvPr id="24587" name="Text Box 8"/>
          <p:cNvSpPr txBox="1">
            <a:spLocks noChangeArrowheads="1"/>
          </p:cNvSpPr>
          <p:nvPr/>
        </p:nvSpPr>
        <p:spPr bwMode="auto">
          <a:xfrm>
            <a:off x="1169988" y="3757613"/>
            <a:ext cx="636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sum</a:t>
            </a:r>
          </a:p>
        </p:txBody>
      </p:sp>
      <p:sp>
        <p:nvSpPr>
          <p:cNvPr id="24588" name="Text Box 9"/>
          <p:cNvSpPr txBox="1">
            <a:spLocks noChangeArrowheads="1"/>
          </p:cNvSpPr>
          <p:nvPr/>
        </p:nvSpPr>
        <p:spPr bwMode="auto">
          <a:xfrm>
            <a:off x="487363" y="4110038"/>
            <a:ext cx="1319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checksum</a:t>
            </a:r>
          </a:p>
        </p:txBody>
      </p:sp>
      <p:sp>
        <p:nvSpPr>
          <p:cNvPr id="24589" name="Line 10"/>
          <p:cNvSpPr>
            <a:spLocks noChangeShapeType="1"/>
          </p:cNvSpPr>
          <p:nvPr/>
        </p:nvSpPr>
        <p:spPr bwMode="auto">
          <a:xfrm flipH="1">
            <a:off x="1784350" y="37369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11"/>
          <p:cNvSpPr>
            <a:spLocks/>
          </p:cNvSpPr>
          <p:nvPr/>
        </p:nvSpPr>
        <p:spPr bwMode="auto">
          <a:xfrm>
            <a:off x="2022475" y="3500438"/>
            <a:ext cx="6013450" cy="9207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  <a:gd name="T9" fmla="*/ 0 w 3788"/>
              <a:gd name="T10" fmla="*/ 0 h 58"/>
              <a:gd name="T11" fmla="*/ 3788 w 3788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849313" y="5043488"/>
            <a:ext cx="768826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400" i="1">
                <a:latin typeface="Gill Sans MT" pitchFamily="34" charset="0"/>
              </a:rPr>
              <a:t>Note:</a:t>
            </a:r>
            <a:r>
              <a:rPr lang="en-US" sz="2400">
                <a:latin typeface="Gill Sans MT" pitchFamily="34" charset="0"/>
              </a:rPr>
              <a:t> when adding numbers, a carryout from the most significant bit needs to be added to the result</a:t>
            </a:r>
          </a:p>
          <a:p>
            <a:pPr algn="ctr" eaLnBrk="0" hangingPunct="0"/>
            <a:endParaRPr 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22C0-3745-174D-9F3B-89F7BDDED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228600"/>
            <a:ext cx="7772400" cy="6510338"/>
          </a:xfrm>
        </p:spPr>
        <p:txBody>
          <a:bodyPr/>
          <a:lstStyle/>
          <a:p>
            <a:r>
              <a:rPr lang="en-US" sz="2800" dirty="0"/>
              <a:t>reliable, in-order data delivery</a:t>
            </a:r>
          </a:p>
          <a:p>
            <a:r>
              <a:rPr lang="en-US" sz="2800" dirty="0"/>
              <a:t>1. data corrupt</a:t>
            </a:r>
          </a:p>
          <a:p>
            <a:pPr lvl="1"/>
            <a:r>
              <a:rPr lang="en-US" sz="2400" dirty="0"/>
              <a:t>ACK/ NACK</a:t>
            </a:r>
          </a:p>
          <a:p>
            <a:pPr marL="457200" lvl="1" indent="0">
              <a:buNone/>
            </a:pPr>
            <a:r>
              <a:rPr lang="en-US" sz="2400" dirty="0"/>
              <a:t>2. data loss</a:t>
            </a:r>
          </a:p>
          <a:p>
            <a:pPr marL="457200" lvl="1" indent="0">
              <a:buNone/>
            </a:pPr>
            <a:r>
              <a:rPr lang="en-US" sz="2400" dirty="0"/>
              <a:t>	time out</a:t>
            </a:r>
          </a:p>
          <a:p>
            <a:pPr marL="457200" lvl="1" indent="0">
              <a:buNone/>
            </a:pPr>
            <a:r>
              <a:rPr lang="en-US" sz="2400" dirty="0"/>
              <a:t>	retransmission</a:t>
            </a:r>
          </a:p>
          <a:p>
            <a:pPr marL="457200" lvl="1" indent="0">
              <a:buNone/>
            </a:pPr>
            <a:r>
              <a:rPr lang="en-US" sz="2400" dirty="0"/>
              <a:t>3. duplicate</a:t>
            </a:r>
          </a:p>
          <a:p>
            <a:pPr marL="457200" lvl="1" indent="0">
              <a:buNone/>
            </a:pPr>
            <a:r>
              <a:rPr lang="en-US" sz="2400" dirty="0"/>
              <a:t>	sequence number (at least 1 bit is enough)</a:t>
            </a:r>
          </a:p>
          <a:p>
            <a:pPr marL="457200" lvl="1" indent="0">
              <a:buNone/>
            </a:pPr>
            <a:r>
              <a:rPr lang="en-US" sz="2400" dirty="0"/>
              <a:t>4. ACK/ NACK corrupted</a:t>
            </a:r>
          </a:p>
          <a:p>
            <a:pPr marL="457200" lvl="1" indent="0">
              <a:buNone/>
            </a:pPr>
            <a:r>
              <a:rPr lang="en-US" sz="2400" dirty="0"/>
              <a:t>	drop unexpected</a:t>
            </a:r>
          </a:p>
          <a:p>
            <a:pPr marL="457200" lvl="1" indent="0">
              <a:buNone/>
            </a:pPr>
            <a:r>
              <a:rPr lang="en-US" sz="2400" dirty="0"/>
              <a:t>	send ACK</a:t>
            </a:r>
          </a:p>
          <a:p>
            <a:pPr marL="457200" lvl="1" indent="0">
              <a:buNone/>
            </a:pPr>
            <a:r>
              <a:rPr lang="en-US" sz="2400" dirty="0"/>
              <a:t>5. ACK/ NACK loss</a:t>
            </a:r>
          </a:p>
          <a:p>
            <a:pPr marL="457200" lvl="1" indent="0">
              <a:buNone/>
            </a:pPr>
            <a:r>
              <a:rPr lang="en-US" sz="2400" dirty="0"/>
              <a:t>	the same as above</a:t>
            </a:r>
          </a:p>
          <a:p>
            <a:pPr marL="457200" lvl="1" indent="0">
              <a:buNone/>
            </a:pPr>
            <a:r>
              <a:rPr lang="en-US" sz="2400" dirty="0"/>
              <a:t>6. ACK/ NACK delay</a:t>
            </a:r>
          </a:p>
          <a:p>
            <a:pPr marL="457200" lvl="1" indent="0">
              <a:buNone/>
            </a:pPr>
            <a:r>
              <a:rPr lang="en-US" sz="2400" dirty="0"/>
              <a:t>	put sequence number in ACK</a:t>
            </a:r>
          </a:p>
          <a:p>
            <a:pPr marL="457200" lvl="1" indent="0">
              <a:buNone/>
            </a:pPr>
            <a:r>
              <a:rPr lang="en-US" sz="2400" dirty="0"/>
              <a:t>	you can remove NACK</a:t>
            </a:r>
          </a:p>
          <a:p>
            <a:pPr marL="457200" lvl="1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6ADA9-28EF-7545-9A37-870932F1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27A33-C83F-E944-9AAC-10B1F6DF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8AB38B5A-7EDB-4F22-93EF-9F935A01EFB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75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C612227-4CAF-495E-845C-5ACF46B69DE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3.4 principles of reliable data transfer</a:t>
            </a:r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3.7 TCP congestion control</a:t>
            </a:r>
          </a:p>
        </p:txBody>
      </p:sp>
      <p:pic>
        <p:nvPicPr>
          <p:cNvPr id="25607" name="Picture 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26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6D01481-2078-4CCC-821A-D934871257F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26628" name="Picture 8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213" y="88582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Principles of reliable data transfer</a:t>
            </a:r>
            <a:endParaRPr lang="en-US" sz="4800">
              <a:ea typeface="ＭＳ Ｐゴシック" pitchFamily="34" charset="-128"/>
            </a:endParaRP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7925"/>
            <a:ext cx="7658100" cy="8382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important in application, transport, link layers</a:t>
            </a:r>
          </a:p>
          <a:p>
            <a:pPr lvl="1"/>
            <a:r>
              <a:rPr lang="en-US">
                <a:ea typeface="ＭＳ Ｐゴシック" pitchFamily="34" charset="-128"/>
              </a:rPr>
              <a:t>top-10 list of important networking topics!</a:t>
            </a:r>
          </a:p>
          <a:p>
            <a:endParaRPr lang="en-US" sz="3200">
              <a:ea typeface="ＭＳ Ｐゴシック" pitchFamily="34" charset="-128"/>
            </a:endParaRPr>
          </a:p>
        </p:txBody>
      </p:sp>
      <p:sp>
        <p:nvSpPr>
          <p:cNvPr id="2663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r>
              <a:rPr lang="en-US" sz="2400">
                <a:ea typeface="ＭＳ Ｐゴシック" pitchFamily="34" charset="-128"/>
              </a:rPr>
              <a:t>characteristics of unreliable channel will determine complexity of reliable data transfer protocol (rdt)</a:t>
            </a:r>
            <a:endParaRPr lang="en-US">
              <a:ea typeface="ＭＳ Ｐゴシック" pitchFamily="34" charset="-128"/>
            </a:endParaRPr>
          </a:p>
        </p:txBody>
      </p:sp>
      <p:pic>
        <p:nvPicPr>
          <p:cNvPr id="26632" name="Picture 5" descr="rdt_servi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3" name="Rectangle 7"/>
          <p:cNvSpPr>
            <a:spLocks noChangeArrowheads="1"/>
          </p:cNvSpPr>
          <p:nvPr/>
        </p:nvSpPr>
        <p:spPr bwMode="auto">
          <a:xfrm>
            <a:off x="3962400" y="3276600"/>
            <a:ext cx="4800600" cy="2209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27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9F39317-5692-4D05-ADB0-296BD9C1159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r>
              <a:rPr lang="en-US" sz="2400">
                <a:ea typeface="ＭＳ Ｐゴシック" pitchFamily="34" charset="-128"/>
              </a:rPr>
              <a:t>characteristics of unreliable channel will determine complexity of reliable data transfer protocol (rdt)</a:t>
            </a:r>
            <a:endParaRPr lang="en-US">
              <a:ea typeface="ＭＳ Ｐゴシック" pitchFamily="34" charset="-128"/>
            </a:endParaRPr>
          </a:p>
        </p:txBody>
      </p:sp>
      <p:pic>
        <p:nvPicPr>
          <p:cNvPr id="27653" name="Picture 5" descr="rdt_servi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962400" y="3352800"/>
            <a:ext cx="46482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pic>
        <p:nvPicPr>
          <p:cNvPr id="27655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213" y="88582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6" name="Rectangle 10"/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Principles of reliable data transfer</a:t>
            </a:r>
          </a:p>
        </p:txBody>
      </p:sp>
      <p:sp>
        <p:nvSpPr>
          <p:cNvPr id="27657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7925"/>
            <a:ext cx="7658100" cy="8382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important in application, transport, link layers</a:t>
            </a:r>
          </a:p>
          <a:p>
            <a:pPr lvl="1"/>
            <a:r>
              <a:rPr lang="en-US">
                <a:ea typeface="ＭＳ Ｐゴシック" pitchFamily="34" charset="-128"/>
              </a:rPr>
              <a:t>top-10 list of important networking topics!</a:t>
            </a:r>
          </a:p>
          <a:p>
            <a:endParaRPr lang="en-US" sz="320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2867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907166D-AA19-40F7-9CD2-3119139FFB0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r>
              <a:rPr lang="en-US" sz="2400">
                <a:ea typeface="ＭＳ Ｐゴシック" pitchFamily="34" charset="-128"/>
              </a:rPr>
              <a:t>characteristics of unreliable channel will determine complexity of reliable data transfer protocol (rdt)</a:t>
            </a:r>
            <a:endParaRPr lang="en-US">
              <a:ea typeface="ＭＳ Ｐゴシック" pitchFamily="34" charset="-128"/>
            </a:endParaRPr>
          </a:p>
        </p:txBody>
      </p:sp>
      <p:pic>
        <p:nvPicPr>
          <p:cNvPr id="28677" name="Picture 5" descr="rdt_servi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7925"/>
            <a:ext cx="7658100" cy="8382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important in application, transport, link layers</a:t>
            </a:r>
          </a:p>
          <a:p>
            <a:pPr lvl="1"/>
            <a:r>
              <a:rPr lang="en-US">
                <a:ea typeface="ＭＳ Ｐゴシック" pitchFamily="34" charset="-128"/>
              </a:rPr>
              <a:t>top-10 list of important networking topics!</a:t>
            </a:r>
          </a:p>
          <a:p>
            <a:endParaRPr lang="en-US" sz="3200">
              <a:ea typeface="ＭＳ Ｐゴシック" pitchFamily="34" charset="-128"/>
            </a:endParaRPr>
          </a:p>
        </p:txBody>
      </p:sp>
      <p:pic>
        <p:nvPicPr>
          <p:cNvPr id="28679" name="Picture 14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213" y="88582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0" name="Rectangle 15"/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Principles of reliable data transfer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296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9791B6B-6ADD-48C5-976B-FC93428FFEE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29700" name="Picture 2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750" y="831850"/>
            <a:ext cx="73136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93675"/>
            <a:ext cx="7772400" cy="889000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Reliable data transfer: getting started</a:t>
            </a:r>
            <a:endParaRPr lang="en-US">
              <a:ea typeface="ＭＳ Ｐゴシック" pitchFamily="34" charset="-128"/>
            </a:endParaRPr>
          </a:p>
        </p:txBody>
      </p:sp>
      <p:pic>
        <p:nvPicPr>
          <p:cNvPr id="29702" name="Picture 3" descr="rdt_part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2100" y="2652713"/>
            <a:ext cx="5969000" cy="238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3" name="Text Box 4"/>
          <p:cNvSpPr txBox="1">
            <a:spLocks noChangeArrowheads="1"/>
          </p:cNvSpPr>
          <p:nvPr/>
        </p:nvSpPr>
        <p:spPr bwMode="auto">
          <a:xfrm>
            <a:off x="1017588" y="3106738"/>
            <a:ext cx="8461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99"/>
                </a:solidFill>
                <a:latin typeface="Arial" charset="0"/>
              </a:rPr>
              <a:t>send</a:t>
            </a:r>
          </a:p>
          <a:p>
            <a:pPr algn="ctr" eaLnBrk="0" hangingPunct="0"/>
            <a:r>
              <a:rPr lang="en-US" sz="2400">
                <a:solidFill>
                  <a:srgbClr val="000099"/>
                </a:solidFill>
                <a:latin typeface="Arial" charset="0"/>
              </a:rPr>
              <a:t>side</a:t>
            </a:r>
          </a:p>
        </p:txBody>
      </p:sp>
      <p:sp>
        <p:nvSpPr>
          <p:cNvPr id="29704" name="Text Box 5"/>
          <p:cNvSpPr txBox="1">
            <a:spLocks noChangeArrowheads="1"/>
          </p:cNvSpPr>
          <p:nvPr/>
        </p:nvSpPr>
        <p:spPr bwMode="auto">
          <a:xfrm>
            <a:off x="7192963" y="3116263"/>
            <a:ext cx="1168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99"/>
                </a:solidFill>
                <a:latin typeface="Arial" charset="0"/>
              </a:rPr>
              <a:t>receive</a:t>
            </a:r>
          </a:p>
          <a:p>
            <a:pPr algn="ctr" eaLnBrk="0" hangingPunct="0"/>
            <a:r>
              <a:rPr lang="en-US" sz="2400">
                <a:solidFill>
                  <a:srgbClr val="000099"/>
                </a:solidFill>
                <a:latin typeface="Arial" charset="0"/>
              </a:rPr>
              <a:t>side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7013" y="1460500"/>
            <a:ext cx="3965575" cy="1416050"/>
            <a:chOff x="143" y="920"/>
            <a:chExt cx="2498" cy="892"/>
          </a:xfrm>
        </p:grpSpPr>
        <p:sp>
          <p:nvSpPr>
            <p:cNvPr id="29721" name="Text Box 7"/>
            <p:cNvSpPr txBox="1">
              <a:spLocks noChangeArrowheads="1"/>
            </p:cNvSpPr>
            <p:nvPr/>
          </p:nvSpPr>
          <p:spPr bwMode="auto">
            <a:xfrm>
              <a:off x="143" y="920"/>
              <a:ext cx="2498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rdt_send():</a:t>
              </a:r>
              <a:r>
                <a:rPr lang="en-US" sz="1800">
                  <a:latin typeface="Times New Roman" pitchFamily="18" charset="0"/>
                </a:rPr>
                <a:t> </a:t>
              </a:r>
              <a:r>
                <a:rPr lang="en-US" sz="1800"/>
                <a:t>called from above, (e.g., by app.). Passed data to </a:t>
              </a:r>
            </a:p>
            <a:p>
              <a:pPr algn="ctr" eaLnBrk="0" hangingPunct="0"/>
              <a:r>
                <a:rPr lang="en-US" sz="1800"/>
                <a:t>deliver to receiver upper layer</a:t>
              </a:r>
              <a:endParaRPr lang="en-US" sz="2400"/>
            </a:p>
          </p:txBody>
        </p:sp>
        <p:grpSp>
          <p:nvGrpSpPr>
            <p:cNvPr id="29722" name="Group 8"/>
            <p:cNvGrpSpPr>
              <a:grpSpLocks/>
            </p:cNvGrpSpPr>
            <p:nvPr/>
          </p:nvGrpSpPr>
          <p:grpSpPr bwMode="auto">
            <a:xfrm>
              <a:off x="240" y="930"/>
              <a:ext cx="2370" cy="882"/>
              <a:chOff x="240" y="942"/>
              <a:chExt cx="2370" cy="882"/>
            </a:xfrm>
          </p:grpSpPr>
          <p:sp>
            <p:nvSpPr>
              <p:cNvPr id="29723" name="Line 9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4" name="Rectangle 10"/>
              <p:cNvSpPr>
                <a:spLocks noChangeArrowheads="1"/>
              </p:cNvSpPr>
              <p:nvPr/>
            </p:nvSpPr>
            <p:spPr bwMode="auto">
              <a:xfrm>
                <a:off x="240" y="94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76225" y="4381500"/>
            <a:ext cx="3762375" cy="1862138"/>
            <a:chOff x="174" y="2760"/>
            <a:chExt cx="2370" cy="1173"/>
          </a:xfrm>
        </p:grpSpPr>
        <p:sp>
          <p:nvSpPr>
            <p:cNvPr id="29717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udt_send():</a:t>
              </a:r>
              <a:r>
                <a:rPr lang="en-US" sz="1800">
                  <a:latin typeface="Times New Roman" pitchFamily="18" charset="0"/>
                </a:rPr>
                <a:t> </a:t>
              </a:r>
              <a:r>
                <a:rPr lang="en-US" sz="1800"/>
                <a:t>called by rdt,</a:t>
              </a:r>
            </a:p>
            <a:p>
              <a:pPr algn="ctr" eaLnBrk="0" hangingPunct="0"/>
              <a:r>
                <a:rPr lang="en-US" sz="1800"/>
                <a:t>to transfer packet over </a:t>
              </a:r>
            </a:p>
            <a:p>
              <a:pPr algn="ctr" eaLnBrk="0" hangingPunct="0"/>
              <a:r>
                <a:rPr lang="en-US" sz="1800"/>
                <a:t>unreliable channel to receiver</a:t>
              </a:r>
              <a:endParaRPr lang="en-US" sz="2400"/>
            </a:p>
          </p:txBody>
        </p:sp>
        <p:grpSp>
          <p:nvGrpSpPr>
            <p:cNvPr id="29718" name="Group 13"/>
            <p:cNvGrpSpPr>
              <a:grpSpLocks/>
            </p:cNvGrpSpPr>
            <p:nvPr/>
          </p:nvGrpSpPr>
          <p:grpSpPr bwMode="auto">
            <a:xfrm>
              <a:off x="174" y="2760"/>
              <a:ext cx="2370" cy="1170"/>
              <a:chOff x="174" y="2760"/>
              <a:chExt cx="2370" cy="1170"/>
            </a:xfrm>
          </p:grpSpPr>
          <p:sp>
            <p:nvSpPr>
              <p:cNvPr id="29719" name="Line 14"/>
              <p:cNvSpPr>
                <a:spLocks noChangeShapeType="1"/>
              </p:cNvSpPr>
              <p:nvPr/>
            </p:nvSpPr>
            <p:spPr bwMode="auto">
              <a:xfrm flipV="1">
                <a:off x="882" y="2760"/>
                <a:ext cx="228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0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922838" y="4362450"/>
            <a:ext cx="3965575" cy="1647825"/>
            <a:chOff x="3101" y="2748"/>
            <a:chExt cx="2498" cy="1038"/>
          </a:xfrm>
        </p:grpSpPr>
        <p:sp>
          <p:nvSpPr>
            <p:cNvPr id="29713" name="Text Box 17"/>
            <p:cNvSpPr txBox="1">
              <a:spLocks noChangeArrowheads="1"/>
            </p:cNvSpPr>
            <p:nvPr/>
          </p:nvSpPr>
          <p:spPr bwMode="auto">
            <a:xfrm>
              <a:off x="3101" y="3368"/>
              <a:ext cx="24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rdt_rcv():</a:t>
              </a:r>
              <a:r>
                <a:rPr lang="en-US" sz="1800">
                  <a:latin typeface="Times New Roman" pitchFamily="18" charset="0"/>
                </a:rPr>
                <a:t> </a:t>
              </a:r>
              <a:r>
                <a:rPr lang="en-US" sz="1800"/>
                <a:t>called when packet arrives on rcv-side of channel</a:t>
              </a:r>
              <a:endParaRPr lang="en-US" sz="2400"/>
            </a:p>
          </p:txBody>
        </p:sp>
        <p:grpSp>
          <p:nvGrpSpPr>
            <p:cNvPr id="29714" name="Group 18"/>
            <p:cNvGrpSpPr>
              <a:grpSpLocks/>
            </p:cNvGrpSpPr>
            <p:nvPr/>
          </p:nvGrpSpPr>
          <p:grpSpPr bwMode="auto">
            <a:xfrm>
              <a:off x="3162" y="2748"/>
              <a:ext cx="2370" cy="1038"/>
              <a:chOff x="3162" y="2748"/>
              <a:chExt cx="2370" cy="1038"/>
            </a:xfrm>
          </p:grpSpPr>
          <p:sp>
            <p:nvSpPr>
              <p:cNvPr id="29715" name="Line 19"/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6" name="Rectangle 20"/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981575" y="1470025"/>
            <a:ext cx="3762375" cy="1349375"/>
            <a:chOff x="3138" y="926"/>
            <a:chExt cx="2370" cy="850"/>
          </a:xfrm>
        </p:grpSpPr>
        <p:sp>
          <p:nvSpPr>
            <p:cNvPr id="29709" name="Text Box 22"/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deliver_data():</a:t>
              </a:r>
              <a:r>
                <a:rPr lang="en-US" sz="1800">
                  <a:latin typeface="Times New Roman" pitchFamily="18" charset="0"/>
                </a:rPr>
                <a:t> </a:t>
              </a:r>
              <a:r>
                <a:rPr lang="en-US" sz="1800"/>
                <a:t>called by </a:t>
              </a:r>
              <a:r>
                <a:rPr lang="en-US" sz="1800" b="1"/>
                <a:t>rdt</a:t>
              </a:r>
              <a:r>
                <a:rPr lang="en-US" sz="1800"/>
                <a:t> to deliver data to upper</a:t>
              </a:r>
              <a:endParaRPr lang="en-US" sz="2400"/>
            </a:p>
          </p:txBody>
        </p:sp>
        <p:grpSp>
          <p:nvGrpSpPr>
            <p:cNvPr id="29710" name="Group 23"/>
            <p:cNvGrpSpPr>
              <a:grpSpLocks/>
            </p:cNvGrpSpPr>
            <p:nvPr/>
          </p:nvGrpSpPr>
          <p:grpSpPr bwMode="auto">
            <a:xfrm>
              <a:off x="3138" y="942"/>
              <a:ext cx="2370" cy="834"/>
              <a:chOff x="3138" y="942"/>
              <a:chExt cx="2370" cy="834"/>
            </a:xfrm>
          </p:grpSpPr>
          <p:sp>
            <p:nvSpPr>
              <p:cNvPr id="29711" name="Line 24"/>
              <p:cNvSpPr>
                <a:spLocks noChangeShapeType="1"/>
              </p:cNvSpPr>
              <p:nvPr/>
            </p:nvSpPr>
            <p:spPr bwMode="auto">
              <a:xfrm flipH="1">
                <a:off x="4560" y="1344"/>
                <a:ext cx="150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2" name="Rectangle 25"/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307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99E0CE1-40F7-46C6-B328-71376BDA1C7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193800"/>
            <a:ext cx="7947025" cy="3352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we</a:t>
            </a:r>
            <a:r>
              <a:rPr lang="ja-JP" altLang="en-US">
                <a:solidFill>
                  <a:srgbClr val="CC0000"/>
                </a:solidFill>
                <a:ea typeface="ＭＳ Ｐゴシック" pitchFamily="34" charset="-128"/>
              </a:rPr>
              <a:t>’</a:t>
            </a:r>
            <a:r>
              <a:rPr lang="en-US" altLang="ja-JP">
                <a:solidFill>
                  <a:srgbClr val="CC0000"/>
                </a:solidFill>
                <a:ea typeface="ＭＳ Ｐゴシック" pitchFamily="34" charset="-128"/>
              </a:rPr>
              <a:t>ll:</a:t>
            </a:r>
          </a:p>
          <a:p>
            <a:r>
              <a:rPr lang="en-US">
                <a:ea typeface="ＭＳ Ｐゴシック" pitchFamily="34" charset="-128"/>
              </a:rPr>
              <a:t>incrementally develop sender, receiver sides of </a:t>
            </a:r>
            <a:r>
              <a:rPr lang="en-US" u="sng">
                <a:solidFill>
                  <a:srgbClr val="CC0000"/>
                </a:solidFill>
                <a:ea typeface="ＭＳ Ｐゴシック" pitchFamily="34" charset="-128"/>
              </a:rPr>
              <a:t>r</a:t>
            </a:r>
            <a:r>
              <a:rPr lang="en-US">
                <a:ea typeface="ＭＳ Ｐゴシック" pitchFamily="34" charset="-128"/>
              </a:rPr>
              <a:t>eliable </a:t>
            </a:r>
            <a:r>
              <a:rPr lang="en-US" u="sng">
                <a:solidFill>
                  <a:srgbClr val="CC0000"/>
                </a:solidFill>
                <a:ea typeface="ＭＳ Ｐゴシック" pitchFamily="34" charset="-128"/>
              </a:rPr>
              <a:t>d</a:t>
            </a:r>
            <a:r>
              <a:rPr lang="en-US">
                <a:ea typeface="ＭＳ Ｐゴシック" pitchFamily="34" charset="-128"/>
              </a:rPr>
              <a:t>ata </a:t>
            </a:r>
            <a:r>
              <a:rPr lang="en-US" u="sng">
                <a:solidFill>
                  <a:srgbClr val="CC0000"/>
                </a:solidFill>
                <a:ea typeface="ＭＳ Ｐゴシック" pitchFamily="34" charset="-128"/>
              </a:rPr>
              <a:t>t</a:t>
            </a:r>
            <a:r>
              <a:rPr lang="en-US">
                <a:ea typeface="ＭＳ Ｐゴシック" pitchFamily="34" charset="-128"/>
              </a:rPr>
              <a:t>ransfer protocol (rdt)</a:t>
            </a:r>
          </a:p>
          <a:p>
            <a:r>
              <a:rPr lang="en-US">
                <a:ea typeface="ＭＳ Ｐゴシック" pitchFamily="34" charset="-128"/>
              </a:rPr>
              <a:t>consider only unidirectional data transfer</a:t>
            </a:r>
          </a:p>
          <a:p>
            <a:pPr lvl="1"/>
            <a:r>
              <a:rPr lang="en-US">
                <a:ea typeface="ＭＳ Ｐゴシック" pitchFamily="34" charset="-128"/>
              </a:rPr>
              <a:t>but control info will flow on both directions!</a:t>
            </a:r>
          </a:p>
          <a:p>
            <a:r>
              <a:rPr lang="en-US">
                <a:ea typeface="ＭＳ Ｐゴシック" pitchFamily="34" charset="-128"/>
              </a:rPr>
              <a:t>use finite state machines (FSM)  to specify sender, receiver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3160713" y="4652963"/>
            <a:ext cx="809625" cy="876300"/>
          </a:xfrm>
          <a:prstGeom prst="ellipse">
            <a:avLst/>
          </a:pr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3095625" y="4686300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3103563" y="4816475"/>
            <a:ext cx="7350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/>
              <a:t>state</a:t>
            </a:r>
          </a:p>
          <a:p>
            <a:pPr algn="ctr" eaLnBrk="0" hangingPunct="0"/>
            <a:r>
              <a:rPr lang="en-US" sz="2000"/>
              <a:t>1</a:t>
            </a:r>
          </a:p>
        </p:txBody>
      </p:sp>
      <p:sp>
        <p:nvSpPr>
          <p:cNvPr id="30728" name="Freeform 8"/>
          <p:cNvSpPr>
            <a:spLocks/>
          </p:cNvSpPr>
          <p:nvPr/>
        </p:nvSpPr>
        <p:spPr bwMode="auto">
          <a:xfrm>
            <a:off x="3981450" y="4638675"/>
            <a:ext cx="3952875" cy="285750"/>
          </a:xfrm>
          <a:custGeom>
            <a:avLst/>
            <a:gdLst>
              <a:gd name="T0" fmla="*/ 0 w 1446"/>
              <a:gd name="T1" fmla="*/ 2147483647 h 180"/>
              <a:gd name="T2" fmla="*/ 2147483647 w 1446"/>
              <a:gd name="T3" fmla="*/ 2147483647 h 180"/>
              <a:gd name="T4" fmla="*/ 0 60000 65536"/>
              <a:gd name="T5" fmla="*/ 0 60000 65536"/>
              <a:gd name="T6" fmla="*/ 0 w 1446"/>
              <a:gd name="T7" fmla="*/ 0 h 180"/>
              <a:gd name="T8" fmla="*/ 1446 w 1446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Oval 10"/>
          <p:cNvSpPr>
            <a:spLocks noChangeArrowheads="1"/>
          </p:cNvSpPr>
          <p:nvPr/>
        </p:nvSpPr>
        <p:spPr bwMode="auto">
          <a:xfrm>
            <a:off x="7913688" y="4746625"/>
            <a:ext cx="809625" cy="876300"/>
          </a:xfrm>
          <a:prstGeom prst="ellipse">
            <a:avLst/>
          </a:pr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0730" name="Oval 11"/>
          <p:cNvSpPr>
            <a:spLocks noChangeArrowheads="1"/>
          </p:cNvSpPr>
          <p:nvPr/>
        </p:nvSpPr>
        <p:spPr bwMode="auto">
          <a:xfrm>
            <a:off x="7848600" y="4791075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0731" name="Text Box 12"/>
          <p:cNvSpPr txBox="1">
            <a:spLocks noChangeArrowheads="1"/>
          </p:cNvSpPr>
          <p:nvPr/>
        </p:nvSpPr>
        <p:spPr bwMode="auto">
          <a:xfrm>
            <a:off x="7856538" y="4921250"/>
            <a:ext cx="7350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/>
              <a:t>state</a:t>
            </a:r>
          </a:p>
          <a:p>
            <a:pPr algn="ctr" eaLnBrk="0" hangingPunct="0"/>
            <a:r>
              <a:rPr lang="en-US" sz="2000"/>
              <a:t>2</a:t>
            </a:r>
          </a:p>
        </p:txBody>
      </p:sp>
      <p:sp>
        <p:nvSpPr>
          <p:cNvPr id="30732" name="Text Box 13"/>
          <p:cNvSpPr txBox="1">
            <a:spLocks noChangeArrowheads="1"/>
          </p:cNvSpPr>
          <p:nvPr/>
        </p:nvSpPr>
        <p:spPr bwMode="auto">
          <a:xfrm>
            <a:off x="4211638" y="4003675"/>
            <a:ext cx="3152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CC0000"/>
                </a:solidFill>
              </a:rPr>
              <a:t>event causing state transition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30733" name="Text Box 14"/>
          <p:cNvSpPr txBox="1">
            <a:spLocks noChangeArrowheads="1"/>
          </p:cNvSpPr>
          <p:nvPr/>
        </p:nvSpPr>
        <p:spPr bwMode="auto">
          <a:xfrm>
            <a:off x="4138613" y="4298950"/>
            <a:ext cx="3421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CC0000"/>
                </a:solidFill>
              </a:rPr>
              <a:t>actions taken on state transition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30734" name="Line 15"/>
          <p:cNvSpPr>
            <a:spLocks noChangeShapeType="1"/>
          </p:cNvSpPr>
          <p:nvPr/>
        </p:nvSpPr>
        <p:spPr bwMode="auto">
          <a:xfrm>
            <a:off x="4105275" y="4352925"/>
            <a:ext cx="33813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Rectangle 16"/>
          <p:cNvSpPr>
            <a:spLocks noChangeArrowheads="1"/>
          </p:cNvSpPr>
          <p:nvPr/>
        </p:nvSpPr>
        <p:spPr bwMode="auto">
          <a:xfrm>
            <a:off x="123825" y="4686300"/>
            <a:ext cx="2771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1800">
                <a:solidFill>
                  <a:srgbClr val="CC0000"/>
                </a:solidFill>
              </a:rPr>
              <a:t>state:</a:t>
            </a:r>
            <a:r>
              <a:rPr lang="en-US" sz="1800"/>
              <a:t> when in this </a:t>
            </a:r>
            <a:r>
              <a:rPr lang="ja-JP" altLang="en-US" sz="1800"/>
              <a:t>“</a:t>
            </a:r>
            <a:r>
              <a:rPr lang="en-US" altLang="ja-JP" sz="1800"/>
              <a:t>state</a:t>
            </a:r>
            <a:r>
              <a:rPr lang="ja-JP" altLang="en-US" sz="1800"/>
              <a:t>”</a:t>
            </a:r>
            <a:r>
              <a:rPr lang="en-US" altLang="ja-JP" sz="1800"/>
              <a:t> next state uniquely determined by next event</a:t>
            </a:r>
            <a:endParaRPr lang="en-US" sz="1800"/>
          </a:p>
        </p:txBody>
      </p:sp>
      <p:sp>
        <p:nvSpPr>
          <p:cNvPr id="30736" name="Freeform 17"/>
          <p:cNvSpPr>
            <a:spLocks/>
          </p:cNvSpPr>
          <p:nvPr/>
        </p:nvSpPr>
        <p:spPr bwMode="auto">
          <a:xfrm>
            <a:off x="3381375" y="5562600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Freeform 18"/>
          <p:cNvSpPr>
            <a:spLocks/>
          </p:cNvSpPr>
          <p:nvPr/>
        </p:nvSpPr>
        <p:spPr bwMode="auto">
          <a:xfrm flipH="1" flipV="1">
            <a:off x="8524875" y="5600700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19"/>
          <p:cNvSpPr>
            <a:spLocks noChangeShapeType="1"/>
          </p:cNvSpPr>
          <p:nvPr/>
        </p:nvSpPr>
        <p:spPr bwMode="auto">
          <a:xfrm>
            <a:off x="3905250" y="5305425"/>
            <a:ext cx="1571625" cy="7524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Text Box 21"/>
          <p:cNvSpPr txBox="1">
            <a:spLocks noChangeArrowheads="1"/>
          </p:cNvSpPr>
          <p:nvPr/>
        </p:nvSpPr>
        <p:spPr bwMode="auto">
          <a:xfrm>
            <a:off x="4672013" y="509905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CC0000"/>
                </a:solidFill>
              </a:rPr>
              <a:t>event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30740" name="Text Box 22"/>
          <p:cNvSpPr txBox="1">
            <a:spLocks noChangeArrowheads="1"/>
          </p:cNvSpPr>
          <p:nvPr/>
        </p:nvSpPr>
        <p:spPr bwMode="auto">
          <a:xfrm>
            <a:off x="4632325" y="5403850"/>
            <a:ext cx="89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CC0000"/>
                </a:solidFill>
              </a:rPr>
              <a:t>actions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30741" name="Line 23"/>
          <p:cNvSpPr>
            <a:spLocks noChangeShapeType="1"/>
          </p:cNvSpPr>
          <p:nvPr/>
        </p:nvSpPr>
        <p:spPr bwMode="auto">
          <a:xfrm>
            <a:off x="4581525" y="5457825"/>
            <a:ext cx="9429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742" name="Picture 27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750" y="831850"/>
            <a:ext cx="73136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23" name="Rectangle 28"/>
          <p:cNvSpPr>
            <a:spLocks noGrp="1" noChangeArrowheads="1"/>
          </p:cNvSpPr>
          <p:nvPr>
            <p:ph type="title"/>
          </p:nvPr>
        </p:nvSpPr>
        <p:spPr>
          <a:xfrm>
            <a:off x="411163" y="193675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Reliable data transfer: getting started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317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6A6EE81-2F16-47C3-8A0F-41BEC249FAA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88913"/>
            <a:ext cx="8001000" cy="1004887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rdt1.0: </a:t>
            </a:r>
            <a:r>
              <a:rPr lang="en-US" sz="3200">
                <a:cs typeface="+mj-cs"/>
              </a:rPr>
              <a:t>reliable transfer over a reliable channel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331913"/>
            <a:ext cx="7896225" cy="30194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underlying channel perfectly reliable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no bit errors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no loss of packets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separate FSMs for sender, receiver: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sender sends data into underlying channel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receiver reads data from underlying channel</a:t>
            </a:r>
          </a:p>
        </p:txBody>
      </p:sp>
      <p:sp>
        <p:nvSpPr>
          <p:cNvPr id="31750" name="Oval 4"/>
          <p:cNvSpPr>
            <a:spLocks noChangeArrowheads="1"/>
          </p:cNvSpPr>
          <p:nvPr/>
        </p:nvSpPr>
        <p:spPr bwMode="auto">
          <a:xfrm>
            <a:off x="808038" y="4246563"/>
            <a:ext cx="955675" cy="101123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/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744538" y="4332288"/>
            <a:ext cx="1098550" cy="9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>
                <a:latin typeface="Arial" charset="0"/>
              </a:rPr>
              <a:t>Wait for call from above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1752" name="Freeform 6"/>
          <p:cNvSpPr>
            <a:spLocks/>
          </p:cNvSpPr>
          <p:nvPr/>
        </p:nvSpPr>
        <p:spPr bwMode="auto">
          <a:xfrm>
            <a:off x="1617663" y="4230688"/>
            <a:ext cx="611187" cy="1027112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Text Box 7"/>
          <p:cNvSpPr txBox="1">
            <a:spLocks noChangeArrowheads="1"/>
          </p:cNvSpPr>
          <p:nvPr/>
        </p:nvSpPr>
        <p:spPr bwMode="auto">
          <a:xfrm>
            <a:off x="2070100" y="4754563"/>
            <a:ext cx="2682875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packet = make_pkt(data)</a:t>
            </a:r>
          </a:p>
          <a:p>
            <a:pPr eaLnBrk="0" hangingPunct="0"/>
            <a:r>
              <a:rPr lang="en-US">
                <a:latin typeface="Arial" charset="0"/>
              </a:rPr>
              <a:t>udt_send(packet)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1754" name="Text Box 8"/>
          <p:cNvSpPr txBox="1">
            <a:spLocks noChangeArrowheads="1"/>
          </p:cNvSpPr>
          <p:nvPr/>
        </p:nvSpPr>
        <p:spPr bwMode="auto">
          <a:xfrm>
            <a:off x="2028825" y="4287838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rdt_send(data)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1755" name="Line 9"/>
          <p:cNvSpPr>
            <a:spLocks noChangeShapeType="1"/>
          </p:cNvSpPr>
          <p:nvPr/>
        </p:nvSpPr>
        <p:spPr bwMode="auto">
          <a:xfrm>
            <a:off x="2128838" y="4630738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10"/>
          <p:cNvSpPr>
            <a:spLocks noChangeShapeType="1"/>
          </p:cNvSpPr>
          <p:nvPr/>
        </p:nvSpPr>
        <p:spPr bwMode="auto">
          <a:xfrm>
            <a:off x="484188" y="4230688"/>
            <a:ext cx="385762" cy="2428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Text Box 11"/>
          <p:cNvSpPr txBox="1">
            <a:spLocks noChangeArrowheads="1"/>
          </p:cNvSpPr>
          <p:nvPr/>
        </p:nvSpPr>
        <p:spPr bwMode="auto">
          <a:xfrm>
            <a:off x="6335713" y="4613275"/>
            <a:ext cx="248761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extract (packet,data)</a:t>
            </a:r>
          </a:p>
          <a:p>
            <a:pPr eaLnBrk="0" hangingPunct="0"/>
            <a:r>
              <a:rPr lang="en-US">
                <a:latin typeface="Arial" charset="0"/>
              </a:rPr>
              <a:t>deliver_data(data)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1758" name="Oval 12"/>
          <p:cNvSpPr>
            <a:spLocks noChangeArrowheads="1"/>
          </p:cNvSpPr>
          <p:nvPr/>
        </p:nvSpPr>
        <p:spPr bwMode="auto">
          <a:xfrm>
            <a:off x="5116513" y="4232275"/>
            <a:ext cx="955675" cy="1011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/>
          </a:p>
        </p:txBody>
      </p:sp>
      <p:sp>
        <p:nvSpPr>
          <p:cNvPr id="31759" name="Text Box 13"/>
          <p:cNvSpPr txBox="1">
            <a:spLocks noChangeArrowheads="1"/>
          </p:cNvSpPr>
          <p:nvPr/>
        </p:nvSpPr>
        <p:spPr bwMode="auto">
          <a:xfrm>
            <a:off x="5053013" y="4318000"/>
            <a:ext cx="1098550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>
                <a:latin typeface="Arial" charset="0"/>
              </a:rPr>
              <a:t>Wait for call from below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1760" name="Freeform 14"/>
          <p:cNvSpPr>
            <a:spLocks/>
          </p:cNvSpPr>
          <p:nvPr/>
        </p:nvSpPr>
        <p:spPr bwMode="auto">
          <a:xfrm>
            <a:off x="5926138" y="4216400"/>
            <a:ext cx="611187" cy="102711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1" name="Text Box 15"/>
          <p:cNvSpPr txBox="1">
            <a:spLocks noChangeArrowheads="1"/>
          </p:cNvSpPr>
          <p:nvPr/>
        </p:nvSpPr>
        <p:spPr bwMode="auto">
          <a:xfrm>
            <a:off x="6337300" y="4273550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31762" name="Line 16"/>
          <p:cNvSpPr>
            <a:spLocks noChangeShapeType="1"/>
          </p:cNvSpPr>
          <p:nvPr/>
        </p:nvSpPr>
        <p:spPr bwMode="auto">
          <a:xfrm>
            <a:off x="6437313" y="4616450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Line 17"/>
          <p:cNvSpPr>
            <a:spLocks noChangeShapeType="1"/>
          </p:cNvSpPr>
          <p:nvPr/>
        </p:nvSpPr>
        <p:spPr bwMode="auto">
          <a:xfrm>
            <a:off x="4792663" y="4216400"/>
            <a:ext cx="385762" cy="2428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Rectangle 18"/>
          <p:cNvSpPr>
            <a:spLocks noChangeArrowheads="1"/>
          </p:cNvSpPr>
          <p:nvPr/>
        </p:nvSpPr>
        <p:spPr bwMode="auto">
          <a:xfrm>
            <a:off x="6351588" y="4292600"/>
            <a:ext cx="1541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rdt_rcv(packet)</a:t>
            </a:r>
          </a:p>
        </p:txBody>
      </p:sp>
      <p:sp>
        <p:nvSpPr>
          <p:cNvPr id="31765" name="Text Box 19"/>
          <p:cNvSpPr txBox="1">
            <a:spLocks noChangeArrowheads="1"/>
          </p:cNvSpPr>
          <p:nvPr/>
        </p:nvSpPr>
        <p:spPr bwMode="auto">
          <a:xfrm>
            <a:off x="2116138" y="5540375"/>
            <a:ext cx="1089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CC0000"/>
                </a:solidFill>
              </a:rPr>
              <a:t>sender</a:t>
            </a:r>
          </a:p>
        </p:txBody>
      </p:sp>
      <p:sp>
        <p:nvSpPr>
          <p:cNvPr id="31766" name="Text Box 20"/>
          <p:cNvSpPr txBox="1">
            <a:spLocks noChangeArrowheads="1"/>
          </p:cNvSpPr>
          <p:nvPr/>
        </p:nvSpPr>
        <p:spPr bwMode="auto">
          <a:xfrm>
            <a:off x="5961063" y="5537200"/>
            <a:ext cx="124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CC0000"/>
                </a:solidFill>
              </a:rPr>
              <a:t>receiver</a:t>
            </a:r>
          </a:p>
        </p:txBody>
      </p:sp>
      <p:pic>
        <p:nvPicPr>
          <p:cNvPr id="31767" name="Picture 21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950" y="904875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327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CE2590D-54DC-4E06-A8C1-EFF0E851EAF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66838"/>
            <a:ext cx="7896225" cy="444817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underlying channel may flip bits in packet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/>
              <a:t>checksum to detect bit errors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i="1">
                <a:cs typeface="+mn-cs"/>
              </a:rPr>
              <a:t>the</a:t>
            </a:r>
            <a:r>
              <a:rPr lang="en-US">
                <a:cs typeface="+mn-cs"/>
              </a:rPr>
              <a:t> question: how to recover from errors: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i="1">
                <a:solidFill>
                  <a:srgbClr val="CC0000"/>
                </a:solidFill>
              </a:rPr>
              <a:t>acknowledgements (ACKs):</a:t>
            </a:r>
            <a:r>
              <a:rPr lang="en-US"/>
              <a:t> receiver explicitly tells sender that pkt received OK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i="1">
                <a:solidFill>
                  <a:srgbClr val="CC0000"/>
                </a:solidFill>
              </a:rPr>
              <a:t>negative acknowledgements (NAKs):</a:t>
            </a:r>
            <a:r>
              <a:rPr lang="en-US"/>
              <a:t> receiver explicitly tells sender that pkt had errors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/>
              <a:t>sender retransmits pkt on receipt of NAK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new mechanisms in </a:t>
            </a:r>
            <a:r>
              <a:rPr lang="en-US" sz="2400" b="1">
                <a:latin typeface="Courier New" charset="0"/>
                <a:cs typeface="+mn-cs"/>
              </a:rPr>
              <a:t>rdt2.0</a:t>
            </a:r>
            <a:r>
              <a:rPr lang="en-US">
                <a:cs typeface="+mn-cs"/>
              </a:rPr>
              <a:t> (beyond </a:t>
            </a:r>
            <a:r>
              <a:rPr lang="en-US" sz="2400" b="1">
                <a:latin typeface="Courier New" charset="0"/>
                <a:cs typeface="+mn-cs"/>
              </a:rPr>
              <a:t>rdt1.0</a:t>
            </a:r>
            <a:r>
              <a:rPr lang="en-US">
                <a:cs typeface="+mn-cs"/>
              </a:rPr>
              <a:t>):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/>
              <a:t>error detection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/>
              <a:t>receiver feedback: control msgs (ACK,NAK) rcvr-&gt;sender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8001000" cy="9969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rdt2.0: channel with bit errors</a:t>
            </a:r>
          </a:p>
        </p:txBody>
      </p:sp>
      <p:pic>
        <p:nvPicPr>
          <p:cNvPr id="32774" name="Picture 8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513" y="871538"/>
            <a:ext cx="6856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5" name="Rectangle 9"/>
          <p:cNvSpPr>
            <a:spLocks noChangeArrowheads="1"/>
          </p:cNvSpPr>
          <p:nvPr/>
        </p:nvSpPr>
        <p:spPr bwMode="auto">
          <a:xfrm>
            <a:off x="11113" y="2516188"/>
            <a:ext cx="9144000" cy="37861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1735138" y="3678238"/>
            <a:ext cx="60848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i="1">
                <a:solidFill>
                  <a:srgbClr val="CC0000"/>
                </a:solidFill>
                <a:latin typeface="Gill Sans MT" pitchFamily="34" charset="0"/>
              </a:rPr>
              <a:t>How do humans recover from </a:t>
            </a:r>
            <a:r>
              <a:rPr lang="ja-JP" altLang="en-US" sz="3200" i="1">
                <a:solidFill>
                  <a:srgbClr val="CC0000"/>
                </a:solidFill>
                <a:latin typeface="Gill Sans MT" pitchFamily="34" charset="0"/>
              </a:rPr>
              <a:t>“</a:t>
            </a:r>
            <a:r>
              <a:rPr lang="en-US" altLang="ja-JP" sz="3200" i="1">
                <a:solidFill>
                  <a:srgbClr val="CC0000"/>
                </a:solidFill>
                <a:latin typeface="Gill Sans MT" pitchFamily="34" charset="0"/>
              </a:rPr>
              <a:t>errors</a:t>
            </a:r>
            <a:r>
              <a:rPr lang="ja-JP" altLang="en-US" sz="3200" i="1">
                <a:solidFill>
                  <a:srgbClr val="CC0000"/>
                </a:solidFill>
                <a:latin typeface="Gill Sans MT" pitchFamily="34" charset="0"/>
              </a:rPr>
              <a:t>”</a:t>
            </a:r>
            <a:endParaRPr lang="en-US" altLang="ja-JP" sz="3200" i="1">
              <a:solidFill>
                <a:srgbClr val="CC0000"/>
              </a:solidFill>
              <a:latin typeface="Gill Sans MT" pitchFamily="34" charset="0"/>
            </a:endParaRPr>
          </a:p>
          <a:p>
            <a:pPr algn="ctr" eaLnBrk="0" hangingPunct="0"/>
            <a:r>
              <a:rPr lang="en-US" sz="3200" i="1">
                <a:solidFill>
                  <a:srgbClr val="CC0000"/>
                </a:solidFill>
                <a:latin typeface="Gill Sans MT" pitchFamily="34" charset="0"/>
              </a:rPr>
              <a:t>during conversation?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19081A8E-1DF5-4DD3-B9A0-B5016E0DE88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172" name="Picture 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725" y="1028700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3: Transport Layer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9388"/>
            <a:ext cx="3581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200">
                <a:solidFill>
                  <a:srgbClr val="CC0000"/>
                </a:solidFill>
                <a:ea typeface="ＭＳ Ｐゴシック" pitchFamily="34" charset="-128"/>
              </a:rPr>
              <a:t>our goals: </a:t>
            </a:r>
          </a:p>
          <a:p>
            <a:r>
              <a:rPr lang="en-US">
                <a:ea typeface="ＭＳ Ｐゴシック" pitchFamily="34" charset="-128"/>
              </a:rPr>
              <a:t>understand principles behind transport layer services:</a:t>
            </a:r>
          </a:p>
          <a:p>
            <a:pPr lvl="1"/>
            <a:r>
              <a:rPr lang="en-US">
                <a:ea typeface="ＭＳ Ｐゴシック" pitchFamily="34" charset="-128"/>
              </a:rPr>
              <a:t>multiplexing, demultiplexing</a:t>
            </a:r>
          </a:p>
          <a:p>
            <a:pPr lvl="1"/>
            <a:r>
              <a:rPr lang="en-US">
                <a:ea typeface="ＭＳ Ｐゴシック" pitchFamily="34" charset="-128"/>
              </a:rPr>
              <a:t>reliable data transfer</a:t>
            </a:r>
          </a:p>
          <a:p>
            <a:pPr lvl="1"/>
            <a:r>
              <a:rPr lang="en-US">
                <a:ea typeface="ＭＳ Ｐゴシック" pitchFamily="34" charset="-128"/>
              </a:rPr>
              <a:t>flow control</a:t>
            </a:r>
          </a:p>
          <a:p>
            <a:pPr lvl="1"/>
            <a:r>
              <a:rPr lang="en-US">
                <a:ea typeface="ＭＳ Ｐゴシック" pitchFamily="34" charset="-128"/>
              </a:rPr>
              <a:t>congestion control</a:t>
            </a:r>
            <a:endParaRPr lang="en-US" sz="2800">
              <a:ea typeface="ＭＳ Ｐゴシック" pitchFamily="34" charset="-128"/>
            </a:endParaRPr>
          </a:p>
        </p:txBody>
      </p:sp>
      <p:sp>
        <p:nvSpPr>
          <p:cNvPr id="717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8163" y="1501775"/>
            <a:ext cx="4267200" cy="4648200"/>
          </a:xfrm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learn about Internet transport layer protocols:</a:t>
            </a:r>
          </a:p>
          <a:p>
            <a:pPr lvl="1"/>
            <a:r>
              <a:rPr lang="en-US">
                <a:ea typeface="ＭＳ Ｐゴシック" pitchFamily="34" charset="-128"/>
              </a:rPr>
              <a:t>UDP: connectionless transport</a:t>
            </a:r>
          </a:p>
          <a:p>
            <a:pPr lvl="1"/>
            <a:r>
              <a:rPr lang="en-US">
                <a:ea typeface="ＭＳ Ｐゴシック" pitchFamily="34" charset="-128"/>
              </a:rPr>
              <a:t>TCP: connection-oriented reliable transport</a:t>
            </a:r>
          </a:p>
          <a:p>
            <a:pPr lvl="1"/>
            <a:r>
              <a:rPr lang="en-US">
                <a:ea typeface="ＭＳ Ｐゴシック" pitchFamily="34" charset="-128"/>
              </a:rPr>
              <a:t>TCP congestion control</a:t>
            </a:r>
            <a:endParaRPr lang="en-US" sz="2000">
              <a:ea typeface="ＭＳ Ｐゴシック" pitchFamily="34" charset="-128"/>
            </a:endParaRPr>
          </a:p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337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B92C49B-B414-4EE2-BA56-31A389C65E3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66838"/>
            <a:ext cx="7896225" cy="444817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underlying channel may flip bits in packet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/>
              <a:t>checksum to detect bit errors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i="1">
                <a:cs typeface="+mn-cs"/>
              </a:rPr>
              <a:t>the</a:t>
            </a:r>
            <a:r>
              <a:rPr lang="en-US">
                <a:cs typeface="+mn-cs"/>
              </a:rPr>
              <a:t> question: how to recover from errors:</a:t>
            </a:r>
          </a:p>
          <a:p>
            <a:pPr lvl="1">
              <a:spcBef>
                <a:spcPct val="45000"/>
              </a:spcBef>
              <a:buFont typeface="Wingdings" charset="0"/>
              <a:buChar char="§"/>
              <a:defRPr/>
            </a:pPr>
            <a:r>
              <a:rPr lang="en-US" i="1">
                <a:solidFill>
                  <a:srgbClr val="CC0000"/>
                </a:solidFill>
              </a:rPr>
              <a:t>acknowledgements (ACKs):</a:t>
            </a:r>
            <a:r>
              <a:rPr lang="en-US"/>
              <a:t> receiver explicitly tells sender that pkt received OK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i="1">
                <a:solidFill>
                  <a:srgbClr val="CC0000"/>
                </a:solidFill>
              </a:rPr>
              <a:t>negative acknowledgements (NAKs):</a:t>
            </a:r>
            <a:r>
              <a:rPr lang="en-US"/>
              <a:t> receiver explicitly tells sender that pkt had errors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sender retransmits pkt on receipt of NAK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new mechanisms in </a:t>
            </a:r>
            <a:r>
              <a:rPr lang="en-US" sz="2400" b="1">
                <a:latin typeface="Courier New" charset="0"/>
                <a:cs typeface="+mn-cs"/>
              </a:rPr>
              <a:t>rdt2.0</a:t>
            </a:r>
            <a:r>
              <a:rPr lang="en-US">
                <a:cs typeface="+mn-cs"/>
              </a:rPr>
              <a:t> (beyond </a:t>
            </a:r>
            <a:r>
              <a:rPr lang="en-US" sz="2400" b="1">
                <a:latin typeface="Courier New" charset="0"/>
                <a:cs typeface="+mn-cs"/>
              </a:rPr>
              <a:t>rdt1.0</a:t>
            </a:r>
            <a:r>
              <a:rPr lang="en-US">
                <a:cs typeface="+mn-cs"/>
              </a:rPr>
              <a:t>):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/>
              <a:t>error detection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/>
              <a:t>feedback: control msgs (ACK,NAK) from receiver to sender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8001000" cy="9969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rdt2.0: channel with bit errors</a:t>
            </a:r>
          </a:p>
        </p:txBody>
      </p:sp>
      <p:pic>
        <p:nvPicPr>
          <p:cNvPr id="33798" name="Picture 4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513" y="871538"/>
            <a:ext cx="6856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C70155E-0EE5-47FE-BF04-1AAAAB9545B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34820" name="Picture 3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563" y="855663"/>
            <a:ext cx="54848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1288"/>
            <a:ext cx="7772400" cy="1030287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rdt2.0: FSM specification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34822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/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>
                <a:latin typeface="Arial" charset="0"/>
              </a:rPr>
              <a:t>Wait for call from above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4824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sndpkt = make_pkt(data, checksum)</a:t>
            </a:r>
          </a:p>
          <a:p>
            <a:pPr eaLnBrk="0" hangingPunct="0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4825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6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extract(rcvpkt,data)</a:t>
            </a:r>
          </a:p>
          <a:p>
            <a:pPr eaLnBrk="0" hangingPunct="0"/>
            <a:r>
              <a:rPr lang="en-US">
                <a:latin typeface="Arial" charset="0"/>
              </a:rPr>
              <a:t>deliver_data(data)</a:t>
            </a:r>
          </a:p>
          <a:p>
            <a:pPr eaLnBrk="0" hangingPunct="0"/>
            <a:r>
              <a:rPr lang="en-US">
                <a:latin typeface="Arial" charset="0"/>
              </a:rPr>
              <a:t>udt_send(ACK)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4827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rdt_rcv(rcvpkt) &amp;&amp; </a:t>
            </a:r>
          </a:p>
          <a:p>
            <a:pPr eaLnBrk="0" hangingPunct="0"/>
            <a:r>
              <a:rPr lang="en-US">
                <a:latin typeface="Arial" charset="0"/>
              </a:rPr>
              <a:t>   notcorrupt(rcvpkt)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4828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rdt_rcv(rcvpkt) &amp;&amp; isACK(rcvpkt)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4832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4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4835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rdt_rcv(rcvpkt) &amp;&amp;</a:t>
            </a:r>
          </a:p>
          <a:p>
            <a:pPr eaLnBrk="0" hangingPunct="0"/>
            <a:r>
              <a:rPr lang="en-US">
                <a:latin typeface="Arial" charset="0"/>
              </a:rPr>
              <a:t>   isNAK(rcvpkt)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4836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4837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34852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>
                  <a:latin typeface="Arial" charset="0"/>
                </a:rPr>
                <a:t>udt_send(NAK)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4853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>
                  <a:latin typeface="Arial" charset="0"/>
                </a:rPr>
                <a:t>rdt_rcv(rcvpkt) &amp;&amp; </a:t>
              </a:r>
            </a:p>
            <a:p>
              <a:pPr eaLnBrk="0" hangingPunct="0"/>
              <a:r>
                <a:rPr lang="en-US">
                  <a:latin typeface="Arial" charset="0"/>
                </a:rPr>
                <a:t>  corrupt(rcvpkt)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4854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38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34850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34851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>
                  <a:latin typeface="Arial" charset="0"/>
                </a:rPr>
                <a:t>Wait for ACK or NAK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34839" name="Line 25"/>
          <p:cNvSpPr>
            <a:spLocks noChangeShapeType="1"/>
          </p:cNvSpPr>
          <p:nvPr/>
        </p:nvSpPr>
        <p:spPr bwMode="auto">
          <a:xfrm>
            <a:off x="6334125" y="3497263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0" name="Freeform 26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4841" name="Group 27"/>
          <p:cNvGrpSpPr>
            <a:grpSpLocks/>
          </p:cNvGrpSpPr>
          <p:nvPr/>
        </p:nvGrpSpPr>
        <p:grpSpPr bwMode="auto">
          <a:xfrm>
            <a:off x="6677025" y="3568700"/>
            <a:ext cx="1200150" cy="962025"/>
            <a:chOff x="1335" y="3347"/>
            <a:chExt cx="756" cy="606"/>
          </a:xfrm>
        </p:grpSpPr>
        <p:sp>
          <p:nvSpPr>
            <p:cNvPr id="34848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34849" name="Text Box 29"/>
            <p:cNvSpPr txBox="1">
              <a:spLocks noChangeArrowheads="1"/>
            </p:cNvSpPr>
            <p:nvPr/>
          </p:nvSpPr>
          <p:spPr bwMode="auto">
            <a:xfrm>
              <a:off x="1335" y="3400"/>
              <a:ext cx="75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>
                  <a:latin typeface="Arial" charset="0"/>
                </a:rPr>
                <a:t>Wait for call from below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34842" name="Freeform 30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3" name="Text Box 31"/>
          <p:cNvSpPr txBox="1">
            <a:spLocks noChangeArrowheads="1"/>
          </p:cNvSpPr>
          <p:nvPr/>
        </p:nvSpPr>
        <p:spPr bwMode="auto">
          <a:xfrm>
            <a:off x="896938" y="4154488"/>
            <a:ext cx="1089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CC0000"/>
                </a:solidFill>
              </a:rPr>
              <a:t>sender</a:t>
            </a:r>
          </a:p>
        </p:txBody>
      </p:sp>
      <p:sp>
        <p:nvSpPr>
          <p:cNvPr id="34844" name="Text Box 32"/>
          <p:cNvSpPr txBox="1">
            <a:spLocks noChangeArrowheads="1"/>
          </p:cNvSpPr>
          <p:nvPr/>
        </p:nvSpPr>
        <p:spPr bwMode="auto">
          <a:xfrm>
            <a:off x="6972300" y="1466850"/>
            <a:ext cx="124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CC0000"/>
                </a:solidFill>
              </a:rPr>
              <a:t>receiver</a:t>
            </a:r>
          </a:p>
        </p:txBody>
      </p:sp>
      <p:sp>
        <p:nvSpPr>
          <p:cNvPr id="34845" name="Line 33"/>
          <p:cNvSpPr>
            <a:spLocks noChangeShapeType="1"/>
          </p:cNvSpPr>
          <p:nvPr/>
        </p:nvSpPr>
        <p:spPr bwMode="auto">
          <a:xfrm>
            <a:off x="349250" y="2166938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6" name="Text Box 34"/>
          <p:cNvSpPr txBox="1">
            <a:spLocks noChangeArrowheads="1"/>
          </p:cNvSpPr>
          <p:nvPr/>
        </p:nvSpPr>
        <p:spPr bwMode="auto">
          <a:xfrm>
            <a:off x="1031875" y="1212850"/>
            <a:ext cx="22558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rdt_send(data)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4847" name="Text Box 35"/>
          <p:cNvSpPr txBox="1">
            <a:spLocks noChangeArrowheads="1"/>
          </p:cNvSpPr>
          <p:nvPr/>
        </p:nvSpPr>
        <p:spPr bwMode="auto">
          <a:xfrm>
            <a:off x="1462088" y="3786188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3482E75C-DB5A-48BD-8C5B-B435493FC28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35844" name="Picture 4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238" y="798513"/>
            <a:ext cx="6856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85738"/>
            <a:ext cx="7772400" cy="828675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rdt2.0: operation with no errors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35846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/>
          </a:p>
        </p:txBody>
      </p:sp>
      <p:sp>
        <p:nvSpPr>
          <p:cNvPr id="35847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>
                <a:latin typeface="Arial" charset="0"/>
              </a:rPr>
              <a:t>Wait for call from above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48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snkpkt = make_pkt(data, checksum)</a:t>
            </a:r>
          </a:p>
          <a:p>
            <a:pPr eaLnBrk="0" hangingPunct="0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49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0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extract(rcvpkt,data)</a:t>
            </a:r>
          </a:p>
          <a:p>
            <a:pPr eaLnBrk="0" hangingPunct="0"/>
            <a:r>
              <a:rPr lang="en-US">
                <a:latin typeface="Arial" charset="0"/>
              </a:rPr>
              <a:t>deliver_data(data)</a:t>
            </a:r>
          </a:p>
          <a:p>
            <a:pPr eaLnBrk="0" hangingPunct="0"/>
            <a:r>
              <a:rPr lang="en-US">
                <a:latin typeface="Arial" charset="0"/>
              </a:rPr>
              <a:t>udt_send(ACK)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51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rdt_rcv(rcvpkt) &amp;&amp; </a:t>
            </a:r>
          </a:p>
          <a:p>
            <a:pPr eaLnBrk="0" hangingPunct="0"/>
            <a:r>
              <a:rPr lang="en-US">
                <a:latin typeface="Arial" charset="0"/>
              </a:rPr>
              <a:t>   notcorrupt(rcvpkt)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52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3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4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5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rdt_rcv(rcvpkt) &amp;&amp; isACK(rcvpkt)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56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7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8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59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rdt_rcv(rcvpkt) &amp;&amp;</a:t>
            </a:r>
          </a:p>
          <a:p>
            <a:pPr eaLnBrk="0" hangingPunct="0"/>
            <a:r>
              <a:rPr lang="en-US">
                <a:latin typeface="Arial" charset="0"/>
              </a:rPr>
              <a:t>   isNAK(rcvpkt)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60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5861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35889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>
                  <a:latin typeface="Arial" charset="0"/>
                </a:rPr>
                <a:t>udt_send(NAK)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5890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>
                  <a:latin typeface="Arial" charset="0"/>
                </a:rPr>
                <a:t>rdt_rcv(rcvpkt) &amp;&amp; </a:t>
              </a:r>
            </a:p>
            <a:p>
              <a:pPr eaLnBrk="0" hangingPunct="0"/>
              <a:r>
                <a:rPr lang="en-US">
                  <a:latin typeface="Arial" charset="0"/>
                </a:rPr>
                <a:t>  corrupt(rcvpkt)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5891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62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35887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35888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>
                  <a:latin typeface="Arial" charset="0"/>
                </a:rPr>
                <a:t>Wait for ACK or NAK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35863" name="Freeform 25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64" name="Oval 26"/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/>
          </a:p>
        </p:txBody>
      </p:sp>
      <p:sp>
        <p:nvSpPr>
          <p:cNvPr id="35865" name="Text Box 27"/>
          <p:cNvSpPr txBox="1">
            <a:spLocks noChangeArrowheads="1"/>
          </p:cNvSpPr>
          <p:nvPr/>
        </p:nvSpPr>
        <p:spPr bwMode="auto">
          <a:xfrm>
            <a:off x="6677025" y="3652838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>
                <a:latin typeface="Arial" charset="0"/>
              </a:rPr>
              <a:t>Wait for call from below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66" name="Freeform 28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35885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35883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35869" name="Text Box 35"/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rdt_send(data)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88804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8805" name="Freeform 37"/>
          <p:cNvSpPr>
            <a:spLocks/>
          </p:cNvSpPr>
          <p:nvPr/>
        </p:nvSpPr>
        <p:spPr bwMode="auto">
          <a:xfrm>
            <a:off x="1011238" y="2006600"/>
            <a:ext cx="6697662" cy="3060700"/>
          </a:xfrm>
          <a:custGeom>
            <a:avLst/>
            <a:gdLst>
              <a:gd name="T0" fmla="*/ 0 w 4219"/>
              <a:gd name="T1" fmla="*/ 2147483647 h 1928"/>
              <a:gd name="T2" fmla="*/ 2147483647 w 4219"/>
              <a:gd name="T3" fmla="*/ 0 h 1928"/>
              <a:gd name="T4" fmla="*/ 2147483647 w 4219"/>
              <a:gd name="T5" fmla="*/ 2147483647 h 1928"/>
              <a:gd name="T6" fmla="*/ 2147483647 w 4219"/>
              <a:gd name="T7" fmla="*/ 2147483647 h 1928"/>
              <a:gd name="T8" fmla="*/ 0 60000 65536"/>
              <a:gd name="T9" fmla="*/ 0 60000 65536"/>
              <a:gd name="T10" fmla="*/ 0 60000 65536"/>
              <a:gd name="T11" fmla="*/ 0 60000 65536"/>
              <a:gd name="T12" fmla="*/ 0 w 4219"/>
              <a:gd name="T13" fmla="*/ 0 h 1928"/>
              <a:gd name="T14" fmla="*/ 4219 w 4219"/>
              <a:gd name="T15" fmla="*/ 1928 h 19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19" h="1928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35881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288809" name="Oval 41"/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/>
          </a:p>
        </p:txBody>
      </p:sp>
      <p:sp>
        <p:nvSpPr>
          <p:cNvPr id="288810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8811" name="Freeform 43"/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T12" fmla="*/ 0 w 4200"/>
              <a:gd name="T13" fmla="*/ 0 h 1424"/>
              <a:gd name="T14" fmla="*/ 4200 w 4200"/>
              <a:gd name="T15" fmla="*/ 1424 h 1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35879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288815" name="Oval 47"/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/>
          </a:p>
        </p:txBody>
      </p:sp>
      <p:sp>
        <p:nvSpPr>
          <p:cNvPr id="35878" name="Text Box 48"/>
          <p:cNvSpPr txBox="1">
            <a:spLocks noChangeArrowheads="1"/>
          </p:cNvSpPr>
          <p:nvPr/>
        </p:nvSpPr>
        <p:spPr bwMode="auto">
          <a:xfrm>
            <a:off x="1409700" y="3854450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8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04" grpId="0" animBg="1"/>
      <p:bldP spid="288805" grpId="0" animBg="1"/>
      <p:bldP spid="288809" grpId="0" animBg="1"/>
      <p:bldP spid="288810" grpId="0" animBg="1"/>
      <p:bldP spid="288811" grpId="0" animBg="1"/>
      <p:bldP spid="288815" grpId="0" animBg="1"/>
      <p:bldP spid="288815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364D115-14F6-4BCB-A45B-AF460453863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85738"/>
            <a:ext cx="7772400" cy="885825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rdt2.0: error scenario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36869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/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>
                <a:latin typeface="Arial" charset="0"/>
              </a:rPr>
              <a:t>Wait for call from above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snkpkt = make_pkt(data, checksum)</a:t>
            </a:r>
          </a:p>
          <a:p>
            <a:pPr eaLnBrk="0" hangingPunct="0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6872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3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extract(rcvpkt,data)</a:t>
            </a:r>
          </a:p>
          <a:p>
            <a:pPr eaLnBrk="0" hangingPunct="0"/>
            <a:r>
              <a:rPr lang="en-US">
                <a:latin typeface="Arial" charset="0"/>
              </a:rPr>
              <a:t>deliver_data(data)</a:t>
            </a:r>
          </a:p>
          <a:p>
            <a:pPr eaLnBrk="0" hangingPunct="0"/>
            <a:r>
              <a:rPr lang="en-US">
                <a:latin typeface="Arial" charset="0"/>
              </a:rPr>
              <a:t>udt_send(ACK)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6874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rdt_rcv(rcvpkt) &amp;&amp; </a:t>
            </a:r>
          </a:p>
          <a:p>
            <a:pPr eaLnBrk="0" hangingPunct="0"/>
            <a:r>
              <a:rPr lang="en-US">
                <a:latin typeface="Arial" charset="0"/>
              </a:rPr>
              <a:t>   notcorrupt(rcvpkt)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6875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6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77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78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rdt_rcv(rcvpkt) &amp;&amp; isACK(rcvpkt)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6879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0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81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6882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rdt_rcv(rcvpkt) &amp;&amp;</a:t>
            </a:r>
          </a:p>
          <a:p>
            <a:pPr eaLnBrk="0" hangingPunct="0"/>
            <a:r>
              <a:rPr lang="en-US">
                <a:latin typeface="Arial" charset="0"/>
              </a:rPr>
              <a:t>   isNAK(rcvpkt)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6883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6884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36917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>
                  <a:latin typeface="Arial" charset="0"/>
                </a:rPr>
                <a:t>udt_send(NAK)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6918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>
                  <a:latin typeface="Arial" charset="0"/>
                </a:rPr>
                <a:t>rdt_rcv(rcvpkt) &amp;&amp; </a:t>
              </a:r>
            </a:p>
            <a:p>
              <a:pPr eaLnBrk="0" hangingPunct="0"/>
              <a:r>
                <a:rPr lang="en-US">
                  <a:latin typeface="Arial" charset="0"/>
                </a:rPr>
                <a:t>  corrupt(rcvpkt)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6919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85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36915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36916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>
                  <a:latin typeface="Arial" charset="0"/>
                </a:rPr>
                <a:t>Wait for ACK or NAK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36886" name="Freeform 25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87" name="Oval 26"/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/>
          </a:p>
        </p:txBody>
      </p:sp>
      <p:sp>
        <p:nvSpPr>
          <p:cNvPr id="36888" name="Text Box 27"/>
          <p:cNvSpPr txBox="1">
            <a:spLocks noChangeArrowheads="1"/>
          </p:cNvSpPr>
          <p:nvPr/>
        </p:nvSpPr>
        <p:spPr bwMode="auto">
          <a:xfrm>
            <a:off x="6677025" y="3652838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>
                <a:latin typeface="Arial" charset="0"/>
              </a:rPr>
              <a:t>Wait for call from below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6889" name="Freeform 28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36913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4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36911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2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36892" name="Text Box 35"/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rdt_send(data)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89828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829" name="Freeform 37"/>
          <p:cNvSpPr>
            <a:spLocks/>
          </p:cNvSpPr>
          <p:nvPr/>
        </p:nvSpPr>
        <p:spPr bwMode="auto">
          <a:xfrm>
            <a:off x="1011238" y="2006600"/>
            <a:ext cx="6940550" cy="654050"/>
          </a:xfrm>
          <a:custGeom>
            <a:avLst/>
            <a:gdLst>
              <a:gd name="T0" fmla="*/ 0 w 4372"/>
              <a:gd name="T1" fmla="*/ 2147483647 h 412"/>
              <a:gd name="T2" fmla="*/ 2147483647 w 4372"/>
              <a:gd name="T3" fmla="*/ 0 h 412"/>
              <a:gd name="T4" fmla="*/ 2147483647 w 4372"/>
              <a:gd name="T5" fmla="*/ 2147483647 h 412"/>
              <a:gd name="T6" fmla="*/ 2147483647 w 4372"/>
              <a:gd name="T7" fmla="*/ 2147483647 h 412"/>
              <a:gd name="T8" fmla="*/ 0 60000 65536"/>
              <a:gd name="T9" fmla="*/ 0 60000 65536"/>
              <a:gd name="T10" fmla="*/ 0 60000 65536"/>
              <a:gd name="T11" fmla="*/ 0 60000 65536"/>
              <a:gd name="T12" fmla="*/ 0 w 4372"/>
              <a:gd name="T13" fmla="*/ 0 h 412"/>
              <a:gd name="T14" fmla="*/ 4372 w 4372"/>
              <a:gd name="T15" fmla="*/ 412 h 4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36909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289833" name="Oval 41"/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/>
          </a:p>
        </p:txBody>
      </p:sp>
      <p:sp>
        <p:nvSpPr>
          <p:cNvPr id="289834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835" name="Freeform 43"/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T12" fmla="*/ 0 w 4200"/>
              <a:gd name="T13" fmla="*/ 0 h 1424"/>
              <a:gd name="T14" fmla="*/ 4200 w 4200"/>
              <a:gd name="T15" fmla="*/ 1424 h 1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36907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289839" name="Oval 47"/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/>
          </a:p>
        </p:txBody>
      </p:sp>
      <p:sp>
        <p:nvSpPr>
          <p:cNvPr id="289840" name="Line 48"/>
          <p:cNvSpPr>
            <a:spLocks noChangeShapeType="1"/>
          </p:cNvSpPr>
          <p:nvPr/>
        </p:nvSpPr>
        <p:spPr bwMode="auto">
          <a:xfrm>
            <a:off x="6553200" y="2493963"/>
            <a:ext cx="0" cy="817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841" name="Freeform 49"/>
          <p:cNvSpPr>
            <a:spLocks/>
          </p:cNvSpPr>
          <p:nvPr/>
        </p:nvSpPr>
        <p:spPr bwMode="auto">
          <a:xfrm>
            <a:off x="3657600" y="2216150"/>
            <a:ext cx="4378325" cy="1025525"/>
          </a:xfrm>
          <a:custGeom>
            <a:avLst/>
            <a:gdLst>
              <a:gd name="T0" fmla="*/ 2147483647 w 2758"/>
              <a:gd name="T1" fmla="*/ 2147483647 h 646"/>
              <a:gd name="T2" fmla="*/ 2147483647 w 2758"/>
              <a:gd name="T3" fmla="*/ 2147483647 h 646"/>
              <a:gd name="T4" fmla="*/ 2147483647 w 2758"/>
              <a:gd name="T5" fmla="*/ 0 h 646"/>
              <a:gd name="T6" fmla="*/ 0 w 2758"/>
              <a:gd name="T7" fmla="*/ 0 h 646"/>
              <a:gd name="T8" fmla="*/ 0 60000 65536"/>
              <a:gd name="T9" fmla="*/ 0 60000 65536"/>
              <a:gd name="T10" fmla="*/ 0 60000 65536"/>
              <a:gd name="T11" fmla="*/ 0 60000 65536"/>
              <a:gd name="T12" fmla="*/ 0 w 2758"/>
              <a:gd name="T13" fmla="*/ 0 h 646"/>
              <a:gd name="T14" fmla="*/ 2758 w 2758"/>
              <a:gd name="T15" fmla="*/ 646 h 6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9842" name="Line 50"/>
          <p:cNvSpPr>
            <a:spLocks noChangeShapeType="1"/>
          </p:cNvSpPr>
          <p:nvPr/>
        </p:nvSpPr>
        <p:spPr bwMode="auto">
          <a:xfrm>
            <a:off x="3548063" y="2090738"/>
            <a:ext cx="0" cy="846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843" name="Freeform 51"/>
          <p:cNvSpPr>
            <a:spLocks/>
          </p:cNvSpPr>
          <p:nvPr/>
        </p:nvSpPr>
        <p:spPr bwMode="auto">
          <a:xfrm>
            <a:off x="3643313" y="2951163"/>
            <a:ext cx="4073525" cy="2133600"/>
          </a:xfrm>
          <a:custGeom>
            <a:avLst/>
            <a:gdLst>
              <a:gd name="T0" fmla="*/ 0 w 2566"/>
              <a:gd name="T1" fmla="*/ 0 h 1344"/>
              <a:gd name="T2" fmla="*/ 2147483647 w 2566"/>
              <a:gd name="T3" fmla="*/ 0 h 1344"/>
              <a:gd name="T4" fmla="*/ 2147483647 w 2566"/>
              <a:gd name="T5" fmla="*/ 2147483647 h 1344"/>
              <a:gd name="T6" fmla="*/ 2147483647 w 2566"/>
              <a:gd name="T7" fmla="*/ 2147483647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2566"/>
              <a:gd name="T13" fmla="*/ 0 h 1344"/>
              <a:gd name="T14" fmla="*/ 2566 w 256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6" h="1344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5" name="Text Box 52"/>
          <p:cNvSpPr txBox="1">
            <a:spLocks noChangeArrowheads="1"/>
          </p:cNvSpPr>
          <p:nvPr/>
        </p:nvSpPr>
        <p:spPr bwMode="auto">
          <a:xfrm>
            <a:off x="1435100" y="3868738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Symbol" pitchFamily="18" charset="2"/>
              </a:rPr>
              <a:t>L</a:t>
            </a:r>
          </a:p>
        </p:txBody>
      </p:sp>
      <p:pic>
        <p:nvPicPr>
          <p:cNvPr id="36906" name="Picture 53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88" y="847725"/>
            <a:ext cx="45704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9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9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98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98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89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89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89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2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28" grpId="0" animBg="1"/>
      <p:bldP spid="289829" grpId="0" animBg="1"/>
      <p:bldP spid="289833" grpId="0" animBg="1"/>
      <p:bldP spid="289834" grpId="0" animBg="1"/>
      <p:bldP spid="289835" grpId="0" animBg="1"/>
      <p:bldP spid="289839" grpId="0" animBg="1"/>
      <p:bldP spid="289839" grpId="1" animBg="1"/>
      <p:bldP spid="289840" grpId="0" animBg="1"/>
      <p:bldP spid="289841" grpId="0" animBg="1"/>
      <p:bldP spid="289842" grpId="0" animBg="1"/>
      <p:bldP spid="28984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378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8F3243CA-A03F-4D7A-8AD7-81779475881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185738"/>
            <a:ext cx="7772400" cy="10191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rdt2.0 has a fatal flaw!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1175" y="1589088"/>
            <a:ext cx="3810000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what happens if ACK/NAK corrupted?</a:t>
            </a:r>
          </a:p>
          <a:p>
            <a:pPr>
              <a:lnSpc>
                <a:spcPct val="80000"/>
              </a:lnSpc>
            </a:pPr>
            <a:r>
              <a:rPr lang="en-US" sz="2400">
                <a:ea typeface="ＭＳ Ｐゴシック" pitchFamily="34" charset="-128"/>
              </a:rPr>
              <a:t>sender doesn</a:t>
            </a:r>
            <a:r>
              <a:rPr lang="ja-JP" altLang="en-US" sz="2400">
                <a:ea typeface="ＭＳ Ｐゴシック" pitchFamily="34" charset="-128"/>
              </a:rPr>
              <a:t>’</a:t>
            </a:r>
            <a:r>
              <a:rPr lang="en-US" altLang="ja-JP" sz="2400">
                <a:ea typeface="ＭＳ Ｐゴシック" pitchFamily="34" charset="-128"/>
              </a:rPr>
              <a:t>t know what happened at receiver!</a:t>
            </a:r>
          </a:p>
          <a:p>
            <a:pPr>
              <a:lnSpc>
                <a:spcPct val="80000"/>
              </a:lnSpc>
            </a:pPr>
            <a:r>
              <a:rPr lang="en-US" sz="2400">
                <a:ea typeface="ＭＳ Ｐゴシック" pitchFamily="34" charset="-128"/>
              </a:rPr>
              <a:t>can</a:t>
            </a:r>
            <a:r>
              <a:rPr lang="ja-JP" altLang="en-US" sz="2400">
                <a:ea typeface="ＭＳ Ｐゴシック" pitchFamily="34" charset="-128"/>
              </a:rPr>
              <a:t>’</a:t>
            </a:r>
            <a:r>
              <a:rPr lang="en-US" altLang="ja-JP" sz="2400">
                <a:ea typeface="ＭＳ Ｐゴシック" pitchFamily="34" charset="-128"/>
              </a:rPr>
              <a:t>t just retransmit: possible duplicate</a:t>
            </a:r>
            <a:endParaRPr lang="en-US" altLang="ja-JP">
              <a:ea typeface="ＭＳ Ｐゴシック" pitchFamily="34" charset="-128"/>
            </a:endParaRPr>
          </a:p>
          <a:p>
            <a:pPr>
              <a:lnSpc>
                <a:spcPct val="80000"/>
              </a:lnSpc>
              <a:spcBef>
                <a:spcPct val="60000"/>
              </a:spcBef>
              <a:buFont typeface="Wingdings" pitchFamily="2" charset="2"/>
              <a:buNone/>
            </a:pPr>
            <a:endParaRPr lang="en-US" sz="2400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3471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3810000" cy="2562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200">
                <a:solidFill>
                  <a:srgbClr val="CC0000"/>
                </a:solidFill>
                <a:ea typeface="ＭＳ Ｐゴシック" pitchFamily="34" charset="-128"/>
              </a:rPr>
              <a:t>handling duplicates</a:t>
            </a:r>
            <a:r>
              <a:rPr lang="en-US" sz="3200">
                <a:solidFill>
                  <a:srgbClr val="FF0000"/>
                </a:solidFill>
                <a:ea typeface="ＭＳ Ｐゴシック" pitchFamily="34" charset="-128"/>
              </a:rPr>
              <a:t>: </a:t>
            </a:r>
          </a:p>
          <a:p>
            <a:r>
              <a:rPr lang="en-US" sz="2400">
                <a:ea typeface="ＭＳ Ｐゴシック" pitchFamily="34" charset="-128"/>
              </a:rPr>
              <a:t>sender retransmits current pkt if ACK/NAK corrupted</a:t>
            </a:r>
          </a:p>
          <a:p>
            <a:r>
              <a:rPr lang="en-US" sz="2400">
                <a:ea typeface="ＭＳ Ｐゴシック" pitchFamily="34" charset="-128"/>
              </a:rPr>
              <a:t>sender adds </a:t>
            </a:r>
            <a:r>
              <a:rPr lang="en-US" sz="2400" i="1">
                <a:solidFill>
                  <a:srgbClr val="000099"/>
                </a:solidFill>
                <a:ea typeface="ＭＳ Ｐゴシック" pitchFamily="34" charset="-128"/>
              </a:rPr>
              <a:t>sequence number</a:t>
            </a:r>
            <a:r>
              <a:rPr lang="en-US" sz="2400">
                <a:ea typeface="ＭＳ Ｐゴシック" pitchFamily="34" charset="-128"/>
              </a:rPr>
              <a:t> to each pkt</a:t>
            </a:r>
          </a:p>
          <a:p>
            <a:r>
              <a:rPr lang="en-US" sz="2400">
                <a:ea typeface="ＭＳ Ｐゴシック" pitchFamily="34" charset="-128"/>
              </a:rPr>
              <a:t>receiver discards (doesn</a:t>
            </a:r>
            <a:r>
              <a:rPr lang="ja-JP" altLang="en-US" sz="2400">
                <a:ea typeface="ＭＳ Ｐゴシック" pitchFamily="34" charset="-128"/>
              </a:rPr>
              <a:t>’</a:t>
            </a:r>
            <a:r>
              <a:rPr lang="en-US" altLang="ja-JP" sz="2400">
                <a:ea typeface="ＭＳ Ｐゴシック" pitchFamily="34" charset="-128"/>
              </a:rPr>
              <a:t>t deliver up) duplicate pkt</a:t>
            </a:r>
            <a:endParaRPr lang="en-US" sz="2400">
              <a:ea typeface="ＭＳ Ｐゴシック" pitchFamily="34" charset="-128"/>
            </a:endParaRPr>
          </a:p>
        </p:txBody>
      </p:sp>
      <p:pic>
        <p:nvPicPr>
          <p:cNvPr id="37895" name="Picture 11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928688"/>
            <a:ext cx="5027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463800" y="4445000"/>
            <a:ext cx="4092575" cy="1603375"/>
            <a:chOff x="1552" y="2800"/>
            <a:chExt cx="2578" cy="1010"/>
          </a:xfrm>
        </p:grpSpPr>
        <p:sp>
          <p:nvSpPr>
            <p:cNvPr id="37897" name="Rectangle 7"/>
            <p:cNvSpPr>
              <a:spLocks noChangeArrowheads="1"/>
            </p:cNvSpPr>
            <p:nvPr/>
          </p:nvSpPr>
          <p:spPr bwMode="auto">
            <a:xfrm>
              <a:off x="1552" y="2974"/>
              <a:ext cx="2578" cy="83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37898" name="Rectangle 9"/>
            <p:cNvSpPr>
              <a:spLocks noChangeArrowheads="1"/>
            </p:cNvSpPr>
            <p:nvPr/>
          </p:nvSpPr>
          <p:spPr bwMode="auto">
            <a:xfrm>
              <a:off x="2226" y="2913"/>
              <a:ext cx="1038" cy="17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37899" name="Text Box 10"/>
            <p:cNvSpPr txBox="1">
              <a:spLocks noChangeArrowheads="1"/>
            </p:cNvSpPr>
            <p:nvPr/>
          </p:nvSpPr>
          <p:spPr bwMode="auto">
            <a:xfrm>
              <a:off x="1724" y="2800"/>
              <a:ext cx="1340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CC0000"/>
                  </a:solidFill>
                  <a:latin typeface="Gill Sans MT" pitchFamily="34" charset="0"/>
                </a:rPr>
                <a:t>stop and wait</a:t>
              </a:r>
            </a:p>
          </p:txBody>
        </p:sp>
        <p:sp>
          <p:nvSpPr>
            <p:cNvPr id="37900" name="Text Box 6"/>
            <p:cNvSpPr txBox="1">
              <a:spLocks noChangeArrowheads="1"/>
            </p:cNvSpPr>
            <p:nvPr/>
          </p:nvSpPr>
          <p:spPr bwMode="auto">
            <a:xfrm>
              <a:off x="1665" y="3052"/>
              <a:ext cx="2452" cy="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2800">
                  <a:latin typeface="Gill Sans MT" pitchFamily="34" charset="0"/>
                </a:rPr>
                <a:t>sender sends one packet, 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800">
                  <a:latin typeface="Gill Sans MT" pitchFamily="34" charset="0"/>
                </a:rPr>
                <a:t>then waits for receiver 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800">
                  <a:latin typeface="Gill Sans MT" pitchFamily="34" charset="0"/>
                </a:rPr>
                <a:t>response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  <p:bldP spid="3471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389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12BAA16-DB6E-4CF1-AFFC-FA68874181B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38916" name="Picture 39" descr="underline_b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3" y="825500"/>
            <a:ext cx="8228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161925"/>
            <a:ext cx="8277225" cy="974725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rdt2.1: sender, handles garbled ACK/NAKs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38918" name="Oval 3"/>
          <p:cNvSpPr>
            <a:spLocks noChangeArrowheads="1"/>
          </p:cNvSpPr>
          <p:nvPr/>
        </p:nvSpPr>
        <p:spPr bwMode="auto">
          <a:xfrm>
            <a:off x="2868613" y="2306638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/>
          </a:p>
        </p:txBody>
      </p:sp>
      <p:sp>
        <p:nvSpPr>
          <p:cNvPr id="38919" name="Text Box 4"/>
          <p:cNvSpPr txBox="1">
            <a:spLocks noChangeArrowheads="1"/>
          </p:cNvSpPr>
          <p:nvPr/>
        </p:nvSpPr>
        <p:spPr bwMode="auto">
          <a:xfrm>
            <a:off x="2816225" y="2395538"/>
            <a:ext cx="10906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>
                <a:latin typeface="Arial" charset="0"/>
              </a:rPr>
              <a:t>Wait for call 0 from above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8920" name="Text Box 5"/>
          <p:cNvSpPr txBox="1">
            <a:spLocks noChangeArrowheads="1"/>
          </p:cNvSpPr>
          <p:nvPr/>
        </p:nvSpPr>
        <p:spPr bwMode="auto">
          <a:xfrm>
            <a:off x="3124200" y="1577975"/>
            <a:ext cx="3694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sndpkt = make_pkt(0, data, checksum)</a:t>
            </a:r>
          </a:p>
          <a:p>
            <a:pPr eaLnBrk="0" hangingPunct="0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8921" name="Text Box 6"/>
          <p:cNvSpPr txBox="1">
            <a:spLocks noChangeArrowheads="1"/>
          </p:cNvSpPr>
          <p:nvPr/>
        </p:nvSpPr>
        <p:spPr bwMode="auto">
          <a:xfrm>
            <a:off x="3138488" y="1265238"/>
            <a:ext cx="2111375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rdt_send(data)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8922" name="Line 7"/>
          <p:cNvSpPr>
            <a:spLocks noChangeShapeType="1"/>
          </p:cNvSpPr>
          <p:nvPr/>
        </p:nvSpPr>
        <p:spPr bwMode="auto">
          <a:xfrm>
            <a:off x="3255963" y="1630363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3" name="Line 8"/>
          <p:cNvSpPr>
            <a:spLocks noChangeShapeType="1"/>
          </p:cNvSpPr>
          <p:nvPr/>
        </p:nvSpPr>
        <p:spPr bwMode="auto">
          <a:xfrm>
            <a:off x="2593975" y="2262188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4" name="Freeform 9"/>
          <p:cNvSpPr>
            <a:spLocks/>
          </p:cNvSpPr>
          <p:nvPr/>
        </p:nvSpPr>
        <p:spPr bwMode="auto">
          <a:xfrm rot="-6989453">
            <a:off x="2179638" y="4603750"/>
            <a:ext cx="9525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8925" name="Group 10"/>
          <p:cNvGrpSpPr>
            <a:grpSpLocks/>
          </p:cNvGrpSpPr>
          <p:nvPr/>
        </p:nvGrpSpPr>
        <p:grpSpPr bwMode="auto">
          <a:xfrm>
            <a:off x="4702175" y="2254250"/>
            <a:ext cx="1089025" cy="865188"/>
            <a:chOff x="2848" y="1499"/>
            <a:chExt cx="660" cy="510"/>
          </a:xfrm>
        </p:grpSpPr>
        <p:sp>
          <p:nvSpPr>
            <p:cNvPr id="38952" name="Oval 11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38953" name="Text Box 12"/>
            <p:cNvSpPr txBox="1">
              <a:spLocks noChangeArrowheads="1"/>
            </p:cNvSpPr>
            <p:nvPr/>
          </p:nvSpPr>
          <p:spPr bwMode="auto">
            <a:xfrm>
              <a:off x="2848" y="1535"/>
              <a:ext cx="66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Wait for ACK or NAK 0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38926" name="Freeform 13"/>
          <p:cNvSpPr>
            <a:spLocks/>
          </p:cNvSpPr>
          <p:nvPr/>
        </p:nvSpPr>
        <p:spPr bwMode="auto">
          <a:xfrm flipV="1">
            <a:off x="3425825" y="2132013"/>
            <a:ext cx="1482725" cy="22066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7" name="Freeform 14"/>
          <p:cNvSpPr>
            <a:spLocks/>
          </p:cNvSpPr>
          <p:nvPr/>
        </p:nvSpPr>
        <p:spPr bwMode="auto">
          <a:xfrm rot="-1357180">
            <a:off x="5589588" y="2116138"/>
            <a:ext cx="466725" cy="685800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8" name="Text Box 15"/>
          <p:cNvSpPr txBox="1">
            <a:spLocks noChangeArrowheads="1"/>
          </p:cNvSpPr>
          <p:nvPr/>
        </p:nvSpPr>
        <p:spPr bwMode="auto">
          <a:xfrm>
            <a:off x="5913438" y="2678113"/>
            <a:ext cx="2262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8929" name="Text Box 16"/>
          <p:cNvSpPr txBox="1">
            <a:spLocks noChangeArrowheads="1"/>
          </p:cNvSpPr>
          <p:nvPr/>
        </p:nvSpPr>
        <p:spPr bwMode="auto">
          <a:xfrm>
            <a:off x="5875338" y="1920875"/>
            <a:ext cx="256381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rdt_rcv(rcvpkt) &amp;&amp;  </a:t>
            </a:r>
          </a:p>
          <a:p>
            <a:pPr eaLnBrk="0" hangingPunct="0"/>
            <a:r>
              <a:rPr lang="en-US">
                <a:latin typeface="Arial" charset="0"/>
              </a:rPr>
              <a:t>( corrupt(rcvpkt) ||</a:t>
            </a:r>
          </a:p>
          <a:p>
            <a:pPr eaLnBrk="0" hangingPunct="0"/>
            <a:r>
              <a:rPr lang="en-US">
                <a:latin typeface="Arial" charset="0"/>
              </a:rPr>
              <a:t>isNAK(rcvpkt) 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8930" name="Line 17"/>
          <p:cNvSpPr>
            <a:spLocks noChangeShapeType="1"/>
          </p:cNvSpPr>
          <p:nvPr/>
        </p:nvSpPr>
        <p:spPr bwMode="auto">
          <a:xfrm>
            <a:off x="6045200" y="2717800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1" name="Freeform 18"/>
          <p:cNvSpPr>
            <a:spLocks/>
          </p:cNvSpPr>
          <p:nvPr/>
        </p:nvSpPr>
        <p:spPr bwMode="auto">
          <a:xfrm rot="16200000" flipV="1">
            <a:off x="2201863" y="3492500"/>
            <a:ext cx="1266825" cy="12382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32" name="Freeform 19"/>
          <p:cNvSpPr>
            <a:spLocks/>
          </p:cNvSpPr>
          <p:nvPr/>
        </p:nvSpPr>
        <p:spPr bwMode="auto">
          <a:xfrm>
            <a:off x="3600450" y="4779963"/>
            <a:ext cx="1606550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33" name="Freeform 20"/>
          <p:cNvSpPr>
            <a:spLocks/>
          </p:cNvSpPr>
          <p:nvPr/>
        </p:nvSpPr>
        <p:spPr bwMode="auto">
          <a:xfrm rot="5400000" flipH="1" flipV="1">
            <a:off x="4970462" y="3440113"/>
            <a:ext cx="1363663" cy="204788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34" name="Text Box 21"/>
          <p:cNvSpPr txBox="1">
            <a:spLocks noChangeArrowheads="1"/>
          </p:cNvSpPr>
          <p:nvPr/>
        </p:nvSpPr>
        <p:spPr bwMode="auto">
          <a:xfrm>
            <a:off x="3365500" y="5364163"/>
            <a:ext cx="37639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sndpkt = make_pkt(1, data, checksum)</a:t>
            </a:r>
          </a:p>
          <a:p>
            <a:pPr eaLnBrk="0" hangingPunct="0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8935" name="Text Box 22"/>
          <p:cNvSpPr txBox="1">
            <a:spLocks noChangeArrowheads="1"/>
          </p:cNvSpPr>
          <p:nvPr/>
        </p:nvSpPr>
        <p:spPr bwMode="auto">
          <a:xfrm>
            <a:off x="3435350" y="5026025"/>
            <a:ext cx="238918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rdt_send(data)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8936" name="Line 23"/>
          <p:cNvSpPr>
            <a:spLocks noChangeShapeType="1"/>
          </p:cNvSpPr>
          <p:nvPr/>
        </p:nvSpPr>
        <p:spPr bwMode="auto">
          <a:xfrm>
            <a:off x="3482975" y="5378450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7" name="Text Box 24"/>
          <p:cNvSpPr txBox="1">
            <a:spLocks noChangeArrowheads="1"/>
          </p:cNvSpPr>
          <p:nvPr/>
        </p:nvSpPr>
        <p:spPr bwMode="auto">
          <a:xfrm>
            <a:off x="5692775" y="3173413"/>
            <a:ext cx="29956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rdt_rcv(rcvpkt)   </a:t>
            </a:r>
          </a:p>
          <a:p>
            <a:pPr eaLnBrk="0" hangingPunct="0"/>
            <a:r>
              <a:rPr lang="en-US">
                <a:latin typeface="Arial" charset="0"/>
              </a:rPr>
              <a:t>&amp;&amp; notcorrupt(rcvpkt) </a:t>
            </a:r>
          </a:p>
          <a:p>
            <a:pPr eaLnBrk="0" hangingPunct="0"/>
            <a:r>
              <a:rPr lang="en-US">
                <a:latin typeface="Arial" charset="0"/>
              </a:rPr>
              <a:t>&amp;&amp; isACK(rcvpkt) </a:t>
            </a:r>
          </a:p>
        </p:txBody>
      </p:sp>
      <p:sp>
        <p:nvSpPr>
          <p:cNvPr id="38938" name="Line 25"/>
          <p:cNvSpPr>
            <a:spLocks noChangeShapeType="1"/>
          </p:cNvSpPr>
          <p:nvPr/>
        </p:nvSpPr>
        <p:spPr bwMode="auto">
          <a:xfrm>
            <a:off x="5821363" y="39846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9" name="Text Box 26"/>
          <p:cNvSpPr txBox="1">
            <a:spLocks noChangeArrowheads="1"/>
          </p:cNvSpPr>
          <p:nvPr/>
        </p:nvSpPr>
        <p:spPr bwMode="auto">
          <a:xfrm>
            <a:off x="720725" y="5435600"/>
            <a:ext cx="1819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udt_send(sndpkt)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8940" name="Text Box 27"/>
          <p:cNvSpPr txBox="1">
            <a:spLocks noChangeArrowheads="1"/>
          </p:cNvSpPr>
          <p:nvPr/>
        </p:nvSpPr>
        <p:spPr bwMode="auto">
          <a:xfrm>
            <a:off x="695325" y="4618038"/>
            <a:ext cx="20113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rdt_rcv(rcvpkt) &amp;&amp;  </a:t>
            </a:r>
          </a:p>
          <a:p>
            <a:pPr eaLnBrk="0" hangingPunct="0"/>
            <a:r>
              <a:rPr lang="en-US">
                <a:latin typeface="Arial" charset="0"/>
              </a:rPr>
              <a:t>( corrupt(rcvpkt) ||</a:t>
            </a:r>
          </a:p>
          <a:p>
            <a:pPr eaLnBrk="0" hangingPunct="0"/>
            <a:r>
              <a:rPr lang="en-US">
                <a:latin typeface="Arial" charset="0"/>
              </a:rPr>
              <a:t>isNAK(rcvpkt) 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8941" name="Line 28"/>
          <p:cNvSpPr>
            <a:spLocks noChangeShapeType="1"/>
          </p:cNvSpPr>
          <p:nvPr/>
        </p:nvSpPr>
        <p:spPr bwMode="auto">
          <a:xfrm>
            <a:off x="811213" y="5443538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2" name="Text Box 29"/>
          <p:cNvSpPr txBox="1">
            <a:spLocks noChangeArrowheads="1"/>
          </p:cNvSpPr>
          <p:nvPr/>
        </p:nvSpPr>
        <p:spPr bwMode="auto">
          <a:xfrm>
            <a:off x="638175" y="3016250"/>
            <a:ext cx="210978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rdt_rcv(rcvpkt)   </a:t>
            </a:r>
          </a:p>
          <a:p>
            <a:pPr eaLnBrk="0" hangingPunct="0"/>
            <a:r>
              <a:rPr lang="en-US">
                <a:latin typeface="Arial" charset="0"/>
              </a:rPr>
              <a:t>&amp;&amp; notcorrupt(rcvpkt) </a:t>
            </a:r>
          </a:p>
          <a:p>
            <a:pPr eaLnBrk="0" hangingPunct="0"/>
            <a:r>
              <a:rPr lang="en-US">
                <a:latin typeface="Arial" charset="0"/>
              </a:rPr>
              <a:t>&amp;&amp; isACK(rcvpkt)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8943" name="Line 30"/>
          <p:cNvSpPr>
            <a:spLocks noChangeShapeType="1"/>
          </p:cNvSpPr>
          <p:nvPr/>
        </p:nvSpPr>
        <p:spPr bwMode="auto">
          <a:xfrm>
            <a:off x="782638" y="3854450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8944" name="Group 31"/>
          <p:cNvGrpSpPr>
            <a:grpSpLocks/>
          </p:cNvGrpSpPr>
          <p:nvPr/>
        </p:nvGrpSpPr>
        <p:grpSpPr bwMode="auto">
          <a:xfrm>
            <a:off x="4852988" y="4200525"/>
            <a:ext cx="1117600" cy="823913"/>
            <a:chOff x="4156" y="2812"/>
            <a:chExt cx="704" cy="519"/>
          </a:xfrm>
        </p:grpSpPr>
        <p:sp>
          <p:nvSpPr>
            <p:cNvPr id="38950" name="Oval 32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38951" name="Text Box 33"/>
            <p:cNvSpPr txBox="1">
              <a:spLocks noChangeArrowheads="1"/>
            </p:cNvSpPr>
            <p:nvPr/>
          </p:nvSpPr>
          <p:spPr bwMode="auto">
            <a:xfrm>
              <a:off x="4156" y="2870"/>
              <a:ext cx="7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Wait for</a:t>
              </a:r>
            </a:p>
            <a:p>
              <a:pPr algn="ctr" eaLnBrk="0" hangingPunct="0"/>
              <a:r>
                <a:rPr lang="en-US" sz="1400">
                  <a:latin typeface="Arial" charset="0"/>
                </a:rPr>
                <a:t> call 1 from above</a:t>
              </a:r>
              <a:endParaRPr lang="en-US" sz="1400">
                <a:latin typeface="Times New Roman" pitchFamily="18" charset="0"/>
              </a:endParaRPr>
            </a:p>
          </p:txBody>
        </p:sp>
      </p:grpSp>
      <p:grpSp>
        <p:nvGrpSpPr>
          <p:cNvPr id="38945" name="Group 34"/>
          <p:cNvGrpSpPr>
            <a:grpSpLocks/>
          </p:cNvGrpSpPr>
          <p:nvPr/>
        </p:nvGrpSpPr>
        <p:grpSpPr bwMode="auto">
          <a:xfrm>
            <a:off x="2663825" y="4146550"/>
            <a:ext cx="1046163" cy="823913"/>
            <a:chOff x="4916" y="3266"/>
            <a:chExt cx="659" cy="519"/>
          </a:xfrm>
        </p:grpSpPr>
        <p:sp>
          <p:nvSpPr>
            <p:cNvPr id="38948" name="Oval 35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38949" name="Text Box 36"/>
            <p:cNvSpPr txBox="1">
              <a:spLocks noChangeArrowheads="1"/>
            </p:cNvSpPr>
            <p:nvPr/>
          </p:nvSpPr>
          <p:spPr bwMode="auto">
            <a:xfrm>
              <a:off x="4916" y="3319"/>
              <a:ext cx="65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Wait for ACK or NAK 1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38946" name="Text Box 37"/>
          <p:cNvSpPr txBox="1">
            <a:spLocks noChangeArrowheads="1"/>
          </p:cNvSpPr>
          <p:nvPr/>
        </p:nvSpPr>
        <p:spPr bwMode="auto">
          <a:xfrm>
            <a:off x="6203950" y="3994150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38947" name="Text Box 38"/>
          <p:cNvSpPr txBox="1">
            <a:spLocks noChangeArrowheads="1"/>
          </p:cNvSpPr>
          <p:nvPr/>
        </p:nvSpPr>
        <p:spPr bwMode="auto">
          <a:xfrm>
            <a:off x="1354138" y="3868738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92B7546-DEC0-41BD-BF87-3BE988EF957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39940" name="Group 3"/>
          <p:cNvGrpSpPr>
            <a:grpSpLocks/>
          </p:cNvGrpSpPr>
          <p:nvPr/>
        </p:nvGrpSpPr>
        <p:grpSpPr bwMode="auto">
          <a:xfrm>
            <a:off x="3038475" y="3352800"/>
            <a:ext cx="817563" cy="795338"/>
            <a:chOff x="963" y="1131"/>
            <a:chExt cx="515" cy="501"/>
          </a:xfrm>
        </p:grpSpPr>
        <p:sp>
          <p:nvSpPr>
            <p:cNvPr id="39971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39972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Wait for </a:t>
              </a:r>
            </a:p>
            <a:p>
              <a:pPr algn="ctr" eaLnBrk="0" hangingPunct="0"/>
              <a:r>
                <a:rPr lang="en-US" sz="1400">
                  <a:latin typeface="Arial" charset="0"/>
                </a:rPr>
                <a:t>0 from below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39941" name="Line 6"/>
          <p:cNvSpPr>
            <a:spLocks noChangeShapeType="1"/>
          </p:cNvSpPr>
          <p:nvPr/>
        </p:nvSpPr>
        <p:spPr bwMode="auto">
          <a:xfrm>
            <a:off x="2874963" y="228282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2" name="Freeform 7"/>
          <p:cNvSpPr>
            <a:spLocks/>
          </p:cNvSpPr>
          <p:nvPr/>
        </p:nvSpPr>
        <p:spPr bwMode="auto">
          <a:xfrm flipV="1">
            <a:off x="3556000" y="260032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Text Box 8"/>
          <p:cNvSpPr txBox="1">
            <a:spLocks noChangeArrowheads="1"/>
          </p:cNvSpPr>
          <p:nvPr/>
        </p:nvSpPr>
        <p:spPr bwMode="auto">
          <a:xfrm>
            <a:off x="6116638" y="2959100"/>
            <a:ext cx="30273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sndpkt = make_pkt(NAK, chksum)</a:t>
            </a:r>
          </a:p>
          <a:p>
            <a:pPr eaLnBrk="0" hangingPunct="0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9944" name="Text Box 9"/>
          <p:cNvSpPr txBox="1">
            <a:spLocks noChangeArrowheads="1"/>
          </p:cNvSpPr>
          <p:nvPr/>
        </p:nvSpPr>
        <p:spPr bwMode="auto">
          <a:xfrm>
            <a:off x="6119813" y="3671888"/>
            <a:ext cx="26241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&amp;&amp; </a:t>
            </a:r>
          </a:p>
          <a:p>
            <a:pPr eaLnBrk="0" hangingPunct="0"/>
            <a:r>
              <a:rPr lang="en-US" sz="1400">
                <a:latin typeface="Arial" charset="0"/>
              </a:rPr>
              <a:t>   not corrupt(rcvpkt) &amp;&amp;</a:t>
            </a:r>
          </a:p>
          <a:p>
            <a:pPr eaLnBrk="0" hangingPunct="0"/>
            <a:r>
              <a:rPr lang="en-US" sz="1400">
                <a:latin typeface="Arial" charset="0"/>
              </a:rPr>
              <a:t>   has_seq0(rcvpkt)</a:t>
            </a:r>
          </a:p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39945" name="Line 10"/>
          <p:cNvSpPr>
            <a:spLocks noChangeShapeType="1"/>
          </p:cNvSpPr>
          <p:nvPr/>
        </p:nvSpPr>
        <p:spPr bwMode="auto">
          <a:xfrm>
            <a:off x="6203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Freeform 11"/>
          <p:cNvSpPr>
            <a:spLocks/>
          </p:cNvSpPr>
          <p:nvPr/>
        </p:nvSpPr>
        <p:spPr bwMode="auto">
          <a:xfrm>
            <a:off x="3573463" y="416877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7" name="Text Box 12"/>
          <p:cNvSpPr txBox="1">
            <a:spLocks noChangeArrowheads="1"/>
          </p:cNvSpPr>
          <p:nvPr/>
        </p:nvSpPr>
        <p:spPr bwMode="auto">
          <a:xfrm>
            <a:off x="2962275" y="4749800"/>
            <a:ext cx="3581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&amp;&amp; notcorrupt(rcvpkt) </a:t>
            </a:r>
          </a:p>
          <a:p>
            <a:pPr eaLnBrk="0" hangingPunct="0"/>
            <a:r>
              <a:rPr lang="en-US" sz="1400">
                <a:latin typeface="Arial" charset="0"/>
              </a:rPr>
              <a:t>  &amp;&amp; has_seq1(rcvpkt)</a:t>
            </a:r>
            <a:r>
              <a:rPr lang="en-US">
                <a:latin typeface="Arial" charset="0"/>
              </a:rPr>
              <a:t>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9948" name="Line 13"/>
          <p:cNvSpPr>
            <a:spLocks noChangeShapeType="1"/>
          </p:cNvSpPr>
          <p:nvPr/>
        </p:nvSpPr>
        <p:spPr bwMode="auto">
          <a:xfrm>
            <a:off x="3028950" y="530701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9" name="Text Box 14"/>
          <p:cNvSpPr txBox="1">
            <a:spLocks noChangeArrowheads="1"/>
          </p:cNvSpPr>
          <p:nvPr/>
        </p:nvSpPr>
        <p:spPr bwMode="auto">
          <a:xfrm>
            <a:off x="2971800" y="5362575"/>
            <a:ext cx="3852863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extract(rcvpkt,data)</a:t>
            </a:r>
          </a:p>
          <a:p>
            <a:pPr eaLnBrk="0" hangingPunct="0"/>
            <a:r>
              <a:rPr lang="en-US" sz="1400">
                <a:latin typeface="Arial" charset="0"/>
              </a:rPr>
              <a:t>deliver_data(data)</a:t>
            </a:r>
          </a:p>
          <a:p>
            <a:pPr eaLnBrk="0" hangingPunct="0"/>
            <a:r>
              <a:rPr lang="en-US" sz="1400">
                <a:latin typeface="Arial" charset="0"/>
              </a:rPr>
              <a:t>sndpkt = make_pkt(ACK, chksum)</a:t>
            </a:r>
          </a:p>
          <a:p>
            <a:pPr eaLnBrk="0" hangingPunct="0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grpSp>
        <p:nvGrpSpPr>
          <p:cNvPr id="39950" name="Group 15"/>
          <p:cNvGrpSpPr>
            <a:grpSpLocks/>
          </p:cNvGrpSpPr>
          <p:nvPr/>
        </p:nvGrpSpPr>
        <p:grpSpPr bwMode="auto">
          <a:xfrm>
            <a:off x="4737100" y="3387725"/>
            <a:ext cx="825500" cy="796925"/>
            <a:chOff x="4398" y="3133"/>
            <a:chExt cx="520" cy="502"/>
          </a:xfrm>
        </p:grpSpPr>
        <p:sp>
          <p:nvSpPr>
            <p:cNvPr id="39969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39970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Wait for </a:t>
              </a:r>
            </a:p>
            <a:p>
              <a:pPr algn="ctr" eaLnBrk="0" hangingPunct="0"/>
              <a:r>
                <a:rPr lang="en-US" sz="1400">
                  <a:latin typeface="Arial" charset="0"/>
                </a:rPr>
                <a:t>1 from below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39951" name="Freeform 18"/>
          <p:cNvSpPr>
            <a:spLocks/>
          </p:cNvSpPr>
          <p:nvPr/>
        </p:nvSpPr>
        <p:spPr bwMode="auto">
          <a:xfrm rot="-1361013">
            <a:off x="5437188" y="2979738"/>
            <a:ext cx="839787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2" name="Text Box 19"/>
          <p:cNvSpPr txBox="1">
            <a:spLocks noChangeArrowheads="1"/>
          </p:cNvSpPr>
          <p:nvPr/>
        </p:nvSpPr>
        <p:spPr bwMode="auto">
          <a:xfrm>
            <a:off x="3124200" y="1284288"/>
            <a:ext cx="39814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&amp;&amp; notcorrupt(rcvpkt) </a:t>
            </a:r>
          </a:p>
          <a:p>
            <a:pPr eaLnBrk="0" hangingPunct="0"/>
            <a:r>
              <a:rPr lang="en-US" sz="1400">
                <a:latin typeface="Arial" charset="0"/>
              </a:rPr>
              <a:t>  &amp;&amp; has_seq0(rcvpkt) 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9953" name="Line 20"/>
          <p:cNvSpPr>
            <a:spLocks noChangeShapeType="1"/>
          </p:cNvSpPr>
          <p:nvPr/>
        </p:nvSpPr>
        <p:spPr bwMode="auto">
          <a:xfrm>
            <a:off x="3233738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4" name="Text Box 21"/>
          <p:cNvSpPr txBox="1">
            <a:spLocks noChangeArrowheads="1"/>
          </p:cNvSpPr>
          <p:nvPr/>
        </p:nvSpPr>
        <p:spPr bwMode="auto">
          <a:xfrm>
            <a:off x="3136900" y="1811338"/>
            <a:ext cx="347503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extract(rcvpkt,data)</a:t>
            </a:r>
          </a:p>
          <a:p>
            <a:pPr eaLnBrk="0" hangingPunct="0"/>
            <a:r>
              <a:rPr lang="en-US" sz="1400">
                <a:latin typeface="Arial" charset="0"/>
              </a:rPr>
              <a:t>deliver_data(data)</a:t>
            </a:r>
          </a:p>
          <a:p>
            <a:pPr eaLnBrk="0" hangingPunct="0"/>
            <a:r>
              <a:rPr lang="en-US" sz="1400">
                <a:latin typeface="Arial" charset="0"/>
              </a:rPr>
              <a:t>sndpkt = make_pkt(ACK, chksum)</a:t>
            </a:r>
          </a:p>
          <a:p>
            <a:pPr eaLnBrk="0" hangingPunct="0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9955" name="Freeform 22"/>
          <p:cNvSpPr>
            <a:spLocks/>
          </p:cNvSpPr>
          <p:nvPr/>
        </p:nvSpPr>
        <p:spPr bwMode="auto">
          <a:xfrm rot="1020547">
            <a:off x="5461000" y="37036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6" name="Text Box 23"/>
          <p:cNvSpPr txBox="1">
            <a:spLocks noChangeArrowheads="1"/>
          </p:cNvSpPr>
          <p:nvPr/>
        </p:nvSpPr>
        <p:spPr bwMode="auto">
          <a:xfrm>
            <a:off x="6067425" y="2662238"/>
            <a:ext cx="28717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&amp;&amp; (corrupt(rcvpkt)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9957" name="Line 24"/>
          <p:cNvSpPr>
            <a:spLocks noChangeShapeType="1"/>
          </p:cNvSpPr>
          <p:nvPr/>
        </p:nvSpPr>
        <p:spPr bwMode="auto">
          <a:xfrm>
            <a:off x="6205538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8" name="Text Box 25"/>
          <p:cNvSpPr txBox="1">
            <a:spLocks noChangeArrowheads="1"/>
          </p:cNvSpPr>
          <p:nvPr/>
        </p:nvSpPr>
        <p:spPr bwMode="auto">
          <a:xfrm>
            <a:off x="6075363" y="4424363"/>
            <a:ext cx="2940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sndpkt = make_pkt(ACK, chksum)</a:t>
            </a:r>
          </a:p>
          <a:p>
            <a:pPr eaLnBrk="0" hangingPunct="0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9959" name="Text Box 26"/>
          <p:cNvSpPr txBox="1">
            <a:spLocks noChangeArrowheads="1"/>
          </p:cNvSpPr>
          <p:nvPr/>
        </p:nvSpPr>
        <p:spPr bwMode="auto">
          <a:xfrm>
            <a:off x="193675" y="3651250"/>
            <a:ext cx="26241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&amp;&amp; </a:t>
            </a:r>
          </a:p>
          <a:p>
            <a:pPr eaLnBrk="0" hangingPunct="0"/>
            <a:r>
              <a:rPr lang="en-US" sz="1400">
                <a:latin typeface="Arial" charset="0"/>
              </a:rPr>
              <a:t>   not corrupt(rcvpkt) &amp;&amp;</a:t>
            </a:r>
          </a:p>
          <a:p>
            <a:pPr eaLnBrk="0" hangingPunct="0"/>
            <a:r>
              <a:rPr lang="en-US" sz="1400">
                <a:latin typeface="Arial" charset="0"/>
              </a:rPr>
              <a:t>   has_seq1(rcvpkt)</a:t>
            </a:r>
          </a:p>
          <a:p>
            <a:pPr algn="ctr"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39960" name="Line 27"/>
          <p:cNvSpPr>
            <a:spLocks noChangeShapeType="1"/>
          </p:cNvSpPr>
          <p:nvPr/>
        </p:nvSpPr>
        <p:spPr bwMode="auto">
          <a:xfrm>
            <a:off x="277813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1" name="Text Box 28"/>
          <p:cNvSpPr txBox="1">
            <a:spLocks noChangeArrowheads="1"/>
          </p:cNvSpPr>
          <p:nvPr/>
        </p:nvSpPr>
        <p:spPr bwMode="auto">
          <a:xfrm>
            <a:off x="141288" y="2598738"/>
            <a:ext cx="28717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&amp;&amp; (corrupt(rcvpkt)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9962" name="Line 29"/>
          <p:cNvSpPr>
            <a:spLocks noChangeShapeType="1"/>
          </p:cNvSpPr>
          <p:nvPr/>
        </p:nvSpPr>
        <p:spPr bwMode="auto">
          <a:xfrm>
            <a:off x="279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3" name="Text Box 30"/>
          <p:cNvSpPr txBox="1">
            <a:spLocks noChangeArrowheads="1"/>
          </p:cNvSpPr>
          <p:nvPr/>
        </p:nvSpPr>
        <p:spPr bwMode="auto">
          <a:xfrm>
            <a:off x="225425" y="4381500"/>
            <a:ext cx="2940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sndpkt = make_pkt(ACK, chksum)</a:t>
            </a:r>
          </a:p>
          <a:p>
            <a:pPr eaLnBrk="0" hangingPunct="0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9964" name="Text Box 31"/>
          <p:cNvSpPr txBox="1">
            <a:spLocks noChangeArrowheads="1"/>
          </p:cNvSpPr>
          <p:nvPr/>
        </p:nvSpPr>
        <p:spPr bwMode="auto">
          <a:xfrm>
            <a:off x="201613" y="2940050"/>
            <a:ext cx="30273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sndpkt = make_pkt(NAK, chksum)</a:t>
            </a:r>
          </a:p>
          <a:p>
            <a:pPr eaLnBrk="0" hangingPunct="0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39965" name="Freeform 32"/>
          <p:cNvSpPr>
            <a:spLocks/>
          </p:cNvSpPr>
          <p:nvPr/>
        </p:nvSpPr>
        <p:spPr bwMode="auto">
          <a:xfrm rot="20579453" flipH="1">
            <a:off x="2235200" y="36401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66" name="Freeform 33"/>
          <p:cNvSpPr>
            <a:spLocks/>
          </p:cNvSpPr>
          <p:nvPr/>
        </p:nvSpPr>
        <p:spPr bwMode="auto">
          <a:xfrm rot="1361013" flipH="1">
            <a:off x="2222500" y="29924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9967" name="Picture 34" descr="underline_b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3" y="825500"/>
            <a:ext cx="8228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6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85738"/>
            <a:ext cx="8324850" cy="941387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rdt2.1: receiver, handles garbled </a:t>
            </a:r>
            <a:r>
              <a:rPr lang="en-US" sz="3200">
                <a:ea typeface="ＭＳ Ｐゴシック" pitchFamily="34" charset="-128"/>
              </a:rPr>
              <a:t>ACK/NAKs</a:t>
            </a:r>
            <a:endParaRPr lang="en-US" sz="360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409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E50DFC7-4798-47AE-85E9-67F51A730A1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9088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rdt2.1: discussion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CC0000"/>
                </a:solidFill>
                <a:ea typeface="ＭＳ Ｐゴシック" pitchFamily="34" charset="-128"/>
              </a:rPr>
              <a:t>sender:</a:t>
            </a: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seq # added to pkt</a:t>
            </a:r>
          </a:p>
          <a:p>
            <a:r>
              <a:rPr lang="en-US">
                <a:ea typeface="ＭＳ Ｐゴシック" pitchFamily="34" charset="-128"/>
              </a:rPr>
              <a:t>two seq. #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s (0,1) will suffice.  Why?</a:t>
            </a:r>
          </a:p>
          <a:p>
            <a:r>
              <a:rPr lang="en-US">
                <a:ea typeface="ＭＳ Ｐゴシック" pitchFamily="34" charset="-128"/>
              </a:rPr>
              <a:t>must check if received ACK/NAK corrupted </a:t>
            </a:r>
          </a:p>
          <a:p>
            <a:r>
              <a:rPr lang="en-US">
                <a:ea typeface="ＭＳ Ｐゴシック" pitchFamily="34" charset="-128"/>
              </a:rPr>
              <a:t>twice as many states</a:t>
            </a:r>
          </a:p>
          <a:p>
            <a:pPr lvl="1"/>
            <a:r>
              <a:rPr lang="en-US">
                <a:ea typeface="ＭＳ Ｐゴシック" pitchFamily="34" charset="-128"/>
              </a:rPr>
              <a:t>state must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remember</a:t>
            </a:r>
            <a:r>
              <a:rPr lang="ja-JP" altLang="en-US">
                <a:ea typeface="ＭＳ Ｐゴシック" pitchFamily="34" charset="-128"/>
              </a:rPr>
              <a:t>”</a:t>
            </a:r>
            <a:r>
              <a:rPr lang="en-US" altLang="ja-JP">
                <a:ea typeface="ＭＳ Ｐゴシック" pitchFamily="34" charset="-128"/>
              </a:rPr>
              <a:t> whether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expected</a:t>
            </a:r>
            <a:r>
              <a:rPr lang="ja-JP" altLang="en-US">
                <a:ea typeface="ＭＳ Ｐゴシック" pitchFamily="34" charset="-128"/>
              </a:rPr>
              <a:t>”</a:t>
            </a:r>
            <a:r>
              <a:rPr lang="en-US" altLang="ja-JP">
                <a:ea typeface="ＭＳ Ｐゴシック" pitchFamily="34" charset="-128"/>
              </a:rPr>
              <a:t> pkt should have seq # of 0 or 1 </a:t>
            </a:r>
          </a:p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4096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CC0000"/>
                </a:solidFill>
                <a:ea typeface="ＭＳ Ｐゴシック" pitchFamily="34" charset="-128"/>
              </a:rPr>
              <a:t>receiver:</a:t>
            </a: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must check if received packet is duplicate</a:t>
            </a:r>
          </a:p>
          <a:p>
            <a:pPr lvl="1"/>
            <a:r>
              <a:rPr lang="en-US">
                <a:ea typeface="ＭＳ Ｐゴシック" pitchFamily="34" charset="-128"/>
              </a:rPr>
              <a:t>state indicates whether 0 or 1 is expected pkt seq #</a:t>
            </a:r>
          </a:p>
          <a:p>
            <a:r>
              <a:rPr lang="en-US">
                <a:ea typeface="ＭＳ Ｐゴシック" pitchFamily="34" charset="-128"/>
              </a:rPr>
              <a:t>note: receiver can </a:t>
            </a:r>
            <a:r>
              <a:rPr lang="en-US" i="1">
                <a:ea typeface="ＭＳ Ｐゴシック" pitchFamily="34" charset="-128"/>
              </a:rPr>
              <a:t>not</a:t>
            </a:r>
            <a:r>
              <a:rPr lang="en-US">
                <a:ea typeface="ＭＳ Ｐゴシック" pitchFamily="34" charset="-128"/>
              </a:rPr>
              <a:t> know if its last ACK/NAK received OK at sender</a:t>
            </a:r>
          </a:p>
        </p:txBody>
      </p:sp>
      <p:pic>
        <p:nvPicPr>
          <p:cNvPr id="40967" name="Picture 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013" y="1017588"/>
            <a:ext cx="4113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4198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E008ADB-42A5-443E-AEA8-85DF8D3880E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41988" name="Picture 4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088" y="922338"/>
            <a:ext cx="5942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30188"/>
            <a:ext cx="7772400" cy="985837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rdt2.2: a NAK-free protocol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581150"/>
            <a:ext cx="8064500" cy="274955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same functionality as rdt2.1, using ACKs only</a:t>
            </a:r>
          </a:p>
          <a:p>
            <a:r>
              <a:rPr lang="en-US">
                <a:ea typeface="ＭＳ Ｐゴシック" pitchFamily="34" charset="-128"/>
              </a:rPr>
              <a:t>instead of NAK, receiver sends ACK for last pkt received OK</a:t>
            </a:r>
          </a:p>
          <a:p>
            <a:pPr lvl="1"/>
            <a:r>
              <a:rPr lang="en-US">
                <a:ea typeface="ＭＳ Ｐゴシック" pitchFamily="34" charset="-128"/>
              </a:rPr>
              <a:t>receiver must </a:t>
            </a:r>
            <a:r>
              <a:rPr lang="en-US" i="1">
                <a:ea typeface="ＭＳ Ｐゴシック" pitchFamily="34" charset="-128"/>
              </a:rPr>
              <a:t>explicitly</a:t>
            </a:r>
            <a:r>
              <a:rPr lang="en-US">
                <a:ea typeface="ＭＳ Ｐゴシック" pitchFamily="34" charset="-128"/>
              </a:rPr>
              <a:t> include seq # of pkt being ACKed </a:t>
            </a:r>
          </a:p>
          <a:p>
            <a:r>
              <a:rPr lang="en-US">
                <a:ea typeface="ＭＳ Ｐゴシック" pitchFamily="34" charset="-128"/>
              </a:rPr>
              <a:t>duplicate ACK at sender results in same action as NAK: </a:t>
            </a:r>
            <a:r>
              <a:rPr lang="en-US" i="1">
                <a:ea typeface="ＭＳ Ｐゴシック" pitchFamily="34" charset="-128"/>
              </a:rPr>
              <a:t>retransmit current pkt</a:t>
            </a:r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5375E1B-B919-4FD9-B347-9E481A3862B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3012" name="Picture 4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388" y="804863"/>
            <a:ext cx="6399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174625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rdt2.2: sender, receiver fragments</a:t>
            </a:r>
          </a:p>
        </p:txBody>
      </p:sp>
      <p:grpSp>
        <p:nvGrpSpPr>
          <p:cNvPr id="43014" name="Group 3"/>
          <p:cNvGrpSpPr>
            <a:grpSpLocks/>
          </p:cNvGrpSpPr>
          <p:nvPr/>
        </p:nvGrpSpPr>
        <p:grpSpPr bwMode="auto">
          <a:xfrm>
            <a:off x="2427288" y="1238250"/>
            <a:ext cx="6508750" cy="2841625"/>
            <a:chOff x="1529" y="780"/>
            <a:chExt cx="4100" cy="1790"/>
          </a:xfrm>
        </p:grpSpPr>
        <p:grpSp>
          <p:nvGrpSpPr>
            <p:cNvPr id="43032" name="Group 4"/>
            <p:cNvGrpSpPr>
              <a:grpSpLocks/>
            </p:cNvGrpSpPr>
            <p:nvPr/>
          </p:nvGrpSpPr>
          <p:grpSpPr bwMode="auto">
            <a:xfrm>
              <a:off x="1651" y="1399"/>
              <a:ext cx="669" cy="528"/>
              <a:chOff x="1441" y="2062"/>
              <a:chExt cx="669" cy="528"/>
            </a:xfrm>
          </p:grpSpPr>
          <p:sp>
            <p:nvSpPr>
              <p:cNvPr id="43049" name="Oval 5"/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3050" name="Text Box 6"/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>
                    <a:latin typeface="Arial" charset="0"/>
                  </a:rPr>
                  <a:t>Wait for call 0 from above</a:t>
                </a:r>
                <a:endParaRPr lang="en-US" sz="1400">
                  <a:latin typeface="Times New Roman" pitchFamily="18" charset="0"/>
                </a:endParaRPr>
              </a:p>
            </p:txBody>
          </p:sp>
        </p:grpSp>
        <p:sp>
          <p:nvSpPr>
            <p:cNvPr id="43033" name="Text Box 7"/>
            <p:cNvSpPr txBox="1">
              <a:spLocks noChangeArrowheads="1"/>
            </p:cNvSpPr>
            <p:nvPr/>
          </p:nvSpPr>
          <p:spPr bwMode="auto">
            <a:xfrm>
              <a:off x="1863" y="957"/>
              <a:ext cx="234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>
                  <a:latin typeface="Arial" charset="0"/>
                </a:rPr>
                <a:t>sndpkt = make_pkt(0, data, checksum)</a:t>
              </a:r>
            </a:p>
            <a:p>
              <a:pPr eaLnBrk="0" hangingPunct="0"/>
              <a:r>
                <a:rPr lang="en-US">
                  <a:latin typeface="Arial" charset="0"/>
                </a:rPr>
                <a:t>udt_send(sndpkt)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3034" name="Text Box 8"/>
            <p:cNvSpPr txBox="1">
              <a:spLocks noChangeArrowheads="1"/>
            </p:cNvSpPr>
            <p:nvPr/>
          </p:nvSpPr>
          <p:spPr bwMode="auto">
            <a:xfrm>
              <a:off x="1871" y="780"/>
              <a:ext cx="1086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>
                  <a:latin typeface="Arial" charset="0"/>
                </a:rPr>
                <a:t>rdt_send(data)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3035" name="Line 9"/>
            <p:cNvSpPr>
              <a:spLocks noChangeShapeType="1"/>
            </p:cNvSpPr>
            <p:nvPr/>
          </p:nvSpPr>
          <p:spPr bwMode="auto">
            <a:xfrm>
              <a:off x="1910" y="992"/>
              <a:ext cx="22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6" name="Line 10"/>
            <p:cNvSpPr>
              <a:spLocks noChangeShapeType="1"/>
            </p:cNvSpPr>
            <p:nvPr/>
          </p:nvSpPr>
          <p:spPr bwMode="auto">
            <a:xfrm>
              <a:off x="1529" y="1313"/>
              <a:ext cx="264" cy="1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Freeform 11"/>
            <p:cNvSpPr>
              <a:spLocks/>
            </p:cNvSpPr>
            <p:nvPr/>
          </p:nvSpPr>
          <p:spPr bwMode="auto">
            <a:xfrm flipV="1">
              <a:off x="2096" y="1272"/>
              <a:ext cx="1195" cy="130"/>
            </a:xfrm>
            <a:custGeom>
              <a:avLst/>
              <a:gdLst>
                <a:gd name="T0" fmla="*/ 0 w 2835"/>
                <a:gd name="T1" fmla="*/ 0 h 525"/>
                <a:gd name="T2" fmla="*/ 0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8" name="Freeform 12"/>
            <p:cNvSpPr>
              <a:spLocks/>
            </p:cNvSpPr>
            <p:nvPr/>
          </p:nvSpPr>
          <p:spPr bwMode="auto">
            <a:xfrm rot="-1357180">
              <a:off x="3655" y="1225"/>
              <a:ext cx="285" cy="542"/>
            </a:xfrm>
            <a:custGeom>
              <a:avLst/>
              <a:gdLst>
                <a:gd name="T0" fmla="*/ 0 w 735"/>
                <a:gd name="T1" fmla="*/ 1 h 1080"/>
                <a:gd name="T2" fmla="*/ 0 w 735"/>
                <a:gd name="T3" fmla="*/ 1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9" name="Text Box 13"/>
            <p:cNvSpPr txBox="1">
              <a:spLocks noChangeArrowheads="1"/>
            </p:cNvSpPr>
            <p:nvPr/>
          </p:nvSpPr>
          <p:spPr bwMode="auto">
            <a:xfrm>
              <a:off x="3978" y="1670"/>
              <a:ext cx="133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udt_send(sndpkt)</a:t>
              </a:r>
              <a:endParaRPr lang="en-US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43040" name="Text Box 14"/>
            <p:cNvSpPr txBox="1">
              <a:spLocks noChangeArrowheads="1"/>
            </p:cNvSpPr>
            <p:nvPr/>
          </p:nvSpPr>
          <p:spPr bwMode="auto">
            <a:xfrm>
              <a:off x="3917" y="1174"/>
              <a:ext cx="1712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>
                  <a:latin typeface="Arial" charset="0"/>
                </a:rPr>
                <a:t>rdt_rcv(rcvpkt) &amp;&amp;  </a:t>
              </a:r>
            </a:p>
            <a:p>
              <a:pPr eaLnBrk="0" hangingPunct="0"/>
              <a:r>
                <a:rPr lang="en-US">
                  <a:latin typeface="Arial" charset="0"/>
                </a:rPr>
                <a:t>( corrupt(rcvpkt) ||</a:t>
              </a:r>
            </a:p>
            <a:p>
              <a:pPr eaLnBrk="0" hangingPunct="0"/>
              <a:r>
                <a:rPr lang="en-US">
                  <a:latin typeface="Arial" charset="0"/>
                </a:rPr>
                <a:t>  </a:t>
              </a:r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isACK(rcvpkt,1)</a:t>
              </a:r>
              <a:r>
                <a:rPr lang="en-US">
                  <a:latin typeface="Arial" charset="0"/>
                </a:rPr>
                <a:t> 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3041" name="Line 15"/>
            <p:cNvSpPr>
              <a:spLocks noChangeShapeType="1"/>
            </p:cNvSpPr>
            <p:nvPr/>
          </p:nvSpPr>
          <p:spPr bwMode="auto">
            <a:xfrm flipV="1">
              <a:off x="4043" y="1666"/>
              <a:ext cx="89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2" name="Freeform 16"/>
            <p:cNvSpPr>
              <a:spLocks/>
            </p:cNvSpPr>
            <p:nvPr/>
          </p:nvSpPr>
          <p:spPr bwMode="auto">
            <a:xfrm>
              <a:off x="3747" y="1792"/>
              <a:ext cx="128" cy="774"/>
            </a:xfrm>
            <a:custGeom>
              <a:avLst/>
              <a:gdLst>
                <a:gd name="T0" fmla="*/ 67 w 128"/>
                <a:gd name="T1" fmla="*/ 774 h 774"/>
                <a:gd name="T2" fmla="*/ 0 w 128"/>
                <a:gd name="T3" fmla="*/ 0 h 774"/>
                <a:gd name="T4" fmla="*/ 0 60000 65536"/>
                <a:gd name="T5" fmla="*/ 0 60000 65536"/>
                <a:gd name="T6" fmla="*/ 0 w 128"/>
                <a:gd name="T7" fmla="*/ 0 h 774"/>
                <a:gd name="T8" fmla="*/ 128 w 128"/>
                <a:gd name="T9" fmla="*/ 774 h 7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774">
                  <a:moveTo>
                    <a:pt x="67" y="774"/>
                  </a:moveTo>
                  <a:cubicBezTo>
                    <a:pt x="128" y="425"/>
                    <a:pt x="81" y="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3" name="Text Box 17"/>
            <p:cNvSpPr txBox="1">
              <a:spLocks noChangeArrowheads="1"/>
            </p:cNvSpPr>
            <p:nvPr/>
          </p:nvSpPr>
          <p:spPr bwMode="auto">
            <a:xfrm>
              <a:off x="3838" y="2051"/>
              <a:ext cx="15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>
                  <a:latin typeface="Arial" charset="0"/>
                </a:rPr>
                <a:t>rdt_rcv(rcvpkt)   </a:t>
              </a:r>
            </a:p>
            <a:p>
              <a:pPr eaLnBrk="0" hangingPunct="0"/>
              <a:r>
                <a:rPr lang="en-US">
                  <a:latin typeface="Arial" charset="0"/>
                </a:rPr>
                <a:t>&amp;&amp; notcorrupt(rcvpkt) </a:t>
              </a:r>
            </a:p>
            <a:p>
              <a:pPr eaLnBrk="0" hangingPunct="0"/>
              <a:r>
                <a:rPr lang="en-US">
                  <a:latin typeface="Arial" charset="0"/>
                </a:rPr>
                <a:t>&amp;&amp; </a:t>
              </a:r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isACK(rcvpkt,0)</a:t>
              </a:r>
              <a:r>
                <a:rPr lang="en-US" sz="1000">
                  <a:latin typeface="Arial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044" name="Line 18"/>
            <p:cNvSpPr>
              <a:spLocks noChangeShapeType="1"/>
            </p:cNvSpPr>
            <p:nvPr/>
          </p:nvSpPr>
          <p:spPr bwMode="auto">
            <a:xfrm>
              <a:off x="3894" y="2570"/>
              <a:ext cx="11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045" name="Group 19"/>
            <p:cNvGrpSpPr>
              <a:grpSpLocks/>
            </p:cNvGrpSpPr>
            <p:nvPr/>
          </p:nvGrpSpPr>
          <p:grpSpPr bwMode="auto">
            <a:xfrm>
              <a:off x="3135" y="1365"/>
              <a:ext cx="669" cy="528"/>
              <a:chOff x="1441" y="2062"/>
              <a:chExt cx="669" cy="528"/>
            </a:xfrm>
          </p:grpSpPr>
          <p:sp>
            <p:nvSpPr>
              <p:cNvPr id="43047" name="Oval 20"/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3048" name="Text Box 21"/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>
                    <a:latin typeface="Arial" charset="0"/>
                  </a:rPr>
                  <a:t>Wait for ACK</a:t>
                </a:r>
              </a:p>
              <a:p>
                <a:pPr algn="ctr" eaLnBrk="0" hangingPunct="0"/>
                <a:r>
                  <a:rPr lang="en-US" sz="1400">
                    <a:latin typeface="Arial" charset="0"/>
                  </a:rPr>
                  <a:t>0</a:t>
                </a:r>
                <a:endParaRPr lang="en-US" sz="1400">
                  <a:latin typeface="Times New Roman" pitchFamily="18" charset="0"/>
                </a:endParaRPr>
              </a:p>
            </p:txBody>
          </p:sp>
        </p:grpSp>
        <p:sp>
          <p:nvSpPr>
            <p:cNvPr id="43046" name="Text Box 22"/>
            <p:cNvSpPr txBox="1">
              <a:spLocks noChangeArrowheads="1"/>
            </p:cNvSpPr>
            <p:nvPr/>
          </p:nvSpPr>
          <p:spPr bwMode="auto">
            <a:xfrm>
              <a:off x="2363" y="1810"/>
              <a:ext cx="93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99"/>
                  </a:solidFill>
                </a:rPr>
                <a:t>sender FSM</a:t>
              </a:r>
            </a:p>
            <a:p>
              <a:pPr algn="ctr" eaLnBrk="0" hangingPunct="0"/>
              <a:r>
                <a:rPr lang="en-US" sz="2000">
                  <a:solidFill>
                    <a:srgbClr val="000099"/>
                  </a:solidFill>
                </a:rPr>
                <a:t>fragment</a:t>
              </a:r>
            </a:p>
          </p:txBody>
        </p:sp>
      </p:grpSp>
      <p:sp>
        <p:nvSpPr>
          <p:cNvPr id="43015" name="Line 23"/>
          <p:cNvSpPr>
            <a:spLocks noChangeShapeType="1"/>
          </p:cNvSpPr>
          <p:nvPr/>
        </p:nvSpPr>
        <p:spPr bwMode="auto">
          <a:xfrm>
            <a:off x="665163" y="2603500"/>
            <a:ext cx="7883525" cy="27574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0" y="3824288"/>
            <a:ext cx="7234238" cy="2535237"/>
            <a:chOff x="0" y="2409"/>
            <a:chExt cx="4557" cy="1597"/>
          </a:xfrm>
        </p:grpSpPr>
        <p:sp>
          <p:nvSpPr>
            <p:cNvPr id="43017" name="Text Box 25"/>
            <p:cNvSpPr txBox="1">
              <a:spLocks noChangeArrowheads="1"/>
            </p:cNvSpPr>
            <p:nvPr/>
          </p:nvSpPr>
          <p:spPr bwMode="auto">
            <a:xfrm>
              <a:off x="1849" y="3217"/>
              <a:ext cx="2482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>
                  <a:latin typeface="Arial" charset="0"/>
                </a:rPr>
                <a:t>rdt_rcv(rcvpkt) &amp;&amp; notcorrupt(rcvpkt) </a:t>
              </a:r>
            </a:p>
            <a:p>
              <a:pPr eaLnBrk="0" hangingPunct="0"/>
              <a:r>
                <a:rPr lang="en-US">
                  <a:latin typeface="Arial" charset="0"/>
                </a:rPr>
                <a:t>  &amp;&amp; has_seq1(rcvpkt)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3018" name="Text Box 26"/>
            <p:cNvSpPr txBox="1">
              <a:spLocks noChangeArrowheads="1"/>
            </p:cNvSpPr>
            <p:nvPr/>
          </p:nvSpPr>
          <p:spPr bwMode="auto">
            <a:xfrm>
              <a:off x="1829" y="3568"/>
              <a:ext cx="263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>
                  <a:latin typeface="Arial" charset="0"/>
                </a:rPr>
                <a:t>extract(rcvpkt,data)</a:t>
              </a:r>
            </a:p>
            <a:p>
              <a:pPr eaLnBrk="0" hangingPunct="0"/>
              <a:r>
                <a:rPr lang="en-US">
                  <a:latin typeface="Arial" charset="0"/>
                </a:rPr>
                <a:t>deliver_data(data)</a:t>
              </a:r>
            </a:p>
            <a:p>
              <a:pPr eaLnBrk="0" hangingPunct="0"/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sndpkt = make_pkt(ACK1, chksum)</a:t>
              </a:r>
            </a:p>
            <a:p>
              <a:pPr eaLnBrk="0" hangingPunct="0"/>
              <a:r>
                <a:rPr lang="en-US">
                  <a:latin typeface="Arial" charset="0"/>
                </a:rPr>
                <a:t>udt_send(sndpkt)</a:t>
              </a:r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43019" name="Group 27"/>
            <p:cNvGrpSpPr>
              <a:grpSpLocks/>
            </p:cNvGrpSpPr>
            <p:nvPr/>
          </p:nvGrpSpPr>
          <p:grpSpPr bwMode="auto">
            <a:xfrm>
              <a:off x="0" y="2409"/>
              <a:ext cx="3510" cy="1168"/>
              <a:chOff x="0" y="2409"/>
              <a:chExt cx="3510" cy="1168"/>
            </a:xfrm>
          </p:grpSpPr>
          <p:grpSp>
            <p:nvGrpSpPr>
              <p:cNvPr id="43021" name="Group 28"/>
              <p:cNvGrpSpPr>
                <a:grpSpLocks/>
              </p:cNvGrpSpPr>
              <p:nvPr/>
            </p:nvGrpSpPr>
            <p:grpSpPr bwMode="auto">
              <a:xfrm>
                <a:off x="1529" y="2687"/>
                <a:ext cx="534" cy="501"/>
                <a:chOff x="3570" y="3063"/>
                <a:chExt cx="534" cy="501"/>
              </a:xfrm>
            </p:grpSpPr>
            <p:sp>
              <p:nvSpPr>
                <p:cNvPr id="43030" name="Oval 29"/>
                <p:cNvSpPr>
                  <a:spLocks noChangeArrowheads="1"/>
                </p:cNvSpPr>
                <p:nvPr/>
              </p:nvSpPr>
              <p:spPr bwMode="auto">
                <a:xfrm>
                  <a:off x="3570" y="3063"/>
                  <a:ext cx="534" cy="501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3031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597" y="3085"/>
                  <a:ext cx="5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>
                      <a:latin typeface="Arial" charset="0"/>
                    </a:rPr>
                    <a:t>Wait for </a:t>
                  </a:r>
                </a:p>
                <a:p>
                  <a:pPr algn="ctr" eaLnBrk="0" hangingPunct="0"/>
                  <a:r>
                    <a:rPr lang="en-US" sz="1400">
                      <a:latin typeface="Arial" charset="0"/>
                    </a:rPr>
                    <a:t>0 from below</a:t>
                  </a:r>
                  <a:endParaRPr lang="en-US" sz="14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3022" name="Freeform 31"/>
              <p:cNvSpPr>
                <a:spLocks/>
              </p:cNvSpPr>
              <p:nvPr/>
            </p:nvSpPr>
            <p:spPr bwMode="auto">
              <a:xfrm>
                <a:off x="1925" y="2618"/>
                <a:ext cx="520" cy="117"/>
              </a:xfrm>
              <a:custGeom>
                <a:avLst/>
                <a:gdLst>
                  <a:gd name="T0" fmla="*/ 0 w 520"/>
                  <a:gd name="T1" fmla="*/ 117 h 117"/>
                  <a:gd name="T2" fmla="*/ 520 w 520"/>
                  <a:gd name="T3" fmla="*/ 17 h 117"/>
                  <a:gd name="T4" fmla="*/ 0 60000 65536"/>
                  <a:gd name="T5" fmla="*/ 0 60000 65536"/>
                  <a:gd name="T6" fmla="*/ 0 w 520"/>
                  <a:gd name="T7" fmla="*/ 0 h 117"/>
                  <a:gd name="T8" fmla="*/ 520 w 520"/>
                  <a:gd name="T9" fmla="*/ 117 h 11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20" h="117">
                    <a:moveTo>
                      <a:pt x="0" y="117"/>
                    </a:moveTo>
                    <a:cubicBezTo>
                      <a:pt x="136" y="17"/>
                      <a:pt x="276" y="0"/>
                      <a:pt x="520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3" name="Freeform 32"/>
              <p:cNvSpPr>
                <a:spLocks/>
              </p:cNvSpPr>
              <p:nvPr/>
            </p:nvSpPr>
            <p:spPr bwMode="auto">
              <a:xfrm>
                <a:off x="1996" y="3125"/>
                <a:ext cx="1514" cy="130"/>
              </a:xfrm>
              <a:custGeom>
                <a:avLst/>
                <a:gdLst>
                  <a:gd name="T0" fmla="*/ 0 w 1514"/>
                  <a:gd name="T1" fmla="*/ 0 h 130"/>
                  <a:gd name="T2" fmla="*/ 1514 w 1514"/>
                  <a:gd name="T3" fmla="*/ 17 h 130"/>
                  <a:gd name="T4" fmla="*/ 0 60000 65536"/>
                  <a:gd name="T5" fmla="*/ 0 60000 65536"/>
                  <a:gd name="T6" fmla="*/ 0 w 1514"/>
                  <a:gd name="T7" fmla="*/ 0 h 130"/>
                  <a:gd name="T8" fmla="*/ 1514 w 1514"/>
                  <a:gd name="T9" fmla="*/ 130 h 13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14" h="130">
                    <a:moveTo>
                      <a:pt x="0" y="0"/>
                    </a:moveTo>
                    <a:cubicBezTo>
                      <a:pt x="266" y="130"/>
                      <a:pt x="1322" y="113"/>
                      <a:pt x="1514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4" name="Line 33"/>
              <p:cNvSpPr>
                <a:spLocks noChangeShapeType="1"/>
              </p:cNvSpPr>
              <p:nvPr/>
            </p:nvSpPr>
            <p:spPr bwMode="auto">
              <a:xfrm>
                <a:off x="1919" y="3577"/>
                <a:ext cx="120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5" name="Freeform 34"/>
              <p:cNvSpPr>
                <a:spLocks/>
              </p:cNvSpPr>
              <p:nvPr/>
            </p:nvSpPr>
            <p:spPr bwMode="auto">
              <a:xfrm flipH="1">
                <a:off x="1237" y="2468"/>
                <a:ext cx="309" cy="856"/>
              </a:xfrm>
              <a:custGeom>
                <a:avLst/>
                <a:gdLst>
                  <a:gd name="T0" fmla="*/ 0 w 619"/>
                  <a:gd name="T1" fmla="*/ 0 h 1815"/>
                  <a:gd name="T2" fmla="*/ 0 w 619"/>
                  <a:gd name="T3" fmla="*/ 0 h 1815"/>
                  <a:gd name="T4" fmla="*/ 0 60000 65536"/>
                  <a:gd name="T5" fmla="*/ 0 60000 65536"/>
                  <a:gd name="T6" fmla="*/ 0 w 619"/>
                  <a:gd name="T7" fmla="*/ 0 h 1815"/>
                  <a:gd name="T8" fmla="*/ 619 w 619"/>
                  <a:gd name="T9" fmla="*/ 1815 h 181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19" h="1815">
                    <a:moveTo>
                      <a:pt x="39" y="1136"/>
                    </a:moveTo>
                    <a:cubicBezTo>
                      <a:pt x="619" y="1815"/>
                      <a:pt x="484" y="0"/>
                      <a:pt x="0" y="773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6" name="Line 35"/>
              <p:cNvSpPr>
                <a:spLocks noChangeShapeType="1"/>
              </p:cNvSpPr>
              <p:nvPr/>
            </p:nvSpPr>
            <p:spPr bwMode="auto">
              <a:xfrm>
                <a:off x="57" y="2936"/>
                <a:ext cx="121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7" name="Text Box 36"/>
              <p:cNvSpPr txBox="1">
                <a:spLocks noChangeArrowheads="1"/>
              </p:cNvSpPr>
              <p:nvPr/>
            </p:nvSpPr>
            <p:spPr bwMode="auto">
              <a:xfrm>
                <a:off x="6" y="2409"/>
                <a:ext cx="1487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>
                    <a:latin typeface="Arial" charset="0"/>
                  </a:rPr>
                  <a:t>rdt_rcv(rcvpkt) &amp;&amp; </a:t>
                </a:r>
              </a:p>
              <a:p>
                <a:pPr eaLnBrk="0" hangingPunct="0"/>
                <a:r>
                  <a:rPr lang="en-US">
                    <a:latin typeface="Arial" charset="0"/>
                  </a:rPr>
                  <a:t>   (corrupt(rcvpkt) ||</a:t>
                </a:r>
              </a:p>
              <a:p>
                <a:pPr eaLnBrk="0" hangingPunct="0"/>
                <a:r>
                  <a:rPr lang="en-US">
                    <a:latin typeface="Arial" charset="0"/>
                  </a:rPr>
                  <a:t>     </a:t>
                </a:r>
                <a:r>
                  <a:rPr lang="en-US" b="1">
                    <a:solidFill>
                      <a:srgbClr val="FF0000"/>
                    </a:solidFill>
                    <a:latin typeface="Arial" charset="0"/>
                  </a:rPr>
                  <a:t>has_seq1(rcvpkt))</a:t>
                </a:r>
                <a:endParaRPr lang="en-US" b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28" name="Text Box 37"/>
              <p:cNvSpPr txBox="1">
                <a:spLocks noChangeArrowheads="1"/>
              </p:cNvSpPr>
              <p:nvPr/>
            </p:nvSpPr>
            <p:spPr bwMode="auto">
              <a:xfrm>
                <a:off x="0" y="2954"/>
                <a:ext cx="1284" cy="2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b="1">
                    <a:solidFill>
                      <a:srgbClr val="FF0000"/>
                    </a:solidFill>
                    <a:latin typeface="Arial" charset="0"/>
                  </a:rPr>
                  <a:t>udt_send(sndpkt)</a:t>
                </a:r>
                <a:endParaRPr lang="en-US" b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29" name="Text Box 38"/>
              <p:cNvSpPr txBox="1">
                <a:spLocks noChangeArrowheads="1"/>
              </p:cNvSpPr>
              <p:nvPr/>
            </p:nvSpPr>
            <p:spPr bwMode="auto">
              <a:xfrm>
                <a:off x="2166" y="2709"/>
                <a:ext cx="1020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solidFill>
                      <a:srgbClr val="000099"/>
                    </a:solidFill>
                  </a:rPr>
                  <a:t>receiver FSM</a:t>
                </a:r>
              </a:p>
              <a:p>
                <a:pPr algn="ctr" eaLnBrk="0" hangingPunct="0"/>
                <a:r>
                  <a:rPr lang="en-US" sz="2000">
                    <a:solidFill>
                      <a:srgbClr val="000099"/>
                    </a:solidFill>
                  </a:rPr>
                  <a:t>fragment</a:t>
                </a:r>
              </a:p>
            </p:txBody>
          </p:sp>
        </p:grpSp>
        <p:sp>
          <p:nvSpPr>
            <p:cNvPr id="43020" name="Text Box 39"/>
            <p:cNvSpPr txBox="1">
              <a:spLocks noChangeArrowheads="1"/>
            </p:cNvSpPr>
            <p:nvPr/>
          </p:nvSpPr>
          <p:spPr bwMode="auto">
            <a:xfrm>
              <a:off x="4318" y="2585"/>
              <a:ext cx="23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Symbol" pitchFamily="18" charset="2"/>
                </a:rPr>
                <a:t>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8D722E0C-6858-4DF8-804E-B1FD79C8B8E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8196" name="Picture 7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3.4 principles of reliable data transfer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/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/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/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 dirty="0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3.7 TCP congestion control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677B92A-15DC-4FA8-A497-3D6B7349407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19075"/>
            <a:ext cx="7772400" cy="963613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rdt3.0: channels with errors </a:t>
            </a:r>
            <a:r>
              <a:rPr lang="en-US" sz="3600" i="1">
                <a:ea typeface="ＭＳ Ｐゴシック" pitchFamily="34" charset="-128"/>
              </a:rPr>
              <a:t>and</a:t>
            </a:r>
            <a:r>
              <a:rPr lang="en-US" sz="3600">
                <a:ea typeface="ＭＳ Ｐゴシック" pitchFamily="34" charset="-128"/>
              </a:rPr>
              <a:t> loss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CC0000"/>
                </a:solidFill>
                <a:ea typeface="ＭＳ Ｐゴシック" pitchFamily="34" charset="-128"/>
              </a:rPr>
              <a:t>new assumption:</a:t>
            </a:r>
            <a:r>
              <a:rPr lang="en-US">
                <a:ea typeface="ＭＳ Ｐゴシック" pitchFamily="34" charset="-128"/>
              </a:rPr>
              <a:t> underlying channel can also lose packets (data, ACKs)</a:t>
            </a:r>
          </a:p>
          <a:p>
            <a:pPr lvl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checksum, seq. #, ACKs, retransmissions will be of help … but not enough</a:t>
            </a:r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9575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CC0000"/>
                </a:solidFill>
                <a:ea typeface="ＭＳ Ｐゴシック" pitchFamily="34" charset="-128"/>
              </a:rPr>
              <a:t>approach:</a:t>
            </a:r>
            <a:r>
              <a:rPr lang="en-US">
                <a:ea typeface="ＭＳ Ｐゴシック" pitchFamily="34" charset="-128"/>
              </a:rPr>
              <a:t> sender waits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reasonable</a:t>
            </a:r>
            <a:r>
              <a:rPr lang="ja-JP" altLang="en-US">
                <a:ea typeface="ＭＳ Ｐゴシック" pitchFamily="34" charset="-128"/>
              </a:rPr>
              <a:t>”</a:t>
            </a:r>
            <a:r>
              <a:rPr lang="en-US" altLang="ja-JP">
                <a:ea typeface="ＭＳ Ｐゴシック" pitchFamily="34" charset="-128"/>
              </a:rPr>
              <a:t> amount of time for ACK </a:t>
            </a:r>
          </a:p>
          <a:p>
            <a:pPr>
              <a:lnSpc>
                <a:spcPct val="80000"/>
              </a:lnSpc>
            </a:pPr>
            <a:r>
              <a:rPr lang="en-US" sz="2400">
                <a:ea typeface="ＭＳ Ｐゴシック" pitchFamily="34" charset="-128"/>
              </a:rPr>
              <a:t>retransmits if no ACK received in this time</a:t>
            </a:r>
          </a:p>
          <a:p>
            <a:pPr>
              <a:lnSpc>
                <a:spcPct val="70000"/>
              </a:lnSpc>
            </a:pPr>
            <a:r>
              <a:rPr lang="en-US" sz="2400">
                <a:ea typeface="ＭＳ Ｐゴシック" pitchFamily="34" charset="-128"/>
              </a:rPr>
              <a:t>if pkt (or ACK) just delayed (not lost):</a:t>
            </a:r>
          </a:p>
          <a:p>
            <a:pPr lvl="1"/>
            <a:r>
              <a:rPr lang="en-US">
                <a:ea typeface="ＭＳ Ｐゴシック" pitchFamily="34" charset="-128"/>
              </a:rPr>
              <a:t>retransmission will be  duplicate, but seq. #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s already handles this</a:t>
            </a:r>
            <a:endParaRPr lang="en-US" altLang="ja-JP" sz="2000">
              <a:ea typeface="ＭＳ Ｐゴシック" pitchFamily="34" charset="-128"/>
            </a:endParaRPr>
          </a:p>
          <a:p>
            <a:pPr lvl="1"/>
            <a:r>
              <a:rPr lang="en-US">
                <a:ea typeface="ＭＳ Ｐゴシック" pitchFamily="34" charset="-128"/>
              </a:rPr>
              <a:t>receiver must specify seq # of pkt being ACKed</a:t>
            </a:r>
            <a:endParaRPr lang="en-US" sz="2000">
              <a:ea typeface="ＭＳ Ｐゴシック" pitchFamily="34" charset="-128"/>
            </a:endParaRPr>
          </a:p>
          <a:p>
            <a:pPr>
              <a:lnSpc>
                <a:spcPct val="70000"/>
              </a:lnSpc>
            </a:pPr>
            <a:r>
              <a:rPr lang="en-US" sz="2400">
                <a:ea typeface="ＭＳ Ｐゴシック" pitchFamily="34" charset="-128"/>
              </a:rPr>
              <a:t>requires countdown timer</a:t>
            </a:r>
          </a:p>
        </p:txBody>
      </p:sp>
      <p:pic>
        <p:nvPicPr>
          <p:cNvPr id="44039" name="Picture 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5" y="879475"/>
            <a:ext cx="6856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DF38908-230F-4F45-A866-ACDD6FF3F0B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242888"/>
            <a:ext cx="3560763" cy="893762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rdt3.0 sender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45061" name="Text Box 3"/>
          <p:cNvSpPr txBox="1">
            <a:spLocks noChangeArrowheads="1"/>
          </p:cNvSpPr>
          <p:nvPr/>
        </p:nvSpPr>
        <p:spPr bwMode="auto">
          <a:xfrm>
            <a:off x="3019425" y="1384300"/>
            <a:ext cx="3860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sndpkt = make_pkt(0, data, checksum)</a:t>
            </a:r>
          </a:p>
          <a:p>
            <a:pPr eaLnBrk="0" hangingPunct="0"/>
            <a:r>
              <a:rPr lang="en-US" sz="1400">
                <a:latin typeface="Arial" charset="0"/>
              </a:rPr>
              <a:t>udt_send(sndpkt)</a:t>
            </a:r>
          </a:p>
          <a:p>
            <a:pPr eaLnBrk="0" hangingPunct="0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62" name="Text Box 4"/>
          <p:cNvSpPr txBox="1">
            <a:spLocks noChangeArrowheads="1"/>
          </p:cNvSpPr>
          <p:nvPr/>
        </p:nvSpPr>
        <p:spPr bwMode="auto">
          <a:xfrm>
            <a:off x="3060700" y="1090613"/>
            <a:ext cx="1724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rdt_send(data)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63" name="Line 5"/>
          <p:cNvSpPr>
            <a:spLocks noChangeShapeType="1"/>
          </p:cNvSpPr>
          <p:nvPr/>
        </p:nvSpPr>
        <p:spPr bwMode="auto">
          <a:xfrm>
            <a:off x="3162300" y="14287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4" name="Line 6"/>
          <p:cNvSpPr>
            <a:spLocks noChangeShapeType="1"/>
          </p:cNvSpPr>
          <p:nvPr/>
        </p:nvSpPr>
        <p:spPr bwMode="auto">
          <a:xfrm>
            <a:off x="2749550" y="1544638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5065" name="Group 7"/>
          <p:cNvGrpSpPr>
            <a:grpSpLocks/>
          </p:cNvGrpSpPr>
          <p:nvPr/>
        </p:nvGrpSpPr>
        <p:grpSpPr bwMode="auto">
          <a:xfrm>
            <a:off x="5360988" y="2090738"/>
            <a:ext cx="889000" cy="865187"/>
            <a:chOff x="445" y="1273"/>
            <a:chExt cx="560" cy="545"/>
          </a:xfrm>
        </p:grpSpPr>
        <p:sp>
          <p:nvSpPr>
            <p:cNvPr id="45113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45114" name="Text Box 9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Wait for ACK0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45066" name="Freeform 10"/>
          <p:cNvSpPr>
            <a:spLocks/>
          </p:cNvSpPr>
          <p:nvPr/>
        </p:nvSpPr>
        <p:spPr bwMode="auto">
          <a:xfrm flipV="1">
            <a:off x="3384550" y="2071688"/>
            <a:ext cx="2090738" cy="16351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7" name="Freeform 11"/>
          <p:cNvSpPr>
            <a:spLocks/>
          </p:cNvSpPr>
          <p:nvPr/>
        </p:nvSpPr>
        <p:spPr bwMode="auto">
          <a:xfrm>
            <a:off x="6069013" y="1674813"/>
            <a:ext cx="871537" cy="666750"/>
          </a:xfrm>
          <a:custGeom>
            <a:avLst/>
            <a:gdLst>
              <a:gd name="T0" fmla="*/ 0 w 549"/>
              <a:gd name="T1" fmla="*/ 2147483647 h 420"/>
              <a:gd name="T2" fmla="*/ 2147483647 w 549"/>
              <a:gd name="T3" fmla="*/ 2147483647 h 420"/>
              <a:gd name="T4" fmla="*/ 0 60000 65536"/>
              <a:gd name="T5" fmla="*/ 0 60000 65536"/>
              <a:gd name="T6" fmla="*/ 0 w 549"/>
              <a:gd name="T7" fmla="*/ 0 h 420"/>
              <a:gd name="T8" fmla="*/ 549 w 549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6481763" y="1196975"/>
            <a:ext cx="17049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&amp;&amp;  </a:t>
            </a:r>
          </a:p>
          <a:p>
            <a:pPr eaLnBrk="0" hangingPunct="0"/>
            <a:r>
              <a:rPr lang="en-US" sz="1400">
                <a:latin typeface="Arial" charset="0"/>
              </a:rPr>
              <a:t>( corrupt(rcvpkt) ||</a:t>
            </a:r>
          </a:p>
          <a:p>
            <a:pPr eaLnBrk="0" hangingPunct="0"/>
            <a:r>
              <a:rPr lang="en-US" sz="1400">
                <a:latin typeface="Arial" charset="0"/>
              </a:rPr>
              <a:t>isACK(rcvpkt,1) 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6691313" y="1898650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5070" name="Group 14"/>
          <p:cNvGrpSpPr>
            <a:grpSpLocks/>
          </p:cNvGrpSpPr>
          <p:nvPr/>
        </p:nvGrpSpPr>
        <p:grpSpPr bwMode="auto">
          <a:xfrm>
            <a:off x="5453063" y="4005263"/>
            <a:ext cx="1189037" cy="850900"/>
            <a:chOff x="4090" y="3230"/>
            <a:chExt cx="749" cy="536"/>
          </a:xfrm>
        </p:grpSpPr>
        <p:sp>
          <p:nvSpPr>
            <p:cNvPr id="45111" name="Oval 15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45112" name="Text Box 16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Wait for </a:t>
              </a:r>
            </a:p>
            <a:p>
              <a:pPr algn="ctr" eaLnBrk="0" hangingPunct="0"/>
              <a:r>
                <a:rPr lang="en-US" sz="1400">
                  <a:latin typeface="Arial" charset="0"/>
                </a:rPr>
                <a:t>call 1 from above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45071" name="Freeform 17"/>
          <p:cNvSpPr>
            <a:spLocks/>
          </p:cNvSpPr>
          <p:nvPr/>
        </p:nvSpPr>
        <p:spPr bwMode="auto">
          <a:xfrm rot="16200000" flipV="1">
            <a:off x="2140744" y="3402806"/>
            <a:ext cx="1254125" cy="150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72" name="Freeform 18"/>
          <p:cNvSpPr>
            <a:spLocks/>
          </p:cNvSpPr>
          <p:nvPr/>
        </p:nvSpPr>
        <p:spPr bwMode="auto">
          <a:xfrm>
            <a:off x="3370263" y="4738688"/>
            <a:ext cx="2312987" cy="27463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73" name="Freeform 19"/>
          <p:cNvSpPr>
            <a:spLocks/>
          </p:cNvSpPr>
          <p:nvPr/>
        </p:nvSpPr>
        <p:spPr bwMode="auto">
          <a:xfrm rot="5400000" flipH="1" flipV="1">
            <a:off x="5611019" y="3328194"/>
            <a:ext cx="1184275" cy="16668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74" name="Text Box 20"/>
          <p:cNvSpPr txBox="1">
            <a:spLocks noChangeArrowheads="1"/>
          </p:cNvSpPr>
          <p:nvPr/>
        </p:nvSpPr>
        <p:spPr bwMode="auto">
          <a:xfrm>
            <a:off x="3316288" y="5224463"/>
            <a:ext cx="34448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sndpkt = make_pkt(1, data, checksum)</a:t>
            </a:r>
          </a:p>
          <a:p>
            <a:pPr eaLnBrk="0" hangingPunct="0"/>
            <a:r>
              <a:rPr lang="en-US" sz="1400">
                <a:latin typeface="Arial" charset="0"/>
              </a:rPr>
              <a:t>udt_send(sndpkt)</a:t>
            </a:r>
          </a:p>
          <a:p>
            <a:pPr eaLnBrk="0" hangingPunct="0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75" name="Text Box 21"/>
          <p:cNvSpPr txBox="1">
            <a:spLocks noChangeArrowheads="1"/>
          </p:cNvSpPr>
          <p:nvPr/>
        </p:nvSpPr>
        <p:spPr bwMode="auto">
          <a:xfrm>
            <a:off x="3316288" y="4941888"/>
            <a:ext cx="1724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rdt_send(data)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76" name="Line 22"/>
          <p:cNvSpPr>
            <a:spLocks noChangeShapeType="1"/>
          </p:cNvSpPr>
          <p:nvPr/>
        </p:nvSpPr>
        <p:spPr bwMode="auto">
          <a:xfrm>
            <a:off x="3435350" y="5253038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77" name="Text Box 23"/>
          <p:cNvSpPr txBox="1">
            <a:spLocks noChangeArrowheads="1"/>
          </p:cNvSpPr>
          <p:nvPr/>
        </p:nvSpPr>
        <p:spPr bwMode="auto">
          <a:xfrm>
            <a:off x="6280150" y="3106738"/>
            <a:ext cx="21494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  </a:t>
            </a:r>
          </a:p>
          <a:p>
            <a:pPr eaLnBrk="0" hangingPunct="0"/>
            <a:r>
              <a:rPr lang="en-US" sz="1400">
                <a:latin typeface="Arial" charset="0"/>
              </a:rPr>
              <a:t>&amp;&amp; notcorrupt(rcvpkt) </a:t>
            </a:r>
          </a:p>
          <a:p>
            <a:pPr eaLnBrk="0" hangingPunct="0"/>
            <a:r>
              <a:rPr lang="en-US" sz="1400">
                <a:latin typeface="Arial" charset="0"/>
              </a:rPr>
              <a:t>&amp;&amp; isACK(rcvpkt,0)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5078" name="Line 24"/>
          <p:cNvSpPr>
            <a:spLocks noChangeShapeType="1"/>
          </p:cNvSpPr>
          <p:nvPr/>
        </p:nvSpPr>
        <p:spPr bwMode="auto">
          <a:xfrm>
            <a:off x="6396038" y="3817938"/>
            <a:ext cx="1419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79" name="Text Box 25"/>
          <p:cNvSpPr txBox="1">
            <a:spLocks noChangeArrowheads="1"/>
          </p:cNvSpPr>
          <p:nvPr/>
        </p:nvSpPr>
        <p:spPr bwMode="auto">
          <a:xfrm>
            <a:off x="1290638" y="5062538"/>
            <a:ext cx="16224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&amp;&amp;  </a:t>
            </a:r>
          </a:p>
          <a:p>
            <a:pPr eaLnBrk="0" hangingPunct="0"/>
            <a:r>
              <a:rPr lang="en-US" sz="1400">
                <a:latin typeface="Arial" charset="0"/>
              </a:rPr>
              <a:t>( corrupt(rcvpkt) ||</a:t>
            </a:r>
          </a:p>
          <a:p>
            <a:pPr eaLnBrk="0" hangingPunct="0"/>
            <a:r>
              <a:rPr lang="en-US" sz="1400">
                <a:latin typeface="Arial" charset="0"/>
              </a:rPr>
              <a:t>isACK(rcvpkt,0) 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80" name="Line 26"/>
          <p:cNvSpPr>
            <a:spLocks noChangeShapeType="1"/>
          </p:cNvSpPr>
          <p:nvPr/>
        </p:nvSpPr>
        <p:spPr bwMode="auto">
          <a:xfrm>
            <a:off x="1393825" y="5788025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1" name="Text Box 27"/>
          <p:cNvSpPr txBox="1">
            <a:spLocks noChangeArrowheads="1"/>
          </p:cNvSpPr>
          <p:nvPr/>
        </p:nvSpPr>
        <p:spPr bwMode="auto">
          <a:xfrm>
            <a:off x="908050" y="2865438"/>
            <a:ext cx="19129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  </a:t>
            </a:r>
          </a:p>
          <a:p>
            <a:pPr eaLnBrk="0" hangingPunct="0"/>
            <a:r>
              <a:rPr lang="en-US" sz="1400">
                <a:latin typeface="Arial" charset="0"/>
              </a:rPr>
              <a:t>&amp;&amp; notcorrupt(rcvpkt) </a:t>
            </a:r>
          </a:p>
          <a:p>
            <a:pPr eaLnBrk="0" hangingPunct="0"/>
            <a:r>
              <a:rPr lang="en-US" sz="1400">
                <a:latin typeface="Arial" charset="0"/>
              </a:rPr>
              <a:t>&amp;&amp; isACK(rcvpkt,1)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5082" name="Line 28"/>
          <p:cNvSpPr>
            <a:spLocks noChangeShapeType="1"/>
          </p:cNvSpPr>
          <p:nvPr/>
        </p:nvSpPr>
        <p:spPr bwMode="auto">
          <a:xfrm>
            <a:off x="1035050" y="3605213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3" name="Text Box 29"/>
          <p:cNvSpPr txBox="1">
            <a:spLocks noChangeArrowheads="1"/>
          </p:cNvSpPr>
          <p:nvPr/>
        </p:nvSpPr>
        <p:spPr bwMode="auto">
          <a:xfrm>
            <a:off x="6300788" y="3798888"/>
            <a:ext cx="151447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stop_timer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84" name="Text Box 30"/>
          <p:cNvSpPr txBox="1">
            <a:spLocks noChangeArrowheads="1"/>
          </p:cNvSpPr>
          <p:nvPr/>
        </p:nvSpPr>
        <p:spPr bwMode="auto">
          <a:xfrm>
            <a:off x="900113" y="3578225"/>
            <a:ext cx="1514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stop_timer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85" name="Freeform 31"/>
          <p:cNvSpPr>
            <a:spLocks/>
          </p:cNvSpPr>
          <p:nvPr/>
        </p:nvSpPr>
        <p:spPr bwMode="auto">
          <a:xfrm>
            <a:off x="6238875" y="2338388"/>
            <a:ext cx="461963" cy="682625"/>
          </a:xfrm>
          <a:custGeom>
            <a:avLst/>
            <a:gdLst>
              <a:gd name="T0" fmla="*/ 0 w 291"/>
              <a:gd name="T1" fmla="*/ 2147483647 h 430"/>
              <a:gd name="T2" fmla="*/ 2147483647 w 291"/>
              <a:gd name="T3" fmla="*/ 2147483647 h 430"/>
              <a:gd name="T4" fmla="*/ 0 60000 65536"/>
              <a:gd name="T5" fmla="*/ 0 60000 65536"/>
              <a:gd name="T6" fmla="*/ 0 w 291"/>
              <a:gd name="T7" fmla="*/ 0 h 430"/>
              <a:gd name="T8" fmla="*/ 291 w 291"/>
              <a:gd name="T9" fmla="*/ 430 h 4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86" name="Text Box 32"/>
          <p:cNvSpPr txBox="1">
            <a:spLocks noChangeArrowheads="1"/>
          </p:cNvSpPr>
          <p:nvPr/>
        </p:nvSpPr>
        <p:spPr bwMode="auto">
          <a:xfrm>
            <a:off x="6570663" y="2516188"/>
            <a:ext cx="21161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udt_send(sndpkt)</a:t>
            </a:r>
          </a:p>
          <a:p>
            <a:pPr eaLnBrk="0" hangingPunct="0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87" name="Text Box 33"/>
          <p:cNvSpPr txBox="1">
            <a:spLocks noChangeArrowheads="1"/>
          </p:cNvSpPr>
          <p:nvPr/>
        </p:nvSpPr>
        <p:spPr bwMode="auto">
          <a:xfrm>
            <a:off x="6592888" y="2279650"/>
            <a:ext cx="1114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timeout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88" name="Line 34"/>
          <p:cNvSpPr>
            <a:spLocks noChangeShapeType="1"/>
          </p:cNvSpPr>
          <p:nvPr/>
        </p:nvSpPr>
        <p:spPr bwMode="auto">
          <a:xfrm>
            <a:off x="6681788" y="25336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9" name="Freeform 35"/>
          <p:cNvSpPr>
            <a:spLocks/>
          </p:cNvSpPr>
          <p:nvPr/>
        </p:nvSpPr>
        <p:spPr bwMode="auto">
          <a:xfrm>
            <a:off x="2230438" y="4702175"/>
            <a:ext cx="692150" cy="631825"/>
          </a:xfrm>
          <a:custGeom>
            <a:avLst/>
            <a:gdLst>
              <a:gd name="T0" fmla="*/ 2147483647 w 436"/>
              <a:gd name="T1" fmla="*/ 2147483647 h 398"/>
              <a:gd name="T2" fmla="*/ 2147483647 w 436"/>
              <a:gd name="T3" fmla="*/ 0 h 398"/>
              <a:gd name="T4" fmla="*/ 0 60000 65536"/>
              <a:gd name="T5" fmla="*/ 0 60000 65536"/>
              <a:gd name="T6" fmla="*/ 0 w 436"/>
              <a:gd name="T7" fmla="*/ 0 h 398"/>
              <a:gd name="T8" fmla="*/ 436 w 436"/>
              <a:gd name="T9" fmla="*/ 398 h 3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90" name="Freeform 36"/>
          <p:cNvSpPr>
            <a:spLocks/>
          </p:cNvSpPr>
          <p:nvPr/>
        </p:nvSpPr>
        <p:spPr bwMode="auto">
          <a:xfrm>
            <a:off x="2030413" y="4413250"/>
            <a:ext cx="571500" cy="420688"/>
          </a:xfrm>
          <a:custGeom>
            <a:avLst/>
            <a:gdLst>
              <a:gd name="T0" fmla="*/ 2147483647 w 900"/>
              <a:gd name="T1" fmla="*/ 2147483647 h 662"/>
              <a:gd name="T2" fmla="*/ 2147483647 w 900"/>
              <a:gd name="T3" fmla="*/ 2147483647 h 662"/>
              <a:gd name="T4" fmla="*/ 0 60000 65536"/>
              <a:gd name="T5" fmla="*/ 0 60000 65536"/>
              <a:gd name="T6" fmla="*/ 0 w 900"/>
              <a:gd name="T7" fmla="*/ 0 h 662"/>
              <a:gd name="T8" fmla="*/ 900 w 900"/>
              <a:gd name="T9" fmla="*/ 662 h 6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00" h="662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91" name="Text Box 37"/>
          <p:cNvSpPr txBox="1">
            <a:spLocks noChangeArrowheads="1"/>
          </p:cNvSpPr>
          <p:nvPr/>
        </p:nvSpPr>
        <p:spPr bwMode="auto">
          <a:xfrm>
            <a:off x="628650" y="4460875"/>
            <a:ext cx="182403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udt_send(sndpkt)</a:t>
            </a:r>
          </a:p>
          <a:p>
            <a:pPr eaLnBrk="0" hangingPunct="0"/>
            <a:r>
              <a:rPr lang="en-US" sz="1400">
                <a:latin typeface="Arial" charset="0"/>
              </a:rPr>
              <a:t>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92" name="Text Box 38"/>
          <p:cNvSpPr txBox="1">
            <a:spLocks noChangeArrowheads="1"/>
          </p:cNvSpPr>
          <p:nvPr/>
        </p:nvSpPr>
        <p:spPr bwMode="auto">
          <a:xfrm>
            <a:off x="642938" y="4206875"/>
            <a:ext cx="1114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timeout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093" name="Line 39"/>
          <p:cNvSpPr>
            <a:spLocks noChangeShapeType="1"/>
          </p:cNvSpPr>
          <p:nvPr/>
        </p:nvSpPr>
        <p:spPr bwMode="auto">
          <a:xfrm>
            <a:off x="746125" y="44894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94" name="Freeform 40"/>
          <p:cNvSpPr>
            <a:spLocks/>
          </p:cNvSpPr>
          <p:nvPr/>
        </p:nvSpPr>
        <p:spPr bwMode="auto">
          <a:xfrm>
            <a:off x="6426200" y="43735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  <a:gd name="T6" fmla="*/ 0 w 322"/>
              <a:gd name="T7" fmla="*/ 0 h 483"/>
              <a:gd name="T8" fmla="*/ 322 w 322"/>
              <a:gd name="T9" fmla="*/ 483 h 4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95" name="Text Box 41"/>
          <p:cNvSpPr txBox="1">
            <a:spLocks noChangeArrowheads="1"/>
          </p:cNvSpPr>
          <p:nvPr/>
        </p:nvSpPr>
        <p:spPr bwMode="auto">
          <a:xfrm>
            <a:off x="1036638" y="1874838"/>
            <a:ext cx="1428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</a:t>
            </a:r>
            <a:endParaRPr lang="en-US" sz="1400">
              <a:latin typeface="Times New Roman" pitchFamily="18" charset="0"/>
            </a:endParaRPr>
          </a:p>
        </p:txBody>
      </p:sp>
      <p:grpSp>
        <p:nvGrpSpPr>
          <p:cNvPr id="45096" name="Group 42"/>
          <p:cNvGrpSpPr>
            <a:grpSpLocks/>
          </p:cNvGrpSpPr>
          <p:nvPr/>
        </p:nvGrpSpPr>
        <p:grpSpPr bwMode="auto">
          <a:xfrm>
            <a:off x="2419350" y="2135188"/>
            <a:ext cx="1189038" cy="850900"/>
            <a:chOff x="4090" y="3230"/>
            <a:chExt cx="749" cy="536"/>
          </a:xfrm>
        </p:grpSpPr>
        <p:sp>
          <p:nvSpPr>
            <p:cNvPr id="45109" name="Oval 43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45110" name="Text Box 44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Wait for </a:t>
              </a:r>
            </a:p>
            <a:p>
              <a:pPr algn="ctr" eaLnBrk="0" hangingPunct="0"/>
              <a:r>
                <a:rPr lang="en-US" sz="1400">
                  <a:latin typeface="Arial" charset="0"/>
                </a:rPr>
                <a:t>call 0from above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45097" name="Line 45"/>
          <p:cNvSpPr>
            <a:spLocks noChangeShapeType="1"/>
          </p:cNvSpPr>
          <p:nvPr/>
        </p:nvSpPr>
        <p:spPr bwMode="auto">
          <a:xfrm>
            <a:off x="1123950" y="2160588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5098" name="Group 46"/>
          <p:cNvGrpSpPr>
            <a:grpSpLocks/>
          </p:cNvGrpSpPr>
          <p:nvPr/>
        </p:nvGrpSpPr>
        <p:grpSpPr bwMode="auto">
          <a:xfrm>
            <a:off x="2630488" y="3989388"/>
            <a:ext cx="889000" cy="865187"/>
            <a:chOff x="445" y="1273"/>
            <a:chExt cx="560" cy="545"/>
          </a:xfrm>
        </p:grpSpPr>
        <p:sp>
          <p:nvSpPr>
            <p:cNvPr id="45107" name="Oval 47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45108" name="Text Box 48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Wait for ACK1</a:t>
              </a:r>
              <a:endParaRPr lang="en-US" sz="1400">
                <a:latin typeface="Times New Roman" pitchFamily="18" charset="0"/>
              </a:endParaRPr>
            </a:p>
          </p:txBody>
        </p:sp>
      </p:grpSp>
      <p:sp>
        <p:nvSpPr>
          <p:cNvPr id="45099" name="Freeform 49"/>
          <p:cNvSpPr>
            <a:spLocks/>
          </p:cNvSpPr>
          <p:nvPr/>
        </p:nvSpPr>
        <p:spPr bwMode="auto">
          <a:xfrm flipH="1" flipV="1">
            <a:off x="2006600" y="17827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  <a:gd name="T6" fmla="*/ 0 w 322"/>
              <a:gd name="T7" fmla="*/ 0 h 483"/>
              <a:gd name="T8" fmla="*/ 322 w 322"/>
              <a:gd name="T9" fmla="*/ 483 h 4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100" name="Text Box 50"/>
          <p:cNvSpPr txBox="1">
            <a:spLocks noChangeArrowheads="1"/>
          </p:cNvSpPr>
          <p:nvPr/>
        </p:nvSpPr>
        <p:spPr bwMode="auto">
          <a:xfrm>
            <a:off x="7224713" y="4852988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45101" name="Text Box 51"/>
          <p:cNvSpPr txBox="1">
            <a:spLocks noChangeArrowheads="1"/>
          </p:cNvSpPr>
          <p:nvPr/>
        </p:nvSpPr>
        <p:spPr bwMode="auto">
          <a:xfrm>
            <a:off x="6757988" y="4603750"/>
            <a:ext cx="1428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45102" name="Line 52"/>
          <p:cNvSpPr>
            <a:spLocks noChangeShapeType="1"/>
          </p:cNvSpPr>
          <p:nvPr/>
        </p:nvSpPr>
        <p:spPr bwMode="auto">
          <a:xfrm>
            <a:off x="6845300" y="4889500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03" name="Text Box 53"/>
          <p:cNvSpPr txBox="1">
            <a:spLocks noChangeArrowheads="1"/>
          </p:cNvSpPr>
          <p:nvPr/>
        </p:nvSpPr>
        <p:spPr bwMode="auto">
          <a:xfrm>
            <a:off x="7127875" y="1847850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45104" name="Text Box 54"/>
          <p:cNvSpPr txBox="1">
            <a:spLocks noChangeArrowheads="1"/>
          </p:cNvSpPr>
          <p:nvPr/>
        </p:nvSpPr>
        <p:spPr bwMode="auto">
          <a:xfrm>
            <a:off x="1476375" y="2124075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45105" name="Text Box 55"/>
          <p:cNvSpPr txBox="1">
            <a:spLocks noChangeArrowheads="1"/>
          </p:cNvSpPr>
          <p:nvPr/>
        </p:nvSpPr>
        <p:spPr bwMode="auto">
          <a:xfrm>
            <a:off x="1879600" y="5794375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Symbol" pitchFamily="18" charset="2"/>
              </a:rPr>
              <a:t>L</a:t>
            </a:r>
          </a:p>
        </p:txBody>
      </p:sp>
      <p:pic>
        <p:nvPicPr>
          <p:cNvPr id="45106" name="Picture 5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877888"/>
            <a:ext cx="301625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457E085-15CD-420B-A0BD-C87E0669EAB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371475" y="1330325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6085" name="Text Box 6"/>
          <p:cNvSpPr txBox="1">
            <a:spLocks noChangeArrowheads="1"/>
          </p:cNvSpPr>
          <p:nvPr/>
        </p:nvSpPr>
        <p:spPr bwMode="auto">
          <a:xfrm>
            <a:off x="2811463" y="1325563"/>
            <a:ext cx="1071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2814638" y="2949575"/>
            <a:ext cx="1000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pkt1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2820988" y="3805238"/>
            <a:ext cx="1000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pkt0</a:t>
            </a:r>
          </a:p>
        </p:txBody>
      </p:sp>
      <p:sp>
        <p:nvSpPr>
          <p:cNvPr id="368651" name="Text Box 11"/>
          <p:cNvSpPr txBox="1">
            <a:spLocks noChangeArrowheads="1"/>
          </p:cNvSpPr>
          <p:nvPr/>
        </p:nvSpPr>
        <p:spPr bwMode="auto">
          <a:xfrm>
            <a:off x="2817813" y="2263775"/>
            <a:ext cx="1196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ack0</a:t>
            </a:r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2814638" y="3175000"/>
            <a:ext cx="1196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ack1</a:t>
            </a:r>
          </a:p>
        </p:txBody>
      </p:sp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2814638" y="4000500"/>
            <a:ext cx="1196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ack0</a:t>
            </a:r>
          </a:p>
        </p:txBody>
      </p:sp>
      <p:sp>
        <p:nvSpPr>
          <p:cNvPr id="368654" name="Text Box 14"/>
          <p:cNvSpPr txBox="1">
            <a:spLocks noChangeArrowheads="1"/>
          </p:cNvSpPr>
          <p:nvPr/>
        </p:nvSpPr>
        <p:spPr bwMode="auto">
          <a:xfrm>
            <a:off x="300038" y="2513013"/>
            <a:ext cx="102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ack0</a:t>
            </a:r>
          </a:p>
        </p:txBody>
      </p:sp>
      <p:sp>
        <p:nvSpPr>
          <p:cNvPr id="368655" name="Text Box 15"/>
          <p:cNvSpPr txBox="1">
            <a:spLocks noChangeArrowheads="1"/>
          </p:cNvSpPr>
          <p:nvPr/>
        </p:nvSpPr>
        <p:spPr bwMode="auto">
          <a:xfrm>
            <a:off x="144463" y="3606800"/>
            <a:ext cx="1174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pkt0</a:t>
            </a:r>
          </a:p>
        </p:txBody>
      </p:sp>
      <p:sp>
        <p:nvSpPr>
          <p:cNvPr id="368657" name="Text Box 17"/>
          <p:cNvSpPr txBox="1">
            <a:spLocks noChangeArrowheads="1"/>
          </p:cNvSpPr>
          <p:nvPr/>
        </p:nvSpPr>
        <p:spPr bwMode="auto">
          <a:xfrm>
            <a:off x="144463" y="2732088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pkt1</a:t>
            </a:r>
          </a:p>
        </p:txBody>
      </p:sp>
      <p:sp>
        <p:nvSpPr>
          <p:cNvPr id="368658" name="Text Box 18"/>
          <p:cNvSpPr txBox="1">
            <a:spLocks noChangeArrowheads="1"/>
          </p:cNvSpPr>
          <p:nvPr/>
        </p:nvSpPr>
        <p:spPr bwMode="auto">
          <a:xfrm>
            <a:off x="288925" y="3367088"/>
            <a:ext cx="102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ack1</a:t>
            </a:r>
          </a:p>
        </p:txBody>
      </p:sp>
      <p:sp>
        <p:nvSpPr>
          <p:cNvPr id="46095" name="Text Box 7"/>
          <p:cNvSpPr txBox="1">
            <a:spLocks noChangeArrowheads="1"/>
          </p:cNvSpPr>
          <p:nvPr/>
        </p:nvSpPr>
        <p:spPr bwMode="auto">
          <a:xfrm>
            <a:off x="133350" y="1770063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pkt0</a:t>
            </a:r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2809875" y="2052638"/>
            <a:ext cx="1000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pkt0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349375" y="1839913"/>
            <a:ext cx="1471613" cy="512762"/>
            <a:chOff x="850" y="1159"/>
            <a:chExt cx="927" cy="323"/>
          </a:xfrm>
        </p:grpSpPr>
        <p:sp>
          <p:nvSpPr>
            <p:cNvPr id="46160" name="Line 19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61" name="Text Box 28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1343025" y="3576638"/>
            <a:ext cx="1471613" cy="487362"/>
            <a:chOff x="846" y="2253"/>
            <a:chExt cx="927" cy="307"/>
          </a:xfrm>
        </p:grpSpPr>
        <p:sp>
          <p:nvSpPr>
            <p:cNvPr id="46158" name="Line 24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59" name="Text Box 29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357313" y="2714625"/>
            <a:ext cx="1471612" cy="504825"/>
            <a:chOff x="855" y="1710"/>
            <a:chExt cx="927" cy="318"/>
          </a:xfrm>
        </p:grpSpPr>
        <p:sp>
          <p:nvSpPr>
            <p:cNvPr id="46156" name="Line 23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57" name="Text Box 3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343025" y="3179763"/>
            <a:ext cx="1471613" cy="471487"/>
            <a:chOff x="846" y="2003"/>
            <a:chExt cx="927" cy="297"/>
          </a:xfrm>
        </p:grpSpPr>
        <p:sp>
          <p:nvSpPr>
            <p:cNvPr id="46154" name="Line 2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55" name="Text Box 31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335088" y="2339975"/>
            <a:ext cx="1471612" cy="455613"/>
            <a:chOff x="841" y="1474"/>
            <a:chExt cx="927" cy="287"/>
          </a:xfrm>
        </p:grpSpPr>
        <p:sp>
          <p:nvSpPr>
            <p:cNvPr id="46152" name="Line 25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53" name="Text Box 3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1328738" y="4032250"/>
            <a:ext cx="1471612" cy="461963"/>
            <a:chOff x="837" y="2540"/>
            <a:chExt cx="927" cy="291"/>
          </a:xfrm>
        </p:grpSpPr>
        <p:sp>
          <p:nvSpPr>
            <p:cNvPr id="46150" name="Line 27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51" name="Text Box 3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6103" name="Text Box 45"/>
          <p:cNvSpPr txBox="1">
            <a:spLocks noChangeArrowheads="1"/>
          </p:cNvSpPr>
          <p:nvPr/>
        </p:nvSpPr>
        <p:spPr bwMode="auto">
          <a:xfrm>
            <a:off x="1636713" y="5111750"/>
            <a:ext cx="12525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(a) no loss</a:t>
            </a:r>
          </a:p>
        </p:txBody>
      </p:sp>
      <p:sp>
        <p:nvSpPr>
          <p:cNvPr id="46104" name="Text Box 46"/>
          <p:cNvSpPr txBox="1">
            <a:spLocks noChangeArrowheads="1"/>
          </p:cNvSpPr>
          <p:nvPr/>
        </p:nvSpPr>
        <p:spPr bwMode="auto">
          <a:xfrm>
            <a:off x="4929188" y="1327150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6105" name="Text Box 47"/>
          <p:cNvSpPr txBox="1">
            <a:spLocks noChangeArrowheads="1"/>
          </p:cNvSpPr>
          <p:nvPr/>
        </p:nvSpPr>
        <p:spPr bwMode="auto">
          <a:xfrm>
            <a:off x="7369175" y="1322388"/>
            <a:ext cx="1071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8688" name="Text Box 48"/>
          <p:cNvSpPr txBox="1">
            <a:spLocks noChangeArrowheads="1"/>
          </p:cNvSpPr>
          <p:nvPr/>
        </p:nvSpPr>
        <p:spPr bwMode="auto">
          <a:xfrm>
            <a:off x="7370763" y="4238625"/>
            <a:ext cx="1000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pkt1</a:t>
            </a:r>
          </a:p>
        </p:txBody>
      </p:sp>
      <p:sp>
        <p:nvSpPr>
          <p:cNvPr id="368689" name="Text Box 49"/>
          <p:cNvSpPr txBox="1">
            <a:spLocks noChangeArrowheads="1"/>
          </p:cNvSpPr>
          <p:nvPr/>
        </p:nvSpPr>
        <p:spPr bwMode="auto">
          <a:xfrm>
            <a:off x="7378700" y="5080000"/>
            <a:ext cx="1000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pkt0</a:t>
            </a:r>
          </a:p>
        </p:txBody>
      </p:sp>
      <p:sp>
        <p:nvSpPr>
          <p:cNvPr id="368690" name="Text Box 50"/>
          <p:cNvSpPr txBox="1">
            <a:spLocks noChangeArrowheads="1"/>
          </p:cNvSpPr>
          <p:nvPr/>
        </p:nvSpPr>
        <p:spPr bwMode="auto">
          <a:xfrm>
            <a:off x="7375525" y="2260600"/>
            <a:ext cx="1196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ack0</a:t>
            </a:r>
          </a:p>
        </p:txBody>
      </p:sp>
      <p:sp>
        <p:nvSpPr>
          <p:cNvPr id="368691" name="Text Box 51"/>
          <p:cNvSpPr txBox="1">
            <a:spLocks noChangeArrowheads="1"/>
          </p:cNvSpPr>
          <p:nvPr/>
        </p:nvSpPr>
        <p:spPr bwMode="auto">
          <a:xfrm>
            <a:off x="7372350" y="4449763"/>
            <a:ext cx="1196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ack1</a:t>
            </a:r>
          </a:p>
        </p:txBody>
      </p:sp>
      <p:sp>
        <p:nvSpPr>
          <p:cNvPr id="368692" name="Text Box 52"/>
          <p:cNvSpPr txBox="1">
            <a:spLocks noChangeArrowheads="1"/>
          </p:cNvSpPr>
          <p:nvPr/>
        </p:nvSpPr>
        <p:spPr bwMode="auto">
          <a:xfrm>
            <a:off x="7372350" y="5275263"/>
            <a:ext cx="1196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ack0</a:t>
            </a:r>
          </a:p>
        </p:txBody>
      </p:sp>
      <p:sp>
        <p:nvSpPr>
          <p:cNvPr id="368693" name="Text Box 53"/>
          <p:cNvSpPr txBox="1">
            <a:spLocks noChangeArrowheads="1"/>
          </p:cNvSpPr>
          <p:nvPr/>
        </p:nvSpPr>
        <p:spPr bwMode="auto">
          <a:xfrm>
            <a:off x="4857750" y="2509838"/>
            <a:ext cx="102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ack0</a:t>
            </a:r>
          </a:p>
        </p:txBody>
      </p:sp>
      <p:sp>
        <p:nvSpPr>
          <p:cNvPr id="368694" name="Text Box 54"/>
          <p:cNvSpPr txBox="1">
            <a:spLocks noChangeArrowheads="1"/>
          </p:cNvSpPr>
          <p:nvPr/>
        </p:nvSpPr>
        <p:spPr bwMode="auto">
          <a:xfrm>
            <a:off x="4702175" y="4881563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pkt0</a:t>
            </a:r>
          </a:p>
        </p:txBody>
      </p:sp>
      <p:sp>
        <p:nvSpPr>
          <p:cNvPr id="368695" name="Text Box 55"/>
          <p:cNvSpPr txBox="1">
            <a:spLocks noChangeArrowheads="1"/>
          </p:cNvSpPr>
          <p:nvPr/>
        </p:nvSpPr>
        <p:spPr bwMode="auto">
          <a:xfrm>
            <a:off x="4702175" y="2728913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pkt1</a:t>
            </a:r>
          </a:p>
        </p:txBody>
      </p:sp>
      <p:sp>
        <p:nvSpPr>
          <p:cNvPr id="368696" name="Text Box 56"/>
          <p:cNvSpPr txBox="1">
            <a:spLocks noChangeArrowheads="1"/>
          </p:cNvSpPr>
          <p:nvPr/>
        </p:nvSpPr>
        <p:spPr bwMode="auto">
          <a:xfrm>
            <a:off x="4846638" y="4641850"/>
            <a:ext cx="102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ack1</a:t>
            </a:r>
          </a:p>
        </p:txBody>
      </p:sp>
      <p:sp>
        <p:nvSpPr>
          <p:cNvPr id="46115" name="Text Box 57"/>
          <p:cNvSpPr txBox="1">
            <a:spLocks noChangeArrowheads="1"/>
          </p:cNvSpPr>
          <p:nvPr/>
        </p:nvSpPr>
        <p:spPr bwMode="auto">
          <a:xfrm>
            <a:off x="4691063" y="1766888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pkt0</a:t>
            </a:r>
          </a:p>
        </p:txBody>
      </p:sp>
      <p:sp>
        <p:nvSpPr>
          <p:cNvPr id="368698" name="Text Box 58"/>
          <p:cNvSpPr txBox="1">
            <a:spLocks noChangeArrowheads="1"/>
          </p:cNvSpPr>
          <p:nvPr/>
        </p:nvSpPr>
        <p:spPr bwMode="auto">
          <a:xfrm>
            <a:off x="7367588" y="2049463"/>
            <a:ext cx="1000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pkt0</a:t>
            </a:r>
          </a:p>
        </p:txBody>
      </p: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5907088" y="1836738"/>
            <a:ext cx="1471612" cy="512762"/>
            <a:chOff x="850" y="1159"/>
            <a:chExt cx="927" cy="323"/>
          </a:xfrm>
        </p:grpSpPr>
        <p:sp>
          <p:nvSpPr>
            <p:cNvPr id="46148" name="Line 6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49" name="Text Box 6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5900738" y="4851400"/>
            <a:ext cx="1471612" cy="487363"/>
            <a:chOff x="846" y="2253"/>
            <a:chExt cx="927" cy="307"/>
          </a:xfrm>
        </p:grpSpPr>
        <p:sp>
          <p:nvSpPr>
            <p:cNvPr id="46146" name="Line 6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47" name="Text Box 6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5900738" y="4454525"/>
            <a:ext cx="1471612" cy="471488"/>
            <a:chOff x="846" y="2003"/>
            <a:chExt cx="927" cy="297"/>
          </a:xfrm>
        </p:grpSpPr>
        <p:sp>
          <p:nvSpPr>
            <p:cNvPr id="46144" name="Line 69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45" name="Text Box 70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11" name="Group 71"/>
          <p:cNvGrpSpPr>
            <a:grpSpLocks/>
          </p:cNvGrpSpPr>
          <p:nvPr/>
        </p:nvGrpSpPr>
        <p:grpSpPr bwMode="auto">
          <a:xfrm>
            <a:off x="5892800" y="2336800"/>
            <a:ext cx="1471613" cy="455613"/>
            <a:chOff x="841" y="1474"/>
            <a:chExt cx="927" cy="287"/>
          </a:xfrm>
        </p:grpSpPr>
        <p:sp>
          <p:nvSpPr>
            <p:cNvPr id="46142" name="Line 72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43" name="Text Box 73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5886450" y="5302250"/>
            <a:ext cx="1471613" cy="466725"/>
            <a:chOff x="837" y="2537"/>
            <a:chExt cx="927" cy="294"/>
          </a:xfrm>
        </p:grpSpPr>
        <p:sp>
          <p:nvSpPr>
            <p:cNvPr id="46140" name="Line 75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41" name="Text Box 76"/>
            <p:cNvSpPr txBox="1">
              <a:spLocks noChangeArrowheads="1"/>
            </p:cNvSpPr>
            <p:nvPr/>
          </p:nvSpPr>
          <p:spPr bwMode="auto">
            <a:xfrm>
              <a:off x="1091" y="2537"/>
              <a:ext cx="3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</a:rPr>
                <a:t>ack0</a:t>
              </a:r>
            </a:p>
          </p:txBody>
        </p:sp>
      </p:grpSp>
      <p:sp>
        <p:nvSpPr>
          <p:cNvPr id="46122" name="Text Box 78"/>
          <p:cNvSpPr txBox="1">
            <a:spLocks noChangeArrowheads="1"/>
          </p:cNvSpPr>
          <p:nvPr/>
        </p:nvSpPr>
        <p:spPr bwMode="auto">
          <a:xfrm>
            <a:off x="5980113" y="6019800"/>
            <a:ext cx="1671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(b) packet loss</a:t>
            </a:r>
          </a:p>
        </p:txBody>
      </p:sp>
      <p:grpSp>
        <p:nvGrpSpPr>
          <p:cNvPr id="13" name="Group 81"/>
          <p:cNvGrpSpPr>
            <a:grpSpLocks/>
          </p:cNvGrpSpPr>
          <p:nvPr/>
        </p:nvGrpSpPr>
        <p:grpSpPr bwMode="auto">
          <a:xfrm>
            <a:off x="5915025" y="2711450"/>
            <a:ext cx="1157288" cy="738188"/>
            <a:chOff x="3726" y="1687"/>
            <a:chExt cx="729" cy="465"/>
          </a:xfrm>
        </p:grpSpPr>
        <p:sp>
          <p:nvSpPr>
            <p:cNvPr id="46136" name="Line 66"/>
            <p:cNvSpPr>
              <a:spLocks noChangeShapeType="1"/>
            </p:cNvSpPr>
            <p:nvPr/>
          </p:nvSpPr>
          <p:spPr bwMode="auto">
            <a:xfrm>
              <a:off x="3726" y="1780"/>
              <a:ext cx="548" cy="1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37" name="Text Box 67"/>
            <p:cNvSpPr txBox="1">
              <a:spLocks noChangeArrowheads="1"/>
            </p:cNvSpPr>
            <p:nvPr/>
          </p:nvSpPr>
          <p:spPr bwMode="auto">
            <a:xfrm>
              <a:off x="3965" y="1687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  <p:sp>
          <p:nvSpPr>
            <p:cNvPr id="46138" name="Text Box 79"/>
            <p:cNvSpPr txBox="1">
              <a:spLocks noChangeArrowheads="1"/>
            </p:cNvSpPr>
            <p:nvPr/>
          </p:nvSpPr>
          <p:spPr bwMode="auto">
            <a:xfrm>
              <a:off x="4185" y="1808"/>
              <a:ext cx="2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139" name="Text Box 80"/>
            <p:cNvSpPr txBox="1">
              <a:spLocks noChangeArrowheads="1"/>
            </p:cNvSpPr>
            <p:nvPr/>
          </p:nvSpPr>
          <p:spPr bwMode="auto">
            <a:xfrm>
              <a:off x="4126" y="1940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i="1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14" name="Group 86"/>
          <p:cNvGrpSpPr>
            <a:grpSpLocks/>
          </p:cNvGrpSpPr>
          <p:nvPr/>
        </p:nvGrpSpPr>
        <p:grpSpPr bwMode="auto">
          <a:xfrm>
            <a:off x="5795963" y="3014663"/>
            <a:ext cx="122237" cy="1033462"/>
            <a:chOff x="3651" y="1878"/>
            <a:chExt cx="78" cy="963"/>
          </a:xfrm>
        </p:grpSpPr>
        <p:sp>
          <p:nvSpPr>
            <p:cNvPr id="46133" name="Line 82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34" name="Line 8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35" name="Line 8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88"/>
          <p:cNvGrpSpPr>
            <a:grpSpLocks/>
          </p:cNvGrpSpPr>
          <p:nvPr/>
        </p:nvGrpSpPr>
        <p:grpSpPr bwMode="auto">
          <a:xfrm>
            <a:off x="5924550" y="4003675"/>
            <a:ext cx="1471613" cy="504825"/>
            <a:chOff x="855" y="1710"/>
            <a:chExt cx="927" cy="318"/>
          </a:xfrm>
        </p:grpSpPr>
        <p:sp>
          <p:nvSpPr>
            <p:cNvPr id="46131" name="Line 89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32" name="Text Box 9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16" name="Group 92"/>
          <p:cNvGrpSpPr>
            <a:grpSpLocks/>
          </p:cNvGrpSpPr>
          <p:nvPr/>
        </p:nvGrpSpPr>
        <p:grpSpPr bwMode="auto">
          <a:xfrm>
            <a:off x="4492625" y="3627438"/>
            <a:ext cx="1377950" cy="731837"/>
            <a:chOff x="2802" y="2348"/>
            <a:chExt cx="868" cy="461"/>
          </a:xfrm>
        </p:grpSpPr>
        <p:pic>
          <p:nvPicPr>
            <p:cNvPr id="46129" name="Picture 87" descr="alarm_clock_ringi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130" name="Text Box 9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75000"/>
                </a:lnSpc>
              </a:pPr>
              <a:r>
                <a:rPr lang="en-US" sz="1800" i="1">
                  <a:solidFill>
                    <a:srgbClr val="FF0000"/>
                  </a:solidFill>
                </a:rPr>
                <a:t>timeout</a:t>
              </a:r>
            </a:p>
            <a:p>
              <a:pPr algn="r" eaLnBrk="0" hangingPunct="0">
                <a:lnSpc>
                  <a:spcPct val="75000"/>
                </a:lnSpc>
              </a:pPr>
              <a:r>
                <a:rPr lang="en-US" sz="1800"/>
                <a:t>resend pkt1</a:t>
              </a:r>
            </a:p>
          </p:txBody>
        </p:sp>
      </p:grpSp>
      <p:sp>
        <p:nvSpPr>
          <p:cNvPr id="41007" name="Rectangle 95"/>
          <p:cNvSpPr>
            <a:spLocks noGrp="1" noChangeArrowheads="1"/>
          </p:cNvSpPr>
          <p:nvPr>
            <p:ph type="title"/>
          </p:nvPr>
        </p:nvSpPr>
        <p:spPr>
          <a:xfrm>
            <a:off x="377825" y="252413"/>
            <a:ext cx="3937000" cy="61912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rdt3.0 in action</a:t>
            </a:r>
          </a:p>
        </p:txBody>
      </p:sp>
      <p:pic>
        <p:nvPicPr>
          <p:cNvPr id="46128" name="Picture 9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275" y="768350"/>
            <a:ext cx="3382963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6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6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6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0" grpId="0"/>
      <p:bldP spid="368651" grpId="0"/>
      <p:bldP spid="368652" grpId="0"/>
      <p:bldP spid="368654" grpId="0"/>
      <p:bldP spid="368655" grpId="0"/>
      <p:bldP spid="368657" grpId="0"/>
      <p:bldP spid="368658" grpId="0"/>
      <p:bldP spid="368689" grpId="0"/>
      <p:bldP spid="368690" grpId="0"/>
      <p:bldP spid="368691" grpId="0"/>
      <p:bldP spid="368693" grpId="0"/>
      <p:bldP spid="368694" grpId="0"/>
      <p:bldP spid="368695" grpId="0"/>
      <p:bldP spid="36869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AC14B67-532A-485B-B156-1B1C2BD068C3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252413"/>
            <a:ext cx="3937000" cy="619125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rdt3.0 in action</a:t>
            </a:r>
            <a:endParaRPr lang="en-US">
              <a:ea typeface="ＭＳ Ｐゴシック" pitchFamily="34" charset="-128"/>
            </a:endParaRPr>
          </a:p>
        </p:txBody>
      </p:sp>
      <p:pic>
        <p:nvPicPr>
          <p:cNvPr id="47109" name="Picture 3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275" y="768350"/>
            <a:ext cx="3382963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2892425" y="2713038"/>
            <a:ext cx="1000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pkt1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2892425" y="2938463"/>
            <a:ext cx="1196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ack1</a:t>
            </a:r>
          </a:p>
        </p:txBody>
      </p:sp>
      <p:sp>
        <p:nvSpPr>
          <p:cNvPr id="369678" name="Text Box 14"/>
          <p:cNvSpPr txBox="1">
            <a:spLocks noChangeArrowheads="1"/>
          </p:cNvSpPr>
          <p:nvPr/>
        </p:nvSpPr>
        <p:spPr bwMode="auto">
          <a:xfrm>
            <a:off x="2873375" y="4129088"/>
            <a:ext cx="1568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(detect duplicate)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423988" y="2486025"/>
            <a:ext cx="1471612" cy="504825"/>
            <a:chOff x="855" y="1710"/>
            <a:chExt cx="927" cy="318"/>
          </a:xfrm>
        </p:grpSpPr>
        <p:sp>
          <p:nvSpPr>
            <p:cNvPr id="47223" name="Line 24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24" name="Text Box 25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7114" name="Text Box 36"/>
          <p:cNvSpPr txBox="1">
            <a:spLocks noChangeArrowheads="1"/>
          </p:cNvSpPr>
          <p:nvPr/>
        </p:nvSpPr>
        <p:spPr bwMode="auto">
          <a:xfrm>
            <a:off x="436563" y="1104900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7115" name="Text Box 37"/>
          <p:cNvSpPr txBox="1">
            <a:spLocks noChangeArrowheads="1"/>
          </p:cNvSpPr>
          <p:nvPr/>
        </p:nvSpPr>
        <p:spPr bwMode="auto">
          <a:xfrm>
            <a:off x="2876550" y="1100138"/>
            <a:ext cx="1071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02" name="Text Box 38"/>
          <p:cNvSpPr txBox="1">
            <a:spLocks noChangeArrowheads="1"/>
          </p:cNvSpPr>
          <p:nvPr/>
        </p:nvSpPr>
        <p:spPr bwMode="auto">
          <a:xfrm>
            <a:off x="2889250" y="3860800"/>
            <a:ext cx="1000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pkt1</a:t>
            </a:r>
          </a:p>
        </p:txBody>
      </p:sp>
      <p:sp>
        <p:nvSpPr>
          <p:cNvPr id="369703" name="Text Box 39"/>
          <p:cNvSpPr txBox="1">
            <a:spLocks noChangeArrowheads="1"/>
          </p:cNvSpPr>
          <p:nvPr/>
        </p:nvSpPr>
        <p:spPr bwMode="auto">
          <a:xfrm>
            <a:off x="2886075" y="4857750"/>
            <a:ext cx="1000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pkt0</a:t>
            </a:r>
          </a:p>
        </p:txBody>
      </p:sp>
      <p:sp>
        <p:nvSpPr>
          <p:cNvPr id="369704" name="Text Box 40"/>
          <p:cNvSpPr txBox="1">
            <a:spLocks noChangeArrowheads="1"/>
          </p:cNvSpPr>
          <p:nvPr/>
        </p:nvSpPr>
        <p:spPr bwMode="auto">
          <a:xfrm>
            <a:off x="2882900" y="2038350"/>
            <a:ext cx="1196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ack0</a:t>
            </a:r>
          </a:p>
        </p:txBody>
      </p:sp>
      <p:sp>
        <p:nvSpPr>
          <p:cNvPr id="369705" name="Text Box 41"/>
          <p:cNvSpPr txBox="1">
            <a:spLocks noChangeArrowheads="1"/>
          </p:cNvSpPr>
          <p:nvPr/>
        </p:nvSpPr>
        <p:spPr bwMode="auto">
          <a:xfrm>
            <a:off x="2901950" y="4283075"/>
            <a:ext cx="1196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ack1</a:t>
            </a:r>
          </a:p>
        </p:txBody>
      </p: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2879725" y="5053013"/>
            <a:ext cx="1196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ack0</a:t>
            </a:r>
          </a:p>
        </p:txBody>
      </p:sp>
      <p:sp>
        <p:nvSpPr>
          <p:cNvPr id="369707" name="Text Box 43"/>
          <p:cNvSpPr txBox="1">
            <a:spLocks noChangeArrowheads="1"/>
          </p:cNvSpPr>
          <p:nvPr/>
        </p:nvSpPr>
        <p:spPr bwMode="auto">
          <a:xfrm>
            <a:off x="365125" y="2287588"/>
            <a:ext cx="102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ack0</a:t>
            </a:r>
          </a:p>
        </p:txBody>
      </p:sp>
      <p:sp>
        <p:nvSpPr>
          <p:cNvPr id="369708" name="Text Box 44"/>
          <p:cNvSpPr txBox="1">
            <a:spLocks noChangeArrowheads="1"/>
          </p:cNvSpPr>
          <p:nvPr/>
        </p:nvSpPr>
        <p:spPr bwMode="auto">
          <a:xfrm>
            <a:off x="209550" y="4659313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pkt0</a:t>
            </a:r>
          </a:p>
        </p:txBody>
      </p:sp>
      <p:sp>
        <p:nvSpPr>
          <p:cNvPr id="369709" name="Text Box 45"/>
          <p:cNvSpPr txBox="1">
            <a:spLocks noChangeArrowheads="1"/>
          </p:cNvSpPr>
          <p:nvPr/>
        </p:nvSpPr>
        <p:spPr bwMode="auto">
          <a:xfrm>
            <a:off x="209550" y="2506663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pkt1</a:t>
            </a:r>
          </a:p>
        </p:txBody>
      </p:sp>
      <p:sp>
        <p:nvSpPr>
          <p:cNvPr id="369710" name="Text Box 46"/>
          <p:cNvSpPr txBox="1">
            <a:spLocks noChangeArrowheads="1"/>
          </p:cNvSpPr>
          <p:nvPr/>
        </p:nvSpPr>
        <p:spPr bwMode="auto">
          <a:xfrm>
            <a:off x="354013" y="4419600"/>
            <a:ext cx="102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ack1</a:t>
            </a:r>
          </a:p>
        </p:txBody>
      </p:sp>
      <p:sp>
        <p:nvSpPr>
          <p:cNvPr id="47125" name="Text Box 47"/>
          <p:cNvSpPr txBox="1">
            <a:spLocks noChangeArrowheads="1"/>
          </p:cNvSpPr>
          <p:nvPr/>
        </p:nvSpPr>
        <p:spPr bwMode="auto">
          <a:xfrm>
            <a:off x="198438" y="1544638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pkt0</a:t>
            </a:r>
          </a:p>
        </p:txBody>
      </p:sp>
      <p:sp>
        <p:nvSpPr>
          <p:cNvPr id="369712" name="Text Box 48"/>
          <p:cNvSpPr txBox="1">
            <a:spLocks noChangeArrowheads="1"/>
          </p:cNvSpPr>
          <p:nvPr/>
        </p:nvSpPr>
        <p:spPr bwMode="auto">
          <a:xfrm>
            <a:off x="2874963" y="1827213"/>
            <a:ext cx="1000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pkt0</a:t>
            </a: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1414463" y="1614488"/>
            <a:ext cx="1471612" cy="512762"/>
            <a:chOff x="850" y="1159"/>
            <a:chExt cx="927" cy="323"/>
          </a:xfrm>
        </p:grpSpPr>
        <p:sp>
          <p:nvSpPr>
            <p:cNvPr id="47221" name="Line 5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22" name="Text Box 5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1408113" y="4629150"/>
            <a:ext cx="1471612" cy="487363"/>
            <a:chOff x="846" y="2253"/>
            <a:chExt cx="927" cy="307"/>
          </a:xfrm>
        </p:grpSpPr>
        <p:sp>
          <p:nvSpPr>
            <p:cNvPr id="47219" name="Line 5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20" name="Text Box 5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408113" y="4232275"/>
            <a:ext cx="1471612" cy="471488"/>
            <a:chOff x="846" y="2003"/>
            <a:chExt cx="927" cy="297"/>
          </a:xfrm>
        </p:grpSpPr>
        <p:sp>
          <p:nvSpPr>
            <p:cNvPr id="47217" name="Line 5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18" name="Text Box 57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1400175" y="2114550"/>
            <a:ext cx="1471613" cy="455613"/>
            <a:chOff x="841" y="1474"/>
            <a:chExt cx="927" cy="287"/>
          </a:xfrm>
        </p:grpSpPr>
        <p:sp>
          <p:nvSpPr>
            <p:cNvPr id="47215" name="Line 59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16" name="Text Box 60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1393825" y="5084763"/>
            <a:ext cx="1471613" cy="461962"/>
            <a:chOff x="837" y="2540"/>
            <a:chExt cx="927" cy="291"/>
          </a:xfrm>
        </p:grpSpPr>
        <p:sp>
          <p:nvSpPr>
            <p:cNvPr id="47213" name="Line 62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14" name="Text Box 6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7132" name="Text Box 64"/>
          <p:cNvSpPr txBox="1">
            <a:spLocks noChangeArrowheads="1"/>
          </p:cNvSpPr>
          <p:nvPr/>
        </p:nvSpPr>
        <p:spPr bwMode="auto">
          <a:xfrm>
            <a:off x="1192213" y="5797550"/>
            <a:ext cx="1393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(c) ACK loss</a:t>
            </a:r>
          </a:p>
        </p:txBody>
      </p:sp>
      <p:grpSp>
        <p:nvGrpSpPr>
          <p:cNvPr id="8" name="Group 81"/>
          <p:cNvGrpSpPr>
            <a:grpSpLocks/>
          </p:cNvGrpSpPr>
          <p:nvPr/>
        </p:nvGrpSpPr>
        <p:grpSpPr bwMode="auto">
          <a:xfrm>
            <a:off x="1679575" y="2886075"/>
            <a:ext cx="1212850" cy="719138"/>
            <a:chOff x="1324" y="1931"/>
            <a:chExt cx="764" cy="453"/>
          </a:xfrm>
        </p:grpSpPr>
        <p:sp>
          <p:nvSpPr>
            <p:cNvPr id="47209" name="Line 27"/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10" name="Text Box 28"/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7211" name="Text Box 68"/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212" name="Text Box 69"/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i="1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1303338" y="2792413"/>
            <a:ext cx="122237" cy="1033462"/>
            <a:chOff x="3651" y="1878"/>
            <a:chExt cx="78" cy="963"/>
          </a:xfrm>
        </p:grpSpPr>
        <p:sp>
          <p:nvSpPr>
            <p:cNvPr id="47206" name="Line 71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07" name="Line 72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08" name="Line 73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1431925" y="3781425"/>
            <a:ext cx="1471613" cy="504825"/>
            <a:chOff x="855" y="1710"/>
            <a:chExt cx="927" cy="318"/>
          </a:xfrm>
        </p:grpSpPr>
        <p:sp>
          <p:nvSpPr>
            <p:cNvPr id="47204" name="Line 75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05" name="Text Box 76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0" y="3405188"/>
            <a:ext cx="1377950" cy="731837"/>
            <a:chOff x="2802" y="2348"/>
            <a:chExt cx="868" cy="461"/>
          </a:xfrm>
        </p:grpSpPr>
        <p:pic>
          <p:nvPicPr>
            <p:cNvPr id="47202" name="Picture 78" descr="alarm_clock_ringi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203" name="Text Box 79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75000"/>
                </a:lnSpc>
              </a:pPr>
              <a:r>
                <a:rPr lang="en-US" sz="1800" i="1">
                  <a:solidFill>
                    <a:srgbClr val="FF0000"/>
                  </a:solidFill>
                </a:rPr>
                <a:t>timeout</a:t>
              </a:r>
            </a:p>
            <a:p>
              <a:pPr algn="r" eaLnBrk="0" hangingPunct="0">
                <a:lnSpc>
                  <a:spcPct val="75000"/>
                </a:lnSpc>
              </a:pPr>
              <a:r>
                <a:rPr lang="en-US" sz="1800"/>
                <a:t>resend pkt1</a:t>
              </a:r>
            </a:p>
          </p:txBody>
        </p:sp>
      </p:grpSp>
      <p:sp>
        <p:nvSpPr>
          <p:cNvPr id="369746" name="Text Box 82"/>
          <p:cNvSpPr txBox="1">
            <a:spLocks noChangeArrowheads="1"/>
          </p:cNvSpPr>
          <p:nvPr/>
        </p:nvSpPr>
        <p:spPr bwMode="auto">
          <a:xfrm>
            <a:off x="7594600" y="2374900"/>
            <a:ext cx="1000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pkt1</a:t>
            </a:r>
          </a:p>
        </p:txBody>
      </p:sp>
      <p:sp>
        <p:nvSpPr>
          <p:cNvPr id="369747" name="Text Box 83"/>
          <p:cNvSpPr txBox="1">
            <a:spLocks noChangeArrowheads="1"/>
          </p:cNvSpPr>
          <p:nvPr/>
        </p:nvSpPr>
        <p:spPr bwMode="auto">
          <a:xfrm>
            <a:off x="7594600" y="2600325"/>
            <a:ext cx="1196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ack1</a:t>
            </a:r>
          </a:p>
        </p:txBody>
      </p:sp>
      <p:sp>
        <p:nvSpPr>
          <p:cNvPr id="369748" name="Text Box 84"/>
          <p:cNvSpPr txBox="1">
            <a:spLocks noChangeArrowheads="1"/>
          </p:cNvSpPr>
          <p:nvPr/>
        </p:nvSpPr>
        <p:spPr bwMode="auto">
          <a:xfrm>
            <a:off x="7556500" y="3810000"/>
            <a:ext cx="1568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(detect duplicate)</a:t>
            </a:r>
          </a:p>
        </p:txBody>
      </p:sp>
      <p:grpSp>
        <p:nvGrpSpPr>
          <p:cNvPr id="12" name="Group 85"/>
          <p:cNvGrpSpPr>
            <a:grpSpLocks/>
          </p:cNvGrpSpPr>
          <p:nvPr/>
        </p:nvGrpSpPr>
        <p:grpSpPr bwMode="auto">
          <a:xfrm>
            <a:off x="6126163" y="2147888"/>
            <a:ext cx="1471612" cy="504825"/>
            <a:chOff x="855" y="1710"/>
            <a:chExt cx="927" cy="318"/>
          </a:xfrm>
        </p:grpSpPr>
        <p:sp>
          <p:nvSpPr>
            <p:cNvPr id="47200" name="Line 86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201" name="Text Box 87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7141" name="Text Box 88"/>
          <p:cNvSpPr txBox="1">
            <a:spLocks noChangeArrowheads="1"/>
          </p:cNvSpPr>
          <p:nvPr/>
        </p:nvSpPr>
        <p:spPr bwMode="auto">
          <a:xfrm>
            <a:off x="5138738" y="766763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7142" name="Text Box 89"/>
          <p:cNvSpPr txBox="1">
            <a:spLocks noChangeArrowheads="1"/>
          </p:cNvSpPr>
          <p:nvPr/>
        </p:nvSpPr>
        <p:spPr bwMode="auto">
          <a:xfrm>
            <a:off x="7578725" y="762000"/>
            <a:ext cx="1071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54" name="Text Box 90"/>
          <p:cNvSpPr txBox="1">
            <a:spLocks noChangeArrowheads="1"/>
          </p:cNvSpPr>
          <p:nvPr/>
        </p:nvSpPr>
        <p:spPr bwMode="auto">
          <a:xfrm>
            <a:off x="7572375" y="3541713"/>
            <a:ext cx="1000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pkt1</a:t>
            </a:r>
          </a:p>
        </p:txBody>
      </p:sp>
      <p:sp>
        <p:nvSpPr>
          <p:cNvPr id="369756" name="Text Box 92"/>
          <p:cNvSpPr txBox="1">
            <a:spLocks noChangeArrowheads="1"/>
          </p:cNvSpPr>
          <p:nvPr/>
        </p:nvSpPr>
        <p:spPr bwMode="auto">
          <a:xfrm>
            <a:off x="7585075" y="1700213"/>
            <a:ext cx="1196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ack0</a:t>
            </a:r>
          </a:p>
        </p:txBody>
      </p:sp>
      <p:sp>
        <p:nvSpPr>
          <p:cNvPr id="369759" name="Text Box 95"/>
          <p:cNvSpPr txBox="1">
            <a:spLocks noChangeArrowheads="1"/>
          </p:cNvSpPr>
          <p:nvPr/>
        </p:nvSpPr>
        <p:spPr bwMode="auto">
          <a:xfrm>
            <a:off x="5067300" y="1949450"/>
            <a:ext cx="102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ack0</a:t>
            </a:r>
          </a:p>
        </p:txBody>
      </p:sp>
      <p:sp>
        <p:nvSpPr>
          <p:cNvPr id="369761" name="Text Box 97"/>
          <p:cNvSpPr txBox="1">
            <a:spLocks noChangeArrowheads="1"/>
          </p:cNvSpPr>
          <p:nvPr/>
        </p:nvSpPr>
        <p:spPr bwMode="auto">
          <a:xfrm>
            <a:off x="4911725" y="2168525"/>
            <a:ext cx="1174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pkt1</a:t>
            </a:r>
          </a:p>
        </p:txBody>
      </p:sp>
      <p:sp>
        <p:nvSpPr>
          <p:cNvPr id="47147" name="Text Box 99"/>
          <p:cNvSpPr txBox="1">
            <a:spLocks noChangeArrowheads="1"/>
          </p:cNvSpPr>
          <p:nvPr/>
        </p:nvSpPr>
        <p:spPr bwMode="auto">
          <a:xfrm>
            <a:off x="4900613" y="1206500"/>
            <a:ext cx="1174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send pkt0</a:t>
            </a:r>
          </a:p>
        </p:txBody>
      </p:sp>
      <p:sp>
        <p:nvSpPr>
          <p:cNvPr id="369764" name="Text Box 100"/>
          <p:cNvSpPr txBox="1">
            <a:spLocks noChangeArrowheads="1"/>
          </p:cNvSpPr>
          <p:nvPr/>
        </p:nvSpPr>
        <p:spPr bwMode="auto">
          <a:xfrm>
            <a:off x="7577138" y="1489075"/>
            <a:ext cx="1000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rcv pkt0</a:t>
            </a:r>
          </a:p>
        </p:txBody>
      </p:sp>
      <p:grpSp>
        <p:nvGrpSpPr>
          <p:cNvPr id="13" name="Group 101"/>
          <p:cNvGrpSpPr>
            <a:grpSpLocks/>
          </p:cNvGrpSpPr>
          <p:nvPr/>
        </p:nvGrpSpPr>
        <p:grpSpPr bwMode="auto">
          <a:xfrm>
            <a:off x="6116638" y="1276350"/>
            <a:ext cx="1471612" cy="512763"/>
            <a:chOff x="850" y="1159"/>
            <a:chExt cx="927" cy="323"/>
          </a:xfrm>
        </p:grpSpPr>
        <p:sp>
          <p:nvSpPr>
            <p:cNvPr id="47198" name="Line 102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99" name="Text Box 103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14" name="Group 110"/>
          <p:cNvGrpSpPr>
            <a:grpSpLocks/>
          </p:cNvGrpSpPr>
          <p:nvPr/>
        </p:nvGrpSpPr>
        <p:grpSpPr bwMode="auto">
          <a:xfrm>
            <a:off x="6102350" y="1776413"/>
            <a:ext cx="1471613" cy="455612"/>
            <a:chOff x="841" y="1474"/>
            <a:chExt cx="927" cy="287"/>
          </a:xfrm>
        </p:grpSpPr>
        <p:sp>
          <p:nvSpPr>
            <p:cNvPr id="47196" name="Line 111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97" name="Text Box 11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7151" name="Text Box 116"/>
          <p:cNvSpPr txBox="1">
            <a:spLocks noChangeArrowheads="1"/>
          </p:cNvSpPr>
          <p:nvPr/>
        </p:nvSpPr>
        <p:spPr bwMode="auto">
          <a:xfrm>
            <a:off x="4757738" y="5764213"/>
            <a:ext cx="386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(d) premature timeout/ delayed ACK</a:t>
            </a:r>
          </a:p>
        </p:txBody>
      </p:sp>
      <p:grpSp>
        <p:nvGrpSpPr>
          <p:cNvPr id="15" name="Group 122"/>
          <p:cNvGrpSpPr>
            <a:grpSpLocks/>
          </p:cNvGrpSpPr>
          <p:nvPr/>
        </p:nvGrpSpPr>
        <p:grpSpPr bwMode="auto">
          <a:xfrm>
            <a:off x="6005513" y="2454275"/>
            <a:ext cx="122237" cy="1033463"/>
            <a:chOff x="3651" y="1878"/>
            <a:chExt cx="78" cy="963"/>
          </a:xfrm>
        </p:grpSpPr>
        <p:sp>
          <p:nvSpPr>
            <p:cNvPr id="47193" name="Line 123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94" name="Line 12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95" name="Line 12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126"/>
          <p:cNvGrpSpPr>
            <a:grpSpLocks/>
          </p:cNvGrpSpPr>
          <p:nvPr/>
        </p:nvGrpSpPr>
        <p:grpSpPr bwMode="auto">
          <a:xfrm>
            <a:off x="6134100" y="3443288"/>
            <a:ext cx="1471613" cy="504825"/>
            <a:chOff x="855" y="1710"/>
            <a:chExt cx="927" cy="318"/>
          </a:xfrm>
        </p:grpSpPr>
        <p:sp>
          <p:nvSpPr>
            <p:cNvPr id="47191" name="Line 127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92" name="Text Box 128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17" name="Group 129"/>
          <p:cNvGrpSpPr>
            <a:grpSpLocks/>
          </p:cNvGrpSpPr>
          <p:nvPr/>
        </p:nvGrpSpPr>
        <p:grpSpPr bwMode="auto">
          <a:xfrm>
            <a:off x="4702175" y="3067050"/>
            <a:ext cx="1377950" cy="731838"/>
            <a:chOff x="2802" y="2348"/>
            <a:chExt cx="868" cy="461"/>
          </a:xfrm>
        </p:grpSpPr>
        <p:pic>
          <p:nvPicPr>
            <p:cNvPr id="47189" name="Picture 130" descr="alarm_clock_ringi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190" name="Text Box 13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75000"/>
                </a:lnSpc>
              </a:pPr>
              <a:r>
                <a:rPr lang="en-US" sz="1800" i="1">
                  <a:solidFill>
                    <a:srgbClr val="FF0000"/>
                  </a:solidFill>
                </a:rPr>
                <a:t>timeout</a:t>
              </a:r>
            </a:p>
            <a:p>
              <a:pPr algn="r" eaLnBrk="0" hangingPunct="0">
                <a:lnSpc>
                  <a:spcPct val="75000"/>
                </a:lnSpc>
              </a:pPr>
              <a:r>
                <a:rPr lang="en-US" sz="1800"/>
                <a:t>resend pkt1</a:t>
              </a:r>
            </a:p>
          </p:txBody>
        </p:sp>
      </p:grpSp>
      <p:grpSp>
        <p:nvGrpSpPr>
          <p:cNvPr id="18" name="Group 133"/>
          <p:cNvGrpSpPr>
            <a:grpSpLocks/>
          </p:cNvGrpSpPr>
          <p:nvPr/>
        </p:nvGrpSpPr>
        <p:grpSpPr bwMode="auto">
          <a:xfrm>
            <a:off x="6523038" y="2706688"/>
            <a:ext cx="1071562" cy="752475"/>
            <a:chOff x="4081" y="1705"/>
            <a:chExt cx="703" cy="453"/>
          </a:xfrm>
        </p:grpSpPr>
        <p:sp>
          <p:nvSpPr>
            <p:cNvPr id="47186" name="Line 118"/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87" name="Text Box 119"/>
            <p:cNvSpPr txBox="1">
              <a:spLocks noChangeArrowheads="1"/>
            </p:cNvSpPr>
            <p:nvPr/>
          </p:nvSpPr>
          <p:spPr bwMode="auto">
            <a:xfrm>
              <a:off x="4081" y="1794"/>
              <a:ext cx="43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7188" name="Line 132"/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9800" name="Line 136"/>
          <p:cNvSpPr>
            <a:spLocks noChangeShapeType="1"/>
          </p:cNvSpPr>
          <p:nvPr/>
        </p:nvSpPr>
        <p:spPr bwMode="auto">
          <a:xfrm flipH="1">
            <a:off x="6024563" y="3251200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9" name="Group 153"/>
          <p:cNvGrpSpPr>
            <a:grpSpLocks/>
          </p:cNvGrpSpPr>
          <p:nvPr/>
        </p:nvGrpSpPr>
        <p:grpSpPr bwMode="auto">
          <a:xfrm>
            <a:off x="4892675" y="3738563"/>
            <a:ext cx="4227513" cy="1752600"/>
            <a:chOff x="3082" y="2355"/>
            <a:chExt cx="2663" cy="1104"/>
          </a:xfrm>
        </p:grpSpPr>
        <p:sp>
          <p:nvSpPr>
            <p:cNvPr id="47158" name="Text Box 93"/>
            <p:cNvSpPr txBox="1">
              <a:spLocks noChangeArrowheads="1"/>
            </p:cNvSpPr>
            <p:nvPr/>
          </p:nvSpPr>
          <p:spPr bwMode="auto">
            <a:xfrm>
              <a:off x="4790" y="2491"/>
              <a:ext cx="7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/>
                <a:t>send ack1</a:t>
              </a:r>
            </a:p>
          </p:txBody>
        </p:sp>
        <p:sp>
          <p:nvSpPr>
            <p:cNvPr id="47159" name="Text Box 96"/>
            <p:cNvSpPr txBox="1">
              <a:spLocks noChangeArrowheads="1"/>
            </p:cNvSpPr>
            <p:nvPr/>
          </p:nvSpPr>
          <p:spPr bwMode="auto">
            <a:xfrm>
              <a:off x="3082" y="2842"/>
              <a:ext cx="7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/>
                <a:t>send pkt0</a:t>
              </a:r>
            </a:p>
          </p:txBody>
        </p:sp>
        <p:sp>
          <p:nvSpPr>
            <p:cNvPr id="47160" name="Text Box 98"/>
            <p:cNvSpPr txBox="1">
              <a:spLocks noChangeArrowheads="1"/>
            </p:cNvSpPr>
            <p:nvPr/>
          </p:nvSpPr>
          <p:spPr bwMode="auto">
            <a:xfrm>
              <a:off x="3155" y="2703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/>
                <a:t>rcv ack1</a:t>
              </a:r>
            </a:p>
          </p:txBody>
        </p:sp>
        <p:grpSp>
          <p:nvGrpSpPr>
            <p:cNvPr id="47161" name="Group 148"/>
            <p:cNvGrpSpPr>
              <a:grpSpLocks/>
            </p:cNvGrpSpPr>
            <p:nvPr/>
          </p:nvGrpSpPr>
          <p:grpSpPr bwMode="auto">
            <a:xfrm>
              <a:off x="3843" y="2895"/>
              <a:ext cx="927" cy="247"/>
              <a:chOff x="3849" y="2883"/>
              <a:chExt cx="927" cy="247"/>
            </a:xfrm>
          </p:grpSpPr>
          <p:sp>
            <p:nvSpPr>
              <p:cNvPr id="47184" name="Line 105"/>
              <p:cNvSpPr>
                <a:spLocks noChangeShapeType="1"/>
              </p:cNvSpPr>
              <p:nvPr/>
            </p:nvSpPr>
            <p:spPr bwMode="auto">
              <a:xfrm>
                <a:off x="3849" y="2905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85" name="Text Box 106"/>
              <p:cNvSpPr txBox="1">
                <a:spLocks noChangeArrowheads="1"/>
              </p:cNvSpPr>
              <p:nvPr/>
            </p:nvSpPr>
            <p:spPr bwMode="auto">
              <a:xfrm>
                <a:off x="4334" y="2883"/>
                <a:ext cx="3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47162" name="Group 150"/>
            <p:cNvGrpSpPr>
              <a:grpSpLocks/>
            </p:cNvGrpSpPr>
            <p:nvPr/>
          </p:nvGrpSpPr>
          <p:grpSpPr bwMode="auto">
            <a:xfrm>
              <a:off x="3873" y="2603"/>
              <a:ext cx="927" cy="261"/>
              <a:chOff x="2229" y="3431"/>
              <a:chExt cx="927" cy="261"/>
            </a:xfrm>
          </p:grpSpPr>
          <p:sp>
            <p:nvSpPr>
              <p:cNvPr id="47182" name="Line 108"/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83" name="Text Box 109"/>
              <p:cNvSpPr txBox="1">
                <a:spLocks noChangeArrowheads="1"/>
              </p:cNvSpPr>
              <p:nvPr/>
            </p:nvSpPr>
            <p:spPr bwMode="auto">
              <a:xfrm>
                <a:off x="2283" y="3431"/>
                <a:ext cx="38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008000"/>
                    </a:solidFill>
                    <a:latin typeface="Arial" charset="0"/>
                  </a:rPr>
                  <a:t>ack1</a:t>
                </a:r>
              </a:p>
            </p:txBody>
          </p:sp>
        </p:grpSp>
        <p:grpSp>
          <p:nvGrpSpPr>
            <p:cNvPr id="47163" name="Group 113"/>
            <p:cNvGrpSpPr>
              <a:grpSpLocks/>
            </p:cNvGrpSpPr>
            <p:nvPr/>
          </p:nvGrpSpPr>
          <p:grpSpPr bwMode="auto">
            <a:xfrm>
              <a:off x="3840" y="3110"/>
              <a:ext cx="927" cy="291"/>
              <a:chOff x="837" y="2540"/>
              <a:chExt cx="927" cy="291"/>
            </a:xfrm>
          </p:grpSpPr>
          <p:sp>
            <p:nvSpPr>
              <p:cNvPr id="47180" name="Line 114"/>
              <p:cNvSpPr>
                <a:spLocks noChangeShapeType="1"/>
              </p:cNvSpPr>
              <p:nvPr/>
            </p:nvSpPr>
            <p:spPr bwMode="auto">
              <a:xfrm flipH="1">
                <a:off x="837" y="260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81" name="Text Box 115"/>
              <p:cNvSpPr txBox="1">
                <a:spLocks noChangeArrowheads="1"/>
              </p:cNvSpPr>
              <p:nvPr/>
            </p:nvSpPr>
            <p:spPr bwMode="auto">
              <a:xfrm>
                <a:off x="1086" y="2540"/>
                <a:ext cx="38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47164" name="Group 137"/>
            <p:cNvGrpSpPr>
              <a:grpSpLocks/>
            </p:cNvGrpSpPr>
            <p:nvPr/>
          </p:nvGrpSpPr>
          <p:grpSpPr bwMode="auto">
            <a:xfrm>
              <a:off x="3121" y="2355"/>
              <a:ext cx="740" cy="375"/>
              <a:chOff x="2839" y="3285"/>
              <a:chExt cx="740" cy="375"/>
            </a:xfrm>
          </p:grpSpPr>
          <p:sp>
            <p:nvSpPr>
              <p:cNvPr id="47178" name="Text Box 134"/>
              <p:cNvSpPr txBox="1">
                <a:spLocks noChangeArrowheads="1"/>
              </p:cNvSpPr>
              <p:nvPr/>
            </p:nvSpPr>
            <p:spPr bwMode="auto">
              <a:xfrm>
                <a:off x="2839" y="3429"/>
                <a:ext cx="7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800"/>
                  <a:t>send pkt0</a:t>
                </a:r>
              </a:p>
            </p:txBody>
          </p:sp>
          <p:sp>
            <p:nvSpPr>
              <p:cNvPr id="47179" name="Text Box 135"/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4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800"/>
                  <a:t>rcv ack1</a:t>
                </a:r>
              </a:p>
            </p:txBody>
          </p:sp>
        </p:grpSp>
        <p:grpSp>
          <p:nvGrpSpPr>
            <p:cNvPr id="47165" name="Group 138"/>
            <p:cNvGrpSpPr>
              <a:grpSpLocks/>
            </p:cNvGrpSpPr>
            <p:nvPr/>
          </p:nvGrpSpPr>
          <p:grpSpPr bwMode="auto">
            <a:xfrm>
              <a:off x="3817" y="2418"/>
              <a:ext cx="975" cy="359"/>
              <a:chOff x="850" y="1159"/>
              <a:chExt cx="927" cy="323"/>
            </a:xfrm>
          </p:grpSpPr>
          <p:sp>
            <p:nvSpPr>
              <p:cNvPr id="47176" name="Line 139"/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77" name="Text Box 140"/>
              <p:cNvSpPr txBox="1">
                <a:spLocks noChangeArrowheads="1"/>
              </p:cNvSpPr>
              <p:nvPr/>
            </p:nvSpPr>
            <p:spPr bwMode="auto">
              <a:xfrm>
                <a:off x="1109" y="1159"/>
                <a:ext cx="340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47166" name="Group 142"/>
            <p:cNvGrpSpPr>
              <a:grpSpLocks/>
            </p:cNvGrpSpPr>
            <p:nvPr/>
          </p:nvGrpSpPr>
          <p:grpSpPr bwMode="auto">
            <a:xfrm>
              <a:off x="4782" y="2661"/>
              <a:ext cx="754" cy="354"/>
              <a:chOff x="4776" y="2967"/>
              <a:chExt cx="754" cy="354"/>
            </a:xfrm>
          </p:grpSpPr>
          <p:sp>
            <p:nvSpPr>
              <p:cNvPr id="47174" name="Text Box 143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800"/>
                  <a:t>rcv pkt0</a:t>
                </a:r>
              </a:p>
            </p:txBody>
          </p:sp>
          <p:sp>
            <p:nvSpPr>
              <p:cNvPr id="47175" name="Text Box 144"/>
              <p:cNvSpPr txBox="1">
                <a:spLocks noChangeArrowheads="1"/>
              </p:cNvSpPr>
              <p:nvPr/>
            </p:nvSpPr>
            <p:spPr bwMode="auto">
              <a:xfrm>
                <a:off x="4776" y="3090"/>
                <a:ext cx="75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800"/>
                  <a:t>send ack0</a:t>
                </a:r>
              </a:p>
            </p:txBody>
          </p:sp>
        </p:grpSp>
        <p:grpSp>
          <p:nvGrpSpPr>
            <p:cNvPr id="47167" name="Group 149"/>
            <p:cNvGrpSpPr>
              <a:grpSpLocks/>
            </p:cNvGrpSpPr>
            <p:nvPr/>
          </p:nvGrpSpPr>
          <p:grpSpPr bwMode="auto">
            <a:xfrm>
              <a:off x="3840" y="2756"/>
              <a:ext cx="927" cy="309"/>
              <a:chOff x="3792" y="2738"/>
              <a:chExt cx="927" cy="309"/>
            </a:xfrm>
          </p:grpSpPr>
          <p:sp>
            <p:nvSpPr>
              <p:cNvPr id="47172" name="Line 146"/>
              <p:cNvSpPr>
                <a:spLocks noChangeShapeType="1"/>
              </p:cNvSpPr>
              <p:nvPr/>
            </p:nvSpPr>
            <p:spPr bwMode="auto">
              <a:xfrm flipH="1">
                <a:off x="3792" y="2822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73" name="Text Box 147"/>
              <p:cNvSpPr txBox="1">
                <a:spLocks noChangeArrowheads="1"/>
              </p:cNvSpPr>
              <p:nvPr/>
            </p:nvSpPr>
            <p:spPr bwMode="auto">
              <a:xfrm>
                <a:off x="4089" y="2738"/>
                <a:ext cx="38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47168" name="Group 152"/>
            <p:cNvGrpSpPr>
              <a:grpSpLocks/>
            </p:cNvGrpSpPr>
            <p:nvPr/>
          </p:nvGrpSpPr>
          <p:grpSpPr bwMode="auto">
            <a:xfrm>
              <a:off x="4757" y="2967"/>
              <a:ext cx="988" cy="492"/>
              <a:chOff x="4757" y="2967"/>
              <a:chExt cx="988" cy="492"/>
            </a:xfrm>
          </p:grpSpPr>
          <p:sp>
            <p:nvSpPr>
              <p:cNvPr id="47169" name="Text Box 91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800"/>
                  <a:t>rcv pkt0</a:t>
                </a:r>
              </a:p>
            </p:txBody>
          </p:sp>
          <p:sp>
            <p:nvSpPr>
              <p:cNvPr id="47170" name="Text Box 94"/>
              <p:cNvSpPr txBox="1">
                <a:spLocks noChangeArrowheads="1"/>
              </p:cNvSpPr>
              <p:nvPr/>
            </p:nvSpPr>
            <p:spPr bwMode="auto">
              <a:xfrm>
                <a:off x="4782" y="3228"/>
                <a:ext cx="75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800"/>
                  <a:t>send ack0</a:t>
                </a:r>
              </a:p>
            </p:txBody>
          </p:sp>
          <p:sp>
            <p:nvSpPr>
              <p:cNvPr id="47171" name="Text Box 151"/>
              <p:cNvSpPr txBox="1">
                <a:spLocks noChangeArrowheads="1"/>
              </p:cNvSpPr>
              <p:nvPr/>
            </p:nvSpPr>
            <p:spPr bwMode="auto">
              <a:xfrm>
                <a:off x="4757" y="3128"/>
                <a:ext cx="98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/>
                  <a:t>(detect duplicate)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6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6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6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6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6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6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6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6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3" grpId="0"/>
      <p:bldP spid="369678" grpId="0"/>
      <p:bldP spid="369703" grpId="0"/>
      <p:bldP spid="369704" grpId="0"/>
      <p:bldP spid="369705" grpId="0"/>
      <p:bldP spid="369707" grpId="0"/>
      <p:bldP spid="369708" grpId="0"/>
      <p:bldP spid="369709" grpId="0"/>
      <p:bldP spid="369710" grpId="0"/>
      <p:bldP spid="369747" grpId="0"/>
      <p:bldP spid="369748" grpId="0"/>
      <p:bldP spid="369756" grpId="0"/>
      <p:bldP spid="369759" grpId="0"/>
      <p:bldP spid="369761" grpId="0"/>
      <p:bldP spid="36980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C5E3357-AB79-403D-8C1F-9EB05445F82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a typeface="ＭＳ Ｐゴシック" pitchFamily="34" charset="-128"/>
              </a:rPr>
              <a:t>Performance of rdt3.0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55738"/>
            <a:ext cx="8372475" cy="9906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rdt3.0 is correct, but performance stinks</a:t>
            </a:r>
          </a:p>
          <a:p>
            <a:r>
              <a:rPr lang="en-US">
                <a:ea typeface="ＭＳ Ｐゴシック" pitchFamily="34" charset="-128"/>
              </a:rPr>
              <a:t>e.g.: 1 Gbps link, 15 ms prop. delay, 8000 bit packet:</a:t>
            </a:r>
          </a:p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031" name="Rectangle 4"/>
          <p:cNvSpPr>
            <a:spLocks noChangeArrowheads="1"/>
          </p:cNvSpPr>
          <p:nvPr/>
        </p:nvSpPr>
        <p:spPr bwMode="auto">
          <a:xfrm>
            <a:off x="457200" y="3513138"/>
            <a:ext cx="8372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8975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U </a:t>
            </a:r>
            <a:r>
              <a:rPr lang="en-US" sz="2400" baseline="-25000">
                <a:latin typeface="Gill Sans MT" pitchFamily="34" charset="0"/>
              </a:rPr>
              <a:t>sender</a:t>
            </a:r>
            <a:r>
              <a:rPr lang="en-US" sz="2400">
                <a:latin typeface="Gill Sans MT" pitchFamily="34" charset="0"/>
              </a:rPr>
              <a:t>: </a:t>
            </a:r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utilization</a:t>
            </a:r>
            <a:r>
              <a:rPr lang="en-US" sz="2400">
                <a:latin typeface="Gill Sans MT" pitchFamily="34" charset="0"/>
              </a:rPr>
              <a:t> – fraction of time sender busy sending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1690688" y="3970338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Picture" r:id="rId3" imgW="3581400" imgH="495300" progId="Word.Picture.8">
                  <p:embed/>
                </p:oleObj>
              </mc:Choice>
              <mc:Fallback>
                <p:oleObj name="Picture" r:id="rId3" imgW="3581400" imgH="495300" progId="Word.Picture.8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3970338"/>
                        <a:ext cx="6748462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533400" y="4960938"/>
            <a:ext cx="8372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8975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if RTT=30 msec, 1KB pkt every 30 msec: 33kB/sec thruput over 1 Gbps link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>
                <a:latin typeface="Gill Sans MT" pitchFamily="34" charset="0"/>
              </a:rPr>
              <a:t>network protocol limits use of physical resources!</a:t>
            </a:r>
          </a:p>
        </p:txBody>
      </p:sp>
      <p:pic>
        <p:nvPicPr>
          <p:cNvPr id="1033" name="Picture 9" descr="underline_base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9125" y="1006475"/>
            <a:ext cx="5027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4" name="Group 24"/>
          <p:cNvGrpSpPr>
            <a:grpSpLocks/>
          </p:cNvGrpSpPr>
          <p:nvPr/>
        </p:nvGrpSpPr>
        <p:grpSpPr bwMode="auto">
          <a:xfrm>
            <a:off x="1789113" y="2438400"/>
            <a:ext cx="5903912" cy="812800"/>
            <a:chOff x="137" y="1675"/>
            <a:chExt cx="3719" cy="512"/>
          </a:xfrm>
        </p:grpSpPr>
        <p:sp>
          <p:nvSpPr>
            <p:cNvPr id="1035" name="Text Box 10"/>
            <p:cNvSpPr txBox="1">
              <a:spLocks noChangeArrowheads="1"/>
            </p:cNvSpPr>
            <p:nvPr/>
          </p:nvSpPr>
          <p:spPr bwMode="auto">
            <a:xfrm>
              <a:off x="137" y="1795"/>
              <a:ext cx="7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i="1">
                  <a:latin typeface="Arial" charset="0"/>
                </a:rPr>
                <a:t>D</a:t>
              </a:r>
              <a:r>
                <a:rPr lang="en-US" sz="2400" i="1" baseline="-25000">
                  <a:latin typeface="Arial" charset="0"/>
                </a:rPr>
                <a:t>trans</a:t>
              </a:r>
              <a:r>
                <a:rPr lang="en-US" sz="2400" i="1">
                  <a:latin typeface="Arial" charset="0"/>
                </a:rPr>
                <a:t> =</a:t>
              </a:r>
            </a:p>
          </p:txBody>
        </p:sp>
        <p:grpSp>
          <p:nvGrpSpPr>
            <p:cNvPr id="1036" name="Group 14"/>
            <p:cNvGrpSpPr>
              <a:grpSpLocks/>
            </p:cNvGrpSpPr>
            <p:nvPr/>
          </p:nvGrpSpPr>
          <p:grpSpPr bwMode="auto">
            <a:xfrm>
              <a:off x="827" y="1677"/>
              <a:ext cx="255" cy="496"/>
              <a:chOff x="155" y="2937"/>
              <a:chExt cx="255" cy="496"/>
            </a:xfrm>
          </p:grpSpPr>
          <p:sp>
            <p:nvSpPr>
              <p:cNvPr id="1045" name="Text Box 11"/>
              <p:cNvSpPr txBox="1">
                <a:spLocks noChangeArrowheads="1"/>
              </p:cNvSpPr>
              <p:nvPr/>
            </p:nvSpPr>
            <p:spPr bwMode="auto">
              <a:xfrm>
                <a:off x="176" y="2937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i="1"/>
                  <a:t>L</a:t>
                </a:r>
              </a:p>
            </p:txBody>
          </p:sp>
          <p:sp>
            <p:nvSpPr>
              <p:cNvPr id="1046" name="Text Box 12"/>
              <p:cNvSpPr txBox="1">
                <a:spLocks noChangeArrowheads="1"/>
              </p:cNvSpPr>
              <p:nvPr/>
            </p:nvSpPr>
            <p:spPr bwMode="auto">
              <a:xfrm>
                <a:off x="155" y="3145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i="1">
                    <a:latin typeface="Arial" charset="0"/>
                  </a:rPr>
                  <a:t>R</a:t>
                </a:r>
              </a:p>
            </p:txBody>
          </p:sp>
          <p:sp>
            <p:nvSpPr>
              <p:cNvPr id="1047" name="Line 13"/>
              <p:cNvSpPr>
                <a:spLocks noChangeShapeType="1"/>
              </p:cNvSpPr>
              <p:nvPr/>
            </p:nvSpPr>
            <p:spPr bwMode="auto">
              <a:xfrm>
                <a:off x="204" y="3192"/>
                <a:ext cx="1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37" name="Group 19"/>
            <p:cNvGrpSpPr>
              <a:grpSpLocks/>
            </p:cNvGrpSpPr>
            <p:nvPr/>
          </p:nvGrpSpPr>
          <p:grpSpPr bwMode="auto">
            <a:xfrm>
              <a:off x="1233" y="1675"/>
              <a:ext cx="1225" cy="512"/>
              <a:chOff x="1401" y="1693"/>
              <a:chExt cx="1225" cy="512"/>
            </a:xfrm>
          </p:grpSpPr>
          <p:sp>
            <p:nvSpPr>
              <p:cNvPr id="1041" name="Text Box 6"/>
              <p:cNvSpPr txBox="1">
                <a:spLocks noChangeArrowheads="1"/>
              </p:cNvSpPr>
              <p:nvPr/>
            </p:nvSpPr>
            <p:spPr bwMode="auto">
              <a:xfrm>
                <a:off x="2085" y="1748"/>
                <a:ext cx="16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 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2" name="Text Box 16"/>
              <p:cNvSpPr txBox="1">
                <a:spLocks noChangeArrowheads="1"/>
              </p:cNvSpPr>
              <p:nvPr/>
            </p:nvSpPr>
            <p:spPr bwMode="auto">
              <a:xfrm>
                <a:off x="1563" y="1693"/>
                <a:ext cx="89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i="1">
                    <a:latin typeface="Arial" charset="0"/>
                  </a:rPr>
                  <a:t>8000 bits</a:t>
                </a:r>
              </a:p>
            </p:txBody>
          </p:sp>
          <p:sp>
            <p:nvSpPr>
              <p:cNvPr id="1043" name="Text Box 17"/>
              <p:cNvSpPr txBox="1">
                <a:spLocks noChangeArrowheads="1"/>
              </p:cNvSpPr>
              <p:nvPr/>
            </p:nvSpPr>
            <p:spPr bwMode="auto">
              <a:xfrm>
                <a:off x="1401" y="1917"/>
                <a:ext cx="122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400" i="1"/>
                  <a:t>10</a:t>
                </a:r>
                <a:r>
                  <a:rPr lang="en-US" sz="2400" i="1" baseline="30000"/>
                  <a:t>9 </a:t>
                </a:r>
                <a:r>
                  <a:rPr lang="en-US" sz="2400" i="1"/>
                  <a:t>bits/sec</a:t>
                </a:r>
              </a:p>
            </p:txBody>
          </p:sp>
          <p:sp>
            <p:nvSpPr>
              <p:cNvPr id="1044" name="Line 18"/>
              <p:cNvSpPr>
                <a:spLocks noChangeShapeType="1"/>
              </p:cNvSpPr>
              <p:nvPr/>
            </p:nvSpPr>
            <p:spPr bwMode="auto">
              <a:xfrm>
                <a:off x="1604" y="1950"/>
                <a:ext cx="9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038" name="Text Box 20"/>
            <p:cNvSpPr txBox="1">
              <a:spLocks noChangeArrowheads="1"/>
            </p:cNvSpPr>
            <p:nvPr/>
          </p:nvSpPr>
          <p:spPr bwMode="auto">
            <a:xfrm>
              <a:off x="1093" y="17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latin typeface="Arial" charset="0"/>
                </a:rPr>
                <a:t>=</a:t>
              </a:r>
            </a:p>
          </p:txBody>
        </p:sp>
        <p:sp>
          <p:nvSpPr>
            <p:cNvPr id="1039" name="Text Box 22"/>
            <p:cNvSpPr txBox="1">
              <a:spLocks noChangeArrowheads="1"/>
            </p:cNvSpPr>
            <p:nvPr/>
          </p:nvSpPr>
          <p:spPr bwMode="auto">
            <a:xfrm>
              <a:off x="2509" y="178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latin typeface="Arial" charset="0"/>
                </a:rPr>
                <a:t>=</a:t>
              </a:r>
            </a:p>
          </p:txBody>
        </p:sp>
        <p:sp>
          <p:nvSpPr>
            <p:cNvPr id="1040" name="Text Box 23"/>
            <p:cNvSpPr txBox="1">
              <a:spLocks noChangeArrowheads="1"/>
            </p:cNvSpPr>
            <p:nvPr/>
          </p:nvSpPr>
          <p:spPr bwMode="auto">
            <a:xfrm>
              <a:off x="2715" y="1777"/>
              <a:ext cx="11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i="1">
                  <a:latin typeface="Arial" charset="0"/>
                </a:rPr>
                <a:t>8 microsecs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57CBC28-146C-4CFB-B3FB-4D0909891D5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2053" name="Picture 3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950" y="960438"/>
            <a:ext cx="667226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63525"/>
            <a:ext cx="7772400" cy="1008063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rdt3.0: stop-and-wait operation</a:t>
            </a:r>
          </a:p>
        </p:txBody>
      </p:sp>
      <p:sp>
        <p:nvSpPr>
          <p:cNvPr id="2055" name="Line 3"/>
          <p:cNvSpPr>
            <a:spLocks noChangeShapeType="1"/>
          </p:cNvSpPr>
          <p:nvPr/>
        </p:nvSpPr>
        <p:spPr bwMode="auto">
          <a:xfrm>
            <a:off x="3557588" y="2001838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" name="Text Box 4"/>
          <p:cNvSpPr txBox="1">
            <a:spLocks noChangeArrowheads="1"/>
          </p:cNvSpPr>
          <p:nvPr/>
        </p:nvSpPr>
        <p:spPr bwMode="auto">
          <a:xfrm>
            <a:off x="233363" y="1797050"/>
            <a:ext cx="3232150" cy="352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latin typeface="Arial" charset="0"/>
              </a:rPr>
              <a:t>first packet bit transmitted, t = 0</a:t>
            </a:r>
          </a:p>
        </p:txBody>
      </p:sp>
      <p:sp>
        <p:nvSpPr>
          <p:cNvPr id="2057" name="Line 5"/>
          <p:cNvSpPr>
            <a:spLocks noChangeShapeType="1"/>
          </p:cNvSpPr>
          <p:nvPr/>
        </p:nvSpPr>
        <p:spPr bwMode="auto">
          <a:xfrm>
            <a:off x="3546475" y="1782763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8" name="Line 6"/>
          <p:cNvSpPr>
            <a:spLocks noChangeShapeType="1"/>
          </p:cNvSpPr>
          <p:nvPr/>
        </p:nvSpPr>
        <p:spPr bwMode="auto">
          <a:xfrm>
            <a:off x="5773738" y="1795463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9" name="Text Box 7"/>
          <p:cNvSpPr txBox="1">
            <a:spLocks noChangeArrowheads="1"/>
          </p:cNvSpPr>
          <p:nvPr/>
        </p:nvSpPr>
        <p:spPr bwMode="auto">
          <a:xfrm>
            <a:off x="3017838" y="1446213"/>
            <a:ext cx="885825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latin typeface="Arial" charset="0"/>
              </a:rPr>
              <a:t>sender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60" name="Text Box 8"/>
          <p:cNvSpPr txBox="1">
            <a:spLocks noChangeArrowheads="1"/>
          </p:cNvSpPr>
          <p:nvPr/>
        </p:nvSpPr>
        <p:spPr bwMode="auto">
          <a:xfrm>
            <a:off x="5195888" y="1446213"/>
            <a:ext cx="946150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latin typeface="Arial" charset="0"/>
              </a:rPr>
              <a:t>receiver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61" name="Line 9"/>
          <p:cNvSpPr>
            <a:spLocks noChangeShapeType="1"/>
          </p:cNvSpPr>
          <p:nvPr/>
        </p:nvSpPr>
        <p:spPr bwMode="auto">
          <a:xfrm>
            <a:off x="3570288" y="1997075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2" name="Line 10"/>
          <p:cNvSpPr>
            <a:spLocks noChangeShapeType="1"/>
          </p:cNvSpPr>
          <p:nvPr/>
        </p:nvSpPr>
        <p:spPr bwMode="auto">
          <a:xfrm>
            <a:off x="3575050" y="4108450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3" name="Line 11"/>
          <p:cNvSpPr>
            <a:spLocks noChangeShapeType="1"/>
          </p:cNvSpPr>
          <p:nvPr/>
        </p:nvSpPr>
        <p:spPr bwMode="auto">
          <a:xfrm flipV="1">
            <a:off x="3575050" y="3165475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4" name="Freeform 12"/>
          <p:cNvSpPr>
            <a:spLocks/>
          </p:cNvSpPr>
          <p:nvPr/>
        </p:nvSpPr>
        <p:spPr bwMode="auto">
          <a:xfrm>
            <a:off x="3552825" y="1995488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5" name="Line 13"/>
          <p:cNvSpPr>
            <a:spLocks noChangeShapeType="1"/>
          </p:cNvSpPr>
          <p:nvPr/>
        </p:nvSpPr>
        <p:spPr bwMode="auto">
          <a:xfrm flipH="1">
            <a:off x="3408363" y="19954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6" name="Line 14"/>
          <p:cNvSpPr>
            <a:spLocks noChangeShapeType="1"/>
          </p:cNvSpPr>
          <p:nvPr/>
        </p:nvSpPr>
        <p:spPr bwMode="auto">
          <a:xfrm flipH="1">
            <a:off x="3408363" y="22367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7" name="Line 15"/>
          <p:cNvSpPr>
            <a:spLocks noChangeShapeType="1"/>
          </p:cNvSpPr>
          <p:nvPr/>
        </p:nvSpPr>
        <p:spPr bwMode="auto">
          <a:xfrm flipH="1">
            <a:off x="3419475" y="409575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" name="Text Box 16"/>
          <p:cNvSpPr txBox="1">
            <a:spLocks noChangeArrowheads="1"/>
          </p:cNvSpPr>
          <p:nvPr/>
        </p:nvSpPr>
        <p:spPr bwMode="auto">
          <a:xfrm>
            <a:off x="2755900" y="2968625"/>
            <a:ext cx="847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solidFill>
                  <a:srgbClr val="CC0000"/>
                </a:solidFill>
                <a:latin typeface="Arial" charset="0"/>
              </a:rPr>
              <a:t>RTT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69" name="Line 17"/>
          <p:cNvSpPr>
            <a:spLocks noChangeShapeType="1"/>
          </p:cNvSpPr>
          <p:nvPr/>
        </p:nvSpPr>
        <p:spPr bwMode="auto">
          <a:xfrm>
            <a:off x="3443288" y="3276600"/>
            <a:ext cx="11112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0" name="Line 18"/>
          <p:cNvSpPr>
            <a:spLocks noChangeShapeType="1"/>
          </p:cNvSpPr>
          <p:nvPr/>
        </p:nvSpPr>
        <p:spPr bwMode="auto">
          <a:xfrm flipV="1">
            <a:off x="3448050" y="22590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1" name="Text Box 19"/>
          <p:cNvSpPr txBox="1">
            <a:spLocks noChangeArrowheads="1"/>
          </p:cNvSpPr>
          <p:nvPr/>
        </p:nvSpPr>
        <p:spPr bwMode="auto">
          <a:xfrm>
            <a:off x="0" y="2074863"/>
            <a:ext cx="34655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latin typeface="Arial" charset="0"/>
              </a:rPr>
              <a:t>last packet bit transmitted, </a:t>
            </a:r>
            <a:r>
              <a:rPr lang="en-US">
                <a:solidFill>
                  <a:srgbClr val="CC0000"/>
                </a:solidFill>
                <a:latin typeface="Arial" charset="0"/>
              </a:rPr>
              <a:t>t = L / R</a:t>
            </a:r>
            <a:endParaRPr lang="en-US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72" name="Line 20"/>
          <p:cNvSpPr>
            <a:spLocks noChangeShapeType="1"/>
          </p:cNvSpPr>
          <p:nvPr/>
        </p:nvSpPr>
        <p:spPr bwMode="auto">
          <a:xfrm flipH="1">
            <a:off x="5761038" y="290988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3" name="Text Box 21"/>
          <p:cNvSpPr txBox="1">
            <a:spLocks noChangeArrowheads="1"/>
          </p:cNvSpPr>
          <p:nvPr/>
        </p:nvSpPr>
        <p:spPr bwMode="auto">
          <a:xfrm>
            <a:off x="5842000" y="2733675"/>
            <a:ext cx="24257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first packet bit arrives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74" name="Line 22"/>
          <p:cNvSpPr>
            <a:spLocks noChangeShapeType="1"/>
          </p:cNvSpPr>
          <p:nvPr/>
        </p:nvSpPr>
        <p:spPr bwMode="auto">
          <a:xfrm>
            <a:off x="5784850" y="3159125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5" name="Text Box 23"/>
          <p:cNvSpPr txBox="1">
            <a:spLocks noChangeArrowheads="1"/>
          </p:cNvSpPr>
          <p:nvPr/>
        </p:nvSpPr>
        <p:spPr bwMode="auto">
          <a:xfrm>
            <a:off x="5848350" y="2986088"/>
            <a:ext cx="3114675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last packet bit arrives, send ACK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76" name="Text Box 24"/>
          <p:cNvSpPr txBox="1">
            <a:spLocks noChangeArrowheads="1"/>
          </p:cNvSpPr>
          <p:nvPr/>
        </p:nvSpPr>
        <p:spPr bwMode="auto">
          <a:xfrm>
            <a:off x="825500" y="3768725"/>
            <a:ext cx="26860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latin typeface="Arial" charset="0"/>
              </a:rPr>
              <a:t>ACK arrives, send next </a:t>
            </a:r>
          </a:p>
          <a:p>
            <a:pPr algn="r" eaLnBrk="0" hangingPunct="0"/>
            <a:r>
              <a:rPr lang="en-US">
                <a:latin typeface="Arial" charset="0"/>
              </a:rPr>
              <a:t>packet, </a:t>
            </a:r>
            <a:r>
              <a:rPr lang="en-US">
                <a:solidFill>
                  <a:srgbClr val="CC0000"/>
                </a:solidFill>
                <a:latin typeface="Arial" charset="0"/>
              </a:rPr>
              <a:t>t = RTT + L / R</a:t>
            </a:r>
            <a:endParaRPr lang="en-US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77" name="Freeform 25"/>
          <p:cNvSpPr>
            <a:spLocks/>
          </p:cNvSpPr>
          <p:nvPr/>
        </p:nvSpPr>
        <p:spPr bwMode="auto">
          <a:xfrm>
            <a:off x="3570288" y="4103688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5"/>
              <a:gd name="T16" fmla="*/ 0 h 592"/>
              <a:gd name="T17" fmla="*/ 1845 w 1845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78" name="Group 26"/>
          <p:cNvGrpSpPr>
            <a:grpSpLocks/>
          </p:cNvGrpSpPr>
          <p:nvPr/>
        </p:nvGrpSpPr>
        <p:grpSpPr bwMode="auto">
          <a:xfrm>
            <a:off x="3563938" y="4095750"/>
            <a:ext cx="1281112" cy="534988"/>
            <a:chOff x="12315" y="13225"/>
            <a:chExt cx="2775" cy="913"/>
          </a:xfrm>
        </p:grpSpPr>
        <p:sp>
          <p:nvSpPr>
            <p:cNvPr id="2081" name="Line 27"/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" name="Line 28"/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9" name="Line 29"/>
          <p:cNvSpPr>
            <a:spLocks noChangeShapeType="1"/>
          </p:cNvSpPr>
          <p:nvPr/>
        </p:nvSpPr>
        <p:spPr bwMode="auto">
          <a:xfrm>
            <a:off x="3563938" y="4337050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0" name="Line 30"/>
          <p:cNvSpPr>
            <a:spLocks noChangeShapeType="1"/>
          </p:cNvSpPr>
          <p:nvPr/>
        </p:nvSpPr>
        <p:spPr bwMode="auto">
          <a:xfrm>
            <a:off x="3887788" y="4460875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050" name="Object 35"/>
          <p:cNvGraphicFramePr>
            <a:graphicFrameLocks noChangeAspect="1"/>
          </p:cNvGraphicFramePr>
          <p:nvPr/>
        </p:nvGraphicFramePr>
        <p:xfrm>
          <a:off x="1255713" y="4862513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Picture" r:id="rId4" imgW="3581400" imgH="495300" progId="Word.Picture.8">
                  <p:embed/>
                </p:oleObj>
              </mc:Choice>
              <mc:Fallback>
                <p:oleObj name="Picture" r:id="rId4" imgW="3581400" imgH="495300" progId="Word.Picture.8">
                  <p:embed/>
                  <p:pic>
                    <p:nvPicPr>
                      <p:cNvPr id="205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4862513"/>
                        <a:ext cx="6748462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481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FA42CB0-D9DD-41A8-A450-594C59CB219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48132" name="Picture 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803275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5725"/>
            <a:ext cx="7772400" cy="1008063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Pipelined protocols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304925"/>
            <a:ext cx="75914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pipelining:</a:t>
            </a:r>
            <a:r>
              <a:rPr lang="en-US">
                <a:ea typeface="ＭＳ Ｐゴシック" pitchFamily="34" charset="-128"/>
              </a:rPr>
              <a:t> sender allows multiple,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in-flight</a:t>
            </a:r>
            <a:r>
              <a:rPr lang="ja-JP" altLang="en-US">
                <a:ea typeface="ＭＳ Ｐゴシック" pitchFamily="34" charset="-128"/>
              </a:rPr>
              <a:t>”</a:t>
            </a:r>
            <a:r>
              <a:rPr lang="en-US" altLang="ja-JP">
                <a:ea typeface="ＭＳ Ｐゴシック" pitchFamily="34" charset="-128"/>
              </a:rPr>
              <a:t>, yet-to-be-acknowledged pkts</a:t>
            </a:r>
          </a:p>
          <a:p>
            <a:pPr lvl="1"/>
            <a:r>
              <a:rPr lang="en-US">
                <a:ea typeface="ＭＳ Ｐゴシック" pitchFamily="34" charset="-128"/>
              </a:rPr>
              <a:t>range of sequence numbers must be increased</a:t>
            </a:r>
          </a:p>
          <a:p>
            <a:pPr lvl="1"/>
            <a:r>
              <a:rPr lang="en-US">
                <a:ea typeface="ＭＳ Ｐゴシック" pitchFamily="34" charset="-128"/>
              </a:rPr>
              <a:t>buffering at sender and/or receiver</a:t>
            </a:r>
          </a:p>
        </p:txBody>
      </p:sp>
      <p:sp>
        <p:nvSpPr>
          <p:cNvPr id="4506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0550" y="5419725"/>
            <a:ext cx="8286750" cy="10763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two generic forms of pipelined protocols: </a:t>
            </a:r>
            <a:r>
              <a:rPr lang="en-US" i="1">
                <a:solidFill>
                  <a:srgbClr val="CC0000"/>
                </a:solidFill>
                <a:cs typeface="+mn-cs"/>
              </a:rPr>
              <a:t>go-Back-N, selective repeat</a:t>
            </a:r>
          </a:p>
        </p:txBody>
      </p:sp>
      <p:pic>
        <p:nvPicPr>
          <p:cNvPr id="48136" name="Picture 5" descr="rdt_pipelined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2588" y="2946400"/>
            <a:ext cx="6105525" cy="237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137" name="Group 44"/>
          <p:cNvGrpSpPr>
            <a:grpSpLocks/>
          </p:cNvGrpSpPr>
          <p:nvPr/>
        </p:nvGrpSpPr>
        <p:grpSpPr bwMode="auto">
          <a:xfrm>
            <a:off x="1398588" y="3624263"/>
            <a:ext cx="469900" cy="465137"/>
            <a:chOff x="881" y="2283"/>
            <a:chExt cx="296" cy="293"/>
          </a:xfrm>
        </p:grpSpPr>
        <p:sp>
          <p:nvSpPr>
            <p:cNvPr id="48210" name="Rectangle 43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48211" name="Group 36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48212" name="Picture 3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8213" name="Freeform 3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48138" name="Freeform 48"/>
          <p:cNvSpPr>
            <a:spLocks/>
          </p:cNvSpPr>
          <p:nvPr/>
        </p:nvSpPr>
        <p:spPr bwMode="auto">
          <a:xfrm>
            <a:off x="7339013" y="3636963"/>
            <a:ext cx="185737" cy="431800"/>
          </a:xfrm>
          <a:custGeom>
            <a:avLst/>
            <a:gdLst>
              <a:gd name="T0" fmla="*/ 2147483647 w 117"/>
              <a:gd name="T1" fmla="*/ 2147483647 h 272"/>
              <a:gd name="T2" fmla="*/ 2147483647 w 117"/>
              <a:gd name="T3" fmla="*/ 2147483647 h 272"/>
              <a:gd name="T4" fmla="*/ 2147483647 w 117"/>
              <a:gd name="T5" fmla="*/ 2147483647 h 272"/>
              <a:gd name="T6" fmla="*/ 0 w 117"/>
              <a:gd name="T7" fmla="*/ 2147483647 h 272"/>
              <a:gd name="T8" fmla="*/ 2147483647 w 117"/>
              <a:gd name="T9" fmla="*/ 2147483647 h 272"/>
              <a:gd name="T10" fmla="*/ 2147483647 w 117"/>
              <a:gd name="T11" fmla="*/ 2147483647 h 272"/>
              <a:gd name="T12" fmla="*/ 2147483647 w 117"/>
              <a:gd name="T13" fmla="*/ 0 h 272"/>
              <a:gd name="T14" fmla="*/ 2147483647 w 117"/>
              <a:gd name="T15" fmla="*/ 2147483647 h 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7"/>
              <a:gd name="T25" fmla="*/ 0 h 272"/>
              <a:gd name="T26" fmla="*/ 117 w 117"/>
              <a:gd name="T27" fmla="*/ 272 h 2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7" h="272">
                <a:moveTo>
                  <a:pt x="6" y="6"/>
                </a:moveTo>
                <a:lnTo>
                  <a:pt x="3" y="77"/>
                </a:lnTo>
                <a:lnTo>
                  <a:pt x="59" y="120"/>
                </a:lnTo>
                <a:lnTo>
                  <a:pt x="0" y="146"/>
                </a:lnTo>
                <a:lnTo>
                  <a:pt x="3" y="270"/>
                </a:lnTo>
                <a:lnTo>
                  <a:pt x="117" y="272"/>
                </a:lnTo>
                <a:lnTo>
                  <a:pt x="114" y="0"/>
                </a:lnTo>
                <a:lnTo>
                  <a:pt x="6" y="6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48139" name="Group 50"/>
          <p:cNvGrpSpPr>
            <a:grpSpLocks/>
          </p:cNvGrpSpPr>
          <p:nvPr/>
        </p:nvGrpSpPr>
        <p:grpSpPr bwMode="auto">
          <a:xfrm>
            <a:off x="4510088" y="3641725"/>
            <a:ext cx="469900" cy="465138"/>
            <a:chOff x="881" y="2283"/>
            <a:chExt cx="296" cy="293"/>
          </a:xfrm>
        </p:grpSpPr>
        <p:sp>
          <p:nvSpPr>
            <p:cNvPr id="48206" name="Rectangle 51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48207" name="Group 52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48208" name="Picture 5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8209" name="Freeform 5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8140" name="Group 55"/>
          <p:cNvGrpSpPr>
            <a:grpSpLocks/>
          </p:cNvGrpSpPr>
          <p:nvPr/>
        </p:nvGrpSpPr>
        <p:grpSpPr bwMode="auto">
          <a:xfrm>
            <a:off x="4321175" y="3508375"/>
            <a:ext cx="223838" cy="501650"/>
            <a:chOff x="4140" y="429"/>
            <a:chExt cx="1425" cy="2396"/>
          </a:xfrm>
        </p:grpSpPr>
        <p:sp>
          <p:nvSpPr>
            <p:cNvPr id="48174" name="Freeform 5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5" name="Rectangle 57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76" name="Freeform 5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7" name="Freeform 5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8" name="Rectangle 60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48179" name="Group 6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8204" name="AutoShape 6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205" name="AutoShape 63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48180" name="Rectangle 64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48181" name="Group 6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8202" name="AutoShape 66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203" name="AutoShape 6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48182" name="Rectangle 68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83" name="Rectangle 69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48184" name="Group 7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8200" name="AutoShape 7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201" name="AutoShape 72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48185" name="Freeform 7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186" name="Group 7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8198" name="AutoShape 75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199" name="AutoShape 76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48187" name="Rectangle 77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88" name="Freeform 7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9" name="Freeform 7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0" name="Oval 80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91" name="Freeform 8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2" name="AutoShape 82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93" name="AutoShape 83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94" name="Oval 84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95" name="Oval 85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48196" name="Oval 86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97" name="Rectangle 87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48141" name="Group 88"/>
          <p:cNvGrpSpPr>
            <a:grpSpLocks/>
          </p:cNvGrpSpPr>
          <p:nvPr/>
        </p:nvGrpSpPr>
        <p:grpSpPr bwMode="auto">
          <a:xfrm>
            <a:off x="7385050" y="3503613"/>
            <a:ext cx="223838" cy="501650"/>
            <a:chOff x="4140" y="429"/>
            <a:chExt cx="1425" cy="2396"/>
          </a:xfrm>
        </p:grpSpPr>
        <p:sp>
          <p:nvSpPr>
            <p:cNvPr id="48142" name="Freeform 8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3" name="Rectangle 90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44" name="Freeform 9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5" name="Freeform 9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6" name="Rectangle 93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48147" name="Group 9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8172" name="AutoShape 9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173" name="AutoShape 96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48148" name="Rectangle 97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48149" name="Group 9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8170" name="AutoShape 99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171" name="AutoShape 100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48150" name="Rectangle 101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51" name="Rectangle 102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48152" name="Group 10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8168" name="AutoShape 10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169" name="AutoShape 105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48153" name="Freeform 10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154" name="Group 10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8166" name="AutoShape 108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8167" name="AutoShape 109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48155" name="Rectangle 110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56" name="Freeform 11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7" name="Freeform 11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8" name="Oval 113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59" name="Freeform 11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0" name="AutoShape 115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61" name="AutoShape 116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62" name="Oval 117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63" name="Oval 118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48164" name="Oval 119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8165" name="Rectangle 120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1E04370-A185-49D1-B0E7-DB581C88EFF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3077" name="Picture 6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913" y="842963"/>
            <a:ext cx="6399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7772400" cy="963612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Pipelining: increased utilization</a:t>
            </a:r>
          </a:p>
        </p:txBody>
      </p:sp>
      <p:sp>
        <p:nvSpPr>
          <p:cNvPr id="3079" name="Line 3"/>
          <p:cNvSpPr>
            <a:spLocks noChangeShapeType="1"/>
          </p:cNvSpPr>
          <p:nvPr/>
        </p:nvSpPr>
        <p:spPr bwMode="auto">
          <a:xfrm>
            <a:off x="3171825" y="1778000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0" name="Text Box 4"/>
          <p:cNvSpPr txBox="1">
            <a:spLocks noChangeArrowheads="1"/>
          </p:cNvSpPr>
          <p:nvPr/>
        </p:nvSpPr>
        <p:spPr bwMode="auto">
          <a:xfrm>
            <a:off x="0" y="1571625"/>
            <a:ext cx="3086100" cy="354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latin typeface="Arial" charset="0"/>
              </a:rPr>
              <a:t>first packet bit transmitted, t = 0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81" name="Line 5"/>
          <p:cNvSpPr>
            <a:spLocks noChangeShapeType="1"/>
          </p:cNvSpPr>
          <p:nvPr/>
        </p:nvSpPr>
        <p:spPr bwMode="auto">
          <a:xfrm>
            <a:off x="3162300" y="1555750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2" name="Line 6"/>
          <p:cNvSpPr>
            <a:spLocks noChangeShapeType="1"/>
          </p:cNvSpPr>
          <p:nvPr/>
        </p:nvSpPr>
        <p:spPr bwMode="auto">
          <a:xfrm>
            <a:off x="5243513" y="1568450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3" name="Text Box 7"/>
          <p:cNvSpPr txBox="1">
            <a:spLocks noChangeArrowheads="1"/>
          </p:cNvSpPr>
          <p:nvPr/>
        </p:nvSpPr>
        <p:spPr bwMode="auto">
          <a:xfrm>
            <a:off x="2701925" y="1228725"/>
            <a:ext cx="1042988" cy="35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latin typeface="Arial" charset="0"/>
              </a:rPr>
              <a:t>sender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84" name="Text Box 8"/>
          <p:cNvSpPr txBox="1">
            <a:spLocks noChangeArrowheads="1"/>
          </p:cNvSpPr>
          <p:nvPr/>
        </p:nvSpPr>
        <p:spPr bwMode="auto">
          <a:xfrm>
            <a:off x="4730750" y="1228725"/>
            <a:ext cx="1108075" cy="35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latin typeface="Arial" charset="0"/>
              </a:rPr>
              <a:t>receiver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85" name="Line 9"/>
          <p:cNvSpPr>
            <a:spLocks noChangeShapeType="1"/>
          </p:cNvSpPr>
          <p:nvPr/>
        </p:nvSpPr>
        <p:spPr bwMode="auto">
          <a:xfrm>
            <a:off x="3182938" y="1773238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6" name="Line 10"/>
          <p:cNvSpPr>
            <a:spLocks noChangeShapeType="1"/>
          </p:cNvSpPr>
          <p:nvPr/>
        </p:nvSpPr>
        <p:spPr bwMode="auto">
          <a:xfrm>
            <a:off x="3189288" y="3905250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7" name="Freeform 11"/>
          <p:cNvSpPr>
            <a:spLocks/>
          </p:cNvSpPr>
          <p:nvPr/>
        </p:nvSpPr>
        <p:spPr bwMode="auto">
          <a:xfrm>
            <a:off x="3167063" y="1770063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8" name="Line 12"/>
          <p:cNvSpPr>
            <a:spLocks noChangeShapeType="1"/>
          </p:cNvSpPr>
          <p:nvPr/>
        </p:nvSpPr>
        <p:spPr bwMode="auto">
          <a:xfrm flipH="1">
            <a:off x="3032125" y="1770063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9" name="Line 13"/>
          <p:cNvSpPr>
            <a:spLocks noChangeShapeType="1"/>
          </p:cNvSpPr>
          <p:nvPr/>
        </p:nvSpPr>
        <p:spPr bwMode="auto">
          <a:xfrm flipH="1">
            <a:off x="3032125" y="2014538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0" name="Text Box 14"/>
          <p:cNvSpPr txBox="1">
            <a:spLocks noChangeArrowheads="1"/>
          </p:cNvSpPr>
          <p:nvPr/>
        </p:nvSpPr>
        <p:spPr bwMode="auto">
          <a:xfrm>
            <a:off x="2251075" y="2754313"/>
            <a:ext cx="965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latin typeface="Arial" charset="0"/>
              </a:rPr>
              <a:t>RTT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91" name="Line 15"/>
          <p:cNvSpPr>
            <a:spLocks noChangeShapeType="1"/>
          </p:cNvSpPr>
          <p:nvPr/>
        </p:nvSpPr>
        <p:spPr bwMode="auto">
          <a:xfrm>
            <a:off x="3065463" y="3065463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6"/>
          <p:cNvSpPr>
            <a:spLocks noChangeShapeType="1"/>
          </p:cNvSpPr>
          <p:nvPr/>
        </p:nvSpPr>
        <p:spPr bwMode="auto">
          <a:xfrm flipV="1">
            <a:off x="3070225" y="2036763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3" name="Text Box 17"/>
          <p:cNvSpPr txBox="1">
            <a:spLocks noChangeArrowheads="1"/>
          </p:cNvSpPr>
          <p:nvPr/>
        </p:nvSpPr>
        <p:spPr bwMode="auto">
          <a:xfrm>
            <a:off x="346075" y="1852613"/>
            <a:ext cx="27400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latin typeface="Arial" charset="0"/>
              </a:rPr>
              <a:t>last bit transmitted, t = L / 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94" name="Line 18"/>
          <p:cNvSpPr>
            <a:spLocks noChangeShapeType="1"/>
          </p:cNvSpPr>
          <p:nvPr/>
        </p:nvSpPr>
        <p:spPr bwMode="auto">
          <a:xfrm flipH="1">
            <a:off x="5232400" y="2695575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Text Box 19"/>
          <p:cNvSpPr txBox="1">
            <a:spLocks noChangeArrowheads="1"/>
          </p:cNvSpPr>
          <p:nvPr/>
        </p:nvSpPr>
        <p:spPr bwMode="auto">
          <a:xfrm>
            <a:off x="5308600" y="2517775"/>
            <a:ext cx="2641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first packet bit arrives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96" name="Line 20"/>
          <p:cNvSpPr>
            <a:spLocks noChangeShapeType="1"/>
          </p:cNvSpPr>
          <p:nvPr/>
        </p:nvSpPr>
        <p:spPr bwMode="auto">
          <a:xfrm>
            <a:off x="5254625" y="2946400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7" name="Text Box 21"/>
          <p:cNvSpPr txBox="1">
            <a:spLocks noChangeArrowheads="1"/>
          </p:cNvSpPr>
          <p:nvPr/>
        </p:nvSpPr>
        <p:spPr bwMode="auto">
          <a:xfrm>
            <a:off x="5313363" y="2770188"/>
            <a:ext cx="3581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last packet bit arrives, send ACK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98" name="Text Box 22"/>
          <p:cNvSpPr txBox="1">
            <a:spLocks noChangeArrowheads="1"/>
          </p:cNvSpPr>
          <p:nvPr/>
        </p:nvSpPr>
        <p:spPr bwMode="auto">
          <a:xfrm>
            <a:off x="493713" y="3562350"/>
            <a:ext cx="2635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>
                <a:latin typeface="Arial" charset="0"/>
              </a:rPr>
              <a:t>ACK arrives, send next </a:t>
            </a:r>
          </a:p>
          <a:p>
            <a:pPr algn="r" eaLnBrk="0" hangingPunct="0"/>
            <a:r>
              <a:rPr lang="en-US">
                <a:latin typeface="Arial" charset="0"/>
              </a:rPr>
              <a:t>packet, t = RTT + L / 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099" name="Group 23"/>
          <p:cNvGrpSpPr>
            <a:grpSpLocks/>
          </p:cNvGrpSpPr>
          <p:nvPr/>
        </p:nvGrpSpPr>
        <p:grpSpPr bwMode="auto">
          <a:xfrm>
            <a:off x="3043238" y="3892550"/>
            <a:ext cx="1466850" cy="608013"/>
            <a:chOff x="12502" y="21425"/>
            <a:chExt cx="3400" cy="1025"/>
          </a:xfrm>
        </p:grpSpPr>
        <p:sp>
          <p:nvSpPr>
            <p:cNvPr id="3127" name="Line 2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Freeform 2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305147 w 1845"/>
                <a:gd name="T3" fmla="*/ 98267 h 592"/>
                <a:gd name="T4" fmla="*/ 181112 w 1845"/>
                <a:gd name="T5" fmla="*/ 98267 h 592"/>
                <a:gd name="T6" fmla="*/ 0 w 1845"/>
                <a:gd name="T7" fmla="*/ 4100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29" name="Group 2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132" name="Line 2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" name="Line 2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30" name="Line 2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1" name="Line 3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00" name="Freeform 31"/>
          <p:cNvSpPr>
            <a:spLocks/>
          </p:cNvSpPr>
          <p:nvPr/>
        </p:nvSpPr>
        <p:spPr bwMode="auto">
          <a:xfrm>
            <a:off x="3171825" y="2022475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1" name="Freeform 32"/>
          <p:cNvSpPr>
            <a:spLocks/>
          </p:cNvSpPr>
          <p:nvPr/>
        </p:nvSpPr>
        <p:spPr bwMode="auto">
          <a:xfrm>
            <a:off x="3171825" y="2273300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2" name="Line 33"/>
          <p:cNvSpPr>
            <a:spLocks noChangeShapeType="1"/>
          </p:cNvSpPr>
          <p:nvPr/>
        </p:nvSpPr>
        <p:spPr bwMode="auto">
          <a:xfrm flipV="1">
            <a:off x="3189288" y="29543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3" name="Line 34"/>
          <p:cNvSpPr>
            <a:spLocks noChangeShapeType="1"/>
          </p:cNvSpPr>
          <p:nvPr/>
        </p:nvSpPr>
        <p:spPr bwMode="auto">
          <a:xfrm flipV="1">
            <a:off x="3189288" y="320516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04" name="Group 35"/>
          <p:cNvGrpSpPr>
            <a:grpSpLocks/>
          </p:cNvGrpSpPr>
          <p:nvPr/>
        </p:nvGrpSpPr>
        <p:grpSpPr bwMode="auto">
          <a:xfrm>
            <a:off x="3032125" y="4130675"/>
            <a:ext cx="1466850" cy="606425"/>
            <a:chOff x="12502" y="21425"/>
            <a:chExt cx="3400" cy="1025"/>
          </a:xfrm>
        </p:grpSpPr>
        <p:sp>
          <p:nvSpPr>
            <p:cNvPr id="3120" name="Line 36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1" name="Freeform 37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305147 w 1845"/>
                <a:gd name="T3" fmla="*/ 98267 h 592"/>
                <a:gd name="T4" fmla="*/ 181112 w 1845"/>
                <a:gd name="T5" fmla="*/ 98267 h 592"/>
                <a:gd name="T6" fmla="*/ 0 w 1845"/>
                <a:gd name="T7" fmla="*/ 4100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22" name="Group 38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125" name="Line 39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" name="Line 40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23" name="Line 41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4" name="Line 42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05" name="Group 43"/>
          <p:cNvGrpSpPr>
            <a:grpSpLocks/>
          </p:cNvGrpSpPr>
          <p:nvPr/>
        </p:nvGrpSpPr>
        <p:grpSpPr bwMode="auto">
          <a:xfrm>
            <a:off x="3043238" y="4381500"/>
            <a:ext cx="1466850" cy="606425"/>
            <a:chOff x="12502" y="21425"/>
            <a:chExt cx="3400" cy="1025"/>
          </a:xfrm>
        </p:grpSpPr>
        <p:sp>
          <p:nvSpPr>
            <p:cNvPr id="3113" name="Line 4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4" name="Freeform 4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305147 w 1845"/>
                <a:gd name="T3" fmla="*/ 98267 h 592"/>
                <a:gd name="T4" fmla="*/ 181112 w 1845"/>
                <a:gd name="T5" fmla="*/ 98267 h 592"/>
                <a:gd name="T6" fmla="*/ 0 w 1845"/>
                <a:gd name="T7" fmla="*/ 4100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15" name="Group 4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118" name="Line 4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" name="Line 4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16" name="Line 4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7" name="Line 5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06" name="Line 51"/>
          <p:cNvSpPr>
            <a:spLocks noChangeShapeType="1"/>
          </p:cNvSpPr>
          <p:nvPr/>
        </p:nvSpPr>
        <p:spPr bwMode="auto">
          <a:xfrm flipV="1">
            <a:off x="3194050" y="3457575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7" name="Text Box 52"/>
          <p:cNvSpPr txBox="1">
            <a:spLocks noChangeArrowheads="1"/>
          </p:cNvSpPr>
          <p:nvPr/>
        </p:nvSpPr>
        <p:spPr bwMode="auto">
          <a:xfrm>
            <a:off x="5310188" y="3024188"/>
            <a:ext cx="383381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last bit of 2</a:t>
            </a:r>
            <a:r>
              <a:rPr lang="en-US" baseline="30000">
                <a:latin typeface="Arial" charset="0"/>
              </a:rPr>
              <a:t>nd</a:t>
            </a:r>
            <a:r>
              <a:rPr lang="en-US">
                <a:latin typeface="Arial" charset="0"/>
              </a:rPr>
              <a:t> packet arrives, send ACK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108" name="Line 53"/>
          <p:cNvSpPr>
            <a:spLocks noChangeShapeType="1"/>
          </p:cNvSpPr>
          <p:nvPr/>
        </p:nvSpPr>
        <p:spPr bwMode="auto">
          <a:xfrm flipV="1">
            <a:off x="5254625" y="3182938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9" name="Line 54"/>
          <p:cNvSpPr>
            <a:spLocks noChangeShapeType="1"/>
          </p:cNvSpPr>
          <p:nvPr/>
        </p:nvSpPr>
        <p:spPr bwMode="auto">
          <a:xfrm flipV="1">
            <a:off x="5265738" y="3435350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0" name="Text Box 55"/>
          <p:cNvSpPr txBox="1">
            <a:spLocks noChangeArrowheads="1"/>
          </p:cNvSpPr>
          <p:nvPr/>
        </p:nvSpPr>
        <p:spPr bwMode="auto">
          <a:xfrm>
            <a:off x="5305425" y="3257550"/>
            <a:ext cx="3838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latin typeface="Arial" charset="0"/>
              </a:rPr>
              <a:t>last bit of 3</a:t>
            </a:r>
            <a:r>
              <a:rPr lang="en-US" baseline="30000">
                <a:latin typeface="Arial" charset="0"/>
              </a:rPr>
              <a:t>rd</a:t>
            </a:r>
            <a:r>
              <a:rPr lang="en-US">
                <a:latin typeface="Arial" charset="0"/>
              </a:rPr>
              <a:t> packet arrives, send ACK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111" name="Text Box 57"/>
          <p:cNvSpPr txBox="1">
            <a:spLocks noChangeArrowheads="1"/>
          </p:cNvSpPr>
          <p:nvPr/>
        </p:nvSpPr>
        <p:spPr bwMode="auto">
          <a:xfrm>
            <a:off x="5518150" y="4152900"/>
            <a:ext cx="3460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CC0000"/>
                </a:solidFill>
                <a:latin typeface="Arial" charset="0"/>
              </a:rPr>
              <a:t>3-packet pipelining increases</a:t>
            </a:r>
          </a:p>
          <a:p>
            <a:pPr algn="ctr" eaLnBrk="0" hangingPunct="0"/>
            <a:r>
              <a:rPr lang="en-US" sz="2000">
                <a:solidFill>
                  <a:srgbClr val="CC0000"/>
                </a:solidFill>
                <a:latin typeface="Arial" charset="0"/>
              </a:rPr>
              <a:t> utilization by a factor of 3!</a:t>
            </a:r>
          </a:p>
        </p:txBody>
      </p:sp>
      <p:sp>
        <p:nvSpPr>
          <p:cNvPr id="3112" name="Line 58"/>
          <p:cNvSpPr>
            <a:spLocks noChangeShapeType="1"/>
          </p:cNvSpPr>
          <p:nvPr/>
        </p:nvSpPr>
        <p:spPr bwMode="auto">
          <a:xfrm flipH="1">
            <a:off x="6386513" y="4821238"/>
            <a:ext cx="125412" cy="5127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074" name="Object 61"/>
          <p:cNvGraphicFramePr>
            <a:graphicFrameLocks noChangeAspect="1"/>
          </p:cNvGraphicFramePr>
          <p:nvPr/>
        </p:nvGraphicFramePr>
        <p:xfrm>
          <a:off x="1555750" y="5087938"/>
          <a:ext cx="6748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Picture" r:id="rId4" imgW="3581400" imgH="495300" progId="Word.Picture.8">
                  <p:embed/>
                </p:oleObj>
              </mc:Choice>
              <mc:Fallback>
                <p:oleObj name="Picture" r:id="rId4" imgW="3581400" imgH="495300" progId="Word.Picture.8">
                  <p:embed/>
                  <p:pic>
                    <p:nvPicPr>
                      <p:cNvPr id="3074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5087938"/>
                        <a:ext cx="6748463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491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5967F21-1512-4631-86D5-6C7320E15A3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49156" name="Picture 7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613" y="904875"/>
            <a:ext cx="7313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7963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Pipelined protocols: overview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55738"/>
            <a:ext cx="3954463" cy="4848225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u="sng">
                <a:solidFill>
                  <a:srgbClr val="CC0000"/>
                </a:solidFill>
                <a:ea typeface="ＭＳ Ｐゴシック" pitchFamily="34" charset="-128"/>
              </a:rPr>
              <a:t>Go-back-N:</a:t>
            </a:r>
          </a:p>
          <a:p>
            <a:pPr>
              <a:lnSpc>
                <a:spcPct val="75000"/>
              </a:lnSpc>
            </a:pPr>
            <a:r>
              <a:rPr lang="en-US">
                <a:ea typeface="ＭＳ Ｐゴシック" pitchFamily="34" charset="-128"/>
              </a:rPr>
              <a:t>sender can have up to N unacked packets in pipeline</a:t>
            </a:r>
          </a:p>
          <a:p>
            <a:pPr>
              <a:lnSpc>
                <a:spcPct val="75000"/>
              </a:lnSpc>
            </a:pPr>
            <a:r>
              <a:rPr lang="en-US">
                <a:ea typeface="ＭＳ Ｐゴシック" pitchFamily="34" charset="-128"/>
              </a:rPr>
              <a:t>receiver only sends </a:t>
            </a: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cumulative ack</a:t>
            </a:r>
          </a:p>
          <a:p>
            <a:pPr lvl="1"/>
            <a:r>
              <a:rPr lang="en-US">
                <a:ea typeface="ＭＳ Ｐゴシック" pitchFamily="34" charset="-128"/>
              </a:rPr>
              <a:t>doesn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t ack packet if there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s a gap</a:t>
            </a:r>
          </a:p>
          <a:p>
            <a:pPr>
              <a:lnSpc>
                <a:spcPct val="75000"/>
              </a:lnSpc>
            </a:pPr>
            <a:r>
              <a:rPr lang="en-US">
                <a:ea typeface="ＭＳ Ｐゴシック" pitchFamily="34" charset="-128"/>
              </a:rPr>
              <a:t>sender has timer for oldest unacked packet</a:t>
            </a:r>
          </a:p>
          <a:p>
            <a:pPr lvl="1"/>
            <a:r>
              <a:rPr lang="en-US">
                <a:ea typeface="ＭＳ Ｐゴシック" pitchFamily="34" charset="-128"/>
              </a:rPr>
              <a:t>when timer expires, retransmit </a:t>
            </a:r>
            <a:r>
              <a:rPr lang="en-US" i="1">
                <a:ea typeface="ＭＳ Ｐゴシック" pitchFamily="34" charset="-128"/>
              </a:rPr>
              <a:t>all</a:t>
            </a:r>
            <a:r>
              <a:rPr lang="en-US">
                <a:ea typeface="ＭＳ Ｐゴシック" pitchFamily="34" charset="-128"/>
              </a:rPr>
              <a:t> unacked packets</a:t>
            </a:r>
          </a:p>
        </p:txBody>
      </p:sp>
      <p:sp>
        <p:nvSpPr>
          <p:cNvPr id="4915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73600" y="1455738"/>
            <a:ext cx="4289425" cy="4648200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u="sng">
                <a:solidFill>
                  <a:srgbClr val="CC0000"/>
                </a:solidFill>
                <a:ea typeface="ＭＳ Ｐゴシック" pitchFamily="34" charset="-128"/>
              </a:rPr>
              <a:t>Selective Repeat:</a:t>
            </a:r>
          </a:p>
          <a:p>
            <a:pPr>
              <a:lnSpc>
                <a:spcPct val="75000"/>
              </a:lnSpc>
            </a:pPr>
            <a:r>
              <a:rPr lang="en-US">
                <a:ea typeface="ＭＳ Ｐゴシック" pitchFamily="34" charset="-128"/>
              </a:rPr>
              <a:t>sender can have up to N unack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ed packets in pipeline</a:t>
            </a:r>
          </a:p>
          <a:p>
            <a:pPr>
              <a:lnSpc>
                <a:spcPct val="75000"/>
              </a:lnSpc>
            </a:pPr>
            <a:r>
              <a:rPr lang="en-US">
                <a:ea typeface="ＭＳ Ｐゴシック" pitchFamily="34" charset="-128"/>
              </a:rPr>
              <a:t>rcvr sends </a:t>
            </a: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individual ack</a:t>
            </a:r>
            <a:r>
              <a:rPr lang="en-US">
                <a:ea typeface="ＭＳ Ｐゴシック" pitchFamily="34" charset="-128"/>
              </a:rPr>
              <a:t> for each packet</a:t>
            </a:r>
          </a:p>
          <a:p>
            <a:pPr>
              <a:lnSpc>
                <a:spcPct val="70000"/>
              </a:lnSpc>
            </a:pPr>
            <a:endParaRPr lang="en-US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>
                <a:ea typeface="ＭＳ Ｐゴシック" pitchFamily="34" charset="-128"/>
              </a:rPr>
              <a:t>sender maintains timer for each unacked packet</a:t>
            </a:r>
          </a:p>
          <a:p>
            <a:pPr lvl="1">
              <a:lnSpc>
                <a:spcPct val="80000"/>
              </a:lnSpc>
            </a:pPr>
            <a:r>
              <a:rPr lang="en-US">
                <a:ea typeface="ＭＳ Ｐゴシック" pitchFamily="34" charset="-128"/>
              </a:rPr>
              <a:t>when timer expires, retransmit only that unacked packet</a:t>
            </a:r>
          </a:p>
          <a:p>
            <a:pPr>
              <a:lnSpc>
                <a:spcPct val="70000"/>
              </a:lnSpc>
            </a:pPr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5017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D5D79AA-685E-4990-A312-92304415F5B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Go-Back-N: sender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14450"/>
            <a:ext cx="8324850" cy="1219200"/>
          </a:xfrm>
        </p:spPr>
        <p:txBody>
          <a:bodyPr/>
          <a:lstStyle/>
          <a:p>
            <a:r>
              <a:rPr lang="en-US" sz="2400">
                <a:ea typeface="ＭＳ Ｐゴシック" pitchFamily="34" charset="-128"/>
              </a:rPr>
              <a:t>k-bit seq # in pkt header</a:t>
            </a:r>
          </a:p>
          <a:p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window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r>
              <a:rPr lang="en-US" altLang="ja-JP" sz="2400">
                <a:ea typeface="ＭＳ Ｐゴシック" pitchFamily="34" charset="-128"/>
              </a:rPr>
              <a:t> of up to N, consecutive unack</a:t>
            </a:r>
            <a:r>
              <a:rPr lang="ja-JP" altLang="en-US" sz="2400">
                <a:ea typeface="ＭＳ Ｐゴシック" pitchFamily="34" charset="-128"/>
              </a:rPr>
              <a:t>’</a:t>
            </a:r>
            <a:r>
              <a:rPr lang="en-US" altLang="ja-JP" sz="2400">
                <a:ea typeface="ＭＳ Ｐゴシック" pitchFamily="34" charset="-128"/>
              </a:rPr>
              <a:t>ed pkts allowed</a:t>
            </a:r>
          </a:p>
          <a:p>
            <a:endParaRPr lang="en-US">
              <a:ea typeface="ＭＳ Ｐゴシック" pitchFamily="34" charset="-128"/>
            </a:endParaRPr>
          </a:p>
          <a:p>
            <a:endParaRPr lang="en-US">
              <a:ea typeface="ＭＳ Ｐゴシック" pitchFamily="34" charset="-128"/>
            </a:endParaRPr>
          </a:p>
        </p:txBody>
      </p:sp>
      <p:pic>
        <p:nvPicPr>
          <p:cNvPr id="50182" name="Picture 4" descr="gbn_seqn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075" y="2263775"/>
            <a:ext cx="8099425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3" name="Rectangle 5"/>
          <p:cNvSpPr>
            <a:spLocks noChangeArrowheads="1"/>
          </p:cNvSpPr>
          <p:nvPr/>
        </p:nvSpPr>
        <p:spPr bwMode="auto">
          <a:xfrm>
            <a:off x="476250" y="4149725"/>
            <a:ext cx="83248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ACK(n): ACKs all pkts up to, including seq # n - </a:t>
            </a:r>
            <a:r>
              <a:rPr lang="ja-JP" altLang="en-US" sz="2400" i="1">
                <a:solidFill>
                  <a:srgbClr val="CC0000"/>
                </a:solidFill>
                <a:latin typeface="Gill Sans MT" pitchFamily="34" charset="0"/>
              </a:rPr>
              <a:t>“</a:t>
            </a:r>
            <a:r>
              <a:rPr lang="en-US" altLang="ja-JP" sz="2400" i="1">
                <a:solidFill>
                  <a:srgbClr val="CC0000"/>
                </a:solidFill>
                <a:latin typeface="Gill Sans MT" pitchFamily="34" charset="0"/>
              </a:rPr>
              <a:t>cumulative ACK</a:t>
            </a:r>
            <a:r>
              <a:rPr lang="ja-JP" altLang="en-US" sz="2400" i="1">
                <a:solidFill>
                  <a:srgbClr val="CC0000"/>
                </a:solidFill>
                <a:latin typeface="Gill Sans MT" pitchFamily="34" charset="0"/>
              </a:rPr>
              <a:t>”</a:t>
            </a:r>
            <a:endParaRPr lang="en-US" altLang="ja-JP" sz="2400" i="1">
              <a:solidFill>
                <a:srgbClr val="CC0000"/>
              </a:solidFill>
              <a:latin typeface="Gill Sans MT" pitchFamily="34" charset="0"/>
            </a:endParaRPr>
          </a:p>
          <a:p>
            <a:pPr marL="688975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may receive duplicate ACKs (see receiver)</a:t>
            </a:r>
            <a:endParaRPr lang="en-US" sz="2000">
              <a:latin typeface="Gill Sans MT" pitchFamily="34" charset="0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timer for oldest in-flight pkt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 i="1">
                <a:latin typeface="Gill Sans MT" pitchFamily="34" charset="0"/>
              </a:rPr>
              <a:t>timeout(n):</a:t>
            </a:r>
            <a:r>
              <a:rPr lang="en-US" sz="2400">
                <a:latin typeface="Gill Sans MT" pitchFamily="34" charset="0"/>
              </a:rPr>
              <a:t> retransmit packet n and all higher seq # pkts in window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sz="2800">
              <a:latin typeface="Gill Sans MT" pitchFamily="34" charset="0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sz="2800">
              <a:latin typeface="Gill Sans MT" pitchFamily="34" charset="0"/>
            </a:endParaRPr>
          </a:p>
        </p:txBody>
      </p:sp>
      <p:sp>
        <p:nvSpPr>
          <p:cNvPr id="50184" name="Rectangle 6"/>
          <p:cNvSpPr>
            <a:spLocks noChangeArrowheads="1"/>
          </p:cNvSpPr>
          <p:nvPr/>
        </p:nvSpPr>
        <p:spPr bwMode="auto">
          <a:xfrm>
            <a:off x="1639888" y="2789238"/>
            <a:ext cx="2206625" cy="636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pic>
        <p:nvPicPr>
          <p:cNvPr id="50185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563" y="850900"/>
            <a:ext cx="5027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1A90CD8F-45F7-41C1-AEB1-9BB64B664A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9220" name="Group 894"/>
          <p:cNvGrpSpPr>
            <a:grpSpLocks/>
          </p:cNvGrpSpPr>
          <p:nvPr/>
        </p:nvGrpSpPr>
        <p:grpSpPr bwMode="auto">
          <a:xfrm>
            <a:off x="5102225" y="1601788"/>
            <a:ext cx="3540125" cy="4545012"/>
            <a:chOff x="3277" y="974"/>
            <a:chExt cx="2230" cy="2863"/>
          </a:xfrm>
        </p:grpSpPr>
        <p:sp>
          <p:nvSpPr>
            <p:cNvPr id="9249" name="Freeform 895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0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50" name="Group 896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9628" name="Rectangle 89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629" name="AutoShape 89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rgbClr val="00CCFF"/>
                  </a:solidFill>
                  <a:latin typeface="Arial" charset="0"/>
                </a:endParaRPr>
              </a:p>
            </p:txBody>
          </p:sp>
        </p:grpSp>
        <p:sp>
          <p:nvSpPr>
            <p:cNvPr id="9251" name="Freeform 899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Line 900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3" name="Line 901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4" name="Line 902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Line 903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Line 904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Line 905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Line 906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Line 907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Line 908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1" name="Line 909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2" name="Line 910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3" name="Line 911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Line 912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Line 913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66" name="Group 914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9626" name="Picture 915" descr="access_point_stylized_small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627" name="Picture 916" descr="antenna_radiation_stylize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267" name="Freeform 917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8" name="Freeform 918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4627 w 765"/>
                <a:gd name="T1" fmla="*/ 763 h 459"/>
                <a:gd name="T2" fmla="*/ 9913 w 765"/>
                <a:gd name="T3" fmla="*/ 5420 h 459"/>
                <a:gd name="T4" fmla="*/ 3316 w 765"/>
                <a:gd name="T5" fmla="*/ 7714 h 459"/>
                <a:gd name="T6" fmla="*/ 474 w 765"/>
                <a:gd name="T7" fmla="*/ 25995 h 459"/>
                <a:gd name="T8" fmla="*/ 6202 w 765"/>
                <a:gd name="T9" fmla="*/ 34346 h 459"/>
                <a:gd name="T10" fmla="*/ 11922 w 765"/>
                <a:gd name="T11" fmla="*/ 32921 h 459"/>
                <a:gd name="T12" fmla="*/ 20124 w 765"/>
                <a:gd name="T13" fmla="*/ 34346 h 459"/>
                <a:gd name="T14" fmla="*/ 24081 w 765"/>
                <a:gd name="T15" fmla="*/ 33549 h 459"/>
                <a:gd name="T16" fmla="*/ 25921 w 765"/>
                <a:gd name="T17" fmla="*/ 28785 h 459"/>
                <a:gd name="T18" fmla="*/ 25875 w 765"/>
                <a:gd name="T19" fmla="*/ 12218 h 459"/>
                <a:gd name="T20" fmla="*/ 22836 w 765"/>
                <a:gd name="T21" fmla="*/ 2665 h 459"/>
                <a:gd name="T22" fmla="*/ 14627 w 765"/>
                <a:gd name="T23" fmla="*/ 76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9" name="Line 919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0" name="Line 920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1" name="Line 921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2" name="Line 922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3" name="Line 923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4" name="Line 924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5" name="Line 925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6" name="Line 926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7" name="Line 927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8" name="Line 928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9" name="Line 929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0" name="Line 930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1" name="Line 931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2" name="Line 932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3" name="Line 933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4" name="Line 934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5" name="Line 935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86" name="Group 936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9609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10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11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12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13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14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15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16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17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18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19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20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21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22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23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24" name="Oval 952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pic>
            <p:nvPicPr>
              <p:cNvPr id="9625" name="Picture 953" descr="cell_tower_radiation_gray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287" name="Group 954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9600" name="Line 955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01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602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603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604" name="Group 959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9607" name="Freeform 9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08" name="Freeform 9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05" name="Line 962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06" name="Line 963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88" name="Group 964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959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9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9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595" name="Group 96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98" name="Freeform 96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99" name="Freeform 97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96" name="Line 97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7" name="Line 97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89" name="Group 973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958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8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8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587" name="Group 97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90" name="Freeform 97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91" name="Freeform 97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88" name="Line 98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89" name="Line 98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90" name="Group 982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957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7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7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579" name="Group 9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82" name="Freeform 9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83" name="Freeform 9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80" name="Line 9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81" name="Line 9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91" name="Group 991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956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6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7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571" name="Group 9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74" name="Freeform 9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75" name="Freeform 9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72" name="Line 9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73" name="Line 9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92" name="Group 1000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956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6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6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563" name="Group 10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66" name="Freeform 10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67" name="Freeform 10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64" name="Line 10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5" name="Line 10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93" name="Line 1009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94" name="Group 1010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955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5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5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555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58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59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56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7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95" name="Group 101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954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4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4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547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50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51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48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9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96" name="Group 1028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953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3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3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539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42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43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40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1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97" name="Group 1037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952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2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3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531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34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35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32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98" name="Group 1046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952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2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2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523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26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27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24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5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99" name="Group 1055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951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1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1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9515" name="Group 105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518" name="Freeform 10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19" name="Freeform 10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16" name="Line 106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7" name="Line 106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00" name="Group 1064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9498" name="Group 1065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9500" name="Freeform 1066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1" name="Freeform 1067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2" name="Freeform 1068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3" name="Freeform 1069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4" name="Freeform 1070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5" name="Freeform 1071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6" name="Freeform 1072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7" name="Freeform 1073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8" name="Freeform 1074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9" name="Freeform 1075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10" name="Freeform 1076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11" name="Freeform 1077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9499" name="Picture 1078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301" name="Group 1079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9484" name="Group 1080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9486" name="Freeform 1081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87" name="Freeform 1082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88" name="Freeform 1083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89" name="Freeform 1084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90" name="Freeform 1085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91" name="Freeform 1086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92" name="Freeform 1087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93" name="Freeform 1088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94" name="Freeform 1089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95" name="Freeform 1090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96" name="Freeform 1091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97" name="Freeform 1092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9485" name="Picture 1093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302" name="Line 1094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303" name="Group 1095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9482" name="Picture 10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483" name="Freeform 10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304" name="Group 1098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9480" name="Picture 10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481" name="Freeform 110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305" name="Group 1101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9478" name="Picture 110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479" name="Freeform 110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306" name="Group 1104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9476" name="Picture 110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477" name="Freeform 110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9307" name="Picture 1107" descr="car_icon_small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308" name="Group 1108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9474" name="Picture 1109" descr="iphone_stylized_smal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475" name="Picture 1110" descr="antenna_radiation_stylized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309" name="Group 1111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9442" name="Freeform 111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3" name="Rectangle 1113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44" name="Freeform 111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5" name="Freeform 111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6" name="Rectangle 1116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9447" name="Group 111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472" name="AutoShape 1118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9473" name="AutoShape 1119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9448" name="Rectangle 1120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9449" name="Group 112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470" name="AutoShape 1122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9471" name="AutoShape 1123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9450" name="Rectangle 1124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51" name="Rectangle 1125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9452" name="Group 112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468" name="AutoShape 1127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9469" name="AutoShape 1128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9453" name="Freeform 112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454" name="Group 113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466" name="AutoShape 1131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9467" name="AutoShape 1132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9455" name="Rectangle 1133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56" name="Freeform 113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7" name="Freeform 113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8" name="Oval 1136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59" name="Freeform 113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0" name="AutoShape 1138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61" name="AutoShape 1139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62" name="Oval 1140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63" name="Oval 1141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9464" name="Oval 1142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65" name="Rectangle 1143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grpSp>
          <p:nvGrpSpPr>
            <p:cNvPr id="9310" name="Group 1144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9410" name="Freeform 114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1" name="Rectangle 114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12" name="Freeform 114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3" name="Freeform 114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4" name="Rectangle 114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9415" name="Group 115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440" name="AutoShape 115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9441" name="AutoShape 115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9416" name="Rectangle 115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9417" name="Group 115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438" name="AutoShape 115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9439" name="AutoShape 115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9418" name="Rectangle 115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19" name="Rectangle 115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9420" name="Group 115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436" name="AutoShape 1160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9437" name="AutoShape 116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9421" name="Freeform 116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422" name="Group 116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434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9435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9423" name="Rectangle 116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24" name="Freeform 116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5" name="Freeform 116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6" name="Oval 116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27" name="Freeform 117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8" name="AutoShape 117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29" name="AutoShape 117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30" name="Oval 117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31" name="Oval 117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9432" name="Oval 117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433" name="Rectangle 117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grpSp>
          <p:nvGrpSpPr>
            <p:cNvPr id="9311" name="Group 1177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9387" name="Picture 1178" descr="antenna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388" name="Picture 1179" descr="laptop_keyboar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89" name="Freeform 118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390" name="Picture 1181" descr="screen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91" name="Freeform 118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2" name="Freeform 118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3" name="Freeform 118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4" name="Freeform 118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5" name="Freeform 118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6" name="Freeform 118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397" name="Group 118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404" name="Freeform 118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5" name="Freeform 119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6" name="Freeform 119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7" name="Freeform 119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8" name="Freeform 119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9" name="Freeform 119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398" name="Freeform 119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9" name="Freeform 119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0" name="Freeform 119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1" name="Freeform 119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2" name="Freeform 119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3" name="Freeform 120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12" name="Group 1201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9364" name="Picture 1202" descr="antenna_stylize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365" name="Picture 1203" descr="laptop_keyboar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66" name="Freeform 120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367" name="Picture 1205" descr="screen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68" name="Freeform 120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9" name="Freeform 120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0" name="Freeform 120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1" name="Freeform 120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2" name="Freeform 121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3" name="Freeform 121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374" name="Group 121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381" name="Freeform 121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82" name="Freeform 121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83" name="Freeform 121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84" name="Freeform 121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85" name="Freeform 121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86" name="Freeform 121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375" name="Freeform 121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6" name="Freeform 122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7" name="Freeform 122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8" name="Freeform 122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9" name="Freeform 122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80" name="Freeform 122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13" name="Group 1225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9341" name="Picture 1226" descr="antenna_stylize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342" name="Picture 1227" descr="laptop_keyboard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43" name="Freeform 122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344" name="Picture 1229" descr="screen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45" name="Freeform 123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6" name="Freeform 123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7" name="Freeform 123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8" name="Freeform 123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9" name="Freeform 123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0" name="Freeform 123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351" name="Group 123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358" name="Freeform 123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59" name="Freeform 123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60" name="Freeform 123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61" name="Freeform 124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62" name="Freeform 124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63" name="Freeform 124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352" name="Freeform 124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3" name="Freeform 124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4" name="Freeform 124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5" name="Freeform 124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6" name="Freeform 124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7" name="Freeform 124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14" name="Group 1249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9339" name="Picture 12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40" name="Freeform 125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315" name="Group 1252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9316" name="Picture 1253" descr="antenna_stylize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317" name="Picture 1254" descr="laptop_keyboar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18" name="Freeform 125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319" name="Picture 1256" descr="screen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20" name="Freeform 125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" name="Freeform 125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2" name="Freeform 125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3" name="Freeform 126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4" name="Freeform 126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5" name="Freeform 126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326" name="Group 126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333" name="Freeform 126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34" name="Freeform 126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35" name="Freeform 126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36" name="Freeform 126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37" name="Freeform 126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38" name="Freeform 126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327" name="Freeform 127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8" name="Freeform 127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9" name="Freeform 127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0" name="Freeform 127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1" name="Freeform 127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2" name="Freeform 127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9221" name="Picture 864" descr="underline_base"/>
          <p:cNvPicPr>
            <a:picLocks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404813" y="1035050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Transport services and protocols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511300"/>
            <a:ext cx="4086225" cy="51149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provide</a:t>
            </a:r>
            <a:r>
              <a:rPr lang="en-US" sz="2400" i="1">
                <a:solidFill>
                  <a:srgbClr val="FF0000"/>
                </a:solidFill>
                <a:cs typeface="+mn-cs"/>
              </a:rPr>
              <a:t> </a:t>
            </a:r>
            <a:r>
              <a:rPr lang="en-US" sz="2400" i="1">
                <a:solidFill>
                  <a:srgbClr val="CC0000"/>
                </a:solidFill>
                <a:cs typeface="+mn-cs"/>
              </a:rPr>
              <a:t>logical communication</a:t>
            </a:r>
            <a:r>
              <a:rPr lang="en-US" sz="2400">
                <a:cs typeface="+mn-cs"/>
              </a:rPr>
              <a:t> between app processes running on different hosts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transport protocols run in end systems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send side: breaks app messages into </a:t>
            </a:r>
            <a:r>
              <a:rPr lang="en-US" i="1">
                <a:solidFill>
                  <a:srgbClr val="CC0000"/>
                </a:solidFill>
              </a:rPr>
              <a:t>segments</a:t>
            </a:r>
            <a:r>
              <a:rPr lang="en-US"/>
              <a:t>, passes to  network layer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rcv side: reassembles segments into messages, passes to app layer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more than one transport protocol available to apps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Internet: TCP and UDP</a:t>
            </a:r>
          </a:p>
        </p:txBody>
      </p:sp>
      <p:grpSp>
        <p:nvGrpSpPr>
          <p:cNvPr id="4107" name="Group 669"/>
          <p:cNvGrpSpPr>
            <a:grpSpLocks/>
          </p:cNvGrpSpPr>
          <p:nvPr/>
        </p:nvGrpSpPr>
        <p:grpSpPr bwMode="auto">
          <a:xfrm>
            <a:off x="7856538" y="4454525"/>
            <a:ext cx="1057275" cy="957263"/>
            <a:chOff x="-153" y="1680"/>
            <a:chExt cx="666" cy="603"/>
          </a:xfrm>
        </p:grpSpPr>
        <p:grpSp>
          <p:nvGrpSpPr>
            <p:cNvPr id="9240" name="Group 670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9242" name="Rectangle 67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243" name="Rectangle 67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244" name="Rectangle 67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245" name="Text Box 67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000"/>
                  <a:t>application</a:t>
                </a:r>
              </a:p>
              <a:p>
                <a:pPr algn="ctr" eaLnBrk="0" hangingPunct="0"/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pPr algn="ctr" eaLnBrk="0" hangingPunct="0"/>
                <a:r>
                  <a:rPr lang="en-US" sz="1000"/>
                  <a:t>network</a:t>
                </a:r>
              </a:p>
              <a:p>
                <a:pPr algn="ctr" eaLnBrk="0" hangingPunct="0"/>
                <a:r>
                  <a:rPr lang="en-US" sz="1000"/>
                  <a:t>data link</a:t>
                </a:r>
              </a:p>
              <a:p>
                <a:pPr algn="ctr" eaLnBrk="0" hangingPunct="0"/>
                <a:r>
                  <a:rPr lang="en-US" sz="1000"/>
                  <a:t>physical</a:t>
                </a:r>
                <a:endParaRPr lang="en-US" sz="2400"/>
              </a:p>
            </p:txBody>
          </p:sp>
          <p:sp>
            <p:nvSpPr>
              <p:cNvPr id="9246" name="Line 67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7" name="Line 67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8" name="Line 67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41" name="Freeform 678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9" name="Group 298"/>
          <p:cNvGrpSpPr>
            <a:grpSpLocks/>
          </p:cNvGrpSpPr>
          <p:nvPr/>
        </p:nvGrpSpPr>
        <p:grpSpPr bwMode="auto">
          <a:xfrm rot="2937887">
            <a:off x="5389563" y="3022600"/>
            <a:ext cx="3781425" cy="434975"/>
            <a:chOff x="2937" y="3579"/>
            <a:chExt cx="2382" cy="274"/>
          </a:xfrm>
        </p:grpSpPr>
        <p:sp>
          <p:nvSpPr>
            <p:cNvPr id="9236" name="Rectangle 295"/>
            <p:cNvSpPr>
              <a:spLocks noChangeArrowheads="1"/>
            </p:cNvSpPr>
            <p:nvPr/>
          </p:nvSpPr>
          <p:spPr bwMode="auto">
            <a:xfrm>
              <a:off x="3166" y="3630"/>
              <a:ext cx="1920" cy="17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9237" name="Text Box 293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bg1"/>
                  </a:solidFill>
                </a:rPr>
                <a:t>logical end-end transport</a:t>
              </a:r>
              <a:endParaRPr lang="en-US"/>
            </a:p>
          </p:txBody>
        </p:sp>
        <p:sp>
          <p:nvSpPr>
            <p:cNvPr id="9238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0" name="Group 865"/>
          <p:cNvGrpSpPr>
            <a:grpSpLocks/>
          </p:cNvGrpSpPr>
          <p:nvPr/>
        </p:nvGrpSpPr>
        <p:grpSpPr bwMode="auto">
          <a:xfrm>
            <a:off x="5462588" y="1296988"/>
            <a:ext cx="1057275" cy="957262"/>
            <a:chOff x="-153" y="1680"/>
            <a:chExt cx="666" cy="603"/>
          </a:xfrm>
        </p:grpSpPr>
        <p:grpSp>
          <p:nvGrpSpPr>
            <p:cNvPr id="9227" name="Group 866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9229" name="Rectangle 86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230" name="Rectangle 86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231" name="Rectangle 86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9232" name="Text Box 87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000"/>
                  <a:t>application</a:t>
                </a:r>
              </a:p>
              <a:p>
                <a:pPr algn="ctr" eaLnBrk="0" hangingPunct="0"/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pPr algn="ctr" eaLnBrk="0" hangingPunct="0"/>
                <a:r>
                  <a:rPr lang="en-US" sz="1000"/>
                  <a:t>network</a:t>
                </a:r>
              </a:p>
              <a:p>
                <a:pPr algn="ctr" eaLnBrk="0" hangingPunct="0"/>
                <a:r>
                  <a:rPr lang="en-US" sz="1000"/>
                  <a:t>data link</a:t>
                </a:r>
              </a:p>
              <a:p>
                <a:pPr algn="ctr" eaLnBrk="0" hangingPunct="0"/>
                <a:r>
                  <a:rPr lang="en-US" sz="1000"/>
                  <a:t>physical</a:t>
                </a:r>
                <a:endParaRPr lang="en-US" sz="2400"/>
              </a:p>
            </p:txBody>
          </p:sp>
          <p:sp>
            <p:nvSpPr>
              <p:cNvPr id="9233" name="Line 87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4" name="Line 87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5" name="Line 87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28" name="Freeform 874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10A8A8E-176D-4566-9547-423027D5003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700087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GBN: sender extended FSM</a:t>
            </a:r>
            <a:endParaRPr lang="en-US">
              <a:ea typeface="ＭＳ Ｐゴシック" pitchFamily="34" charset="-128"/>
            </a:endParaRPr>
          </a:p>
        </p:txBody>
      </p:sp>
      <p:grpSp>
        <p:nvGrpSpPr>
          <p:cNvPr id="51205" name="Group 3"/>
          <p:cNvGrpSpPr>
            <a:grpSpLocks/>
          </p:cNvGrpSpPr>
          <p:nvPr/>
        </p:nvGrpSpPr>
        <p:grpSpPr bwMode="auto">
          <a:xfrm>
            <a:off x="3535363" y="3743325"/>
            <a:ext cx="800100" cy="657225"/>
            <a:chOff x="1939" y="2515"/>
            <a:chExt cx="504" cy="414"/>
          </a:xfrm>
        </p:grpSpPr>
        <p:sp>
          <p:nvSpPr>
            <p:cNvPr id="51226" name="Oval 4"/>
            <p:cNvSpPr>
              <a:spLocks noChangeArrowheads="1"/>
            </p:cNvSpPr>
            <p:nvPr/>
          </p:nvSpPr>
          <p:spPr bwMode="auto">
            <a:xfrm>
              <a:off x="2004" y="2515"/>
              <a:ext cx="420" cy="41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/>
            </a:p>
          </p:txBody>
        </p:sp>
        <p:sp>
          <p:nvSpPr>
            <p:cNvPr id="51227" name="Text Box 5"/>
            <p:cNvSpPr txBox="1">
              <a:spLocks noChangeArrowheads="1"/>
            </p:cNvSpPr>
            <p:nvPr/>
          </p:nvSpPr>
          <p:spPr bwMode="auto">
            <a:xfrm>
              <a:off x="1939" y="2611"/>
              <a:ext cx="50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>
                  <a:latin typeface="Arial" charset="0"/>
                </a:rPr>
                <a:t>Wait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2028825" y="2830513"/>
            <a:ext cx="1624013" cy="1069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4751388" y="3810000"/>
            <a:ext cx="277653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start_timer</a:t>
            </a:r>
          </a:p>
          <a:p>
            <a:pPr eaLnBrk="0" hangingPunct="0"/>
            <a:r>
              <a:rPr lang="en-US" sz="1400">
                <a:latin typeface="Arial" charset="0"/>
              </a:rPr>
              <a:t>udt_send(sndpkt[base])</a:t>
            </a:r>
          </a:p>
          <a:p>
            <a:pPr eaLnBrk="0" hangingPunct="0"/>
            <a:r>
              <a:rPr lang="en-US" sz="1400">
                <a:latin typeface="Arial" charset="0"/>
              </a:rPr>
              <a:t>udt_send(sndpkt[base+1])</a:t>
            </a:r>
          </a:p>
          <a:p>
            <a:pPr eaLnBrk="0" hangingPunct="0"/>
            <a:r>
              <a:rPr lang="en-US" sz="1400">
                <a:latin typeface="Arial" charset="0"/>
              </a:rPr>
              <a:t>…</a:t>
            </a:r>
          </a:p>
          <a:p>
            <a:pPr eaLnBrk="0" hangingPunct="0"/>
            <a:r>
              <a:rPr lang="en-US" sz="1400">
                <a:latin typeface="Arial" charset="0"/>
              </a:rPr>
              <a:t>udt_send(sndpkt[nextseqnum-1])</a:t>
            </a:r>
          </a:p>
          <a:p>
            <a:pPr algn="ctr" eaLnBrk="0" hangingPunct="0"/>
            <a:endParaRPr lang="en-US" sz="1400">
              <a:latin typeface="Times New Roman" pitchFamily="18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773613" y="3575050"/>
            <a:ext cx="11001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timeout</a:t>
            </a:r>
            <a:endParaRPr lang="en-US" sz="1400">
              <a:latin typeface="Times New Roman" pitchFamily="18" charset="0"/>
            </a:endParaRPr>
          </a:p>
          <a:p>
            <a:pPr algn="ctr" eaLnBrk="0" hangingPunct="0"/>
            <a:endParaRPr lang="en-US" sz="1400">
              <a:latin typeface="Times New Roman" pitchFamily="18" charset="0"/>
            </a:endParaRP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4857750" y="3851275"/>
            <a:ext cx="1619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4360863" y="3498850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3194050" y="1069975"/>
            <a:ext cx="23336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rdt_send(data)</a:t>
            </a:r>
            <a:r>
              <a:rPr lang="en-US" sz="1000">
                <a:latin typeface="Arial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302000" y="1389063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3194050" y="1411288"/>
            <a:ext cx="55213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if (nextseqnum &lt; base+N) {</a:t>
            </a:r>
          </a:p>
          <a:p>
            <a:pPr eaLnBrk="0" hangingPunct="0"/>
            <a:r>
              <a:rPr lang="en-US" sz="1400">
                <a:latin typeface="Arial" charset="0"/>
              </a:rPr>
              <a:t>    sndpkt[nextseqnum] = make_pkt(nextseqnum,data,chksum)</a:t>
            </a:r>
          </a:p>
          <a:p>
            <a:pPr eaLnBrk="0" hangingPunct="0"/>
            <a:r>
              <a:rPr lang="en-US" sz="1400">
                <a:latin typeface="Arial" charset="0"/>
              </a:rPr>
              <a:t>    udt_send(sndpkt[nextseqnum])</a:t>
            </a:r>
          </a:p>
          <a:p>
            <a:pPr eaLnBrk="0" hangingPunct="0"/>
            <a:r>
              <a:rPr lang="en-US" sz="1400">
                <a:latin typeface="Arial" charset="0"/>
              </a:rPr>
              <a:t>    if (base == nextseqnum)</a:t>
            </a:r>
          </a:p>
          <a:p>
            <a:pPr eaLnBrk="0" hangingPunct="0"/>
            <a:r>
              <a:rPr lang="en-US" sz="1400">
                <a:latin typeface="Arial" charset="0"/>
              </a:rPr>
              <a:t>       start_timer</a:t>
            </a:r>
          </a:p>
          <a:p>
            <a:pPr eaLnBrk="0" hangingPunct="0"/>
            <a:r>
              <a:rPr lang="en-US" sz="1400">
                <a:latin typeface="Arial" charset="0"/>
              </a:rPr>
              <a:t>    nextseqnum++</a:t>
            </a:r>
          </a:p>
          <a:p>
            <a:pPr eaLnBrk="0" hangingPunct="0"/>
            <a:r>
              <a:rPr lang="en-US" sz="1400">
                <a:latin typeface="Arial" charset="0"/>
              </a:rPr>
              <a:t>    }</a:t>
            </a:r>
          </a:p>
          <a:p>
            <a:pPr eaLnBrk="0" hangingPunct="0"/>
            <a:r>
              <a:rPr lang="en-US" sz="1400">
                <a:latin typeface="Arial" charset="0"/>
              </a:rPr>
              <a:t>else</a:t>
            </a:r>
          </a:p>
          <a:p>
            <a:pPr eaLnBrk="0" hangingPunct="0"/>
            <a:r>
              <a:rPr lang="en-US" sz="1400">
                <a:latin typeface="Arial" charset="0"/>
              </a:rPr>
              <a:t>  refuse_data(data)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1214" name="Freeform 14"/>
          <p:cNvSpPr>
            <a:spLocks/>
          </p:cNvSpPr>
          <p:nvPr/>
        </p:nvSpPr>
        <p:spPr bwMode="auto">
          <a:xfrm rot="5142103" flipH="1">
            <a:off x="3787776" y="2933700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3343275" y="5478463"/>
            <a:ext cx="3686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base = getacknum(rcvpkt)+1</a:t>
            </a:r>
          </a:p>
          <a:p>
            <a:pPr eaLnBrk="0" hangingPunct="0"/>
            <a:r>
              <a:rPr lang="en-US" sz="1400">
                <a:latin typeface="Arial" charset="0"/>
              </a:rPr>
              <a:t>If (base == nextseqnum)</a:t>
            </a:r>
          </a:p>
          <a:p>
            <a:pPr eaLnBrk="0" hangingPunct="0"/>
            <a:r>
              <a:rPr lang="en-US" sz="1400">
                <a:latin typeface="Arial" charset="0"/>
              </a:rPr>
              <a:t>    stop_timer</a:t>
            </a:r>
          </a:p>
          <a:p>
            <a:pPr eaLnBrk="0" hangingPunct="0"/>
            <a:r>
              <a:rPr lang="en-US" sz="1400">
                <a:latin typeface="Arial" charset="0"/>
              </a:rPr>
              <a:t>  else</a:t>
            </a:r>
          </a:p>
          <a:p>
            <a:pPr eaLnBrk="0" hangingPunct="0"/>
            <a:r>
              <a:rPr lang="en-US" sz="1400">
                <a:latin typeface="Arial" charset="0"/>
              </a:rPr>
              <a:t>    start_timer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3355975" y="4978400"/>
            <a:ext cx="28336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&amp;&amp; </a:t>
            </a:r>
          </a:p>
          <a:p>
            <a:pPr eaLnBrk="0" hangingPunct="0"/>
            <a:r>
              <a:rPr lang="en-US" sz="1400">
                <a:latin typeface="Arial" charset="0"/>
              </a:rPr>
              <a:t>   notcorrupt(rcvpkt) </a:t>
            </a:r>
          </a:p>
          <a:p>
            <a:pPr algn="ctr" eaLnBrk="0" hangingPunct="0"/>
            <a:endParaRPr lang="en-US" sz="1400">
              <a:latin typeface="Times New Roman" pitchFamily="18" charset="0"/>
            </a:endParaRPr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3448050" y="5502275"/>
            <a:ext cx="1619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8" name="Freeform 18"/>
          <p:cNvSpPr>
            <a:spLocks/>
          </p:cNvSpPr>
          <p:nvPr/>
        </p:nvSpPr>
        <p:spPr bwMode="auto">
          <a:xfrm>
            <a:off x="3505200" y="4446588"/>
            <a:ext cx="1054100" cy="674687"/>
          </a:xfrm>
          <a:custGeom>
            <a:avLst/>
            <a:gdLst>
              <a:gd name="T0" fmla="*/ 2147483647 w 664"/>
              <a:gd name="T1" fmla="*/ 2147483647 h 425"/>
              <a:gd name="T2" fmla="*/ 2147483647 w 664"/>
              <a:gd name="T3" fmla="*/ 0 h 425"/>
              <a:gd name="T4" fmla="*/ 0 60000 65536"/>
              <a:gd name="T5" fmla="*/ 0 60000 65536"/>
              <a:gd name="T6" fmla="*/ 0 w 664"/>
              <a:gd name="T7" fmla="*/ 0 h 425"/>
              <a:gd name="T8" fmla="*/ 664 w 664"/>
              <a:gd name="T9" fmla="*/ 425 h 4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4" h="425">
                <a:moveTo>
                  <a:pt x="241" y="20"/>
                </a:moveTo>
                <a:cubicBezTo>
                  <a:pt x="0" y="393"/>
                  <a:pt x="664" y="425"/>
                  <a:pt x="388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1614488" y="3257550"/>
            <a:ext cx="803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1487488" y="3227388"/>
            <a:ext cx="14859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base=1</a:t>
            </a:r>
          </a:p>
          <a:p>
            <a:pPr eaLnBrk="0" hangingPunct="0"/>
            <a:r>
              <a:rPr lang="en-US" sz="1400">
                <a:latin typeface="Arial" charset="0"/>
              </a:rPr>
              <a:t>nextseqnum=1</a:t>
            </a:r>
            <a:endParaRPr lang="en-US" sz="1400">
              <a:latin typeface="Times New Roman" pitchFamily="18" charset="0"/>
            </a:endParaRPr>
          </a:p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1250950" y="4289425"/>
            <a:ext cx="20478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 </a:t>
            </a:r>
          </a:p>
          <a:p>
            <a:pPr eaLnBrk="0" hangingPunct="0"/>
            <a:r>
              <a:rPr lang="en-US" sz="1400">
                <a:latin typeface="Arial" charset="0"/>
              </a:rPr>
              <a:t>   &amp;&amp; corrupt(rcvpkt)</a:t>
            </a:r>
            <a:r>
              <a:rPr lang="en-US" sz="1000">
                <a:latin typeface="Arial" charset="0"/>
              </a:rPr>
              <a:t> </a:t>
            </a:r>
          </a:p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1343025" y="4787900"/>
            <a:ext cx="1520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3" name="Freeform 23"/>
          <p:cNvSpPr>
            <a:spLocks/>
          </p:cNvSpPr>
          <p:nvPr/>
        </p:nvSpPr>
        <p:spPr bwMode="auto">
          <a:xfrm>
            <a:off x="2898775" y="4221163"/>
            <a:ext cx="695325" cy="638175"/>
          </a:xfrm>
          <a:custGeom>
            <a:avLst/>
            <a:gdLst>
              <a:gd name="T0" fmla="*/ 2147483647 w 1095"/>
              <a:gd name="T1" fmla="*/ 0 h 1005"/>
              <a:gd name="T2" fmla="*/ 2147483647 w 1095"/>
              <a:gd name="T3" fmla="*/ 2147483647 h 1005"/>
              <a:gd name="T4" fmla="*/ 0 60000 65536"/>
              <a:gd name="T5" fmla="*/ 0 60000 65536"/>
              <a:gd name="T6" fmla="*/ 0 w 1095"/>
              <a:gd name="T7" fmla="*/ 0 h 1005"/>
              <a:gd name="T8" fmla="*/ 1095 w 1095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5" h="1005">
                <a:moveTo>
                  <a:pt x="1005" y="0"/>
                </a:moveTo>
                <a:cubicBezTo>
                  <a:pt x="0" y="30"/>
                  <a:pt x="645" y="1005"/>
                  <a:pt x="1095" y="16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1530350" y="2927350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Symbol" pitchFamily="18" charset="2"/>
              </a:rPr>
              <a:t>L</a:t>
            </a:r>
          </a:p>
        </p:txBody>
      </p:sp>
      <p:pic>
        <p:nvPicPr>
          <p:cNvPr id="51225" name="Picture 2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263" y="760413"/>
            <a:ext cx="54848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522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7500F05-C08C-4547-B29A-2BB47D39298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01688" y="3641725"/>
            <a:ext cx="8148637" cy="28543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ACK-only: always send ACK for correctly-received pkt with highest </a:t>
            </a: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in-order</a:t>
            </a:r>
            <a:r>
              <a:rPr lang="en-US">
                <a:ea typeface="ＭＳ Ｐゴシック" pitchFamily="34" charset="-128"/>
              </a:rPr>
              <a:t> seq #</a:t>
            </a:r>
          </a:p>
          <a:p>
            <a:pPr lvl="1"/>
            <a:r>
              <a:rPr lang="en-US">
                <a:ea typeface="ＭＳ Ｐゴシック" pitchFamily="34" charset="-128"/>
              </a:rPr>
              <a:t>may generate duplicate ACKs</a:t>
            </a:r>
          </a:p>
          <a:p>
            <a:pPr lvl="1"/>
            <a:r>
              <a:rPr lang="en-US">
                <a:ea typeface="ＭＳ Ｐゴシック" pitchFamily="34" charset="-128"/>
              </a:rPr>
              <a:t>need only remember </a:t>
            </a:r>
            <a:r>
              <a:rPr lang="en-US" b="1">
                <a:latin typeface="Courier New" pitchFamily="49" charset="0"/>
                <a:ea typeface="ＭＳ Ｐゴシック" pitchFamily="34" charset="-128"/>
              </a:rPr>
              <a:t>expectedseqnum</a:t>
            </a:r>
          </a:p>
          <a:p>
            <a:r>
              <a:rPr lang="en-US">
                <a:ea typeface="ＭＳ Ｐゴシック" pitchFamily="34" charset="-128"/>
              </a:rPr>
              <a:t>out-of-order pkt: </a:t>
            </a:r>
          </a:p>
          <a:p>
            <a:pPr lvl="1"/>
            <a:r>
              <a:rPr lang="en-US">
                <a:ea typeface="ＭＳ Ｐゴシック" pitchFamily="34" charset="-128"/>
              </a:rPr>
              <a:t>discard (don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t buffer): </a:t>
            </a:r>
            <a:r>
              <a:rPr lang="en-US" altLang="ja-JP" i="1">
                <a:solidFill>
                  <a:srgbClr val="CC0000"/>
                </a:solidFill>
                <a:ea typeface="ＭＳ Ｐゴシック" pitchFamily="34" charset="-128"/>
              </a:rPr>
              <a:t>no receiver buffering!</a:t>
            </a:r>
          </a:p>
          <a:p>
            <a:pPr lvl="1"/>
            <a:r>
              <a:rPr lang="en-US">
                <a:ea typeface="ＭＳ Ｐゴシック" pitchFamily="34" charset="-128"/>
              </a:rPr>
              <a:t>re-ACK pkt with highest in-order seq #</a:t>
            </a:r>
          </a:p>
        </p:txBody>
      </p:sp>
      <p:sp>
        <p:nvSpPr>
          <p:cNvPr id="52229" name="Oval 4"/>
          <p:cNvSpPr>
            <a:spLocks noChangeArrowheads="1"/>
          </p:cNvSpPr>
          <p:nvPr/>
        </p:nvSpPr>
        <p:spPr bwMode="auto">
          <a:xfrm>
            <a:off x="3159125" y="2041525"/>
            <a:ext cx="666750" cy="6572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/>
          </a:p>
        </p:txBody>
      </p:sp>
      <p:sp>
        <p:nvSpPr>
          <p:cNvPr id="52230" name="Text Box 5"/>
          <p:cNvSpPr txBox="1">
            <a:spLocks noChangeArrowheads="1"/>
          </p:cNvSpPr>
          <p:nvPr/>
        </p:nvSpPr>
        <p:spPr bwMode="auto">
          <a:xfrm>
            <a:off x="3068638" y="2209800"/>
            <a:ext cx="8001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>
                <a:latin typeface="Arial" charset="0"/>
              </a:rPr>
              <a:t>Wait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2231" name="Line 6"/>
          <p:cNvSpPr>
            <a:spLocks noChangeShapeType="1"/>
          </p:cNvSpPr>
          <p:nvPr/>
        </p:nvSpPr>
        <p:spPr bwMode="auto">
          <a:xfrm>
            <a:off x="844550" y="1881188"/>
            <a:ext cx="2298700" cy="4746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2" name="Text Box 7"/>
          <p:cNvSpPr txBox="1">
            <a:spLocks noChangeArrowheads="1"/>
          </p:cNvSpPr>
          <p:nvPr/>
        </p:nvSpPr>
        <p:spPr bwMode="auto">
          <a:xfrm>
            <a:off x="2557463" y="1468438"/>
            <a:ext cx="1617662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udt_send(sndpkt)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2233" name="Text Box 8"/>
          <p:cNvSpPr txBox="1">
            <a:spLocks noChangeArrowheads="1"/>
          </p:cNvSpPr>
          <p:nvPr/>
        </p:nvSpPr>
        <p:spPr bwMode="auto">
          <a:xfrm>
            <a:off x="2597150" y="1192213"/>
            <a:ext cx="7254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default</a:t>
            </a:r>
            <a:endParaRPr lang="en-US" sz="1400">
              <a:latin typeface="Times New Roman" pitchFamily="18" charset="0"/>
            </a:endParaRPr>
          </a:p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52234" name="Line 9"/>
          <p:cNvSpPr>
            <a:spLocks noChangeShapeType="1"/>
          </p:cNvSpPr>
          <p:nvPr/>
        </p:nvSpPr>
        <p:spPr bwMode="auto">
          <a:xfrm>
            <a:off x="2678113" y="1489075"/>
            <a:ext cx="8159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5" name="Freeform 10"/>
          <p:cNvSpPr>
            <a:spLocks/>
          </p:cNvSpPr>
          <p:nvPr/>
        </p:nvSpPr>
        <p:spPr bwMode="auto">
          <a:xfrm>
            <a:off x="3832225" y="1784350"/>
            <a:ext cx="828675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6" name="Text Box 11"/>
          <p:cNvSpPr txBox="1">
            <a:spLocks noChangeArrowheads="1"/>
          </p:cNvSpPr>
          <p:nvPr/>
        </p:nvSpPr>
        <p:spPr bwMode="auto">
          <a:xfrm>
            <a:off x="4325938" y="1554163"/>
            <a:ext cx="3570287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rdt_rcv(rcvpkt)</a:t>
            </a:r>
          </a:p>
          <a:p>
            <a:pPr eaLnBrk="0" hangingPunct="0"/>
            <a:r>
              <a:rPr lang="en-US" sz="1400">
                <a:latin typeface="Arial" charset="0"/>
              </a:rPr>
              <a:t>  &amp;&amp; notcurrupt(rcvpkt)</a:t>
            </a:r>
          </a:p>
          <a:p>
            <a:pPr eaLnBrk="0" hangingPunct="0"/>
            <a:r>
              <a:rPr lang="en-US" sz="1400">
                <a:latin typeface="Arial" charset="0"/>
              </a:rPr>
              <a:t>  &amp;&amp; hasseqnum(rcvpkt,expectedseqnum) 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2237" name="Line 12"/>
          <p:cNvSpPr>
            <a:spLocks noChangeShapeType="1"/>
          </p:cNvSpPr>
          <p:nvPr/>
        </p:nvSpPr>
        <p:spPr bwMode="auto">
          <a:xfrm>
            <a:off x="4395788" y="2246313"/>
            <a:ext cx="31750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8" name="Text Box 13"/>
          <p:cNvSpPr txBox="1">
            <a:spLocks noChangeArrowheads="1"/>
          </p:cNvSpPr>
          <p:nvPr/>
        </p:nvSpPr>
        <p:spPr bwMode="auto">
          <a:xfrm>
            <a:off x="4330700" y="2289175"/>
            <a:ext cx="4314825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extract(rcvpkt,data)</a:t>
            </a:r>
          </a:p>
          <a:p>
            <a:pPr eaLnBrk="0" hangingPunct="0"/>
            <a:r>
              <a:rPr lang="en-US" sz="1400">
                <a:latin typeface="Arial" charset="0"/>
              </a:rPr>
              <a:t>deliver_data(data)</a:t>
            </a:r>
          </a:p>
          <a:p>
            <a:pPr eaLnBrk="0" hangingPunct="0"/>
            <a:r>
              <a:rPr lang="en-US" sz="1400">
                <a:latin typeface="Arial" charset="0"/>
              </a:rPr>
              <a:t>sndpkt = make_pkt(expectedseqnum,ACK,chksum)</a:t>
            </a:r>
          </a:p>
          <a:p>
            <a:pPr eaLnBrk="0" hangingPunct="0"/>
            <a:r>
              <a:rPr lang="en-US" sz="1400">
                <a:latin typeface="Arial" charset="0"/>
              </a:rPr>
              <a:t>udt_send(sndpkt)</a:t>
            </a:r>
          </a:p>
          <a:p>
            <a:pPr eaLnBrk="0" hangingPunct="0"/>
            <a:r>
              <a:rPr lang="en-US" sz="1400">
                <a:latin typeface="Arial" charset="0"/>
              </a:rPr>
              <a:t>expectedseqnum++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2239" name="Freeform 14"/>
          <p:cNvSpPr>
            <a:spLocks/>
          </p:cNvSpPr>
          <p:nvPr/>
        </p:nvSpPr>
        <p:spPr bwMode="auto">
          <a:xfrm rot="5142103" flipH="1">
            <a:off x="3305176" y="1260475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0" name="Line 15"/>
          <p:cNvSpPr>
            <a:spLocks noChangeShapeType="1"/>
          </p:cNvSpPr>
          <p:nvPr/>
        </p:nvSpPr>
        <p:spPr bwMode="auto">
          <a:xfrm>
            <a:off x="784225" y="2293938"/>
            <a:ext cx="1238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41" name="Text Box 16"/>
          <p:cNvSpPr txBox="1">
            <a:spLocks noChangeArrowheads="1"/>
          </p:cNvSpPr>
          <p:nvPr/>
        </p:nvSpPr>
        <p:spPr bwMode="auto">
          <a:xfrm>
            <a:off x="693738" y="2314575"/>
            <a:ext cx="36417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" charset="0"/>
              </a:rPr>
              <a:t>expectedseqnum=1</a:t>
            </a:r>
          </a:p>
          <a:p>
            <a:pPr eaLnBrk="0" hangingPunct="0"/>
            <a:r>
              <a:rPr lang="en-US" sz="1400">
                <a:latin typeface="Arial" charset="0"/>
              </a:rPr>
              <a:t>sndpkt =    </a:t>
            </a:r>
          </a:p>
          <a:p>
            <a:pPr eaLnBrk="0" hangingPunct="0"/>
            <a:r>
              <a:rPr lang="en-US" sz="1400">
                <a:latin typeface="Arial" charset="0"/>
              </a:rPr>
              <a:t>  make_pkt(expectedseqnum,ACK,chksum)</a:t>
            </a:r>
          </a:p>
          <a:p>
            <a:pPr eaLnBrk="0" hangingPunct="0"/>
            <a:endParaRPr lang="en-US" sz="1400">
              <a:latin typeface="Times New Roman" pitchFamily="18" charset="0"/>
            </a:endParaRPr>
          </a:p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52242" name="Text Box 17"/>
          <p:cNvSpPr txBox="1">
            <a:spLocks noChangeArrowheads="1"/>
          </p:cNvSpPr>
          <p:nvPr/>
        </p:nvSpPr>
        <p:spPr bwMode="auto">
          <a:xfrm>
            <a:off x="730250" y="1990725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Symbol" pitchFamily="18" charset="2"/>
              </a:rPr>
              <a:t>L</a:t>
            </a:r>
          </a:p>
        </p:txBody>
      </p:sp>
      <p:sp>
        <p:nvSpPr>
          <p:cNvPr id="50195" name="Rectangle 19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700087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GBN: receiver extended FSM</a:t>
            </a:r>
          </a:p>
        </p:txBody>
      </p:sp>
      <p:pic>
        <p:nvPicPr>
          <p:cNvPr id="52244" name="Picture 22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850" y="806450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143E1AC5-F908-4F4A-B150-2094C8D4AC4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04788"/>
            <a:ext cx="7772400" cy="650875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GBN in action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2632075" y="1412875"/>
            <a:ext cx="1246188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/>
              <a:t>send  pkt0</a:t>
            </a:r>
          </a:p>
          <a:p>
            <a:pPr algn="r" eaLnBrk="0" hangingPunct="0"/>
            <a:r>
              <a:rPr lang="en-US" sz="1800"/>
              <a:t>send  pkt1</a:t>
            </a:r>
          </a:p>
          <a:p>
            <a:pPr algn="r" eaLnBrk="0" hangingPunct="0"/>
            <a:r>
              <a:rPr lang="en-US" sz="1800"/>
              <a:t>send  pkt2</a:t>
            </a:r>
          </a:p>
          <a:p>
            <a:pPr algn="r" eaLnBrk="0" hangingPunct="0"/>
            <a:r>
              <a:rPr lang="en-US" sz="1800"/>
              <a:t>send  pkt3</a:t>
            </a:r>
          </a:p>
          <a:p>
            <a:pPr algn="r" eaLnBrk="0" hangingPunct="0"/>
            <a:r>
              <a:rPr lang="en-US" sz="1800"/>
              <a:t>(wait)</a:t>
            </a:r>
          </a:p>
        </p:txBody>
      </p:sp>
      <p:sp>
        <p:nvSpPr>
          <p:cNvPr id="53254" name="Text Box 5"/>
          <p:cNvSpPr txBox="1">
            <a:spLocks noChangeArrowheads="1"/>
          </p:cNvSpPr>
          <p:nvPr/>
        </p:nvSpPr>
        <p:spPr bwMode="auto">
          <a:xfrm>
            <a:off x="2952750" y="1041400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5983288" y="1060450"/>
            <a:ext cx="1071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53256" name="Line 14"/>
          <p:cNvSpPr>
            <a:spLocks noChangeShapeType="1"/>
          </p:cNvSpPr>
          <p:nvPr/>
        </p:nvSpPr>
        <p:spPr bwMode="auto">
          <a:xfrm>
            <a:off x="6057900" y="1658938"/>
            <a:ext cx="11113" cy="453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57" name="Text Box 15"/>
          <p:cNvSpPr txBox="1">
            <a:spLocks noChangeArrowheads="1"/>
          </p:cNvSpPr>
          <p:nvPr/>
        </p:nvSpPr>
        <p:spPr bwMode="auto">
          <a:xfrm>
            <a:off x="6000750" y="1854200"/>
            <a:ext cx="25685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receive pkt0, send ack0</a:t>
            </a:r>
          </a:p>
          <a:p>
            <a:pPr eaLnBrk="0" hangingPunct="0"/>
            <a:r>
              <a:rPr lang="en-US" sz="1800"/>
              <a:t>receive pkt1, send ack1</a:t>
            </a:r>
          </a:p>
          <a:p>
            <a:pPr eaLnBrk="0" hangingPunct="0"/>
            <a:r>
              <a:rPr lang="en-US" sz="1800"/>
              <a:t> </a:t>
            </a:r>
          </a:p>
          <a:p>
            <a:pPr eaLnBrk="0" hangingPunct="0"/>
            <a:r>
              <a:rPr lang="en-US" sz="1800"/>
              <a:t>receive pkt3, discard, </a:t>
            </a:r>
          </a:p>
          <a:p>
            <a:pPr eaLnBrk="0" hangingPunct="0"/>
            <a:r>
              <a:rPr lang="en-US" sz="1800"/>
              <a:t>           (re)send ack1</a:t>
            </a:r>
          </a:p>
        </p:txBody>
      </p:sp>
      <p:sp>
        <p:nvSpPr>
          <p:cNvPr id="53258" name="Text Box 22"/>
          <p:cNvSpPr txBox="1">
            <a:spLocks noChangeArrowheads="1"/>
          </p:cNvSpPr>
          <p:nvPr/>
        </p:nvSpPr>
        <p:spPr bwMode="auto">
          <a:xfrm>
            <a:off x="1776413" y="3016250"/>
            <a:ext cx="21542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/>
              <a:t>rcv ack0, send pkt4</a:t>
            </a:r>
          </a:p>
          <a:p>
            <a:pPr algn="r" eaLnBrk="0" hangingPunct="0"/>
            <a:r>
              <a:rPr lang="en-US" sz="1800"/>
              <a:t>rcv ack1, send pkt5</a:t>
            </a:r>
          </a:p>
          <a:p>
            <a:pPr algn="r" eaLnBrk="0" hangingPunct="0"/>
            <a:endParaRPr lang="en-US" sz="1800"/>
          </a:p>
        </p:txBody>
      </p:sp>
      <p:pic>
        <p:nvPicPr>
          <p:cNvPr id="53259" name="Picture 34" descr="alarm_clock_ring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3100" y="4164013"/>
            <a:ext cx="4365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60" name="Text Box 35"/>
          <p:cNvSpPr txBox="1">
            <a:spLocks noChangeArrowheads="1"/>
          </p:cNvSpPr>
          <p:nvPr/>
        </p:nvSpPr>
        <p:spPr bwMode="auto">
          <a:xfrm>
            <a:off x="2311400" y="4379913"/>
            <a:ext cx="153828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lnSpc>
                <a:spcPct val="75000"/>
              </a:lnSpc>
            </a:pPr>
            <a:r>
              <a:rPr lang="en-US" sz="1800" i="1">
                <a:solidFill>
                  <a:srgbClr val="FF0000"/>
                </a:solidFill>
              </a:rPr>
              <a:t>pkt 2 timeout</a:t>
            </a:r>
          </a:p>
        </p:txBody>
      </p:sp>
      <p:sp>
        <p:nvSpPr>
          <p:cNvPr id="53261" name="Text Box 36"/>
          <p:cNvSpPr txBox="1">
            <a:spLocks noChangeArrowheads="1"/>
          </p:cNvSpPr>
          <p:nvPr/>
        </p:nvSpPr>
        <p:spPr bwMode="auto">
          <a:xfrm>
            <a:off x="2636838" y="4594225"/>
            <a:ext cx="1246187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lnSpc>
                <a:spcPct val="90000"/>
              </a:lnSpc>
            </a:pPr>
            <a:r>
              <a:rPr lang="en-US" sz="1800"/>
              <a:t>send  pkt2</a:t>
            </a:r>
          </a:p>
          <a:p>
            <a:pPr algn="r" eaLnBrk="0" hangingPunct="0">
              <a:lnSpc>
                <a:spcPct val="90000"/>
              </a:lnSpc>
            </a:pPr>
            <a:r>
              <a:rPr lang="en-US" sz="1800"/>
              <a:t>send  pkt3</a:t>
            </a:r>
          </a:p>
          <a:p>
            <a:pPr algn="r" eaLnBrk="0" hangingPunct="0">
              <a:lnSpc>
                <a:spcPct val="90000"/>
              </a:lnSpc>
            </a:pPr>
            <a:r>
              <a:rPr lang="en-US" sz="1800"/>
              <a:t>send  pkt4</a:t>
            </a:r>
          </a:p>
          <a:p>
            <a:pPr algn="r" eaLnBrk="0" hangingPunct="0">
              <a:lnSpc>
                <a:spcPct val="90000"/>
              </a:lnSpc>
            </a:pPr>
            <a:r>
              <a:rPr lang="en-US" sz="1800"/>
              <a:t>send  pkt5</a:t>
            </a:r>
          </a:p>
        </p:txBody>
      </p:sp>
      <p:sp>
        <p:nvSpPr>
          <p:cNvPr id="53262" name="Line 7"/>
          <p:cNvSpPr>
            <a:spLocks noChangeShapeType="1"/>
          </p:cNvSpPr>
          <p:nvPr/>
        </p:nvSpPr>
        <p:spPr bwMode="auto">
          <a:xfrm>
            <a:off x="3922713" y="16065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63" name="Line 11"/>
          <p:cNvSpPr>
            <a:spLocks noChangeShapeType="1"/>
          </p:cNvSpPr>
          <p:nvPr/>
        </p:nvSpPr>
        <p:spPr bwMode="auto">
          <a:xfrm>
            <a:off x="3921125" y="1881188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64" name="Line 12"/>
          <p:cNvSpPr>
            <a:spLocks noChangeShapeType="1"/>
          </p:cNvSpPr>
          <p:nvPr/>
        </p:nvSpPr>
        <p:spPr bwMode="auto">
          <a:xfrm>
            <a:off x="3937000" y="2144713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65" name="Line 13"/>
          <p:cNvSpPr>
            <a:spLocks noChangeShapeType="1"/>
          </p:cNvSpPr>
          <p:nvPr/>
        </p:nvSpPr>
        <p:spPr bwMode="auto">
          <a:xfrm>
            <a:off x="3943350" y="2430463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66" name="Line 17"/>
          <p:cNvSpPr>
            <a:spLocks noChangeShapeType="1"/>
          </p:cNvSpPr>
          <p:nvPr/>
        </p:nvSpPr>
        <p:spPr bwMode="auto">
          <a:xfrm flipH="1">
            <a:off x="3929063" y="2130425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4699000" y="2179638"/>
            <a:ext cx="341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4857750" y="2200275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i="1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 flipH="1">
            <a:off x="3925888" y="2416175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70" name="Line 24"/>
          <p:cNvSpPr>
            <a:spLocks noChangeShapeType="1"/>
          </p:cNvSpPr>
          <p:nvPr/>
        </p:nvSpPr>
        <p:spPr bwMode="auto">
          <a:xfrm>
            <a:off x="3929063" y="3252788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71" name="Line 25"/>
          <p:cNvSpPr>
            <a:spLocks noChangeShapeType="1"/>
          </p:cNvSpPr>
          <p:nvPr/>
        </p:nvSpPr>
        <p:spPr bwMode="auto">
          <a:xfrm>
            <a:off x="3960813" y="3571875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72" name="Line 26"/>
          <p:cNvSpPr>
            <a:spLocks noChangeShapeType="1"/>
          </p:cNvSpPr>
          <p:nvPr/>
        </p:nvSpPr>
        <p:spPr bwMode="auto">
          <a:xfrm flipH="1">
            <a:off x="3957638" y="2946400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53273" name="Group 29"/>
          <p:cNvGrpSpPr>
            <a:grpSpLocks/>
          </p:cNvGrpSpPr>
          <p:nvPr/>
        </p:nvGrpSpPr>
        <p:grpSpPr bwMode="auto">
          <a:xfrm>
            <a:off x="3817938" y="2135188"/>
            <a:ext cx="103187" cy="2462212"/>
            <a:chOff x="3651" y="1878"/>
            <a:chExt cx="78" cy="963"/>
          </a:xfrm>
        </p:grpSpPr>
        <p:sp>
          <p:nvSpPr>
            <p:cNvPr id="53319" name="Line 30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320" name="Line 31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321" name="Line 32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3274" name="Line 37"/>
          <p:cNvSpPr>
            <a:spLocks noChangeShapeType="1"/>
          </p:cNvSpPr>
          <p:nvPr/>
        </p:nvSpPr>
        <p:spPr bwMode="auto">
          <a:xfrm>
            <a:off x="3937000" y="47656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75" name="Line 38"/>
          <p:cNvSpPr>
            <a:spLocks noChangeShapeType="1"/>
          </p:cNvSpPr>
          <p:nvPr/>
        </p:nvSpPr>
        <p:spPr bwMode="auto">
          <a:xfrm>
            <a:off x="3929063" y="50101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76" name="Line 39"/>
          <p:cNvSpPr>
            <a:spLocks noChangeShapeType="1"/>
          </p:cNvSpPr>
          <p:nvPr/>
        </p:nvSpPr>
        <p:spPr bwMode="auto">
          <a:xfrm>
            <a:off x="3922713" y="524351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77" name="Line 40"/>
          <p:cNvSpPr>
            <a:spLocks noChangeShapeType="1"/>
          </p:cNvSpPr>
          <p:nvPr/>
        </p:nvSpPr>
        <p:spPr bwMode="auto">
          <a:xfrm>
            <a:off x="3925888" y="54768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78" name="Text Box 41"/>
          <p:cNvSpPr txBox="1">
            <a:spLocks noChangeArrowheads="1"/>
          </p:cNvSpPr>
          <p:nvPr/>
        </p:nvSpPr>
        <p:spPr bwMode="auto">
          <a:xfrm>
            <a:off x="5997575" y="3378200"/>
            <a:ext cx="241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receive pkt4, discard, </a:t>
            </a:r>
          </a:p>
          <a:p>
            <a:pPr eaLnBrk="0" hangingPunct="0"/>
            <a:r>
              <a:rPr lang="en-US" sz="1800"/>
              <a:t>           (re)send ack1</a:t>
            </a:r>
          </a:p>
        </p:txBody>
      </p:sp>
      <p:sp>
        <p:nvSpPr>
          <p:cNvPr id="53279" name="Text Box 42"/>
          <p:cNvSpPr txBox="1">
            <a:spLocks noChangeArrowheads="1"/>
          </p:cNvSpPr>
          <p:nvPr/>
        </p:nvSpPr>
        <p:spPr bwMode="auto">
          <a:xfrm>
            <a:off x="6016625" y="3898900"/>
            <a:ext cx="241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receive pkt5, discard, </a:t>
            </a:r>
          </a:p>
          <a:p>
            <a:pPr eaLnBrk="0" hangingPunct="0"/>
            <a:r>
              <a:rPr lang="en-US" sz="1800"/>
              <a:t>           (re)send ack1</a:t>
            </a:r>
          </a:p>
        </p:txBody>
      </p:sp>
      <p:sp>
        <p:nvSpPr>
          <p:cNvPr id="53280" name="Text Box 43"/>
          <p:cNvSpPr txBox="1">
            <a:spLocks noChangeArrowheads="1"/>
          </p:cNvSpPr>
          <p:nvPr/>
        </p:nvSpPr>
        <p:spPr bwMode="auto">
          <a:xfrm>
            <a:off x="6027738" y="5053013"/>
            <a:ext cx="296545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/>
              <a:t>rcv pkt2, deliver, send ack2</a:t>
            </a:r>
          </a:p>
          <a:p>
            <a:pPr eaLnBrk="0" hangingPunct="0">
              <a:lnSpc>
                <a:spcPct val="90000"/>
              </a:lnSpc>
            </a:pPr>
            <a:r>
              <a:rPr lang="en-US" sz="1800"/>
              <a:t>rcv pkt3, deliver, send ack3</a:t>
            </a:r>
          </a:p>
          <a:p>
            <a:pPr eaLnBrk="0" hangingPunct="0">
              <a:lnSpc>
                <a:spcPct val="90000"/>
              </a:lnSpc>
            </a:pPr>
            <a:r>
              <a:rPr lang="en-US" sz="1800"/>
              <a:t>rcv pkt4, deliver, send ack4</a:t>
            </a:r>
          </a:p>
          <a:p>
            <a:pPr eaLnBrk="0" hangingPunct="0">
              <a:lnSpc>
                <a:spcPct val="90000"/>
              </a:lnSpc>
            </a:pPr>
            <a:r>
              <a:rPr lang="en-US" sz="1800"/>
              <a:t>rcv pkt5, deliver, send ack5</a:t>
            </a:r>
          </a:p>
        </p:txBody>
      </p:sp>
      <p:sp>
        <p:nvSpPr>
          <p:cNvPr id="53281" name="Text Box 44"/>
          <p:cNvSpPr txBox="1">
            <a:spLocks noChangeArrowheads="1"/>
          </p:cNvSpPr>
          <p:nvPr/>
        </p:nvSpPr>
        <p:spPr bwMode="auto">
          <a:xfrm>
            <a:off x="2079625" y="3881438"/>
            <a:ext cx="1811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ignore duplicate ACK</a:t>
            </a:r>
          </a:p>
        </p:txBody>
      </p:sp>
      <p:grpSp>
        <p:nvGrpSpPr>
          <p:cNvPr id="53282" name="Group 65"/>
          <p:cNvGrpSpPr>
            <a:grpSpLocks/>
          </p:cNvGrpSpPr>
          <p:nvPr/>
        </p:nvGrpSpPr>
        <p:grpSpPr bwMode="auto">
          <a:xfrm>
            <a:off x="182563" y="1450975"/>
            <a:ext cx="1512887" cy="304800"/>
            <a:chOff x="115" y="914"/>
            <a:chExt cx="953" cy="192"/>
          </a:xfrm>
        </p:grpSpPr>
        <p:sp>
          <p:nvSpPr>
            <p:cNvPr id="53317" name="Rectangle 60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3318" name="Text Box 46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53283" name="Text Box 59"/>
          <p:cNvSpPr txBox="1">
            <a:spLocks noChangeArrowheads="1"/>
          </p:cNvSpPr>
          <p:nvPr/>
        </p:nvSpPr>
        <p:spPr bwMode="auto">
          <a:xfrm>
            <a:off x="139700" y="1104900"/>
            <a:ext cx="2146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i="1" u="sng">
                <a:solidFill>
                  <a:srgbClr val="000099"/>
                </a:solidFill>
              </a:rPr>
              <a:t>sender window (N=4)</a:t>
            </a:r>
          </a:p>
        </p:txBody>
      </p:sp>
      <p:grpSp>
        <p:nvGrpSpPr>
          <p:cNvPr id="53284" name="Group 67"/>
          <p:cNvGrpSpPr>
            <a:grpSpLocks/>
          </p:cNvGrpSpPr>
          <p:nvPr/>
        </p:nvGrpSpPr>
        <p:grpSpPr bwMode="auto">
          <a:xfrm>
            <a:off x="179388" y="1736725"/>
            <a:ext cx="1512887" cy="304800"/>
            <a:chOff x="115" y="914"/>
            <a:chExt cx="953" cy="192"/>
          </a:xfrm>
        </p:grpSpPr>
        <p:sp>
          <p:nvSpPr>
            <p:cNvPr id="53315" name="Rectangle 6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3316" name="Text Box 6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3285" name="Group 70"/>
          <p:cNvGrpSpPr>
            <a:grpSpLocks/>
          </p:cNvGrpSpPr>
          <p:nvPr/>
        </p:nvGrpSpPr>
        <p:grpSpPr bwMode="auto">
          <a:xfrm>
            <a:off x="187325" y="2022475"/>
            <a:ext cx="1512888" cy="304800"/>
            <a:chOff x="115" y="914"/>
            <a:chExt cx="953" cy="192"/>
          </a:xfrm>
        </p:grpSpPr>
        <p:sp>
          <p:nvSpPr>
            <p:cNvPr id="53313" name="Rectangle 71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3314" name="Text Box 72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3286" name="Group 73"/>
          <p:cNvGrpSpPr>
            <a:grpSpLocks/>
          </p:cNvGrpSpPr>
          <p:nvPr/>
        </p:nvGrpSpPr>
        <p:grpSpPr bwMode="auto">
          <a:xfrm>
            <a:off x="184150" y="2297113"/>
            <a:ext cx="1512888" cy="304800"/>
            <a:chOff x="115" y="914"/>
            <a:chExt cx="953" cy="192"/>
          </a:xfrm>
        </p:grpSpPr>
        <p:sp>
          <p:nvSpPr>
            <p:cNvPr id="53311" name="Rectangle 74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3312" name="Text Box 75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53287" name="Rectangle 79"/>
          <p:cNvSpPr>
            <a:spLocks noChangeArrowheads="1"/>
          </p:cNvSpPr>
          <p:nvPr/>
        </p:nvSpPr>
        <p:spPr bwMode="auto">
          <a:xfrm>
            <a:off x="395288" y="3101975"/>
            <a:ext cx="628650" cy="2286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3288" name="Text Box 80"/>
          <p:cNvSpPr txBox="1">
            <a:spLocks noChangeArrowheads="1"/>
          </p:cNvSpPr>
          <p:nvPr/>
        </p:nvSpPr>
        <p:spPr bwMode="auto">
          <a:xfrm>
            <a:off x="180975" y="3067050"/>
            <a:ext cx="1512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0 </a:t>
            </a:r>
            <a:r>
              <a:rPr lang="en-US" sz="1400">
                <a:solidFill>
                  <a:schemeClr val="bg1"/>
                </a:solidFill>
                <a:latin typeface="Arial" charset="0"/>
              </a:rPr>
              <a:t>1 2 3 4</a:t>
            </a:r>
            <a:r>
              <a:rPr lang="en-US" sz="1400">
                <a:latin typeface="Arial" charset="0"/>
              </a:rPr>
              <a:t> 5 6 7 8 </a:t>
            </a:r>
          </a:p>
        </p:txBody>
      </p:sp>
      <p:grpSp>
        <p:nvGrpSpPr>
          <p:cNvPr id="53289" name="Group 84"/>
          <p:cNvGrpSpPr>
            <a:grpSpLocks/>
          </p:cNvGrpSpPr>
          <p:nvPr/>
        </p:nvGrpSpPr>
        <p:grpSpPr bwMode="auto">
          <a:xfrm>
            <a:off x="177800" y="3341688"/>
            <a:ext cx="1512888" cy="304800"/>
            <a:chOff x="112" y="2105"/>
            <a:chExt cx="953" cy="192"/>
          </a:xfrm>
        </p:grpSpPr>
        <p:sp>
          <p:nvSpPr>
            <p:cNvPr id="53309" name="Rectangle 8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3310" name="Text Box 8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53290" name="Group 85"/>
          <p:cNvGrpSpPr>
            <a:grpSpLocks/>
          </p:cNvGrpSpPr>
          <p:nvPr/>
        </p:nvGrpSpPr>
        <p:grpSpPr bwMode="auto">
          <a:xfrm>
            <a:off x="166688" y="4635500"/>
            <a:ext cx="1512887" cy="304800"/>
            <a:chOff x="112" y="2105"/>
            <a:chExt cx="953" cy="192"/>
          </a:xfrm>
        </p:grpSpPr>
        <p:sp>
          <p:nvSpPr>
            <p:cNvPr id="53307" name="Rectangle 8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3308" name="Text Box 8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53291" name="Group 88"/>
          <p:cNvGrpSpPr>
            <a:grpSpLocks/>
          </p:cNvGrpSpPr>
          <p:nvPr/>
        </p:nvGrpSpPr>
        <p:grpSpPr bwMode="auto">
          <a:xfrm>
            <a:off x="174625" y="4876800"/>
            <a:ext cx="1512888" cy="304800"/>
            <a:chOff x="112" y="2105"/>
            <a:chExt cx="953" cy="192"/>
          </a:xfrm>
        </p:grpSpPr>
        <p:sp>
          <p:nvSpPr>
            <p:cNvPr id="53305" name="Rectangle 89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3306" name="Text Box 90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53292" name="Group 91"/>
          <p:cNvGrpSpPr>
            <a:grpSpLocks/>
          </p:cNvGrpSpPr>
          <p:nvPr/>
        </p:nvGrpSpPr>
        <p:grpSpPr bwMode="auto">
          <a:xfrm>
            <a:off x="171450" y="5140325"/>
            <a:ext cx="1512888" cy="304800"/>
            <a:chOff x="112" y="2105"/>
            <a:chExt cx="953" cy="192"/>
          </a:xfrm>
        </p:grpSpPr>
        <p:sp>
          <p:nvSpPr>
            <p:cNvPr id="53303" name="Rectangle 9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3304" name="Text Box 9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53293" name="Group 94"/>
          <p:cNvGrpSpPr>
            <a:grpSpLocks/>
          </p:cNvGrpSpPr>
          <p:nvPr/>
        </p:nvGrpSpPr>
        <p:grpSpPr bwMode="auto">
          <a:xfrm>
            <a:off x="168275" y="5381625"/>
            <a:ext cx="1512888" cy="304800"/>
            <a:chOff x="112" y="2105"/>
            <a:chExt cx="953" cy="192"/>
          </a:xfrm>
        </p:grpSpPr>
        <p:sp>
          <p:nvSpPr>
            <p:cNvPr id="53301" name="Rectangle 95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3302" name="Text Box 96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pic>
        <p:nvPicPr>
          <p:cNvPr id="53294" name="Picture 97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513" y="744538"/>
            <a:ext cx="3656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95" name="Line 98"/>
          <p:cNvSpPr>
            <a:spLocks noChangeShapeType="1"/>
          </p:cNvSpPr>
          <p:nvPr/>
        </p:nvSpPr>
        <p:spPr bwMode="auto">
          <a:xfrm flipH="1">
            <a:off x="4991100" y="3757613"/>
            <a:ext cx="1033463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96" name="Line 99"/>
          <p:cNvSpPr>
            <a:spLocks noChangeShapeType="1"/>
          </p:cNvSpPr>
          <p:nvPr/>
        </p:nvSpPr>
        <p:spPr bwMode="auto">
          <a:xfrm flipH="1">
            <a:off x="4997450" y="4067175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97" name="Line 100"/>
          <p:cNvSpPr>
            <a:spLocks noChangeShapeType="1"/>
          </p:cNvSpPr>
          <p:nvPr/>
        </p:nvSpPr>
        <p:spPr bwMode="auto">
          <a:xfrm flipH="1">
            <a:off x="4992688" y="5257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98" name="Line 101"/>
          <p:cNvSpPr>
            <a:spLocks noChangeShapeType="1"/>
          </p:cNvSpPr>
          <p:nvPr/>
        </p:nvSpPr>
        <p:spPr bwMode="auto">
          <a:xfrm flipH="1">
            <a:off x="4976813" y="5511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99" name="Line 102"/>
          <p:cNvSpPr>
            <a:spLocks noChangeShapeType="1"/>
          </p:cNvSpPr>
          <p:nvPr/>
        </p:nvSpPr>
        <p:spPr bwMode="auto">
          <a:xfrm flipH="1">
            <a:off x="4960938" y="5754688"/>
            <a:ext cx="1033462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300" name="Line 103"/>
          <p:cNvSpPr>
            <a:spLocks noChangeShapeType="1"/>
          </p:cNvSpPr>
          <p:nvPr/>
        </p:nvSpPr>
        <p:spPr bwMode="auto">
          <a:xfrm flipH="1">
            <a:off x="4945063" y="5997575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5427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759D349-E938-4872-B11D-C824D3501C6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54276" name="Picture 4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850" y="1000125"/>
            <a:ext cx="3656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a typeface="ＭＳ Ｐゴシック" pitchFamily="34" charset="-128"/>
              </a:rPr>
              <a:t>Selective repeat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1466850"/>
            <a:ext cx="7562850" cy="46482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receiver </a:t>
            </a:r>
            <a:r>
              <a:rPr lang="en-US" i="1">
                <a:ea typeface="ＭＳ Ｐゴシック" pitchFamily="34" charset="-128"/>
              </a:rPr>
              <a:t>individually</a:t>
            </a:r>
            <a:r>
              <a:rPr lang="en-US">
                <a:ea typeface="ＭＳ Ｐゴシック" pitchFamily="34" charset="-128"/>
              </a:rPr>
              <a:t> acknowledges all correctly received pkts</a:t>
            </a:r>
          </a:p>
          <a:p>
            <a:pPr lvl="1"/>
            <a:r>
              <a:rPr lang="en-US">
                <a:ea typeface="ＭＳ Ｐゴシック" pitchFamily="34" charset="-128"/>
              </a:rPr>
              <a:t>buffers pkts, as needed, for eventual in-order delivery to upper layer</a:t>
            </a:r>
          </a:p>
          <a:p>
            <a:r>
              <a:rPr lang="en-US">
                <a:ea typeface="ＭＳ Ｐゴシック" pitchFamily="34" charset="-128"/>
              </a:rPr>
              <a:t>sender only resends pkts for which ACK not received</a:t>
            </a:r>
          </a:p>
          <a:p>
            <a:pPr lvl="1"/>
            <a:r>
              <a:rPr lang="en-US">
                <a:ea typeface="ＭＳ Ｐゴシック" pitchFamily="34" charset="-128"/>
              </a:rPr>
              <a:t>sender timer for each unACKed pkt</a:t>
            </a:r>
          </a:p>
          <a:p>
            <a:r>
              <a:rPr lang="en-US">
                <a:ea typeface="ＭＳ Ｐゴシック" pitchFamily="34" charset="-128"/>
              </a:rPr>
              <a:t>sender window</a:t>
            </a:r>
          </a:p>
          <a:p>
            <a:pPr lvl="1"/>
            <a:r>
              <a:rPr lang="en-US" i="1">
                <a:ea typeface="ＭＳ Ｐゴシック" pitchFamily="34" charset="-128"/>
              </a:rPr>
              <a:t>N</a:t>
            </a:r>
            <a:r>
              <a:rPr lang="en-US">
                <a:ea typeface="ＭＳ Ｐゴシック" pitchFamily="34" charset="-128"/>
              </a:rPr>
              <a:t> consecutive seq #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s</a:t>
            </a:r>
          </a:p>
          <a:p>
            <a:pPr lvl="1"/>
            <a:r>
              <a:rPr lang="en-US">
                <a:ea typeface="ＭＳ Ｐゴシック" pitchFamily="34" charset="-128"/>
              </a:rPr>
              <a:t>limits seq #s of sent, unACKed pkts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C298AB8-8D57-4ECC-9D93-D96D926CB0AC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82563"/>
            <a:ext cx="8486775" cy="898525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Selective repeat: sender, receiver windows</a:t>
            </a:r>
            <a:endParaRPr lang="en-US">
              <a:ea typeface="ＭＳ Ｐゴシック" pitchFamily="34" charset="-128"/>
            </a:endParaRPr>
          </a:p>
        </p:txBody>
      </p:sp>
      <p:pic>
        <p:nvPicPr>
          <p:cNvPr id="55301" name="Picture 3" descr="sr_seqn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1404938"/>
            <a:ext cx="8235950" cy="491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2" name="Rectangle 4"/>
          <p:cNvSpPr>
            <a:spLocks noChangeArrowheads="1"/>
          </p:cNvSpPr>
          <p:nvPr/>
        </p:nvSpPr>
        <p:spPr bwMode="auto">
          <a:xfrm>
            <a:off x="1393825" y="1917700"/>
            <a:ext cx="2141538" cy="614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5303" name="Rectangle 5"/>
          <p:cNvSpPr>
            <a:spLocks noChangeArrowheads="1"/>
          </p:cNvSpPr>
          <p:nvPr/>
        </p:nvSpPr>
        <p:spPr bwMode="auto">
          <a:xfrm>
            <a:off x="2028825" y="4516438"/>
            <a:ext cx="2130425" cy="579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pic>
        <p:nvPicPr>
          <p:cNvPr id="55304" name="Picture 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238" y="82232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563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C560D72-B495-43D1-BB0D-8F98C9161003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56324" name="Picture 13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838" y="898525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24765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Selective repeat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data from above:</a:t>
            </a:r>
          </a:p>
          <a:p>
            <a:r>
              <a:rPr lang="en-US" sz="2400">
                <a:ea typeface="ＭＳ Ｐゴシック" pitchFamily="34" charset="-128"/>
              </a:rPr>
              <a:t>if next available seq # in window, send pkt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timeout(n):</a:t>
            </a:r>
          </a:p>
          <a:p>
            <a:r>
              <a:rPr lang="en-US" sz="2400">
                <a:ea typeface="ＭＳ Ｐゴシック" pitchFamily="34" charset="-128"/>
              </a:rPr>
              <a:t>resend pkt n, restart timer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CC0000"/>
                </a:solidFill>
                <a:ea typeface="ＭＳ Ｐゴシック" pitchFamily="34" charset="-128"/>
              </a:rPr>
              <a:t>ACK(n)</a:t>
            </a:r>
            <a:r>
              <a:rPr lang="en-US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sz="2400">
                <a:ea typeface="ＭＳ Ｐゴシック" pitchFamily="34" charset="-128"/>
              </a:rPr>
              <a:t>in </a:t>
            </a:r>
            <a:r>
              <a:rPr lang="en-US" sz="1800">
                <a:ea typeface="ＭＳ Ｐゴシック" pitchFamily="34" charset="-128"/>
              </a:rPr>
              <a:t>[sendbase,sendbase+N]:</a:t>
            </a:r>
            <a:endParaRPr lang="en-US" sz="2400">
              <a:ea typeface="ＭＳ Ｐゴシック" pitchFamily="34" charset="-128"/>
            </a:endParaRPr>
          </a:p>
          <a:p>
            <a:r>
              <a:rPr lang="en-US" sz="2400">
                <a:ea typeface="ＭＳ Ｐゴシック" pitchFamily="34" charset="-128"/>
              </a:rPr>
              <a:t>mark pkt n as received</a:t>
            </a:r>
          </a:p>
          <a:p>
            <a:r>
              <a:rPr lang="en-US" sz="2400">
                <a:ea typeface="ＭＳ Ｐゴシック" pitchFamily="34" charset="-128"/>
              </a:rPr>
              <a:t>if n smallest unACKed pkt, advance window base to next unACKed seq # </a:t>
            </a:r>
            <a:endParaRPr lang="en-US">
              <a:ea typeface="ＭＳ Ｐゴシック" pitchFamily="34" charset="-128"/>
            </a:endParaRPr>
          </a:p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56327" name="Rectangle 4"/>
          <p:cNvSpPr>
            <a:spLocks noChangeArrowheads="1"/>
          </p:cNvSpPr>
          <p:nvPr/>
        </p:nvSpPr>
        <p:spPr bwMode="auto">
          <a:xfrm>
            <a:off x="495300" y="145732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grpSp>
        <p:nvGrpSpPr>
          <p:cNvPr id="56328" name="Group 5"/>
          <p:cNvGrpSpPr>
            <a:grpSpLocks/>
          </p:cNvGrpSpPr>
          <p:nvPr/>
        </p:nvGrpSpPr>
        <p:grpSpPr bwMode="auto">
          <a:xfrm>
            <a:off x="698500" y="1155700"/>
            <a:ext cx="1160463" cy="519113"/>
            <a:chOff x="1100" y="3896"/>
            <a:chExt cx="731" cy="327"/>
          </a:xfrm>
        </p:grpSpPr>
        <p:sp>
          <p:nvSpPr>
            <p:cNvPr id="56334" name="Rectangle 6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6335" name="Text Box 7"/>
            <p:cNvSpPr txBox="1">
              <a:spLocks noChangeArrowheads="1"/>
            </p:cNvSpPr>
            <p:nvPr/>
          </p:nvSpPr>
          <p:spPr bwMode="auto">
            <a:xfrm>
              <a:off x="1100" y="3896"/>
              <a:ext cx="731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99"/>
                  </a:solidFill>
                  <a:latin typeface="Gill Sans MT" pitchFamily="34" charset="0"/>
                </a:rPr>
                <a:t>sender</a:t>
              </a:r>
            </a:p>
          </p:txBody>
        </p:sp>
      </p:grpSp>
      <p:sp>
        <p:nvSpPr>
          <p:cNvPr id="56329" name="Rectangle 8"/>
          <p:cNvSpPr>
            <a:spLocks noChangeArrowheads="1"/>
          </p:cNvSpPr>
          <p:nvPr/>
        </p:nvSpPr>
        <p:spPr bwMode="auto">
          <a:xfrm>
            <a:off x="5000625" y="1581150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pkt n in </a:t>
            </a:r>
            <a:r>
              <a:rPr lang="en-US" sz="1800">
                <a:solidFill>
                  <a:srgbClr val="CC0000"/>
                </a:solidFill>
                <a:latin typeface="Gill Sans MT" pitchFamily="34" charset="0"/>
              </a:rPr>
              <a:t>[rcvbase, rcvbase+N-1]</a:t>
            </a:r>
            <a:endParaRPr lang="en-US" sz="2800">
              <a:solidFill>
                <a:srgbClr val="CC0000"/>
              </a:solidFill>
              <a:latin typeface="Gill Sans MT" pitchFamily="34" charset="0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send ACK(n)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out-of-order: buffer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in-order: deliver (also deliver buffered, in-order pkts), advance window to next not-yet-received pkt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pkt n in </a:t>
            </a:r>
            <a:r>
              <a:rPr lang="en-US" sz="1800">
                <a:solidFill>
                  <a:srgbClr val="CC0000"/>
                </a:solidFill>
                <a:latin typeface="Gill Sans MT" pitchFamily="34" charset="0"/>
              </a:rPr>
              <a:t>[rcvbase-N,rcvbase-1]</a:t>
            </a:r>
            <a:endParaRPr lang="en-US" sz="2800">
              <a:solidFill>
                <a:srgbClr val="CC0000"/>
              </a:solidFill>
              <a:latin typeface="Gill Sans MT" pitchFamily="34" charset="0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ACK(n)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otherwise:</a:t>
            </a:r>
            <a:r>
              <a:rPr lang="en-US" sz="2400">
                <a:solidFill>
                  <a:srgbClr val="FF0000"/>
                </a:solidFill>
                <a:latin typeface="Gill Sans MT" pitchFamily="34" charset="0"/>
              </a:rPr>
              <a:t> 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ignore </a:t>
            </a:r>
            <a:endParaRPr lang="en-US" sz="2800">
              <a:latin typeface="Gill Sans MT" pitchFamily="34" charset="0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sz="2800">
              <a:latin typeface="Gill Sans MT" pitchFamily="34" charset="0"/>
            </a:endParaRPr>
          </a:p>
        </p:txBody>
      </p:sp>
      <p:sp>
        <p:nvSpPr>
          <p:cNvPr id="56330" name="Rectangle 9"/>
          <p:cNvSpPr>
            <a:spLocks noChangeArrowheads="1"/>
          </p:cNvSpPr>
          <p:nvPr/>
        </p:nvSpPr>
        <p:spPr bwMode="auto">
          <a:xfrm>
            <a:off x="4962525" y="143827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grpSp>
        <p:nvGrpSpPr>
          <p:cNvPr id="56331" name="Group 10"/>
          <p:cNvGrpSpPr>
            <a:grpSpLocks/>
          </p:cNvGrpSpPr>
          <p:nvPr/>
        </p:nvGrpSpPr>
        <p:grpSpPr bwMode="auto">
          <a:xfrm>
            <a:off x="5186363" y="1127125"/>
            <a:ext cx="1365250" cy="519113"/>
            <a:chOff x="3339" y="158"/>
            <a:chExt cx="860" cy="327"/>
          </a:xfrm>
        </p:grpSpPr>
        <p:sp>
          <p:nvSpPr>
            <p:cNvPr id="56332" name="Rectangle 11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6333" name="Text Box 12"/>
            <p:cNvSpPr txBox="1">
              <a:spLocks noChangeArrowheads="1"/>
            </p:cNvSpPr>
            <p:nvPr/>
          </p:nvSpPr>
          <p:spPr bwMode="auto">
            <a:xfrm>
              <a:off x="3339" y="158"/>
              <a:ext cx="8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000099"/>
                  </a:solidFill>
                  <a:latin typeface="Gill Sans MT" pitchFamily="34" charset="0"/>
                </a:rPr>
                <a:t>receiver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C311162-1913-42E9-97D0-401A0CAEF1A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57348" name="Picture 94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650" y="806450"/>
            <a:ext cx="5027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198438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Selective repeat in action</a:t>
            </a:r>
          </a:p>
        </p:txBody>
      </p:sp>
      <p:sp>
        <p:nvSpPr>
          <p:cNvPr id="57350" name="Text Box 4"/>
          <p:cNvSpPr txBox="1">
            <a:spLocks noChangeArrowheads="1"/>
          </p:cNvSpPr>
          <p:nvPr/>
        </p:nvSpPr>
        <p:spPr bwMode="auto">
          <a:xfrm>
            <a:off x="2665413" y="1490663"/>
            <a:ext cx="12461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/>
              <a:t>send  pkt0</a:t>
            </a:r>
          </a:p>
          <a:p>
            <a:pPr algn="r" eaLnBrk="0" hangingPunct="0"/>
            <a:r>
              <a:rPr lang="en-US" sz="1800"/>
              <a:t>send  pkt1</a:t>
            </a:r>
          </a:p>
          <a:p>
            <a:pPr algn="r" eaLnBrk="0" hangingPunct="0"/>
            <a:r>
              <a:rPr lang="en-US" sz="1800"/>
              <a:t>send  pkt2</a:t>
            </a:r>
          </a:p>
          <a:p>
            <a:pPr algn="r" eaLnBrk="0" hangingPunct="0"/>
            <a:r>
              <a:rPr lang="en-US" sz="1800"/>
              <a:t>send  pkt3</a:t>
            </a:r>
          </a:p>
          <a:p>
            <a:pPr algn="r" eaLnBrk="0" hangingPunct="0"/>
            <a:r>
              <a:rPr lang="en-US" sz="1800"/>
              <a:t>(wait)</a:t>
            </a:r>
          </a:p>
        </p:txBody>
      </p:sp>
      <p:sp>
        <p:nvSpPr>
          <p:cNvPr id="57351" name="Text Box 5"/>
          <p:cNvSpPr txBox="1">
            <a:spLocks noChangeArrowheads="1"/>
          </p:cNvSpPr>
          <p:nvPr/>
        </p:nvSpPr>
        <p:spPr bwMode="auto">
          <a:xfrm>
            <a:off x="2986088" y="1119188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57352" name="Text Box 6"/>
          <p:cNvSpPr txBox="1">
            <a:spLocks noChangeArrowheads="1"/>
          </p:cNvSpPr>
          <p:nvPr/>
        </p:nvSpPr>
        <p:spPr bwMode="auto">
          <a:xfrm>
            <a:off x="6016625" y="1138238"/>
            <a:ext cx="1071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57353" name="Line 7"/>
          <p:cNvSpPr>
            <a:spLocks noChangeShapeType="1"/>
          </p:cNvSpPr>
          <p:nvPr/>
        </p:nvSpPr>
        <p:spPr bwMode="auto">
          <a:xfrm>
            <a:off x="6091238" y="1736725"/>
            <a:ext cx="11112" cy="453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54" name="Text Box 8"/>
          <p:cNvSpPr txBox="1">
            <a:spLocks noChangeArrowheads="1"/>
          </p:cNvSpPr>
          <p:nvPr/>
        </p:nvSpPr>
        <p:spPr bwMode="auto">
          <a:xfrm>
            <a:off x="6034088" y="1931988"/>
            <a:ext cx="256857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receive pkt0, send ack0</a:t>
            </a:r>
          </a:p>
          <a:p>
            <a:pPr eaLnBrk="0" hangingPunct="0"/>
            <a:r>
              <a:rPr lang="en-US" sz="1800"/>
              <a:t>receive pkt1, send ack1</a:t>
            </a:r>
          </a:p>
          <a:p>
            <a:pPr eaLnBrk="0" hangingPunct="0"/>
            <a:r>
              <a:rPr lang="en-US" sz="1800"/>
              <a:t> </a:t>
            </a:r>
          </a:p>
          <a:p>
            <a:pPr eaLnBrk="0" hangingPunct="0"/>
            <a:r>
              <a:rPr lang="en-US" sz="1800"/>
              <a:t>receive pkt3, buffer, </a:t>
            </a:r>
          </a:p>
          <a:p>
            <a:pPr eaLnBrk="0" hangingPunct="0"/>
            <a:r>
              <a:rPr lang="en-US" sz="1800"/>
              <a:t>           send ack3</a:t>
            </a:r>
          </a:p>
        </p:txBody>
      </p:sp>
      <p:sp>
        <p:nvSpPr>
          <p:cNvPr id="57355" name="Text Box 9"/>
          <p:cNvSpPr txBox="1">
            <a:spLocks noChangeArrowheads="1"/>
          </p:cNvSpPr>
          <p:nvPr/>
        </p:nvSpPr>
        <p:spPr bwMode="auto">
          <a:xfrm>
            <a:off x="1809750" y="3094038"/>
            <a:ext cx="215423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/>
              <a:t>rcv ack0, send pkt4</a:t>
            </a:r>
          </a:p>
          <a:p>
            <a:pPr algn="r" eaLnBrk="0" hangingPunct="0"/>
            <a:r>
              <a:rPr lang="en-US" sz="1800"/>
              <a:t>rcv ack1, send pkt5</a:t>
            </a:r>
          </a:p>
          <a:p>
            <a:pPr algn="r" eaLnBrk="0" hangingPunct="0"/>
            <a:endParaRPr lang="en-US" sz="1800"/>
          </a:p>
        </p:txBody>
      </p:sp>
      <p:pic>
        <p:nvPicPr>
          <p:cNvPr id="57356" name="Picture 10" descr="alarm_clock_ring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6438" y="4241800"/>
            <a:ext cx="4365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7" name="Text Box 11"/>
          <p:cNvSpPr txBox="1">
            <a:spLocks noChangeArrowheads="1"/>
          </p:cNvSpPr>
          <p:nvPr/>
        </p:nvSpPr>
        <p:spPr bwMode="auto">
          <a:xfrm>
            <a:off x="2344738" y="4457700"/>
            <a:ext cx="15382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lnSpc>
                <a:spcPct val="75000"/>
              </a:lnSpc>
            </a:pPr>
            <a:r>
              <a:rPr lang="en-US" sz="1800" i="1">
                <a:solidFill>
                  <a:srgbClr val="FF0000"/>
                </a:solidFill>
              </a:rPr>
              <a:t>pkt 2 timeout</a:t>
            </a:r>
          </a:p>
        </p:txBody>
      </p:sp>
      <p:sp>
        <p:nvSpPr>
          <p:cNvPr id="57358" name="Text Box 12"/>
          <p:cNvSpPr txBox="1">
            <a:spLocks noChangeArrowheads="1"/>
          </p:cNvSpPr>
          <p:nvPr/>
        </p:nvSpPr>
        <p:spPr bwMode="auto">
          <a:xfrm>
            <a:off x="2670175" y="4672013"/>
            <a:ext cx="12461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lnSpc>
                <a:spcPct val="90000"/>
              </a:lnSpc>
            </a:pPr>
            <a:r>
              <a:rPr lang="en-US" sz="1800"/>
              <a:t>send  pkt2</a:t>
            </a:r>
          </a:p>
        </p:txBody>
      </p:sp>
      <p:sp>
        <p:nvSpPr>
          <p:cNvPr id="57359" name="Line 14"/>
          <p:cNvSpPr>
            <a:spLocks noChangeShapeType="1"/>
          </p:cNvSpPr>
          <p:nvPr/>
        </p:nvSpPr>
        <p:spPr bwMode="auto">
          <a:xfrm>
            <a:off x="3956050" y="1684338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0" name="Line 15"/>
          <p:cNvSpPr>
            <a:spLocks noChangeShapeType="1"/>
          </p:cNvSpPr>
          <p:nvPr/>
        </p:nvSpPr>
        <p:spPr bwMode="auto">
          <a:xfrm>
            <a:off x="3954463" y="19589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1" name="Line 16"/>
          <p:cNvSpPr>
            <a:spLocks noChangeShapeType="1"/>
          </p:cNvSpPr>
          <p:nvPr/>
        </p:nvSpPr>
        <p:spPr bwMode="auto">
          <a:xfrm>
            <a:off x="3970338" y="2222500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2" name="Line 17"/>
          <p:cNvSpPr>
            <a:spLocks noChangeShapeType="1"/>
          </p:cNvSpPr>
          <p:nvPr/>
        </p:nvSpPr>
        <p:spPr bwMode="auto">
          <a:xfrm>
            <a:off x="3976688" y="2508250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3" name="Line 18"/>
          <p:cNvSpPr>
            <a:spLocks noChangeShapeType="1"/>
          </p:cNvSpPr>
          <p:nvPr/>
        </p:nvSpPr>
        <p:spPr bwMode="auto">
          <a:xfrm flipH="1">
            <a:off x="3962400" y="2208213"/>
            <a:ext cx="2014538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4" name="Text Box 19"/>
          <p:cNvSpPr txBox="1">
            <a:spLocks noChangeArrowheads="1"/>
          </p:cNvSpPr>
          <p:nvPr/>
        </p:nvSpPr>
        <p:spPr bwMode="auto">
          <a:xfrm>
            <a:off x="4732338" y="2257425"/>
            <a:ext cx="341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365" name="Text Box 20"/>
          <p:cNvSpPr txBox="1">
            <a:spLocks noChangeArrowheads="1"/>
          </p:cNvSpPr>
          <p:nvPr/>
        </p:nvSpPr>
        <p:spPr bwMode="auto">
          <a:xfrm>
            <a:off x="4891088" y="2278063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i="1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57366" name="Line 21"/>
          <p:cNvSpPr>
            <a:spLocks noChangeShapeType="1"/>
          </p:cNvSpPr>
          <p:nvPr/>
        </p:nvSpPr>
        <p:spPr bwMode="auto">
          <a:xfrm flipH="1">
            <a:off x="3959225" y="2493963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7" name="Line 22"/>
          <p:cNvSpPr>
            <a:spLocks noChangeShapeType="1"/>
          </p:cNvSpPr>
          <p:nvPr/>
        </p:nvSpPr>
        <p:spPr bwMode="auto">
          <a:xfrm>
            <a:off x="3962400" y="33305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8" name="Line 23"/>
          <p:cNvSpPr>
            <a:spLocks noChangeShapeType="1"/>
          </p:cNvSpPr>
          <p:nvPr/>
        </p:nvSpPr>
        <p:spPr bwMode="auto">
          <a:xfrm>
            <a:off x="3994150" y="364966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9" name="Line 24"/>
          <p:cNvSpPr>
            <a:spLocks noChangeShapeType="1"/>
          </p:cNvSpPr>
          <p:nvPr/>
        </p:nvSpPr>
        <p:spPr bwMode="auto">
          <a:xfrm flipH="1">
            <a:off x="3990975" y="3024188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57370" name="Group 25"/>
          <p:cNvGrpSpPr>
            <a:grpSpLocks/>
          </p:cNvGrpSpPr>
          <p:nvPr/>
        </p:nvGrpSpPr>
        <p:grpSpPr bwMode="auto">
          <a:xfrm>
            <a:off x="3851275" y="2212975"/>
            <a:ext cx="103188" cy="2462213"/>
            <a:chOff x="3651" y="1878"/>
            <a:chExt cx="78" cy="963"/>
          </a:xfrm>
        </p:grpSpPr>
        <p:sp>
          <p:nvSpPr>
            <p:cNvPr id="57413" name="Line 26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414" name="Line 27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415" name="Line 28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7371" name="Line 29"/>
          <p:cNvSpPr>
            <a:spLocks noChangeShapeType="1"/>
          </p:cNvSpPr>
          <p:nvPr/>
        </p:nvSpPr>
        <p:spPr bwMode="auto">
          <a:xfrm>
            <a:off x="3992563" y="4843463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72" name="Text Box 33"/>
          <p:cNvSpPr txBox="1">
            <a:spLocks noChangeArrowheads="1"/>
          </p:cNvSpPr>
          <p:nvPr/>
        </p:nvSpPr>
        <p:spPr bwMode="auto">
          <a:xfrm>
            <a:off x="6030913" y="3455988"/>
            <a:ext cx="23002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receive pkt4, buffer, </a:t>
            </a:r>
          </a:p>
          <a:p>
            <a:pPr eaLnBrk="0" hangingPunct="0"/>
            <a:r>
              <a:rPr lang="en-US" sz="1800"/>
              <a:t>           send ack4</a:t>
            </a:r>
          </a:p>
        </p:txBody>
      </p:sp>
      <p:sp>
        <p:nvSpPr>
          <p:cNvPr id="57373" name="Text Box 34"/>
          <p:cNvSpPr txBox="1">
            <a:spLocks noChangeArrowheads="1"/>
          </p:cNvSpPr>
          <p:nvPr/>
        </p:nvSpPr>
        <p:spPr bwMode="auto">
          <a:xfrm>
            <a:off x="6049963" y="3976688"/>
            <a:ext cx="23002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receive pkt5, buffer, </a:t>
            </a:r>
          </a:p>
          <a:p>
            <a:pPr eaLnBrk="0" hangingPunct="0"/>
            <a:r>
              <a:rPr lang="en-US" sz="1800"/>
              <a:t>           send ack5</a:t>
            </a:r>
          </a:p>
        </p:txBody>
      </p:sp>
      <p:sp>
        <p:nvSpPr>
          <p:cNvPr id="57374" name="Text Box 35"/>
          <p:cNvSpPr txBox="1">
            <a:spLocks noChangeArrowheads="1"/>
          </p:cNvSpPr>
          <p:nvPr/>
        </p:nvSpPr>
        <p:spPr bwMode="auto">
          <a:xfrm>
            <a:off x="6061075" y="5130800"/>
            <a:ext cx="2960688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/>
              <a:t>rcv pkt2; deliver pkt2,</a:t>
            </a:r>
          </a:p>
          <a:p>
            <a:pPr eaLnBrk="0" hangingPunct="0">
              <a:lnSpc>
                <a:spcPct val="90000"/>
              </a:lnSpc>
            </a:pPr>
            <a:r>
              <a:rPr lang="en-US" sz="1800"/>
              <a:t>pkt3, pkt4, pkt5; send ack2</a:t>
            </a:r>
          </a:p>
        </p:txBody>
      </p:sp>
      <p:sp>
        <p:nvSpPr>
          <p:cNvPr id="57375" name="Text Box 36"/>
          <p:cNvSpPr txBox="1">
            <a:spLocks noChangeArrowheads="1"/>
          </p:cNvSpPr>
          <p:nvPr/>
        </p:nvSpPr>
        <p:spPr bwMode="auto">
          <a:xfrm>
            <a:off x="2174875" y="3959225"/>
            <a:ext cx="1698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record ack3 arrived</a:t>
            </a:r>
          </a:p>
        </p:txBody>
      </p:sp>
      <p:grpSp>
        <p:nvGrpSpPr>
          <p:cNvPr id="57376" name="Group 37"/>
          <p:cNvGrpSpPr>
            <a:grpSpLocks/>
          </p:cNvGrpSpPr>
          <p:nvPr/>
        </p:nvGrpSpPr>
        <p:grpSpPr bwMode="auto">
          <a:xfrm>
            <a:off x="215900" y="1528763"/>
            <a:ext cx="1512888" cy="304800"/>
            <a:chOff x="115" y="914"/>
            <a:chExt cx="953" cy="192"/>
          </a:xfrm>
        </p:grpSpPr>
        <p:sp>
          <p:nvSpPr>
            <p:cNvPr id="57411" name="Rectangle 3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7412" name="Text Box 3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57377" name="Text Box 40"/>
          <p:cNvSpPr txBox="1">
            <a:spLocks noChangeArrowheads="1"/>
          </p:cNvSpPr>
          <p:nvPr/>
        </p:nvSpPr>
        <p:spPr bwMode="auto">
          <a:xfrm>
            <a:off x="173038" y="1182688"/>
            <a:ext cx="2146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i="1" u="sng">
                <a:solidFill>
                  <a:srgbClr val="000099"/>
                </a:solidFill>
              </a:rPr>
              <a:t>sender window (N=4)</a:t>
            </a:r>
          </a:p>
        </p:txBody>
      </p:sp>
      <p:sp>
        <p:nvSpPr>
          <p:cNvPr id="57378" name="Rectangle 41"/>
          <p:cNvSpPr>
            <a:spLocks noChangeArrowheads="1"/>
          </p:cNvSpPr>
          <p:nvPr/>
        </p:nvSpPr>
        <p:spPr bwMode="auto">
          <a:xfrm>
            <a:off x="287338" y="2692400"/>
            <a:ext cx="606425" cy="2286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grpSp>
        <p:nvGrpSpPr>
          <p:cNvPr id="57379" name="Group 42"/>
          <p:cNvGrpSpPr>
            <a:grpSpLocks/>
          </p:cNvGrpSpPr>
          <p:nvPr/>
        </p:nvGrpSpPr>
        <p:grpSpPr bwMode="auto">
          <a:xfrm>
            <a:off x="212725" y="1814513"/>
            <a:ext cx="1512888" cy="304800"/>
            <a:chOff x="115" y="914"/>
            <a:chExt cx="953" cy="192"/>
          </a:xfrm>
        </p:grpSpPr>
        <p:sp>
          <p:nvSpPr>
            <p:cNvPr id="57409" name="Rectangle 43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7410" name="Text Box 44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7380" name="Group 45"/>
          <p:cNvGrpSpPr>
            <a:grpSpLocks/>
          </p:cNvGrpSpPr>
          <p:nvPr/>
        </p:nvGrpSpPr>
        <p:grpSpPr bwMode="auto">
          <a:xfrm>
            <a:off x="220663" y="2100263"/>
            <a:ext cx="1512887" cy="304800"/>
            <a:chOff x="115" y="914"/>
            <a:chExt cx="953" cy="192"/>
          </a:xfrm>
        </p:grpSpPr>
        <p:sp>
          <p:nvSpPr>
            <p:cNvPr id="57407" name="Rectangle 46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7408" name="Text Box 47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7381" name="Group 48"/>
          <p:cNvGrpSpPr>
            <a:grpSpLocks/>
          </p:cNvGrpSpPr>
          <p:nvPr/>
        </p:nvGrpSpPr>
        <p:grpSpPr bwMode="auto">
          <a:xfrm>
            <a:off x="217488" y="2374900"/>
            <a:ext cx="1512887" cy="304800"/>
            <a:chOff x="115" y="914"/>
            <a:chExt cx="953" cy="192"/>
          </a:xfrm>
        </p:grpSpPr>
        <p:sp>
          <p:nvSpPr>
            <p:cNvPr id="57405" name="Rectangle 49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7406" name="Text Box 50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57382" name="Rectangle 51"/>
          <p:cNvSpPr>
            <a:spLocks noChangeArrowheads="1"/>
          </p:cNvSpPr>
          <p:nvPr/>
        </p:nvSpPr>
        <p:spPr bwMode="auto">
          <a:xfrm>
            <a:off x="428625" y="3179763"/>
            <a:ext cx="628650" cy="2286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57383" name="Text Box 52"/>
          <p:cNvSpPr txBox="1">
            <a:spLocks noChangeArrowheads="1"/>
          </p:cNvSpPr>
          <p:nvPr/>
        </p:nvSpPr>
        <p:spPr bwMode="auto">
          <a:xfrm>
            <a:off x="214313" y="3144838"/>
            <a:ext cx="15128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0 </a:t>
            </a:r>
            <a:r>
              <a:rPr lang="en-US" sz="1400">
                <a:solidFill>
                  <a:schemeClr val="bg1"/>
                </a:solidFill>
                <a:latin typeface="Arial" charset="0"/>
              </a:rPr>
              <a:t>1 2 3 4</a:t>
            </a:r>
            <a:r>
              <a:rPr lang="en-US" sz="1400">
                <a:latin typeface="Arial" charset="0"/>
              </a:rPr>
              <a:t> 5 6 7 8 </a:t>
            </a:r>
          </a:p>
        </p:txBody>
      </p:sp>
      <p:grpSp>
        <p:nvGrpSpPr>
          <p:cNvPr id="57384" name="Group 53"/>
          <p:cNvGrpSpPr>
            <a:grpSpLocks/>
          </p:cNvGrpSpPr>
          <p:nvPr/>
        </p:nvGrpSpPr>
        <p:grpSpPr bwMode="auto">
          <a:xfrm>
            <a:off x="211138" y="3419475"/>
            <a:ext cx="1512887" cy="304800"/>
            <a:chOff x="112" y="2105"/>
            <a:chExt cx="953" cy="192"/>
          </a:xfrm>
        </p:grpSpPr>
        <p:sp>
          <p:nvSpPr>
            <p:cNvPr id="57403" name="Rectangle 54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7404" name="Text Box 55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57385" name="Group 56"/>
          <p:cNvGrpSpPr>
            <a:grpSpLocks/>
          </p:cNvGrpSpPr>
          <p:nvPr/>
        </p:nvGrpSpPr>
        <p:grpSpPr bwMode="auto">
          <a:xfrm>
            <a:off x="200025" y="4713288"/>
            <a:ext cx="1512888" cy="304800"/>
            <a:chOff x="112" y="2105"/>
            <a:chExt cx="953" cy="192"/>
          </a:xfrm>
        </p:grpSpPr>
        <p:sp>
          <p:nvSpPr>
            <p:cNvPr id="57401" name="Rectangle 57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7402" name="Text Box 58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57386" name="Group 59"/>
          <p:cNvGrpSpPr>
            <a:grpSpLocks/>
          </p:cNvGrpSpPr>
          <p:nvPr/>
        </p:nvGrpSpPr>
        <p:grpSpPr bwMode="auto">
          <a:xfrm>
            <a:off x="207963" y="4954588"/>
            <a:ext cx="1512887" cy="304800"/>
            <a:chOff x="112" y="2105"/>
            <a:chExt cx="953" cy="192"/>
          </a:xfrm>
        </p:grpSpPr>
        <p:sp>
          <p:nvSpPr>
            <p:cNvPr id="57399" name="Rectangle 60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7400" name="Text Box 61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57387" name="Group 62"/>
          <p:cNvGrpSpPr>
            <a:grpSpLocks/>
          </p:cNvGrpSpPr>
          <p:nvPr/>
        </p:nvGrpSpPr>
        <p:grpSpPr bwMode="auto">
          <a:xfrm>
            <a:off x="204788" y="5218113"/>
            <a:ext cx="1512887" cy="304800"/>
            <a:chOff x="112" y="2105"/>
            <a:chExt cx="953" cy="192"/>
          </a:xfrm>
        </p:grpSpPr>
        <p:sp>
          <p:nvSpPr>
            <p:cNvPr id="57397" name="Rectangle 63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7398" name="Text Box 64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57388" name="Group 65"/>
          <p:cNvGrpSpPr>
            <a:grpSpLocks/>
          </p:cNvGrpSpPr>
          <p:nvPr/>
        </p:nvGrpSpPr>
        <p:grpSpPr bwMode="auto">
          <a:xfrm>
            <a:off x="201613" y="5459413"/>
            <a:ext cx="1512887" cy="304800"/>
            <a:chOff x="112" y="2105"/>
            <a:chExt cx="953" cy="192"/>
          </a:xfrm>
        </p:grpSpPr>
        <p:sp>
          <p:nvSpPr>
            <p:cNvPr id="57395" name="Rectangle 6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7396" name="Text Box 6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sp>
        <p:nvSpPr>
          <p:cNvPr id="57389" name="Line 88"/>
          <p:cNvSpPr>
            <a:spLocks noChangeShapeType="1"/>
          </p:cNvSpPr>
          <p:nvPr/>
        </p:nvSpPr>
        <p:spPr bwMode="auto">
          <a:xfrm flipH="1">
            <a:off x="3965575" y="3833813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90" name="Line 89"/>
          <p:cNvSpPr>
            <a:spLocks noChangeShapeType="1"/>
          </p:cNvSpPr>
          <p:nvPr/>
        </p:nvSpPr>
        <p:spPr bwMode="auto">
          <a:xfrm flipH="1">
            <a:off x="4017963" y="4141788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91" name="Text Box 90"/>
          <p:cNvSpPr txBox="1">
            <a:spLocks noChangeArrowheads="1"/>
          </p:cNvSpPr>
          <p:nvPr/>
        </p:nvSpPr>
        <p:spPr bwMode="auto">
          <a:xfrm>
            <a:off x="2290763" y="5003800"/>
            <a:ext cx="1698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record ack4 arrived</a:t>
            </a:r>
          </a:p>
        </p:txBody>
      </p:sp>
      <p:sp>
        <p:nvSpPr>
          <p:cNvPr id="57392" name="Text Box 91"/>
          <p:cNvSpPr txBox="1">
            <a:spLocks noChangeArrowheads="1"/>
          </p:cNvSpPr>
          <p:nvPr/>
        </p:nvSpPr>
        <p:spPr bwMode="auto">
          <a:xfrm>
            <a:off x="2309813" y="5300663"/>
            <a:ext cx="1698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record ack4 arrived</a:t>
            </a:r>
          </a:p>
        </p:txBody>
      </p:sp>
      <p:sp>
        <p:nvSpPr>
          <p:cNvPr id="57393" name="Line 92"/>
          <p:cNvSpPr>
            <a:spLocks noChangeShapeType="1"/>
          </p:cNvSpPr>
          <p:nvPr/>
        </p:nvSpPr>
        <p:spPr bwMode="auto">
          <a:xfrm flipH="1">
            <a:off x="5129213" y="5353050"/>
            <a:ext cx="922337" cy="574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94" name="Text Box 93"/>
          <p:cNvSpPr txBox="1">
            <a:spLocks noChangeArrowheads="1"/>
          </p:cNvSpPr>
          <p:nvPr/>
        </p:nvSpPr>
        <p:spPr bwMode="auto">
          <a:xfrm>
            <a:off x="2384425" y="5861050"/>
            <a:ext cx="3498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i="1"/>
              <a:t>Q: what happens when ack2 arrives?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583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517D27C-67C7-491D-B4A5-C1411131D44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217488"/>
            <a:ext cx="7772400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600">
                <a:ea typeface="ＭＳ Ｐゴシック" pitchFamily="34" charset="-128"/>
              </a:rPr>
              <a:t>Selective repeat:</a:t>
            </a:r>
            <a:br>
              <a:rPr lang="en-US" sz="3600">
                <a:ea typeface="ＭＳ Ｐゴシック" pitchFamily="34" charset="-128"/>
              </a:rPr>
            </a:br>
            <a:r>
              <a:rPr lang="en-US" sz="3600">
                <a:ea typeface="ＭＳ Ｐゴシック" pitchFamily="34" charset="-128"/>
              </a:rPr>
              <a:t>dilemma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524000"/>
            <a:ext cx="3276600" cy="3530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example: </a:t>
            </a:r>
          </a:p>
          <a:p>
            <a:pPr>
              <a:lnSpc>
                <a:spcPct val="80000"/>
              </a:lnSpc>
            </a:pPr>
            <a:r>
              <a:rPr lang="en-US" sz="2400">
                <a:ea typeface="ＭＳ Ｐゴシック" pitchFamily="34" charset="-128"/>
              </a:rPr>
              <a:t>seq #</a:t>
            </a:r>
            <a:r>
              <a:rPr lang="ja-JP" altLang="en-US" sz="2400">
                <a:ea typeface="ＭＳ Ｐゴシック" pitchFamily="34" charset="-128"/>
              </a:rPr>
              <a:t>’</a:t>
            </a:r>
            <a:r>
              <a:rPr lang="en-US" altLang="ja-JP" sz="2400">
                <a:ea typeface="ＭＳ Ｐゴシック" pitchFamily="34" charset="-128"/>
              </a:rPr>
              <a:t>s: 0, 1, 2, 3</a:t>
            </a:r>
          </a:p>
          <a:p>
            <a:pPr>
              <a:lnSpc>
                <a:spcPct val="80000"/>
              </a:lnSpc>
            </a:pPr>
            <a:r>
              <a:rPr lang="en-US" sz="2400">
                <a:ea typeface="ＭＳ Ｐゴシック" pitchFamily="34" charset="-128"/>
              </a:rPr>
              <a:t>window size=3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58374" name="Text Box 40"/>
          <p:cNvSpPr txBox="1">
            <a:spLocks noChangeArrowheads="1"/>
          </p:cNvSpPr>
          <p:nvPr/>
        </p:nvSpPr>
        <p:spPr bwMode="auto">
          <a:xfrm>
            <a:off x="7094538" y="195263"/>
            <a:ext cx="14589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receiver window</a:t>
            </a:r>
          </a:p>
          <a:p>
            <a:pPr eaLnBrk="0" hangingPunct="0"/>
            <a:r>
              <a:rPr lang="en-US" sz="1400"/>
              <a:t>(after receipt)</a:t>
            </a:r>
          </a:p>
        </p:txBody>
      </p:sp>
      <p:sp>
        <p:nvSpPr>
          <p:cNvPr id="58375" name="Text Box 41"/>
          <p:cNvSpPr txBox="1">
            <a:spLocks noChangeArrowheads="1"/>
          </p:cNvSpPr>
          <p:nvPr/>
        </p:nvSpPr>
        <p:spPr bwMode="auto">
          <a:xfrm>
            <a:off x="4333875" y="198438"/>
            <a:ext cx="1365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sender window</a:t>
            </a:r>
          </a:p>
          <a:p>
            <a:pPr eaLnBrk="0" hangingPunct="0"/>
            <a:r>
              <a:rPr lang="en-US" sz="1400"/>
              <a:t>(after receipt)</a:t>
            </a:r>
          </a:p>
        </p:txBody>
      </p:sp>
      <p:sp>
        <p:nvSpPr>
          <p:cNvPr id="58376" name="Line 58"/>
          <p:cNvSpPr>
            <a:spLocks noChangeShapeType="1"/>
          </p:cNvSpPr>
          <p:nvPr/>
        </p:nvSpPr>
        <p:spPr bwMode="auto">
          <a:xfrm>
            <a:off x="4419600" y="688975"/>
            <a:ext cx="1109663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8377" name="Line 59"/>
          <p:cNvSpPr>
            <a:spLocks noChangeShapeType="1"/>
          </p:cNvSpPr>
          <p:nvPr/>
        </p:nvSpPr>
        <p:spPr bwMode="auto">
          <a:xfrm>
            <a:off x="7200900" y="688975"/>
            <a:ext cx="1109663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29"/>
          <p:cNvGrpSpPr>
            <a:grpSpLocks/>
          </p:cNvGrpSpPr>
          <p:nvPr/>
        </p:nvGrpSpPr>
        <p:grpSpPr bwMode="auto">
          <a:xfrm>
            <a:off x="4438650" y="4025900"/>
            <a:ext cx="4276725" cy="2363788"/>
            <a:chOff x="2796" y="2536"/>
            <a:chExt cx="2694" cy="1489"/>
          </a:xfrm>
        </p:grpSpPr>
        <p:grpSp>
          <p:nvGrpSpPr>
            <p:cNvPr id="58422" name="Group 8"/>
            <p:cNvGrpSpPr>
              <a:grpSpLocks/>
            </p:cNvGrpSpPr>
            <p:nvPr/>
          </p:nvGrpSpPr>
          <p:grpSpPr bwMode="auto">
            <a:xfrm>
              <a:off x="2808" y="2584"/>
              <a:ext cx="649" cy="173"/>
              <a:chOff x="1895" y="3931"/>
              <a:chExt cx="649" cy="173"/>
            </a:xfrm>
          </p:grpSpPr>
          <p:sp>
            <p:nvSpPr>
              <p:cNvPr id="58456" name="Rectangle 7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58457" name="Text Box 6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58423" name="Group 9"/>
            <p:cNvGrpSpPr>
              <a:grpSpLocks/>
            </p:cNvGrpSpPr>
            <p:nvPr/>
          </p:nvGrpSpPr>
          <p:grpSpPr bwMode="auto">
            <a:xfrm>
              <a:off x="2820" y="2757"/>
              <a:ext cx="649" cy="173"/>
              <a:chOff x="1895" y="3931"/>
              <a:chExt cx="649" cy="173"/>
            </a:xfrm>
          </p:grpSpPr>
          <p:sp>
            <p:nvSpPr>
              <p:cNvPr id="58454" name="Rectangle 10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58455" name="Text Box 11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58424" name="Group 12"/>
            <p:cNvGrpSpPr>
              <a:grpSpLocks/>
            </p:cNvGrpSpPr>
            <p:nvPr/>
          </p:nvGrpSpPr>
          <p:grpSpPr bwMode="auto">
            <a:xfrm>
              <a:off x="2825" y="2923"/>
              <a:ext cx="649" cy="173"/>
              <a:chOff x="1895" y="3931"/>
              <a:chExt cx="649" cy="173"/>
            </a:xfrm>
          </p:grpSpPr>
          <p:sp>
            <p:nvSpPr>
              <p:cNvPr id="58452" name="Rectangle 1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58453" name="Text Box 1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58425" name="Line 15"/>
            <p:cNvSpPr>
              <a:spLocks noChangeShapeType="1"/>
            </p:cNvSpPr>
            <p:nvPr/>
          </p:nvSpPr>
          <p:spPr bwMode="auto">
            <a:xfrm>
              <a:off x="3449" y="2671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426" name="Line 16"/>
            <p:cNvSpPr>
              <a:spLocks noChangeShapeType="1"/>
            </p:cNvSpPr>
            <p:nvPr/>
          </p:nvSpPr>
          <p:spPr bwMode="auto">
            <a:xfrm>
              <a:off x="3468" y="2851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427" name="Line 17"/>
            <p:cNvSpPr>
              <a:spLocks noChangeShapeType="1"/>
            </p:cNvSpPr>
            <p:nvPr/>
          </p:nvSpPr>
          <p:spPr bwMode="auto">
            <a:xfrm>
              <a:off x="3487" y="3031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428" name="Text Box 18"/>
            <p:cNvSpPr txBox="1">
              <a:spLocks noChangeArrowheads="1"/>
            </p:cNvSpPr>
            <p:nvPr/>
          </p:nvSpPr>
          <p:spPr bwMode="auto">
            <a:xfrm>
              <a:off x="3520" y="2536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/>
                <a:t>pkt0</a:t>
              </a:r>
            </a:p>
          </p:txBody>
        </p:sp>
        <p:sp>
          <p:nvSpPr>
            <p:cNvPr id="58429" name="Text Box 19"/>
            <p:cNvSpPr txBox="1">
              <a:spLocks noChangeArrowheads="1"/>
            </p:cNvSpPr>
            <p:nvPr/>
          </p:nvSpPr>
          <p:spPr bwMode="auto">
            <a:xfrm>
              <a:off x="3518" y="2716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/>
                <a:t>pkt1</a:t>
              </a:r>
            </a:p>
          </p:txBody>
        </p:sp>
        <p:sp>
          <p:nvSpPr>
            <p:cNvPr id="58430" name="Text Box 20"/>
            <p:cNvSpPr txBox="1">
              <a:spLocks noChangeArrowheads="1"/>
            </p:cNvSpPr>
            <p:nvPr/>
          </p:nvSpPr>
          <p:spPr bwMode="auto">
            <a:xfrm>
              <a:off x="3516" y="2896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/>
                <a:t>pkt2</a:t>
              </a:r>
            </a:p>
          </p:txBody>
        </p:sp>
        <p:grpSp>
          <p:nvGrpSpPr>
            <p:cNvPr id="58431" name="Group 23"/>
            <p:cNvGrpSpPr>
              <a:grpSpLocks/>
            </p:cNvGrpSpPr>
            <p:nvPr/>
          </p:nvGrpSpPr>
          <p:grpSpPr bwMode="auto">
            <a:xfrm>
              <a:off x="2827" y="3573"/>
              <a:ext cx="649" cy="173"/>
              <a:chOff x="1895" y="3931"/>
              <a:chExt cx="649" cy="173"/>
            </a:xfrm>
          </p:grpSpPr>
          <p:sp>
            <p:nvSpPr>
              <p:cNvPr id="58450" name="Rectangle 24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58451" name="Text Box 25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58432" name="Line 32"/>
            <p:cNvSpPr>
              <a:spLocks noChangeShapeType="1"/>
            </p:cNvSpPr>
            <p:nvPr/>
          </p:nvSpPr>
          <p:spPr bwMode="auto">
            <a:xfrm>
              <a:off x="3489" y="3657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433" name="Text Box 35"/>
            <p:cNvSpPr txBox="1">
              <a:spLocks noChangeArrowheads="1"/>
            </p:cNvSpPr>
            <p:nvPr/>
          </p:nvSpPr>
          <p:spPr bwMode="auto">
            <a:xfrm>
              <a:off x="3542" y="3522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/>
                <a:t>pkt0</a:t>
              </a:r>
            </a:p>
          </p:txBody>
        </p:sp>
        <p:sp>
          <p:nvSpPr>
            <p:cNvPr id="58434" name="Text Box 39"/>
            <p:cNvSpPr txBox="1">
              <a:spLocks noChangeArrowheads="1"/>
            </p:cNvSpPr>
            <p:nvPr/>
          </p:nvSpPr>
          <p:spPr bwMode="auto">
            <a:xfrm>
              <a:off x="2817" y="3322"/>
              <a:ext cx="871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400"/>
                <a:t>timeout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400"/>
                <a:t>retransmit pkt0</a:t>
              </a:r>
            </a:p>
          </p:txBody>
        </p:sp>
        <p:sp>
          <p:nvSpPr>
            <p:cNvPr id="58435" name="Rectangle 45"/>
            <p:cNvSpPr>
              <a:spLocks noChangeArrowheads="1"/>
            </p:cNvSpPr>
            <p:nvPr/>
          </p:nvSpPr>
          <p:spPr bwMode="auto">
            <a:xfrm>
              <a:off x="4729" y="2774"/>
              <a:ext cx="253" cy="119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8436" name="Text Box 46"/>
            <p:cNvSpPr txBox="1">
              <a:spLocks noChangeArrowheads="1"/>
            </p:cNvSpPr>
            <p:nvPr/>
          </p:nvSpPr>
          <p:spPr bwMode="auto">
            <a:xfrm>
              <a:off x="4610" y="2743"/>
              <a:ext cx="6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>
                  <a:latin typeface="Arial" charset="0"/>
                </a:rPr>
                <a:t>0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 1 2 3</a:t>
              </a:r>
              <a:r>
                <a:rPr lang="en-US" sz="1200">
                  <a:latin typeface="Arial" charset="0"/>
                </a:rPr>
                <a:t> 0 1 2</a:t>
              </a:r>
            </a:p>
          </p:txBody>
        </p:sp>
        <p:sp>
          <p:nvSpPr>
            <p:cNvPr id="58437" name="Rectangle 50"/>
            <p:cNvSpPr>
              <a:spLocks noChangeArrowheads="1"/>
            </p:cNvSpPr>
            <p:nvPr/>
          </p:nvSpPr>
          <p:spPr bwMode="auto">
            <a:xfrm>
              <a:off x="4805" y="2945"/>
              <a:ext cx="253" cy="119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8438" name="Text Box 51"/>
            <p:cNvSpPr txBox="1">
              <a:spLocks noChangeArrowheads="1"/>
            </p:cNvSpPr>
            <p:nvPr/>
          </p:nvSpPr>
          <p:spPr bwMode="auto">
            <a:xfrm>
              <a:off x="4608" y="2916"/>
              <a:ext cx="6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>
                  <a:latin typeface="Arial" charset="0"/>
                </a:rPr>
                <a:t>0 1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 2 3 0</a:t>
              </a:r>
              <a:r>
                <a:rPr lang="en-US" sz="1200">
                  <a:latin typeface="Arial" charset="0"/>
                </a:rPr>
                <a:t> 1 2</a:t>
              </a:r>
            </a:p>
          </p:txBody>
        </p:sp>
        <p:sp>
          <p:nvSpPr>
            <p:cNvPr id="58439" name="Rectangle 53"/>
            <p:cNvSpPr>
              <a:spLocks noChangeArrowheads="1"/>
            </p:cNvSpPr>
            <p:nvPr/>
          </p:nvSpPr>
          <p:spPr bwMode="auto">
            <a:xfrm>
              <a:off x="4887" y="3111"/>
              <a:ext cx="253" cy="119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8440" name="Text Box 54"/>
            <p:cNvSpPr txBox="1">
              <a:spLocks noChangeArrowheads="1"/>
            </p:cNvSpPr>
            <p:nvPr/>
          </p:nvSpPr>
          <p:spPr bwMode="auto">
            <a:xfrm>
              <a:off x="4610" y="3082"/>
              <a:ext cx="6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>
                  <a:latin typeface="Arial" charset="0"/>
                </a:rPr>
                <a:t>0 1 2 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3 0 1</a:t>
              </a:r>
              <a:r>
                <a:rPr lang="en-US" sz="1200">
                  <a:latin typeface="Arial" charset="0"/>
                </a:rPr>
                <a:t> 2</a:t>
              </a:r>
            </a:p>
          </p:txBody>
        </p:sp>
        <p:sp>
          <p:nvSpPr>
            <p:cNvPr id="58441" name="Line 62"/>
            <p:cNvSpPr>
              <a:spLocks noChangeShapeType="1"/>
            </p:cNvSpPr>
            <p:nvPr/>
          </p:nvSpPr>
          <p:spPr bwMode="auto">
            <a:xfrm flipH="1">
              <a:off x="3744" y="2826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442" name="Line 63"/>
            <p:cNvSpPr>
              <a:spLocks noChangeShapeType="1"/>
            </p:cNvSpPr>
            <p:nvPr/>
          </p:nvSpPr>
          <p:spPr bwMode="auto">
            <a:xfrm flipH="1">
              <a:off x="3763" y="2992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443" name="Line 64"/>
            <p:cNvSpPr>
              <a:spLocks noChangeShapeType="1"/>
            </p:cNvSpPr>
            <p:nvPr/>
          </p:nvSpPr>
          <p:spPr bwMode="auto">
            <a:xfrm flipH="1">
              <a:off x="3782" y="3158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444" name="Text Box 65"/>
            <p:cNvSpPr txBox="1">
              <a:spLocks noChangeArrowheads="1"/>
            </p:cNvSpPr>
            <p:nvPr/>
          </p:nvSpPr>
          <p:spPr bwMode="auto">
            <a:xfrm>
              <a:off x="3628" y="3048"/>
              <a:ext cx="2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445" name="Text Box 66"/>
            <p:cNvSpPr txBox="1">
              <a:spLocks noChangeArrowheads="1"/>
            </p:cNvSpPr>
            <p:nvPr/>
          </p:nvSpPr>
          <p:spPr bwMode="auto">
            <a:xfrm>
              <a:off x="3640" y="3228"/>
              <a:ext cx="2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446" name="Text Box 67"/>
            <p:cNvSpPr txBox="1">
              <a:spLocks noChangeArrowheads="1"/>
            </p:cNvSpPr>
            <p:nvPr/>
          </p:nvSpPr>
          <p:spPr bwMode="auto">
            <a:xfrm>
              <a:off x="3659" y="3387"/>
              <a:ext cx="2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447" name="Text Box 68"/>
            <p:cNvSpPr txBox="1">
              <a:spLocks noChangeArrowheads="1"/>
            </p:cNvSpPr>
            <p:nvPr/>
          </p:nvSpPr>
          <p:spPr bwMode="auto">
            <a:xfrm>
              <a:off x="4578" y="3650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i="1">
                  <a:solidFill>
                    <a:srgbClr val="CC0000"/>
                  </a:solidFill>
                </a:rPr>
                <a:t>will accept packet</a:t>
              </a:r>
            </a:p>
            <a:p>
              <a:pPr eaLnBrk="0" hangingPunct="0"/>
              <a:r>
                <a:rPr lang="en-US" sz="1200" i="1">
                  <a:solidFill>
                    <a:srgbClr val="CC0000"/>
                  </a:solidFill>
                </a:rPr>
                <a:t>with seq number 0</a:t>
              </a:r>
            </a:p>
          </p:txBody>
        </p:sp>
        <p:sp>
          <p:nvSpPr>
            <p:cNvPr id="58448" name="Line 69"/>
            <p:cNvSpPr>
              <a:spLocks noChangeShapeType="1"/>
            </p:cNvSpPr>
            <p:nvPr/>
          </p:nvSpPr>
          <p:spPr bwMode="auto">
            <a:xfrm flipV="1">
              <a:off x="5022" y="3269"/>
              <a:ext cx="0" cy="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449" name="Text Box 117"/>
            <p:cNvSpPr txBox="1">
              <a:spLocks noChangeArrowheads="1"/>
            </p:cNvSpPr>
            <p:nvPr/>
          </p:nvSpPr>
          <p:spPr bwMode="auto">
            <a:xfrm>
              <a:off x="2796" y="3813"/>
              <a:ext cx="6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(b) oops!</a:t>
              </a:r>
            </a:p>
          </p:txBody>
        </p:sp>
      </p:grpSp>
      <p:grpSp>
        <p:nvGrpSpPr>
          <p:cNvPr id="58379" name="Group 128"/>
          <p:cNvGrpSpPr>
            <a:grpSpLocks/>
          </p:cNvGrpSpPr>
          <p:nvPr/>
        </p:nvGrpSpPr>
        <p:grpSpPr bwMode="auto">
          <a:xfrm>
            <a:off x="4449763" y="825500"/>
            <a:ext cx="4294187" cy="2138363"/>
            <a:chOff x="2803" y="520"/>
            <a:chExt cx="2705" cy="1347"/>
          </a:xfrm>
        </p:grpSpPr>
        <p:grpSp>
          <p:nvGrpSpPr>
            <p:cNvPr id="58386" name="Group 72"/>
            <p:cNvGrpSpPr>
              <a:grpSpLocks/>
            </p:cNvGrpSpPr>
            <p:nvPr/>
          </p:nvGrpSpPr>
          <p:grpSpPr bwMode="auto">
            <a:xfrm>
              <a:off x="2819" y="568"/>
              <a:ext cx="649" cy="173"/>
              <a:chOff x="1895" y="3931"/>
              <a:chExt cx="649" cy="173"/>
            </a:xfrm>
          </p:grpSpPr>
          <p:sp>
            <p:nvSpPr>
              <p:cNvPr id="58420" name="Rectangle 7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58421" name="Text Box 7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58387" name="Group 75"/>
            <p:cNvGrpSpPr>
              <a:grpSpLocks/>
            </p:cNvGrpSpPr>
            <p:nvPr/>
          </p:nvGrpSpPr>
          <p:grpSpPr bwMode="auto">
            <a:xfrm>
              <a:off x="2831" y="741"/>
              <a:ext cx="649" cy="173"/>
              <a:chOff x="1895" y="3931"/>
              <a:chExt cx="649" cy="173"/>
            </a:xfrm>
          </p:grpSpPr>
          <p:sp>
            <p:nvSpPr>
              <p:cNvPr id="58418" name="Rectangle 76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58419" name="Text Box 77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58388" name="Group 78"/>
            <p:cNvGrpSpPr>
              <a:grpSpLocks/>
            </p:cNvGrpSpPr>
            <p:nvPr/>
          </p:nvGrpSpPr>
          <p:grpSpPr bwMode="auto">
            <a:xfrm>
              <a:off x="2836" y="907"/>
              <a:ext cx="649" cy="173"/>
              <a:chOff x="1895" y="3931"/>
              <a:chExt cx="649" cy="173"/>
            </a:xfrm>
          </p:grpSpPr>
          <p:sp>
            <p:nvSpPr>
              <p:cNvPr id="58416" name="Rectangle 79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58417" name="Text Box 80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58389" name="Line 81"/>
            <p:cNvSpPr>
              <a:spLocks noChangeShapeType="1"/>
            </p:cNvSpPr>
            <p:nvPr/>
          </p:nvSpPr>
          <p:spPr bwMode="auto">
            <a:xfrm>
              <a:off x="3460" y="655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90" name="Line 82"/>
            <p:cNvSpPr>
              <a:spLocks noChangeShapeType="1"/>
            </p:cNvSpPr>
            <p:nvPr/>
          </p:nvSpPr>
          <p:spPr bwMode="auto">
            <a:xfrm>
              <a:off x="3479" y="835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91" name="Line 83"/>
            <p:cNvSpPr>
              <a:spLocks noChangeShapeType="1"/>
            </p:cNvSpPr>
            <p:nvPr/>
          </p:nvSpPr>
          <p:spPr bwMode="auto">
            <a:xfrm>
              <a:off x="3498" y="1015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92" name="Text Box 84"/>
            <p:cNvSpPr txBox="1">
              <a:spLocks noChangeArrowheads="1"/>
            </p:cNvSpPr>
            <p:nvPr/>
          </p:nvSpPr>
          <p:spPr bwMode="auto">
            <a:xfrm>
              <a:off x="3489" y="520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/>
                <a:t>pkt0</a:t>
              </a:r>
            </a:p>
          </p:txBody>
        </p:sp>
        <p:sp>
          <p:nvSpPr>
            <p:cNvPr id="58393" name="Text Box 85"/>
            <p:cNvSpPr txBox="1">
              <a:spLocks noChangeArrowheads="1"/>
            </p:cNvSpPr>
            <p:nvPr/>
          </p:nvSpPr>
          <p:spPr bwMode="auto">
            <a:xfrm>
              <a:off x="3529" y="700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/>
                <a:t>pkt1</a:t>
              </a:r>
            </a:p>
          </p:txBody>
        </p:sp>
        <p:sp>
          <p:nvSpPr>
            <p:cNvPr id="58394" name="Text Box 86"/>
            <p:cNvSpPr txBox="1">
              <a:spLocks noChangeArrowheads="1"/>
            </p:cNvSpPr>
            <p:nvPr/>
          </p:nvSpPr>
          <p:spPr bwMode="auto">
            <a:xfrm>
              <a:off x="3527" y="880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/>
                <a:t>pkt2</a:t>
              </a:r>
            </a:p>
          </p:txBody>
        </p:sp>
        <p:sp>
          <p:nvSpPr>
            <p:cNvPr id="58395" name="Rectangle 88"/>
            <p:cNvSpPr>
              <a:spLocks noChangeArrowheads="1"/>
            </p:cNvSpPr>
            <p:nvPr/>
          </p:nvSpPr>
          <p:spPr bwMode="auto">
            <a:xfrm>
              <a:off x="3035" y="1394"/>
              <a:ext cx="253" cy="119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8396" name="Text Box 89"/>
            <p:cNvSpPr txBox="1">
              <a:spLocks noChangeArrowheads="1"/>
            </p:cNvSpPr>
            <p:nvPr/>
          </p:nvSpPr>
          <p:spPr bwMode="auto">
            <a:xfrm>
              <a:off x="2838" y="1365"/>
              <a:ext cx="6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>
                  <a:latin typeface="Arial" charset="0"/>
                </a:rPr>
                <a:t>0 1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 2</a:t>
              </a:r>
              <a:r>
                <a:rPr lang="en-US" sz="1200">
                  <a:latin typeface="Arial" charset="0"/>
                </a:rPr>
                <a:t> 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3 0</a:t>
              </a:r>
              <a:r>
                <a:rPr lang="en-US" sz="1200">
                  <a:latin typeface="Arial" charset="0"/>
                </a:rPr>
                <a:t> 1 2</a:t>
              </a:r>
            </a:p>
          </p:txBody>
        </p:sp>
        <p:sp>
          <p:nvSpPr>
            <p:cNvPr id="58397" name="Line 90"/>
            <p:cNvSpPr>
              <a:spLocks noChangeShapeType="1"/>
            </p:cNvSpPr>
            <p:nvPr/>
          </p:nvSpPr>
          <p:spPr bwMode="auto">
            <a:xfrm>
              <a:off x="3480" y="1473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98" name="Text Box 91"/>
            <p:cNvSpPr txBox="1">
              <a:spLocks noChangeArrowheads="1"/>
            </p:cNvSpPr>
            <p:nvPr/>
          </p:nvSpPr>
          <p:spPr bwMode="auto">
            <a:xfrm>
              <a:off x="3545" y="1478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/>
                <a:t>pkt0</a:t>
              </a:r>
            </a:p>
          </p:txBody>
        </p:sp>
        <p:sp>
          <p:nvSpPr>
            <p:cNvPr id="58399" name="Rectangle 95"/>
            <p:cNvSpPr>
              <a:spLocks noChangeArrowheads="1"/>
            </p:cNvSpPr>
            <p:nvPr/>
          </p:nvSpPr>
          <p:spPr bwMode="auto">
            <a:xfrm>
              <a:off x="4740" y="758"/>
              <a:ext cx="253" cy="119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8400" name="Text Box 96"/>
            <p:cNvSpPr txBox="1">
              <a:spLocks noChangeArrowheads="1"/>
            </p:cNvSpPr>
            <p:nvPr/>
          </p:nvSpPr>
          <p:spPr bwMode="auto">
            <a:xfrm>
              <a:off x="4621" y="727"/>
              <a:ext cx="6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>
                  <a:latin typeface="Arial" charset="0"/>
                </a:rPr>
                <a:t>0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 1 2 3</a:t>
              </a:r>
              <a:r>
                <a:rPr lang="en-US" sz="1200">
                  <a:latin typeface="Arial" charset="0"/>
                </a:rPr>
                <a:t> 0 1 2</a:t>
              </a:r>
            </a:p>
          </p:txBody>
        </p:sp>
        <p:sp>
          <p:nvSpPr>
            <p:cNvPr id="58401" name="Rectangle 97"/>
            <p:cNvSpPr>
              <a:spLocks noChangeArrowheads="1"/>
            </p:cNvSpPr>
            <p:nvPr/>
          </p:nvSpPr>
          <p:spPr bwMode="auto">
            <a:xfrm>
              <a:off x="4816" y="929"/>
              <a:ext cx="253" cy="119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8402" name="Text Box 98"/>
            <p:cNvSpPr txBox="1">
              <a:spLocks noChangeArrowheads="1"/>
            </p:cNvSpPr>
            <p:nvPr/>
          </p:nvSpPr>
          <p:spPr bwMode="auto">
            <a:xfrm>
              <a:off x="4619" y="900"/>
              <a:ext cx="6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>
                  <a:latin typeface="Arial" charset="0"/>
                </a:rPr>
                <a:t>0 1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 2 3 0</a:t>
              </a:r>
              <a:r>
                <a:rPr lang="en-US" sz="1200">
                  <a:latin typeface="Arial" charset="0"/>
                </a:rPr>
                <a:t> 1 2</a:t>
              </a:r>
            </a:p>
          </p:txBody>
        </p:sp>
        <p:sp>
          <p:nvSpPr>
            <p:cNvPr id="58403" name="Rectangle 99"/>
            <p:cNvSpPr>
              <a:spLocks noChangeArrowheads="1"/>
            </p:cNvSpPr>
            <p:nvPr/>
          </p:nvSpPr>
          <p:spPr bwMode="auto">
            <a:xfrm>
              <a:off x="4898" y="1095"/>
              <a:ext cx="253" cy="119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58404" name="Text Box 100"/>
            <p:cNvSpPr txBox="1">
              <a:spLocks noChangeArrowheads="1"/>
            </p:cNvSpPr>
            <p:nvPr/>
          </p:nvSpPr>
          <p:spPr bwMode="auto">
            <a:xfrm>
              <a:off x="4621" y="1066"/>
              <a:ext cx="64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>
                  <a:latin typeface="Arial" charset="0"/>
                </a:rPr>
                <a:t>0 1 2 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3 0 1</a:t>
              </a:r>
              <a:r>
                <a:rPr lang="en-US" sz="1200">
                  <a:latin typeface="Arial" charset="0"/>
                </a:rPr>
                <a:t> 2</a:t>
              </a:r>
            </a:p>
          </p:txBody>
        </p:sp>
        <p:sp>
          <p:nvSpPr>
            <p:cNvPr id="58405" name="Line 103"/>
            <p:cNvSpPr>
              <a:spLocks noChangeShapeType="1"/>
            </p:cNvSpPr>
            <p:nvPr/>
          </p:nvSpPr>
          <p:spPr bwMode="auto">
            <a:xfrm flipH="1">
              <a:off x="3453" y="810"/>
              <a:ext cx="1124" cy="4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406" name="Line 104"/>
            <p:cNvSpPr>
              <a:spLocks noChangeShapeType="1"/>
            </p:cNvSpPr>
            <p:nvPr/>
          </p:nvSpPr>
          <p:spPr bwMode="auto">
            <a:xfrm flipH="1">
              <a:off x="3465" y="976"/>
              <a:ext cx="1131" cy="47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407" name="Text Box 107"/>
            <p:cNvSpPr txBox="1">
              <a:spLocks noChangeArrowheads="1"/>
            </p:cNvSpPr>
            <p:nvPr/>
          </p:nvSpPr>
          <p:spPr bwMode="auto">
            <a:xfrm>
              <a:off x="3780" y="1245"/>
              <a:ext cx="2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408" name="Text Box 109"/>
            <p:cNvSpPr txBox="1">
              <a:spLocks noChangeArrowheads="1"/>
            </p:cNvSpPr>
            <p:nvPr/>
          </p:nvSpPr>
          <p:spPr bwMode="auto">
            <a:xfrm>
              <a:off x="4596" y="1501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i="1">
                  <a:solidFill>
                    <a:srgbClr val="CC0000"/>
                  </a:solidFill>
                </a:rPr>
                <a:t>will accept packet</a:t>
              </a:r>
            </a:p>
            <a:p>
              <a:pPr eaLnBrk="0" hangingPunct="0"/>
              <a:r>
                <a:rPr lang="en-US" sz="1200" i="1">
                  <a:solidFill>
                    <a:srgbClr val="CC0000"/>
                  </a:solidFill>
                </a:rPr>
                <a:t>with seq number 0</a:t>
              </a:r>
            </a:p>
          </p:txBody>
        </p:sp>
        <p:sp>
          <p:nvSpPr>
            <p:cNvPr id="58409" name="Line 110"/>
            <p:cNvSpPr>
              <a:spLocks noChangeShapeType="1"/>
            </p:cNvSpPr>
            <p:nvPr/>
          </p:nvSpPr>
          <p:spPr bwMode="auto">
            <a:xfrm flipH="1" flipV="1">
              <a:off x="5033" y="1253"/>
              <a:ext cx="0" cy="28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410" name="Line 112"/>
            <p:cNvSpPr>
              <a:spLocks noChangeShapeType="1"/>
            </p:cNvSpPr>
            <p:nvPr/>
          </p:nvSpPr>
          <p:spPr bwMode="auto">
            <a:xfrm>
              <a:off x="3475" y="1290"/>
              <a:ext cx="372" cy="46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8411" name="Group 115"/>
            <p:cNvGrpSpPr>
              <a:grpSpLocks/>
            </p:cNvGrpSpPr>
            <p:nvPr/>
          </p:nvGrpSpPr>
          <p:grpSpPr bwMode="auto">
            <a:xfrm>
              <a:off x="2838" y="1185"/>
              <a:ext cx="649" cy="173"/>
              <a:chOff x="2667" y="3750"/>
              <a:chExt cx="649" cy="173"/>
            </a:xfrm>
          </p:grpSpPr>
          <p:sp>
            <p:nvSpPr>
              <p:cNvPr id="58414" name="Rectangle 113"/>
              <p:cNvSpPr>
                <a:spLocks noChangeArrowheads="1"/>
              </p:cNvSpPr>
              <p:nvPr/>
            </p:nvSpPr>
            <p:spPr bwMode="auto">
              <a:xfrm>
                <a:off x="2786" y="3779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58415" name="Text Box 114"/>
              <p:cNvSpPr txBox="1">
                <a:spLocks noChangeArrowheads="1"/>
              </p:cNvSpPr>
              <p:nvPr/>
            </p:nvSpPr>
            <p:spPr bwMode="auto">
              <a:xfrm>
                <a:off x="2667" y="3750"/>
                <a:ext cx="64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Arial" charset="0"/>
                  </a:rPr>
                  <a:t>0 </a:t>
                </a: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1 2</a:t>
                </a:r>
                <a:r>
                  <a:rPr lang="en-US" sz="1200">
                    <a:latin typeface="Arial" charset="0"/>
                  </a:rPr>
                  <a:t> </a:t>
                </a: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3 </a:t>
                </a:r>
                <a:r>
                  <a:rPr lang="en-US" sz="1200">
                    <a:latin typeface="Arial" charset="0"/>
                  </a:rPr>
                  <a:t>0 1 2</a:t>
                </a:r>
              </a:p>
            </p:txBody>
          </p:sp>
        </p:grpSp>
        <p:sp>
          <p:nvSpPr>
            <p:cNvPr id="58412" name="Text Box 116"/>
            <p:cNvSpPr txBox="1">
              <a:spLocks noChangeArrowheads="1"/>
            </p:cNvSpPr>
            <p:nvPr/>
          </p:nvSpPr>
          <p:spPr bwMode="auto">
            <a:xfrm>
              <a:off x="3547" y="1154"/>
              <a:ext cx="3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/>
                <a:t>pkt3</a:t>
              </a:r>
            </a:p>
          </p:txBody>
        </p:sp>
        <p:sp>
          <p:nvSpPr>
            <p:cNvPr id="58413" name="Text Box 119"/>
            <p:cNvSpPr txBox="1">
              <a:spLocks noChangeArrowheads="1"/>
            </p:cNvSpPr>
            <p:nvPr/>
          </p:nvSpPr>
          <p:spPr bwMode="auto">
            <a:xfrm>
              <a:off x="2803" y="1655"/>
              <a:ext cx="9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(a) no problem</a:t>
              </a:r>
            </a:p>
          </p:txBody>
        </p:sp>
      </p:grpSp>
      <p:grpSp>
        <p:nvGrpSpPr>
          <p:cNvPr id="12" name="Group 122"/>
          <p:cNvGrpSpPr>
            <a:grpSpLocks/>
          </p:cNvGrpSpPr>
          <p:nvPr/>
        </p:nvGrpSpPr>
        <p:grpSpPr bwMode="auto">
          <a:xfrm>
            <a:off x="6434138" y="890588"/>
            <a:ext cx="517525" cy="5278437"/>
            <a:chOff x="3821" y="550"/>
            <a:chExt cx="326" cy="3325"/>
          </a:xfrm>
        </p:grpSpPr>
        <p:pic>
          <p:nvPicPr>
            <p:cNvPr id="58384" name="Picture 5" descr="curtai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23" y="550"/>
              <a:ext cx="284" cy="1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385" name="Picture 111" descr="curtai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21" y="2564"/>
              <a:ext cx="326" cy="1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3881" name="Text Box 121"/>
          <p:cNvSpPr txBox="1">
            <a:spLocks noChangeArrowheads="1"/>
          </p:cNvSpPr>
          <p:nvPr/>
        </p:nvSpPr>
        <p:spPr bwMode="auto">
          <a:xfrm>
            <a:off x="4695825" y="3049588"/>
            <a:ext cx="38354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i="1"/>
              <a:t>receiver can</a:t>
            </a:r>
            <a:r>
              <a:rPr lang="ja-JP" altLang="en-US" i="1"/>
              <a:t>’</a:t>
            </a:r>
            <a:r>
              <a:rPr lang="en-US" altLang="ja-JP" i="1"/>
              <a:t>t see sender side.</a:t>
            </a:r>
          </a:p>
          <a:p>
            <a:pPr algn="ctr" eaLnBrk="0" hangingPunct="0"/>
            <a:r>
              <a:rPr lang="en-US" i="1"/>
              <a:t>receiver behavior identical in both cases!</a:t>
            </a:r>
          </a:p>
          <a:p>
            <a:pPr algn="ctr" eaLnBrk="0" hangingPunct="0"/>
            <a:r>
              <a:rPr lang="en-US" i="1">
                <a:solidFill>
                  <a:srgbClr val="CC0000"/>
                </a:solidFill>
              </a:rPr>
              <a:t>something</a:t>
            </a:r>
            <a:r>
              <a:rPr lang="ja-JP" altLang="en-US" i="1">
                <a:solidFill>
                  <a:srgbClr val="CC0000"/>
                </a:solidFill>
              </a:rPr>
              <a:t>’</a:t>
            </a:r>
            <a:r>
              <a:rPr lang="en-US" altLang="ja-JP" i="1">
                <a:solidFill>
                  <a:srgbClr val="CC0000"/>
                </a:solidFill>
              </a:rPr>
              <a:t>s (very) wrong!</a:t>
            </a:r>
            <a:endParaRPr lang="en-US" i="1">
              <a:solidFill>
                <a:srgbClr val="CC0000"/>
              </a:solidFill>
            </a:endParaRPr>
          </a:p>
        </p:txBody>
      </p:sp>
      <p:pic>
        <p:nvPicPr>
          <p:cNvPr id="58382" name="Picture 123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825" y="1157288"/>
            <a:ext cx="3076575" cy="15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3884" name="Rectangle 124"/>
          <p:cNvSpPr>
            <a:spLocks noChangeArrowheads="1"/>
          </p:cNvSpPr>
          <p:nvPr/>
        </p:nvSpPr>
        <p:spPr bwMode="auto">
          <a:xfrm>
            <a:off x="546100" y="2732088"/>
            <a:ext cx="32766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receiver sees no difference in two scenarios!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duplicate data accepted as new in (b)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endParaRPr lang="en-US" sz="2400">
              <a:latin typeface="Gill Sans MT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400">
                <a:solidFill>
                  <a:srgbClr val="CC0000"/>
                </a:solidFill>
                <a:latin typeface="Gill Sans MT" pitchFamily="34" charset="0"/>
              </a:rPr>
              <a:t>Q:</a:t>
            </a:r>
            <a:r>
              <a:rPr lang="en-US" sz="2400">
                <a:latin typeface="Gill Sans MT" pitchFamily="34" charset="0"/>
              </a:rPr>
              <a:t> what relationship between seq # size and window size to avoid problem in (b)?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7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881" grpId="0"/>
      <p:bldP spid="37388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593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948DABD-5052-4408-8F09-0FFE1FA4E092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3.4 principles of reliable data transfer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3.7 TCP congestion control</a:t>
            </a:r>
          </a:p>
        </p:txBody>
      </p:sp>
      <p:pic>
        <p:nvPicPr>
          <p:cNvPr id="59399" name="Picture 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604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38B93E4-6B6F-4EBE-A238-8A63E1F8EAA9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52413"/>
            <a:ext cx="8243888" cy="885825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TCP: Overview  </a:t>
            </a:r>
            <a:r>
              <a:rPr lang="en-US" sz="2400">
                <a:ea typeface="ＭＳ Ｐゴシック" pitchFamily="34" charset="-128"/>
              </a:rPr>
              <a:t>RFCs: 793,1122,1323, 2018, 2581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10125" y="1552575"/>
            <a:ext cx="3895725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full duplex data: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bi-directional data flow in same connection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MSS: maximum segment size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connection-oriented:</a:t>
            </a:r>
            <a:r>
              <a:rPr lang="en-US">
                <a:cs typeface="+mn-cs"/>
              </a:rPr>
              <a:t>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handshaking (exchange of control msgs) inits sender, receiver state before data exchange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flow controlled: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sender will not overwhelm receiver</a:t>
            </a:r>
          </a:p>
        </p:txBody>
      </p:sp>
      <p:sp>
        <p:nvSpPr>
          <p:cNvPr id="604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1500" y="1543050"/>
            <a:ext cx="3981450" cy="4648200"/>
          </a:xfrm>
        </p:spPr>
        <p:txBody>
          <a:bodyPr/>
          <a:lstStyle/>
          <a:p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point-to-point:</a:t>
            </a:r>
          </a:p>
          <a:p>
            <a:pPr lvl="1"/>
            <a:r>
              <a:rPr lang="en-US">
                <a:ea typeface="ＭＳ Ｐゴシック" pitchFamily="34" charset="-128"/>
              </a:rPr>
              <a:t>one sender, one receiver</a:t>
            </a:r>
            <a:r>
              <a:rPr lang="en-US">
                <a:solidFill>
                  <a:srgbClr val="FF0000"/>
                </a:solidFill>
                <a:ea typeface="ＭＳ Ｐゴシック" pitchFamily="34" charset="-128"/>
              </a:rPr>
              <a:t> </a:t>
            </a:r>
          </a:p>
          <a:p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reliable, in-order </a:t>
            </a: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byte steam:</a:t>
            </a:r>
          </a:p>
          <a:p>
            <a:pPr lvl="1"/>
            <a:r>
              <a:rPr lang="en-US">
                <a:ea typeface="ＭＳ Ｐゴシック" pitchFamily="34" charset="-128"/>
              </a:rPr>
              <a:t>no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message boundaries</a:t>
            </a:r>
            <a:r>
              <a:rPr lang="ja-JP" altLang="en-US">
                <a:ea typeface="ＭＳ Ｐゴシック" pitchFamily="34" charset="-128"/>
              </a:rPr>
              <a:t>”</a:t>
            </a:r>
            <a:endParaRPr lang="en-US" altLang="ja-JP">
              <a:ea typeface="ＭＳ Ｐゴシック" pitchFamily="34" charset="-128"/>
            </a:endParaRPr>
          </a:p>
          <a:p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pipelined:</a:t>
            </a:r>
          </a:p>
          <a:p>
            <a:pPr lvl="1"/>
            <a:r>
              <a:rPr lang="en-US">
                <a:ea typeface="ＭＳ Ｐゴシック" pitchFamily="34" charset="-128"/>
              </a:rPr>
              <a:t>TCP congestion and flow control set window size</a:t>
            </a:r>
            <a:endParaRPr lang="en-US" i="1">
              <a:ea typeface="ＭＳ Ｐゴシック" pitchFamily="34" charset="-128"/>
            </a:endParaRPr>
          </a:p>
          <a:p>
            <a:endParaRPr lang="en-US">
              <a:ea typeface="ＭＳ Ｐゴシック" pitchFamily="34" charset="-128"/>
            </a:endParaRPr>
          </a:p>
        </p:txBody>
      </p:sp>
      <p:pic>
        <p:nvPicPr>
          <p:cNvPr id="60423" name="Picture 6" descr="underline_b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925513"/>
            <a:ext cx="8228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2476453-B489-43D4-81D1-7DCCB35253F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44" name="Picture 1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1039813"/>
            <a:ext cx="658177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Transport vs. network layer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89088"/>
            <a:ext cx="3810000" cy="4648200"/>
          </a:xfrm>
        </p:spPr>
        <p:txBody>
          <a:bodyPr/>
          <a:lstStyle/>
          <a:p>
            <a:pPr>
              <a:lnSpc>
                <a:spcPct val="70000"/>
              </a:lnSpc>
              <a:buFont typeface="Wingdings" charset="0"/>
              <a:buChar char="v"/>
              <a:defRPr/>
            </a:pPr>
            <a:r>
              <a:rPr lang="en-US" sz="3200" i="1" dirty="0">
                <a:solidFill>
                  <a:srgbClr val="000099"/>
                </a:solidFill>
                <a:cs typeface="+mn-cs"/>
              </a:rPr>
              <a:t>network layer:</a:t>
            </a:r>
            <a:r>
              <a:rPr lang="en-US" sz="3200" dirty="0">
                <a:cs typeface="+mn-cs"/>
              </a:rPr>
              <a:t> logical communication between </a:t>
            </a:r>
            <a:r>
              <a:rPr lang="en-US" sz="3200" dirty="0">
                <a:highlight>
                  <a:srgbClr val="FFFF00"/>
                </a:highlight>
                <a:cs typeface="+mn-cs"/>
              </a:rPr>
              <a:t>hosts</a:t>
            </a:r>
          </a:p>
          <a:p>
            <a:pPr>
              <a:lnSpc>
                <a:spcPct val="70000"/>
              </a:lnSpc>
              <a:buFont typeface="Wingdings" charset="0"/>
              <a:buChar char="v"/>
              <a:defRPr/>
            </a:pPr>
            <a:r>
              <a:rPr lang="en-US" sz="3200" i="1" dirty="0">
                <a:solidFill>
                  <a:srgbClr val="000099"/>
                </a:solidFill>
                <a:cs typeface="+mn-cs"/>
              </a:rPr>
              <a:t>transport layer:</a:t>
            </a:r>
            <a:r>
              <a:rPr lang="en-US" sz="3200" dirty="0">
                <a:cs typeface="+mn-cs"/>
              </a:rPr>
              <a:t> logical communication between </a:t>
            </a:r>
            <a:r>
              <a:rPr lang="en-US" sz="3200" dirty="0">
                <a:highlight>
                  <a:srgbClr val="FFFF00"/>
                </a:highlight>
                <a:cs typeface="+mn-cs"/>
              </a:rPr>
              <a:t>processes</a:t>
            </a:r>
            <a:r>
              <a:rPr lang="en-US" dirty="0">
                <a:cs typeface="+mn-cs"/>
              </a:rPr>
              <a:t> </a:t>
            </a:r>
          </a:p>
          <a:p>
            <a:pPr lvl="1">
              <a:lnSpc>
                <a:spcPct val="70000"/>
              </a:lnSpc>
              <a:buFont typeface="Wingdings" charset="0"/>
              <a:buChar char="§"/>
              <a:defRPr/>
            </a:pPr>
            <a:r>
              <a:rPr lang="en-US" sz="2800" dirty="0"/>
              <a:t>relies on, enhances, network layer services</a:t>
            </a:r>
          </a:p>
        </p:txBody>
      </p:sp>
      <p:sp>
        <p:nvSpPr>
          <p:cNvPr id="1024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60913" y="2230438"/>
            <a:ext cx="3967162" cy="4249737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400" i="1" dirty="0">
                <a:ea typeface="ＭＳ Ｐゴシック" pitchFamily="34" charset="-128"/>
              </a:rPr>
              <a:t>12 kids in Ann</a:t>
            </a:r>
            <a:r>
              <a:rPr lang="ja-JP" altLang="en-US" sz="2400" i="1">
                <a:ea typeface="ＭＳ Ｐゴシック" pitchFamily="34" charset="-128"/>
              </a:rPr>
              <a:t>’</a:t>
            </a:r>
            <a:r>
              <a:rPr lang="en-US" altLang="ja-JP" sz="2400" i="1" dirty="0">
                <a:ea typeface="ＭＳ Ｐゴシック" pitchFamily="34" charset="-128"/>
              </a:rPr>
              <a:t>s house sending letters to 12 kids in Bill</a:t>
            </a:r>
            <a:r>
              <a:rPr lang="ja-JP" altLang="en-US" sz="2400" i="1">
                <a:ea typeface="ＭＳ Ｐゴシック" pitchFamily="34" charset="-128"/>
              </a:rPr>
              <a:t>’</a:t>
            </a:r>
            <a:r>
              <a:rPr lang="en-US" altLang="ja-JP" sz="2400" i="1" dirty="0">
                <a:ea typeface="ＭＳ Ｐゴシック" pitchFamily="34" charset="-128"/>
              </a:rPr>
              <a:t>s house:</a:t>
            </a:r>
            <a:endParaRPr lang="en-US" altLang="ja-JP" sz="2400" dirty="0">
              <a:ea typeface="ＭＳ Ｐゴシック" pitchFamily="34" charset="-128"/>
            </a:endParaRPr>
          </a:p>
          <a:p>
            <a:pPr>
              <a:lnSpc>
                <a:spcPct val="70000"/>
              </a:lnSpc>
            </a:pPr>
            <a:r>
              <a:rPr lang="en-US" sz="2400" dirty="0">
                <a:ea typeface="ＭＳ Ｐゴシック" pitchFamily="34" charset="-128"/>
              </a:rPr>
              <a:t>hosts = houses</a:t>
            </a:r>
          </a:p>
          <a:p>
            <a:pPr>
              <a:lnSpc>
                <a:spcPct val="70000"/>
              </a:lnSpc>
            </a:pPr>
            <a:r>
              <a:rPr lang="en-US" sz="2400" dirty="0">
                <a:ea typeface="ＭＳ Ｐゴシック" pitchFamily="34" charset="-128"/>
              </a:rPr>
              <a:t>processes = kids</a:t>
            </a:r>
          </a:p>
          <a:p>
            <a:pPr>
              <a:lnSpc>
                <a:spcPct val="70000"/>
              </a:lnSpc>
            </a:pPr>
            <a:r>
              <a:rPr lang="en-US" sz="2400" dirty="0">
                <a:ea typeface="ＭＳ Ｐゴシック" pitchFamily="34" charset="-128"/>
              </a:rPr>
              <a:t>app messages = letters in envelopes</a:t>
            </a:r>
          </a:p>
          <a:p>
            <a:pPr>
              <a:lnSpc>
                <a:spcPct val="70000"/>
              </a:lnSpc>
            </a:pPr>
            <a:r>
              <a:rPr lang="en-US" sz="2400" dirty="0">
                <a:ea typeface="ＭＳ Ｐゴシック" pitchFamily="34" charset="-128"/>
              </a:rPr>
              <a:t>transport protocol = Ann and Bill who </a:t>
            </a:r>
            <a:r>
              <a:rPr lang="en-US" sz="2400" dirty="0" err="1">
                <a:ea typeface="ＭＳ Ｐゴシック" pitchFamily="34" charset="-128"/>
              </a:rPr>
              <a:t>demux</a:t>
            </a:r>
            <a:r>
              <a:rPr lang="en-US" sz="2400" dirty="0">
                <a:ea typeface="ＭＳ Ｐゴシック" pitchFamily="34" charset="-128"/>
              </a:rPr>
              <a:t> to in-house siblings</a:t>
            </a:r>
          </a:p>
          <a:p>
            <a:pPr>
              <a:lnSpc>
                <a:spcPct val="70000"/>
              </a:lnSpc>
            </a:pPr>
            <a:r>
              <a:rPr lang="en-US" sz="2400" dirty="0">
                <a:ea typeface="ＭＳ Ｐゴシック" pitchFamily="34" charset="-128"/>
              </a:rPr>
              <a:t>network-layer protocol = postal service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4779963" y="1947863"/>
            <a:ext cx="4016375" cy="38369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10249" name="Text Box 11"/>
          <p:cNvSpPr txBox="1">
            <a:spLocks noChangeArrowheads="1"/>
          </p:cNvSpPr>
          <p:nvPr/>
        </p:nvSpPr>
        <p:spPr bwMode="auto">
          <a:xfrm>
            <a:off x="4900613" y="1724025"/>
            <a:ext cx="2695575" cy="433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45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 i="1">
                <a:solidFill>
                  <a:srgbClr val="000099"/>
                </a:solidFill>
                <a:latin typeface="Gill Sans MT" pitchFamily="34" charset="0"/>
              </a:rPr>
              <a:t>household analogy:</a:t>
            </a:r>
            <a:endParaRPr lang="en-US" sz="2800" i="1">
              <a:latin typeface="Gill Sans MT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320C9E7A-60F2-44F7-A5EA-F66497CE735D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61444" name="Picture 57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238" y="773113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TCP segment structure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61446" name="Rectangle 4"/>
          <p:cNvSpPr>
            <a:spLocks noChangeArrowheads="1"/>
          </p:cNvSpPr>
          <p:nvPr/>
        </p:nvSpPr>
        <p:spPr bwMode="auto">
          <a:xfrm>
            <a:off x="2897188" y="1512888"/>
            <a:ext cx="3951287" cy="4824412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1447" name="Rectangle 5"/>
          <p:cNvSpPr>
            <a:spLocks noChangeArrowheads="1"/>
          </p:cNvSpPr>
          <p:nvPr/>
        </p:nvSpPr>
        <p:spPr bwMode="auto">
          <a:xfrm>
            <a:off x="2811463" y="1628775"/>
            <a:ext cx="3951287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latin typeface="Arial" charset="0"/>
            </a:endParaRPr>
          </a:p>
        </p:txBody>
      </p:sp>
      <p:sp>
        <p:nvSpPr>
          <p:cNvPr id="61448" name="Text Box 6"/>
          <p:cNvSpPr txBox="1">
            <a:spLocks noChangeArrowheads="1"/>
          </p:cNvSpPr>
          <p:nvPr/>
        </p:nvSpPr>
        <p:spPr bwMode="auto">
          <a:xfrm>
            <a:off x="2955925" y="1587500"/>
            <a:ext cx="166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source port #</a:t>
            </a:r>
            <a:endParaRPr lang="en-US" sz="2400">
              <a:latin typeface="Arial" charset="0"/>
            </a:endParaRPr>
          </a:p>
        </p:txBody>
      </p:sp>
      <p:sp>
        <p:nvSpPr>
          <p:cNvPr id="61449" name="Text Box 7"/>
          <p:cNvSpPr txBox="1">
            <a:spLocks noChangeArrowheads="1"/>
          </p:cNvSpPr>
          <p:nvPr/>
        </p:nvSpPr>
        <p:spPr bwMode="auto">
          <a:xfrm>
            <a:off x="5056188" y="1592263"/>
            <a:ext cx="1381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dest port #</a:t>
            </a:r>
            <a:endParaRPr lang="en-US" sz="1800">
              <a:latin typeface="Arial" charset="0"/>
            </a:endParaRPr>
          </a:p>
        </p:txBody>
      </p:sp>
      <p:sp>
        <p:nvSpPr>
          <p:cNvPr id="61450" name="Line 8"/>
          <p:cNvSpPr>
            <a:spLocks noChangeShapeType="1"/>
          </p:cNvSpPr>
          <p:nvPr/>
        </p:nvSpPr>
        <p:spPr bwMode="auto">
          <a:xfrm>
            <a:off x="2814638" y="2003425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Line 9"/>
          <p:cNvSpPr>
            <a:spLocks noChangeShapeType="1"/>
          </p:cNvSpPr>
          <p:nvPr/>
        </p:nvSpPr>
        <p:spPr bwMode="auto">
          <a:xfrm flipV="1">
            <a:off x="2808288" y="2382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Line 10"/>
          <p:cNvSpPr>
            <a:spLocks noChangeShapeType="1"/>
          </p:cNvSpPr>
          <p:nvPr/>
        </p:nvSpPr>
        <p:spPr bwMode="auto">
          <a:xfrm flipV="1">
            <a:off x="4754563" y="1628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Text Box 11"/>
          <p:cNvSpPr txBox="1">
            <a:spLocks noChangeArrowheads="1"/>
          </p:cNvSpPr>
          <p:nvPr/>
        </p:nvSpPr>
        <p:spPr bwMode="auto">
          <a:xfrm>
            <a:off x="4297363" y="1098550"/>
            <a:ext cx="85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Arial" charset="0"/>
              </a:rPr>
              <a:t>32 bits</a:t>
            </a:r>
            <a:endParaRPr lang="en-US" sz="2400">
              <a:latin typeface="Arial" charset="0"/>
            </a:endParaRPr>
          </a:p>
        </p:txBody>
      </p:sp>
      <p:sp>
        <p:nvSpPr>
          <p:cNvPr id="61454" name="Line 12"/>
          <p:cNvSpPr>
            <a:spLocks noChangeShapeType="1"/>
          </p:cNvSpPr>
          <p:nvPr/>
        </p:nvSpPr>
        <p:spPr bwMode="auto">
          <a:xfrm>
            <a:off x="5297488" y="1344613"/>
            <a:ext cx="1427162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Line 13"/>
          <p:cNvSpPr>
            <a:spLocks noChangeShapeType="1"/>
          </p:cNvSpPr>
          <p:nvPr/>
        </p:nvSpPr>
        <p:spPr bwMode="auto">
          <a:xfrm rot="10800000">
            <a:off x="2789238" y="1355725"/>
            <a:ext cx="134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Text Box 14"/>
          <p:cNvSpPr txBox="1">
            <a:spLocks noChangeArrowheads="1"/>
          </p:cNvSpPr>
          <p:nvPr/>
        </p:nvSpPr>
        <p:spPr bwMode="auto">
          <a:xfrm>
            <a:off x="3863975" y="4567238"/>
            <a:ext cx="20050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application</a:t>
            </a:r>
          </a:p>
          <a:p>
            <a:pPr algn="ctr" eaLnBrk="0" hangingPunct="0"/>
            <a:r>
              <a:rPr lang="en-US" sz="2000">
                <a:latin typeface="Arial" charset="0"/>
              </a:rPr>
              <a:t>data </a:t>
            </a:r>
          </a:p>
          <a:p>
            <a:pPr algn="ctr" eaLnBrk="0" hangingPunct="0"/>
            <a:r>
              <a:rPr lang="en-US" sz="2000">
                <a:latin typeface="Arial" charset="0"/>
              </a:rPr>
              <a:t>(variable length)</a:t>
            </a:r>
            <a:endParaRPr lang="en-US" sz="2400">
              <a:latin typeface="Arial" charset="0"/>
            </a:endParaRPr>
          </a:p>
        </p:txBody>
      </p:sp>
      <p:sp>
        <p:nvSpPr>
          <p:cNvPr id="61457" name="Text Box 15"/>
          <p:cNvSpPr txBox="1">
            <a:spLocks noChangeArrowheads="1"/>
          </p:cNvSpPr>
          <p:nvPr/>
        </p:nvSpPr>
        <p:spPr bwMode="auto">
          <a:xfrm>
            <a:off x="3444875" y="1982788"/>
            <a:ext cx="2486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sequence number</a:t>
            </a:r>
            <a:endParaRPr lang="en-US" sz="2400">
              <a:latin typeface="Arial" charset="0"/>
            </a:endParaRPr>
          </a:p>
        </p:txBody>
      </p:sp>
      <p:sp>
        <p:nvSpPr>
          <p:cNvPr id="61458" name="Line 16"/>
          <p:cNvSpPr>
            <a:spLocks noChangeShapeType="1"/>
          </p:cNvSpPr>
          <p:nvPr/>
        </p:nvSpPr>
        <p:spPr bwMode="auto">
          <a:xfrm flipV="1">
            <a:off x="2817813" y="2763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9" name="Text Box 17"/>
          <p:cNvSpPr txBox="1">
            <a:spLocks noChangeArrowheads="1"/>
          </p:cNvSpPr>
          <p:nvPr/>
        </p:nvSpPr>
        <p:spPr bwMode="auto">
          <a:xfrm>
            <a:off x="3044825" y="2382838"/>
            <a:ext cx="3409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acknowledgement number</a:t>
            </a:r>
          </a:p>
        </p:txBody>
      </p:sp>
      <p:sp>
        <p:nvSpPr>
          <p:cNvPr id="61460" name="Line 18"/>
          <p:cNvSpPr>
            <a:spLocks noChangeShapeType="1"/>
          </p:cNvSpPr>
          <p:nvPr/>
        </p:nvSpPr>
        <p:spPr bwMode="auto">
          <a:xfrm flipV="1">
            <a:off x="2813050" y="3159125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1" name="Line 19"/>
          <p:cNvSpPr>
            <a:spLocks noChangeShapeType="1"/>
          </p:cNvSpPr>
          <p:nvPr/>
        </p:nvSpPr>
        <p:spPr bwMode="auto">
          <a:xfrm flipV="1">
            <a:off x="2808288" y="3549650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2" name="Line 20"/>
          <p:cNvSpPr>
            <a:spLocks noChangeShapeType="1"/>
          </p:cNvSpPr>
          <p:nvPr/>
        </p:nvSpPr>
        <p:spPr bwMode="auto">
          <a:xfrm flipV="1">
            <a:off x="2808288" y="411162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3" name="Line 21"/>
          <p:cNvSpPr>
            <a:spLocks noChangeShapeType="1"/>
          </p:cNvSpPr>
          <p:nvPr/>
        </p:nvSpPr>
        <p:spPr bwMode="auto">
          <a:xfrm flipH="1" flipV="1">
            <a:off x="4768850" y="2767013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4" name="Text Box 22"/>
          <p:cNvSpPr txBox="1">
            <a:spLocks noChangeArrowheads="1"/>
          </p:cNvSpPr>
          <p:nvPr/>
        </p:nvSpPr>
        <p:spPr bwMode="auto">
          <a:xfrm>
            <a:off x="4870450" y="2770188"/>
            <a:ext cx="174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Arial" charset="0"/>
              </a:rPr>
              <a:t>receive window</a:t>
            </a:r>
          </a:p>
        </p:txBody>
      </p:sp>
      <p:sp>
        <p:nvSpPr>
          <p:cNvPr id="61465" name="Text Box 23"/>
          <p:cNvSpPr txBox="1">
            <a:spLocks noChangeArrowheads="1"/>
          </p:cNvSpPr>
          <p:nvPr/>
        </p:nvSpPr>
        <p:spPr bwMode="auto">
          <a:xfrm>
            <a:off x="4895850" y="3165475"/>
            <a:ext cx="182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Arial" charset="0"/>
              </a:rPr>
              <a:t>Urg data pointer</a:t>
            </a:r>
          </a:p>
        </p:txBody>
      </p:sp>
      <p:sp>
        <p:nvSpPr>
          <p:cNvPr id="61466" name="Text Box 24"/>
          <p:cNvSpPr txBox="1">
            <a:spLocks noChangeArrowheads="1"/>
          </p:cNvSpPr>
          <p:nvPr/>
        </p:nvSpPr>
        <p:spPr bwMode="auto">
          <a:xfrm>
            <a:off x="3179763" y="3146425"/>
            <a:ext cx="1212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Arial" charset="0"/>
              </a:rPr>
              <a:t>checksum</a:t>
            </a:r>
          </a:p>
        </p:txBody>
      </p:sp>
      <p:sp>
        <p:nvSpPr>
          <p:cNvPr id="61467" name="Text Box 25"/>
          <p:cNvSpPr txBox="1">
            <a:spLocks noChangeArrowheads="1"/>
          </p:cNvSpPr>
          <p:nvPr/>
        </p:nvSpPr>
        <p:spPr bwMode="auto">
          <a:xfrm>
            <a:off x="4532313" y="279876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F</a:t>
            </a:r>
            <a:endParaRPr lang="en-US" sz="2400">
              <a:latin typeface="Arial" charset="0"/>
            </a:endParaRPr>
          </a:p>
        </p:txBody>
      </p:sp>
      <p:sp>
        <p:nvSpPr>
          <p:cNvPr id="61468" name="Line 26"/>
          <p:cNvSpPr>
            <a:spLocks noChangeShapeType="1"/>
          </p:cNvSpPr>
          <p:nvPr/>
        </p:nvSpPr>
        <p:spPr bwMode="auto">
          <a:xfrm flipV="1">
            <a:off x="4611688" y="2757488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9" name="Line 27"/>
          <p:cNvSpPr>
            <a:spLocks noChangeShapeType="1"/>
          </p:cNvSpPr>
          <p:nvPr/>
        </p:nvSpPr>
        <p:spPr bwMode="auto">
          <a:xfrm flipV="1">
            <a:off x="444976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0" name="Line 28"/>
          <p:cNvSpPr>
            <a:spLocks noChangeShapeType="1"/>
          </p:cNvSpPr>
          <p:nvPr/>
        </p:nvSpPr>
        <p:spPr bwMode="auto">
          <a:xfrm flipV="1">
            <a:off x="4283075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1" name="Line 29"/>
          <p:cNvSpPr>
            <a:spLocks noChangeShapeType="1"/>
          </p:cNvSpPr>
          <p:nvPr/>
        </p:nvSpPr>
        <p:spPr bwMode="auto">
          <a:xfrm flipV="1">
            <a:off x="4121150" y="2767013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2" name="Line 30"/>
          <p:cNvSpPr>
            <a:spLocks noChangeShapeType="1"/>
          </p:cNvSpPr>
          <p:nvPr/>
        </p:nvSpPr>
        <p:spPr bwMode="auto">
          <a:xfrm flipV="1">
            <a:off x="3963988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3" name="Line 31"/>
          <p:cNvSpPr>
            <a:spLocks noChangeShapeType="1"/>
          </p:cNvSpPr>
          <p:nvPr/>
        </p:nvSpPr>
        <p:spPr bwMode="auto">
          <a:xfrm flipV="1">
            <a:off x="3792538" y="2771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4" name="Text Box 32"/>
          <p:cNvSpPr txBox="1">
            <a:spLocks noChangeArrowheads="1"/>
          </p:cNvSpPr>
          <p:nvPr/>
        </p:nvSpPr>
        <p:spPr bwMode="auto">
          <a:xfrm>
            <a:off x="4365625" y="2794000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S</a:t>
            </a:r>
            <a:endParaRPr lang="en-US" sz="2400">
              <a:latin typeface="Arial" charset="0"/>
            </a:endParaRPr>
          </a:p>
        </p:txBody>
      </p:sp>
      <p:sp>
        <p:nvSpPr>
          <p:cNvPr id="61475" name="Text Box 33"/>
          <p:cNvSpPr txBox="1">
            <a:spLocks noChangeArrowheads="1"/>
          </p:cNvSpPr>
          <p:nvPr/>
        </p:nvSpPr>
        <p:spPr bwMode="auto">
          <a:xfrm>
            <a:off x="4192588" y="27940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R</a:t>
            </a:r>
            <a:endParaRPr lang="en-US" sz="2400">
              <a:latin typeface="Arial" charset="0"/>
            </a:endParaRPr>
          </a:p>
        </p:txBody>
      </p:sp>
      <p:sp>
        <p:nvSpPr>
          <p:cNvPr id="61476" name="Text Box 34"/>
          <p:cNvSpPr txBox="1">
            <a:spLocks noChangeArrowheads="1"/>
          </p:cNvSpPr>
          <p:nvPr/>
        </p:nvSpPr>
        <p:spPr bwMode="auto">
          <a:xfrm>
            <a:off x="4030663" y="2789238"/>
            <a:ext cx="319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P</a:t>
            </a:r>
            <a:endParaRPr lang="en-US" sz="2400">
              <a:latin typeface="Arial" charset="0"/>
            </a:endParaRPr>
          </a:p>
        </p:txBody>
      </p:sp>
      <p:sp>
        <p:nvSpPr>
          <p:cNvPr id="61477" name="Text Box 35"/>
          <p:cNvSpPr txBox="1">
            <a:spLocks noChangeArrowheads="1"/>
          </p:cNvSpPr>
          <p:nvPr/>
        </p:nvSpPr>
        <p:spPr bwMode="auto">
          <a:xfrm>
            <a:off x="3878263" y="2789238"/>
            <a:ext cx="319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A</a:t>
            </a:r>
            <a:endParaRPr lang="en-US" sz="2400">
              <a:latin typeface="Arial" charset="0"/>
            </a:endParaRPr>
          </a:p>
        </p:txBody>
      </p:sp>
      <p:sp>
        <p:nvSpPr>
          <p:cNvPr id="61478" name="Text Box 36"/>
          <p:cNvSpPr txBox="1">
            <a:spLocks noChangeArrowheads="1"/>
          </p:cNvSpPr>
          <p:nvPr/>
        </p:nvSpPr>
        <p:spPr bwMode="auto">
          <a:xfrm>
            <a:off x="3711575" y="2789238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U</a:t>
            </a:r>
            <a:endParaRPr lang="en-US" sz="2400">
              <a:latin typeface="Arial" charset="0"/>
            </a:endParaRPr>
          </a:p>
        </p:txBody>
      </p:sp>
      <p:sp>
        <p:nvSpPr>
          <p:cNvPr id="61479" name="Text Box 37"/>
          <p:cNvSpPr txBox="1">
            <a:spLocks noChangeArrowheads="1"/>
          </p:cNvSpPr>
          <p:nvPr/>
        </p:nvSpPr>
        <p:spPr bwMode="auto">
          <a:xfrm>
            <a:off x="2759075" y="2697163"/>
            <a:ext cx="5778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head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len</a:t>
            </a:r>
            <a:endParaRPr lang="en-US" sz="1800">
              <a:latin typeface="Arial" charset="0"/>
            </a:endParaRPr>
          </a:p>
        </p:txBody>
      </p:sp>
      <p:sp>
        <p:nvSpPr>
          <p:cNvPr id="61480" name="Text Box 38"/>
          <p:cNvSpPr txBox="1">
            <a:spLocks noChangeArrowheads="1"/>
          </p:cNvSpPr>
          <p:nvPr/>
        </p:nvSpPr>
        <p:spPr bwMode="auto">
          <a:xfrm>
            <a:off x="3238500" y="2697163"/>
            <a:ext cx="5683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not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used</a:t>
            </a:r>
            <a:endParaRPr lang="en-US" sz="1800">
              <a:latin typeface="Arial" charset="0"/>
            </a:endParaRPr>
          </a:p>
        </p:txBody>
      </p:sp>
      <p:sp>
        <p:nvSpPr>
          <p:cNvPr id="61481" name="Line 39"/>
          <p:cNvSpPr>
            <a:spLocks noChangeShapeType="1"/>
          </p:cNvSpPr>
          <p:nvPr/>
        </p:nvSpPr>
        <p:spPr bwMode="auto">
          <a:xfrm flipV="1">
            <a:off x="328771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2" name="Text Box 40"/>
          <p:cNvSpPr txBox="1">
            <a:spLocks noChangeArrowheads="1"/>
          </p:cNvSpPr>
          <p:nvPr/>
        </p:nvSpPr>
        <p:spPr bwMode="auto">
          <a:xfrm>
            <a:off x="3317875" y="3648075"/>
            <a:ext cx="289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options (variable length)</a:t>
            </a:r>
            <a:endParaRPr lang="en-US" sz="2400">
              <a:latin typeface="Arial" charset="0"/>
            </a:endParaRPr>
          </a:p>
        </p:txBody>
      </p:sp>
      <p:sp>
        <p:nvSpPr>
          <p:cNvPr id="61483" name="Text Box 41"/>
          <p:cNvSpPr txBox="1">
            <a:spLocks noChangeArrowheads="1"/>
          </p:cNvSpPr>
          <p:nvPr/>
        </p:nvSpPr>
        <p:spPr bwMode="auto">
          <a:xfrm>
            <a:off x="261938" y="1427163"/>
            <a:ext cx="2203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>
                <a:latin typeface="Arial" charset="0"/>
              </a:rPr>
              <a:t>URG: urgent data </a:t>
            </a:r>
          </a:p>
          <a:p>
            <a:pPr algn="r" eaLnBrk="0" hangingPunct="0"/>
            <a:r>
              <a:rPr lang="en-US" sz="1800">
                <a:latin typeface="Arial" charset="0"/>
              </a:rPr>
              <a:t>(generally not used)</a:t>
            </a:r>
            <a:endParaRPr lang="en-US" sz="1000">
              <a:latin typeface="Arial" charset="0"/>
            </a:endParaRPr>
          </a:p>
        </p:txBody>
      </p:sp>
      <p:sp>
        <p:nvSpPr>
          <p:cNvPr id="61484" name="Text Box 42"/>
          <p:cNvSpPr txBox="1">
            <a:spLocks noChangeArrowheads="1"/>
          </p:cNvSpPr>
          <p:nvPr/>
        </p:nvSpPr>
        <p:spPr bwMode="auto">
          <a:xfrm>
            <a:off x="976313" y="2151063"/>
            <a:ext cx="1441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>
                <a:latin typeface="Arial" charset="0"/>
              </a:rPr>
              <a:t>ACK: ACK #</a:t>
            </a:r>
          </a:p>
          <a:p>
            <a:pPr algn="r" eaLnBrk="0" hangingPunct="0"/>
            <a:r>
              <a:rPr lang="en-US" sz="1800">
                <a:latin typeface="Arial" charset="0"/>
              </a:rPr>
              <a:t>valid</a:t>
            </a:r>
            <a:endParaRPr lang="en-US" sz="1000">
              <a:latin typeface="Arial" charset="0"/>
            </a:endParaRPr>
          </a:p>
        </p:txBody>
      </p:sp>
      <p:sp>
        <p:nvSpPr>
          <p:cNvPr id="61485" name="Text Box 43"/>
          <p:cNvSpPr txBox="1">
            <a:spLocks noChangeArrowheads="1"/>
          </p:cNvSpPr>
          <p:nvPr/>
        </p:nvSpPr>
        <p:spPr bwMode="auto">
          <a:xfrm>
            <a:off x="169863" y="2827338"/>
            <a:ext cx="2266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>
                <a:latin typeface="Arial" charset="0"/>
              </a:rPr>
              <a:t>PSH: push data now</a:t>
            </a:r>
          </a:p>
          <a:p>
            <a:pPr algn="r" eaLnBrk="0" hangingPunct="0"/>
            <a:r>
              <a:rPr lang="en-US" sz="1800">
                <a:latin typeface="Arial" charset="0"/>
              </a:rPr>
              <a:t>(generally not used)</a:t>
            </a:r>
          </a:p>
        </p:txBody>
      </p:sp>
      <p:sp>
        <p:nvSpPr>
          <p:cNvPr id="61486" name="Text Box 44"/>
          <p:cNvSpPr txBox="1">
            <a:spLocks noChangeArrowheads="1"/>
          </p:cNvSpPr>
          <p:nvPr/>
        </p:nvSpPr>
        <p:spPr bwMode="auto">
          <a:xfrm>
            <a:off x="544513" y="3627438"/>
            <a:ext cx="19113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>
                <a:latin typeface="Arial" charset="0"/>
              </a:rPr>
              <a:t>RST, SYN, FIN:</a:t>
            </a:r>
          </a:p>
          <a:p>
            <a:pPr algn="r" eaLnBrk="0" hangingPunct="0"/>
            <a:r>
              <a:rPr lang="en-US" sz="1800">
                <a:latin typeface="Arial" charset="0"/>
              </a:rPr>
              <a:t>connection estab</a:t>
            </a:r>
          </a:p>
          <a:p>
            <a:pPr algn="r" eaLnBrk="0" hangingPunct="0"/>
            <a:r>
              <a:rPr lang="en-US" sz="1800">
                <a:latin typeface="Arial" charset="0"/>
              </a:rPr>
              <a:t>(setup, teardown</a:t>
            </a:r>
          </a:p>
          <a:p>
            <a:pPr algn="r" eaLnBrk="0" hangingPunct="0"/>
            <a:r>
              <a:rPr lang="en-US" sz="1800">
                <a:latin typeface="Arial" charset="0"/>
              </a:rPr>
              <a:t>commands)</a:t>
            </a:r>
          </a:p>
        </p:txBody>
      </p:sp>
      <p:sp>
        <p:nvSpPr>
          <p:cNvPr id="61487" name="Line 45"/>
          <p:cNvSpPr>
            <a:spLocks noChangeShapeType="1"/>
          </p:cNvSpPr>
          <p:nvPr/>
        </p:nvSpPr>
        <p:spPr bwMode="auto">
          <a:xfrm>
            <a:off x="2371725" y="1800225"/>
            <a:ext cx="1495425" cy="1028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8" name="Line 46"/>
          <p:cNvSpPr>
            <a:spLocks noChangeShapeType="1"/>
          </p:cNvSpPr>
          <p:nvPr/>
        </p:nvSpPr>
        <p:spPr bwMode="auto">
          <a:xfrm>
            <a:off x="2376488" y="2487613"/>
            <a:ext cx="1658937" cy="4413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9" name="Line 47"/>
          <p:cNvSpPr>
            <a:spLocks noChangeShapeType="1"/>
          </p:cNvSpPr>
          <p:nvPr/>
        </p:nvSpPr>
        <p:spPr bwMode="auto">
          <a:xfrm flipV="1">
            <a:off x="2397125" y="3041650"/>
            <a:ext cx="1827213" cy="2444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0" name="Freeform 48"/>
          <p:cNvSpPr>
            <a:spLocks/>
          </p:cNvSpPr>
          <p:nvPr/>
        </p:nvSpPr>
        <p:spPr bwMode="auto">
          <a:xfrm>
            <a:off x="2390775" y="3105150"/>
            <a:ext cx="2314575" cy="704850"/>
          </a:xfrm>
          <a:custGeom>
            <a:avLst/>
            <a:gdLst>
              <a:gd name="T0" fmla="*/ 0 w 1458"/>
              <a:gd name="T1" fmla="*/ 2147483647 h 444"/>
              <a:gd name="T2" fmla="*/ 2147483647 w 1458"/>
              <a:gd name="T3" fmla="*/ 0 h 444"/>
              <a:gd name="T4" fmla="*/ 2147483647 w 1458"/>
              <a:gd name="T5" fmla="*/ 2147483647 h 444"/>
              <a:gd name="T6" fmla="*/ 0 60000 65536"/>
              <a:gd name="T7" fmla="*/ 0 60000 65536"/>
              <a:gd name="T8" fmla="*/ 0 60000 65536"/>
              <a:gd name="T9" fmla="*/ 0 w 1458"/>
              <a:gd name="T10" fmla="*/ 0 h 444"/>
              <a:gd name="T11" fmla="*/ 1458 w 1458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1" name="Text Box 49"/>
          <p:cNvSpPr txBox="1">
            <a:spLocks noChangeArrowheads="1"/>
          </p:cNvSpPr>
          <p:nvPr/>
        </p:nvSpPr>
        <p:spPr bwMode="auto">
          <a:xfrm>
            <a:off x="7439025" y="3008313"/>
            <a:ext cx="12509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# bytes </a:t>
            </a:r>
          </a:p>
          <a:p>
            <a:pPr eaLnBrk="0" hangingPunct="0"/>
            <a:r>
              <a:rPr lang="en-US" sz="1800">
                <a:latin typeface="Arial" charset="0"/>
              </a:rPr>
              <a:t>rcvr willing</a:t>
            </a:r>
          </a:p>
          <a:p>
            <a:pPr eaLnBrk="0" hangingPunct="0"/>
            <a:r>
              <a:rPr lang="en-US" sz="1800">
                <a:latin typeface="Arial" charset="0"/>
              </a:rPr>
              <a:t>to accept</a:t>
            </a:r>
          </a:p>
        </p:txBody>
      </p:sp>
      <p:sp>
        <p:nvSpPr>
          <p:cNvPr id="61492" name="Text Box 50"/>
          <p:cNvSpPr txBox="1">
            <a:spLocks noChangeArrowheads="1"/>
          </p:cNvSpPr>
          <p:nvPr/>
        </p:nvSpPr>
        <p:spPr bwMode="auto">
          <a:xfrm>
            <a:off x="7132638" y="1522413"/>
            <a:ext cx="17716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counting</a:t>
            </a:r>
          </a:p>
          <a:p>
            <a:pPr eaLnBrk="0" hangingPunct="0"/>
            <a:r>
              <a:rPr lang="en-US" sz="1800">
                <a:latin typeface="Arial" charset="0"/>
              </a:rPr>
              <a:t>by bytes </a:t>
            </a:r>
          </a:p>
          <a:p>
            <a:pPr eaLnBrk="0" hangingPunct="0"/>
            <a:r>
              <a:rPr lang="en-US" sz="1800">
                <a:latin typeface="Arial" charset="0"/>
              </a:rPr>
              <a:t>of data</a:t>
            </a:r>
          </a:p>
          <a:p>
            <a:pPr eaLnBrk="0" hangingPunct="0"/>
            <a:r>
              <a:rPr lang="en-US" sz="1800">
                <a:latin typeface="Arial" charset="0"/>
              </a:rPr>
              <a:t>(not segments!)</a:t>
            </a:r>
          </a:p>
        </p:txBody>
      </p:sp>
      <p:sp>
        <p:nvSpPr>
          <p:cNvPr id="61493" name="Text Box 51"/>
          <p:cNvSpPr txBox="1">
            <a:spLocks noChangeArrowheads="1"/>
          </p:cNvSpPr>
          <p:nvPr/>
        </p:nvSpPr>
        <p:spPr bwMode="auto">
          <a:xfrm>
            <a:off x="982663" y="4960938"/>
            <a:ext cx="13652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>
                <a:latin typeface="Arial" charset="0"/>
              </a:rPr>
              <a:t>Internet</a:t>
            </a:r>
          </a:p>
          <a:p>
            <a:pPr algn="r" eaLnBrk="0" hangingPunct="0"/>
            <a:r>
              <a:rPr lang="en-US" sz="1800">
                <a:latin typeface="Arial" charset="0"/>
              </a:rPr>
              <a:t>checksum</a:t>
            </a:r>
          </a:p>
          <a:p>
            <a:pPr algn="r" eaLnBrk="0" hangingPunct="0"/>
            <a:r>
              <a:rPr lang="en-US" sz="1800">
                <a:latin typeface="Arial" charset="0"/>
              </a:rPr>
              <a:t>(as in UDP)</a:t>
            </a:r>
          </a:p>
        </p:txBody>
      </p:sp>
      <p:sp>
        <p:nvSpPr>
          <p:cNvPr id="61494" name="Line 52"/>
          <p:cNvSpPr>
            <a:spLocks noChangeShapeType="1"/>
          </p:cNvSpPr>
          <p:nvPr/>
        </p:nvSpPr>
        <p:spPr bwMode="auto">
          <a:xfrm flipV="1">
            <a:off x="2266950" y="34290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5" name="Line 53"/>
          <p:cNvSpPr>
            <a:spLocks noChangeShapeType="1"/>
          </p:cNvSpPr>
          <p:nvPr/>
        </p:nvSpPr>
        <p:spPr bwMode="auto">
          <a:xfrm flipH="1" flipV="1">
            <a:off x="6686550" y="3019425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6" name="Line 54"/>
          <p:cNvSpPr>
            <a:spLocks noChangeShapeType="1"/>
          </p:cNvSpPr>
          <p:nvPr/>
        </p:nvSpPr>
        <p:spPr bwMode="auto">
          <a:xfrm flipH="1">
            <a:off x="6619875" y="1724025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7" name="Line 55"/>
          <p:cNvSpPr>
            <a:spLocks noChangeShapeType="1"/>
          </p:cNvSpPr>
          <p:nvPr/>
        </p:nvSpPr>
        <p:spPr bwMode="auto">
          <a:xfrm flipH="1">
            <a:off x="6581775" y="1714500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645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9C2C8CF-5667-44E1-9597-6705D8943FB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62468" name="Picture 102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TCP round trip time, timeout</a:t>
            </a:r>
            <a:endParaRPr lang="en-US" sz="4800">
              <a:ea typeface="ＭＳ Ｐゴシック" pitchFamily="34" charset="-128"/>
            </a:endParaRPr>
          </a:p>
        </p:txBody>
      </p:sp>
      <p:sp>
        <p:nvSpPr>
          <p:cNvPr id="6247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436688"/>
            <a:ext cx="3716338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u="sng">
                <a:solidFill>
                  <a:srgbClr val="FF0000"/>
                </a:solidFill>
                <a:cs typeface="+mn-cs"/>
              </a:rPr>
              <a:t>Q:</a:t>
            </a:r>
            <a:r>
              <a:rPr lang="en-US" sz="3200">
                <a:cs typeface="+mn-cs"/>
              </a:rPr>
              <a:t> how to set TCP timeout value?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longer than RTT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/>
              <a:t>but RTT varies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i="1">
                <a:cs typeface="+mn-cs"/>
              </a:rPr>
              <a:t>too short:</a:t>
            </a:r>
            <a:r>
              <a:rPr lang="en-US">
                <a:cs typeface="+mn-cs"/>
              </a:rPr>
              <a:t> premature timeout, unnecessary retransmissions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i="1">
                <a:cs typeface="+mn-cs"/>
              </a:rPr>
              <a:t>too long:</a:t>
            </a:r>
            <a:r>
              <a:rPr lang="en-US">
                <a:cs typeface="+mn-cs"/>
              </a:rPr>
              <a:t> slow reaction to segment loss</a:t>
            </a:r>
          </a:p>
        </p:txBody>
      </p:sp>
      <p:sp>
        <p:nvSpPr>
          <p:cNvPr id="62471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646613" y="1485900"/>
            <a:ext cx="4059237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FF0000"/>
                </a:solidFill>
                <a:ea typeface="ＭＳ Ｐゴシック" pitchFamily="34" charset="-128"/>
              </a:rPr>
              <a:t>Q:</a:t>
            </a:r>
            <a:r>
              <a:rPr lang="en-US">
                <a:ea typeface="ＭＳ Ｐゴシック" pitchFamily="34" charset="-128"/>
              </a:rPr>
              <a:t> how to estimate RTT?</a:t>
            </a:r>
          </a:p>
          <a:p>
            <a:r>
              <a:rPr lang="en-US" sz="2400" b="1">
                <a:solidFill>
                  <a:srgbClr val="000099"/>
                </a:solidFill>
                <a:latin typeface="Courier New" pitchFamily="49" charset="0"/>
                <a:ea typeface="ＭＳ Ｐゴシック" pitchFamily="34" charset="-128"/>
              </a:rPr>
              <a:t>SampleRTT</a:t>
            </a:r>
            <a:r>
              <a:rPr lang="en-US" sz="2400">
                <a:solidFill>
                  <a:srgbClr val="000099"/>
                </a:solidFill>
                <a:ea typeface="ＭＳ Ｐゴシック" pitchFamily="34" charset="-128"/>
              </a:rPr>
              <a:t>:</a:t>
            </a:r>
            <a:r>
              <a:rPr lang="en-US" sz="2400">
                <a:ea typeface="ＭＳ Ｐゴシック" pitchFamily="34" charset="-128"/>
              </a:rPr>
              <a:t> measured time from segment transmission until ACK receipt</a:t>
            </a:r>
          </a:p>
          <a:p>
            <a:r>
              <a:rPr lang="en-US" sz="2400" b="1">
                <a:latin typeface="Courier New" pitchFamily="49" charset="0"/>
                <a:ea typeface="ＭＳ Ｐゴシック" pitchFamily="34" charset="-128"/>
              </a:rPr>
              <a:t>SampleRTT</a:t>
            </a:r>
            <a:r>
              <a:rPr lang="en-US" sz="2400">
                <a:ea typeface="ＭＳ Ｐゴシック" pitchFamily="34" charset="-128"/>
              </a:rPr>
              <a:t> will vary, want estimated RTT </a:t>
            </a:r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smoother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endParaRPr lang="en-US" altLang="ja-JP">
              <a:ea typeface="ＭＳ Ｐゴシック" pitchFamily="34" charset="-128"/>
            </a:endParaRPr>
          </a:p>
          <a:p>
            <a:pPr lvl="1"/>
            <a:r>
              <a:rPr lang="en-US">
                <a:ea typeface="ＭＳ Ｐゴシック" pitchFamily="34" charset="-128"/>
              </a:rPr>
              <a:t>average several </a:t>
            </a:r>
            <a:r>
              <a:rPr lang="en-US" i="1">
                <a:ea typeface="ＭＳ Ｐゴシック" pitchFamily="34" charset="-128"/>
              </a:rPr>
              <a:t>recent</a:t>
            </a:r>
            <a:r>
              <a:rPr lang="en-US">
                <a:ea typeface="ＭＳ Ｐゴシック" pitchFamily="34" charset="-128"/>
              </a:rPr>
              <a:t> measurements, not just current </a:t>
            </a:r>
            <a:r>
              <a:rPr lang="en-US" b="1">
                <a:latin typeface="Courier New" pitchFamily="49" charset="0"/>
                <a:ea typeface="ＭＳ Ｐゴシック" pitchFamily="34" charset="-128"/>
              </a:rPr>
              <a:t>SampleRTT</a:t>
            </a:r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655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9D9DD9A-9630-494B-A706-570796616D3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grpSp>
        <p:nvGrpSpPr>
          <p:cNvPr id="63492" name="Group 14"/>
          <p:cNvGrpSpPr>
            <a:grpSpLocks/>
          </p:cNvGrpSpPr>
          <p:nvPr/>
        </p:nvGrpSpPr>
        <p:grpSpPr bwMode="auto">
          <a:xfrm>
            <a:off x="1708150" y="2565400"/>
            <a:ext cx="6272213" cy="4292600"/>
            <a:chOff x="782" y="1865"/>
            <a:chExt cx="3951" cy="2704"/>
          </a:xfrm>
        </p:grpSpPr>
        <p:pic>
          <p:nvPicPr>
            <p:cNvPr id="63507" name="Picture 1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508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533400" y="1362075"/>
            <a:ext cx="7515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latin typeface="Courier New" pitchFamily="49" charset="0"/>
              </a:rPr>
              <a:t>EstimatedRTT = (1-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</a:t>
            </a:r>
            <a:r>
              <a:rPr lang="en-US" sz="2000" b="1">
                <a:latin typeface="Courier New" pitchFamily="49" charset="0"/>
              </a:rPr>
              <a:t>)*EstimatedRTT +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</a:t>
            </a:r>
            <a:r>
              <a:rPr lang="en-US" sz="2000" b="1">
                <a:latin typeface="Courier New" pitchFamily="49" charset="0"/>
              </a:rPr>
              <a:t>*SampleRTT</a:t>
            </a:r>
          </a:p>
        </p:txBody>
      </p:sp>
      <p:sp>
        <p:nvSpPr>
          <p:cNvPr id="63494" name="Rectangle 4"/>
          <p:cNvSpPr>
            <a:spLocks noChangeArrowheads="1"/>
          </p:cNvSpPr>
          <p:nvPr/>
        </p:nvSpPr>
        <p:spPr bwMode="auto">
          <a:xfrm>
            <a:off x="1163638" y="1836738"/>
            <a:ext cx="70675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exponential weighted moving average</a:t>
            </a:r>
          </a:p>
          <a:p>
            <a:pPr marL="342900" indent="-342900" eaLnBrk="0" hangingPunct="0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influence of past sample decreases exponentially fast</a:t>
            </a:r>
          </a:p>
          <a:p>
            <a:pPr marL="342900" indent="-342900" eaLnBrk="0" hangingPunct="0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typical value: </a:t>
            </a:r>
            <a:r>
              <a:rPr lang="en-US" sz="2400" b="1">
                <a:latin typeface="Courier New" pitchFamily="49" charset="0"/>
                <a:sym typeface="Symbol" pitchFamily="18" charset="2"/>
              </a:rPr>
              <a:t> =</a:t>
            </a:r>
            <a:r>
              <a:rPr lang="en-US" sz="2400">
                <a:latin typeface="Gill Sans MT" pitchFamily="34" charset="0"/>
              </a:rPr>
              <a:t> 0.125</a:t>
            </a:r>
          </a:p>
        </p:txBody>
      </p:sp>
      <p:pic>
        <p:nvPicPr>
          <p:cNvPr id="63495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6" name="Rectangle 11"/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round trip time, timeout</a:t>
            </a:r>
          </a:p>
        </p:txBody>
      </p:sp>
      <p:sp>
        <p:nvSpPr>
          <p:cNvPr id="63497" name="Text Box 18"/>
          <p:cNvSpPr txBox="1">
            <a:spLocks noChangeArrowheads="1"/>
          </p:cNvSpPr>
          <p:nvPr/>
        </p:nvSpPr>
        <p:spPr bwMode="auto">
          <a:xfrm rot="10800000">
            <a:off x="1531938" y="3535363"/>
            <a:ext cx="428625" cy="17478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algn="ctr" eaLnBrk="0" hangingPunct="0"/>
            <a:r>
              <a:rPr lang="en-US"/>
              <a:t>RTT (milliseconds)</a:t>
            </a:r>
          </a:p>
        </p:txBody>
      </p:sp>
      <p:sp>
        <p:nvSpPr>
          <p:cNvPr id="63498" name="Text Box 19"/>
          <p:cNvSpPr txBox="1">
            <a:spLocks noChangeArrowheads="1"/>
          </p:cNvSpPr>
          <p:nvPr/>
        </p:nvSpPr>
        <p:spPr bwMode="auto">
          <a:xfrm>
            <a:off x="2265363" y="3168650"/>
            <a:ext cx="3867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RTT:</a:t>
            </a:r>
            <a:r>
              <a:rPr lang="en-US" sz="14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>
                <a:latin typeface="Arial" charset="0"/>
              </a:rPr>
              <a:t>gaia.cs.umass.edu</a:t>
            </a:r>
            <a:r>
              <a:rPr lang="en-US" sz="14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>
                <a:latin typeface="Arial" charset="0"/>
              </a:rPr>
              <a:t>to</a:t>
            </a:r>
            <a:r>
              <a:rPr lang="en-US" sz="14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>
                <a:latin typeface="Arial" charset="0"/>
              </a:rPr>
              <a:t>fantasia.eurecom.fr</a:t>
            </a:r>
          </a:p>
        </p:txBody>
      </p:sp>
      <p:sp>
        <p:nvSpPr>
          <p:cNvPr id="63499" name="Text Box 20"/>
          <p:cNvSpPr txBox="1">
            <a:spLocks noChangeArrowheads="1"/>
          </p:cNvSpPr>
          <p:nvPr/>
        </p:nvSpPr>
        <p:spPr bwMode="auto">
          <a:xfrm>
            <a:off x="6221413" y="5230813"/>
            <a:ext cx="1181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sampleRTT</a:t>
            </a:r>
          </a:p>
        </p:txBody>
      </p:sp>
      <p:sp>
        <p:nvSpPr>
          <p:cNvPr id="63500" name="Text Box 21"/>
          <p:cNvSpPr txBox="1">
            <a:spLocks noChangeArrowheads="1"/>
          </p:cNvSpPr>
          <p:nvPr/>
        </p:nvSpPr>
        <p:spPr bwMode="auto">
          <a:xfrm>
            <a:off x="6215063" y="5548313"/>
            <a:ext cx="1431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EstimatedRTT</a:t>
            </a:r>
          </a:p>
        </p:txBody>
      </p:sp>
      <p:sp>
        <p:nvSpPr>
          <p:cNvPr id="63501" name="AutoShape 22"/>
          <p:cNvSpPr>
            <a:spLocks noChangeArrowheads="1"/>
          </p:cNvSpPr>
          <p:nvPr/>
        </p:nvSpPr>
        <p:spPr bwMode="auto">
          <a:xfrm>
            <a:off x="6005513" y="5343525"/>
            <a:ext cx="147637" cy="142875"/>
          </a:xfrm>
          <a:prstGeom prst="diamond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502" name="AutoShape 23"/>
          <p:cNvSpPr>
            <a:spLocks noChangeArrowheads="1"/>
          </p:cNvSpPr>
          <p:nvPr/>
        </p:nvSpPr>
        <p:spPr bwMode="auto">
          <a:xfrm rot="2776382">
            <a:off x="6011069" y="5633244"/>
            <a:ext cx="147637" cy="142875"/>
          </a:xfrm>
          <a:prstGeom prst="diamond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3503" name="Rectangle 24"/>
          <p:cNvSpPr>
            <a:spLocks noChangeArrowheads="1"/>
          </p:cNvSpPr>
          <p:nvPr/>
        </p:nvSpPr>
        <p:spPr bwMode="auto">
          <a:xfrm>
            <a:off x="4108450" y="6389688"/>
            <a:ext cx="1863725" cy="4683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grpSp>
        <p:nvGrpSpPr>
          <p:cNvPr id="63504" name="Group 15"/>
          <p:cNvGrpSpPr>
            <a:grpSpLocks/>
          </p:cNvGrpSpPr>
          <p:nvPr/>
        </p:nvGrpSpPr>
        <p:grpSpPr bwMode="auto">
          <a:xfrm>
            <a:off x="4041775" y="6386513"/>
            <a:ext cx="1512888" cy="336550"/>
            <a:chOff x="2343" y="3645"/>
            <a:chExt cx="953" cy="212"/>
          </a:xfrm>
        </p:grpSpPr>
        <p:sp>
          <p:nvSpPr>
            <p:cNvPr id="63505" name="Rectangle 16"/>
            <p:cNvSpPr>
              <a:spLocks noChangeArrowheads="1"/>
            </p:cNvSpPr>
            <p:nvPr/>
          </p:nvSpPr>
          <p:spPr bwMode="auto">
            <a:xfrm>
              <a:off x="2592" y="3695"/>
              <a:ext cx="527" cy="9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63506" name="Text Box 17"/>
            <p:cNvSpPr txBox="1">
              <a:spLocks noChangeArrowheads="1"/>
            </p:cNvSpPr>
            <p:nvPr/>
          </p:nvSpPr>
          <p:spPr bwMode="auto">
            <a:xfrm>
              <a:off x="2343" y="3645"/>
              <a:ext cx="95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time (seconds)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665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02E6328-A0F8-4268-9569-596FA0D98B4C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6451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55625" y="1595438"/>
            <a:ext cx="7918450" cy="1495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0099"/>
                </a:solidFill>
                <a:ea typeface="ＭＳ Ｐゴシック" pitchFamily="34" charset="-128"/>
              </a:rPr>
              <a:t>timeout interval:</a:t>
            </a:r>
            <a:r>
              <a:rPr lang="en-US" sz="2400" b="1">
                <a:latin typeface="Courier New" pitchFamily="49" charset="0"/>
                <a:ea typeface="ＭＳ Ｐゴシック" pitchFamily="34" charset="-128"/>
              </a:rPr>
              <a:t> EstimatedRTT</a:t>
            </a:r>
            <a:r>
              <a:rPr lang="en-US" sz="2400">
                <a:ea typeface="ＭＳ Ｐゴシック" pitchFamily="34" charset="-128"/>
              </a:rPr>
              <a:t> plus </a:t>
            </a:r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safety margin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endParaRPr lang="en-US" altLang="ja-JP" sz="240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ea typeface="ＭＳ Ｐゴシック" pitchFamily="34" charset="-128"/>
              </a:rPr>
              <a:t>large variation in </a:t>
            </a:r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EstimatedRTT -&gt;</a:t>
            </a:r>
            <a:r>
              <a:rPr lang="en-US" sz="2000">
                <a:ea typeface="ＭＳ Ｐゴシック" pitchFamily="34" charset="-128"/>
              </a:rPr>
              <a:t> larger safety margin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2400">
                <a:ea typeface="ＭＳ Ｐゴシック" pitchFamily="34" charset="-128"/>
              </a:rPr>
              <a:t>estimate SampleRTT deviation from EstimatedRTT: </a:t>
            </a:r>
          </a:p>
        </p:txBody>
      </p:sp>
      <p:sp>
        <p:nvSpPr>
          <p:cNvPr id="64517" name="Text Box 7"/>
          <p:cNvSpPr txBox="1">
            <a:spLocks noChangeArrowheads="1"/>
          </p:cNvSpPr>
          <p:nvPr/>
        </p:nvSpPr>
        <p:spPr bwMode="auto">
          <a:xfrm>
            <a:off x="1169988" y="2871788"/>
            <a:ext cx="6975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DevRTT = (1-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</a:t>
            </a:r>
            <a:r>
              <a:rPr lang="en-US" sz="2000" b="1">
                <a:latin typeface="Courier New" pitchFamily="49" charset="0"/>
              </a:rPr>
              <a:t>)*DevRTT +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          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</a:t>
            </a:r>
            <a:r>
              <a:rPr lang="en-US" sz="2000" b="1">
                <a:latin typeface="Courier New" pitchFamily="49" charset="0"/>
              </a:rPr>
              <a:t>*|SampleRTT-EstimatedRTT|</a:t>
            </a:r>
          </a:p>
        </p:txBody>
      </p:sp>
      <p:pic>
        <p:nvPicPr>
          <p:cNvPr id="64518" name="Picture 1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9" name="Rectangle 11"/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round trip time, timeout</a:t>
            </a:r>
          </a:p>
        </p:txBody>
      </p:sp>
      <p:sp>
        <p:nvSpPr>
          <p:cNvPr id="64520" name="Text Box 12"/>
          <p:cNvSpPr txBox="1">
            <a:spLocks noChangeArrowheads="1"/>
          </p:cNvSpPr>
          <p:nvPr/>
        </p:nvSpPr>
        <p:spPr bwMode="auto">
          <a:xfrm>
            <a:off x="3084513" y="3592513"/>
            <a:ext cx="3386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(typically,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 = 0.25)</a:t>
            </a:r>
          </a:p>
        </p:txBody>
      </p:sp>
      <p:sp>
        <p:nvSpPr>
          <p:cNvPr id="64521" name="Rectangle 13"/>
          <p:cNvSpPr>
            <a:spLocks noChangeArrowheads="1"/>
          </p:cNvSpPr>
          <p:nvPr/>
        </p:nvSpPr>
        <p:spPr bwMode="auto">
          <a:xfrm>
            <a:off x="565150" y="4368800"/>
            <a:ext cx="791845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/>
            <a:r>
              <a:rPr lang="en-US" sz="2400" b="1">
                <a:latin typeface="Courier New" pitchFamily="49" charset="0"/>
              </a:rPr>
              <a:t>TimeoutInterval = EstimatedRTT + 4*DevRTT</a:t>
            </a:r>
          </a:p>
        </p:txBody>
      </p:sp>
      <p:sp>
        <p:nvSpPr>
          <p:cNvPr id="64522" name="Text Box 14"/>
          <p:cNvSpPr txBox="1">
            <a:spLocks noChangeArrowheads="1"/>
          </p:cNvSpPr>
          <p:nvPr/>
        </p:nvSpPr>
        <p:spPr bwMode="auto">
          <a:xfrm>
            <a:off x="4010025" y="5122863"/>
            <a:ext cx="1811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99"/>
                </a:solidFill>
              </a:rPr>
              <a:t>estimated RTT</a:t>
            </a:r>
          </a:p>
        </p:txBody>
      </p:sp>
      <p:sp>
        <p:nvSpPr>
          <p:cNvPr id="64523" name="Text Box 16"/>
          <p:cNvSpPr txBox="1">
            <a:spLocks noChangeArrowheads="1"/>
          </p:cNvSpPr>
          <p:nvPr/>
        </p:nvSpPr>
        <p:spPr bwMode="auto">
          <a:xfrm>
            <a:off x="6442075" y="5141913"/>
            <a:ext cx="191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ja-JP" altLang="en-US" sz="2000">
                <a:solidFill>
                  <a:srgbClr val="000099"/>
                </a:solidFill>
              </a:rPr>
              <a:t>“</a:t>
            </a:r>
            <a:r>
              <a:rPr lang="en-US" altLang="ja-JP" sz="2000">
                <a:solidFill>
                  <a:srgbClr val="000099"/>
                </a:solidFill>
              </a:rPr>
              <a:t>safety margin</a:t>
            </a:r>
            <a:r>
              <a:rPr lang="ja-JP" altLang="en-US" sz="2000">
                <a:solidFill>
                  <a:srgbClr val="000099"/>
                </a:solidFill>
              </a:rPr>
              <a:t>”</a:t>
            </a:r>
            <a:endParaRPr lang="en-US" sz="2000">
              <a:solidFill>
                <a:srgbClr val="000099"/>
              </a:solidFill>
            </a:endParaRPr>
          </a:p>
        </p:txBody>
      </p:sp>
      <p:sp>
        <p:nvSpPr>
          <p:cNvPr id="64524" name="Line 17"/>
          <p:cNvSpPr>
            <a:spLocks noChangeShapeType="1"/>
          </p:cNvSpPr>
          <p:nvPr/>
        </p:nvSpPr>
        <p:spPr bwMode="auto">
          <a:xfrm flipV="1">
            <a:off x="4806950" y="476250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4525" name="Line 19"/>
          <p:cNvSpPr>
            <a:spLocks noChangeShapeType="1"/>
          </p:cNvSpPr>
          <p:nvPr/>
        </p:nvSpPr>
        <p:spPr bwMode="auto">
          <a:xfrm flipV="1">
            <a:off x="7378700" y="476885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64526" name="Picture 20" descr="alarm_clock_ring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1163" y="4773613"/>
            <a:ext cx="7524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686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4547C71-7A19-46CD-967B-3BA259AB28D9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30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reliable data transfer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00188"/>
            <a:ext cx="4070350" cy="46482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TCP creates rdt service on top of IP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s unreliable service</a:t>
            </a:r>
          </a:p>
          <a:p>
            <a:pPr lvl="1"/>
            <a:r>
              <a:rPr lang="en-US">
                <a:ea typeface="ＭＳ Ｐゴシック" pitchFamily="34" charset="-128"/>
              </a:rPr>
              <a:t>pipelined segments</a:t>
            </a:r>
          </a:p>
          <a:p>
            <a:pPr lvl="1"/>
            <a:r>
              <a:rPr lang="en-US">
                <a:ea typeface="ＭＳ Ｐゴシック" pitchFamily="34" charset="-128"/>
              </a:rPr>
              <a:t>cumulative acks</a:t>
            </a:r>
          </a:p>
          <a:p>
            <a:pPr lvl="1"/>
            <a:r>
              <a:rPr lang="en-US">
                <a:ea typeface="ＭＳ Ｐゴシック" pitchFamily="34" charset="-128"/>
              </a:rPr>
              <a:t>single retransmission timer</a:t>
            </a:r>
          </a:p>
          <a:p>
            <a:r>
              <a:rPr lang="en-US">
                <a:ea typeface="ＭＳ Ｐゴシック" pitchFamily="34" charset="-128"/>
              </a:rPr>
              <a:t>retransmissions  triggered by:</a:t>
            </a:r>
          </a:p>
          <a:p>
            <a:pPr lvl="1"/>
            <a:r>
              <a:rPr lang="en-US">
                <a:ea typeface="ＭＳ Ｐゴシック" pitchFamily="34" charset="-128"/>
              </a:rPr>
              <a:t>timeout events</a:t>
            </a:r>
          </a:p>
          <a:p>
            <a:pPr lvl="1"/>
            <a:r>
              <a:rPr lang="en-US">
                <a:ea typeface="ＭＳ Ｐゴシック" pitchFamily="34" charset="-128"/>
              </a:rPr>
              <a:t>duplicate acks</a:t>
            </a:r>
          </a:p>
          <a:p>
            <a:endParaRPr lang="en-US">
              <a:ea typeface="ＭＳ Ｐゴシック" pitchFamily="34" charset="-128"/>
            </a:endParaRPr>
          </a:p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6554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4550" y="2911475"/>
            <a:ext cx="3933825" cy="2119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let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s initially consider simplified TCP sender:</a:t>
            </a:r>
          </a:p>
          <a:p>
            <a:pPr lvl="1"/>
            <a:r>
              <a:rPr lang="en-US">
                <a:ea typeface="ＭＳ Ｐゴシック" pitchFamily="34" charset="-128"/>
              </a:rPr>
              <a:t>ignore duplicate acks</a:t>
            </a:r>
          </a:p>
          <a:p>
            <a:pPr lvl="1"/>
            <a:r>
              <a:rPr lang="en-US">
                <a:ea typeface="ＭＳ Ｐゴシック" pitchFamily="34" charset="-128"/>
              </a:rPr>
              <a:t>ignore flow control, congestion control</a:t>
            </a:r>
          </a:p>
        </p:txBody>
      </p:sp>
      <p:pic>
        <p:nvPicPr>
          <p:cNvPr id="65543" name="Picture 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913" y="996950"/>
            <a:ext cx="5942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69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1666686-0D99-4408-BCF0-9CC1FEEEA57A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sender events: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668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data rcvd from app:</a:t>
            </a:r>
          </a:p>
          <a:p>
            <a:r>
              <a:rPr lang="en-US">
                <a:ea typeface="ＭＳ Ｐゴシック" pitchFamily="34" charset="-128"/>
              </a:rPr>
              <a:t>create segment with seq #</a:t>
            </a:r>
          </a:p>
          <a:p>
            <a:r>
              <a:rPr lang="en-US">
                <a:ea typeface="ＭＳ Ｐゴシック" pitchFamily="34" charset="-128"/>
              </a:rPr>
              <a:t>seq # is byte-stream number of first data byte in  segment</a:t>
            </a:r>
          </a:p>
          <a:p>
            <a:r>
              <a:rPr lang="en-US">
                <a:ea typeface="ＭＳ Ｐゴシック" pitchFamily="34" charset="-128"/>
              </a:rPr>
              <a:t>start timer if not already running </a:t>
            </a:r>
          </a:p>
          <a:p>
            <a:pPr lvl="1"/>
            <a:r>
              <a:rPr lang="en-US">
                <a:ea typeface="ＭＳ Ｐゴシック" pitchFamily="34" charset="-128"/>
              </a:rPr>
              <a:t>think of timer as for oldest unacked segment</a:t>
            </a:r>
          </a:p>
          <a:p>
            <a:pPr lvl="1"/>
            <a:r>
              <a:rPr lang="en-US">
                <a:ea typeface="ＭＳ Ｐゴシック" pitchFamily="34" charset="-128"/>
              </a:rPr>
              <a:t>expiration interval: </a:t>
            </a:r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TimeOutInterval</a:t>
            </a:r>
            <a:r>
              <a:rPr lang="en-US">
                <a:latin typeface="Courier New" pitchFamily="49" charset="0"/>
                <a:ea typeface="ＭＳ Ｐゴシック" pitchFamily="34" charset="-128"/>
              </a:rPr>
              <a:t> 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665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1668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timeout:</a:t>
            </a:r>
          </a:p>
          <a:p>
            <a:r>
              <a:rPr lang="en-US">
                <a:ea typeface="ＭＳ Ｐゴシック" pitchFamily="34" charset="-128"/>
              </a:rPr>
              <a:t>retransmit segment that caused timeout</a:t>
            </a:r>
          </a:p>
          <a:p>
            <a:r>
              <a:rPr lang="en-US">
                <a:ea typeface="ＭＳ Ｐゴシック" pitchFamily="34" charset="-128"/>
              </a:rPr>
              <a:t>restart timer</a:t>
            </a:r>
          </a:p>
          <a:p>
            <a:pPr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 </a:t>
            </a: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ack rcvd:</a:t>
            </a:r>
          </a:p>
          <a:p>
            <a:r>
              <a:rPr lang="en-US">
                <a:ea typeface="ＭＳ Ｐゴシック" pitchFamily="34" charset="-128"/>
              </a:rPr>
              <a:t>if ack acknowledges previously unacked segments</a:t>
            </a:r>
          </a:p>
          <a:p>
            <a:pPr lvl="1"/>
            <a:r>
              <a:rPr lang="en-US">
                <a:ea typeface="ＭＳ Ｐゴシック" pitchFamily="34" charset="-128"/>
              </a:rPr>
              <a:t>update what is known to be ACKed</a:t>
            </a:r>
          </a:p>
          <a:p>
            <a:pPr lvl="1"/>
            <a:r>
              <a:rPr lang="en-US">
                <a:ea typeface="ＭＳ Ｐゴシック" pitchFamily="34" charset="-128"/>
              </a:rPr>
              <a:t>start timer if there are  still unacked segments</a:t>
            </a:r>
          </a:p>
          <a:p>
            <a:pPr lvl="1"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</p:txBody>
      </p:sp>
      <p:pic>
        <p:nvPicPr>
          <p:cNvPr id="66567" name="Picture 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808038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706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46B508E-298F-4539-AA53-A91A1D40EB93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pic>
        <p:nvPicPr>
          <p:cNvPr id="67588" name="Picture 2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" y="898525"/>
            <a:ext cx="5027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Oval 7"/>
          <p:cNvSpPr>
            <a:spLocks noChangeArrowheads="1"/>
          </p:cNvSpPr>
          <p:nvPr/>
        </p:nvSpPr>
        <p:spPr bwMode="auto">
          <a:xfrm>
            <a:off x="2897188" y="2730500"/>
            <a:ext cx="1071562" cy="971550"/>
          </a:xfrm>
          <a:prstGeom prst="ellipse">
            <a:avLst/>
          </a:pr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7590" name="Oval 6"/>
          <p:cNvSpPr>
            <a:spLocks noChangeArrowheads="1"/>
          </p:cNvSpPr>
          <p:nvPr/>
        </p:nvSpPr>
        <p:spPr bwMode="auto">
          <a:xfrm>
            <a:off x="2822575" y="2778125"/>
            <a:ext cx="1071563" cy="971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7591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50" y="187325"/>
            <a:ext cx="7734300" cy="898525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TCP sender </a:t>
            </a:r>
            <a:r>
              <a:rPr lang="en-US" sz="3200">
                <a:ea typeface="ＭＳ Ｐゴシック" pitchFamily="34" charset="-128"/>
              </a:rPr>
              <a:t>(simplified)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67592" name="Text Box 5"/>
          <p:cNvSpPr txBox="1">
            <a:spLocks noChangeArrowheads="1"/>
          </p:cNvSpPr>
          <p:nvPr/>
        </p:nvSpPr>
        <p:spPr bwMode="auto">
          <a:xfrm>
            <a:off x="2979738" y="2781300"/>
            <a:ext cx="7429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Arial" charset="0"/>
              </a:rPr>
              <a:t>wait</a:t>
            </a:r>
          </a:p>
          <a:p>
            <a:pPr algn="ctr" eaLnBrk="0" hangingPunct="0"/>
            <a:r>
              <a:rPr lang="en-US" sz="1800">
                <a:latin typeface="Arial" charset="0"/>
              </a:rPr>
              <a:t>for </a:t>
            </a:r>
          </a:p>
          <a:p>
            <a:pPr algn="ctr" eaLnBrk="0" hangingPunct="0"/>
            <a:r>
              <a:rPr lang="en-US" sz="1800">
                <a:latin typeface="Arial" charset="0"/>
              </a:rPr>
              <a:t>event</a:t>
            </a:r>
          </a:p>
        </p:txBody>
      </p:sp>
      <p:sp>
        <p:nvSpPr>
          <p:cNvPr id="67593" name="Line 8"/>
          <p:cNvSpPr>
            <a:spLocks noChangeShapeType="1"/>
          </p:cNvSpPr>
          <p:nvPr/>
        </p:nvSpPr>
        <p:spPr bwMode="auto">
          <a:xfrm>
            <a:off x="1855788" y="2247900"/>
            <a:ext cx="1071562" cy="6889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594" name="Text Box 9"/>
          <p:cNvSpPr txBox="1">
            <a:spLocks noChangeArrowheads="1"/>
          </p:cNvSpPr>
          <p:nvPr/>
        </p:nvSpPr>
        <p:spPr bwMode="auto">
          <a:xfrm>
            <a:off x="314325" y="2874963"/>
            <a:ext cx="25463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NextSeqNum = InitialSeqNum</a:t>
            </a:r>
          </a:p>
          <a:p>
            <a:pPr eaLnBrk="0" hangingPunct="0"/>
            <a:r>
              <a:rPr lang="en-US" sz="1400">
                <a:latin typeface="Arial" charset="0"/>
              </a:rPr>
              <a:t>SendBase = InitialSeqNum</a:t>
            </a:r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>
            <a:off x="417513" y="2889250"/>
            <a:ext cx="2179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596" name="Text Box 11"/>
          <p:cNvSpPr txBox="1">
            <a:spLocks noChangeArrowheads="1"/>
          </p:cNvSpPr>
          <p:nvPr/>
        </p:nvSpPr>
        <p:spPr bwMode="auto">
          <a:xfrm>
            <a:off x="1287463" y="2571750"/>
            <a:ext cx="341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Symbol" pitchFamily="18" charset="2"/>
              </a:rPr>
              <a:t>L</a:t>
            </a:r>
          </a:p>
        </p:txBody>
      </p:sp>
      <p:grpSp>
        <p:nvGrpSpPr>
          <p:cNvPr id="67597" name="Group 23"/>
          <p:cNvGrpSpPr>
            <a:grpSpLocks/>
          </p:cNvGrpSpPr>
          <p:nvPr/>
        </p:nvGrpSpPr>
        <p:grpSpPr bwMode="auto">
          <a:xfrm>
            <a:off x="4605338" y="1333500"/>
            <a:ext cx="4251325" cy="1928813"/>
            <a:chOff x="3003" y="1263"/>
            <a:chExt cx="2678" cy="1215"/>
          </a:xfrm>
        </p:grpSpPr>
        <p:sp>
          <p:nvSpPr>
            <p:cNvPr id="67609" name="Text Box 12"/>
            <p:cNvSpPr txBox="1">
              <a:spLocks noChangeArrowheads="1"/>
            </p:cNvSpPr>
            <p:nvPr/>
          </p:nvSpPr>
          <p:spPr bwMode="auto">
            <a:xfrm>
              <a:off x="3019" y="1456"/>
              <a:ext cx="2662" cy="1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5000"/>
                </a:lnSpc>
              </a:pPr>
              <a:r>
                <a:rPr lang="en-US"/>
                <a:t>create segment, seq. #: NextSeqNum</a:t>
              </a:r>
            </a:p>
            <a:p>
              <a:pPr eaLnBrk="0" hangingPunct="0">
                <a:lnSpc>
                  <a:spcPct val="105000"/>
                </a:lnSpc>
              </a:pPr>
              <a:r>
                <a:rPr lang="en-US"/>
                <a:t>pass segment to IP (i.e., </a:t>
              </a:r>
              <a:r>
                <a:rPr lang="ja-JP" altLang="en-US"/>
                <a:t>“</a:t>
              </a:r>
              <a:r>
                <a:rPr lang="en-US" altLang="ja-JP"/>
                <a:t>send</a:t>
              </a:r>
              <a:r>
                <a:rPr lang="ja-JP" altLang="en-US"/>
                <a:t>”</a:t>
              </a:r>
              <a:r>
                <a:rPr lang="en-US" altLang="ja-JP"/>
                <a:t>)</a:t>
              </a:r>
            </a:p>
            <a:p>
              <a:pPr eaLnBrk="0" hangingPunct="0">
                <a:lnSpc>
                  <a:spcPct val="105000"/>
                </a:lnSpc>
              </a:pPr>
              <a:r>
                <a:rPr lang="en-US"/>
                <a:t>NextSeqNum = NextSeqNum + length(data) </a:t>
              </a:r>
            </a:p>
            <a:p>
              <a:pPr eaLnBrk="0" hangingPunct="0">
                <a:lnSpc>
                  <a:spcPct val="105000"/>
                </a:lnSpc>
              </a:pPr>
              <a:r>
                <a:rPr lang="en-US"/>
                <a:t>if (timer currently not running)</a:t>
              </a:r>
            </a:p>
            <a:p>
              <a:pPr eaLnBrk="0" hangingPunct="0">
                <a:lnSpc>
                  <a:spcPct val="105000"/>
                </a:lnSpc>
              </a:pPr>
              <a:r>
                <a:rPr lang="en-US"/>
                <a:t>    start timer</a:t>
              </a:r>
            </a:p>
            <a:p>
              <a:pPr eaLnBrk="0" hangingPunct="0"/>
              <a:r>
                <a:rPr lang="en-US"/>
                <a:t>                 </a:t>
              </a:r>
            </a:p>
          </p:txBody>
        </p:sp>
        <p:sp>
          <p:nvSpPr>
            <p:cNvPr id="67610" name="Text Box 13"/>
            <p:cNvSpPr txBox="1">
              <a:spLocks noChangeArrowheads="1"/>
            </p:cNvSpPr>
            <p:nvPr/>
          </p:nvSpPr>
          <p:spPr bwMode="auto">
            <a:xfrm>
              <a:off x="3003" y="1263"/>
              <a:ext cx="22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data received from application above</a:t>
              </a:r>
            </a:p>
          </p:txBody>
        </p:sp>
        <p:sp>
          <p:nvSpPr>
            <p:cNvPr id="67611" name="Line 15"/>
            <p:cNvSpPr>
              <a:spLocks noChangeShapeType="1"/>
            </p:cNvSpPr>
            <p:nvPr/>
          </p:nvSpPr>
          <p:spPr bwMode="auto">
            <a:xfrm>
              <a:off x="3081" y="1490"/>
              <a:ext cx="17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7598" name="Group 20"/>
          <p:cNvGrpSpPr>
            <a:grpSpLocks/>
          </p:cNvGrpSpPr>
          <p:nvPr/>
        </p:nvGrpSpPr>
        <p:grpSpPr bwMode="auto">
          <a:xfrm>
            <a:off x="4805363" y="3406775"/>
            <a:ext cx="3298825" cy="1147763"/>
            <a:chOff x="1270" y="3518"/>
            <a:chExt cx="2078" cy="723"/>
          </a:xfrm>
        </p:grpSpPr>
        <p:sp>
          <p:nvSpPr>
            <p:cNvPr id="67606" name="Text Box 16"/>
            <p:cNvSpPr txBox="1">
              <a:spLocks noChangeArrowheads="1"/>
            </p:cNvSpPr>
            <p:nvPr/>
          </p:nvSpPr>
          <p:spPr bwMode="auto">
            <a:xfrm>
              <a:off x="1275" y="3721"/>
              <a:ext cx="2073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retransmit not-yet-acked segment         	with smallest seq. #</a:t>
              </a:r>
            </a:p>
            <a:p>
              <a:pPr eaLnBrk="0" hangingPunct="0"/>
              <a:r>
                <a:rPr lang="en-US"/>
                <a:t>start timer</a:t>
              </a:r>
            </a:p>
          </p:txBody>
        </p:sp>
        <p:sp>
          <p:nvSpPr>
            <p:cNvPr id="67607" name="Text Box 17"/>
            <p:cNvSpPr txBox="1">
              <a:spLocks noChangeArrowheads="1"/>
            </p:cNvSpPr>
            <p:nvPr/>
          </p:nvSpPr>
          <p:spPr bwMode="auto">
            <a:xfrm>
              <a:off x="1270" y="3518"/>
              <a:ext cx="54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timeout</a:t>
              </a:r>
            </a:p>
          </p:txBody>
        </p:sp>
        <p:sp>
          <p:nvSpPr>
            <p:cNvPr id="67608" name="Line 18"/>
            <p:cNvSpPr>
              <a:spLocks noChangeShapeType="1"/>
            </p:cNvSpPr>
            <p:nvPr/>
          </p:nvSpPr>
          <p:spPr bwMode="auto">
            <a:xfrm>
              <a:off x="1342" y="3741"/>
              <a:ext cx="18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7599" name="Group 24"/>
          <p:cNvGrpSpPr>
            <a:grpSpLocks/>
          </p:cNvGrpSpPr>
          <p:nvPr/>
        </p:nvGrpSpPr>
        <p:grpSpPr bwMode="auto">
          <a:xfrm>
            <a:off x="952500" y="4513263"/>
            <a:ext cx="4703763" cy="2181225"/>
            <a:chOff x="678" y="2592"/>
            <a:chExt cx="2963" cy="1374"/>
          </a:xfrm>
        </p:grpSpPr>
        <p:sp>
          <p:nvSpPr>
            <p:cNvPr id="67603" name="Text Box 3"/>
            <p:cNvSpPr txBox="1">
              <a:spLocks noChangeArrowheads="1"/>
            </p:cNvSpPr>
            <p:nvPr/>
          </p:nvSpPr>
          <p:spPr bwMode="auto">
            <a:xfrm>
              <a:off x="678" y="2830"/>
              <a:ext cx="2963" cy="1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Arial" charset="0"/>
                </a:rPr>
                <a:t>if (y &gt; SendBase) { </a:t>
              </a:r>
            </a:p>
            <a:p>
              <a:pPr eaLnBrk="0" hangingPunct="0"/>
              <a:r>
                <a:rPr lang="en-US">
                  <a:latin typeface="Arial" charset="0"/>
                </a:rPr>
                <a:t>    SendBase = y </a:t>
              </a:r>
            </a:p>
            <a:p>
              <a:pPr eaLnBrk="0" hangingPunct="0"/>
              <a:r>
                <a:rPr lang="en-US">
                  <a:latin typeface="Arial" charset="0"/>
                </a:rPr>
                <a:t>    /* SendBase–1: last cumulatively ACKed byte */</a:t>
              </a:r>
            </a:p>
            <a:p>
              <a:pPr eaLnBrk="0" hangingPunct="0"/>
              <a:r>
                <a:rPr lang="en-US">
                  <a:latin typeface="Arial" charset="0"/>
                </a:rPr>
                <a:t>    if (there are currently not-yet-acked segments)</a:t>
              </a:r>
            </a:p>
            <a:p>
              <a:pPr eaLnBrk="0" hangingPunct="0"/>
              <a:r>
                <a:rPr lang="en-US">
                  <a:latin typeface="Arial" charset="0"/>
                </a:rPr>
                <a:t>         start timer</a:t>
              </a:r>
            </a:p>
            <a:p>
              <a:pPr eaLnBrk="0" hangingPunct="0"/>
              <a:r>
                <a:rPr lang="en-US">
                  <a:latin typeface="Arial" charset="0"/>
                </a:rPr>
                <a:t>       else stop timer </a:t>
              </a:r>
            </a:p>
            <a:p>
              <a:pPr eaLnBrk="0" hangingPunct="0"/>
              <a:r>
                <a:rPr lang="en-US">
                  <a:latin typeface="Arial" charset="0"/>
                </a:rPr>
                <a:t>     } </a:t>
              </a:r>
            </a:p>
          </p:txBody>
        </p:sp>
        <p:sp>
          <p:nvSpPr>
            <p:cNvPr id="67604" name="Text Box 21"/>
            <p:cNvSpPr txBox="1">
              <a:spLocks noChangeArrowheads="1"/>
            </p:cNvSpPr>
            <p:nvPr/>
          </p:nvSpPr>
          <p:spPr bwMode="auto">
            <a:xfrm>
              <a:off x="705" y="2592"/>
              <a:ext cx="22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ACK received, with ACK field value y </a:t>
              </a:r>
            </a:p>
          </p:txBody>
        </p:sp>
        <p:sp>
          <p:nvSpPr>
            <p:cNvPr id="67605" name="Line 22"/>
            <p:cNvSpPr>
              <a:spLocks noChangeShapeType="1"/>
            </p:cNvSpPr>
            <p:nvPr/>
          </p:nvSpPr>
          <p:spPr bwMode="auto">
            <a:xfrm>
              <a:off x="748" y="2815"/>
              <a:ext cx="20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7600" name="Freeform 26"/>
          <p:cNvSpPr>
            <a:spLocks/>
          </p:cNvSpPr>
          <p:nvPr/>
        </p:nvSpPr>
        <p:spPr bwMode="auto">
          <a:xfrm>
            <a:off x="3649663" y="1644650"/>
            <a:ext cx="1254125" cy="1258888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  <a:gd name="T9" fmla="*/ 0 w 1052"/>
              <a:gd name="T10" fmla="*/ 0 h 990"/>
              <a:gd name="T11" fmla="*/ 1052 w 1052"/>
              <a:gd name="T12" fmla="*/ 990 h 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601" name="Freeform 27"/>
          <p:cNvSpPr>
            <a:spLocks/>
          </p:cNvSpPr>
          <p:nvPr/>
        </p:nvSpPr>
        <p:spPr bwMode="auto">
          <a:xfrm rot="4468137">
            <a:off x="3972719" y="3117057"/>
            <a:ext cx="1254125" cy="1258887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  <a:gd name="T9" fmla="*/ 0 w 1052"/>
              <a:gd name="T10" fmla="*/ 0 h 990"/>
              <a:gd name="T11" fmla="*/ 1052 w 1052"/>
              <a:gd name="T12" fmla="*/ 990 h 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602" name="Freeform 28"/>
          <p:cNvSpPr>
            <a:spLocks/>
          </p:cNvSpPr>
          <p:nvPr/>
        </p:nvSpPr>
        <p:spPr bwMode="auto">
          <a:xfrm rot="10674503">
            <a:off x="1914525" y="3616325"/>
            <a:ext cx="1254125" cy="1258888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  <a:gd name="T9" fmla="*/ 0 w 1052"/>
              <a:gd name="T10" fmla="*/ 0 h 990"/>
              <a:gd name="T11" fmla="*/ 1052 w 1052"/>
              <a:gd name="T12" fmla="*/ 990 h 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7F97152-8732-47FC-A267-DA6980AF5DE6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title"/>
          </p:nvPr>
        </p:nvSpPr>
        <p:spPr>
          <a:xfrm>
            <a:off x="476250" y="238125"/>
            <a:ext cx="7772400" cy="904875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TCP: retransmission scenarios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68613" name="Text Box 105"/>
          <p:cNvSpPr txBox="1">
            <a:spLocks noChangeArrowheads="1"/>
          </p:cNvSpPr>
          <p:nvPr/>
        </p:nvSpPr>
        <p:spPr bwMode="auto">
          <a:xfrm>
            <a:off x="1282700" y="5946775"/>
            <a:ext cx="1922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lost ACK scenario</a:t>
            </a:r>
            <a:endParaRPr lang="en-US" sz="1000"/>
          </a:p>
        </p:txBody>
      </p:sp>
      <p:sp>
        <p:nvSpPr>
          <p:cNvPr id="68614" name="Line 99"/>
          <p:cNvSpPr>
            <a:spLocks noChangeShapeType="1"/>
          </p:cNvSpPr>
          <p:nvPr/>
        </p:nvSpPr>
        <p:spPr bwMode="auto">
          <a:xfrm>
            <a:off x="1065213" y="4184650"/>
            <a:ext cx="2351087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Line 100"/>
          <p:cNvSpPr>
            <a:spLocks noChangeShapeType="1"/>
          </p:cNvSpPr>
          <p:nvPr/>
        </p:nvSpPr>
        <p:spPr bwMode="auto">
          <a:xfrm>
            <a:off x="1077913" y="241617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Line 104"/>
          <p:cNvSpPr>
            <a:spLocks noChangeShapeType="1"/>
          </p:cNvSpPr>
          <p:nvPr/>
        </p:nvSpPr>
        <p:spPr bwMode="auto">
          <a:xfrm flipH="1">
            <a:off x="2114550" y="3078163"/>
            <a:ext cx="1273175" cy="4270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Text Box 107"/>
          <p:cNvSpPr txBox="1">
            <a:spLocks noChangeArrowheads="1"/>
          </p:cNvSpPr>
          <p:nvPr/>
        </p:nvSpPr>
        <p:spPr bwMode="auto">
          <a:xfrm>
            <a:off x="3016250" y="1257300"/>
            <a:ext cx="773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Host B</a:t>
            </a:r>
          </a:p>
        </p:txBody>
      </p:sp>
      <p:sp>
        <p:nvSpPr>
          <p:cNvPr id="68618" name="Text Box 111"/>
          <p:cNvSpPr txBox="1">
            <a:spLocks noChangeArrowheads="1"/>
          </p:cNvSpPr>
          <p:nvPr/>
        </p:nvSpPr>
        <p:spPr bwMode="auto">
          <a:xfrm>
            <a:off x="682625" y="1274763"/>
            <a:ext cx="776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Host A</a:t>
            </a:r>
          </a:p>
        </p:txBody>
      </p:sp>
      <p:sp>
        <p:nvSpPr>
          <p:cNvPr id="68619" name="Rectangle 112"/>
          <p:cNvSpPr>
            <a:spLocks noChangeArrowheads="1"/>
          </p:cNvSpPr>
          <p:nvPr/>
        </p:nvSpPr>
        <p:spPr bwMode="auto">
          <a:xfrm>
            <a:off x="1781175" y="2497138"/>
            <a:ext cx="869950" cy="401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8620" name="Text Box 113"/>
          <p:cNvSpPr txBox="1">
            <a:spLocks noChangeArrowheads="1"/>
          </p:cNvSpPr>
          <p:nvPr/>
        </p:nvSpPr>
        <p:spPr bwMode="auto">
          <a:xfrm>
            <a:off x="1222375" y="2549525"/>
            <a:ext cx="2085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Seq=92, 8 bytes of data</a:t>
            </a:r>
          </a:p>
        </p:txBody>
      </p:sp>
      <p:sp>
        <p:nvSpPr>
          <p:cNvPr id="68621" name="Rectangle 114"/>
          <p:cNvSpPr>
            <a:spLocks noChangeArrowheads="1"/>
          </p:cNvSpPr>
          <p:nvPr/>
        </p:nvSpPr>
        <p:spPr bwMode="auto">
          <a:xfrm>
            <a:off x="2349500" y="3163888"/>
            <a:ext cx="747713" cy="246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8622" name="Text Box 115"/>
          <p:cNvSpPr txBox="1">
            <a:spLocks noChangeArrowheads="1"/>
          </p:cNvSpPr>
          <p:nvPr/>
        </p:nvSpPr>
        <p:spPr bwMode="auto">
          <a:xfrm>
            <a:off x="2270125" y="3119438"/>
            <a:ext cx="949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ACK=100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68623" name="Line 118"/>
          <p:cNvSpPr>
            <a:spLocks noChangeShapeType="1"/>
          </p:cNvSpPr>
          <p:nvPr/>
        </p:nvSpPr>
        <p:spPr bwMode="auto">
          <a:xfrm>
            <a:off x="1057275" y="217487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8624" name="Line 119"/>
          <p:cNvSpPr>
            <a:spLocks noChangeShapeType="1"/>
          </p:cNvSpPr>
          <p:nvPr/>
        </p:nvSpPr>
        <p:spPr bwMode="auto">
          <a:xfrm>
            <a:off x="3484563" y="2170113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8625" name="Rectangle 122"/>
          <p:cNvSpPr>
            <a:spLocks noChangeArrowheads="1"/>
          </p:cNvSpPr>
          <p:nvPr/>
        </p:nvSpPr>
        <p:spPr bwMode="auto">
          <a:xfrm>
            <a:off x="1674813" y="4178300"/>
            <a:ext cx="989012" cy="430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8626" name="Text Box 123"/>
          <p:cNvSpPr txBox="1">
            <a:spLocks noChangeArrowheads="1"/>
          </p:cNvSpPr>
          <p:nvPr/>
        </p:nvSpPr>
        <p:spPr bwMode="auto">
          <a:xfrm>
            <a:off x="1211263" y="4259263"/>
            <a:ext cx="2085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Seq=92, 8 bytes of data</a:t>
            </a:r>
          </a:p>
        </p:txBody>
      </p:sp>
      <p:sp>
        <p:nvSpPr>
          <p:cNvPr id="68627" name="Text Box 124"/>
          <p:cNvSpPr txBox="1">
            <a:spLocks noChangeArrowheads="1"/>
          </p:cNvSpPr>
          <p:nvPr/>
        </p:nvSpPr>
        <p:spPr bwMode="auto">
          <a:xfrm>
            <a:off x="1903413" y="3309938"/>
            <a:ext cx="35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8628" name="Text Box 126"/>
          <p:cNvSpPr txBox="1">
            <a:spLocks noChangeArrowheads="1"/>
          </p:cNvSpPr>
          <p:nvPr/>
        </p:nvSpPr>
        <p:spPr bwMode="auto">
          <a:xfrm rot="10800000">
            <a:off x="684213" y="2963863"/>
            <a:ext cx="3968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algn="ctr" eaLnBrk="0" hangingPunct="0"/>
            <a:r>
              <a:rPr lang="en-US" sz="1400"/>
              <a:t>timeout</a:t>
            </a:r>
          </a:p>
        </p:txBody>
      </p:sp>
      <p:sp>
        <p:nvSpPr>
          <p:cNvPr id="68629" name="Line 127"/>
          <p:cNvSpPr>
            <a:spLocks noChangeShapeType="1"/>
          </p:cNvSpPr>
          <p:nvPr/>
        </p:nvSpPr>
        <p:spPr bwMode="auto">
          <a:xfrm flipH="1">
            <a:off x="1054100" y="4776788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0" name="Rectangle 128"/>
          <p:cNvSpPr>
            <a:spLocks noChangeArrowheads="1"/>
          </p:cNvSpPr>
          <p:nvPr/>
        </p:nvSpPr>
        <p:spPr bwMode="auto">
          <a:xfrm>
            <a:off x="1887538" y="5033963"/>
            <a:ext cx="747712" cy="246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8631" name="Text Box 129"/>
          <p:cNvSpPr txBox="1">
            <a:spLocks noChangeArrowheads="1"/>
          </p:cNvSpPr>
          <p:nvPr/>
        </p:nvSpPr>
        <p:spPr bwMode="auto">
          <a:xfrm>
            <a:off x="1808163" y="4989513"/>
            <a:ext cx="949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ACK=100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68632" name="Group 134"/>
          <p:cNvGrpSpPr>
            <a:grpSpLocks/>
          </p:cNvGrpSpPr>
          <p:nvPr/>
        </p:nvGrpSpPr>
        <p:grpSpPr bwMode="auto">
          <a:xfrm>
            <a:off x="825500" y="2420938"/>
            <a:ext cx="104775" cy="508000"/>
            <a:chOff x="3099" y="1749"/>
            <a:chExt cx="66" cy="320"/>
          </a:xfrm>
        </p:grpSpPr>
        <p:sp>
          <p:nvSpPr>
            <p:cNvPr id="68686" name="Line 132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87" name="Line 133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33" name="Group 135"/>
          <p:cNvGrpSpPr>
            <a:grpSpLocks/>
          </p:cNvGrpSpPr>
          <p:nvPr/>
        </p:nvGrpSpPr>
        <p:grpSpPr bwMode="auto">
          <a:xfrm rot="10800000">
            <a:off x="820738" y="3663950"/>
            <a:ext cx="104775" cy="508000"/>
            <a:chOff x="3099" y="1749"/>
            <a:chExt cx="66" cy="320"/>
          </a:xfrm>
        </p:grpSpPr>
        <p:sp>
          <p:nvSpPr>
            <p:cNvPr id="68684" name="Line 136"/>
            <p:cNvSpPr>
              <a:spLocks noChangeShapeType="1"/>
            </p:cNvSpPr>
            <p:nvPr/>
          </p:nvSpPr>
          <p:spPr bwMode="auto">
            <a:xfrm flipV="1">
              <a:off x="3130" y="1750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85" name="Line 137"/>
            <p:cNvSpPr>
              <a:spLocks noChangeShapeType="1"/>
            </p:cNvSpPr>
            <p:nvPr/>
          </p:nvSpPr>
          <p:spPr bwMode="auto">
            <a:xfrm>
              <a:off x="3100" y="1753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8634" name="Text Box 172"/>
          <p:cNvSpPr txBox="1">
            <a:spLocks noChangeArrowheads="1"/>
          </p:cNvSpPr>
          <p:nvPr/>
        </p:nvSpPr>
        <p:spPr bwMode="auto">
          <a:xfrm>
            <a:off x="5945188" y="5953125"/>
            <a:ext cx="2073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premature timeout</a:t>
            </a:r>
            <a:endParaRPr lang="en-US" sz="1000"/>
          </a:p>
        </p:txBody>
      </p:sp>
      <p:sp>
        <p:nvSpPr>
          <p:cNvPr id="68635" name="Line 173"/>
          <p:cNvSpPr>
            <a:spLocks noChangeShapeType="1"/>
          </p:cNvSpPr>
          <p:nvPr/>
        </p:nvSpPr>
        <p:spPr bwMode="auto">
          <a:xfrm>
            <a:off x="5781675" y="4191000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6" name="Line 174"/>
          <p:cNvSpPr>
            <a:spLocks noChangeShapeType="1"/>
          </p:cNvSpPr>
          <p:nvPr/>
        </p:nvSpPr>
        <p:spPr bwMode="auto">
          <a:xfrm>
            <a:off x="5815013" y="242252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7" name="Line 175"/>
          <p:cNvSpPr>
            <a:spLocks noChangeShapeType="1"/>
          </p:cNvSpPr>
          <p:nvPr/>
        </p:nvSpPr>
        <p:spPr bwMode="auto">
          <a:xfrm flipH="1">
            <a:off x="5789613" y="3084513"/>
            <a:ext cx="2335212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8" name="Text Box 177"/>
          <p:cNvSpPr txBox="1">
            <a:spLocks noChangeArrowheads="1"/>
          </p:cNvSpPr>
          <p:nvPr/>
        </p:nvSpPr>
        <p:spPr bwMode="auto">
          <a:xfrm>
            <a:off x="7753350" y="1263650"/>
            <a:ext cx="773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Host B</a:t>
            </a:r>
          </a:p>
        </p:txBody>
      </p:sp>
      <p:sp>
        <p:nvSpPr>
          <p:cNvPr id="68639" name="Text Box 181"/>
          <p:cNvSpPr txBox="1">
            <a:spLocks noChangeArrowheads="1"/>
          </p:cNvSpPr>
          <p:nvPr/>
        </p:nvSpPr>
        <p:spPr bwMode="auto">
          <a:xfrm>
            <a:off x="5419725" y="1281113"/>
            <a:ext cx="776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Host A</a:t>
            </a:r>
          </a:p>
        </p:txBody>
      </p:sp>
      <p:sp>
        <p:nvSpPr>
          <p:cNvPr id="68640" name="Rectangle 182"/>
          <p:cNvSpPr>
            <a:spLocks noChangeArrowheads="1"/>
          </p:cNvSpPr>
          <p:nvPr/>
        </p:nvSpPr>
        <p:spPr bwMode="auto">
          <a:xfrm>
            <a:off x="6518275" y="2503488"/>
            <a:ext cx="869950" cy="401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8641" name="Text Box 183"/>
          <p:cNvSpPr txBox="1">
            <a:spLocks noChangeArrowheads="1"/>
          </p:cNvSpPr>
          <p:nvPr/>
        </p:nvSpPr>
        <p:spPr bwMode="auto">
          <a:xfrm>
            <a:off x="5959475" y="2555875"/>
            <a:ext cx="2085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Seq=92, 8 bytes of data</a:t>
            </a:r>
          </a:p>
        </p:txBody>
      </p:sp>
      <p:grpSp>
        <p:nvGrpSpPr>
          <p:cNvPr id="68642" name="Group 202"/>
          <p:cNvGrpSpPr>
            <a:grpSpLocks/>
          </p:cNvGrpSpPr>
          <p:nvPr/>
        </p:nvGrpSpPr>
        <p:grpSpPr bwMode="auto">
          <a:xfrm>
            <a:off x="6691313" y="3576638"/>
            <a:ext cx="949325" cy="304800"/>
            <a:chOff x="4215" y="2253"/>
            <a:chExt cx="598" cy="192"/>
          </a:xfrm>
        </p:grpSpPr>
        <p:sp>
          <p:nvSpPr>
            <p:cNvPr id="68682" name="Rectangle 184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68683" name="Text Box 185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</p:grpSp>
      <p:sp>
        <p:nvSpPr>
          <p:cNvPr id="68643" name="Line 186"/>
          <p:cNvSpPr>
            <a:spLocks noChangeShapeType="1"/>
          </p:cNvSpPr>
          <p:nvPr/>
        </p:nvSpPr>
        <p:spPr bwMode="auto">
          <a:xfrm>
            <a:off x="5794375" y="218122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8644" name="Line 187"/>
          <p:cNvSpPr>
            <a:spLocks noChangeShapeType="1"/>
          </p:cNvSpPr>
          <p:nvPr/>
        </p:nvSpPr>
        <p:spPr bwMode="auto">
          <a:xfrm>
            <a:off x="8199438" y="2176463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8645" name="Rectangle 188"/>
          <p:cNvSpPr>
            <a:spLocks noChangeArrowheads="1"/>
          </p:cNvSpPr>
          <p:nvPr/>
        </p:nvSpPr>
        <p:spPr bwMode="auto">
          <a:xfrm>
            <a:off x="6807200" y="4308475"/>
            <a:ext cx="1057275" cy="50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8646" name="Text Box 189"/>
          <p:cNvSpPr txBox="1">
            <a:spLocks noChangeArrowheads="1"/>
          </p:cNvSpPr>
          <p:nvPr/>
        </p:nvSpPr>
        <p:spPr bwMode="auto">
          <a:xfrm>
            <a:off x="6727825" y="4341813"/>
            <a:ext cx="12128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/>
              <a:t>Seq=92,  8</a:t>
            </a:r>
          </a:p>
          <a:p>
            <a:pPr eaLnBrk="0" hangingPunct="0"/>
            <a:r>
              <a:rPr lang="en-US" sz="1400"/>
              <a:t>bytes of data</a:t>
            </a:r>
          </a:p>
        </p:txBody>
      </p:sp>
      <p:sp>
        <p:nvSpPr>
          <p:cNvPr id="68647" name="Text Box 191"/>
          <p:cNvSpPr txBox="1">
            <a:spLocks noChangeArrowheads="1"/>
          </p:cNvSpPr>
          <p:nvPr/>
        </p:nvSpPr>
        <p:spPr bwMode="auto">
          <a:xfrm rot="10800000">
            <a:off x="5421313" y="2970213"/>
            <a:ext cx="3968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algn="ctr" eaLnBrk="0" hangingPunct="0"/>
            <a:r>
              <a:rPr lang="en-US" sz="1400"/>
              <a:t>timeout</a:t>
            </a:r>
          </a:p>
        </p:txBody>
      </p:sp>
      <p:sp>
        <p:nvSpPr>
          <p:cNvPr id="68648" name="Line 192"/>
          <p:cNvSpPr>
            <a:spLocks noChangeShapeType="1"/>
          </p:cNvSpPr>
          <p:nvPr/>
        </p:nvSpPr>
        <p:spPr bwMode="auto">
          <a:xfrm flipH="1">
            <a:off x="5813425" y="4894263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9" name="Rectangle 193"/>
          <p:cNvSpPr>
            <a:spLocks noChangeArrowheads="1"/>
          </p:cNvSpPr>
          <p:nvPr/>
        </p:nvSpPr>
        <p:spPr bwMode="auto">
          <a:xfrm>
            <a:off x="6646863" y="5151438"/>
            <a:ext cx="747712" cy="246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8650" name="Text Box 194"/>
          <p:cNvSpPr txBox="1">
            <a:spLocks noChangeArrowheads="1"/>
          </p:cNvSpPr>
          <p:nvPr/>
        </p:nvSpPr>
        <p:spPr bwMode="auto">
          <a:xfrm>
            <a:off x="6567488" y="5106988"/>
            <a:ext cx="949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ACK=120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68651" name="Group 195"/>
          <p:cNvGrpSpPr>
            <a:grpSpLocks/>
          </p:cNvGrpSpPr>
          <p:nvPr/>
        </p:nvGrpSpPr>
        <p:grpSpPr bwMode="auto">
          <a:xfrm>
            <a:off x="5562600" y="2427288"/>
            <a:ext cx="104775" cy="508000"/>
            <a:chOff x="3099" y="1749"/>
            <a:chExt cx="66" cy="320"/>
          </a:xfrm>
        </p:grpSpPr>
        <p:sp>
          <p:nvSpPr>
            <p:cNvPr id="68680" name="Line 196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81" name="Line 197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52" name="Group 198"/>
          <p:cNvGrpSpPr>
            <a:grpSpLocks/>
          </p:cNvGrpSpPr>
          <p:nvPr/>
        </p:nvGrpSpPr>
        <p:grpSpPr bwMode="auto">
          <a:xfrm rot="10800000">
            <a:off x="5557838" y="3670300"/>
            <a:ext cx="104775" cy="508000"/>
            <a:chOff x="3099" y="1749"/>
            <a:chExt cx="66" cy="320"/>
          </a:xfrm>
        </p:grpSpPr>
        <p:sp>
          <p:nvSpPr>
            <p:cNvPr id="68678" name="Line 199"/>
            <p:cNvSpPr>
              <a:spLocks noChangeShapeType="1"/>
            </p:cNvSpPr>
            <p:nvPr/>
          </p:nvSpPr>
          <p:spPr bwMode="auto">
            <a:xfrm flipV="1">
              <a:off x="3131" y="1750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79" name="Line 200"/>
            <p:cNvSpPr>
              <a:spLocks noChangeShapeType="1"/>
            </p:cNvSpPr>
            <p:nvPr/>
          </p:nvSpPr>
          <p:spPr bwMode="auto">
            <a:xfrm>
              <a:off x="3101" y="1753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53" name="Group 206"/>
          <p:cNvGrpSpPr>
            <a:grpSpLocks/>
          </p:cNvGrpSpPr>
          <p:nvPr/>
        </p:nvGrpSpPr>
        <p:grpSpPr bwMode="auto">
          <a:xfrm>
            <a:off x="5800725" y="2808288"/>
            <a:ext cx="2346325" cy="571500"/>
            <a:chOff x="3759" y="1622"/>
            <a:chExt cx="1478" cy="360"/>
          </a:xfrm>
        </p:grpSpPr>
        <p:sp>
          <p:nvSpPr>
            <p:cNvPr id="68675" name="Line 203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76" name="Rectangle 204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68677" name="Text Box 205"/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/>
                <a:t>Seq=100, 20 bytes of data</a:t>
              </a:r>
            </a:p>
          </p:txBody>
        </p:sp>
      </p:grpSp>
      <p:sp>
        <p:nvSpPr>
          <p:cNvPr id="68654" name="Line 207"/>
          <p:cNvSpPr>
            <a:spLocks noChangeShapeType="1"/>
          </p:cNvSpPr>
          <p:nvPr/>
        </p:nvSpPr>
        <p:spPr bwMode="auto">
          <a:xfrm flipH="1">
            <a:off x="5794375" y="3440113"/>
            <a:ext cx="2335213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655" name="Group 208"/>
          <p:cNvGrpSpPr>
            <a:grpSpLocks/>
          </p:cNvGrpSpPr>
          <p:nvPr/>
        </p:nvGrpSpPr>
        <p:grpSpPr bwMode="auto">
          <a:xfrm>
            <a:off x="6931025" y="3852863"/>
            <a:ext cx="949325" cy="304800"/>
            <a:chOff x="4215" y="2253"/>
            <a:chExt cx="598" cy="192"/>
          </a:xfrm>
        </p:grpSpPr>
        <p:sp>
          <p:nvSpPr>
            <p:cNvPr id="68673" name="Rectangle 20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68674" name="Text Box 210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ACK=120</a:t>
              </a:r>
              <a:endParaRPr lang="en-US" sz="1000">
                <a:latin typeface="Times New Roman" pitchFamily="18" charset="0"/>
              </a:endParaRPr>
            </a:p>
          </p:txBody>
        </p:sp>
      </p:grpSp>
      <p:sp>
        <p:nvSpPr>
          <p:cNvPr id="68656" name="Text Box 211"/>
          <p:cNvSpPr txBox="1">
            <a:spLocks noChangeArrowheads="1"/>
          </p:cNvSpPr>
          <p:nvPr/>
        </p:nvSpPr>
        <p:spPr bwMode="auto">
          <a:xfrm>
            <a:off x="4427538" y="4495800"/>
            <a:ext cx="1363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SendBase=100</a:t>
            </a:r>
          </a:p>
        </p:txBody>
      </p:sp>
      <p:sp>
        <p:nvSpPr>
          <p:cNvPr id="68657" name="Text Box 212"/>
          <p:cNvSpPr txBox="1">
            <a:spLocks noChangeArrowheads="1"/>
          </p:cNvSpPr>
          <p:nvPr/>
        </p:nvSpPr>
        <p:spPr bwMode="auto">
          <a:xfrm>
            <a:off x="4446588" y="4837113"/>
            <a:ext cx="1363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SendBase=120</a:t>
            </a:r>
          </a:p>
        </p:txBody>
      </p:sp>
      <p:sp>
        <p:nvSpPr>
          <p:cNvPr id="68658" name="Text Box 213"/>
          <p:cNvSpPr txBox="1">
            <a:spLocks noChangeArrowheads="1"/>
          </p:cNvSpPr>
          <p:nvPr/>
        </p:nvSpPr>
        <p:spPr bwMode="auto">
          <a:xfrm>
            <a:off x="4465638" y="5511800"/>
            <a:ext cx="1363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SendBase=120</a:t>
            </a:r>
          </a:p>
        </p:txBody>
      </p:sp>
      <p:sp>
        <p:nvSpPr>
          <p:cNvPr id="68659" name="Text Box 214"/>
          <p:cNvSpPr txBox="1">
            <a:spLocks noChangeArrowheads="1"/>
          </p:cNvSpPr>
          <p:nvPr/>
        </p:nvSpPr>
        <p:spPr bwMode="auto">
          <a:xfrm>
            <a:off x="4492625" y="2266950"/>
            <a:ext cx="12668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SendBase=92</a:t>
            </a:r>
          </a:p>
        </p:txBody>
      </p:sp>
      <p:pic>
        <p:nvPicPr>
          <p:cNvPr id="68660" name="Picture 21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838" y="912813"/>
            <a:ext cx="6399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8661" name="Group 219"/>
          <p:cNvGrpSpPr>
            <a:grpSpLocks/>
          </p:cNvGrpSpPr>
          <p:nvPr/>
        </p:nvGrpSpPr>
        <p:grpSpPr bwMode="auto">
          <a:xfrm>
            <a:off x="5372100" y="1543050"/>
            <a:ext cx="630238" cy="533400"/>
            <a:chOff x="-44" y="1473"/>
            <a:chExt cx="981" cy="1105"/>
          </a:xfrm>
        </p:grpSpPr>
        <p:pic>
          <p:nvPicPr>
            <p:cNvPr id="68671" name="Picture 220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672" name="Freeform 22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62" name="Group 225"/>
          <p:cNvGrpSpPr>
            <a:grpSpLocks/>
          </p:cNvGrpSpPr>
          <p:nvPr/>
        </p:nvGrpSpPr>
        <p:grpSpPr bwMode="auto">
          <a:xfrm flipH="1">
            <a:off x="7939088" y="1549400"/>
            <a:ext cx="631825" cy="622300"/>
            <a:chOff x="-44" y="1473"/>
            <a:chExt cx="981" cy="1105"/>
          </a:xfrm>
        </p:grpSpPr>
        <p:pic>
          <p:nvPicPr>
            <p:cNvPr id="68669" name="Picture 226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670" name="Freeform 2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63" name="Group 228"/>
          <p:cNvGrpSpPr>
            <a:grpSpLocks/>
          </p:cNvGrpSpPr>
          <p:nvPr/>
        </p:nvGrpSpPr>
        <p:grpSpPr bwMode="auto">
          <a:xfrm>
            <a:off x="647700" y="1547813"/>
            <a:ext cx="630238" cy="533400"/>
            <a:chOff x="-44" y="1473"/>
            <a:chExt cx="981" cy="1105"/>
          </a:xfrm>
        </p:grpSpPr>
        <p:pic>
          <p:nvPicPr>
            <p:cNvPr id="68667" name="Picture 229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668" name="Freeform 2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64" name="Group 231"/>
          <p:cNvGrpSpPr>
            <a:grpSpLocks/>
          </p:cNvGrpSpPr>
          <p:nvPr/>
        </p:nvGrpSpPr>
        <p:grpSpPr bwMode="auto">
          <a:xfrm flipH="1">
            <a:off x="3225800" y="1531938"/>
            <a:ext cx="709613" cy="600075"/>
            <a:chOff x="-44" y="1473"/>
            <a:chExt cx="981" cy="1105"/>
          </a:xfrm>
        </p:grpSpPr>
        <p:pic>
          <p:nvPicPr>
            <p:cNvPr id="68665" name="Picture 232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666" name="Freeform 23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B61A8A9-F79B-48DE-8A3E-86C6D8E85475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38125"/>
            <a:ext cx="7772400" cy="904875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TCP: retransmission scenarios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69637" name="Text Box 22"/>
          <p:cNvSpPr txBox="1">
            <a:spLocks noChangeArrowheads="1"/>
          </p:cNvSpPr>
          <p:nvPr/>
        </p:nvSpPr>
        <p:spPr bwMode="auto">
          <a:xfrm>
            <a:off x="1958975" y="3468688"/>
            <a:ext cx="35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9638" name="Text Box 34"/>
          <p:cNvSpPr txBox="1">
            <a:spLocks noChangeArrowheads="1"/>
          </p:cNvSpPr>
          <p:nvPr/>
        </p:nvSpPr>
        <p:spPr bwMode="auto">
          <a:xfrm>
            <a:off x="1639888" y="5975350"/>
            <a:ext cx="17510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cumulative ACK</a:t>
            </a:r>
            <a:endParaRPr lang="en-US" sz="1000"/>
          </a:p>
        </p:txBody>
      </p:sp>
      <p:sp>
        <p:nvSpPr>
          <p:cNvPr id="69639" name="Line 35"/>
          <p:cNvSpPr>
            <a:spLocks noChangeShapeType="1"/>
          </p:cNvSpPr>
          <p:nvPr/>
        </p:nvSpPr>
        <p:spPr bwMode="auto">
          <a:xfrm>
            <a:off x="1368425" y="4540250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Line 36"/>
          <p:cNvSpPr>
            <a:spLocks noChangeShapeType="1"/>
          </p:cNvSpPr>
          <p:nvPr/>
        </p:nvSpPr>
        <p:spPr bwMode="auto">
          <a:xfrm>
            <a:off x="1344613" y="2444750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Line 37"/>
          <p:cNvSpPr>
            <a:spLocks noChangeShapeType="1"/>
          </p:cNvSpPr>
          <p:nvPr/>
        </p:nvSpPr>
        <p:spPr bwMode="auto">
          <a:xfrm flipH="1">
            <a:off x="2222500" y="3106738"/>
            <a:ext cx="1431925" cy="573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Text Box 39"/>
          <p:cNvSpPr txBox="1">
            <a:spLocks noChangeArrowheads="1"/>
          </p:cNvSpPr>
          <p:nvPr/>
        </p:nvSpPr>
        <p:spPr bwMode="auto">
          <a:xfrm>
            <a:off x="3270250" y="1273175"/>
            <a:ext cx="773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Host B</a:t>
            </a:r>
          </a:p>
        </p:txBody>
      </p:sp>
      <p:sp>
        <p:nvSpPr>
          <p:cNvPr id="69643" name="Text Box 43"/>
          <p:cNvSpPr txBox="1">
            <a:spLocks noChangeArrowheads="1"/>
          </p:cNvSpPr>
          <p:nvPr/>
        </p:nvSpPr>
        <p:spPr bwMode="auto">
          <a:xfrm>
            <a:off x="949325" y="1303338"/>
            <a:ext cx="776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Host A</a:t>
            </a:r>
          </a:p>
        </p:txBody>
      </p:sp>
      <p:sp>
        <p:nvSpPr>
          <p:cNvPr id="69644" name="Rectangle 44"/>
          <p:cNvSpPr>
            <a:spLocks noChangeArrowheads="1"/>
          </p:cNvSpPr>
          <p:nvPr/>
        </p:nvSpPr>
        <p:spPr bwMode="auto">
          <a:xfrm>
            <a:off x="2047875" y="2525713"/>
            <a:ext cx="869950" cy="401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9645" name="Text Box 45"/>
          <p:cNvSpPr txBox="1">
            <a:spLocks noChangeArrowheads="1"/>
          </p:cNvSpPr>
          <p:nvPr/>
        </p:nvSpPr>
        <p:spPr bwMode="auto">
          <a:xfrm>
            <a:off x="1489075" y="2578100"/>
            <a:ext cx="2085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Seq=92, 8 bytes of data</a:t>
            </a:r>
          </a:p>
        </p:txBody>
      </p:sp>
      <p:grpSp>
        <p:nvGrpSpPr>
          <p:cNvPr id="69646" name="Group 46"/>
          <p:cNvGrpSpPr>
            <a:grpSpLocks/>
          </p:cNvGrpSpPr>
          <p:nvPr/>
        </p:nvGrpSpPr>
        <p:grpSpPr bwMode="auto">
          <a:xfrm>
            <a:off x="2244725" y="3306763"/>
            <a:ext cx="949325" cy="304800"/>
            <a:chOff x="4215" y="2253"/>
            <a:chExt cx="598" cy="192"/>
          </a:xfrm>
        </p:grpSpPr>
        <p:sp>
          <p:nvSpPr>
            <p:cNvPr id="69675" name="Rectangle 47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69676" name="Text Box 48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</p:grpSp>
      <p:sp>
        <p:nvSpPr>
          <p:cNvPr id="69647" name="Line 49"/>
          <p:cNvSpPr>
            <a:spLocks noChangeShapeType="1"/>
          </p:cNvSpPr>
          <p:nvPr/>
        </p:nvSpPr>
        <p:spPr bwMode="auto">
          <a:xfrm>
            <a:off x="1323975" y="2203450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9648" name="Line 50"/>
          <p:cNvSpPr>
            <a:spLocks noChangeShapeType="1"/>
          </p:cNvSpPr>
          <p:nvPr/>
        </p:nvSpPr>
        <p:spPr bwMode="auto">
          <a:xfrm>
            <a:off x="3729038" y="2198688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9649" name="Rectangle 51"/>
          <p:cNvSpPr>
            <a:spLocks noChangeArrowheads="1"/>
          </p:cNvSpPr>
          <p:nvPr/>
        </p:nvSpPr>
        <p:spPr bwMode="auto">
          <a:xfrm>
            <a:off x="2065338" y="4613275"/>
            <a:ext cx="933450" cy="50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9650" name="Text Box 52"/>
          <p:cNvSpPr txBox="1">
            <a:spLocks noChangeArrowheads="1"/>
          </p:cNvSpPr>
          <p:nvPr/>
        </p:nvSpPr>
        <p:spPr bwMode="auto">
          <a:xfrm>
            <a:off x="1339850" y="4700588"/>
            <a:ext cx="2652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/>
              <a:t>Seq=120,  15 bytes of data</a:t>
            </a:r>
          </a:p>
        </p:txBody>
      </p:sp>
      <p:sp>
        <p:nvSpPr>
          <p:cNvPr id="69651" name="Rectangle 55"/>
          <p:cNvSpPr>
            <a:spLocks noChangeArrowheads="1"/>
          </p:cNvSpPr>
          <p:nvPr/>
        </p:nvSpPr>
        <p:spPr bwMode="auto">
          <a:xfrm>
            <a:off x="2176463" y="5173663"/>
            <a:ext cx="747712" cy="246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grpSp>
        <p:nvGrpSpPr>
          <p:cNvPr id="69652" name="Group 75"/>
          <p:cNvGrpSpPr>
            <a:grpSpLocks/>
          </p:cNvGrpSpPr>
          <p:nvPr/>
        </p:nvGrpSpPr>
        <p:grpSpPr bwMode="auto">
          <a:xfrm>
            <a:off x="949325" y="2449513"/>
            <a:ext cx="396875" cy="2406650"/>
            <a:chOff x="3414" y="1529"/>
            <a:chExt cx="250" cy="1103"/>
          </a:xfrm>
        </p:grpSpPr>
        <p:sp>
          <p:nvSpPr>
            <p:cNvPr id="69668" name="Text Box 53"/>
            <p:cNvSpPr txBox="1">
              <a:spLocks noChangeArrowheads="1"/>
            </p:cNvSpPr>
            <p:nvPr/>
          </p:nvSpPr>
          <p:spPr bwMode="auto">
            <a:xfrm rot="10800000">
              <a:off x="3414" y="1931"/>
              <a:ext cx="250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algn="ctr" eaLnBrk="0" hangingPunct="0"/>
              <a:r>
                <a:rPr lang="en-US" sz="1400"/>
                <a:t>timeout</a:t>
              </a:r>
            </a:p>
          </p:txBody>
        </p:sp>
        <p:grpSp>
          <p:nvGrpSpPr>
            <p:cNvPr id="69669" name="Group 57"/>
            <p:cNvGrpSpPr>
              <a:grpSpLocks/>
            </p:cNvGrpSpPr>
            <p:nvPr/>
          </p:nvGrpSpPr>
          <p:grpSpPr bwMode="auto">
            <a:xfrm>
              <a:off x="3504" y="1529"/>
              <a:ext cx="66" cy="320"/>
              <a:chOff x="3099" y="1749"/>
              <a:chExt cx="66" cy="320"/>
            </a:xfrm>
          </p:grpSpPr>
          <p:sp>
            <p:nvSpPr>
              <p:cNvPr id="69673" name="Line 58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74" name="Line 59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9670" name="Group 60"/>
            <p:cNvGrpSpPr>
              <a:grpSpLocks/>
            </p:cNvGrpSpPr>
            <p:nvPr/>
          </p:nvGrpSpPr>
          <p:grpSpPr bwMode="auto">
            <a:xfrm rot="10800000">
              <a:off x="3501" y="2312"/>
              <a:ext cx="66" cy="320"/>
              <a:chOff x="3099" y="1749"/>
              <a:chExt cx="66" cy="320"/>
            </a:xfrm>
          </p:grpSpPr>
          <p:sp>
            <p:nvSpPr>
              <p:cNvPr id="69671" name="Line 61"/>
              <p:cNvSpPr>
                <a:spLocks noChangeShapeType="1"/>
              </p:cNvSpPr>
              <p:nvPr/>
            </p:nvSpPr>
            <p:spPr bwMode="auto">
              <a:xfrm flipV="1">
                <a:off x="3130" y="1750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72" name="Line 62"/>
              <p:cNvSpPr>
                <a:spLocks noChangeShapeType="1"/>
              </p:cNvSpPr>
              <p:nvPr/>
            </p:nvSpPr>
            <p:spPr bwMode="auto">
              <a:xfrm>
                <a:off x="3100" y="1753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9653" name="Group 63"/>
          <p:cNvGrpSpPr>
            <a:grpSpLocks/>
          </p:cNvGrpSpPr>
          <p:nvPr/>
        </p:nvGrpSpPr>
        <p:grpSpPr bwMode="auto">
          <a:xfrm>
            <a:off x="1330325" y="2830513"/>
            <a:ext cx="2346325" cy="571500"/>
            <a:chOff x="3759" y="1622"/>
            <a:chExt cx="1478" cy="360"/>
          </a:xfrm>
        </p:grpSpPr>
        <p:sp>
          <p:nvSpPr>
            <p:cNvPr id="69665" name="Line 64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6" name="Rectangle 65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69667" name="Text Box 66"/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/>
                <a:t>Seq=100, 20 bytes of data</a:t>
              </a:r>
            </a:p>
          </p:txBody>
        </p:sp>
      </p:grpSp>
      <p:sp>
        <p:nvSpPr>
          <p:cNvPr id="69654" name="Line 67"/>
          <p:cNvSpPr>
            <a:spLocks noChangeShapeType="1"/>
          </p:cNvSpPr>
          <p:nvPr/>
        </p:nvSpPr>
        <p:spPr bwMode="auto">
          <a:xfrm flipH="1">
            <a:off x="1335088" y="3462338"/>
            <a:ext cx="2324100" cy="1025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655" name="Group 68"/>
          <p:cNvGrpSpPr>
            <a:grpSpLocks/>
          </p:cNvGrpSpPr>
          <p:nvPr/>
        </p:nvGrpSpPr>
        <p:grpSpPr bwMode="auto">
          <a:xfrm>
            <a:off x="1978025" y="3863975"/>
            <a:ext cx="949325" cy="304800"/>
            <a:chOff x="4215" y="2253"/>
            <a:chExt cx="598" cy="192"/>
          </a:xfrm>
        </p:grpSpPr>
        <p:sp>
          <p:nvSpPr>
            <p:cNvPr id="69663" name="Rectangle 6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69664" name="Text Box 70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ACK=120</a:t>
              </a:r>
              <a:endParaRPr lang="en-US" sz="1000">
                <a:latin typeface="Times New Roman" pitchFamily="18" charset="0"/>
              </a:endParaRPr>
            </a:p>
          </p:txBody>
        </p:sp>
      </p:grpSp>
      <p:pic>
        <p:nvPicPr>
          <p:cNvPr id="69656" name="Picture 77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838" y="912813"/>
            <a:ext cx="6399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9657" name="Group 84"/>
          <p:cNvGrpSpPr>
            <a:grpSpLocks/>
          </p:cNvGrpSpPr>
          <p:nvPr/>
        </p:nvGrpSpPr>
        <p:grpSpPr bwMode="auto">
          <a:xfrm>
            <a:off x="903288" y="1565275"/>
            <a:ext cx="630237" cy="533400"/>
            <a:chOff x="-44" y="1473"/>
            <a:chExt cx="981" cy="1105"/>
          </a:xfrm>
        </p:grpSpPr>
        <p:pic>
          <p:nvPicPr>
            <p:cNvPr id="69661" name="Picture 85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662" name="Freeform 8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9658" name="Group 87"/>
          <p:cNvGrpSpPr>
            <a:grpSpLocks/>
          </p:cNvGrpSpPr>
          <p:nvPr/>
        </p:nvGrpSpPr>
        <p:grpSpPr bwMode="auto">
          <a:xfrm flipH="1">
            <a:off x="3481388" y="1560513"/>
            <a:ext cx="674687" cy="590550"/>
            <a:chOff x="-44" y="1473"/>
            <a:chExt cx="981" cy="1105"/>
          </a:xfrm>
        </p:grpSpPr>
        <p:pic>
          <p:nvPicPr>
            <p:cNvPr id="69659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660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2B3609C-5DB5-42A2-8B4A-93B9AB1057AC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50838"/>
            <a:ext cx="7772400" cy="669925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TCP ACK generation</a:t>
            </a:r>
            <a:r>
              <a:rPr lang="en-US">
                <a:cs typeface="+mj-cs"/>
              </a:rPr>
              <a:t> </a:t>
            </a:r>
            <a:r>
              <a:rPr lang="en-US" sz="1800">
                <a:cs typeface="+mj-cs"/>
              </a:rPr>
              <a:t>[RFC 1122, RFC 2581]</a:t>
            </a:r>
          </a:p>
        </p:txBody>
      </p:sp>
      <p:sp>
        <p:nvSpPr>
          <p:cNvPr id="70661" name="Text Box 3"/>
          <p:cNvSpPr txBox="1">
            <a:spLocks noChangeArrowheads="1"/>
          </p:cNvSpPr>
          <p:nvPr/>
        </p:nvSpPr>
        <p:spPr bwMode="auto">
          <a:xfrm>
            <a:off x="752475" y="1554163"/>
            <a:ext cx="333375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i="1">
                <a:solidFill>
                  <a:srgbClr val="CC0000"/>
                </a:solidFill>
                <a:latin typeface="Arial" charset="0"/>
              </a:rPr>
              <a:t>event at receiver</a:t>
            </a:r>
            <a:endParaRPr lang="en-US" sz="1800" i="1">
              <a:solidFill>
                <a:srgbClr val="CC0000"/>
              </a:solidFill>
              <a:latin typeface="Arial" charset="0"/>
            </a:endParaRPr>
          </a:p>
          <a:p>
            <a:pPr eaLnBrk="0" hangingPunct="0"/>
            <a:endParaRPr lang="en-US" sz="1800" i="1">
              <a:solidFill>
                <a:srgbClr val="CC0000"/>
              </a:solidFill>
              <a:latin typeface="Arial" charset="0"/>
            </a:endParaRPr>
          </a:p>
          <a:p>
            <a:pPr eaLnBrk="0" hangingPunct="0"/>
            <a:r>
              <a:rPr lang="en-US" sz="1800">
                <a:latin typeface="Arial" charset="0"/>
              </a:rPr>
              <a:t>arrival of in-order segment with</a:t>
            </a:r>
          </a:p>
          <a:p>
            <a:pPr eaLnBrk="0" hangingPunct="0"/>
            <a:r>
              <a:rPr lang="en-US" sz="1800">
                <a:latin typeface="Arial" charset="0"/>
              </a:rPr>
              <a:t>expected seq #. All data up to</a:t>
            </a:r>
          </a:p>
          <a:p>
            <a:pPr eaLnBrk="0" hangingPunct="0"/>
            <a:r>
              <a:rPr lang="en-US" sz="1800">
                <a:latin typeface="Arial" charset="0"/>
              </a:rPr>
              <a:t>expected seq # already ACKed</a:t>
            </a:r>
          </a:p>
          <a:p>
            <a:pPr eaLnBrk="0" hangingPunct="0"/>
            <a:endParaRPr lang="en-US" sz="1800">
              <a:latin typeface="Arial" charset="0"/>
            </a:endParaRPr>
          </a:p>
          <a:p>
            <a:pPr eaLnBrk="0" hangingPunct="0"/>
            <a:r>
              <a:rPr lang="en-US" sz="1800">
                <a:latin typeface="Arial" charset="0"/>
              </a:rPr>
              <a:t>arrival of in-order segment with</a:t>
            </a:r>
          </a:p>
          <a:p>
            <a:pPr eaLnBrk="0" hangingPunct="0"/>
            <a:r>
              <a:rPr lang="en-US" sz="1800">
                <a:latin typeface="Arial" charset="0"/>
              </a:rPr>
              <a:t>expected seq #. One other </a:t>
            </a:r>
          </a:p>
          <a:p>
            <a:pPr eaLnBrk="0" hangingPunct="0"/>
            <a:r>
              <a:rPr lang="en-US" sz="1800">
                <a:latin typeface="Arial" charset="0"/>
              </a:rPr>
              <a:t>segment has ACK pending</a:t>
            </a:r>
          </a:p>
          <a:p>
            <a:pPr eaLnBrk="0" hangingPunct="0"/>
            <a:endParaRPr lang="en-US" sz="1800">
              <a:latin typeface="Arial" charset="0"/>
            </a:endParaRPr>
          </a:p>
          <a:p>
            <a:pPr eaLnBrk="0" hangingPunct="0"/>
            <a:r>
              <a:rPr lang="en-US" sz="1800">
                <a:latin typeface="Arial" charset="0"/>
              </a:rPr>
              <a:t>arrival of out-of-order segment</a:t>
            </a:r>
          </a:p>
          <a:p>
            <a:pPr eaLnBrk="0" hangingPunct="0"/>
            <a:r>
              <a:rPr lang="en-US" sz="1800">
                <a:latin typeface="Arial" charset="0"/>
              </a:rPr>
              <a:t>higher-than-expect seq. # .</a:t>
            </a:r>
          </a:p>
          <a:p>
            <a:pPr eaLnBrk="0" hangingPunct="0"/>
            <a:r>
              <a:rPr lang="en-US" sz="1800">
                <a:latin typeface="Arial" charset="0"/>
              </a:rPr>
              <a:t>Gap detected</a:t>
            </a:r>
          </a:p>
          <a:p>
            <a:pPr eaLnBrk="0" hangingPunct="0"/>
            <a:endParaRPr lang="en-US" sz="1800">
              <a:latin typeface="Arial" charset="0"/>
            </a:endParaRPr>
          </a:p>
          <a:p>
            <a:pPr eaLnBrk="0" hangingPunct="0"/>
            <a:r>
              <a:rPr lang="en-US" sz="1800">
                <a:latin typeface="Arial" charset="0"/>
              </a:rPr>
              <a:t>arrival of segment that </a:t>
            </a:r>
          </a:p>
          <a:p>
            <a:pPr eaLnBrk="0" hangingPunct="0"/>
            <a:r>
              <a:rPr lang="en-US" sz="1800">
                <a:latin typeface="Arial" charset="0"/>
              </a:rPr>
              <a:t>partially or completely fills gap</a:t>
            </a:r>
          </a:p>
          <a:p>
            <a:pPr eaLnBrk="0" hangingPunct="0"/>
            <a:endParaRPr lang="en-US" sz="1800">
              <a:latin typeface="Arial" charset="0"/>
            </a:endParaRPr>
          </a:p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4514850" y="1544638"/>
            <a:ext cx="407035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i="1">
                <a:solidFill>
                  <a:srgbClr val="CC0000"/>
                </a:solidFill>
                <a:latin typeface="Arial" charset="0"/>
              </a:rPr>
              <a:t>TCP receiver action</a:t>
            </a:r>
            <a:endParaRPr lang="en-US" sz="1800" i="1">
              <a:solidFill>
                <a:srgbClr val="CC0000"/>
              </a:solidFill>
              <a:latin typeface="Arial" charset="0"/>
            </a:endParaRPr>
          </a:p>
          <a:p>
            <a:pPr eaLnBrk="0" hangingPunct="0"/>
            <a:endParaRPr lang="en-US" sz="1800" i="1">
              <a:solidFill>
                <a:srgbClr val="CC0000"/>
              </a:solidFill>
              <a:latin typeface="Arial" charset="0"/>
            </a:endParaRPr>
          </a:p>
          <a:p>
            <a:pPr eaLnBrk="0" hangingPunct="0"/>
            <a:r>
              <a:rPr lang="en-US" sz="1800">
                <a:latin typeface="Arial" charset="0"/>
              </a:rPr>
              <a:t>delayed ACK. Wait up to 500ms</a:t>
            </a:r>
          </a:p>
          <a:p>
            <a:pPr eaLnBrk="0" hangingPunct="0"/>
            <a:r>
              <a:rPr lang="en-US" sz="1800">
                <a:latin typeface="Arial" charset="0"/>
              </a:rPr>
              <a:t>for next segment. If no next segment,</a:t>
            </a:r>
          </a:p>
          <a:p>
            <a:pPr eaLnBrk="0" hangingPunct="0"/>
            <a:r>
              <a:rPr lang="en-US" sz="1800">
                <a:latin typeface="Arial" charset="0"/>
              </a:rPr>
              <a:t>send ACK</a:t>
            </a:r>
          </a:p>
          <a:p>
            <a:pPr eaLnBrk="0" hangingPunct="0"/>
            <a:endParaRPr lang="en-US" sz="1800">
              <a:latin typeface="Arial" charset="0"/>
            </a:endParaRPr>
          </a:p>
          <a:p>
            <a:pPr eaLnBrk="0" hangingPunct="0"/>
            <a:r>
              <a:rPr lang="en-US" sz="1800">
                <a:latin typeface="Arial" charset="0"/>
              </a:rPr>
              <a:t>immediately send single cumulative </a:t>
            </a:r>
          </a:p>
          <a:p>
            <a:pPr eaLnBrk="0" hangingPunct="0"/>
            <a:r>
              <a:rPr lang="en-US" sz="1800">
                <a:latin typeface="Arial" charset="0"/>
              </a:rPr>
              <a:t>ACK, ACKing both in-order segments </a:t>
            </a:r>
          </a:p>
          <a:p>
            <a:pPr eaLnBrk="0" hangingPunct="0"/>
            <a:endParaRPr lang="en-US" sz="1800">
              <a:latin typeface="Arial" charset="0"/>
            </a:endParaRPr>
          </a:p>
          <a:p>
            <a:pPr eaLnBrk="0" hangingPunct="0"/>
            <a:endParaRPr lang="en-US" sz="1800">
              <a:latin typeface="Arial" charset="0"/>
            </a:endParaRPr>
          </a:p>
          <a:p>
            <a:pPr eaLnBrk="0" hangingPunct="0"/>
            <a:r>
              <a:rPr lang="en-US" sz="1800">
                <a:latin typeface="Arial" charset="0"/>
              </a:rPr>
              <a:t>immediately send </a:t>
            </a:r>
            <a:r>
              <a:rPr lang="en-US" sz="1800" i="1">
                <a:solidFill>
                  <a:srgbClr val="CC0000"/>
                </a:solidFill>
                <a:latin typeface="Arial" charset="0"/>
              </a:rPr>
              <a:t>duplicate ACK</a:t>
            </a:r>
            <a:r>
              <a:rPr lang="en-US" sz="1800">
                <a:solidFill>
                  <a:srgbClr val="CC0000"/>
                </a:solidFill>
                <a:latin typeface="Arial" charset="0"/>
              </a:rPr>
              <a:t>,</a:t>
            </a:r>
            <a:r>
              <a:rPr lang="en-US" sz="1800">
                <a:latin typeface="Arial" charset="0"/>
              </a:rPr>
              <a:t> </a:t>
            </a:r>
          </a:p>
          <a:p>
            <a:pPr eaLnBrk="0" hangingPunct="0"/>
            <a:r>
              <a:rPr lang="en-US" sz="1800">
                <a:latin typeface="Arial" charset="0"/>
              </a:rPr>
              <a:t>indicating seq. # of next expected byte</a:t>
            </a:r>
          </a:p>
          <a:p>
            <a:pPr eaLnBrk="0" hangingPunct="0"/>
            <a:endParaRPr lang="en-US" sz="1800">
              <a:latin typeface="Arial" charset="0"/>
            </a:endParaRPr>
          </a:p>
          <a:p>
            <a:pPr eaLnBrk="0" hangingPunct="0"/>
            <a:endParaRPr lang="en-US" sz="1800">
              <a:latin typeface="Arial" charset="0"/>
            </a:endParaRPr>
          </a:p>
          <a:p>
            <a:pPr eaLnBrk="0" hangingPunct="0"/>
            <a:r>
              <a:rPr lang="en-US" sz="1800">
                <a:latin typeface="Arial" charset="0"/>
              </a:rPr>
              <a:t>immediate send ACK, provided that</a:t>
            </a:r>
          </a:p>
          <a:p>
            <a:pPr eaLnBrk="0" hangingPunct="0"/>
            <a:r>
              <a:rPr lang="en-US" sz="1800">
                <a:latin typeface="Arial" charset="0"/>
              </a:rPr>
              <a:t>segment starts at lower end of gap</a:t>
            </a:r>
          </a:p>
          <a:p>
            <a:pPr eaLnBrk="0" hangingPunct="0"/>
            <a:endParaRPr lang="en-US" sz="1800">
              <a:latin typeface="Arial" charset="0"/>
            </a:endParaRPr>
          </a:p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70663" name="Line 9"/>
          <p:cNvSpPr>
            <a:spLocks noChangeShapeType="1"/>
          </p:cNvSpPr>
          <p:nvPr/>
        </p:nvSpPr>
        <p:spPr bwMode="auto">
          <a:xfrm>
            <a:off x="4324350" y="1704975"/>
            <a:ext cx="0" cy="43529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0664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5" y="952500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5" name="Line 11"/>
          <p:cNvSpPr>
            <a:spLocks noChangeShapeType="1"/>
          </p:cNvSpPr>
          <p:nvPr/>
        </p:nvSpPr>
        <p:spPr bwMode="auto">
          <a:xfrm>
            <a:off x="768350" y="21447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66" name="Line 12"/>
          <p:cNvSpPr>
            <a:spLocks noChangeShapeType="1"/>
          </p:cNvSpPr>
          <p:nvPr/>
        </p:nvSpPr>
        <p:spPr bwMode="auto">
          <a:xfrm>
            <a:off x="752475" y="31988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67" name="Line 13"/>
          <p:cNvSpPr>
            <a:spLocks noChangeShapeType="1"/>
          </p:cNvSpPr>
          <p:nvPr/>
        </p:nvSpPr>
        <p:spPr bwMode="auto">
          <a:xfrm>
            <a:off x="769938" y="4297363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68" name="Line 14"/>
          <p:cNvSpPr>
            <a:spLocks noChangeShapeType="1"/>
          </p:cNvSpPr>
          <p:nvPr/>
        </p:nvSpPr>
        <p:spPr bwMode="auto">
          <a:xfrm>
            <a:off x="763588" y="5386388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12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81BB731-5F05-4229-B753-EB16F41E054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1268" name="Group 940"/>
          <p:cNvGrpSpPr>
            <a:grpSpLocks/>
          </p:cNvGrpSpPr>
          <p:nvPr/>
        </p:nvGrpSpPr>
        <p:grpSpPr bwMode="auto">
          <a:xfrm>
            <a:off x="5048250" y="1524000"/>
            <a:ext cx="3540125" cy="4545013"/>
            <a:chOff x="3277" y="974"/>
            <a:chExt cx="2230" cy="2863"/>
          </a:xfrm>
        </p:grpSpPr>
        <p:sp>
          <p:nvSpPr>
            <p:cNvPr id="11398" name="Freeform 941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0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399" name="Group 942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11777" name="Rectangle 943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778" name="AutoShape 944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rgbClr val="00CCFF"/>
                  </a:solidFill>
                  <a:latin typeface="Arial" charset="0"/>
                </a:endParaRPr>
              </a:p>
            </p:txBody>
          </p:sp>
        </p:grpSp>
        <p:sp>
          <p:nvSpPr>
            <p:cNvPr id="11400" name="Freeform 945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1" name="Line 946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02" name="Line 947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03" name="Line 948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04" name="Line 949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5" name="Line 950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6" name="Line 951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7" name="Line 952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8" name="Line 953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9" name="Line 954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0" name="Line 955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1" name="Line 956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2" name="Line 957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3" name="Line 958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4" name="Line 959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15" name="Group 960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11775" name="Picture 961" descr="access_point_stylized_small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776" name="Picture 962" descr="antenna_radiation_stylize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1416" name="Freeform 963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7" name="Freeform 964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4627 w 765"/>
                <a:gd name="T1" fmla="*/ 763 h 459"/>
                <a:gd name="T2" fmla="*/ 9913 w 765"/>
                <a:gd name="T3" fmla="*/ 5420 h 459"/>
                <a:gd name="T4" fmla="*/ 3316 w 765"/>
                <a:gd name="T5" fmla="*/ 7714 h 459"/>
                <a:gd name="T6" fmla="*/ 474 w 765"/>
                <a:gd name="T7" fmla="*/ 25995 h 459"/>
                <a:gd name="T8" fmla="*/ 6202 w 765"/>
                <a:gd name="T9" fmla="*/ 34346 h 459"/>
                <a:gd name="T10" fmla="*/ 11922 w 765"/>
                <a:gd name="T11" fmla="*/ 32921 h 459"/>
                <a:gd name="T12" fmla="*/ 20124 w 765"/>
                <a:gd name="T13" fmla="*/ 34346 h 459"/>
                <a:gd name="T14" fmla="*/ 24081 w 765"/>
                <a:gd name="T15" fmla="*/ 33549 h 459"/>
                <a:gd name="T16" fmla="*/ 25921 w 765"/>
                <a:gd name="T17" fmla="*/ 28785 h 459"/>
                <a:gd name="T18" fmla="*/ 25875 w 765"/>
                <a:gd name="T19" fmla="*/ 12218 h 459"/>
                <a:gd name="T20" fmla="*/ 22836 w 765"/>
                <a:gd name="T21" fmla="*/ 2665 h 459"/>
                <a:gd name="T22" fmla="*/ 14627 w 765"/>
                <a:gd name="T23" fmla="*/ 76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8" name="Line 965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9" name="Line 966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0" name="Line 967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1" name="Line 968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2" name="Line 969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3" name="Line 970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4" name="Line 971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5" name="Line 972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6" name="Line 973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7" name="Line 974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8" name="Line 975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9" name="Line 976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0" name="Line 977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1" name="Line 978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2" name="Line 979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3" name="Line 980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4" name="Line 981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35" name="Group 982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11758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59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60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61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62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63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64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65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66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67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68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69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70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71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72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73" name="Oval 998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pic>
            <p:nvPicPr>
              <p:cNvPr id="11774" name="Picture 999" descr="cell_tower_radiation_gray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1436" name="Group 1000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11749" name="Line 1001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50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51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52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753" name="Group 1005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11756" name="Freeform 10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57" name="Freeform 10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754" name="Line 1008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55" name="Line 1009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37" name="Group 1010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1174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4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4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744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747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48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745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46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38" name="Group 1019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1173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3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3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736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739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40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737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8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39" name="Group 1028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1172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2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2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728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731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32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729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0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0" name="Group 1037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1171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1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1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720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723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24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721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2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1" name="Group 1046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1170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1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1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712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715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16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713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4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42" name="Line 1055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43" name="Group 1056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1170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0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70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704" name="Group 106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707" name="Freeform 106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08" name="Freeform 106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705" name="Line 106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06" name="Line 106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4" name="Group 1065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1169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69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69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696" name="Group 106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699" name="Freeform 107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00" name="Freeform 107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697" name="Line 107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98" name="Line 107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5" name="Group 1074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1168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68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68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688" name="Group 107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691" name="Freeform 107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92" name="Freeform 108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689" name="Line 108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90" name="Line 108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6" name="Group 1083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1167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67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67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680" name="Group 108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683" name="Freeform 108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84" name="Freeform 108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681" name="Line 109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82" name="Line 109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7" name="Group 1092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1166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67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67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672" name="Group 109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675" name="Freeform 109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76" name="Freeform 109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673" name="Line 109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4" name="Line 110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8" name="Group 1101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1166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66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66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11664" name="Group 110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667" name="Freeform 11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68" name="Freeform 11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665" name="Line 110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66" name="Line 110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9" name="Group 1110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11647" name="Group 1111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1649" name="Freeform 1112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0" name="Freeform 1113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1" name="Freeform 1114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2" name="Freeform 1115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3" name="Freeform 1116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4" name="Freeform 1117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5" name="Freeform 1118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6" name="Freeform 1119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7" name="Freeform 1120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8" name="Freeform 1121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9" name="Freeform 1122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60" name="Freeform 1123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11648" name="Picture 1124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1450" name="Group 1125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11633" name="Group 1126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1635" name="Freeform 1127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36" name="Freeform 1128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37" name="Freeform 1129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38" name="Freeform 1130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39" name="Freeform 1131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40" name="Freeform 1132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41" name="Freeform 1133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42" name="Freeform 1134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43" name="Freeform 1135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44" name="Freeform 1136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45" name="Freeform 1137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46" name="Freeform 1138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11634" name="Picture 1139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1451" name="Line 1140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52" name="Group 1141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11631" name="Picture 11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632" name="Freeform 114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453" name="Group 1144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11629" name="Picture 11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630" name="Freeform 114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454" name="Group 1147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11627" name="Picture 11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628" name="Freeform 114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455" name="Group 1150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11625" name="Picture 115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626" name="Freeform 115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11456" name="Picture 1153" descr="car_icon_small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457" name="Group 1154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11623" name="Picture 1155" descr="iphone_stylized_smal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624" name="Picture 1156" descr="antenna_radiation_stylized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1458" name="Group 1157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1591" name="Freeform 115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2" name="Rectangle 115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593" name="Freeform 116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4" name="Freeform 116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5" name="Rectangle 116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11596" name="Group 116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1621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1622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11597" name="Rectangle 116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11598" name="Group 116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1619" name="AutoShape 116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1620" name="AutoShape 116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11599" name="Rectangle 117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600" name="Rectangle 117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11601" name="Group 117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1617" name="AutoShape 117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1618" name="AutoShape 117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11602" name="Freeform 117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603" name="Group 117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1615" name="AutoShape 117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1616" name="AutoShape 117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11604" name="Rectangle 117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605" name="Freeform 118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6" name="Freeform 118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7" name="Oval 118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608" name="Freeform 118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9" name="AutoShape 118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610" name="AutoShape 118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611" name="Oval 118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612" name="Oval 118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11613" name="Oval 118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614" name="Rectangle 118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grpSp>
          <p:nvGrpSpPr>
            <p:cNvPr id="11459" name="Group 1190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1559" name="Freeform 119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60" name="Rectangle 119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561" name="Freeform 119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62" name="Freeform 119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63" name="Rectangle 119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11564" name="Group 119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1589" name="AutoShape 119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1590" name="AutoShape 119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11565" name="Rectangle 119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11566" name="Group 120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1587" name="AutoShape 120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1588" name="AutoShape 120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11567" name="Rectangle 120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568" name="Rectangle 120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11569" name="Group 120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1585" name="AutoShape 1206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1586" name="AutoShape 120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11570" name="Freeform 120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571" name="Group 120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1583" name="AutoShape 121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11584" name="AutoShape 121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11572" name="Rectangle 121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573" name="Freeform 121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4" name="Freeform 121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5" name="Oval 121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576" name="Freeform 121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7" name="AutoShape 121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578" name="AutoShape 121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579" name="Oval 121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580" name="Oval 122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11581" name="Oval 122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582" name="Rectangle 122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grpSp>
          <p:nvGrpSpPr>
            <p:cNvPr id="11460" name="Group 1223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1536" name="Picture 1224" descr="antenna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537" name="Picture 1225" descr="laptop_keyboar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538" name="Freeform 122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1539" name="Picture 1227" descr="screen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540" name="Freeform 122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41" name="Freeform 122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42" name="Freeform 123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43" name="Freeform 123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44" name="Freeform 123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45" name="Freeform 123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546" name="Group 123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553" name="Freeform 123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54" name="Freeform 123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55" name="Freeform 123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56" name="Freeform 123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57" name="Freeform 123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58" name="Freeform 124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547" name="Freeform 124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48" name="Freeform 124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49" name="Freeform 124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50" name="Freeform 124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51" name="Freeform 124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52" name="Freeform 124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61" name="Group 1247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1513" name="Picture 1248" descr="antenna_stylize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514" name="Picture 1249" descr="laptop_keyboar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515" name="Freeform 125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1516" name="Picture 1251" descr="screen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517" name="Freeform 125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18" name="Freeform 125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19" name="Freeform 125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0" name="Freeform 125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1" name="Freeform 125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2" name="Freeform 125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523" name="Group 125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530" name="Freeform 125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31" name="Freeform 126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32" name="Freeform 126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33" name="Freeform 126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34" name="Freeform 126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35" name="Freeform 126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524" name="Freeform 126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5" name="Freeform 126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6" name="Freeform 126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7" name="Freeform 126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8" name="Freeform 126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9" name="Freeform 127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62" name="Group 1271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11490" name="Picture 1272" descr="antenna_stylize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491" name="Picture 1273" descr="laptop_keyboard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492" name="Freeform 127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1493" name="Picture 1275" descr="screen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494" name="Freeform 127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5" name="Freeform 127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6" name="Freeform 127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7" name="Freeform 127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8" name="Freeform 128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9" name="Freeform 128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500" name="Group 128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507" name="Freeform 12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08" name="Freeform 12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09" name="Freeform 12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10" name="Freeform 12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11" name="Freeform 12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12" name="Freeform 12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501" name="Freeform 128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2" name="Freeform 129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3" name="Freeform 129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4" name="Freeform 129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5" name="Freeform 129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6" name="Freeform 129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63" name="Group 1295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11488" name="Picture 12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489" name="Freeform 12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464" name="Group 1298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11465" name="Picture 1299" descr="antenna_stylize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466" name="Picture 1300" descr="laptop_keyboar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467" name="Freeform 130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1468" name="Picture 1302" descr="screen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469" name="Freeform 130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" name="Freeform 130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" name="Freeform 130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2" name="Freeform 130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3" name="Freeform 130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4" name="Freeform 130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475" name="Group 130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482" name="Freeform 131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3" name="Freeform 131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4" name="Freeform 131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5" name="Freeform 131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6" name="Freeform 131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7" name="Freeform 131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476" name="Freeform 131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7" name="Freeform 131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8" name="Freeform 131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9" name="Freeform 131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0" name="Freeform 132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1" name="Freeform 132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1269" name="Picture 939" descr="underline_base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30200" y="936625"/>
            <a:ext cx="8228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122238"/>
            <a:ext cx="856615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Internet transport-layer protocols</a:t>
            </a:r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3971925" cy="5114925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reliable, in-order delivery (TCP)</a:t>
            </a:r>
          </a:p>
          <a:p>
            <a:pPr lvl="1"/>
            <a:r>
              <a:rPr lang="en-US">
                <a:ea typeface="ＭＳ Ｐゴシック" pitchFamily="34" charset="-128"/>
              </a:rPr>
              <a:t>congestion control </a:t>
            </a:r>
          </a:p>
          <a:p>
            <a:pPr lvl="1"/>
            <a:r>
              <a:rPr lang="en-US">
                <a:ea typeface="ＭＳ Ｐゴシック" pitchFamily="34" charset="-128"/>
              </a:rPr>
              <a:t>flow control</a:t>
            </a:r>
          </a:p>
          <a:p>
            <a:pPr lvl="1"/>
            <a:r>
              <a:rPr lang="en-US">
                <a:ea typeface="ＭＳ Ｐゴシック" pitchFamily="34" charset="-128"/>
              </a:rPr>
              <a:t>connection setup</a:t>
            </a:r>
            <a:endParaRPr lang="en-US" sz="2800"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unreliable, unordered delivery: UDP</a:t>
            </a:r>
          </a:p>
          <a:p>
            <a:pPr lvl="1"/>
            <a:r>
              <a:rPr lang="en-US">
                <a:ea typeface="ＭＳ Ｐゴシック" pitchFamily="34" charset="-128"/>
              </a:rPr>
              <a:t>no-frills extension of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best-effort</a:t>
            </a:r>
            <a:r>
              <a:rPr lang="ja-JP" altLang="en-US">
                <a:ea typeface="ＭＳ Ｐゴシック" pitchFamily="34" charset="-128"/>
              </a:rPr>
              <a:t>”</a:t>
            </a:r>
            <a:r>
              <a:rPr lang="en-US" altLang="ja-JP">
                <a:ea typeface="ＭＳ Ｐゴシック" pitchFamily="34" charset="-128"/>
              </a:rPr>
              <a:t> IP</a:t>
            </a:r>
          </a:p>
          <a:p>
            <a:r>
              <a:rPr lang="en-US">
                <a:ea typeface="ＭＳ Ｐゴシック" pitchFamily="34" charset="-128"/>
              </a:rPr>
              <a:t>services not available: </a:t>
            </a:r>
          </a:p>
          <a:p>
            <a:pPr lvl="1"/>
            <a:r>
              <a:rPr lang="en-US">
                <a:ea typeface="ＭＳ Ｐゴシック" pitchFamily="34" charset="-128"/>
              </a:rPr>
              <a:t>delay guarantees</a:t>
            </a:r>
          </a:p>
          <a:p>
            <a:pPr lvl="1"/>
            <a:r>
              <a:rPr lang="en-US">
                <a:ea typeface="ＭＳ Ｐゴシック" pitchFamily="34" charset="-128"/>
              </a:rPr>
              <a:t>bandwidth guarantees</a:t>
            </a:r>
          </a:p>
        </p:txBody>
      </p:sp>
      <p:sp>
        <p:nvSpPr>
          <p:cNvPr id="11272" name="Line 677"/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Line 683"/>
          <p:cNvSpPr>
            <a:spLocks noChangeShapeType="1"/>
          </p:cNvSpPr>
          <p:nvPr/>
        </p:nvSpPr>
        <p:spPr bwMode="auto">
          <a:xfrm>
            <a:off x="7091363" y="4600575"/>
            <a:ext cx="390525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4" name="Line 684"/>
          <p:cNvSpPr>
            <a:spLocks noChangeShapeType="1"/>
          </p:cNvSpPr>
          <p:nvPr/>
        </p:nvSpPr>
        <p:spPr bwMode="auto">
          <a:xfrm flipV="1">
            <a:off x="6470650" y="4587875"/>
            <a:ext cx="322263" cy="1984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704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276" name="Group 737"/>
          <p:cNvGrpSpPr>
            <a:grpSpLocks/>
          </p:cNvGrpSpPr>
          <p:nvPr/>
        </p:nvGrpSpPr>
        <p:grpSpPr bwMode="auto">
          <a:xfrm>
            <a:off x="6943725" y="2416175"/>
            <a:ext cx="382588" cy="171450"/>
            <a:chOff x="3855" y="1486"/>
            <a:chExt cx="241" cy="108"/>
          </a:xfrm>
        </p:grpSpPr>
        <p:sp>
          <p:nvSpPr>
            <p:cNvPr id="11390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91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92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1393" name="Group 741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1396" name="Freeform 74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7" name="Freeform 74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94" name="Line 744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5" name="Line 745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7" name="Group 746"/>
          <p:cNvGrpSpPr>
            <a:grpSpLocks/>
          </p:cNvGrpSpPr>
          <p:nvPr/>
        </p:nvGrpSpPr>
        <p:grpSpPr bwMode="auto">
          <a:xfrm>
            <a:off x="6969125" y="2660650"/>
            <a:ext cx="382588" cy="171450"/>
            <a:chOff x="3855" y="1486"/>
            <a:chExt cx="241" cy="108"/>
          </a:xfrm>
        </p:grpSpPr>
        <p:sp>
          <p:nvSpPr>
            <p:cNvPr id="11382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83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84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1385" name="Group 750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1388" name="Freeform 75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9" name="Freeform 75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86" name="Line 753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7" name="Line 754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8" name="Group 782"/>
          <p:cNvGrpSpPr>
            <a:grpSpLocks/>
          </p:cNvGrpSpPr>
          <p:nvPr/>
        </p:nvGrpSpPr>
        <p:grpSpPr bwMode="auto">
          <a:xfrm>
            <a:off x="6824663" y="3557588"/>
            <a:ext cx="427037" cy="177800"/>
            <a:chOff x="3855" y="1486"/>
            <a:chExt cx="241" cy="108"/>
          </a:xfrm>
        </p:grpSpPr>
        <p:sp>
          <p:nvSpPr>
            <p:cNvPr id="11374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75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76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1377" name="Group 786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1380" name="Freeform 78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1" name="Freeform 78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78" name="Line 789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9" name="Line 790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9" name="Group 791"/>
          <p:cNvGrpSpPr>
            <a:grpSpLocks/>
          </p:cNvGrpSpPr>
          <p:nvPr/>
        </p:nvGrpSpPr>
        <p:grpSpPr bwMode="auto">
          <a:xfrm>
            <a:off x="7148513" y="3805238"/>
            <a:ext cx="484187" cy="196850"/>
            <a:chOff x="3855" y="1486"/>
            <a:chExt cx="241" cy="108"/>
          </a:xfrm>
        </p:grpSpPr>
        <p:sp>
          <p:nvSpPr>
            <p:cNvPr id="11366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67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68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1369" name="Group 795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1372" name="Freeform 79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3" name="Freeform 79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70" name="Line 798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1" name="Line 799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80" name="Line 813"/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281" name="Group 814"/>
          <p:cNvGrpSpPr>
            <a:grpSpLocks/>
          </p:cNvGrpSpPr>
          <p:nvPr/>
        </p:nvGrpSpPr>
        <p:grpSpPr bwMode="auto">
          <a:xfrm>
            <a:off x="6653213" y="4414838"/>
            <a:ext cx="617537" cy="241300"/>
            <a:chOff x="3855" y="1486"/>
            <a:chExt cx="241" cy="108"/>
          </a:xfrm>
        </p:grpSpPr>
        <p:sp>
          <p:nvSpPr>
            <p:cNvPr id="11358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59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60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1361" name="Group 818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1364" name="Freeform 81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5" name="Freeform 82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62" name="Line 821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3" name="Line 822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82" name="Group 823"/>
          <p:cNvGrpSpPr>
            <a:grpSpLocks/>
          </p:cNvGrpSpPr>
          <p:nvPr/>
        </p:nvGrpSpPr>
        <p:grpSpPr bwMode="auto">
          <a:xfrm>
            <a:off x="7307263" y="4751388"/>
            <a:ext cx="617537" cy="241300"/>
            <a:chOff x="3855" y="1486"/>
            <a:chExt cx="241" cy="108"/>
          </a:xfrm>
        </p:grpSpPr>
        <p:sp>
          <p:nvSpPr>
            <p:cNvPr id="11350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51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52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1353" name="Group 827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11356" name="Freeform 82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7" name="Freeform 82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54" name="Line 830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5" name="Line 831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83" name="Group 876"/>
          <p:cNvGrpSpPr>
            <a:grpSpLocks/>
          </p:cNvGrpSpPr>
          <p:nvPr/>
        </p:nvGrpSpPr>
        <p:grpSpPr bwMode="auto">
          <a:xfrm>
            <a:off x="5359400" y="1330325"/>
            <a:ext cx="1057275" cy="957263"/>
            <a:chOff x="-153" y="1680"/>
            <a:chExt cx="666" cy="603"/>
          </a:xfrm>
        </p:grpSpPr>
        <p:grpSp>
          <p:nvGrpSpPr>
            <p:cNvPr id="11341" name="Group 87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11343" name="Rectangle 87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344" name="Rectangle 87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345" name="Rectangle 88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346" name="Text Box 88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000"/>
                  <a:t>application</a:t>
                </a:r>
              </a:p>
              <a:p>
                <a:pPr algn="ctr" eaLnBrk="0" hangingPunct="0"/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pPr algn="ctr" eaLnBrk="0" hangingPunct="0"/>
                <a:r>
                  <a:rPr lang="en-US" sz="1000"/>
                  <a:t>network</a:t>
                </a:r>
              </a:p>
              <a:p>
                <a:pPr algn="ctr" eaLnBrk="0" hangingPunct="0"/>
                <a:r>
                  <a:rPr lang="en-US" sz="1000"/>
                  <a:t>data link</a:t>
                </a:r>
              </a:p>
              <a:p>
                <a:pPr algn="ctr" eaLnBrk="0" hangingPunct="0"/>
                <a:r>
                  <a:rPr lang="en-US" sz="1000"/>
                  <a:t>physical</a:t>
                </a:r>
                <a:endParaRPr lang="en-US" sz="2400"/>
              </a:p>
            </p:txBody>
          </p:sp>
          <p:sp>
            <p:nvSpPr>
              <p:cNvPr id="11347" name="Line 88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8" name="Line 88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9" name="Line 88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42" name="Freeform 88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84" name="Group 886"/>
          <p:cNvGrpSpPr>
            <a:grpSpLocks/>
          </p:cNvGrpSpPr>
          <p:nvPr/>
        </p:nvGrpSpPr>
        <p:grpSpPr bwMode="auto">
          <a:xfrm>
            <a:off x="7869238" y="4343400"/>
            <a:ext cx="1057275" cy="957263"/>
            <a:chOff x="-153" y="1680"/>
            <a:chExt cx="666" cy="603"/>
          </a:xfrm>
        </p:grpSpPr>
        <p:grpSp>
          <p:nvGrpSpPr>
            <p:cNvPr id="11332" name="Group 88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11334" name="Rectangle 88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335" name="Rectangle 88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336" name="Rectangle 89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1337" name="Text Box 89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000"/>
                  <a:t>application</a:t>
                </a:r>
              </a:p>
              <a:p>
                <a:pPr algn="ctr" eaLnBrk="0" hangingPunct="0"/>
                <a:r>
                  <a:rPr lang="en-US" sz="1000">
                    <a:solidFill>
                      <a:schemeClr val="bg1"/>
                    </a:solidFill>
                  </a:rPr>
                  <a:t>transport</a:t>
                </a:r>
                <a:endParaRPr lang="en-US" sz="1000"/>
              </a:p>
              <a:p>
                <a:pPr algn="ctr" eaLnBrk="0" hangingPunct="0"/>
                <a:r>
                  <a:rPr lang="en-US" sz="1000"/>
                  <a:t>network</a:t>
                </a:r>
              </a:p>
              <a:p>
                <a:pPr algn="ctr" eaLnBrk="0" hangingPunct="0"/>
                <a:r>
                  <a:rPr lang="en-US" sz="1000"/>
                  <a:t>data link</a:t>
                </a:r>
              </a:p>
              <a:p>
                <a:pPr algn="ctr" eaLnBrk="0" hangingPunct="0"/>
                <a:r>
                  <a:rPr lang="en-US" sz="1000"/>
                  <a:t>physical</a:t>
                </a:r>
                <a:endParaRPr lang="en-US" sz="2400"/>
              </a:p>
            </p:txBody>
          </p:sp>
          <p:sp>
            <p:nvSpPr>
              <p:cNvPr id="11338" name="Line 89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9" name="Line 89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Line 89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33" name="Freeform 89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85" name="Group 661"/>
          <p:cNvGrpSpPr>
            <a:grpSpLocks/>
          </p:cNvGrpSpPr>
          <p:nvPr/>
        </p:nvGrpSpPr>
        <p:grpSpPr bwMode="auto">
          <a:xfrm>
            <a:off x="5913438" y="2057400"/>
            <a:ext cx="814387" cy="701675"/>
            <a:chOff x="2923" y="3345"/>
            <a:chExt cx="513" cy="442"/>
          </a:xfrm>
        </p:grpSpPr>
        <p:sp>
          <p:nvSpPr>
            <p:cNvPr id="11327" name="Rectangle 66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28" name="Rectangle 66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29" name="Text Box 66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1000">
                <a:latin typeface="Comic Sans MS" pitchFamily="66" charset="0"/>
              </a:endParaRPr>
            </a:p>
            <a:p>
              <a:pPr algn="ctr" eaLnBrk="0" hangingPunct="0"/>
              <a:r>
                <a:rPr lang="en-US" sz="1000"/>
                <a:t>network</a:t>
              </a:r>
            </a:p>
            <a:p>
              <a:pPr algn="ctr" eaLnBrk="0" hangingPunct="0"/>
              <a:r>
                <a:rPr lang="en-US" sz="1000"/>
                <a:t>data link</a:t>
              </a:r>
            </a:p>
            <a:p>
              <a:pPr algn="ctr" eaLnBrk="0" hangingPunct="0"/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11330" name="Line 66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Line 66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86" name="Group 901"/>
          <p:cNvGrpSpPr>
            <a:grpSpLocks/>
          </p:cNvGrpSpPr>
          <p:nvPr/>
        </p:nvGrpSpPr>
        <p:grpSpPr bwMode="auto">
          <a:xfrm>
            <a:off x="6729413" y="2479675"/>
            <a:ext cx="814387" cy="701675"/>
            <a:chOff x="2923" y="3345"/>
            <a:chExt cx="513" cy="442"/>
          </a:xfrm>
        </p:grpSpPr>
        <p:sp>
          <p:nvSpPr>
            <p:cNvPr id="11322" name="Rectangle 90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23" name="Rectangle 90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24" name="Text Box 90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1000">
                <a:latin typeface="Comic Sans MS" pitchFamily="66" charset="0"/>
              </a:endParaRPr>
            </a:p>
            <a:p>
              <a:pPr algn="ctr" eaLnBrk="0" hangingPunct="0"/>
              <a:r>
                <a:rPr lang="en-US" sz="1000"/>
                <a:t>network</a:t>
              </a:r>
            </a:p>
            <a:p>
              <a:pPr algn="ctr" eaLnBrk="0" hangingPunct="0"/>
              <a:r>
                <a:rPr lang="en-US" sz="1000"/>
                <a:t>data link</a:t>
              </a:r>
            </a:p>
            <a:p>
              <a:pPr algn="ctr" eaLnBrk="0" hangingPunct="0"/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11325" name="Line 90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Line 90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87" name="Group 907"/>
          <p:cNvGrpSpPr>
            <a:grpSpLocks/>
          </p:cNvGrpSpPr>
          <p:nvPr/>
        </p:nvGrpSpPr>
        <p:grpSpPr bwMode="auto">
          <a:xfrm>
            <a:off x="6738938" y="1901825"/>
            <a:ext cx="814387" cy="701675"/>
            <a:chOff x="2923" y="3345"/>
            <a:chExt cx="513" cy="442"/>
          </a:xfrm>
        </p:grpSpPr>
        <p:sp>
          <p:nvSpPr>
            <p:cNvPr id="11317" name="Rectangle 90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18" name="Rectangle 90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19" name="Text Box 91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1000">
                <a:latin typeface="Comic Sans MS" pitchFamily="66" charset="0"/>
              </a:endParaRPr>
            </a:p>
            <a:p>
              <a:pPr algn="ctr" eaLnBrk="0" hangingPunct="0"/>
              <a:r>
                <a:rPr lang="en-US" sz="1000"/>
                <a:t>network</a:t>
              </a:r>
            </a:p>
            <a:p>
              <a:pPr algn="ctr" eaLnBrk="0" hangingPunct="0"/>
              <a:r>
                <a:rPr lang="en-US" sz="1000"/>
                <a:t>data link</a:t>
              </a:r>
            </a:p>
            <a:p>
              <a:pPr algn="ctr" eaLnBrk="0" hangingPunct="0"/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11320" name="Line 91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Line 91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88" name="Group 913"/>
          <p:cNvGrpSpPr>
            <a:grpSpLocks/>
          </p:cNvGrpSpPr>
          <p:nvPr/>
        </p:nvGrpSpPr>
        <p:grpSpPr bwMode="auto">
          <a:xfrm>
            <a:off x="6513513" y="3089275"/>
            <a:ext cx="814387" cy="701675"/>
            <a:chOff x="2923" y="3345"/>
            <a:chExt cx="513" cy="442"/>
          </a:xfrm>
        </p:grpSpPr>
        <p:sp>
          <p:nvSpPr>
            <p:cNvPr id="11312" name="Rectangle 91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13" name="Rectangle 91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14" name="Text Box 91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1000">
                <a:latin typeface="Comic Sans MS" pitchFamily="66" charset="0"/>
              </a:endParaRPr>
            </a:p>
            <a:p>
              <a:pPr algn="ctr" eaLnBrk="0" hangingPunct="0"/>
              <a:r>
                <a:rPr lang="en-US" sz="1000"/>
                <a:t>network</a:t>
              </a:r>
            </a:p>
            <a:p>
              <a:pPr algn="ctr" eaLnBrk="0" hangingPunct="0"/>
              <a:r>
                <a:rPr lang="en-US" sz="1000"/>
                <a:t>data link</a:t>
              </a:r>
            </a:p>
            <a:p>
              <a:pPr algn="ctr" eaLnBrk="0" hangingPunct="0"/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11315" name="Line 91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Line 91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89" name="Group 919"/>
          <p:cNvGrpSpPr>
            <a:grpSpLocks/>
          </p:cNvGrpSpPr>
          <p:nvPr/>
        </p:nvGrpSpPr>
        <p:grpSpPr bwMode="auto">
          <a:xfrm>
            <a:off x="7100888" y="3594100"/>
            <a:ext cx="814387" cy="701675"/>
            <a:chOff x="2923" y="3345"/>
            <a:chExt cx="513" cy="442"/>
          </a:xfrm>
        </p:grpSpPr>
        <p:sp>
          <p:nvSpPr>
            <p:cNvPr id="11307" name="Rectangle 92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08" name="Rectangle 92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09" name="Text Box 92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1000">
                <a:latin typeface="Comic Sans MS" pitchFamily="66" charset="0"/>
              </a:endParaRPr>
            </a:p>
            <a:p>
              <a:pPr algn="ctr" eaLnBrk="0" hangingPunct="0"/>
              <a:r>
                <a:rPr lang="en-US" sz="1000"/>
                <a:t>network</a:t>
              </a:r>
            </a:p>
            <a:p>
              <a:pPr algn="ctr" eaLnBrk="0" hangingPunct="0"/>
              <a:r>
                <a:rPr lang="en-US" sz="1000"/>
                <a:t>data link</a:t>
              </a:r>
            </a:p>
            <a:p>
              <a:pPr algn="ctr" eaLnBrk="0" hangingPunct="0"/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11310" name="Line 92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Line 92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90" name="Group 925"/>
          <p:cNvGrpSpPr>
            <a:grpSpLocks/>
          </p:cNvGrpSpPr>
          <p:nvPr/>
        </p:nvGrpSpPr>
        <p:grpSpPr bwMode="auto">
          <a:xfrm>
            <a:off x="6589713" y="4003675"/>
            <a:ext cx="814387" cy="701675"/>
            <a:chOff x="2923" y="3345"/>
            <a:chExt cx="513" cy="442"/>
          </a:xfrm>
        </p:grpSpPr>
        <p:sp>
          <p:nvSpPr>
            <p:cNvPr id="11302" name="Rectangle 92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03" name="Rectangle 92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304" name="Text Box 92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1000">
                <a:latin typeface="Comic Sans MS" pitchFamily="66" charset="0"/>
              </a:endParaRPr>
            </a:p>
            <a:p>
              <a:pPr algn="ctr" eaLnBrk="0" hangingPunct="0"/>
              <a:r>
                <a:rPr lang="en-US" sz="1000"/>
                <a:t>network</a:t>
              </a:r>
            </a:p>
            <a:p>
              <a:pPr algn="ctr" eaLnBrk="0" hangingPunct="0"/>
              <a:r>
                <a:rPr lang="en-US" sz="1000"/>
                <a:t>data link</a:t>
              </a:r>
            </a:p>
            <a:p>
              <a:pPr algn="ctr" eaLnBrk="0" hangingPunct="0"/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11305" name="Line 92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Line 93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91" name="Group 931"/>
          <p:cNvGrpSpPr>
            <a:grpSpLocks/>
          </p:cNvGrpSpPr>
          <p:nvPr/>
        </p:nvGrpSpPr>
        <p:grpSpPr bwMode="auto">
          <a:xfrm>
            <a:off x="7237413" y="4400550"/>
            <a:ext cx="814387" cy="701675"/>
            <a:chOff x="2923" y="3345"/>
            <a:chExt cx="513" cy="442"/>
          </a:xfrm>
        </p:grpSpPr>
        <p:sp>
          <p:nvSpPr>
            <p:cNvPr id="11297" name="Rectangle 93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298" name="Rectangle 93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299" name="Text Box 93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1000">
                <a:latin typeface="Comic Sans MS" pitchFamily="66" charset="0"/>
              </a:endParaRPr>
            </a:p>
            <a:p>
              <a:pPr algn="ctr" eaLnBrk="0" hangingPunct="0"/>
              <a:r>
                <a:rPr lang="en-US" sz="1000"/>
                <a:t>network</a:t>
              </a:r>
            </a:p>
            <a:p>
              <a:pPr algn="ctr" eaLnBrk="0" hangingPunct="0"/>
              <a:r>
                <a:rPr lang="en-US" sz="1000"/>
                <a:t>data link</a:t>
              </a:r>
            </a:p>
            <a:p>
              <a:pPr algn="ctr" eaLnBrk="0" hangingPunct="0"/>
              <a:r>
                <a:rPr lang="en-US" sz="1000"/>
                <a:t>physical</a:t>
              </a:r>
              <a:endParaRPr lang="en-US" sz="2400"/>
            </a:p>
          </p:txBody>
        </p:sp>
        <p:sp>
          <p:nvSpPr>
            <p:cNvPr id="11300" name="Line 93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1" name="Line 93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92" name="Group 896"/>
          <p:cNvGrpSpPr>
            <a:grpSpLocks/>
          </p:cNvGrpSpPr>
          <p:nvPr/>
        </p:nvGrpSpPr>
        <p:grpSpPr bwMode="auto">
          <a:xfrm rot="2937887">
            <a:off x="5389563" y="2911475"/>
            <a:ext cx="3781425" cy="434975"/>
            <a:chOff x="2937" y="3579"/>
            <a:chExt cx="2382" cy="274"/>
          </a:xfrm>
        </p:grpSpPr>
        <p:sp>
          <p:nvSpPr>
            <p:cNvPr id="11293" name="Rectangle 897"/>
            <p:cNvSpPr>
              <a:spLocks noChangeArrowheads="1"/>
            </p:cNvSpPr>
            <p:nvPr/>
          </p:nvSpPr>
          <p:spPr bwMode="auto">
            <a:xfrm>
              <a:off x="3166" y="3630"/>
              <a:ext cx="1920" cy="17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1294" name="Text Box 898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bg1"/>
                  </a:solidFill>
                </a:rPr>
                <a:t>logical end-end transport</a:t>
              </a:r>
              <a:endParaRPr lang="en-US"/>
            </a:p>
          </p:txBody>
        </p:sp>
        <p:sp>
          <p:nvSpPr>
            <p:cNvPr id="11295" name="Freeform 899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Freeform 900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747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12FBD17-45A6-43F5-BB00-E133EC8658A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0663"/>
            <a:ext cx="5040313" cy="906462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fast retransmit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397000"/>
            <a:ext cx="3810000" cy="46482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time-out period  often relatively long:</a:t>
            </a:r>
          </a:p>
          <a:p>
            <a:pPr lvl="1"/>
            <a:r>
              <a:rPr lang="en-US">
                <a:ea typeface="ＭＳ Ｐゴシック" pitchFamily="34" charset="-128"/>
              </a:rPr>
              <a:t>long delay before resending lost packet</a:t>
            </a:r>
          </a:p>
          <a:p>
            <a:r>
              <a:rPr lang="en-US">
                <a:ea typeface="ＭＳ Ｐゴシック" pitchFamily="34" charset="-128"/>
              </a:rPr>
              <a:t>detect lost segments via duplicate ACKs.</a:t>
            </a:r>
          </a:p>
          <a:p>
            <a:pPr lvl="1"/>
            <a:r>
              <a:rPr lang="en-US">
                <a:ea typeface="ＭＳ Ｐゴシック" pitchFamily="34" charset="-128"/>
              </a:rPr>
              <a:t>sender often sends many segments back-to-back</a:t>
            </a:r>
          </a:p>
          <a:p>
            <a:pPr lvl="1"/>
            <a:r>
              <a:rPr lang="en-US">
                <a:ea typeface="ＭＳ Ｐゴシック" pitchFamily="34" charset="-128"/>
              </a:rPr>
              <a:t>if segment is lost, there will likely be many duplicate ACKs.</a:t>
            </a:r>
          </a:p>
          <a:p>
            <a:pPr lvl="1"/>
            <a:endParaRPr lang="en-US">
              <a:ea typeface="ＭＳ Ｐゴシック" pitchFamily="34" charset="-128"/>
            </a:endParaRPr>
          </a:p>
          <a:p>
            <a:pPr lvl="1"/>
            <a:endParaRPr lang="en-US">
              <a:ea typeface="ＭＳ Ｐゴシック" pitchFamily="34" charset="-128"/>
            </a:endParaRPr>
          </a:p>
        </p:txBody>
      </p:sp>
      <p:sp>
        <p:nvSpPr>
          <p:cNvPr id="71686" name="Rectangle 5"/>
          <p:cNvSpPr>
            <a:spLocks noChangeArrowheads="1"/>
          </p:cNvSpPr>
          <p:nvPr/>
        </p:nvSpPr>
        <p:spPr bwMode="auto">
          <a:xfrm>
            <a:off x="4827588" y="2143125"/>
            <a:ext cx="3567112" cy="3813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>
                <a:latin typeface="Gill Sans MT" pitchFamily="34" charset="0"/>
              </a:rPr>
              <a:t>if sender receives 3 ACKs for same data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400">
                <a:latin typeface="Gill Sans MT" pitchFamily="34" charset="0"/>
              </a:rPr>
              <a:t>(</a:t>
            </a:r>
            <a:r>
              <a:rPr lang="ja-JP" altLang="en-US" sz="2400">
                <a:latin typeface="Gill Sans MT" pitchFamily="34" charset="0"/>
              </a:rPr>
              <a:t>“</a:t>
            </a:r>
            <a:r>
              <a:rPr lang="en-US" altLang="ja-JP" sz="2400">
                <a:latin typeface="Gill Sans MT" pitchFamily="34" charset="0"/>
              </a:rPr>
              <a:t>triple duplicate ACKs</a:t>
            </a:r>
            <a:r>
              <a:rPr lang="ja-JP" altLang="en-US" sz="2400">
                <a:latin typeface="Gill Sans MT" pitchFamily="34" charset="0"/>
              </a:rPr>
              <a:t>”</a:t>
            </a:r>
            <a:r>
              <a:rPr lang="en-US" altLang="ja-JP" sz="2400">
                <a:latin typeface="Gill Sans MT" pitchFamily="34" charset="0"/>
              </a:rPr>
              <a:t>),</a:t>
            </a:r>
            <a:r>
              <a:rPr lang="en-US" altLang="ja-JP" sz="2800">
                <a:latin typeface="Gill Sans MT" pitchFamily="34" charset="0"/>
              </a:rPr>
              <a:t> resend unacked segment with smallest seq #</a:t>
            </a:r>
          </a:p>
          <a:p>
            <a:pPr marL="463550" lvl="1" indent="-23812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latin typeface="Gill Sans MT" pitchFamily="34" charset="0"/>
              </a:rPr>
              <a:t>likely that unacked segment lost, so don</a:t>
            </a:r>
            <a:r>
              <a:rPr lang="ja-JP" altLang="en-US" sz="2400">
                <a:latin typeface="Gill Sans MT" pitchFamily="34" charset="0"/>
              </a:rPr>
              <a:t>’</a:t>
            </a:r>
            <a:r>
              <a:rPr lang="en-US" altLang="ja-JP" sz="2400">
                <a:latin typeface="Gill Sans MT" pitchFamily="34" charset="0"/>
              </a:rPr>
              <a:t>t wait for timeout</a:t>
            </a:r>
            <a:endParaRPr lang="en-US" sz="2400">
              <a:latin typeface="Gill Sans MT" pitchFamily="34" charset="0"/>
            </a:endParaRPr>
          </a:p>
        </p:txBody>
      </p:sp>
      <p:sp>
        <p:nvSpPr>
          <p:cNvPr id="71687" name="Rectangle 6"/>
          <p:cNvSpPr>
            <a:spLocks noChangeArrowheads="1"/>
          </p:cNvSpPr>
          <p:nvPr/>
        </p:nvSpPr>
        <p:spPr bwMode="auto">
          <a:xfrm>
            <a:off x="4751388" y="1914525"/>
            <a:ext cx="3509962" cy="3681413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1688" name="Text Box 7"/>
          <p:cNvSpPr txBox="1">
            <a:spLocks noChangeArrowheads="1"/>
          </p:cNvSpPr>
          <p:nvPr/>
        </p:nvSpPr>
        <p:spPr bwMode="auto">
          <a:xfrm>
            <a:off x="4883150" y="1679575"/>
            <a:ext cx="277336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i="1">
                <a:solidFill>
                  <a:srgbClr val="CC0000"/>
                </a:solidFill>
              </a:rPr>
              <a:t>TCP fast retransmit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4794250" y="2925763"/>
            <a:ext cx="3408363" cy="5413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400">
                <a:latin typeface="Gill Sans MT" pitchFamily="34" charset="0"/>
              </a:rPr>
              <a:t>(</a:t>
            </a:r>
            <a:r>
              <a:rPr lang="ja-JP" altLang="en-US" sz="2400">
                <a:latin typeface="Gill Sans MT" pitchFamily="34" charset="0"/>
              </a:rPr>
              <a:t>“</a:t>
            </a:r>
            <a:r>
              <a:rPr lang="en-US" altLang="ja-JP" sz="2400">
                <a:latin typeface="Gill Sans MT" pitchFamily="34" charset="0"/>
              </a:rPr>
              <a:t>triple duplicate ACKs</a:t>
            </a:r>
            <a:r>
              <a:rPr lang="ja-JP" altLang="en-US" sz="2400">
                <a:latin typeface="Gill Sans MT" pitchFamily="34" charset="0"/>
              </a:rPr>
              <a:t>”</a:t>
            </a:r>
            <a:r>
              <a:rPr lang="en-US" altLang="ja-JP" sz="2400">
                <a:latin typeface="Gill Sans MT" pitchFamily="34" charset="0"/>
              </a:rPr>
              <a:t>),</a:t>
            </a:r>
            <a:r>
              <a:rPr lang="en-US" altLang="ja-JP" sz="2800">
                <a:latin typeface="Gill Sans MT" pitchFamily="34" charset="0"/>
              </a:rPr>
              <a:t> </a:t>
            </a:r>
            <a:endParaRPr lang="en-US" sz="2800">
              <a:latin typeface="Gill Sans MT" pitchFamily="34" charset="0"/>
            </a:endParaRPr>
          </a:p>
        </p:txBody>
      </p:sp>
      <p:pic>
        <p:nvPicPr>
          <p:cNvPr id="71690" name="Picture 1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903288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7577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5E63922-2E96-41EA-9F4A-F97549576F7F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72708" name="Line 3"/>
          <p:cNvSpPr>
            <a:spLocks noChangeShapeType="1"/>
          </p:cNvSpPr>
          <p:nvPr/>
        </p:nvSpPr>
        <p:spPr bwMode="auto">
          <a:xfrm>
            <a:off x="3068638" y="23193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Line 9"/>
          <p:cNvSpPr>
            <a:spLocks noChangeShapeType="1"/>
          </p:cNvSpPr>
          <p:nvPr/>
        </p:nvSpPr>
        <p:spPr bwMode="auto">
          <a:xfrm>
            <a:off x="3068638" y="2547938"/>
            <a:ext cx="1757362" cy="4143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Line 10"/>
          <p:cNvSpPr>
            <a:spLocks noChangeShapeType="1"/>
          </p:cNvSpPr>
          <p:nvPr/>
        </p:nvSpPr>
        <p:spPr bwMode="auto">
          <a:xfrm flipH="1">
            <a:off x="3065463" y="2014538"/>
            <a:ext cx="3175" cy="399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Line 11"/>
          <p:cNvSpPr>
            <a:spLocks noChangeShapeType="1"/>
          </p:cNvSpPr>
          <p:nvPr/>
        </p:nvSpPr>
        <p:spPr bwMode="auto">
          <a:xfrm>
            <a:off x="5583238" y="2090738"/>
            <a:ext cx="11112" cy="3903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12"/>
          <p:cNvSpPr>
            <a:spLocks noChangeShapeType="1"/>
          </p:cNvSpPr>
          <p:nvPr/>
        </p:nvSpPr>
        <p:spPr bwMode="auto">
          <a:xfrm flipH="1">
            <a:off x="3032125" y="2962275"/>
            <a:ext cx="2519363" cy="809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Line 14"/>
          <p:cNvSpPr>
            <a:spLocks noChangeShapeType="1"/>
          </p:cNvSpPr>
          <p:nvPr/>
        </p:nvSpPr>
        <p:spPr bwMode="auto">
          <a:xfrm>
            <a:off x="3068638" y="27765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Line 15"/>
          <p:cNvSpPr>
            <a:spLocks noChangeShapeType="1"/>
          </p:cNvSpPr>
          <p:nvPr/>
        </p:nvSpPr>
        <p:spPr bwMode="auto">
          <a:xfrm>
            <a:off x="3068638" y="32337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Line 16"/>
          <p:cNvSpPr>
            <a:spLocks noChangeShapeType="1"/>
          </p:cNvSpPr>
          <p:nvPr/>
        </p:nvSpPr>
        <p:spPr bwMode="auto">
          <a:xfrm>
            <a:off x="3068638" y="30051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Line 17"/>
          <p:cNvSpPr>
            <a:spLocks noChangeShapeType="1"/>
          </p:cNvSpPr>
          <p:nvPr/>
        </p:nvSpPr>
        <p:spPr bwMode="auto">
          <a:xfrm flipH="1">
            <a:off x="3033713" y="3386138"/>
            <a:ext cx="2530475" cy="8302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Line 18"/>
          <p:cNvSpPr>
            <a:spLocks noChangeShapeType="1"/>
          </p:cNvSpPr>
          <p:nvPr/>
        </p:nvSpPr>
        <p:spPr bwMode="auto">
          <a:xfrm flipH="1">
            <a:off x="3068638" y="3614738"/>
            <a:ext cx="2506662" cy="8874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Line 19"/>
          <p:cNvSpPr>
            <a:spLocks noChangeShapeType="1"/>
          </p:cNvSpPr>
          <p:nvPr/>
        </p:nvSpPr>
        <p:spPr bwMode="auto">
          <a:xfrm flipH="1">
            <a:off x="3068638" y="3843338"/>
            <a:ext cx="2495550" cy="900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Text Box 20"/>
          <p:cNvSpPr txBox="1">
            <a:spLocks noChangeArrowheads="1"/>
          </p:cNvSpPr>
          <p:nvPr/>
        </p:nvSpPr>
        <p:spPr bwMode="auto">
          <a:xfrm>
            <a:off x="4741863" y="2714625"/>
            <a:ext cx="28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F0000"/>
                </a:solidFill>
                <a:latin typeface="Arial" charset="0"/>
              </a:rPr>
              <a:t>X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72720" name="Line 24"/>
          <p:cNvSpPr>
            <a:spLocks noChangeShapeType="1"/>
          </p:cNvSpPr>
          <p:nvPr/>
        </p:nvSpPr>
        <p:spPr bwMode="auto">
          <a:xfrm>
            <a:off x="3094038" y="478472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Text Box 29"/>
          <p:cNvSpPr txBox="1">
            <a:spLocks noChangeArrowheads="1"/>
          </p:cNvSpPr>
          <p:nvPr/>
        </p:nvSpPr>
        <p:spPr bwMode="auto">
          <a:xfrm>
            <a:off x="2806700" y="5986463"/>
            <a:ext cx="3178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fast retransmit after sender </a:t>
            </a:r>
          </a:p>
          <a:p>
            <a:pPr algn="ctr" eaLnBrk="0" hangingPunct="0"/>
            <a:r>
              <a:rPr lang="en-US" sz="1800"/>
              <a:t>receipt of triple duplicate ACK</a:t>
            </a:r>
            <a:endParaRPr lang="en-US" sz="1000"/>
          </a:p>
        </p:txBody>
      </p:sp>
      <p:sp>
        <p:nvSpPr>
          <p:cNvPr id="72722" name="Text Box 34"/>
          <p:cNvSpPr txBox="1">
            <a:spLocks noChangeArrowheads="1"/>
          </p:cNvSpPr>
          <p:nvPr/>
        </p:nvSpPr>
        <p:spPr bwMode="auto">
          <a:xfrm>
            <a:off x="5110163" y="1139825"/>
            <a:ext cx="7731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Host B</a:t>
            </a:r>
          </a:p>
        </p:txBody>
      </p:sp>
      <p:sp>
        <p:nvSpPr>
          <p:cNvPr id="72723" name="Text Box 38"/>
          <p:cNvSpPr txBox="1">
            <a:spLocks noChangeArrowheads="1"/>
          </p:cNvSpPr>
          <p:nvPr/>
        </p:nvSpPr>
        <p:spPr bwMode="auto">
          <a:xfrm>
            <a:off x="2776538" y="1157288"/>
            <a:ext cx="776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Host A</a:t>
            </a:r>
          </a:p>
        </p:txBody>
      </p:sp>
      <p:sp>
        <p:nvSpPr>
          <p:cNvPr id="72724" name="Text Box 40"/>
          <p:cNvSpPr txBox="1">
            <a:spLocks noChangeArrowheads="1"/>
          </p:cNvSpPr>
          <p:nvPr/>
        </p:nvSpPr>
        <p:spPr bwMode="auto">
          <a:xfrm>
            <a:off x="3216275" y="2239963"/>
            <a:ext cx="208597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Seq=92, 8 bytes of data</a:t>
            </a:r>
          </a:p>
        </p:txBody>
      </p:sp>
      <p:grpSp>
        <p:nvGrpSpPr>
          <p:cNvPr id="72725" name="Group 41"/>
          <p:cNvGrpSpPr>
            <a:grpSpLocks/>
          </p:cNvGrpSpPr>
          <p:nvPr/>
        </p:nvGrpSpPr>
        <p:grpSpPr bwMode="auto">
          <a:xfrm>
            <a:off x="3170238" y="3489325"/>
            <a:ext cx="949325" cy="304800"/>
            <a:chOff x="4215" y="2253"/>
            <a:chExt cx="598" cy="192"/>
          </a:xfrm>
        </p:grpSpPr>
        <p:sp>
          <p:nvSpPr>
            <p:cNvPr id="72755" name="Rectangle 42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2756" name="Text Box 43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</p:grpSp>
      <p:grpSp>
        <p:nvGrpSpPr>
          <p:cNvPr id="72726" name="Group 78"/>
          <p:cNvGrpSpPr>
            <a:grpSpLocks/>
          </p:cNvGrpSpPr>
          <p:nvPr/>
        </p:nvGrpSpPr>
        <p:grpSpPr bwMode="auto">
          <a:xfrm>
            <a:off x="2684463" y="2292350"/>
            <a:ext cx="396875" cy="3524250"/>
            <a:chOff x="397" y="868"/>
            <a:chExt cx="250" cy="2220"/>
          </a:xfrm>
        </p:grpSpPr>
        <p:sp>
          <p:nvSpPr>
            <p:cNvPr id="72748" name="Text Box 50"/>
            <p:cNvSpPr txBox="1">
              <a:spLocks noChangeArrowheads="1"/>
            </p:cNvSpPr>
            <p:nvPr/>
          </p:nvSpPr>
          <p:spPr bwMode="auto">
            <a:xfrm rot="10800000">
              <a:off x="397" y="1778"/>
              <a:ext cx="250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algn="ctr" eaLnBrk="0" hangingPunct="0"/>
              <a:r>
                <a:rPr lang="en-US" sz="1400"/>
                <a:t>timeout</a:t>
              </a:r>
            </a:p>
          </p:txBody>
        </p:sp>
        <p:grpSp>
          <p:nvGrpSpPr>
            <p:cNvPr id="72749" name="Group 51"/>
            <p:cNvGrpSpPr>
              <a:grpSpLocks/>
            </p:cNvGrpSpPr>
            <p:nvPr/>
          </p:nvGrpSpPr>
          <p:grpSpPr bwMode="auto">
            <a:xfrm>
              <a:off x="488" y="868"/>
              <a:ext cx="66" cy="893"/>
              <a:chOff x="3099" y="1749"/>
              <a:chExt cx="66" cy="320"/>
            </a:xfrm>
          </p:grpSpPr>
          <p:sp>
            <p:nvSpPr>
              <p:cNvPr id="72753" name="Line 52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54" name="Line 53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2750" name="Group 54"/>
            <p:cNvGrpSpPr>
              <a:grpSpLocks/>
            </p:cNvGrpSpPr>
            <p:nvPr/>
          </p:nvGrpSpPr>
          <p:grpSpPr bwMode="auto">
            <a:xfrm rot="10800000">
              <a:off x="485" y="2224"/>
              <a:ext cx="66" cy="864"/>
              <a:chOff x="3099" y="1749"/>
              <a:chExt cx="66" cy="320"/>
            </a:xfrm>
          </p:grpSpPr>
          <p:sp>
            <p:nvSpPr>
              <p:cNvPr id="72751" name="Line 55"/>
              <p:cNvSpPr>
                <a:spLocks noChangeShapeType="1"/>
              </p:cNvSpPr>
              <p:nvPr/>
            </p:nvSpPr>
            <p:spPr bwMode="auto">
              <a:xfrm flipV="1">
                <a:off x="3130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52" name="Line 56"/>
              <p:cNvSpPr>
                <a:spLocks noChangeShapeType="1"/>
              </p:cNvSpPr>
              <p:nvPr/>
            </p:nvSpPr>
            <p:spPr bwMode="auto">
              <a:xfrm>
                <a:off x="3100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2727" name="Group 71"/>
          <p:cNvGrpSpPr>
            <a:grpSpLocks/>
          </p:cNvGrpSpPr>
          <p:nvPr/>
        </p:nvGrpSpPr>
        <p:grpSpPr bwMode="auto">
          <a:xfrm>
            <a:off x="3181350" y="3800475"/>
            <a:ext cx="949325" cy="304800"/>
            <a:chOff x="35" y="1825"/>
            <a:chExt cx="598" cy="192"/>
          </a:xfrm>
        </p:grpSpPr>
        <p:sp>
          <p:nvSpPr>
            <p:cNvPr id="72746" name="Rectangle 6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2747" name="Text Box 67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</p:grpSp>
      <p:grpSp>
        <p:nvGrpSpPr>
          <p:cNvPr id="72728" name="Group 72"/>
          <p:cNvGrpSpPr>
            <a:grpSpLocks/>
          </p:cNvGrpSpPr>
          <p:nvPr/>
        </p:nvGrpSpPr>
        <p:grpSpPr bwMode="auto">
          <a:xfrm>
            <a:off x="3167063" y="4130675"/>
            <a:ext cx="949325" cy="304800"/>
            <a:chOff x="35" y="1825"/>
            <a:chExt cx="598" cy="192"/>
          </a:xfrm>
        </p:grpSpPr>
        <p:sp>
          <p:nvSpPr>
            <p:cNvPr id="72744" name="Rectangle 73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2745" name="Text Box 74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</p:grpSp>
      <p:grpSp>
        <p:nvGrpSpPr>
          <p:cNvPr id="72729" name="Group 75"/>
          <p:cNvGrpSpPr>
            <a:grpSpLocks/>
          </p:cNvGrpSpPr>
          <p:nvPr/>
        </p:nvGrpSpPr>
        <p:grpSpPr bwMode="auto">
          <a:xfrm>
            <a:off x="3175000" y="4427538"/>
            <a:ext cx="949325" cy="304800"/>
            <a:chOff x="35" y="1825"/>
            <a:chExt cx="598" cy="192"/>
          </a:xfrm>
        </p:grpSpPr>
        <p:sp>
          <p:nvSpPr>
            <p:cNvPr id="72742" name="Rectangle 7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2743" name="Text Box 77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Arial" charset="0"/>
                </a:rPr>
                <a:t>ACK=100</a:t>
              </a:r>
              <a:endParaRPr lang="en-US" sz="1000">
                <a:latin typeface="Times New Roman" pitchFamily="18" charset="0"/>
              </a:endParaRPr>
            </a:p>
          </p:txBody>
        </p:sp>
      </p:grpSp>
      <p:sp>
        <p:nvSpPr>
          <p:cNvPr id="73754" name="Rectangle 81"/>
          <p:cNvSpPr>
            <a:spLocks noGrp="1" noChangeArrowheads="1"/>
          </p:cNvSpPr>
          <p:nvPr>
            <p:ph type="title"/>
          </p:nvPr>
        </p:nvSpPr>
        <p:spPr>
          <a:xfrm>
            <a:off x="533400" y="220663"/>
            <a:ext cx="5040313" cy="906462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fast retransmit</a:t>
            </a:r>
          </a:p>
        </p:txBody>
      </p:sp>
      <p:pic>
        <p:nvPicPr>
          <p:cNvPr id="72731" name="Picture 82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903288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32" name="Rectangle 84"/>
          <p:cNvSpPr>
            <a:spLocks noChangeArrowheads="1"/>
          </p:cNvSpPr>
          <p:nvPr/>
        </p:nvSpPr>
        <p:spPr bwMode="auto">
          <a:xfrm>
            <a:off x="3284538" y="2562225"/>
            <a:ext cx="757237" cy="225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2733" name="Text Box 83"/>
          <p:cNvSpPr txBox="1">
            <a:spLocks noChangeArrowheads="1"/>
          </p:cNvSpPr>
          <p:nvPr/>
        </p:nvSpPr>
        <p:spPr bwMode="auto">
          <a:xfrm>
            <a:off x="3192463" y="2506663"/>
            <a:ext cx="2281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Seq=100, 20 bytes of data</a:t>
            </a:r>
          </a:p>
        </p:txBody>
      </p:sp>
      <p:sp>
        <p:nvSpPr>
          <p:cNvPr id="72734" name="Rectangle 85"/>
          <p:cNvSpPr>
            <a:spLocks noChangeArrowheads="1"/>
          </p:cNvSpPr>
          <p:nvPr/>
        </p:nvSpPr>
        <p:spPr bwMode="auto">
          <a:xfrm>
            <a:off x="3246438" y="4770438"/>
            <a:ext cx="757237" cy="225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2735" name="Text Box 86"/>
          <p:cNvSpPr txBox="1">
            <a:spLocks noChangeArrowheads="1"/>
          </p:cNvSpPr>
          <p:nvPr/>
        </p:nvSpPr>
        <p:spPr bwMode="auto">
          <a:xfrm>
            <a:off x="3154363" y="4714875"/>
            <a:ext cx="2281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/>
              <a:t>Seq=100, 20 bytes of data</a:t>
            </a:r>
          </a:p>
        </p:txBody>
      </p:sp>
      <p:grpSp>
        <p:nvGrpSpPr>
          <p:cNvPr id="72736" name="Group 93"/>
          <p:cNvGrpSpPr>
            <a:grpSpLocks/>
          </p:cNvGrpSpPr>
          <p:nvPr/>
        </p:nvGrpSpPr>
        <p:grpSpPr bwMode="auto">
          <a:xfrm>
            <a:off x="2686050" y="1397000"/>
            <a:ext cx="630238" cy="533400"/>
            <a:chOff x="-44" y="1473"/>
            <a:chExt cx="981" cy="1105"/>
          </a:xfrm>
        </p:grpSpPr>
        <p:pic>
          <p:nvPicPr>
            <p:cNvPr id="72740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741" name="Freeform 9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2737" name="Group 96"/>
          <p:cNvGrpSpPr>
            <a:grpSpLocks/>
          </p:cNvGrpSpPr>
          <p:nvPr/>
        </p:nvGrpSpPr>
        <p:grpSpPr bwMode="auto">
          <a:xfrm flipH="1">
            <a:off x="5264150" y="1423988"/>
            <a:ext cx="654050" cy="579437"/>
            <a:chOff x="-44" y="1473"/>
            <a:chExt cx="981" cy="1105"/>
          </a:xfrm>
        </p:grpSpPr>
        <p:pic>
          <p:nvPicPr>
            <p:cNvPr id="72738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739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788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AB75FD2-85E3-45EA-8710-E9FCD078E96A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7950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TCP flow </a:t>
            </a:r>
            <a:br>
              <a:rPr lang="en-US" dirty="0">
                <a:cs typeface="+mj-cs"/>
              </a:rPr>
            </a:br>
            <a:r>
              <a:rPr lang="en-US" dirty="0">
                <a:cs typeface="+mj-cs"/>
              </a:rPr>
              <a:t>control</a:t>
            </a:r>
          </a:p>
        </p:txBody>
      </p:sp>
      <p:grpSp>
        <p:nvGrpSpPr>
          <p:cNvPr id="73733" name="Group 72"/>
          <p:cNvGrpSpPr>
            <a:grpSpLocks/>
          </p:cNvGrpSpPr>
          <p:nvPr/>
        </p:nvGrpSpPr>
        <p:grpSpPr bwMode="auto">
          <a:xfrm>
            <a:off x="5959475" y="3017838"/>
            <a:ext cx="2578100" cy="2155825"/>
            <a:chOff x="512" y="1294"/>
            <a:chExt cx="1888" cy="1358"/>
          </a:xfrm>
        </p:grpSpPr>
        <p:grpSp>
          <p:nvGrpSpPr>
            <p:cNvPr id="73748" name="Group 17"/>
            <p:cNvGrpSpPr>
              <a:grpSpLocks/>
            </p:cNvGrpSpPr>
            <p:nvPr/>
          </p:nvGrpSpPr>
          <p:grpSpPr bwMode="auto">
            <a:xfrm>
              <a:off x="1232" y="1410"/>
              <a:ext cx="336" cy="130"/>
              <a:chOff x="2003" y="1816"/>
              <a:chExt cx="336" cy="130"/>
            </a:xfrm>
          </p:grpSpPr>
          <p:sp>
            <p:nvSpPr>
              <p:cNvPr id="73757" name="Rectangle 18"/>
              <p:cNvSpPr>
                <a:spLocks noChangeArrowheads="1"/>
              </p:cNvSpPr>
              <p:nvPr/>
            </p:nvSpPr>
            <p:spPr bwMode="auto">
              <a:xfrm>
                <a:off x="2003" y="181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3758" name="Rectangle 19"/>
              <p:cNvSpPr>
                <a:spLocks noChangeArrowheads="1"/>
              </p:cNvSpPr>
              <p:nvPr/>
            </p:nvSpPr>
            <p:spPr bwMode="auto">
              <a:xfrm>
                <a:off x="2105" y="1833"/>
                <a:ext cx="108" cy="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3759" name="Rectangle 20"/>
              <p:cNvSpPr>
                <a:spLocks noChangeArrowheads="1"/>
              </p:cNvSpPr>
              <p:nvPr/>
            </p:nvSpPr>
            <p:spPr bwMode="auto">
              <a:xfrm>
                <a:off x="2228" y="1891"/>
                <a:ext cx="28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3760" name="Rectangle 21"/>
              <p:cNvSpPr>
                <a:spLocks noChangeArrowheads="1"/>
              </p:cNvSpPr>
              <p:nvPr/>
            </p:nvSpPr>
            <p:spPr bwMode="auto">
              <a:xfrm>
                <a:off x="2056" y="189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73749" name="Rectangle 52"/>
            <p:cNvSpPr>
              <a:spLocks noChangeArrowheads="1"/>
            </p:cNvSpPr>
            <p:nvPr/>
          </p:nvSpPr>
          <p:spPr bwMode="auto">
            <a:xfrm>
              <a:off x="526" y="1522"/>
              <a:ext cx="1871" cy="8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3750" name="Line 53"/>
            <p:cNvSpPr>
              <a:spLocks noChangeShapeType="1"/>
            </p:cNvSpPr>
            <p:nvPr/>
          </p:nvSpPr>
          <p:spPr bwMode="auto">
            <a:xfrm>
              <a:off x="512" y="1863"/>
              <a:ext cx="18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751" name="AutoShape 54"/>
            <p:cNvSpPr>
              <a:spLocks noChangeArrowheads="1"/>
            </p:cNvSpPr>
            <p:nvPr/>
          </p:nvSpPr>
          <p:spPr bwMode="auto">
            <a:xfrm>
              <a:off x="1310" y="129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3752" name="Rectangle 55" descr="Dark upward diagonal"/>
            <p:cNvSpPr>
              <a:spLocks noChangeArrowheads="1"/>
            </p:cNvSpPr>
            <p:nvPr/>
          </p:nvSpPr>
          <p:spPr bwMode="auto">
            <a:xfrm>
              <a:off x="534" y="1856"/>
              <a:ext cx="1848" cy="555"/>
            </a:xfrm>
            <a:prstGeom prst="rect">
              <a:avLst/>
            </a:prstGeom>
            <a:pattFill prst="dkUpDiag">
              <a:fgClr>
                <a:srgbClr val="FFFF00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3753" name="AutoShape 56"/>
            <p:cNvSpPr>
              <a:spLocks noChangeArrowheads="1"/>
            </p:cNvSpPr>
            <p:nvPr/>
          </p:nvSpPr>
          <p:spPr bwMode="auto">
            <a:xfrm>
              <a:off x="1312" y="236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3754" name="Text Box 57"/>
            <p:cNvSpPr txBox="1">
              <a:spLocks noChangeArrowheads="1"/>
            </p:cNvSpPr>
            <p:nvPr/>
          </p:nvSpPr>
          <p:spPr bwMode="auto">
            <a:xfrm>
              <a:off x="814" y="1568"/>
              <a:ext cx="1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/>
                <a:t>buffered data</a:t>
              </a:r>
            </a:p>
          </p:txBody>
        </p:sp>
        <p:sp>
          <p:nvSpPr>
            <p:cNvPr id="73755" name="Line 58"/>
            <p:cNvSpPr>
              <a:spLocks noChangeShapeType="1"/>
            </p:cNvSpPr>
            <p:nvPr/>
          </p:nvSpPr>
          <p:spPr bwMode="auto">
            <a:xfrm>
              <a:off x="522" y="1857"/>
              <a:ext cx="1878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756" name="Text Box 59"/>
            <p:cNvSpPr txBox="1">
              <a:spLocks noChangeArrowheads="1"/>
            </p:cNvSpPr>
            <p:nvPr/>
          </p:nvSpPr>
          <p:spPr bwMode="auto">
            <a:xfrm>
              <a:off x="653" y="2020"/>
              <a:ext cx="15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/>
                <a:t>free buffer space</a:t>
              </a:r>
            </a:p>
          </p:txBody>
        </p:sp>
      </p:grpSp>
      <p:sp>
        <p:nvSpPr>
          <p:cNvPr id="73734" name="Text Box 62"/>
          <p:cNvSpPr txBox="1">
            <a:spLocks noChangeArrowheads="1"/>
          </p:cNvSpPr>
          <p:nvPr/>
        </p:nvSpPr>
        <p:spPr bwMode="auto">
          <a:xfrm>
            <a:off x="5072063" y="4162425"/>
            <a:ext cx="673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latin typeface="Courier New" pitchFamily="49" charset="0"/>
              </a:rPr>
              <a:t>rwnd</a:t>
            </a:r>
          </a:p>
        </p:txBody>
      </p:sp>
      <p:sp>
        <p:nvSpPr>
          <p:cNvPr id="73735" name="Line 64"/>
          <p:cNvSpPr>
            <a:spLocks noChangeShapeType="1"/>
          </p:cNvSpPr>
          <p:nvPr/>
        </p:nvSpPr>
        <p:spPr bwMode="auto">
          <a:xfrm>
            <a:off x="5583238" y="3895725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36" name="Line 65"/>
          <p:cNvSpPr>
            <a:spLocks noChangeShapeType="1"/>
          </p:cNvSpPr>
          <p:nvPr/>
        </p:nvSpPr>
        <p:spPr bwMode="auto">
          <a:xfrm flipV="1">
            <a:off x="5583238" y="4421188"/>
            <a:ext cx="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37" name="Line 66"/>
          <p:cNvSpPr>
            <a:spLocks noChangeShapeType="1"/>
          </p:cNvSpPr>
          <p:nvPr/>
        </p:nvSpPr>
        <p:spPr bwMode="auto">
          <a:xfrm>
            <a:off x="5429250" y="4752975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38" name="Line 67"/>
          <p:cNvSpPr>
            <a:spLocks noChangeShapeType="1"/>
          </p:cNvSpPr>
          <p:nvPr/>
        </p:nvSpPr>
        <p:spPr bwMode="auto">
          <a:xfrm>
            <a:off x="5478463" y="3884613"/>
            <a:ext cx="196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39" name="Line 68"/>
          <p:cNvSpPr>
            <a:spLocks noChangeShapeType="1"/>
          </p:cNvSpPr>
          <p:nvPr/>
        </p:nvSpPr>
        <p:spPr bwMode="auto">
          <a:xfrm>
            <a:off x="5451475" y="3359150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40" name="Line 69"/>
          <p:cNvSpPr>
            <a:spLocks noChangeShapeType="1"/>
          </p:cNvSpPr>
          <p:nvPr/>
        </p:nvSpPr>
        <p:spPr bwMode="auto">
          <a:xfrm>
            <a:off x="5840413" y="33639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41" name="Line 70"/>
          <p:cNvSpPr>
            <a:spLocks noChangeShapeType="1"/>
          </p:cNvSpPr>
          <p:nvPr/>
        </p:nvSpPr>
        <p:spPr bwMode="auto">
          <a:xfrm flipH="1">
            <a:off x="5838825" y="3787775"/>
            <a:ext cx="0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742" name="Text Box 71"/>
          <p:cNvSpPr txBox="1">
            <a:spLocks noChangeArrowheads="1"/>
          </p:cNvSpPr>
          <p:nvPr/>
        </p:nvSpPr>
        <p:spPr bwMode="auto">
          <a:xfrm>
            <a:off x="4686300" y="3524250"/>
            <a:ext cx="1284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b="1">
                <a:latin typeface="Courier New" pitchFamily="49" charset="0"/>
              </a:rPr>
              <a:t>RcvBuffer</a:t>
            </a:r>
          </a:p>
        </p:txBody>
      </p:sp>
      <p:sp>
        <p:nvSpPr>
          <p:cNvPr id="73743" name="Text Box 73"/>
          <p:cNvSpPr txBox="1">
            <a:spLocks noChangeArrowheads="1"/>
          </p:cNvSpPr>
          <p:nvPr/>
        </p:nvSpPr>
        <p:spPr bwMode="auto">
          <a:xfrm>
            <a:off x="6116638" y="5153025"/>
            <a:ext cx="2220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i="1"/>
              <a:t>TCP segment payloads</a:t>
            </a:r>
          </a:p>
        </p:txBody>
      </p:sp>
      <p:sp>
        <p:nvSpPr>
          <p:cNvPr id="73744" name="Text Box 74"/>
          <p:cNvSpPr txBox="1">
            <a:spLocks noChangeArrowheads="1"/>
          </p:cNvSpPr>
          <p:nvPr/>
        </p:nvSpPr>
        <p:spPr bwMode="auto">
          <a:xfrm>
            <a:off x="6189663" y="2652713"/>
            <a:ext cx="2130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i="1"/>
              <a:t>to application process</a:t>
            </a:r>
          </a:p>
        </p:txBody>
      </p:sp>
      <p:sp>
        <p:nvSpPr>
          <p:cNvPr id="73745" name="Rectangle 75"/>
          <p:cNvSpPr>
            <a:spLocks noGrp="1" noChangeArrowheads="1"/>
          </p:cNvSpPr>
          <p:nvPr>
            <p:ph type="body" sz="half" idx="2"/>
          </p:nvPr>
        </p:nvSpPr>
        <p:spPr>
          <a:xfrm>
            <a:off x="112713" y="1566863"/>
            <a:ext cx="4054475" cy="4906962"/>
          </a:xfrm>
        </p:spPr>
        <p:txBody>
          <a:bodyPr/>
          <a:lstStyle/>
          <a:p>
            <a:r>
              <a:rPr lang="en-US" sz="2400">
                <a:ea typeface="ＭＳ Ｐゴシック" pitchFamily="34" charset="-128"/>
              </a:rPr>
              <a:t>receiver </a:t>
            </a:r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advertises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r>
              <a:rPr lang="en-US" altLang="ja-JP" sz="2400">
                <a:ea typeface="ＭＳ Ｐゴシック" pitchFamily="34" charset="-128"/>
              </a:rPr>
              <a:t> free buffer space by including </a:t>
            </a:r>
            <a:r>
              <a:rPr lang="en-US" altLang="ja-JP" sz="2400" b="1">
                <a:latin typeface="Courier New" pitchFamily="49" charset="0"/>
                <a:ea typeface="ＭＳ Ｐゴシック" pitchFamily="34" charset="-128"/>
              </a:rPr>
              <a:t>rwnd</a:t>
            </a:r>
            <a:r>
              <a:rPr lang="en-US" altLang="ja-JP" sz="2400">
                <a:ea typeface="ＭＳ Ｐゴシック" pitchFamily="34" charset="-128"/>
              </a:rPr>
              <a:t> value in TCP header of receiver-to-sender segments</a:t>
            </a:r>
          </a:p>
          <a:p>
            <a:pPr lvl="1"/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RcvBuffer </a:t>
            </a:r>
            <a:r>
              <a:rPr lang="en-US" sz="2000">
                <a:ea typeface="ＭＳ Ｐゴシック" pitchFamily="34" charset="-128"/>
              </a:rPr>
              <a:t>size set via socket options (typical default is 4096 bytes)</a:t>
            </a:r>
          </a:p>
          <a:p>
            <a:pPr lvl="1"/>
            <a:r>
              <a:rPr lang="en-US" sz="2000">
                <a:ea typeface="ＭＳ Ｐゴシック" pitchFamily="34" charset="-128"/>
              </a:rPr>
              <a:t>many operating systems autoadjust </a:t>
            </a:r>
            <a:r>
              <a:rPr lang="en-US" sz="2000" b="1">
                <a:latin typeface="Courier New" pitchFamily="49" charset="0"/>
                <a:ea typeface="ＭＳ Ｐゴシック" pitchFamily="34" charset="-128"/>
              </a:rPr>
              <a:t>RcvBuffer</a:t>
            </a:r>
            <a:endParaRPr lang="en-US" sz="2000">
              <a:ea typeface="ＭＳ Ｐゴシック" pitchFamily="34" charset="-128"/>
            </a:endParaRPr>
          </a:p>
          <a:p>
            <a:r>
              <a:rPr lang="en-US" sz="2400">
                <a:ea typeface="ＭＳ Ｐゴシック" pitchFamily="34" charset="-128"/>
              </a:rPr>
              <a:t>sender limits amount of unacked (</a:t>
            </a:r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in-flight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r>
              <a:rPr lang="en-US" altLang="ja-JP" sz="2400">
                <a:ea typeface="ＭＳ Ｐゴシック" pitchFamily="34" charset="-128"/>
              </a:rPr>
              <a:t>) data to receiver</a:t>
            </a:r>
            <a:r>
              <a:rPr lang="ja-JP" altLang="en-US" sz="2400">
                <a:ea typeface="ＭＳ Ｐゴシック" pitchFamily="34" charset="-128"/>
              </a:rPr>
              <a:t>’</a:t>
            </a:r>
            <a:r>
              <a:rPr lang="en-US" altLang="ja-JP" sz="2400">
                <a:ea typeface="ＭＳ Ｐゴシック" pitchFamily="34" charset="-128"/>
              </a:rPr>
              <a:t>s </a:t>
            </a:r>
            <a:r>
              <a:rPr lang="en-US" altLang="ja-JP" sz="2400" b="1">
                <a:latin typeface="Courier New" pitchFamily="49" charset="0"/>
                <a:ea typeface="ＭＳ Ｐゴシック" pitchFamily="34" charset="-128"/>
              </a:rPr>
              <a:t>rwnd </a:t>
            </a:r>
            <a:r>
              <a:rPr lang="en-US" altLang="ja-JP" sz="2400">
                <a:ea typeface="ＭＳ Ｐゴシック" pitchFamily="34" charset="-128"/>
              </a:rPr>
              <a:t>value </a:t>
            </a:r>
          </a:p>
          <a:p>
            <a:r>
              <a:rPr lang="en-US" sz="2400">
                <a:ea typeface="ＭＳ Ｐゴシック" pitchFamily="34" charset="-128"/>
              </a:rPr>
              <a:t>guarantees receive buffer will not overflow</a:t>
            </a:r>
          </a:p>
        </p:txBody>
      </p:sp>
      <p:sp>
        <p:nvSpPr>
          <p:cNvPr id="73746" name="Text Box 76"/>
          <p:cNvSpPr txBox="1">
            <a:spLocks noChangeArrowheads="1"/>
          </p:cNvSpPr>
          <p:nvPr/>
        </p:nvSpPr>
        <p:spPr bwMode="auto">
          <a:xfrm>
            <a:off x="5800725" y="5805488"/>
            <a:ext cx="2695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/>
              <a:t>receiver-side buffering</a:t>
            </a:r>
          </a:p>
        </p:txBody>
      </p:sp>
      <p:pic>
        <p:nvPicPr>
          <p:cNvPr id="73747" name="Picture 77" descr="http://condor.depaul.edu/jkristof/technotes/tcp-segment-form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3050" y="0"/>
            <a:ext cx="5060950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808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19D2ABA-1D4D-4397-9E11-3C54B05C2077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pic>
        <p:nvPicPr>
          <p:cNvPr id="74756" name="Picture 88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675" y="833438"/>
            <a:ext cx="5027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7" name="Rectangle 62"/>
          <p:cNvSpPr>
            <a:spLocks noChangeArrowheads="1"/>
          </p:cNvSpPr>
          <p:nvPr/>
        </p:nvSpPr>
        <p:spPr bwMode="auto">
          <a:xfrm>
            <a:off x="1249363" y="2936875"/>
            <a:ext cx="2279650" cy="2414588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4758" name="Rectangle 45"/>
          <p:cNvSpPr>
            <a:spLocks noChangeArrowheads="1"/>
          </p:cNvSpPr>
          <p:nvPr/>
        </p:nvSpPr>
        <p:spPr bwMode="auto">
          <a:xfrm>
            <a:off x="1209675" y="299085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4759" name="Rectangle 2"/>
          <p:cNvSpPr>
            <a:spLocks noGrp="1" noChangeArrowheads="1"/>
          </p:cNvSpPr>
          <p:nvPr>
            <p:ph type="title"/>
          </p:nvPr>
        </p:nvSpPr>
        <p:spPr>
          <a:xfrm>
            <a:off x="511175" y="193675"/>
            <a:ext cx="7772400" cy="911225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Connection Management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74760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0400" y="1073150"/>
            <a:ext cx="8335963" cy="21875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>
                <a:ea typeface="ＭＳ Ｐゴシック" pitchFamily="34" charset="-128"/>
              </a:rPr>
              <a:t>before exchanging data, sender/receiver </a:t>
            </a:r>
            <a:r>
              <a:rPr lang="ja-JP" altLang="en-US" sz="2800">
                <a:ea typeface="ＭＳ Ｐゴシック" pitchFamily="34" charset="-128"/>
              </a:rPr>
              <a:t>“</a:t>
            </a:r>
            <a:r>
              <a:rPr lang="en-US" altLang="ja-JP" sz="2800">
                <a:ea typeface="ＭＳ Ｐゴシック" pitchFamily="34" charset="-128"/>
              </a:rPr>
              <a:t>handshake</a:t>
            </a:r>
            <a:r>
              <a:rPr lang="ja-JP" altLang="en-US" sz="2800">
                <a:ea typeface="ＭＳ Ｐゴシック" pitchFamily="34" charset="-128"/>
              </a:rPr>
              <a:t>”</a:t>
            </a:r>
            <a:r>
              <a:rPr lang="en-US" altLang="ja-JP" sz="2800">
                <a:ea typeface="ＭＳ Ｐゴシック" pitchFamily="34" charset="-128"/>
              </a:rPr>
              <a:t>:</a:t>
            </a:r>
          </a:p>
          <a:p>
            <a:r>
              <a:rPr lang="en-US" sz="2400">
                <a:ea typeface="ＭＳ Ｐゴシック" pitchFamily="34" charset="-128"/>
              </a:rPr>
              <a:t>agree to establish connection (each knowing the other willing to establish connection)</a:t>
            </a:r>
          </a:p>
          <a:p>
            <a:r>
              <a:rPr lang="en-US" sz="2400">
                <a:ea typeface="ＭＳ Ｐゴシック" pitchFamily="34" charset="-128"/>
              </a:rPr>
              <a:t>agree on connection parameters</a:t>
            </a:r>
          </a:p>
        </p:txBody>
      </p:sp>
      <p:sp>
        <p:nvSpPr>
          <p:cNvPr id="74761" name="Line 55"/>
          <p:cNvSpPr>
            <a:spLocks noChangeShapeType="1"/>
          </p:cNvSpPr>
          <p:nvPr/>
        </p:nvSpPr>
        <p:spPr bwMode="auto">
          <a:xfrm>
            <a:off x="1209675" y="343217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62" name="Text Box 6"/>
          <p:cNvSpPr txBox="1">
            <a:spLocks noChangeArrowheads="1"/>
          </p:cNvSpPr>
          <p:nvPr/>
        </p:nvSpPr>
        <p:spPr bwMode="auto">
          <a:xfrm>
            <a:off x="1223963" y="3544888"/>
            <a:ext cx="2335212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/>
              <a:t>connection state: ESTAB</a:t>
            </a:r>
          </a:p>
          <a:p>
            <a:pPr eaLnBrk="0" hangingPunct="0"/>
            <a:r>
              <a:rPr lang="en-US" sz="1400"/>
              <a:t>connection variables:</a:t>
            </a:r>
          </a:p>
          <a:p>
            <a:pPr marL="230188" lvl="1" eaLnBrk="0" hangingPunct="0"/>
            <a:r>
              <a:rPr lang="en-US" sz="1400"/>
              <a:t>seq # client-to-server</a:t>
            </a:r>
          </a:p>
          <a:p>
            <a:pPr marL="230188" lvl="1" eaLnBrk="0" hangingPunct="0"/>
            <a:r>
              <a:rPr lang="en-US" sz="1400"/>
              <a:t>         server-to-client</a:t>
            </a:r>
          </a:p>
          <a:p>
            <a:pPr marL="230188" lvl="1" eaLnBrk="0" hangingPunct="0"/>
            <a:r>
              <a:rPr lang="en-US" sz="1400" b="1">
                <a:latin typeface="Courier New" pitchFamily="49" charset="0"/>
              </a:rPr>
              <a:t>rcvBuffer</a:t>
            </a:r>
            <a:r>
              <a:rPr lang="en-US" sz="1400"/>
              <a:t> size</a:t>
            </a:r>
          </a:p>
          <a:p>
            <a:pPr marL="230188" lvl="1" eaLnBrk="0" hangingPunct="0"/>
            <a:r>
              <a:rPr lang="en-US" sz="1400"/>
              <a:t>   at server,client </a:t>
            </a:r>
          </a:p>
          <a:p>
            <a:pPr marL="230188" lvl="1" eaLnBrk="0" hangingPunct="0"/>
            <a:r>
              <a:rPr lang="en-US" sz="1400"/>
              <a:t>           </a:t>
            </a:r>
          </a:p>
        </p:txBody>
      </p:sp>
      <p:grpSp>
        <p:nvGrpSpPr>
          <p:cNvPr id="74763" name="Group 46"/>
          <p:cNvGrpSpPr>
            <a:grpSpLocks/>
          </p:cNvGrpSpPr>
          <p:nvPr/>
        </p:nvGrpSpPr>
        <p:grpSpPr bwMode="auto">
          <a:xfrm>
            <a:off x="2157413" y="3346450"/>
            <a:ext cx="438150" cy="206375"/>
            <a:chOff x="344" y="1846"/>
            <a:chExt cx="336" cy="130"/>
          </a:xfrm>
        </p:grpSpPr>
        <p:sp>
          <p:nvSpPr>
            <p:cNvPr id="74825" name="Rectangle 47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26" name="Rectangle 48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27" name="Rectangle 49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28" name="Rectangle 50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74764" name="Text Box 54"/>
          <p:cNvSpPr txBox="1">
            <a:spLocks noChangeArrowheads="1"/>
          </p:cNvSpPr>
          <p:nvPr/>
        </p:nvSpPr>
        <p:spPr bwMode="auto">
          <a:xfrm>
            <a:off x="1154113" y="3048000"/>
            <a:ext cx="1146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application</a:t>
            </a:r>
          </a:p>
        </p:txBody>
      </p:sp>
      <p:sp>
        <p:nvSpPr>
          <p:cNvPr id="74765" name="Line 56"/>
          <p:cNvSpPr>
            <a:spLocks noChangeShapeType="1"/>
          </p:cNvSpPr>
          <p:nvPr/>
        </p:nvSpPr>
        <p:spPr bwMode="auto">
          <a:xfrm>
            <a:off x="1216025" y="492760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66" name="Text Box 57"/>
          <p:cNvSpPr txBox="1">
            <a:spLocks noChangeArrowheads="1"/>
          </p:cNvSpPr>
          <p:nvPr/>
        </p:nvSpPr>
        <p:spPr bwMode="auto">
          <a:xfrm>
            <a:off x="1168400" y="4995863"/>
            <a:ext cx="908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network</a:t>
            </a:r>
          </a:p>
        </p:txBody>
      </p:sp>
      <p:sp>
        <p:nvSpPr>
          <p:cNvPr id="74767" name="Rectangle 58"/>
          <p:cNvSpPr>
            <a:spLocks noChangeArrowheads="1"/>
          </p:cNvSpPr>
          <p:nvPr/>
        </p:nvSpPr>
        <p:spPr bwMode="auto">
          <a:xfrm>
            <a:off x="1181100" y="5349875"/>
            <a:ext cx="2335213" cy="180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4768" name="Line 59"/>
          <p:cNvSpPr>
            <a:spLocks noChangeShapeType="1"/>
          </p:cNvSpPr>
          <p:nvPr/>
        </p:nvSpPr>
        <p:spPr bwMode="auto">
          <a:xfrm>
            <a:off x="1209675" y="533876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69" name="Line 60"/>
          <p:cNvSpPr>
            <a:spLocks noChangeShapeType="1"/>
          </p:cNvSpPr>
          <p:nvPr/>
        </p:nvSpPr>
        <p:spPr bwMode="auto">
          <a:xfrm>
            <a:off x="3473450" y="5310188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70" name="Freeform 8"/>
          <p:cNvSpPr>
            <a:spLocks/>
          </p:cNvSpPr>
          <p:nvPr/>
        </p:nvSpPr>
        <p:spPr bwMode="auto">
          <a:xfrm flipH="1">
            <a:off x="736600" y="2994025"/>
            <a:ext cx="468313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71" name="Rectangle 63"/>
          <p:cNvSpPr>
            <a:spLocks noChangeArrowheads="1"/>
          </p:cNvSpPr>
          <p:nvPr/>
        </p:nvSpPr>
        <p:spPr bwMode="auto">
          <a:xfrm>
            <a:off x="5551488" y="2943225"/>
            <a:ext cx="2279650" cy="2414588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4772" name="Rectangle 64"/>
          <p:cNvSpPr>
            <a:spLocks noChangeArrowheads="1"/>
          </p:cNvSpPr>
          <p:nvPr/>
        </p:nvSpPr>
        <p:spPr bwMode="auto">
          <a:xfrm>
            <a:off x="5511800" y="299720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4773" name="Line 65"/>
          <p:cNvSpPr>
            <a:spLocks noChangeShapeType="1"/>
          </p:cNvSpPr>
          <p:nvPr/>
        </p:nvSpPr>
        <p:spPr bwMode="auto">
          <a:xfrm>
            <a:off x="5511800" y="343852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74" name="Text Box 66"/>
          <p:cNvSpPr txBox="1">
            <a:spLocks noChangeArrowheads="1"/>
          </p:cNvSpPr>
          <p:nvPr/>
        </p:nvSpPr>
        <p:spPr bwMode="auto">
          <a:xfrm>
            <a:off x="5526088" y="3551238"/>
            <a:ext cx="2335212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/>
              <a:t>connection state: ESTAB</a:t>
            </a:r>
          </a:p>
          <a:p>
            <a:pPr eaLnBrk="0" hangingPunct="0"/>
            <a:r>
              <a:rPr lang="en-US" sz="1400"/>
              <a:t>connection Variables:</a:t>
            </a:r>
          </a:p>
          <a:p>
            <a:pPr marL="230188" lvl="1" eaLnBrk="0" hangingPunct="0"/>
            <a:r>
              <a:rPr lang="en-US" sz="1400"/>
              <a:t>seq # client-to-server</a:t>
            </a:r>
          </a:p>
          <a:p>
            <a:pPr marL="230188" lvl="1" eaLnBrk="0" hangingPunct="0"/>
            <a:r>
              <a:rPr lang="en-US" sz="1400"/>
              <a:t>          server-to-client</a:t>
            </a:r>
          </a:p>
          <a:p>
            <a:pPr marL="230188" lvl="1" eaLnBrk="0" hangingPunct="0"/>
            <a:r>
              <a:rPr lang="en-US" sz="1400" b="1">
                <a:latin typeface="Courier New" pitchFamily="49" charset="0"/>
              </a:rPr>
              <a:t>rcvBuffer</a:t>
            </a:r>
            <a:r>
              <a:rPr lang="en-US" sz="1400"/>
              <a:t> size</a:t>
            </a:r>
          </a:p>
          <a:p>
            <a:pPr marL="230188" lvl="1" eaLnBrk="0" hangingPunct="0"/>
            <a:r>
              <a:rPr lang="en-US" sz="1400"/>
              <a:t>   at server,client </a:t>
            </a:r>
          </a:p>
          <a:p>
            <a:pPr marL="230188" lvl="1" eaLnBrk="0" hangingPunct="0"/>
            <a:r>
              <a:rPr lang="en-US" sz="1400"/>
              <a:t>           </a:t>
            </a:r>
          </a:p>
        </p:txBody>
      </p:sp>
      <p:grpSp>
        <p:nvGrpSpPr>
          <p:cNvPr id="74775" name="Group 67"/>
          <p:cNvGrpSpPr>
            <a:grpSpLocks/>
          </p:cNvGrpSpPr>
          <p:nvPr/>
        </p:nvGrpSpPr>
        <p:grpSpPr bwMode="auto">
          <a:xfrm>
            <a:off x="6459538" y="3352800"/>
            <a:ext cx="438150" cy="206375"/>
            <a:chOff x="344" y="1846"/>
            <a:chExt cx="336" cy="130"/>
          </a:xfrm>
        </p:grpSpPr>
        <p:sp>
          <p:nvSpPr>
            <p:cNvPr id="74821" name="Rectangle 68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22" name="Rectangle 69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23" name="Rectangle 70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24" name="Rectangle 71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74776" name="Text Box 72"/>
          <p:cNvSpPr txBox="1">
            <a:spLocks noChangeArrowheads="1"/>
          </p:cNvSpPr>
          <p:nvPr/>
        </p:nvSpPr>
        <p:spPr bwMode="auto">
          <a:xfrm>
            <a:off x="5456238" y="3054350"/>
            <a:ext cx="1146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application</a:t>
            </a:r>
          </a:p>
        </p:txBody>
      </p:sp>
      <p:sp>
        <p:nvSpPr>
          <p:cNvPr id="74777" name="Line 73"/>
          <p:cNvSpPr>
            <a:spLocks noChangeShapeType="1"/>
          </p:cNvSpPr>
          <p:nvPr/>
        </p:nvSpPr>
        <p:spPr bwMode="auto">
          <a:xfrm>
            <a:off x="5518150" y="493395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78" name="Text Box 74"/>
          <p:cNvSpPr txBox="1">
            <a:spLocks noChangeArrowheads="1"/>
          </p:cNvSpPr>
          <p:nvPr/>
        </p:nvSpPr>
        <p:spPr bwMode="auto">
          <a:xfrm>
            <a:off x="5470525" y="5002213"/>
            <a:ext cx="908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network</a:t>
            </a:r>
          </a:p>
        </p:txBody>
      </p:sp>
      <p:sp>
        <p:nvSpPr>
          <p:cNvPr id="74779" name="Rectangle 75"/>
          <p:cNvSpPr>
            <a:spLocks noChangeArrowheads="1"/>
          </p:cNvSpPr>
          <p:nvPr/>
        </p:nvSpPr>
        <p:spPr bwMode="auto">
          <a:xfrm>
            <a:off x="5483225" y="5356225"/>
            <a:ext cx="2335213" cy="180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4780" name="Line 76"/>
          <p:cNvSpPr>
            <a:spLocks noChangeShapeType="1"/>
          </p:cNvSpPr>
          <p:nvPr/>
        </p:nvSpPr>
        <p:spPr bwMode="auto">
          <a:xfrm>
            <a:off x="5511800" y="534511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81" name="Line 77"/>
          <p:cNvSpPr>
            <a:spLocks noChangeShapeType="1"/>
          </p:cNvSpPr>
          <p:nvPr/>
        </p:nvSpPr>
        <p:spPr bwMode="auto">
          <a:xfrm>
            <a:off x="7775575" y="5316538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82" name="Freeform 78"/>
          <p:cNvSpPr>
            <a:spLocks/>
          </p:cNvSpPr>
          <p:nvPr/>
        </p:nvSpPr>
        <p:spPr bwMode="auto">
          <a:xfrm>
            <a:off x="7793038" y="2933700"/>
            <a:ext cx="468312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83" name="Text Box 83"/>
          <p:cNvSpPr txBox="1">
            <a:spLocks noChangeArrowheads="1"/>
          </p:cNvSpPr>
          <p:nvPr/>
        </p:nvSpPr>
        <p:spPr bwMode="auto">
          <a:xfrm>
            <a:off x="1087438" y="5815013"/>
            <a:ext cx="289401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eaLnBrk="0" hangingPunct="0"/>
            <a:r>
              <a:rPr lang="en-US" sz="1200" b="1">
                <a:latin typeface="Courier New" pitchFamily="49" charset="0"/>
              </a:rPr>
              <a:t>Socket clientSocket =   </a:t>
            </a:r>
          </a:p>
          <a:p>
            <a:pPr marL="231775" indent="-231775" eaLnBrk="0" hangingPunct="0"/>
            <a:r>
              <a:rPr lang="en-US" sz="1200" b="1">
                <a:latin typeface="Courier New" pitchFamily="49" charset="0"/>
              </a:rPr>
              <a:t>  newSocket("hostname","port number");</a:t>
            </a:r>
          </a:p>
        </p:txBody>
      </p:sp>
      <p:sp>
        <p:nvSpPr>
          <p:cNvPr id="74784" name="Text Box 85"/>
          <p:cNvSpPr txBox="1">
            <a:spLocks noChangeArrowheads="1"/>
          </p:cNvSpPr>
          <p:nvPr/>
        </p:nvSpPr>
        <p:spPr bwMode="auto">
          <a:xfrm>
            <a:off x="5387975" y="5829300"/>
            <a:ext cx="289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eaLnBrk="0" hangingPunct="0"/>
            <a:r>
              <a:rPr lang="en-US" sz="1200" b="1">
                <a:latin typeface="Courier New" pitchFamily="49" charset="0"/>
              </a:rPr>
              <a:t>Socket connectionSocket = welcomeSocket.accept();</a:t>
            </a:r>
          </a:p>
        </p:txBody>
      </p:sp>
      <p:grpSp>
        <p:nvGrpSpPr>
          <p:cNvPr id="74785" name="Group 89"/>
          <p:cNvGrpSpPr>
            <a:grpSpLocks/>
          </p:cNvGrpSpPr>
          <p:nvPr/>
        </p:nvGrpSpPr>
        <p:grpSpPr bwMode="auto">
          <a:xfrm>
            <a:off x="260350" y="5026025"/>
            <a:ext cx="698500" cy="612775"/>
            <a:chOff x="-44" y="1473"/>
            <a:chExt cx="981" cy="1105"/>
          </a:xfrm>
        </p:grpSpPr>
        <p:pic>
          <p:nvPicPr>
            <p:cNvPr id="74819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820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786" name="Group 92"/>
          <p:cNvGrpSpPr>
            <a:grpSpLocks/>
          </p:cNvGrpSpPr>
          <p:nvPr/>
        </p:nvGrpSpPr>
        <p:grpSpPr bwMode="auto">
          <a:xfrm>
            <a:off x="8075613" y="4924425"/>
            <a:ext cx="415925" cy="627063"/>
            <a:chOff x="4140" y="429"/>
            <a:chExt cx="1425" cy="2396"/>
          </a:xfrm>
        </p:grpSpPr>
        <p:sp>
          <p:nvSpPr>
            <p:cNvPr id="74787" name="Freeform 9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8" name="Rectangle 94"/>
            <p:cNvSpPr>
              <a:spLocks noChangeArrowheads="1"/>
            </p:cNvSpPr>
            <p:nvPr/>
          </p:nvSpPr>
          <p:spPr bwMode="auto">
            <a:xfrm>
              <a:off x="4205" y="429"/>
              <a:ext cx="1050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789" name="Freeform 9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90" name="Freeform 9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91" name="Rectangle 97"/>
            <p:cNvSpPr>
              <a:spLocks noChangeArrowheads="1"/>
            </p:cNvSpPr>
            <p:nvPr/>
          </p:nvSpPr>
          <p:spPr bwMode="auto">
            <a:xfrm>
              <a:off x="4211" y="696"/>
              <a:ext cx="598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74792" name="Group 9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4817" name="AutoShape 99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4818" name="AutoShape 100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74793" name="Rectangle 101"/>
            <p:cNvSpPr>
              <a:spLocks noChangeArrowheads="1"/>
            </p:cNvSpPr>
            <p:nvPr/>
          </p:nvSpPr>
          <p:spPr bwMode="auto">
            <a:xfrm>
              <a:off x="4222" y="101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74794" name="Group 10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4815" name="AutoShape 103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4816" name="AutoShape 10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7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74795" name="Rectangle 105"/>
            <p:cNvSpPr>
              <a:spLocks noChangeArrowheads="1"/>
            </p:cNvSpPr>
            <p:nvPr/>
          </p:nvSpPr>
          <p:spPr bwMode="auto">
            <a:xfrm>
              <a:off x="4216" y="135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796" name="Rectangle 106"/>
            <p:cNvSpPr>
              <a:spLocks noChangeArrowheads="1"/>
            </p:cNvSpPr>
            <p:nvPr/>
          </p:nvSpPr>
          <p:spPr bwMode="auto">
            <a:xfrm>
              <a:off x="4227" y="1654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74797" name="Group 10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4813" name="AutoShape 108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25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4814" name="AutoShape 109"/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1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74798" name="Freeform 11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4799" name="Group 11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4811" name="AutoShape 11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4812" name="AutoShape 113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74800" name="Rectangle 114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01" name="Freeform 11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02" name="Freeform 11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03" name="Oval 117"/>
            <p:cNvSpPr>
              <a:spLocks noChangeArrowheads="1"/>
            </p:cNvSpPr>
            <p:nvPr/>
          </p:nvSpPr>
          <p:spPr bwMode="auto">
            <a:xfrm>
              <a:off x="5516" y="2613"/>
              <a:ext cx="49" cy="9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04" name="Freeform 11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05" name="AutoShape 119"/>
            <p:cNvSpPr>
              <a:spLocks noChangeArrowheads="1"/>
            </p:cNvSpPr>
            <p:nvPr/>
          </p:nvSpPr>
          <p:spPr bwMode="auto">
            <a:xfrm>
              <a:off x="4140" y="2679"/>
              <a:ext cx="1197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06" name="AutoShape 120"/>
            <p:cNvSpPr>
              <a:spLocks noChangeArrowheads="1"/>
            </p:cNvSpPr>
            <p:nvPr/>
          </p:nvSpPr>
          <p:spPr bwMode="auto">
            <a:xfrm>
              <a:off x="4205" y="2710"/>
              <a:ext cx="1071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07" name="Oval 121"/>
            <p:cNvSpPr>
              <a:spLocks noChangeArrowheads="1"/>
            </p:cNvSpPr>
            <p:nvPr/>
          </p:nvSpPr>
          <p:spPr bwMode="auto">
            <a:xfrm>
              <a:off x="4309" y="2382"/>
              <a:ext cx="158" cy="146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08" name="Oval 122"/>
            <p:cNvSpPr>
              <a:spLocks noChangeArrowheads="1"/>
            </p:cNvSpPr>
            <p:nvPr/>
          </p:nvSpPr>
          <p:spPr bwMode="auto">
            <a:xfrm>
              <a:off x="4488" y="2382"/>
              <a:ext cx="158" cy="14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74809" name="Oval 123"/>
            <p:cNvSpPr>
              <a:spLocks noChangeArrowheads="1"/>
            </p:cNvSpPr>
            <p:nvPr/>
          </p:nvSpPr>
          <p:spPr bwMode="auto">
            <a:xfrm>
              <a:off x="4662" y="2382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4810" name="Rectangle 124"/>
            <p:cNvSpPr>
              <a:spLocks noChangeArrowheads="1"/>
            </p:cNvSpPr>
            <p:nvPr/>
          </p:nvSpPr>
          <p:spPr bwMode="auto">
            <a:xfrm>
              <a:off x="5065" y="1836"/>
              <a:ext cx="82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570663"/>
            <a:ext cx="2895600" cy="287337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Transport</a:t>
            </a:r>
            <a:r>
              <a:rPr lang="en-US" sz="1400" dirty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Layer</a:t>
            </a:r>
          </a:p>
        </p:txBody>
      </p:sp>
      <p:sp>
        <p:nvSpPr>
          <p:cNvPr id="8397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67725" y="6408738"/>
            <a:ext cx="676275" cy="276225"/>
          </a:xfrm>
        </p:spPr>
        <p:txBody>
          <a:bodyPr/>
          <a:lstStyle/>
          <a:p>
            <a:pPr>
              <a:defRPr/>
            </a:pPr>
            <a:r>
              <a:rPr lang="en-US" dirty="0"/>
              <a:t>3-</a:t>
            </a:r>
            <a:fld id="{C6648EA2-60C0-49F9-A536-89FB3E596652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pic>
        <p:nvPicPr>
          <p:cNvPr id="75780" name="Picture 8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79463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356225" cy="849313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TCP 3-way handshake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75782" name="Line 5"/>
          <p:cNvSpPr>
            <a:spLocks noChangeShapeType="1"/>
          </p:cNvSpPr>
          <p:nvPr/>
        </p:nvSpPr>
        <p:spPr bwMode="auto">
          <a:xfrm flipH="1">
            <a:off x="2284413" y="3121025"/>
            <a:ext cx="1587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298450" y="3048000"/>
            <a:ext cx="4494213" cy="955675"/>
            <a:chOff x="810" y="1363"/>
            <a:chExt cx="2831" cy="602"/>
          </a:xfrm>
        </p:grpSpPr>
        <p:sp>
          <p:nvSpPr>
            <p:cNvPr id="75836" name="Line 10"/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837" name="Rectangle 12"/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5838" name="Text Box 13"/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SYNbit=1, Seq=x</a:t>
              </a:r>
            </a:p>
          </p:txBody>
        </p:sp>
        <p:sp>
          <p:nvSpPr>
            <p:cNvPr id="75839" name="Text Box 21"/>
            <p:cNvSpPr txBox="1">
              <a:spLocks noChangeArrowheads="1"/>
            </p:cNvSpPr>
            <p:nvPr/>
          </p:nvSpPr>
          <p:spPr bwMode="auto">
            <a:xfrm>
              <a:off x="810" y="1363"/>
              <a:ext cx="1230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choose init seq num, x</a:t>
              </a:r>
            </a:p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send TCP SYN msg</a:t>
              </a:r>
            </a:p>
          </p:txBody>
        </p:sp>
      </p:grpSp>
      <p:sp>
        <p:nvSpPr>
          <p:cNvPr id="75784" name="Line 22"/>
          <p:cNvSpPr>
            <a:spLocks noChangeShapeType="1"/>
          </p:cNvSpPr>
          <p:nvPr/>
        </p:nvSpPr>
        <p:spPr bwMode="auto">
          <a:xfrm flipH="1">
            <a:off x="4873625" y="3190875"/>
            <a:ext cx="1588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109"/>
          <p:cNvGrpSpPr>
            <a:grpSpLocks/>
          </p:cNvGrpSpPr>
          <p:nvPr/>
        </p:nvGrpSpPr>
        <p:grpSpPr bwMode="auto">
          <a:xfrm>
            <a:off x="2282825" y="3717925"/>
            <a:ext cx="4519613" cy="1425575"/>
            <a:chOff x="2060" y="1785"/>
            <a:chExt cx="2847" cy="898"/>
          </a:xfrm>
        </p:grpSpPr>
        <p:sp>
          <p:nvSpPr>
            <p:cNvPr id="75832" name="Line 11"/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833" name="Rectangle 14"/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5834" name="Text Box 83"/>
            <p:cNvSpPr txBox="1">
              <a:spLocks noChangeArrowheads="1"/>
            </p:cNvSpPr>
            <p:nvPr/>
          </p:nvSpPr>
          <p:spPr bwMode="auto">
            <a:xfrm>
              <a:off x="2152" y="2169"/>
              <a:ext cx="154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 err="1"/>
                <a:t>SYNbit</a:t>
              </a:r>
              <a:r>
                <a:rPr lang="en-US" dirty="0"/>
                <a:t>=1, </a:t>
              </a:r>
              <a:r>
                <a:rPr lang="en-US" dirty="0" err="1"/>
                <a:t>Seq</a:t>
              </a:r>
              <a:r>
                <a:rPr lang="en-US" dirty="0"/>
                <a:t>=y</a:t>
              </a:r>
            </a:p>
            <a:p>
              <a:pPr algn="ctr" eaLnBrk="0" hangingPunct="0"/>
              <a:r>
                <a:rPr lang="en-US" dirty="0" err="1"/>
                <a:t>ACKbit</a:t>
              </a:r>
              <a:r>
                <a:rPr lang="en-US" dirty="0"/>
                <a:t>=1; </a:t>
              </a:r>
              <a:r>
                <a:rPr lang="en-US" dirty="0" err="1"/>
                <a:t>ACKnum</a:t>
              </a:r>
              <a:r>
                <a:rPr lang="en-US" dirty="0"/>
                <a:t>=x+1</a:t>
              </a:r>
            </a:p>
          </p:txBody>
        </p:sp>
        <p:sp>
          <p:nvSpPr>
            <p:cNvPr id="75835" name="Text Box 93"/>
            <p:cNvSpPr txBox="1">
              <a:spLocks noChangeArrowheads="1"/>
            </p:cNvSpPr>
            <p:nvPr/>
          </p:nvSpPr>
          <p:spPr bwMode="auto">
            <a:xfrm>
              <a:off x="3676" y="1785"/>
              <a:ext cx="1231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400"/>
                <a:t>choose init seq num, y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400"/>
                <a:t>send TCP SYNACK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400"/>
                <a:t>msg, acking SYN</a:t>
              </a:r>
            </a:p>
          </p:txBody>
        </p:sp>
      </p:grpSp>
      <p:grpSp>
        <p:nvGrpSpPr>
          <p:cNvPr id="4" name="Group 110"/>
          <p:cNvGrpSpPr>
            <a:grpSpLocks/>
          </p:cNvGrpSpPr>
          <p:nvPr/>
        </p:nvGrpSpPr>
        <p:grpSpPr bwMode="auto">
          <a:xfrm>
            <a:off x="0" y="4816475"/>
            <a:ext cx="6630988" cy="1373188"/>
            <a:chOff x="622" y="2477"/>
            <a:chExt cx="4177" cy="865"/>
          </a:xfrm>
        </p:grpSpPr>
        <p:sp>
          <p:nvSpPr>
            <p:cNvPr id="75827" name="Line 84"/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828" name="Rectangle 89"/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5829" name="Text Box 90"/>
            <p:cNvSpPr txBox="1">
              <a:spLocks noChangeArrowheads="1"/>
            </p:cNvSpPr>
            <p:nvPr/>
          </p:nvSpPr>
          <p:spPr bwMode="auto">
            <a:xfrm>
              <a:off x="2085" y="2852"/>
              <a:ext cx="154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 err="1"/>
                <a:t>ACKbit</a:t>
              </a:r>
              <a:r>
                <a:rPr lang="en-US" dirty="0"/>
                <a:t>=1, </a:t>
              </a:r>
              <a:r>
                <a:rPr lang="en-US" dirty="0" err="1"/>
                <a:t>ACKnum</a:t>
              </a:r>
              <a:r>
                <a:rPr lang="en-US"/>
                <a:t>=y+1</a:t>
              </a:r>
            </a:p>
          </p:txBody>
        </p:sp>
        <p:sp>
          <p:nvSpPr>
            <p:cNvPr id="75830" name="Text Box 94"/>
            <p:cNvSpPr txBox="1">
              <a:spLocks noChangeArrowheads="1"/>
            </p:cNvSpPr>
            <p:nvPr/>
          </p:nvSpPr>
          <p:spPr bwMode="auto">
            <a:xfrm>
              <a:off x="622" y="2477"/>
              <a:ext cx="1422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received SYNACK(x) </a:t>
              </a:r>
            </a:p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indicates server is live;</a:t>
              </a:r>
            </a:p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send ACK for SYNACK;</a:t>
              </a:r>
            </a:p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this segment may contain </a:t>
              </a:r>
            </a:p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client-to-server data</a:t>
              </a:r>
            </a:p>
          </p:txBody>
        </p:sp>
        <p:sp>
          <p:nvSpPr>
            <p:cNvPr id="75831" name="Text Box 95"/>
            <p:cNvSpPr txBox="1">
              <a:spLocks noChangeArrowheads="1"/>
            </p:cNvSpPr>
            <p:nvPr/>
          </p:nvSpPr>
          <p:spPr bwMode="auto">
            <a:xfrm>
              <a:off x="3640" y="3042"/>
              <a:ext cx="115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400"/>
                <a:t>received ACK(y) 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400"/>
                <a:t>indicates client is live</a:t>
              </a:r>
            </a:p>
          </p:txBody>
        </p:sp>
      </p:grpSp>
      <p:grpSp>
        <p:nvGrpSpPr>
          <p:cNvPr id="75787" name="Group 113"/>
          <p:cNvGrpSpPr>
            <a:grpSpLocks/>
          </p:cNvGrpSpPr>
          <p:nvPr/>
        </p:nvGrpSpPr>
        <p:grpSpPr bwMode="auto">
          <a:xfrm>
            <a:off x="1474788" y="2397125"/>
            <a:ext cx="4556125" cy="674688"/>
            <a:chOff x="1558" y="1002"/>
            <a:chExt cx="2870" cy="425"/>
          </a:xfrm>
        </p:grpSpPr>
        <p:sp>
          <p:nvSpPr>
            <p:cNvPr id="75789" name="Text Box 114"/>
            <p:cNvSpPr txBox="1">
              <a:spLocks noChangeArrowheads="1"/>
            </p:cNvSpPr>
            <p:nvPr/>
          </p:nvSpPr>
          <p:spPr bwMode="auto">
            <a:xfrm>
              <a:off x="1558" y="1002"/>
              <a:ext cx="41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i="1">
                  <a:solidFill>
                    <a:srgbClr val="000099"/>
                  </a:solidFill>
                </a:rPr>
                <a:t>client</a:t>
              </a:r>
            </a:p>
            <a:p>
              <a:pPr algn="r" eaLnBrk="0" hangingPunct="0"/>
              <a:endParaRPr lang="en-US" i="1">
                <a:solidFill>
                  <a:srgbClr val="000099"/>
                </a:solidFill>
              </a:endParaRPr>
            </a:p>
          </p:txBody>
        </p:sp>
        <p:sp>
          <p:nvSpPr>
            <p:cNvPr id="75790" name="Text Box 116"/>
            <p:cNvSpPr txBox="1">
              <a:spLocks noChangeArrowheads="1"/>
            </p:cNvSpPr>
            <p:nvPr/>
          </p:nvSpPr>
          <p:spPr bwMode="auto">
            <a:xfrm>
              <a:off x="3962" y="1030"/>
              <a:ext cx="46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i="1">
                  <a:solidFill>
                    <a:srgbClr val="000099"/>
                  </a:solidFill>
                </a:rPr>
                <a:t>server</a:t>
              </a:r>
            </a:p>
            <a:p>
              <a:pPr algn="r" eaLnBrk="0" hangingPunct="0"/>
              <a:endParaRPr lang="en-US" i="1">
                <a:solidFill>
                  <a:srgbClr val="000099"/>
                </a:solidFill>
              </a:endParaRPr>
            </a:p>
          </p:txBody>
        </p:sp>
        <p:grpSp>
          <p:nvGrpSpPr>
            <p:cNvPr id="75791" name="Group 118"/>
            <p:cNvGrpSpPr>
              <a:grpSpLocks/>
            </p:cNvGrpSpPr>
            <p:nvPr/>
          </p:nvGrpSpPr>
          <p:grpSpPr bwMode="auto">
            <a:xfrm>
              <a:off x="1914" y="1049"/>
              <a:ext cx="405" cy="378"/>
              <a:chOff x="-44" y="1473"/>
              <a:chExt cx="981" cy="1105"/>
            </a:xfrm>
          </p:grpSpPr>
          <p:pic>
            <p:nvPicPr>
              <p:cNvPr id="75825" name="Picture 11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5826" name="Freeform 12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5792" name="Group 121"/>
            <p:cNvGrpSpPr>
              <a:grpSpLocks/>
            </p:cNvGrpSpPr>
            <p:nvPr/>
          </p:nvGrpSpPr>
          <p:grpSpPr bwMode="auto">
            <a:xfrm>
              <a:off x="3572" y="1051"/>
              <a:ext cx="212" cy="323"/>
              <a:chOff x="4140" y="429"/>
              <a:chExt cx="1425" cy="2396"/>
            </a:xfrm>
          </p:grpSpPr>
          <p:sp>
            <p:nvSpPr>
              <p:cNvPr id="75793" name="Freeform 12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794" name="Rectangle 12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5795" name="Freeform 12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796" name="Freeform 12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797" name="Rectangle 12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75798" name="Group 12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5823" name="AutoShape 12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75824" name="AutoShape 12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75799" name="Rectangle 13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75800" name="Group 13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5821" name="AutoShape 13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75822" name="AutoShape 13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75801" name="Rectangle 13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5802" name="Rectangle 13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grpSp>
            <p:nvGrpSpPr>
              <p:cNvPr id="75803" name="Group 13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5819" name="AutoShape 13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75820" name="AutoShape 13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75804" name="Freeform 13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5805" name="Group 14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5817" name="AutoShape 14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75818" name="AutoShape 14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</p:grpSp>
          <p:sp>
            <p:nvSpPr>
              <p:cNvPr id="75806" name="Rectangle 14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5807" name="Freeform 14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08" name="Freeform 14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09" name="Oval 14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5810" name="Freeform 14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11" name="AutoShape 14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5812" name="AutoShape 14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5813" name="Oval 15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5814" name="Oval 15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75815" name="Oval 15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5816" name="Rectangle 15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</p:grpSp>
      <p:pic>
        <p:nvPicPr>
          <p:cNvPr id="75788" name="Picture 77" descr="http://condor.depaul.edu/jkristof/technotes/tcp-segment-forma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83050" y="0"/>
            <a:ext cx="5060950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870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17D7ACE-934C-4916-AD7C-BC31F12E9D46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pic>
        <p:nvPicPr>
          <p:cNvPr id="76804" name="Picture 63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725" y="838200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5" name="Line 4"/>
          <p:cNvSpPr>
            <a:spLocks noChangeShapeType="1"/>
          </p:cNvSpPr>
          <p:nvPr/>
        </p:nvSpPr>
        <p:spPr bwMode="auto">
          <a:xfrm flipH="1">
            <a:off x="3471863" y="2081213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6806" name="Line 10"/>
          <p:cNvSpPr>
            <a:spLocks noChangeShapeType="1"/>
          </p:cNvSpPr>
          <p:nvPr/>
        </p:nvSpPr>
        <p:spPr bwMode="auto">
          <a:xfrm flipH="1">
            <a:off x="6061075" y="2151063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3513138" y="3870325"/>
            <a:ext cx="2495550" cy="579438"/>
            <a:chOff x="2213" y="2438"/>
            <a:chExt cx="1572" cy="365"/>
          </a:xfrm>
        </p:grpSpPr>
        <p:sp>
          <p:nvSpPr>
            <p:cNvPr id="76869" name="Line 41"/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870" name="Rectangle 42"/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71" name="Text Box 43"/>
            <p:cNvSpPr txBox="1">
              <a:spLocks noChangeArrowheads="1"/>
            </p:cNvSpPr>
            <p:nvPr/>
          </p:nvSpPr>
          <p:spPr bwMode="auto">
            <a:xfrm>
              <a:off x="2455" y="2562"/>
              <a:ext cx="10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FINbit=1, seq=y</a:t>
              </a:r>
            </a:p>
          </p:txBody>
        </p:sp>
      </p:grp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3543300" y="4578350"/>
            <a:ext cx="2508250" cy="582613"/>
            <a:chOff x="2232" y="2884"/>
            <a:chExt cx="1580" cy="367"/>
          </a:xfrm>
        </p:grpSpPr>
        <p:sp>
          <p:nvSpPr>
            <p:cNvPr id="76866" name="Line 44"/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867" name="Rectangle 46"/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68" name="Text Box 47"/>
            <p:cNvSpPr txBox="1">
              <a:spLocks noChangeArrowheads="1"/>
            </p:cNvSpPr>
            <p:nvPr/>
          </p:nvSpPr>
          <p:spPr bwMode="auto">
            <a:xfrm>
              <a:off x="2246" y="2958"/>
              <a:ext cx="153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ACKbit=1; ACKnum=y+1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2090738" y="2901950"/>
            <a:ext cx="4930775" cy="854075"/>
            <a:chOff x="1317" y="1828"/>
            <a:chExt cx="3106" cy="538"/>
          </a:xfrm>
        </p:grpSpPr>
        <p:sp>
          <p:nvSpPr>
            <p:cNvPr id="76861" name="Line 13"/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862" name="Rectangle 14"/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63" name="Text Box 15"/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ACKbit=1; ACKnum=x+1</a:t>
              </a:r>
            </a:p>
          </p:txBody>
        </p:sp>
        <p:sp>
          <p:nvSpPr>
            <p:cNvPr id="76864" name="Text Box 21"/>
            <p:cNvSpPr txBox="1">
              <a:spLocks noChangeArrowheads="1"/>
            </p:cNvSpPr>
            <p:nvPr/>
          </p:nvSpPr>
          <p:spPr bwMode="auto">
            <a:xfrm>
              <a:off x="1317" y="2066"/>
              <a:ext cx="867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 wait for server</a:t>
              </a:r>
            </a:p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close</a:t>
              </a:r>
            </a:p>
          </p:txBody>
        </p:sp>
        <p:sp>
          <p:nvSpPr>
            <p:cNvPr id="76865" name="Text Box 49"/>
            <p:cNvSpPr txBox="1">
              <a:spLocks noChangeArrowheads="1"/>
            </p:cNvSpPr>
            <p:nvPr/>
          </p:nvSpPr>
          <p:spPr bwMode="auto">
            <a:xfrm>
              <a:off x="3822" y="1979"/>
              <a:ext cx="601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400"/>
                <a:t>can still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400"/>
                <a:t>send data</a:t>
              </a:r>
            </a:p>
          </p:txBody>
        </p:sp>
      </p:grpSp>
      <p:sp>
        <p:nvSpPr>
          <p:cNvPr id="76810" name="Text Box 50"/>
          <p:cNvSpPr txBox="1">
            <a:spLocks noChangeArrowheads="1"/>
          </p:cNvSpPr>
          <p:nvPr/>
        </p:nvSpPr>
        <p:spPr bwMode="auto">
          <a:xfrm>
            <a:off x="6059488" y="4291013"/>
            <a:ext cx="12573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/>
              <a:t>can no longer</a:t>
            </a:r>
          </a:p>
          <a:p>
            <a:pPr eaLnBrk="0" hangingPunct="0">
              <a:lnSpc>
                <a:spcPct val="90000"/>
              </a:lnSpc>
            </a:pPr>
            <a:r>
              <a:rPr lang="en-US" sz="1400"/>
              <a:t>send data</a:t>
            </a:r>
          </a:p>
        </p:txBody>
      </p: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1930400" y="4486275"/>
            <a:ext cx="1487488" cy="1692275"/>
            <a:chOff x="1216" y="2826"/>
            <a:chExt cx="937" cy="1066"/>
          </a:xfrm>
        </p:grpSpPr>
        <p:sp>
          <p:nvSpPr>
            <p:cNvPr id="76857" name="Line 52"/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858" name="Text Box 51"/>
            <p:cNvSpPr txBox="1">
              <a:spLocks noChangeArrowheads="1"/>
            </p:cNvSpPr>
            <p:nvPr/>
          </p:nvSpPr>
          <p:spPr bwMode="auto">
            <a:xfrm>
              <a:off x="1216" y="3093"/>
              <a:ext cx="937" cy="42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 timed wait </a:t>
              </a:r>
            </a:p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for 2*max </a:t>
              </a:r>
            </a:p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segment lifetime</a:t>
              </a:r>
            </a:p>
          </p:txBody>
        </p:sp>
        <p:sp>
          <p:nvSpPr>
            <p:cNvPr id="76859" name="Line 53"/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860" name="Line 54"/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5008" name="Rectangle 62"/>
          <p:cNvSpPr>
            <a:spLocks noGrp="1" noChangeArrowheads="1"/>
          </p:cNvSpPr>
          <p:nvPr>
            <p:ph type="title"/>
          </p:nvPr>
        </p:nvSpPr>
        <p:spPr>
          <a:xfrm>
            <a:off x="433388" y="241300"/>
            <a:ext cx="7772400" cy="7270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TCP: closing a connection</a:t>
            </a:r>
          </a:p>
        </p:txBody>
      </p: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1204913" y="2100263"/>
            <a:ext cx="4775200" cy="1014412"/>
            <a:chOff x="759" y="1323"/>
            <a:chExt cx="3008" cy="639"/>
          </a:xfrm>
        </p:grpSpPr>
        <p:sp>
          <p:nvSpPr>
            <p:cNvPr id="76852" name="Line 6"/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853" name="Rectangle 7"/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54" name="Text Box 8"/>
            <p:cNvSpPr txBox="1">
              <a:spLocks noChangeArrowheads="1"/>
            </p:cNvSpPr>
            <p:nvPr/>
          </p:nvSpPr>
          <p:spPr bwMode="auto">
            <a:xfrm>
              <a:off x="2430" y="1493"/>
              <a:ext cx="10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FINbit=1, seq=x</a:t>
              </a:r>
            </a:p>
          </p:txBody>
        </p:sp>
        <p:sp>
          <p:nvSpPr>
            <p:cNvPr id="76855" name="Text Box 9"/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can no longer</a:t>
              </a:r>
            </a:p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send but can</a:t>
              </a:r>
            </a:p>
            <a:p>
              <a:pPr algn="r" eaLnBrk="0" hangingPunct="0">
                <a:lnSpc>
                  <a:spcPct val="90000"/>
                </a:lnSpc>
              </a:pPr>
              <a:r>
                <a:rPr lang="en-US" sz="1400"/>
                <a:t> receive data</a:t>
              </a:r>
            </a:p>
          </p:txBody>
        </p:sp>
        <p:sp>
          <p:nvSpPr>
            <p:cNvPr id="76856" name="Text Box 67"/>
            <p:cNvSpPr txBox="1">
              <a:spLocks noChangeArrowheads="1"/>
            </p:cNvSpPr>
            <p:nvPr/>
          </p:nvSpPr>
          <p:spPr bwMode="auto">
            <a:xfrm>
              <a:off x="759" y="1323"/>
              <a:ext cx="14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Courier New" pitchFamily="49" charset="0"/>
                </a:rPr>
                <a:t>clientSocket.close()</a:t>
              </a:r>
            </a:p>
          </p:txBody>
        </p:sp>
      </p:grpSp>
      <p:sp>
        <p:nvSpPr>
          <p:cNvPr id="76814" name="Text Box 84"/>
          <p:cNvSpPr txBox="1">
            <a:spLocks noChangeArrowheads="1"/>
          </p:cNvSpPr>
          <p:nvPr/>
        </p:nvSpPr>
        <p:spPr bwMode="auto">
          <a:xfrm>
            <a:off x="2371725" y="1350963"/>
            <a:ext cx="6635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i="1">
                <a:solidFill>
                  <a:srgbClr val="000099"/>
                </a:solidFill>
              </a:rPr>
              <a:t>client</a:t>
            </a:r>
          </a:p>
        </p:txBody>
      </p:sp>
      <p:sp>
        <p:nvSpPr>
          <p:cNvPr id="76815" name="Text Box 85"/>
          <p:cNvSpPr txBox="1">
            <a:spLocks noChangeArrowheads="1"/>
          </p:cNvSpPr>
          <p:nvPr/>
        </p:nvSpPr>
        <p:spPr bwMode="auto">
          <a:xfrm>
            <a:off x="6294438" y="1349375"/>
            <a:ext cx="7397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i="1">
                <a:solidFill>
                  <a:srgbClr val="000099"/>
                </a:solidFill>
              </a:rPr>
              <a:t>server</a:t>
            </a:r>
          </a:p>
        </p:txBody>
      </p:sp>
      <p:grpSp>
        <p:nvGrpSpPr>
          <p:cNvPr id="76816" name="Group 88"/>
          <p:cNvGrpSpPr>
            <a:grpSpLocks/>
          </p:cNvGrpSpPr>
          <p:nvPr/>
        </p:nvGrpSpPr>
        <p:grpSpPr bwMode="auto">
          <a:xfrm>
            <a:off x="3140075" y="1443038"/>
            <a:ext cx="642938" cy="600075"/>
            <a:chOff x="-44" y="1473"/>
            <a:chExt cx="981" cy="1105"/>
          </a:xfrm>
        </p:grpSpPr>
        <p:pic>
          <p:nvPicPr>
            <p:cNvPr id="76850" name="Picture 89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851" name="Freeform 9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817" name="Group 91"/>
          <p:cNvGrpSpPr>
            <a:grpSpLocks/>
          </p:cNvGrpSpPr>
          <p:nvPr/>
        </p:nvGrpSpPr>
        <p:grpSpPr bwMode="auto">
          <a:xfrm>
            <a:off x="5772150" y="1446213"/>
            <a:ext cx="336550" cy="512762"/>
            <a:chOff x="4140" y="429"/>
            <a:chExt cx="1425" cy="2396"/>
          </a:xfrm>
        </p:grpSpPr>
        <p:sp>
          <p:nvSpPr>
            <p:cNvPr id="76818" name="Freeform 9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19" name="Rectangle 93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20" name="Freeform 9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1" name="Freeform 9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2" name="Rectangle 96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76823" name="Group 9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6848" name="AutoShape 98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6849" name="AutoShape 99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76824" name="Rectangle 100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76825" name="Group 10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6846" name="AutoShape 102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6847" name="AutoShape 103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76826" name="Rectangle 104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27" name="Rectangle 105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76828" name="Group 10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6844" name="AutoShape 107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6845" name="AutoShape 108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76829" name="Freeform 10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6830" name="Group 11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6842" name="AutoShape 11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76843" name="AutoShape 11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76831" name="Rectangle 113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32" name="Freeform 11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3" name="Freeform 11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4" name="Oval 116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35" name="Freeform 11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6" name="AutoShape 118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37" name="AutoShape 119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38" name="Oval 120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39" name="Oval 121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76840" name="Oval 122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76841" name="Rectangle 123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024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0B9406E-93E5-41C9-B343-00D29143F81B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3.4 principles of reliable data transfer</a:t>
            </a:r>
          </a:p>
        </p:txBody>
      </p:sp>
      <p:sp>
        <p:nvSpPr>
          <p:cNvPr id="1003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3.7 TCP congestion control</a:t>
            </a:r>
          </a:p>
        </p:txBody>
      </p:sp>
      <p:pic>
        <p:nvPicPr>
          <p:cNvPr id="77831" name="Picture 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039813"/>
            <a:ext cx="438785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034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0E6A64A-F6A5-4673-97FA-F151C415D58A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pic>
        <p:nvPicPr>
          <p:cNvPr id="78852" name="Picture 14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525" y="741363"/>
            <a:ext cx="5027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1143000"/>
          </a:xfrm>
        </p:spPr>
        <p:txBody>
          <a:bodyPr/>
          <a:lstStyle/>
          <a:p>
            <a:pPr algn="r">
              <a:lnSpc>
                <a:spcPct val="80000"/>
              </a:lnSpc>
              <a:defRPr/>
            </a:pPr>
            <a:r>
              <a:rPr lang="en-US" sz="4000">
                <a:cs typeface="+mj-cs"/>
              </a:rPr>
              <a:t>TCP congestion control: </a:t>
            </a:r>
            <a:r>
              <a:rPr lang="en-US" sz="3200">
                <a:cs typeface="+mj-cs"/>
              </a:rPr>
              <a:t>additive increase multiplicative decrease</a:t>
            </a:r>
          </a:p>
        </p:txBody>
      </p:sp>
      <p:sp>
        <p:nvSpPr>
          <p:cNvPr id="78854" name="Rectangle 8"/>
          <p:cNvSpPr>
            <a:spLocks noChangeArrowheads="1"/>
          </p:cNvSpPr>
          <p:nvPr/>
        </p:nvSpPr>
        <p:spPr bwMode="auto">
          <a:xfrm>
            <a:off x="457200" y="1371600"/>
            <a:ext cx="83756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approach:</a:t>
            </a:r>
            <a:r>
              <a:rPr lang="en-US" sz="2800" i="1">
                <a:solidFill>
                  <a:srgbClr val="FF0000"/>
                </a:solidFill>
                <a:latin typeface="Gill Sans MT" pitchFamily="34" charset="0"/>
              </a:rPr>
              <a:t> </a:t>
            </a:r>
            <a:r>
              <a:rPr lang="en-US" sz="2800">
                <a:latin typeface="Gill Sans MT" pitchFamily="34" charset="0"/>
              </a:rPr>
              <a:t>sender</a:t>
            </a:r>
            <a:r>
              <a:rPr lang="en-US" sz="2800" i="1">
                <a:solidFill>
                  <a:srgbClr val="FF0000"/>
                </a:solidFill>
                <a:latin typeface="Gill Sans MT" pitchFamily="34" charset="0"/>
              </a:rPr>
              <a:t> </a:t>
            </a:r>
            <a:r>
              <a:rPr lang="en-US" sz="2800">
                <a:latin typeface="Gill Sans MT" pitchFamily="34" charset="0"/>
              </a:rPr>
              <a:t>increases transmission rate (window size), probing for usable bandwidth, until loss occurs</a:t>
            </a:r>
          </a:p>
          <a:p>
            <a:pPr marL="688975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additive increase:</a:t>
            </a:r>
            <a:r>
              <a:rPr lang="en-US" sz="2800">
                <a:latin typeface="Gill Sans MT" pitchFamily="34" charset="0"/>
              </a:rPr>
              <a:t> increase  </a:t>
            </a:r>
            <a:r>
              <a:rPr lang="en-US" sz="2800" b="1">
                <a:latin typeface="Courier New" pitchFamily="49" charset="0"/>
              </a:rPr>
              <a:t>cwnd</a:t>
            </a:r>
            <a:r>
              <a:rPr lang="en-US" sz="2800">
                <a:latin typeface="Courier New" pitchFamily="49" charset="0"/>
              </a:rPr>
              <a:t> </a:t>
            </a:r>
            <a:r>
              <a:rPr lang="en-US" sz="2800">
                <a:latin typeface="Gill Sans MT" pitchFamily="34" charset="0"/>
              </a:rPr>
              <a:t>by 1 MSS every RTT until loss detected</a:t>
            </a:r>
            <a:endParaRPr lang="en-US" sz="2800" i="1">
              <a:latin typeface="Gill Sans MT" pitchFamily="34" charset="0"/>
            </a:endParaRPr>
          </a:p>
          <a:p>
            <a:pPr marL="688975" lvl="1" indent="-23177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multiplicative decrease</a:t>
            </a:r>
            <a:r>
              <a:rPr lang="en-US" sz="2800">
                <a:solidFill>
                  <a:srgbClr val="CC0000"/>
                </a:solidFill>
                <a:latin typeface="Gill Sans MT" pitchFamily="34" charset="0"/>
              </a:rPr>
              <a:t>:</a:t>
            </a:r>
            <a:r>
              <a:rPr lang="en-US" sz="2800">
                <a:latin typeface="Gill Sans MT" pitchFamily="34" charset="0"/>
              </a:rPr>
              <a:t> cut </a:t>
            </a:r>
            <a:r>
              <a:rPr lang="en-US" sz="2800" b="1">
                <a:latin typeface="Courier New" pitchFamily="49" charset="0"/>
              </a:rPr>
              <a:t>cwnd </a:t>
            </a:r>
            <a:r>
              <a:rPr lang="en-US" sz="2800">
                <a:latin typeface="Gill Sans MT" pitchFamily="34" charset="0"/>
              </a:rPr>
              <a:t>in half after loss </a:t>
            </a: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sz="2800">
              <a:latin typeface="Gill Sans MT" pitchFamily="34" charset="0"/>
            </a:endParaRPr>
          </a:p>
        </p:txBody>
      </p:sp>
      <p:sp>
        <p:nvSpPr>
          <p:cNvPr id="78855" name="Rectangle 11"/>
          <p:cNvSpPr>
            <a:spLocks noChangeArrowheads="1"/>
          </p:cNvSpPr>
          <p:nvPr/>
        </p:nvSpPr>
        <p:spPr bwMode="auto">
          <a:xfrm>
            <a:off x="3663950" y="3659188"/>
            <a:ext cx="685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8856" name="Text Box 12"/>
          <p:cNvSpPr txBox="1">
            <a:spLocks noChangeArrowheads="1"/>
          </p:cNvSpPr>
          <p:nvPr/>
        </p:nvSpPr>
        <p:spPr bwMode="auto">
          <a:xfrm rot="-5400000">
            <a:off x="2074863" y="4784725"/>
            <a:ext cx="2047875" cy="517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latin typeface="Courier New" pitchFamily="49" charset="0"/>
              </a:rPr>
              <a:t>cwnd:</a:t>
            </a:r>
            <a:r>
              <a:rPr lang="en-US" sz="1400">
                <a:latin typeface="Arial" charset="0"/>
              </a:rPr>
              <a:t> TCP sender 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congestion window size</a:t>
            </a:r>
          </a:p>
        </p:txBody>
      </p:sp>
      <p:sp>
        <p:nvSpPr>
          <p:cNvPr id="78857" name="Text Box 13"/>
          <p:cNvSpPr txBox="1">
            <a:spLocks noChangeArrowheads="1"/>
          </p:cNvSpPr>
          <p:nvPr/>
        </p:nvSpPr>
        <p:spPr bwMode="auto">
          <a:xfrm>
            <a:off x="425450" y="4448175"/>
            <a:ext cx="21463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AIMD saw tooth</a:t>
            </a:r>
          </a:p>
          <a:p>
            <a:pPr algn="r" eaLnBrk="0" hangingPunct="0"/>
            <a:r>
              <a:rPr lang="en-US" sz="2000">
                <a:latin typeface="Arial" charset="0"/>
              </a:rPr>
              <a:t>behavior: probing</a:t>
            </a:r>
          </a:p>
          <a:p>
            <a:pPr algn="r" eaLnBrk="0" hangingPunct="0"/>
            <a:r>
              <a:rPr lang="en-US" sz="2000">
                <a:latin typeface="Arial" charset="0"/>
              </a:rPr>
              <a:t>for bandwidth</a:t>
            </a:r>
          </a:p>
        </p:txBody>
      </p:sp>
      <p:sp>
        <p:nvSpPr>
          <p:cNvPr id="78858" name="Line 17"/>
          <p:cNvSpPr>
            <a:spLocks noChangeShapeType="1"/>
          </p:cNvSpPr>
          <p:nvPr/>
        </p:nvSpPr>
        <p:spPr bwMode="auto">
          <a:xfrm>
            <a:off x="3505200" y="6149975"/>
            <a:ext cx="4143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8859" name="Line 18"/>
          <p:cNvSpPr>
            <a:spLocks noChangeShapeType="1"/>
          </p:cNvSpPr>
          <p:nvPr/>
        </p:nvSpPr>
        <p:spPr bwMode="auto">
          <a:xfrm>
            <a:off x="3494088" y="3735388"/>
            <a:ext cx="0" cy="2416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8307" name="Line 19"/>
          <p:cNvSpPr>
            <a:spLocks noChangeShapeType="1"/>
          </p:cNvSpPr>
          <p:nvPr/>
        </p:nvSpPr>
        <p:spPr bwMode="auto">
          <a:xfrm flipV="1">
            <a:off x="3505200" y="4852988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8308" name="Line 20"/>
          <p:cNvSpPr>
            <a:spLocks noChangeShapeType="1"/>
          </p:cNvSpPr>
          <p:nvPr/>
        </p:nvSpPr>
        <p:spPr bwMode="auto">
          <a:xfrm>
            <a:off x="3686175" y="4841875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8309" name="Line 21"/>
          <p:cNvSpPr>
            <a:spLocks noChangeShapeType="1"/>
          </p:cNvSpPr>
          <p:nvPr/>
        </p:nvSpPr>
        <p:spPr bwMode="auto">
          <a:xfrm flipV="1">
            <a:off x="3675063" y="4525963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8310" name="Line 22"/>
          <p:cNvSpPr>
            <a:spLocks noChangeShapeType="1"/>
          </p:cNvSpPr>
          <p:nvPr/>
        </p:nvSpPr>
        <p:spPr bwMode="auto">
          <a:xfrm>
            <a:off x="4646613" y="4527550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638675" y="4402138"/>
            <a:ext cx="3040063" cy="1106487"/>
            <a:chOff x="2720" y="2730"/>
            <a:chExt cx="1915" cy="697"/>
          </a:xfrm>
        </p:grpSpPr>
        <p:sp>
          <p:nvSpPr>
            <p:cNvPr id="78871" name="Line 23"/>
            <p:cNvSpPr>
              <a:spLocks noChangeShapeType="1"/>
            </p:cNvSpPr>
            <p:nvPr/>
          </p:nvSpPr>
          <p:spPr bwMode="auto">
            <a:xfrm flipV="1">
              <a:off x="2720" y="2996"/>
              <a:ext cx="331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8872" name="Group 37"/>
            <p:cNvGrpSpPr>
              <a:grpSpLocks/>
            </p:cNvGrpSpPr>
            <p:nvPr/>
          </p:nvGrpSpPr>
          <p:grpSpPr bwMode="auto">
            <a:xfrm>
              <a:off x="3051" y="2730"/>
              <a:ext cx="1584" cy="697"/>
              <a:chOff x="3051" y="2730"/>
              <a:chExt cx="1584" cy="697"/>
            </a:xfrm>
          </p:grpSpPr>
          <p:sp>
            <p:nvSpPr>
              <p:cNvPr id="78873" name="Line 24"/>
              <p:cNvSpPr>
                <a:spLocks noChangeShapeType="1"/>
              </p:cNvSpPr>
              <p:nvPr/>
            </p:nvSpPr>
            <p:spPr bwMode="auto">
              <a:xfrm>
                <a:off x="3051" y="2993"/>
                <a:ext cx="0" cy="4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874" name="Line 25"/>
              <p:cNvSpPr>
                <a:spLocks noChangeShapeType="1"/>
              </p:cNvSpPr>
              <p:nvPr/>
            </p:nvSpPr>
            <p:spPr bwMode="auto">
              <a:xfrm flipV="1">
                <a:off x="3058" y="2795"/>
                <a:ext cx="611" cy="6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875" name="Line 26"/>
              <p:cNvSpPr>
                <a:spLocks noChangeShapeType="1"/>
              </p:cNvSpPr>
              <p:nvPr/>
            </p:nvSpPr>
            <p:spPr bwMode="auto">
              <a:xfrm>
                <a:off x="3666" y="2795"/>
                <a:ext cx="7" cy="5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876" name="Line 29"/>
              <p:cNvSpPr>
                <a:spLocks noChangeShapeType="1"/>
              </p:cNvSpPr>
              <p:nvPr/>
            </p:nvSpPr>
            <p:spPr bwMode="auto">
              <a:xfrm flipV="1">
                <a:off x="3669" y="2898"/>
                <a:ext cx="420" cy="4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877" name="Line 30"/>
              <p:cNvSpPr>
                <a:spLocks noChangeShapeType="1"/>
              </p:cNvSpPr>
              <p:nvPr/>
            </p:nvSpPr>
            <p:spPr bwMode="auto">
              <a:xfrm>
                <a:off x="4089" y="2889"/>
                <a:ext cx="0" cy="4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878" name="Line 31"/>
              <p:cNvSpPr>
                <a:spLocks noChangeShapeType="1"/>
              </p:cNvSpPr>
              <p:nvPr/>
            </p:nvSpPr>
            <p:spPr bwMode="auto">
              <a:xfrm flipV="1">
                <a:off x="4083" y="2730"/>
                <a:ext cx="552" cy="6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78865" name="Text Box 32"/>
          <p:cNvSpPr txBox="1">
            <a:spLocks noChangeArrowheads="1"/>
          </p:cNvSpPr>
          <p:nvPr/>
        </p:nvSpPr>
        <p:spPr bwMode="auto">
          <a:xfrm>
            <a:off x="4403725" y="3622675"/>
            <a:ext cx="42227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additively increase window size …</a:t>
            </a:r>
          </a:p>
          <a:p>
            <a:pPr eaLnBrk="0" hangingPunct="0"/>
            <a:r>
              <a:rPr lang="en-US"/>
              <a:t>…. until loss occurs (then cut window in half)</a:t>
            </a:r>
          </a:p>
        </p:txBody>
      </p:sp>
      <p:sp>
        <p:nvSpPr>
          <p:cNvPr id="268321" name="Freeform 33"/>
          <p:cNvSpPr>
            <a:spLocks/>
          </p:cNvSpPr>
          <p:nvPr/>
        </p:nvSpPr>
        <p:spPr bwMode="auto">
          <a:xfrm>
            <a:off x="3598863" y="3816350"/>
            <a:ext cx="858837" cy="1016000"/>
          </a:xfrm>
          <a:custGeom>
            <a:avLst/>
            <a:gdLst>
              <a:gd name="T0" fmla="*/ 2147483647 w 541"/>
              <a:gd name="T1" fmla="*/ 0 h 640"/>
              <a:gd name="T2" fmla="*/ 0 w 541"/>
              <a:gd name="T3" fmla="*/ 0 h 640"/>
              <a:gd name="T4" fmla="*/ 0 w 541"/>
              <a:gd name="T5" fmla="*/ 2147483647 h 640"/>
              <a:gd name="T6" fmla="*/ 0 60000 65536"/>
              <a:gd name="T7" fmla="*/ 0 60000 65536"/>
              <a:gd name="T8" fmla="*/ 0 60000 65536"/>
              <a:gd name="T9" fmla="*/ 0 w 541"/>
              <a:gd name="T10" fmla="*/ 0 h 640"/>
              <a:gd name="T11" fmla="*/ 541 w 541"/>
              <a:gd name="T12" fmla="*/ 640 h 6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1" h="640">
                <a:moveTo>
                  <a:pt x="541" y="0"/>
                </a:moveTo>
                <a:lnTo>
                  <a:pt x="0" y="0"/>
                </a:lnTo>
                <a:lnTo>
                  <a:pt x="0" y="64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8322" name="Freeform 34"/>
          <p:cNvSpPr>
            <a:spLocks/>
          </p:cNvSpPr>
          <p:nvPr/>
        </p:nvSpPr>
        <p:spPr bwMode="auto">
          <a:xfrm>
            <a:off x="3743325" y="4019550"/>
            <a:ext cx="796925" cy="1000125"/>
          </a:xfrm>
          <a:custGeom>
            <a:avLst/>
            <a:gdLst>
              <a:gd name="T0" fmla="*/ 2147483647 w 502"/>
              <a:gd name="T1" fmla="*/ 0 h 630"/>
              <a:gd name="T2" fmla="*/ 2147483647 w 502"/>
              <a:gd name="T3" fmla="*/ 2147483647 h 630"/>
              <a:gd name="T4" fmla="*/ 2147483647 w 502"/>
              <a:gd name="T5" fmla="*/ 2147483647 h 630"/>
              <a:gd name="T6" fmla="*/ 0 w 502"/>
              <a:gd name="T7" fmla="*/ 2147483647 h 630"/>
              <a:gd name="T8" fmla="*/ 0 60000 65536"/>
              <a:gd name="T9" fmla="*/ 0 60000 65536"/>
              <a:gd name="T10" fmla="*/ 0 60000 65536"/>
              <a:gd name="T11" fmla="*/ 0 60000 65536"/>
              <a:gd name="T12" fmla="*/ 0 w 502"/>
              <a:gd name="T13" fmla="*/ 0 h 630"/>
              <a:gd name="T14" fmla="*/ 502 w 502"/>
              <a:gd name="T15" fmla="*/ 630 h 6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2" h="630">
                <a:moveTo>
                  <a:pt x="502" y="0"/>
                </a:moveTo>
                <a:lnTo>
                  <a:pt x="56" y="2"/>
                </a:lnTo>
                <a:lnTo>
                  <a:pt x="54" y="630"/>
                </a:lnTo>
                <a:lnTo>
                  <a:pt x="0" y="63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8323" name="Freeform 35"/>
          <p:cNvSpPr>
            <a:spLocks/>
          </p:cNvSpPr>
          <p:nvPr/>
        </p:nvSpPr>
        <p:spPr bwMode="auto">
          <a:xfrm>
            <a:off x="4051300" y="3814763"/>
            <a:ext cx="406400" cy="1168400"/>
          </a:xfrm>
          <a:custGeom>
            <a:avLst/>
            <a:gdLst>
              <a:gd name="T0" fmla="*/ 2147483647 w 256"/>
              <a:gd name="T1" fmla="*/ 0 h 736"/>
              <a:gd name="T2" fmla="*/ 0 w 256"/>
              <a:gd name="T3" fmla="*/ 0 h 736"/>
              <a:gd name="T4" fmla="*/ 0 w 256"/>
              <a:gd name="T5" fmla="*/ 2147483647 h 736"/>
              <a:gd name="T6" fmla="*/ 0 60000 65536"/>
              <a:gd name="T7" fmla="*/ 0 60000 65536"/>
              <a:gd name="T8" fmla="*/ 0 60000 65536"/>
              <a:gd name="T9" fmla="*/ 0 w 256"/>
              <a:gd name="T10" fmla="*/ 0 h 736"/>
              <a:gd name="T11" fmla="*/ 256 w 256"/>
              <a:gd name="T12" fmla="*/ 736 h 7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736">
                <a:moveTo>
                  <a:pt x="256" y="0"/>
                </a:moveTo>
                <a:lnTo>
                  <a:pt x="0" y="0"/>
                </a:lnTo>
                <a:lnTo>
                  <a:pt x="0" y="7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8324" name="Freeform 36"/>
          <p:cNvSpPr>
            <a:spLocks/>
          </p:cNvSpPr>
          <p:nvPr/>
        </p:nvSpPr>
        <p:spPr bwMode="auto">
          <a:xfrm>
            <a:off x="4689475" y="4179888"/>
            <a:ext cx="168275" cy="635000"/>
          </a:xfrm>
          <a:custGeom>
            <a:avLst/>
            <a:gdLst>
              <a:gd name="T0" fmla="*/ 2147483647 w 106"/>
              <a:gd name="T1" fmla="*/ 0 h 400"/>
              <a:gd name="T2" fmla="*/ 2147483647 w 106"/>
              <a:gd name="T3" fmla="*/ 2147483647 h 400"/>
              <a:gd name="T4" fmla="*/ 0 w 106"/>
              <a:gd name="T5" fmla="*/ 2147483647 h 400"/>
              <a:gd name="T6" fmla="*/ 0 60000 65536"/>
              <a:gd name="T7" fmla="*/ 0 60000 65536"/>
              <a:gd name="T8" fmla="*/ 0 60000 65536"/>
              <a:gd name="T9" fmla="*/ 0 w 106"/>
              <a:gd name="T10" fmla="*/ 0 h 400"/>
              <a:gd name="T11" fmla="*/ 106 w 106"/>
              <a:gd name="T12" fmla="*/ 400 h 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400">
                <a:moveTo>
                  <a:pt x="106" y="0"/>
                </a:moveTo>
                <a:lnTo>
                  <a:pt x="106" y="400"/>
                </a:lnTo>
                <a:lnTo>
                  <a:pt x="0" y="40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8870" name="Text Box 40"/>
          <p:cNvSpPr txBox="1">
            <a:spLocks noChangeArrowheads="1"/>
          </p:cNvSpPr>
          <p:nvPr/>
        </p:nvSpPr>
        <p:spPr bwMode="auto">
          <a:xfrm>
            <a:off x="5072063" y="6140450"/>
            <a:ext cx="576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6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07" grpId="0" animBg="1"/>
      <p:bldP spid="268308" grpId="0" animBg="1"/>
      <p:bldP spid="268309" grpId="0" animBg="1"/>
      <p:bldP spid="268310" grpId="0" animBg="1"/>
      <p:bldP spid="268321" grpId="0" animBg="1"/>
      <p:bldP spid="268321" grpId="1" animBg="1"/>
      <p:bldP spid="268322" grpId="0" animBg="1"/>
      <p:bldP spid="268322" grpId="1" animBg="1"/>
      <p:bldP spid="268323" grpId="0" animBg="1"/>
      <p:bldP spid="268323" grpId="1" animBg="1"/>
      <p:bldP spid="26832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044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D0588FA-23EB-457E-81E0-03C193B0CB3E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pic>
        <p:nvPicPr>
          <p:cNvPr id="79876" name="Picture 8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838" y="817563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05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231775"/>
            <a:ext cx="7772400" cy="76993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Congestion Control: details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2750" y="3784600"/>
            <a:ext cx="4532313" cy="169545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sender limits transmission:</a:t>
            </a:r>
          </a:p>
          <a:p>
            <a:endParaRPr lang="en-US">
              <a:ea typeface="ＭＳ Ｐゴシック" pitchFamily="34" charset="-128"/>
            </a:endParaRPr>
          </a:p>
          <a:p>
            <a:endParaRPr lang="en-US">
              <a:ea typeface="ＭＳ Ｐゴシック" pitchFamily="34" charset="-128"/>
            </a:endParaRPr>
          </a:p>
          <a:p>
            <a:r>
              <a:rPr lang="en-US" b="1">
                <a:latin typeface="Courier New" pitchFamily="49" charset="0"/>
                <a:ea typeface="ＭＳ Ｐゴシック" pitchFamily="34" charset="-128"/>
              </a:rPr>
              <a:t>cwnd</a:t>
            </a:r>
            <a:r>
              <a:rPr lang="en-US">
                <a:ea typeface="ＭＳ Ｐゴシック" pitchFamily="34" charset="-128"/>
              </a:rPr>
              <a:t> is dynamic, function of perceived network congestion</a:t>
            </a:r>
          </a:p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0240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59375" y="1485900"/>
            <a:ext cx="3810000" cy="24479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cs typeface="+mn-cs"/>
              </a:rPr>
              <a:t>TCP sending rate:</a:t>
            </a:r>
          </a:p>
          <a:p>
            <a:pPr>
              <a:buFont typeface="Wingdings" charset="0"/>
              <a:buChar char="v"/>
              <a:defRPr/>
            </a:pPr>
            <a:r>
              <a:rPr lang="en-US" i="1">
                <a:cs typeface="+mn-cs"/>
              </a:rPr>
              <a:t>roughly:</a:t>
            </a:r>
            <a:r>
              <a:rPr lang="en-US">
                <a:cs typeface="+mn-cs"/>
              </a:rPr>
              <a:t> send cwnd bytes, wait RTT for ACKS, then send more bytes</a:t>
            </a:r>
          </a:p>
        </p:txBody>
      </p:sp>
      <p:sp>
        <p:nvSpPr>
          <p:cNvPr id="79880" name="Rectangle 12"/>
          <p:cNvSpPr>
            <a:spLocks noChangeArrowheads="1"/>
          </p:cNvSpPr>
          <p:nvPr/>
        </p:nvSpPr>
        <p:spPr bwMode="auto">
          <a:xfrm>
            <a:off x="7683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81" name="Rectangle 13"/>
          <p:cNvSpPr>
            <a:spLocks noChangeArrowheads="1"/>
          </p:cNvSpPr>
          <p:nvPr/>
        </p:nvSpPr>
        <p:spPr bwMode="auto">
          <a:xfrm>
            <a:off x="865188" y="1943100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82" name="Rectangle 14"/>
          <p:cNvSpPr>
            <a:spLocks noChangeArrowheads="1"/>
          </p:cNvSpPr>
          <p:nvPr/>
        </p:nvSpPr>
        <p:spPr bwMode="auto">
          <a:xfrm>
            <a:off x="963613" y="1941513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83" name="Rectangle 15"/>
          <p:cNvSpPr>
            <a:spLocks noChangeArrowheads="1"/>
          </p:cNvSpPr>
          <p:nvPr/>
        </p:nvSpPr>
        <p:spPr bwMode="auto">
          <a:xfrm>
            <a:off x="1060450" y="1941513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84" name="Rectangle 16"/>
          <p:cNvSpPr>
            <a:spLocks noChangeArrowheads="1"/>
          </p:cNvSpPr>
          <p:nvPr/>
        </p:nvSpPr>
        <p:spPr bwMode="auto">
          <a:xfrm>
            <a:off x="1155700" y="1941513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85" name="Rectangle 17"/>
          <p:cNvSpPr>
            <a:spLocks noChangeArrowheads="1"/>
          </p:cNvSpPr>
          <p:nvPr/>
        </p:nvSpPr>
        <p:spPr bwMode="auto">
          <a:xfrm>
            <a:off x="1252538" y="1941513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86" name="Rectangle 18"/>
          <p:cNvSpPr>
            <a:spLocks noChangeArrowheads="1"/>
          </p:cNvSpPr>
          <p:nvPr/>
        </p:nvSpPr>
        <p:spPr bwMode="auto">
          <a:xfrm>
            <a:off x="1344613" y="1941513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87" name="Rectangle 19"/>
          <p:cNvSpPr>
            <a:spLocks noChangeArrowheads="1"/>
          </p:cNvSpPr>
          <p:nvPr/>
        </p:nvSpPr>
        <p:spPr bwMode="auto">
          <a:xfrm>
            <a:off x="1439863" y="1941513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88" name="Rectangle 20"/>
          <p:cNvSpPr>
            <a:spLocks noChangeArrowheads="1"/>
          </p:cNvSpPr>
          <p:nvPr/>
        </p:nvSpPr>
        <p:spPr bwMode="auto">
          <a:xfrm>
            <a:off x="1535113" y="1941513"/>
            <a:ext cx="65087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89" name="Rectangle 21"/>
          <p:cNvSpPr>
            <a:spLocks noChangeArrowheads="1"/>
          </p:cNvSpPr>
          <p:nvPr/>
        </p:nvSpPr>
        <p:spPr bwMode="auto">
          <a:xfrm>
            <a:off x="1641475" y="1941513"/>
            <a:ext cx="65088" cy="62230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90" name="Rectangle 22"/>
          <p:cNvSpPr>
            <a:spLocks noChangeArrowheads="1"/>
          </p:cNvSpPr>
          <p:nvPr/>
        </p:nvSpPr>
        <p:spPr bwMode="auto">
          <a:xfrm>
            <a:off x="1739900" y="1943100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91" name="Rectangle 23"/>
          <p:cNvSpPr>
            <a:spLocks noChangeArrowheads="1"/>
          </p:cNvSpPr>
          <p:nvPr/>
        </p:nvSpPr>
        <p:spPr bwMode="auto">
          <a:xfrm>
            <a:off x="1836738" y="1941513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92" name="Rectangle 24"/>
          <p:cNvSpPr>
            <a:spLocks noChangeArrowheads="1"/>
          </p:cNvSpPr>
          <p:nvPr/>
        </p:nvSpPr>
        <p:spPr bwMode="auto">
          <a:xfrm>
            <a:off x="1933575" y="1941513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93" name="Rectangle 25"/>
          <p:cNvSpPr>
            <a:spLocks noChangeArrowheads="1"/>
          </p:cNvSpPr>
          <p:nvPr/>
        </p:nvSpPr>
        <p:spPr bwMode="auto">
          <a:xfrm>
            <a:off x="2030413" y="1941513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94" name="Rectangle 26"/>
          <p:cNvSpPr>
            <a:spLocks noChangeArrowheads="1"/>
          </p:cNvSpPr>
          <p:nvPr/>
        </p:nvSpPr>
        <p:spPr bwMode="auto">
          <a:xfrm>
            <a:off x="2125663" y="1941513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95" name="Rectangle 27"/>
          <p:cNvSpPr>
            <a:spLocks noChangeArrowheads="1"/>
          </p:cNvSpPr>
          <p:nvPr/>
        </p:nvSpPr>
        <p:spPr bwMode="auto">
          <a:xfrm>
            <a:off x="2217738" y="1941513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96" name="Rectangle 28"/>
          <p:cNvSpPr>
            <a:spLocks noChangeArrowheads="1"/>
          </p:cNvSpPr>
          <p:nvPr/>
        </p:nvSpPr>
        <p:spPr bwMode="auto">
          <a:xfrm>
            <a:off x="2312988" y="1941513"/>
            <a:ext cx="65087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97" name="Rectangle 29"/>
          <p:cNvSpPr>
            <a:spLocks noChangeArrowheads="1"/>
          </p:cNvSpPr>
          <p:nvPr/>
        </p:nvSpPr>
        <p:spPr bwMode="auto">
          <a:xfrm>
            <a:off x="2409825" y="1941513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98" name="Rectangle 30"/>
          <p:cNvSpPr>
            <a:spLocks noChangeArrowheads="1"/>
          </p:cNvSpPr>
          <p:nvPr/>
        </p:nvSpPr>
        <p:spPr bwMode="auto">
          <a:xfrm>
            <a:off x="2498725" y="1941513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899" name="Rectangle 31"/>
          <p:cNvSpPr>
            <a:spLocks noChangeArrowheads="1"/>
          </p:cNvSpPr>
          <p:nvPr/>
        </p:nvSpPr>
        <p:spPr bwMode="auto">
          <a:xfrm>
            <a:off x="2593975" y="1941513"/>
            <a:ext cx="65088" cy="622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00" name="Rectangle 32"/>
          <p:cNvSpPr>
            <a:spLocks noChangeArrowheads="1"/>
          </p:cNvSpPr>
          <p:nvPr/>
        </p:nvSpPr>
        <p:spPr bwMode="auto">
          <a:xfrm>
            <a:off x="2687638" y="1939925"/>
            <a:ext cx="65087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01" name="Rectangle 33"/>
          <p:cNvSpPr>
            <a:spLocks noChangeArrowheads="1"/>
          </p:cNvSpPr>
          <p:nvPr/>
        </p:nvSpPr>
        <p:spPr bwMode="auto">
          <a:xfrm>
            <a:off x="2779713" y="1939925"/>
            <a:ext cx="65087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02" name="Rectangle 34"/>
          <p:cNvSpPr>
            <a:spLocks noChangeArrowheads="1"/>
          </p:cNvSpPr>
          <p:nvPr/>
        </p:nvSpPr>
        <p:spPr bwMode="auto">
          <a:xfrm>
            <a:off x="2876550" y="1939925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03" name="Rectangle 35"/>
          <p:cNvSpPr>
            <a:spLocks noChangeArrowheads="1"/>
          </p:cNvSpPr>
          <p:nvPr/>
        </p:nvSpPr>
        <p:spPr bwMode="auto">
          <a:xfrm>
            <a:off x="2971800" y="1939925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04" name="Rectangle 36"/>
          <p:cNvSpPr>
            <a:spLocks noChangeArrowheads="1"/>
          </p:cNvSpPr>
          <p:nvPr/>
        </p:nvSpPr>
        <p:spPr bwMode="auto">
          <a:xfrm>
            <a:off x="3060700" y="1939925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05" name="Rectangle 37"/>
          <p:cNvSpPr>
            <a:spLocks noChangeArrowheads="1"/>
          </p:cNvSpPr>
          <p:nvPr/>
        </p:nvSpPr>
        <p:spPr bwMode="auto">
          <a:xfrm>
            <a:off x="3155950" y="1939925"/>
            <a:ext cx="65088" cy="6223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06" name="Rectangle 38"/>
          <p:cNvSpPr>
            <a:spLocks noChangeArrowheads="1"/>
          </p:cNvSpPr>
          <p:nvPr/>
        </p:nvSpPr>
        <p:spPr bwMode="auto">
          <a:xfrm>
            <a:off x="3252788" y="1941513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07" name="Rectangle 39"/>
          <p:cNvSpPr>
            <a:spLocks noChangeArrowheads="1"/>
          </p:cNvSpPr>
          <p:nvPr/>
        </p:nvSpPr>
        <p:spPr bwMode="auto">
          <a:xfrm>
            <a:off x="3349625" y="1943100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08" name="Rectangle 40"/>
          <p:cNvSpPr>
            <a:spLocks noChangeArrowheads="1"/>
          </p:cNvSpPr>
          <p:nvPr/>
        </p:nvSpPr>
        <p:spPr bwMode="auto">
          <a:xfrm>
            <a:off x="3446463" y="1941513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09" name="Rectangle 41"/>
          <p:cNvSpPr>
            <a:spLocks noChangeArrowheads="1"/>
          </p:cNvSpPr>
          <p:nvPr/>
        </p:nvSpPr>
        <p:spPr bwMode="auto">
          <a:xfrm>
            <a:off x="3544888" y="1941513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10" name="Rectangle 42"/>
          <p:cNvSpPr>
            <a:spLocks noChangeArrowheads="1"/>
          </p:cNvSpPr>
          <p:nvPr/>
        </p:nvSpPr>
        <p:spPr bwMode="auto">
          <a:xfrm>
            <a:off x="3640138" y="1941513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11" name="Rectangle 43"/>
          <p:cNvSpPr>
            <a:spLocks noChangeArrowheads="1"/>
          </p:cNvSpPr>
          <p:nvPr/>
        </p:nvSpPr>
        <p:spPr bwMode="auto">
          <a:xfrm>
            <a:off x="3735388" y="1941513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12" name="Rectangle 44"/>
          <p:cNvSpPr>
            <a:spLocks noChangeArrowheads="1"/>
          </p:cNvSpPr>
          <p:nvPr/>
        </p:nvSpPr>
        <p:spPr bwMode="auto">
          <a:xfrm>
            <a:off x="3827463" y="1941513"/>
            <a:ext cx="65087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13" name="Rectangle 45"/>
          <p:cNvSpPr>
            <a:spLocks noChangeArrowheads="1"/>
          </p:cNvSpPr>
          <p:nvPr/>
        </p:nvSpPr>
        <p:spPr bwMode="auto">
          <a:xfrm>
            <a:off x="3924300" y="1941513"/>
            <a:ext cx="65088" cy="6223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14" name="Rectangle 46"/>
          <p:cNvSpPr>
            <a:spLocks noChangeArrowheads="1"/>
          </p:cNvSpPr>
          <p:nvPr/>
        </p:nvSpPr>
        <p:spPr bwMode="auto">
          <a:xfrm>
            <a:off x="40195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15" name="Rectangle 47"/>
          <p:cNvSpPr>
            <a:spLocks noChangeArrowheads="1"/>
          </p:cNvSpPr>
          <p:nvPr/>
        </p:nvSpPr>
        <p:spPr bwMode="auto">
          <a:xfrm>
            <a:off x="725488" y="2679700"/>
            <a:ext cx="3408362" cy="88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16" name="Rectangle 48"/>
          <p:cNvSpPr>
            <a:spLocks noChangeArrowheads="1"/>
          </p:cNvSpPr>
          <p:nvPr/>
        </p:nvSpPr>
        <p:spPr bwMode="auto">
          <a:xfrm>
            <a:off x="811213" y="1831975"/>
            <a:ext cx="3408362" cy="88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17" name="Line 51"/>
          <p:cNvSpPr>
            <a:spLocks noChangeShapeType="1"/>
          </p:cNvSpPr>
          <p:nvPr/>
        </p:nvSpPr>
        <p:spPr bwMode="auto">
          <a:xfrm>
            <a:off x="1731963" y="2635250"/>
            <a:ext cx="909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918" name="Freeform 53"/>
          <p:cNvSpPr>
            <a:spLocks/>
          </p:cNvSpPr>
          <p:nvPr/>
        </p:nvSpPr>
        <p:spPr bwMode="auto">
          <a:xfrm>
            <a:off x="1524000" y="2614613"/>
            <a:ext cx="144463" cy="384175"/>
          </a:xfrm>
          <a:custGeom>
            <a:avLst/>
            <a:gdLst>
              <a:gd name="T0" fmla="*/ 2147483647 w 91"/>
              <a:gd name="T1" fmla="*/ 0 h 242"/>
              <a:gd name="T2" fmla="*/ 2147483647 w 91"/>
              <a:gd name="T3" fmla="*/ 2147483647 h 242"/>
              <a:gd name="T4" fmla="*/ 0 w 91"/>
              <a:gd name="T5" fmla="*/ 2147483647 h 242"/>
              <a:gd name="T6" fmla="*/ 0 60000 65536"/>
              <a:gd name="T7" fmla="*/ 0 60000 65536"/>
              <a:gd name="T8" fmla="*/ 0 60000 65536"/>
              <a:gd name="T9" fmla="*/ 0 w 91"/>
              <a:gd name="T10" fmla="*/ 0 h 242"/>
              <a:gd name="T11" fmla="*/ 91 w 91"/>
              <a:gd name="T12" fmla="*/ 242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919" name="Line 56"/>
          <p:cNvSpPr>
            <a:spLocks noChangeShapeType="1"/>
          </p:cNvSpPr>
          <p:nvPr/>
        </p:nvSpPr>
        <p:spPr bwMode="auto">
          <a:xfrm>
            <a:off x="2201863" y="2654300"/>
            <a:ext cx="12700" cy="430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920" name="Text Box 57"/>
          <p:cNvSpPr txBox="1">
            <a:spLocks noChangeArrowheads="1"/>
          </p:cNvSpPr>
          <p:nvPr/>
        </p:nvSpPr>
        <p:spPr bwMode="auto">
          <a:xfrm>
            <a:off x="706438" y="2838450"/>
            <a:ext cx="8524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/>
              <a:t>last byte</a:t>
            </a:r>
          </a:p>
          <a:p>
            <a:pPr eaLnBrk="0" hangingPunct="0">
              <a:lnSpc>
                <a:spcPct val="90000"/>
              </a:lnSpc>
            </a:pPr>
            <a:r>
              <a:rPr lang="en-US" sz="1400"/>
              <a:t>ACKed</a:t>
            </a:r>
          </a:p>
        </p:txBody>
      </p:sp>
      <p:sp>
        <p:nvSpPr>
          <p:cNvPr id="79921" name="Text Box 58"/>
          <p:cNvSpPr txBox="1">
            <a:spLocks noChangeArrowheads="1"/>
          </p:cNvSpPr>
          <p:nvPr/>
        </p:nvSpPr>
        <p:spPr bwMode="auto">
          <a:xfrm>
            <a:off x="1731963" y="3016250"/>
            <a:ext cx="10668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/>
              <a:t>sent, not-yet ACKed</a:t>
            </a:r>
          </a:p>
          <a:p>
            <a:pPr eaLnBrk="0" hangingPunct="0">
              <a:lnSpc>
                <a:spcPct val="90000"/>
              </a:lnSpc>
            </a:pPr>
            <a:r>
              <a:rPr lang="en-US" sz="1400"/>
              <a:t>(</a:t>
            </a:r>
            <a:r>
              <a:rPr lang="ja-JP" altLang="en-US" sz="1400"/>
              <a:t>“</a:t>
            </a:r>
            <a:r>
              <a:rPr lang="en-US" altLang="ja-JP" sz="1400"/>
              <a:t>in-flight</a:t>
            </a:r>
            <a:r>
              <a:rPr lang="ja-JP" altLang="en-US" sz="1400"/>
              <a:t>”</a:t>
            </a:r>
            <a:r>
              <a:rPr lang="en-US" altLang="ja-JP" sz="1400"/>
              <a:t>)</a:t>
            </a:r>
            <a:endParaRPr lang="en-US" sz="1400"/>
          </a:p>
        </p:txBody>
      </p:sp>
      <p:sp>
        <p:nvSpPr>
          <p:cNvPr id="79922" name="Text Box 59"/>
          <p:cNvSpPr txBox="1">
            <a:spLocks noChangeArrowheads="1"/>
          </p:cNvSpPr>
          <p:nvPr/>
        </p:nvSpPr>
        <p:spPr bwMode="auto">
          <a:xfrm>
            <a:off x="2774950" y="2878138"/>
            <a:ext cx="1066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/>
              <a:t>last byte sent</a:t>
            </a:r>
          </a:p>
        </p:txBody>
      </p:sp>
      <p:sp>
        <p:nvSpPr>
          <p:cNvPr id="79923" name="Text Box 61"/>
          <p:cNvSpPr txBox="1">
            <a:spLocks noChangeArrowheads="1"/>
          </p:cNvSpPr>
          <p:nvPr/>
        </p:nvSpPr>
        <p:spPr bwMode="auto">
          <a:xfrm>
            <a:off x="2168525" y="1622425"/>
            <a:ext cx="6096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400" b="1">
                <a:latin typeface="Courier New" pitchFamily="49" charset="0"/>
              </a:rPr>
              <a:t>cwnd</a:t>
            </a:r>
            <a:endParaRPr lang="en-US" sz="1400" b="1" i="1">
              <a:latin typeface="Courier New" pitchFamily="49" charset="0"/>
            </a:endParaRPr>
          </a:p>
        </p:txBody>
      </p:sp>
      <p:grpSp>
        <p:nvGrpSpPr>
          <p:cNvPr id="79924" name="Group 62"/>
          <p:cNvGrpSpPr>
            <a:grpSpLocks/>
          </p:cNvGrpSpPr>
          <p:nvPr/>
        </p:nvGrpSpPr>
        <p:grpSpPr bwMode="auto">
          <a:xfrm>
            <a:off x="2774950" y="1706563"/>
            <a:ext cx="447675" cy="117475"/>
            <a:chOff x="4250" y="1692"/>
            <a:chExt cx="374" cy="86"/>
          </a:xfrm>
        </p:grpSpPr>
        <p:sp>
          <p:nvSpPr>
            <p:cNvPr id="79946" name="Line 63"/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947" name="Line 64"/>
            <p:cNvSpPr>
              <a:spLocks noChangeShapeType="1"/>
            </p:cNvSpPr>
            <p:nvPr/>
          </p:nvSpPr>
          <p:spPr bwMode="auto">
            <a:xfrm>
              <a:off x="4621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9925" name="Group 65"/>
          <p:cNvGrpSpPr>
            <a:grpSpLocks/>
          </p:cNvGrpSpPr>
          <p:nvPr/>
        </p:nvGrpSpPr>
        <p:grpSpPr bwMode="auto">
          <a:xfrm rot="10800000">
            <a:off x="1736725" y="1725613"/>
            <a:ext cx="466725" cy="123825"/>
            <a:chOff x="4250" y="1692"/>
            <a:chExt cx="374" cy="86"/>
          </a:xfrm>
        </p:grpSpPr>
        <p:sp>
          <p:nvSpPr>
            <p:cNvPr id="79944" name="Line 66"/>
            <p:cNvSpPr>
              <a:spLocks noChangeShapeType="1"/>
            </p:cNvSpPr>
            <p:nvPr/>
          </p:nvSpPr>
          <p:spPr bwMode="auto">
            <a:xfrm>
              <a:off x="4253" y="1739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945" name="Line 67"/>
            <p:cNvSpPr>
              <a:spLocks noChangeShapeType="1"/>
            </p:cNvSpPr>
            <p:nvPr/>
          </p:nvSpPr>
          <p:spPr bwMode="auto">
            <a:xfrm>
              <a:off x="4624" y="1693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9926" name="Freeform 69"/>
          <p:cNvSpPr>
            <a:spLocks/>
          </p:cNvSpPr>
          <p:nvPr/>
        </p:nvSpPr>
        <p:spPr bwMode="auto">
          <a:xfrm flipH="1">
            <a:off x="2628900" y="2703513"/>
            <a:ext cx="144463" cy="301625"/>
          </a:xfrm>
          <a:custGeom>
            <a:avLst/>
            <a:gdLst>
              <a:gd name="T0" fmla="*/ 2147483647 w 91"/>
              <a:gd name="T1" fmla="*/ 0 h 242"/>
              <a:gd name="T2" fmla="*/ 2147483647 w 91"/>
              <a:gd name="T3" fmla="*/ 2147483647 h 242"/>
              <a:gd name="T4" fmla="*/ 0 w 91"/>
              <a:gd name="T5" fmla="*/ 2147483647 h 242"/>
              <a:gd name="T6" fmla="*/ 0 60000 65536"/>
              <a:gd name="T7" fmla="*/ 0 60000 65536"/>
              <a:gd name="T8" fmla="*/ 0 60000 65536"/>
              <a:gd name="T9" fmla="*/ 0 w 91"/>
              <a:gd name="T10" fmla="*/ 0 h 242"/>
              <a:gd name="T11" fmla="*/ 91 w 91"/>
              <a:gd name="T12" fmla="*/ 242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927" name="Text Box 71"/>
          <p:cNvSpPr txBox="1">
            <a:spLocks noChangeArrowheads="1"/>
          </p:cNvSpPr>
          <p:nvPr/>
        </p:nvSpPr>
        <p:spPr bwMode="auto">
          <a:xfrm>
            <a:off x="1033463" y="4316413"/>
            <a:ext cx="2816225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5425" indent="-22542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LastByteSent-</a:t>
            </a:r>
          </a:p>
          <a:p>
            <a:pPr marL="225425" indent="-225425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LastByteAcked</a:t>
            </a:r>
            <a:endParaRPr lang="en-US" sz="1800">
              <a:latin typeface="Courier New" pitchFamily="49" charset="0"/>
            </a:endParaRPr>
          </a:p>
        </p:txBody>
      </p:sp>
      <p:grpSp>
        <p:nvGrpSpPr>
          <p:cNvPr id="79928" name="Group 74"/>
          <p:cNvGrpSpPr>
            <a:grpSpLocks/>
          </p:cNvGrpSpPr>
          <p:nvPr/>
        </p:nvGrpSpPr>
        <p:grpSpPr bwMode="auto">
          <a:xfrm>
            <a:off x="3160713" y="4386263"/>
            <a:ext cx="350837" cy="336550"/>
            <a:chOff x="2059" y="2097"/>
            <a:chExt cx="221" cy="212"/>
          </a:xfrm>
        </p:grpSpPr>
        <p:sp>
          <p:nvSpPr>
            <p:cNvPr id="79942" name="Text Box 72"/>
            <p:cNvSpPr txBox="1">
              <a:spLocks noChangeArrowheads="1"/>
            </p:cNvSpPr>
            <p:nvPr/>
          </p:nvSpPr>
          <p:spPr bwMode="auto">
            <a:xfrm>
              <a:off x="2059" y="2097"/>
              <a:ext cx="2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/>
                <a:t>&lt;</a:t>
              </a:r>
            </a:p>
          </p:txBody>
        </p:sp>
        <p:sp>
          <p:nvSpPr>
            <p:cNvPr id="79943" name="Line 73"/>
            <p:cNvSpPr>
              <a:spLocks noChangeShapeType="1"/>
            </p:cNvSpPr>
            <p:nvPr/>
          </p:nvSpPr>
          <p:spPr bwMode="auto">
            <a:xfrm>
              <a:off x="2133" y="2269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9929" name="Text Box 75"/>
          <p:cNvSpPr txBox="1">
            <a:spLocks noChangeArrowheads="1"/>
          </p:cNvSpPr>
          <p:nvPr/>
        </p:nvSpPr>
        <p:spPr bwMode="auto">
          <a:xfrm>
            <a:off x="3516313" y="4365625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urier New" pitchFamily="49" charset="0"/>
              </a:rPr>
              <a:t>cwnd</a:t>
            </a:r>
          </a:p>
        </p:txBody>
      </p:sp>
      <p:sp>
        <p:nvSpPr>
          <p:cNvPr id="79930" name="Rectangle 76"/>
          <p:cNvSpPr>
            <a:spLocks noChangeArrowheads="1"/>
          </p:cNvSpPr>
          <p:nvPr/>
        </p:nvSpPr>
        <p:spPr bwMode="auto">
          <a:xfrm>
            <a:off x="896938" y="4306888"/>
            <a:ext cx="3725862" cy="642937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9931" name="Text Box 78"/>
          <p:cNvSpPr txBox="1">
            <a:spLocks noChangeArrowheads="1"/>
          </p:cNvSpPr>
          <p:nvPr/>
        </p:nvSpPr>
        <p:spPr bwMode="auto">
          <a:xfrm>
            <a:off x="714375" y="1390650"/>
            <a:ext cx="2720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i="1"/>
              <a:t>sender sequence number space </a:t>
            </a:r>
          </a:p>
        </p:txBody>
      </p:sp>
      <p:sp>
        <p:nvSpPr>
          <p:cNvPr id="79932" name="Text Box 79"/>
          <p:cNvSpPr txBox="1">
            <a:spLocks noChangeArrowheads="1"/>
          </p:cNvSpPr>
          <p:nvPr/>
        </p:nvSpPr>
        <p:spPr bwMode="auto">
          <a:xfrm>
            <a:off x="5495925" y="372745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latin typeface="Arial" charset="0"/>
              </a:rPr>
              <a:t>rate</a:t>
            </a:r>
          </a:p>
        </p:txBody>
      </p:sp>
      <p:grpSp>
        <p:nvGrpSpPr>
          <p:cNvPr id="79933" name="Group 82"/>
          <p:cNvGrpSpPr>
            <a:grpSpLocks/>
          </p:cNvGrpSpPr>
          <p:nvPr/>
        </p:nvGrpSpPr>
        <p:grpSpPr bwMode="auto">
          <a:xfrm>
            <a:off x="5902325" y="3752850"/>
            <a:ext cx="931863" cy="441325"/>
            <a:chOff x="4214" y="2517"/>
            <a:chExt cx="587" cy="278"/>
          </a:xfrm>
        </p:grpSpPr>
        <p:sp>
          <p:nvSpPr>
            <p:cNvPr id="79940" name="Text Box 80"/>
            <p:cNvSpPr txBox="1">
              <a:spLocks noChangeArrowheads="1"/>
            </p:cNvSpPr>
            <p:nvPr/>
          </p:nvSpPr>
          <p:spPr bwMode="auto">
            <a:xfrm>
              <a:off x="4216" y="2517"/>
              <a:ext cx="5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/>
                <a:t>~</a:t>
              </a:r>
            </a:p>
          </p:txBody>
        </p:sp>
        <p:sp>
          <p:nvSpPr>
            <p:cNvPr id="79941" name="Text Box 81"/>
            <p:cNvSpPr txBox="1">
              <a:spLocks noChangeArrowheads="1"/>
            </p:cNvSpPr>
            <p:nvPr/>
          </p:nvSpPr>
          <p:spPr bwMode="auto">
            <a:xfrm>
              <a:off x="4214" y="2564"/>
              <a:ext cx="5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800"/>
                <a:t>~</a:t>
              </a:r>
            </a:p>
          </p:txBody>
        </p:sp>
      </p:grpSp>
      <p:grpSp>
        <p:nvGrpSpPr>
          <p:cNvPr id="79934" name="Group 86"/>
          <p:cNvGrpSpPr>
            <a:grpSpLocks/>
          </p:cNvGrpSpPr>
          <p:nvPr/>
        </p:nvGrpSpPr>
        <p:grpSpPr bwMode="auto">
          <a:xfrm>
            <a:off x="6577013" y="3603625"/>
            <a:ext cx="712787" cy="715963"/>
            <a:chOff x="4400" y="2509"/>
            <a:chExt cx="449" cy="451"/>
          </a:xfrm>
        </p:grpSpPr>
        <p:sp>
          <p:nvSpPr>
            <p:cNvPr id="79937" name="Text Box 83"/>
            <p:cNvSpPr txBox="1">
              <a:spLocks noChangeArrowheads="1"/>
            </p:cNvSpPr>
            <p:nvPr/>
          </p:nvSpPr>
          <p:spPr bwMode="auto">
            <a:xfrm>
              <a:off x="4400" y="2509"/>
              <a:ext cx="4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/>
                <a:t>cwnd</a:t>
              </a:r>
            </a:p>
          </p:txBody>
        </p:sp>
        <p:sp>
          <p:nvSpPr>
            <p:cNvPr id="79938" name="Text Box 84"/>
            <p:cNvSpPr txBox="1">
              <a:spLocks noChangeArrowheads="1"/>
            </p:cNvSpPr>
            <p:nvPr/>
          </p:nvSpPr>
          <p:spPr bwMode="auto">
            <a:xfrm>
              <a:off x="4443" y="2729"/>
              <a:ext cx="3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/>
                <a:t>RTT</a:t>
              </a:r>
            </a:p>
          </p:txBody>
        </p:sp>
        <p:sp>
          <p:nvSpPr>
            <p:cNvPr id="79939" name="Line 85"/>
            <p:cNvSpPr>
              <a:spLocks noChangeShapeType="1"/>
            </p:cNvSpPr>
            <p:nvPr/>
          </p:nvSpPr>
          <p:spPr bwMode="auto">
            <a:xfrm>
              <a:off x="4430" y="273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9935" name="Text Box 87"/>
          <p:cNvSpPr txBox="1">
            <a:spLocks noChangeArrowheads="1"/>
          </p:cNvSpPr>
          <p:nvPr/>
        </p:nvSpPr>
        <p:spPr bwMode="auto">
          <a:xfrm>
            <a:off x="7294563" y="3762375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bytes/sec</a:t>
            </a:r>
          </a:p>
        </p:txBody>
      </p:sp>
      <p:sp>
        <p:nvSpPr>
          <p:cNvPr id="79936" name="Rectangle 88"/>
          <p:cNvSpPr>
            <a:spLocks noChangeArrowheads="1"/>
          </p:cNvSpPr>
          <p:nvPr/>
        </p:nvSpPr>
        <p:spPr bwMode="auto">
          <a:xfrm>
            <a:off x="5451475" y="3638550"/>
            <a:ext cx="3035300" cy="64452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0547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9C1FF14-2645-43C0-A843-2090F63F1B07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149225"/>
            <a:ext cx="7772400" cy="1041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Slow Start 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1663" y="1397000"/>
            <a:ext cx="4249737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cs typeface="+mn-cs"/>
              </a:rPr>
              <a:t>when connection begins, increase rate exponentially until first loss event: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initially </a:t>
            </a:r>
            <a:r>
              <a:rPr lang="en-US" b="1" dirty="0" err="1">
                <a:latin typeface="Courier New" charset="0"/>
              </a:rPr>
              <a:t>cwnd</a:t>
            </a:r>
            <a:r>
              <a:rPr lang="en-US" dirty="0"/>
              <a:t> = 1 MSS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double </a:t>
            </a:r>
            <a:r>
              <a:rPr lang="en-US" b="1" dirty="0" err="1">
                <a:latin typeface="Courier New" charset="0"/>
              </a:rPr>
              <a:t>cwnd</a:t>
            </a:r>
            <a:r>
              <a:rPr lang="en-US" dirty="0"/>
              <a:t> every RTT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done by incrementing </a:t>
            </a:r>
            <a:r>
              <a:rPr lang="en-US" b="1" dirty="0" err="1">
                <a:latin typeface="Courier New" charset="0"/>
              </a:rPr>
              <a:t>cwnd</a:t>
            </a:r>
            <a:r>
              <a:rPr lang="en-US" dirty="0"/>
              <a:t> for every ACK received</a:t>
            </a:r>
          </a:p>
          <a:p>
            <a:pPr>
              <a:buFont typeface="Wingdings" charset="0"/>
              <a:buChar char="v"/>
              <a:defRPr/>
            </a:pPr>
            <a:r>
              <a:rPr lang="en-US" i="1" u="sng" dirty="0">
                <a:solidFill>
                  <a:srgbClr val="CC0000"/>
                </a:solidFill>
                <a:cs typeface="+mn-cs"/>
              </a:rPr>
              <a:t>summary:</a:t>
            </a:r>
            <a:r>
              <a:rPr lang="en-US" i="1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initial rate is slow but ramps up exponentially fast</a:t>
            </a:r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5616575" y="23098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Text Box 8"/>
          <p:cNvSpPr txBox="1">
            <a:spLocks noChangeArrowheads="1"/>
          </p:cNvSpPr>
          <p:nvPr/>
        </p:nvSpPr>
        <p:spPr bwMode="auto">
          <a:xfrm>
            <a:off x="5213350" y="1171575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Arial" charset="0"/>
              </a:rPr>
              <a:t>Host A</a:t>
            </a:r>
          </a:p>
        </p:txBody>
      </p:sp>
      <p:sp>
        <p:nvSpPr>
          <p:cNvPr id="80904" name="Text Box 9"/>
          <p:cNvSpPr txBox="1">
            <a:spLocks noChangeArrowheads="1"/>
          </p:cNvSpPr>
          <p:nvPr/>
        </p:nvSpPr>
        <p:spPr bwMode="auto">
          <a:xfrm rot="408567">
            <a:off x="6623050" y="2276475"/>
            <a:ext cx="1208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one segment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80905" name="Text Box 10"/>
          <p:cNvSpPr txBox="1">
            <a:spLocks noChangeArrowheads="1"/>
          </p:cNvSpPr>
          <p:nvPr/>
        </p:nvSpPr>
        <p:spPr bwMode="auto">
          <a:xfrm rot="-5400000">
            <a:off x="5174456" y="2513807"/>
            <a:ext cx="5286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RTT</a:t>
            </a:r>
            <a:endParaRPr lang="en-US" sz="1000">
              <a:latin typeface="Arial" charset="0"/>
            </a:endParaRPr>
          </a:p>
        </p:txBody>
      </p:sp>
      <p:sp>
        <p:nvSpPr>
          <p:cNvPr id="80906" name="Text Box 12"/>
          <p:cNvSpPr txBox="1">
            <a:spLocks noChangeArrowheads="1"/>
          </p:cNvSpPr>
          <p:nvPr/>
        </p:nvSpPr>
        <p:spPr bwMode="auto">
          <a:xfrm>
            <a:off x="7650163" y="1157288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Arial" charset="0"/>
              </a:rPr>
              <a:t>Host B</a:t>
            </a:r>
          </a:p>
        </p:txBody>
      </p:sp>
      <p:sp>
        <p:nvSpPr>
          <p:cNvPr id="80907" name="Line 13"/>
          <p:cNvSpPr>
            <a:spLocks noChangeShapeType="1"/>
          </p:cNvSpPr>
          <p:nvPr/>
        </p:nvSpPr>
        <p:spPr bwMode="auto">
          <a:xfrm>
            <a:off x="5611813" y="21240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8" name="Line 14"/>
          <p:cNvSpPr>
            <a:spLocks noChangeShapeType="1"/>
          </p:cNvSpPr>
          <p:nvPr/>
        </p:nvSpPr>
        <p:spPr bwMode="auto">
          <a:xfrm>
            <a:off x="8126413" y="21621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9" name="Line 15"/>
          <p:cNvSpPr>
            <a:spLocks noChangeShapeType="1"/>
          </p:cNvSpPr>
          <p:nvPr/>
        </p:nvSpPr>
        <p:spPr bwMode="auto">
          <a:xfrm flipH="1" flipV="1">
            <a:off x="5430838" y="2273300"/>
            <a:ext cx="4762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Line 16"/>
          <p:cNvSpPr>
            <a:spLocks noChangeShapeType="1"/>
          </p:cNvSpPr>
          <p:nvPr/>
        </p:nvSpPr>
        <p:spPr bwMode="auto">
          <a:xfrm>
            <a:off x="5440363" y="2879725"/>
            <a:ext cx="4762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11" name="Line 17"/>
          <p:cNvSpPr>
            <a:spLocks noChangeShapeType="1"/>
          </p:cNvSpPr>
          <p:nvPr/>
        </p:nvSpPr>
        <p:spPr bwMode="auto">
          <a:xfrm flipV="1">
            <a:off x="5592763" y="2714625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0912" name="Group 18"/>
          <p:cNvGrpSpPr>
            <a:grpSpLocks/>
          </p:cNvGrpSpPr>
          <p:nvPr/>
        </p:nvGrpSpPr>
        <p:grpSpPr bwMode="auto">
          <a:xfrm>
            <a:off x="7840663" y="5456238"/>
            <a:ext cx="615950" cy="366712"/>
            <a:chOff x="3317" y="3527"/>
            <a:chExt cx="388" cy="231"/>
          </a:xfrm>
        </p:grpSpPr>
        <p:sp>
          <p:nvSpPr>
            <p:cNvPr id="80966" name="Rectangle 19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80967" name="Text Box 20"/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Arial" charset="0"/>
                </a:rPr>
                <a:t>time</a:t>
              </a:r>
              <a:endParaRPr lang="en-US" sz="1000">
                <a:latin typeface="Arial" charset="0"/>
              </a:endParaRPr>
            </a:p>
          </p:txBody>
        </p:sp>
      </p:grpSp>
      <p:sp>
        <p:nvSpPr>
          <p:cNvPr id="80913" name="Line 21"/>
          <p:cNvSpPr>
            <a:spLocks noChangeShapeType="1"/>
          </p:cNvSpPr>
          <p:nvPr/>
        </p:nvSpPr>
        <p:spPr bwMode="auto">
          <a:xfrm>
            <a:off x="5621338" y="309086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14" name="Line 22"/>
          <p:cNvSpPr>
            <a:spLocks noChangeShapeType="1"/>
          </p:cNvSpPr>
          <p:nvPr/>
        </p:nvSpPr>
        <p:spPr bwMode="auto">
          <a:xfrm>
            <a:off x="5616575" y="3176588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15" name="Line 23"/>
          <p:cNvSpPr>
            <a:spLocks noChangeShapeType="1"/>
          </p:cNvSpPr>
          <p:nvPr/>
        </p:nvSpPr>
        <p:spPr bwMode="auto">
          <a:xfrm flipV="1">
            <a:off x="5616575" y="3700463"/>
            <a:ext cx="2528888" cy="3619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16" name="Line 24"/>
          <p:cNvSpPr>
            <a:spLocks noChangeShapeType="1"/>
          </p:cNvSpPr>
          <p:nvPr/>
        </p:nvSpPr>
        <p:spPr bwMode="auto">
          <a:xfrm flipV="1">
            <a:off x="5589588" y="39608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17" name="Text Box 25"/>
          <p:cNvSpPr txBox="1">
            <a:spLocks noChangeArrowheads="1"/>
          </p:cNvSpPr>
          <p:nvPr/>
        </p:nvSpPr>
        <p:spPr bwMode="auto">
          <a:xfrm rot="408567">
            <a:off x="6621463" y="3062288"/>
            <a:ext cx="1277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two segments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80918" name="Text Box 26"/>
          <p:cNvSpPr txBox="1">
            <a:spLocks noChangeArrowheads="1"/>
          </p:cNvSpPr>
          <p:nvPr/>
        </p:nvSpPr>
        <p:spPr bwMode="auto">
          <a:xfrm rot="408567">
            <a:off x="6713538" y="4076700"/>
            <a:ext cx="13065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four segments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80919" name="Group 27"/>
          <p:cNvGrpSpPr>
            <a:grpSpLocks/>
          </p:cNvGrpSpPr>
          <p:nvPr/>
        </p:nvGrpSpPr>
        <p:grpSpPr bwMode="auto">
          <a:xfrm>
            <a:off x="5611813" y="4095750"/>
            <a:ext cx="2519362" cy="652463"/>
            <a:chOff x="3954" y="2214"/>
            <a:chExt cx="1587" cy="411"/>
          </a:xfrm>
        </p:grpSpPr>
        <p:sp>
          <p:nvSpPr>
            <p:cNvPr id="80962" name="Line 28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63" name="Line 29"/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64" name="Line 30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65" name="Line 31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920" name="Group 32"/>
          <p:cNvGrpSpPr>
            <a:grpSpLocks/>
          </p:cNvGrpSpPr>
          <p:nvPr/>
        </p:nvGrpSpPr>
        <p:grpSpPr bwMode="auto">
          <a:xfrm flipV="1">
            <a:off x="5897563" y="4476750"/>
            <a:ext cx="2228850" cy="604838"/>
            <a:chOff x="3954" y="2214"/>
            <a:chExt cx="1587" cy="411"/>
          </a:xfrm>
        </p:grpSpPr>
        <p:sp>
          <p:nvSpPr>
            <p:cNvPr id="80958" name="Line 33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59" name="Line 34"/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60" name="Line 35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61" name="Line 36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80921" name="Picture 3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88" y="927100"/>
            <a:ext cx="3656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0922" name="Group 43"/>
          <p:cNvGrpSpPr>
            <a:grpSpLocks/>
          </p:cNvGrpSpPr>
          <p:nvPr/>
        </p:nvGrpSpPr>
        <p:grpSpPr bwMode="auto">
          <a:xfrm>
            <a:off x="5173663" y="1495425"/>
            <a:ext cx="654050" cy="601663"/>
            <a:chOff x="-44" y="1473"/>
            <a:chExt cx="981" cy="1105"/>
          </a:xfrm>
        </p:grpSpPr>
        <p:pic>
          <p:nvPicPr>
            <p:cNvPr id="80956" name="Picture 44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957" name="Freeform 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23" name="Group 46"/>
          <p:cNvGrpSpPr>
            <a:grpSpLocks/>
          </p:cNvGrpSpPr>
          <p:nvPr/>
        </p:nvGrpSpPr>
        <p:grpSpPr bwMode="auto">
          <a:xfrm>
            <a:off x="7908925" y="1509713"/>
            <a:ext cx="382588" cy="547687"/>
            <a:chOff x="4140" y="429"/>
            <a:chExt cx="1425" cy="2396"/>
          </a:xfrm>
        </p:grpSpPr>
        <p:sp>
          <p:nvSpPr>
            <p:cNvPr id="80924" name="Freeform 4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25" name="Rectangle 48"/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80926" name="Freeform 4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27" name="Freeform 5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28" name="Rectangle 51"/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80929" name="Group 5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0954" name="AutoShape 53"/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80955" name="AutoShape 54"/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80930" name="Rectangle 55"/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80931" name="Group 5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0952" name="AutoShape 57"/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80953" name="AutoShape 58"/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80932" name="Rectangle 59"/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80933" name="Rectangle 60"/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80934" name="Group 6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0950" name="AutoShape 62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80951" name="AutoShape 63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80935" name="Freeform 6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0936" name="Group 6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0948" name="AutoShape 66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80949" name="AutoShape 67"/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80937" name="Rectangle 68"/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80938" name="Freeform 6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39" name="Freeform 7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0" name="Oval 71"/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80941" name="Freeform 7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2" name="AutoShape 73"/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80943" name="AutoShape 74"/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80944" name="Oval 75"/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80945" name="Oval 76"/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80946" name="Oval 77"/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80947" name="Rectangle 78"/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9B33F47-9C6D-4C9B-803C-A9D623397E8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 outline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3.4 principles of reliable data transfer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/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cs typeface="+mn-cs"/>
              </a:rPr>
              <a:t>3.7 TCP congestion control</a:t>
            </a:r>
          </a:p>
        </p:txBody>
      </p:sp>
      <p:pic>
        <p:nvPicPr>
          <p:cNvPr id="12295" name="Picture 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064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40300F8-474B-4946-B78A-8E44ECE7215E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pic>
        <p:nvPicPr>
          <p:cNvPr id="81924" name="Picture 12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925" y="1031875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TCP: detecting, reacting to loss</a:t>
            </a:r>
          </a:p>
        </p:txBody>
      </p:sp>
      <p:sp>
        <p:nvSpPr>
          <p:cNvPr id="819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577263" cy="2438400"/>
          </a:xfrm>
        </p:spPr>
        <p:txBody>
          <a:bodyPr/>
          <a:lstStyle/>
          <a:p>
            <a:r>
              <a:rPr lang="en-US" sz="3200">
                <a:ea typeface="ＭＳ Ｐゴシック" pitchFamily="34" charset="-128"/>
              </a:rPr>
              <a:t>loss indicated by timeout:</a:t>
            </a:r>
          </a:p>
          <a:p>
            <a:pPr lvl="1"/>
            <a:r>
              <a:rPr lang="en-US" sz="2800" b="1">
                <a:latin typeface="Courier New" pitchFamily="49" charset="0"/>
                <a:ea typeface="ＭＳ Ｐゴシック" pitchFamily="34" charset="-128"/>
              </a:rPr>
              <a:t>cwnd</a:t>
            </a:r>
            <a:r>
              <a:rPr lang="en-US" sz="2800">
                <a:ea typeface="ＭＳ Ｐゴシック" pitchFamily="34" charset="-128"/>
              </a:rPr>
              <a:t> set to 1 MSS; </a:t>
            </a:r>
          </a:p>
          <a:p>
            <a:pPr lvl="1"/>
            <a:r>
              <a:rPr lang="en-US" sz="2800">
                <a:ea typeface="ＭＳ Ｐゴシック" pitchFamily="34" charset="-128"/>
              </a:rPr>
              <a:t>window then grows exponentially (as in slow start) to threshold, then grows linearly</a:t>
            </a:r>
          </a:p>
          <a:p>
            <a:r>
              <a:rPr lang="en-US" sz="3200">
                <a:ea typeface="ＭＳ Ｐゴシック" pitchFamily="34" charset="-128"/>
              </a:rPr>
              <a:t>loss indicated by 3 duplicate ACKs: </a:t>
            </a:r>
            <a:r>
              <a:rPr lang="en-US">
                <a:ea typeface="ＭＳ Ｐゴシック" pitchFamily="34" charset="-128"/>
              </a:rPr>
              <a:t>TCP RENO</a:t>
            </a:r>
          </a:p>
          <a:p>
            <a:pPr lvl="1"/>
            <a:r>
              <a:rPr lang="en-US" sz="2800">
                <a:ea typeface="ＭＳ Ｐゴシック" pitchFamily="34" charset="-128"/>
              </a:rPr>
              <a:t>dup ACKs indicate network capable of  delivering some segments </a:t>
            </a:r>
          </a:p>
          <a:p>
            <a:pPr lvl="1"/>
            <a:r>
              <a:rPr lang="en-US" sz="2800" b="1">
                <a:latin typeface="Courier New" pitchFamily="49" charset="0"/>
                <a:ea typeface="ＭＳ Ｐゴシック" pitchFamily="34" charset="-128"/>
              </a:rPr>
              <a:t>cwnd</a:t>
            </a:r>
            <a:r>
              <a:rPr lang="en-US" sz="2800">
                <a:ea typeface="ＭＳ Ｐゴシック" pitchFamily="34" charset="-128"/>
              </a:rPr>
              <a:t> is cut in half window then grows linearly</a:t>
            </a:r>
          </a:p>
          <a:p>
            <a:r>
              <a:rPr lang="en-US" sz="3200">
                <a:ea typeface="ＭＳ Ｐゴシック" pitchFamily="34" charset="-128"/>
              </a:rPr>
              <a:t>TCP Tahoe always sets </a:t>
            </a:r>
            <a:r>
              <a:rPr lang="en-US" b="1">
                <a:latin typeface="Courier New" pitchFamily="49" charset="0"/>
                <a:ea typeface="ＭＳ Ｐゴシック" pitchFamily="34" charset="-128"/>
              </a:rPr>
              <a:t>cwnd</a:t>
            </a:r>
            <a:r>
              <a:rPr lang="en-US" sz="3200">
                <a:ea typeface="ＭＳ Ｐゴシック" pitchFamily="34" charset="-128"/>
              </a:rPr>
              <a:t> to 1 (timeout or 3 duplicate acks)</a:t>
            </a:r>
          </a:p>
          <a:p>
            <a:pPr lvl="1"/>
            <a:endParaRPr lang="en-US" sz="280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075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11FF8269-9F12-4B6A-8605-DCE784CDF547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281940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  <a:ea typeface="ＭＳ Ｐゴシック" pitchFamily="34" charset="-128"/>
              </a:rPr>
              <a:t>Q:</a:t>
            </a:r>
            <a:r>
              <a:rPr lang="en-US" sz="2400">
                <a:ea typeface="ＭＳ Ｐゴシック" pitchFamily="34" charset="-128"/>
              </a:rPr>
              <a:t> when should the exponential increase switch to linear?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  <a:ea typeface="ＭＳ Ｐゴシック" pitchFamily="34" charset="-128"/>
              </a:rPr>
              <a:t>A:</a:t>
            </a:r>
            <a:r>
              <a:rPr lang="en-US" sz="2400">
                <a:ea typeface="ＭＳ Ｐゴシック" pitchFamily="34" charset="-128"/>
              </a:rPr>
              <a:t> when </a:t>
            </a:r>
            <a:r>
              <a:rPr lang="en-US" sz="2400" b="1">
                <a:latin typeface="Courier New" pitchFamily="49" charset="0"/>
                <a:ea typeface="ＭＳ Ｐゴシック" pitchFamily="34" charset="-128"/>
              </a:rPr>
              <a:t>cwnd</a:t>
            </a:r>
            <a:r>
              <a:rPr lang="en-US" sz="2400">
                <a:ea typeface="ＭＳ Ｐゴシック" pitchFamily="34" charset="-128"/>
              </a:rPr>
              <a:t> gets to 1/2 of its value before timeout.</a:t>
            </a:r>
          </a:p>
          <a:p>
            <a:pPr>
              <a:buFont typeface="Wingdings" pitchFamily="2" charset="2"/>
              <a:buNone/>
            </a:pPr>
            <a:endParaRPr lang="en-US" sz="240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 </a:t>
            </a:r>
          </a:p>
        </p:txBody>
      </p:sp>
      <p:sp>
        <p:nvSpPr>
          <p:cNvPr id="8294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3962400"/>
            <a:ext cx="3810000" cy="1905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FF0000"/>
                </a:solidFill>
                <a:ea typeface="ＭＳ Ｐゴシック" pitchFamily="34" charset="-128"/>
              </a:rPr>
              <a:t>Implementation:</a:t>
            </a:r>
            <a:endParaRPr lang="en-US">
              <a:ea typeface="ＭＳ Ｐゴシック" pitchFamily="34" charset="-128"/>
            </a:endParaRPr>
          </a:p>
          <a:p>
            <a:r>
              <a:rPr lang="en-US" sz="2400">
                <a:ea typeface="ＭＳ Ｐゴシック" pitchFamily="34" charset="-128"/>
              </a:rPr>
              <a:t>variable </a:t>
            </a:r>
            <a:r>
              <a:rPr lang="en-US" sz="2400" b="1">
                <a:latin typeface="Courier New" pitchFamily="49" charset="0"/>
                <a:ea typeface="ＭＳ Ｐゴシック" pitchFamily="34" charset="-128"/>
              </a:rPr>
              <a:t>ssthresh</a:t>
            </a:r>
            <a:r>
              <a:rPr lang="en-US" sz="2400">
                <a:latin typeface="Courier New" pitchFamily="49" charset="0"/>
                <a:ea typeface="ＭＳ Ｐゴシック" pitchFamily="34" charset="-128"/>
              </a:rPr>
              <a:t> </a:t>
            </a:r>
          </a:p>
          <a:p>
            <a:r>
              <a:rPr lang="en-US" sz="2400">
                <a:ea typeface="ＭＳ Ｐゴシック" pitchFamily="34" charset="-128"/>
              </a:rPr>
              <a:t>on loss event, </a:t>
            </a:r>
            <a:r>
              <a:rPr lang="en-US" sz="2400" b="1">
                <a:latin typeface="Courier New" pitchFamily="49" charset="0"/>
                <a:ea typeface="ＭＳ Ｐゴシック" pitchFamily="34" charset="-128"/>
              </a:rPr>
              <a:t>ssthresh</a:t>
            </a:r>
            <a:r>
              <a:rPr lang="en-US" sz="2400">
                <a:ea typeface="ＭＳ Ｐゴシック" pitchFamily="34" charset="-128"/>
              </a:rPr>
              <a:t> is set to 1/2 of </a:t>
            </a:r>
            <a:r>
              <a:rPr lang="en-US" sz="2400" b="1">
                <a:latin typeface="Courier New" pitchFamily="49" charset="0"/>
                <a:ea typeface="ＭＳ Ｐゴシック" pitchFamily="34" charset="-128"/>
              </a:rPr>
              <a:t>cwnd</a:t>
            </a:r>
            <a:r>
              <a:rPr lang="en-US" sz="24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400">
                <a:ea typeface="ＭＳ Ｐゴシック" pitchFamily="34" charset="-128"/>
              </a:rPr>
              <a:t>just before loss event</a:t>
            </a:r>
          </a:p>
        </p:txBody>
      </p:sp>
      <p:pic>
        <p:nvPicPr>
          <p:cNvPr id="8295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2025" y="1770063"/>
            <a:ext cx="5105400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51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925" y="942975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0" name="Rectangle 10"/>
          <p:cNvSpPr>
            <a:spLocks noGrp="1" noChangeArrowheads="1"/>
          </p:cNvSpPr>
          <p:nvPr>
            <p:ph type="title"/>
          </p:nvPr>
        </p:nvSpPr>
        <p:spPr>
          <a:xfrm>
            <a:off x="533400" y="139700"/>
            <a:ext cx="8043863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TCP: switching from slow start to CA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095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E24EC29-29CC-471B-8817-55B8857F82A5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p:pic>
        <p:nvPicPr>
          <p:cNvPr id="83972" name="Picture 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963" y="925513"/>
            <a:ext cx="3824287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239713"/>
            <a:ext cx="7772400" cy="928687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throughput</a:t>
            </a:r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362075"/>
            <a:ext cx="8269288" cy="4648200"/>
          </a:xfrm>
        </p:spPr>
        <p:txBody>
          <a:bodyPr/>
          <a:lstStyle/>
          <a:p>
            <a:r>
              <a:rPr lang="en-US" sz="2800">
                <a:ea typeface="ＭＳ Ｐゴシック" pitchFamily="34" charset="-128"/>
              </a:rPr>
              <a:t>avg. TCP thruput as function of window size, RTT?</a:t>
            </a:r>
          </a:p>
          <a:p>
            <a:pPr lvl="1"/>
            <a:r>
              <a:rPr lang="en-US" sz="2400">
                <a:ea typeface="ＭＳ Ｐゴシック" pitchFamily="34" charset="-128"/>
              </a:rPr>
              <a:t>ignore slow start, assume always data to send</a:t>
            </a:r>
          </a:p>
          <a:p>
            <a:r>
              <a:rPr lang="en-US" sz="2800">
                <a:ea typeface="ＭＳ Ｐゴシック" pitchFamily="34" charset="-128"/>
              </a:rPr>
              <a:t>W: window size </a:t>
            </a:r>
            <a:r>
              <a:rPr lang="en-US" sz="1600">
                <a:ea typeface="ＭＳ Ｐゴシック" pitchFamily="34" charset="-128"/>
              </a:rPr>
              <a:t>(measured in bytes)</a:t>
            </a:r>
            <a:r>
              <a:rPr lang="en-US" sz="2800">
                <a:ea typeface="ＭＳ Ｐゴシック" pitchFamily="34" charset="-128"/>
              </a:rPr>
              <a:t> where loss occurs</a:t>
            </a:r>
          </a:p>
          <a:p>
            <a:pPr lvl="1"/>
            <a:r>
              <a:rPr lang="en-US" sz="2400">
                <a:ea typeface="ＭＳ Ｐゴシック" pitchFamily="34" charset="-128"/>
              </a:rPr>
              <a:t>avg. window size (# in-flight bytes) is ¾ W</a:t>
            </a:r>
          </a:p>
          <a:p>
            <a:pPr lvl="1"/>
            <a:r>
              <a:rPr lang="en-US" sz="2400">
                <a:ea typeface="ＭＳ Ｐゴシック" pitchFamily="34" charset="-128"/>
              </a:rPr>
              <a:t>avg. thruput is 3/4W per RTT</a:t>
            </a:r>
          </a:p>
        </p:txBody>
      </p:sp>
      <p:grpSp>
        <p:nvGrpSpPr>
          <p:cNvPr id="83975" name="Group 35"/>
          <p:cNvGrpSpPr>
            <a:grpSpLocks/>
          </p:cNvGrpSpPr>
          <p:nvPr/>
        </p:nvGrpSpPr>
        <p:grpSpPr bwMode="auto">
          <a:xfrm>
            <a:off x="1830388" y="4300538"/>
            <a:ext cx="4873625" cy="1998662"/>
            <a:chOff x="279" y="2432"/>
            <a:chExt cx="3070" cy="1259"/>
          </a:xfrm>
        </p:grpSpPr>
        <p:sp>
          <p:nvSpPr>
            <p:cNvPr id="83986" name="Freeform 26"/>
            <p:cNvSpPr>
              <a:spLocks/>
            </p:cNvSpPr>
            <p:nvPr/>
          </p:nvSpPr>
          <p:spPr bwMode="auto">
            <a:xfrm>
              <a:off x="678" y="2556"/>
              <a:ext cx="2481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81"/>
                <a:gd name="T37" fmla="*/ 0 h 579"/>
                <a:gd name="T38" fmla="*/ 2481 w 2481"/>
                <a:gd name="T39" fmla="*/ 579 h 57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987" name="Line 28"/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988" name="Line 29"/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989" name="Line 31"/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990" name="Line 32"/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991" name="Text Box 33"/>
            <p:cNvSpPr txBox="1">
              <a:spLocks noChangeArrowheads="1"/>
            </p:cNvSpPr>
            <p:nvPr/>
          </p:nvSpPr>
          <p:spPr bwMode="auto">
            <a:xfrm>
              <a:off x="380" y="2453"/>
              <a:ext cx="23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W</a:t>
              </a:r>
            </a:p>
          </p:txBody>
        </p:sp>
        <p:sp>
          <p:nvSpPr>
            <p:cNvPr id="83992" name="Text Box 34"/>
            <p:cNvSpPr txBox="1">
              <a:spLocks noChangeArrowheads="1"/>
            </p:cNvSpPr>
            <p:nvPr/>
          </p:nvSpPr>
          <p:spPr bwMode="auto">
            <a:xfrm>
              <a:off x="279" y="3008"/>
              <a:ext cx="3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W/2</a:t>
              </a:r>
            </a:p>
          </p:txBody>
        </p:sp>
      </p:grpSp>
      <p:grpSp>
        <p:nvGrpSpPr>
          <p:cNvPr id="83976" name="Group 45"/>
          <p:cNvGrpSpPr>
            <a:grpSpLocks/>
          </p:cNvGrpSpPr>
          <p:nvPr/>
        </p:nvGrpSpPr>
        <p:grpSpPr bwMode="auto">
          <a:xfrm>
            <a:off x="2733675" y="3440113"/>
            <a:ext cx="3795713" cy="620712"/>
            <a:chOff x="1722" y="2139"/>
            <a:chExt cx="2391" cy="391"/>
          </a:xfrm>
        </p:grpSpPr>
        <p:sp>
          <p:nvSpPr>
            <p:cNvPr id="83977" name="Text Box 36"/>
            <p:cNvSpPr txBox="1">
              <a:spLocks noChangeArrowheads="1"/>
            </p:cNvSpPr>
            <p:nvPr/>
          </p:nvSpPr>
          <p:spPr bwMode="auto">
            <a:xfrm>
              <a:off x="1722" y="2219"/>
              <a:ext cx="1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/>
                <a:t>avg TCP thruput = </a:t>
              </a:r>
            </a:p>
          </p:txBody>
        </p:sp>
        <p:grpSp>
          <p:nvGrpSpPr>
            <p:cNvPr id="83978" name="Group 44"/>
            <p:cNvGrpSpPr>
              <a:grpSpLocks/>
            </p:cNvGrpSpPr>
            <p:nvPr/>
          </p:nvGrpSpPr>
          <p:grpSpPr bwMode="auto">
            <a:xfrm>
              <a:off x="2986" y="2139"/>
              <a:ext cx="1127" cy="391"/>
              <a:chOff x="3498" y="2153"/>
              <a:chExt cx="1127" cy="391"/>
            </a:xfrm>
          </p:grpSpPr>
          <p:sp>
            <p:nvSpPr>
              <p:cNvPr id="83979" name="Text Box 37"/>
              <p:cNvSpPr txBox="1">
                <a:spLocks noChangeArrowheads="1"/>
              </p:cNvSpPr>
              <p:nvPr/>
            </p:nvSpPr>
            <p:spPr bwMode="auto">
              <a:xfrm>
                <a:off x="3501" y="2153"/>
                <a:ext cx="19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800"/>
                  <a:t>3</a:t>
                </a:r>
              </a:p>
            </p:txBody>
          </p:sp>
          <p:sp>
            <p:nvSpPr>
              <p:cNvPr id="83980" name="Text Box 38"/>
              <p:cNvSpPr txBox="1">
                <a:spLocks noChangeArrowheads="1"/>
              </p:cNvSpPr>
              <p:nvPr/>
            </p:nvSpPr>
            <p:spPr bwMode="auto">
              <a:xfrm>
                <a:off x="3498" y="2313"/>
                <a:ext cx="19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800"/>
                  <a:t>4</a:t>
                </a:r>
              </a:p>
            </p:txBody>
          </p:sp>
          <p:sp>
            <p:nvSpPr>
              <p:cNvPr id="83981" name="Line 39"/>
              <p:cNvSpPr>
                <a:spLocks noChangeShapeType="1"/>
              </p:cNvSpPr>
              <p:nvPr/>
            </p:nvSpPr>
            <p:spPr bwMode="auto">
              <a:xfrm>
                <a:off x="3550" y="235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3982" name="Text Box 40"/>
              <p:cNvSpPr txBox="1">
                <a:spLocks noChangeArrowheads="1"/>
              </p:cNvSpPr>
              <p:nvPr/>
            </p:nvSpPr>
            <p:spPr bwMode="auto">
              <a:xfrm>
                <a:off x="3702" y="2157"/>
                <a:ext cx="2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800"/>
                  <a:t>W</a:t>
                </a:r>
              </a:p>
            </p:txBody>
          </p:sp>
          <p:sp>
            <p:nvSpPr>
              <p:cNvPr id="83983" name="Text Box 41"/>
              <p:cNvSpPr txBox="1">
                <a:spLocks noChangeArrowheads="1"/>
              </p:cNvSpPr>
              <p:nvPr/>
            </p:nvSpPr>
            <p:spPr bwMode="auto">
              <a:xfrm>
                <a:off x="3658" y="2309"/>
                <a:ext cx="37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800"/>
                  <a:t>RTT</a:t>
                </a:r>
              </a:p>
            </p:txBody>
          </p:sp>
          <p:sp>
            <p:nvSpPr>
              <p:cNvPr id="83984" name="Line 42"/>
              <p:cNvSpPr>
                <a:spLocks noChangeShapeType="1"/>
              </p:cNvSpPr>
              <p:nvPr/>
            </p:nvSpPr>
            <p:spPr bwMode="auto">
              <a:xfrm>
                <a:off x="3726" y="2352"/>
                <a:ext cx="2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3985" name="Text Box 43"/>
              <p:cNvSpPr txBox="1">
                <a:spLocks noChangeArrowheads="1"/>
              </p:cNvSpPr>
              <p:nvPr/>
            </p:nvSpPr>
            <p:spPr bwMode="auto">
              <a:xfrm>
                <a:off x="3975" y="2243"/>
                <a:ext cx="65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bytes/sec</a:t>
                </a:r>
              </a:p>
            </p:txBody>
          </p:sp>
        </p:grp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116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C834EEB-DABB-4C5D-8E81-49B2CA3BB252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84996" name="Line 68"/>
          <p:cNvSpPr>
            <a:spLocks noChangeShapeType="1"/>
          </p:cNvSpPr>
          <p:nvPr/>
        </p:nvSpPr>
        <p:spPr bwMode="auto">
          <a:xfrm>
            <a:off x="4857750" y="4229100"/>
            <a:ext cx="5588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84997" name="Group 59"/>
          <p:cNvGrpSpPr>
            <a:grpSpLocks/>
          </p:cNvGrpSpPr>
          <p:nvPr/>
        </p:nvGrpSpPr>
        <p:grpSpPr bwMode="auto">
          <a:xfrm>
            <a:off x="3779838" y="3898900"/>
            <a:ext cx="1082675" cy="538163"/>
            <a:chOff x="2356" y="1300"/>
            <a:chExt cx="555" cy="194"/>
          </a:xfrm>
        </p:grpSpPr>
        <p:sp>
          <p:nvSpPr>
            <p:cNvPr id="8502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502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502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85028" name="Group 63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85031" name="Freeform 6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32" name="Freeform 6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029" name="Line 66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30" name="Line 67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4998" name="Group 50"/>
          <p:cNvGrpSpPr>
            <a:grpSpLocks/>
          </p:cNvGrpSpPr>
          <p:nvPr/>
        </p:nvGrpSpPr>
        <p:grpSpPr bwMode="auto">
          <a:xfrm>
            <a:off x="5413375" y="3883025"/>
            <a:ext cx="1082675" cy="538163"/>
            <a:chOff x="2356" y="1300"/>
            <a:chExt cx="555" cy="194"/>
          </a:xfrm>
        </p:grpSpPr>
        <p:sp>
          <p:nvSpPr>
            <p:cNvPr id="8501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501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501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85020" name="Group 5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85023" name="Freeform 5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24" name="Freeform 5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021" name="Line 5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22" name="Line 5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957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412875"/>
            <a:ext cx="7620000" cy="21907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fairness goal:</a:t>
            </a:r>
            <a:r>
              <a:rPr lang="en-US">
                <a:cs typeface="+mn-cs"/>
              </a:rPr>
              <a:t> if K TCP sessions share same bottleneck link of bandwidth R, each should have average rate of R/K</a:t>
            </a:r>
          </a:p>
        </p:txBody>
      </p:sp>
      <p:sp>
        <p:nvSpPr>
          <p:cNvPr id="85000" name="Rectangle 25"/>
          <p:cNvSpPr>
            <a:spLocks noChangeArrowheads="1"/>
          </p:cNvSpPr>
          <p:nvPr/>
        </p:nvSpPr>
        <p:spPr bwMode="auto">
          <a:xfrm>
            <a:off x="5068888" y="4025900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85001" name="Rectangle 26"/>
          <p:cNvSpPr>
            <a:spLocks noChangeArrowheads="1"/>
          </p:cNvSpPr>
          <p:nvPr/>
        </p:nvSpPr>
        <p:spPr bwMode="auto">
          <a:xfrm>
            <a:off x="4378325" y="4087813"/>
            <a:ext cx="147638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85002" name="Rectangle 27"/>
          <p:cNvSpPr>
            <a:spLocks noChangeArrowheads="1"/>
          </p:cNvSpPr>
          <p:nvPr/>
        </p:nvSpPr>
        <p:spPr bwMode="auto">
          <a:xfrm>
            <a:off x="4668838" y="4025900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85003" name="Text Box 28"/>
          <p:cNvSpPr txBox="1">
            <a:spLocks noChangeArrowheads="1"/>
          </p:cNvSpPr>
          <p:nvPr/>
        </p:nvSpPr>
        <p:spPr bwMode="auto">
          <a:xfrm>
            <a:off x="1131888" y="3017838"/>
            <a:ext cx="200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TCP connection 1</a:t>
            </a:r>
          </a:p>
        </p:txBody>
      </p:sp>
      <p:sp>
        <p:nvSpPr>
          <p:cNvPr id="85004" name="Text Box 29"/>
          <p:cNvSpPr txBox="1">
            <a:spLocks noChangeArrowheads="1"/>
          </p:cNvSpPr>
          <p:nvPr/>
        </p:nvSpPr>
        <p:spPr bwMode="auto">
          <a:xfrm>
            <a:off x="3529013" y="4471988"/>
            <a:ext cx="12509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Arial" charset="0"/>
              </a:rPr>
              <a:t>bottleneck</a:t>
            </a:r>
          </a:p>
          <a:p>
            <a:pPr algn="ctr" eaLnBrk="0" hangingPunct="0"/>
            <a:r>
              <a:rPr lang="en-US" sz="1800">
                <a:latin typeface="Arial" charset="0"/>
              </a:rPr>
              <a:t>router</a:t>
            </a:r>
          </a:p>
          <a:p>
            <a:pPr algn="ctr" eaLnBrk="0" hangingPunct="0"/>
            <a:r>
              <a:rPr lang="en-US" sz="1800">
                <a:latin typeface="Arial" charset="0"/>
              </a:rPr>
              <a:t>capacity R</a:t>
            </a:r>
          </a:p>
        </p:txBody>
      </p:sp>
      <p:sp>
        <p:nvSpPr>
          <p:cNvPr id="85005" name="Freeform 40"/>
          <p:cNvSpPr>
            <a:spLocks/>
          </p:cNvSpPr>
          <p:nvPr/>
        </p:nvSpPr>
        <p:spPr bwMode="auto">
          <a:xfrm>
            <a:off x="2863850" y="3502025"/>
            <a:ext cx="4003675" cy="719138"/>
          </a:xfrm>
          <a:custGeom>
            <a:avLst/>
            <a:gdLst>
              <a:gd name="T0" fmla="*/ 0 w 2412"/>
              <a:gd name="T1" fmla="*/ 0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  <a:gd name="T9" fmla="*/ 0 w 2412"/>
              <a:gd name="T10" fmla="*/ 0 h 453"/>
              <a:gd name="T11" fmla="*/ 2412 w 2412"/>
              <a:gd name="T12" fmla="*/ 453 h 4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2" h="453">
                <a:moveTo>
                  <a:pt x="0" y="0"/>
                </a:moveTo>
                <a:cubicBezTo>
                  <a:pt x="93" y="65"/>
                  <a:pt x="156" y="318"/>
                  <a:pt x="558" y="390"/>
                </a:cubicBezTo>
                <a:cubicBezTo>
                  <a:pt x="959" y="453"/>
                  <a:pt x="2026" y="423"/>
                  <a:pt x="2412" y="432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6" name="Rectangle 41"/>
          <p:cNvSpPr>
            <a:spLocks noChangeArrowheads="1"/>
          </p:cNvSpPr>
          <p:nvPr/>
        </p:nvSpPr>
        <p:spPr bwMode="auto">
          <a:xfrm>
            <a:off x="4540250" y="4087813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85007" name="Freeform 42"/>
          <p:cNvSpPr>
            <a:spLocks/>
          </p:cNvSpPr>
          <p:nvPr/>
        </p:nvSpPr>
        <p:spPr bwMode="auto">
          <a:xfrm>
            <a:off x="2806700" y="4237038"/>
            <a:ext cx="4044950" cy="719137"/>
          </a:xfrm>
          <a:custGeom>
            <a:avLst/>
            <a:gdLst>
              <a:gd name="T0" fmla="*/ 0 w 2412"/>
              <a:gd name="T1" fmla="*/ 2147483647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  <a:gd name="T9" fmla="*/ 0 w 2412"/>
              <a:gd name="T10" fmla="*/ 0 h 453"/>
              <a:gd name="T11" fmla="*/ 2412 w 2412"/>
              <a:gd name="T12" fmla="*/ 453 h 4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2" h="453">
                <a:moveTo>
                  <a:pt x="0" y="453"/>
                </a:moveTo>
                <a:cubicBezTo>
                  <a:pt x="93" y="388"/>
                  <a:pt x="156" y="134"/>
                  <a:pt x="558" y="63"/>
                </a:cubicBezTo>
                <a:cubicBezTo>
                  <a:pt x="959" y="0"/>
                  <a:pt x="2026" y="36"/>
                  <a:pt x="2412" y="29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Rectangle 4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Fairness</a:t>
            </a:r>
          </a:p>
        </p:txBody>
      </p:sp>
      <p:pic>
        <p:nvPicPr>
          <p:cNvPr id="85009" name="Picture 4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375" y="969963"/>
            <a:ext cx="36560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10" name="Text Box 48"/>
          <p:cNvSpPr txBox="1">
            <a:spLocks noChangeArrowheads="1"/>
          </p:cNvSpPr>
          <p:nvPr/>
        </p:nvSpPr>
        <p:spPr bwMode="auto">
          <a:xfrm>
            <a:off x="1125538" y="5146675"/>
            <a:ext cx="200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" charset="0"/>
              </a:rPr>
              <a:t>TCP connection 2</a:t>
            </a:r>
          </a:p>
        </p:txBody>
      </p:sp>
      <p:grpSp>
        <p:nvGrpSpPr>
          <p:cNvPr id="85011" name="Group 69"/>
          <p:cNvGrpSpPr>
            <a:grpSpLocks/>
          </p:cNvGrpSpPr>
          <p:nvPr/>
        </p:nvGrpSpPr>
        <p:grpSpPr bwMode="auto">
          <a:xfrm>
            <a:off x="2057400" y="3333750"/>
            <a:ext cx="766763" cy="704850"/>
            <a:chOff x="-44" y="1473"/>
            <a:chExt cx="981" cy="1105"/>
          </a:xfrm>
        </p:grpSpPr>
        <p:pic>
          <p:nvPicPr>
            <p:cNvPr id="85015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016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5012" name="Group 72"/>
          <p:cNvGrpSpPr>
            <a:grpSpLocks/>
          </p:cNvGrpSpPr>
          <p:nvPr/>
        </p:nvGrpSpPr>
        <p:grpSpPr bwMode="auto">
          <a:xfrm>
            <a:off x="2073275" y="4579938"/>
            <a:ext cx="766763" cy="704850"/>
            <a:chOff x="-44" y="1473"/>
            <a:chExt cx="981" cy="1105"/>
          </a:xfrm>
        </p:grpSpPr>
        <p:pic>
          <p:nvPicPr>
            <p:cNvPr id="85013" name="Picture 73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014" name="Freeform 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126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811900CE-4B6D-4226-8E68-B22D32C42E05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pic>
        <p:nvPicPr>
          <p:cNvPr id="86020" name="Picture 2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950" y="1027113"/>
            <a:ext cx="41132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Why is TCP fair?</a:t>
            </a:r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00175"/>
            <a:ext cx="83058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cs typeface="+mn-cs"/>
              </a:rPr>
              <a:t>two competing sessions: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additive increase gives slope of 1, as throughout increases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cs typeface="+mn-cs"/>
              </a:rPr>
              <a:t>multiplicative decrease decreases throughput proportionally </a:t>
            </a:r>
          </a:p>
        </p:txBody>
      </p:sp>
      <p:sp>
        <p:nvSpPr>
          <p:cNvPr id="86023" name="Line 4"/>
          <p:cNvSpPr>
            <a:spLocks noChangeShapeType="1"/>
          </p:cNvSpPr>
          <p:nvPr/>
        </p:nvSpPr>
        <p:spPr bwMode="auto">
          <a:xfrm>
            <a:off x="2400300" y="5848350"/>
            <a:ext cx="3638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Line 5"/>
          <p:cNvSpPr>
            <a:spLocks noChangeShapeType="1"/>
          </p:cNvSpPr>
          <p:nvPr/>
        </p:nvSpPr>
        <p:spPr bwMode="auto">
          <a:xfrm flipV="1">
            <a:off x="2400300" y="2752725"/>
            <a:ext cx="0" cy="308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Line 6"/>
          <p:cNvSpPr>
            <a:spLocks noChangeShapeType="1"/>
          </p:cNvSpPr>
          <p:nvPr/>
        </p:nvSpPr>
        <p:spPr bwMode="auto">
          <a:xfrm rot="-2938105" flipH="1" flipV="1">
            <a:off x="1793875" y="4487863"/>
            <a:ext cx="3560763" cy="14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Line 7"/>
          <p:cNvSpPr>
            <a:spLocks noChangeShapeType="1"/>
          </p:cNvSpPr>
          <p:nvPr/>
        </p:nvSpPr>
        <p:spPr bwMode="auto">
          <a:xfrm>
            <a:off x="2381250" y="3000375"/>
            <a:ext cx="2819400" cy="28098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Text Box 8"/>
          <p:cNvSpPr txBox="1">
            <a:spLocks noChangeArrowheads="1"/>
          </p:cNvSpPr>
          <p:nvPr/>
        </p:nvSpPr>
        <p:spPr bwMode="auto">
          <a:xfrm>
            <a:off x="2030413" y="2828925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R</a:t>
            </a:r>
            <a:endParaRPr lang="en-US" sz="1000">
              <a:latin typeface="Arial" charset="0"/>
            </a:endParaRPr>
          </a:p>
        </p:txBody>
      </p:sp>
      <p:sp>
        <p:nvSpPr>
          <p:cNvPr id="86028" name="Text Box 9"/>
          <p:cNvSpPr txBox="1">
            <a:spLocks noChangeArrowheads="1"/>
          </p:cNvSpPr>
          <p:nvPr/>
        </p:nvSpPr>
        <p:spPr bwMode="auto">
          <a:xfrm>
            <a:off x="4983163" y="5876925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R</a:t>
            </a:r>
            <a:endParaRPr lang="en-US" sz="1000">
              <a:latin typeface="Arial" charset="0"/>
            </a:endParaRPr>
          </a:p>
        </p:txBody>
      </p:sp>
      <p:sp>
        <p:nvSpPr>
          <p:cNvPr id="86029" name="Text Box 10"/>
          <p:cNvSpPr txBox="1">
            <a:spLocks noChangeArrowheads="1"/>
          </p:cNvSpPr>
          <p:nvPr/>
        </p:nvSpPr>
        <p:spPr bwMode="auto">
          <a:xfrm>
            <a:off x="3259138" y="2819400"/>
            <a:ext cx="3546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>
                <a:latin typeface="Arial" charset="0"/>
              </a:rPr>
              <a:t>equal bandwidth share</a:t>
            </a:r>
            <a:endParaRPr lang="en-US" sz="1000">
              <a:latin typeface="Arial" charset="0"/>
            </a:endParaRPr>
          </a:p>
        </p:txBody>
      </p:sp>
      <p:sp>
        <p:nvSpPr>
          <p:cNvPr id="86030" name="Text Box 11"/>
          <p:cNvSpPr txBox="1">
            <a:spLocks noChangeArrowheads="1"/>
          </p:cNvSpPr>
          <p:nvPr/>
        </p:nvSpPr>
        <p:spPr bwMode="auto">
          <a:xfrm>
            <a:off x="1839913" y="5857875"/>
            <a:ext cx="3546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>
                <a:latin typeface="Arial" charset="0"/>
              </a:rPr>
              <a:t>Connection 1 throughput</a:t>
            </a:r>
            <a:endParaRPr lang="en-US" sz="1000">
              <a:latin typeface="Arial" charset="0"/>
            </a:endParaRPr>
          </a:p>
        </p:txBody>
      </p:sp>
      <p:sp>
        <p:nvSpPr>
          <p:cNvPr id="86031" name="Text Box 12"/>
          <p:cNvSpPr txBox="1">
            <a:spLocks noChangeArrowheads="1"/>
          </p:cNvSpPr>
          <p:nvPr/>
        </p:nvSpPr>
        <p:spPr bwMode="auto">
          <a:xfrm rot="-5396642">
            <a:off x="424656" y="4396582"/>
            <a:ext cx="3546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>
                <a:latin typeface="Arial" charset="0"/>
              </a:rPr>
              <a:t>Connection 2 throughput</a:t>
            </a:r>
            <a:endParaRPr lang="en-US" sz="1000">
              <a:latin typeface="Arial" charset="0"/>
            </a:endParaRPr>
          </a:p>
        </p:txBody>
      </p:sp>
      <p:sp>
        <p:nvSpPr>
          <p:cNvPr id="215053" name="Line 13"/>
          <p:cNvSpPr>
            <a:spLocks noChangeShapeType="1"/>
          </p:cNvSpPr>
          <p:nvPr/>
        </p:nvSpPr>
        <p:spPr bwMode="auto">
          <a:xfrm rot="-2938105" flipH="1" flipV="1">
            <a:off x="3503612" y="5105401"/>
            <a:ext cx="1293813" cy="4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54" name="Text Box 14"/>
          <p:cNvSpPr txBox="1">
            <a:spLocks noChangeArrowheads="1"/>
          </p:cNvSpPr>
          <p:nvPr/>
        </p:nvSpPr>
        <p:spPr bwMode="auto">
          <a:xfrm>
            <a:off x="4173538" y="4676775"/>
            <a:ext cx="4537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Arial" charset="0"/>
              </a:rPr>
              <a:t>congestion avoidance: additive increase</a:t>
            </a:r>
            <a:endParaRPr lang="en-US" sz="1000">
              <a:latin typeface="Arial" charset="0"/>
            </a:endParaRPr>
          </a:p>
        </p:txBody>
      </p:sp>
      <p:sp>
        <p:nvSpPr>
          <p:cNvPr id="215055" name="Line 15"/>
          <p:cNvSpPr>
            <a:spLocks noChangeShapeType="1"/>
          </p:cNvSpPr>
          <p:nvPr/>
        </p:nvSpPr>
        <p:spPr bwMode="auto">
          <a:xfrm flipH="1">
            <a:off x="3390900" y="4638675"/>
            <a:ext cx="1171575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56" name="Text Box 16"/>
          <p:cNvSpPr txBox="1">
            <a:spLocks noChangeArrowheads="1"/>
          </p:cNvSpPr>
          <p:nvPr/>
        </p:nvSpPr>
        <p:spPr bwMode="auto">
          <a:xfrm>
            <a:off x="4705350" y="4432300"/>
            <a:ext cx="3460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loss: decrease window by factor of 2</a:t>
            </a:r>
            <a:endParaRPr lang="en-US" sz="1000">
              <a:latin typeface="Arial" charset="0"/>
            </a:endParaRPr>
          </a:p>
        </p:txBody>
      </p:sp>
      <p:sp>
        <p:nvSpPr>
          <p:cNvPr id="215057" name="Line 17"/>
          <p:cNvSpPr>
            <a:spLocks noChangeShapeType="1"/>
          </p:cNvSpPr>
          <p:nvPr/>
        </p:nvSpPr>
        <p:spPr bwMode="auto">
          <a:xfrm rot="-2938105" flipH="1" flipV="1">
            <a:off x="3182938" y="4778375"/>
            <a:ext cx="1303337" cy="23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58" name="Text Box 18"/>
          <p:cNvSpPr txBox="1">
            <a:spLocks noChangeArrowheads="1"/>
          </p:cNvSpPr>
          <p:nvPr/>
        </p:nvSpPr>
        <p:spPr bwMode="auto">
          <a:xfrm>
            <a:off x="3887788" y="4191000"/>
            <a:ext cx="4537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Arial" charset="0"/>
              </a:rPr>
              <a:t>congestion avoidance: additive increase</a:t>
            </a:r>
            <a:endParaRPr lang="en-US" sz="1000">
              <a:latin typeface="Arial" charset="0"/>
            </a:endParaRPr>
          </a:p>
        </p:txBody>
      </p:sp>
      <p:sp>
        <p:nvSpPr>
          <p:cNvPr id="215059" name="Line 19"/>
          <p:cNvSpPr>
            <a:spLocks noChangeShapeType="1"/>
          </p:cNvSpPr>
          <p:nvPr/>
        </p:nvSpPr>
        <p:spPr bwMode="auto">
          <a:xfrm flipH="1">
            <a:off x="3248025" y="4352925"/>
            <a:ext cx="981075" cy="765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60" name="Text Box 20"/>
          <p:cNvSpPr txBox="1">
            <a:spLocks noChangeArrowheads="1"/>
          </p:cNvSpPr>
          <p:nvPr/>
        </p:nvSpPr>
        <p:spPr bwMode="auto">
          <a:xfrm>
            <a:off x="4305300" y="3984625"/>
            <a:ext cx="3460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loss: decrease window by factor of 2</a:t>
            </a:r>
            <a:endParaRPr lang="en-US" sz="1000">
              <a:latin typeface="Arial" charset="0"/>
            </a:endParaRPr>
          </a:p>
        </p:txBody>
      </p:sp>
      <p:sp>
        <p:nvSpPr>
          <p:cNvPr id="215061" name="Line 21"/>
          <p:cNvSpPr>
            <a:spLocks noChangeShapeType="1"/>
          </p:cNvSpPr>
          <p:nvPr/>
        </p:nvSpPr>
        <p:spPr bwMode="auto">
          <a:xfrm rot="-2938105" flipH="1" flipV="1">
            <a:off x="3039269" y="46315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62" name="Line 22"/>
          <p:cNvSpPr>
            <a:spLocks noChangeShapeType="1"/>
          </p:cNvSpPr>
          <p:nvPr/>
        </p:nvSpPr>
        <p:spPr bwMode="auto">
          <a:xfrm flipH="1">
            <a:off x="3181350" y="4171950"/>
            <a:ext cx="911225" cy="889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63" name="Line 23"/>
          <p:cNvSpPr>
            <a:spLocks noChangeShapeType="1"/>
          </p:cNvSpPr>
          <p:nvPr/>
        </p:nvSpPr>
        <p:spPr bwMode="auto">
          <a:xfrm rot="-2938105" flipH="1" flipV="1">
            <a:off x="2959894" y="45680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50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5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3" grpId="0" animBg="1"/>
      <p:bldP spid="215054" grpId="0" autoUpdateAnimBg="0"/>
      <p:bldP spid="215055" grpId="0" animBg="1"/>
      <p:bldP spid="215056" grpId="0" autoUpdateAnimBg="0"/>
      <p:bldP spid="215057" grpId="0" animBg="1"/>
      <p:bldP spid="215058" grpId="0" autoUpdateAnimBg="0"/>
      <p:bldP spid="215059" grpId="0" animBg="1"/>
      <p:bldP spid="215060" grpId="0" autoUpdateAnimBg="0"/>
      <p:bldP spid="215061" grpId="0" animBg="1"/>
      <p:bldP spid="215062" grpId="0" animBg="1"/>
      <p:bldP spid="21506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136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8B6CF9C-873C-4E84-8642-77A41658AFF1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pic>
        <p:nvPicPr>
          <p:cNvPr id="87044" name="Picture 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" y="822325"/>
            <a:ext cx="3656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2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Fairness (more)</a:t>
            </a:r>
          </a:p>
        </p:txBody>
      </p:sp>
      <p:sp>
        <p:nvSpPr>
          <p:cNvPr id="870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1219200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000099"/>
                </a:solidFill>
                <a:ea typeface="ＭＳ Ｐゴシック" pitchFamily="34" charset="-128"/>
              </a:rPr>
              <a:t>Fairness and UDP</a:t>
            </a:r>
          </a:p>
          <a:p>
            <a:r>
              <a:rPr lang="en-US">
                <a:ea typeface="ＭＳ Ｐゴシック" pitchFamily="34" charset="-128"/>
              </a:rPr>
              <a:t>multimedia apps often do not use TCP</a:t>
            </a:r>
          </a:p>
          <a:p>
            <a:pPr lvl="1"/>
            <a:r>
              <a:rPr lang="en-US">
                <a:ea typeface="ＭＳ Ｐゴシック" pitchFamily="34" charset="-128"/>
              </a:rPr>
              <a:t>do not want rate throttled by congestion control</a:t>
            </a:r>
          </a:p>
          <a:p>
            <a:r>
              <a:rPr lang="en-US">
                <a:ea typeface="ＭＳ Ｐゴシック" pitchFamily="34" charset="-128"/>
              </a:rPr>
              <a:t>instead use UDP:</a:t>
            </a:r>
          </a:p>
          <a:p>
            <a:pPr lvl="1"/>
            <a:r>
              <a:rPr lang="en-US">
                <a:ea typeface="ＭＳ Ｐゴシック" pitchFamily="34" charset="-128"/>
              </a:rPr>
              <a:t>send audio/video at constant rate, tolerate packet loss</a:t>
            </a:r>
          </a:p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8704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98963" y="1206500"/>
            <a:ext cx="457835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i="1">
                <a:solidFill>
                  <a:srgbClr val="000099"/>
                </a:solidFill>
                <a:ea typeface="ＭＳ Ｐゴシック" pitchFamily="34" charset="-128"/>
              </a:rPr>
              <a:t>Fairness, parallel TCP connections</a:t>
            </a:r>
          </a:p>
          <a:p>
            <a:pPr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application can open multiple parallel connections between two hosts</a:t>
            </a:r>
          </a:p>
          <a:p>
            <a:pPr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web browsers do this </a:t>
            </a:r>
          </a:p>
          <a:p>
            <a:pPr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e.g., link of rate R with 9 existing connections: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ea typeface="ＭＳ Ｐゴシック" pitchFamily="34" charset="-128"/>
              </a:rPr>
              <a:t>new app asks for 1 TCP, gets rate R/10</a:t>
            </a:r>
          </a:p>
          <a:p>
            <a:pPr lvl="1">
              <a:lnSpc>
                <a:spcPct val="90000"/>
              </a:lnSpc>
            </a:pPr>
            <a:r>
              <a:rPr lang="en-US" sz="2000">
                <a:ea typeface="ＭＳ Ｐゴシック" pitchFamily="34" charset="-128"/>
              </a:rPr>
              <a:t>new app asks for 11 TCPs, gets R/2 </a:t>
            </a:r>
          </a:p>
          <a:p>
            <a:pPr>
              <a:lnSpc>
                <a:spcPct val="90000"/>
              </a:lnSpc>
            </a:pPr>
            <a:endParaRPr lang="en-US" sz="200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14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11FE280-2666-4649-8C51-9B0A9ADF33C9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  <p:pic>
        <p:nvPicPr>
          <p:cNvPr id="88068" name="Picture 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938" y="904875"/>
            <a:ext cx="5027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188913"/>
            <a:ext cx="7772400" cy="9810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Chapter 3: summary</a:t>
            </a:r>
          </a:p>
        </p:txBody>
      </p:sp>
      <p:sp>
        <p:nvSpPr>
          <p:cNvPr id="1126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3413" y="1360488"/>
            <a:ext cx="4398962" cy="395287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principles behind transport layer services: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/>
              <a:t>multiplexing, demultiplexing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/>
              <a:t>reliable data transfer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/>
              <a:t>flow control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/>
              <a:t>congestion control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instantiation, implementation in the Internet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UDP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TCP</a:t>
            </a:r>
          </a:p>
        </p:txBody>
      </p:sp>
      <p:sp>
        <p:nvSpPr>
          <p:cNvPr id="8807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495925" y="2389188"/>
            <a:ext cx="3333750" cy="24574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CC0000"/>
                </a:solidFill>
                <a:ea typeface="ＭＳ Ｐゴシック" pitchFamily="34" charset="-128"/>
              </a:rPr>
              <a:t>next:</a:t>
            </a: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leaving the network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edge</a:t>
            </a:r>
            <a:r>
              <a:rPr lang="ja-JP" altLang="en-US">
                <a:ea typeface="ＭＳ Ｐゴシック" pitchFamily="34" charset="-128"/>
              </a:rPr>
              <a:t>”</a:t>
            </a:r>
            <a:r>
              <a:rPr lang="en-US" altLang="ja-JP">
                <a:ea typeface="ＭＳ Ｐゴシック" pitchFamily="34" charset="-128"/>
              </a:rPr>
              <a:t> (application, transport layers)</a:t>
            </a:r>
          </a:p>
          <a:p>
            <a:r>
              <a:rPr lang="en-US">
                <a:ea typeface="ＭＳ Ｐゴシック" pitchFamily="34" charset="-128"/>
              </a:rPr>
              <a:t>into the network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core</a:t>
            </a:r>
            <a:r>
              <a:rPr lang="ja-JP" altLang="en-US">
                <a:ea typeface="ＭＳ Ｐゴシック" pitchFamily="34" charset="-128"/>
              </a:rPr>
              <a:t>”</a:t>
            </a:r>
            <a:endParaRPr lang="en-US" altLang="ja-JP">
              <a:ea typeface="ＭＳ Ｐゴシック" pitchFamily="34" charset="-128"/>
            </a:endParaRPr>
          </a:p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Transport</a:t>
            </a:r>
            <a:r>
              <a:rPr lang="en-US" sz="1400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</a:rPr>
              <a:t>Layer</a:t>
            </a: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3913505-582E-444E-BD30-727C006ECA4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3316" name="Picture 17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3" y="936625"/>
            <a:ext cx="6399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Freeform 157"/>
          <p:cNvSpPr>
            <a:spLocks/>
          </p:cNvSpPr>
          <p:nvPr/>
        </p:nvSpPr>
        <p:spPr bwMode="auto">
          <a:xfrm>
            <a:off x="2767013" y="314325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8"/>
              <a:gd name="T16" fmla="*/ 0 h 1312"/>
              <a:gd name="T17" fmla="*/ 348 w 348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3688" y="1428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Multiplexing/demultiplexing</a:t>
            </a:r>
          </a:p>
        </p:txBody>
      </p:sp>
      <p:sp>
        <p:nvSpPr>
          <p:cNvPr id="13319" name="Text Box 37"/>
          <p:cNvSpPr txBox="1">
            <a:spLocks noChangeArrowheads="1"/>
          </p:cNvSpPr>
          <p:nvPr/>
        </p:nvSpPr>
        <p:spPr bwMode="auto">
          <a:xfrm>
            <a:off x="8007350" y="4068763"/>
            <a:ext cx="895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" charset="0"/>
              </a:rPr>
              <a:t>process</a:t>
            </a:r>
          </a:p>
        </p:txBody>
      </p:sp>
      <p:sp>
        <p:nvSpPr>
          <p:cNvPr id="13320" name="Text Box 38"/>
          <p:cNvSpPr txBox="1">
            <a:spLocks noChangeArrowheads="1"/>
          </p:cNvSpPr>
          <p:nvPr/>
        </p:nvSpPr>
        <p:spPr bwMode="auto">
          <a:xfrm>
            <a:off x="7981950" y="3667125"/>
            <a:ext cx="755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socket</a:t>
            </a:r>
          </a:p>
        </p:txBody>
      </p:sp>
      <p:grpSp>
        <p:nvGrpSpPr>
          <p:cNvPr id="2" name="Group 177"/>
          <p:cNvGrpSpPr>
            <a:grpSpLocks/>
          </p:cNvGrpSpPr>
          <p:nvPr/>
        </p:nvGrpSpPr>
        <p:grpSpPr bwMode="auto">
          <a:xfrm>
            <a:off x="4908550" y="1571625"/>
            <a:ext cx="3808413" cy="1468438"/>
            <a:chOff x="3092" y="990"/>
            <a:chExt cx="2399" cy="925"/>
          </a:xfrm>
        </p:grpSpPr>
        <p:sp>
          <p:nvSpPr>
            <p:cNvPr id="13443" name="Rectangle 41"/>
            <p:cNvSpPr>
              <a:spLocks noChangeArrowheads="1"/>
            </p:cNvSpPr>
            <p:nvPr/>
          </p:nvSpPr>
          <p:spPr bwMode="auto">
            <a:xfrm>
              <a:off x="3092" y="1163"/>
              <a:ext cx="2399" cy="75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</a:pPr>
              <a:r>
                <a:rPr lang="en-US" sz="2400" dirty="0">
                  <a:latin typeface="Gill Sans MT" pitchFamily="34" charset="0"/>
                </a:rPr>
                <a:t>use header info to deliver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2400" dirty="0">
                  <a:latin typeface="Gill Sans MT" pitchFamily="34" charset="0"/>
                </a:rPr>
                <a:t>received segments to correct 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2400" dirty="0">
                  <a:latin typeface="Gill Sans MT" pitchFamily="34" charset="0"/>
                </a:rPr>
                <a:t>socket</a:t>
              </a:r>
            </a:p>
          </p:txBody>
        </p:sp>
        <p:grpSp>
          <p:nvGrpSpPr>
            <p:cNvPr id="13444" name="Group 42"/>
            <p:cNvGrpSpPr>
              <a:grpSpLocks/>
            </p:cNvGrpSpPr>
            <p:nvPr/>
          </p:nvGrpSpPr>
          <p:grpSpPr bwMode="auto">
            <a:xfrm>
              <a:off x="3188" y="990"/>
              <a:ext cx="1994" cy="288"/>
              <a:chOff x="1136" y="3681"/>
              <a:chExt cx="1600" cy="288"/>
            </a:xfrm>
          </p:grpSpPr>
          <p:sp>
            <p:nvSpPr>
              <p:cNvPr id="13445" name="Rectangle 43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2" cy="21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3446" name="Text Box 44"/>
              <p:cNvSpPr txBox="1">
                <a:spLocks noChangeArrowheads="1"/>
              </p:cNvSpPr>
              <p:nvPr/>
            </p:nvSpPr>
            <p:spPr bwMode="auto">
              <a:xfrm>
                <a:off x="1136" y="3681"/>
                <a:ext cx="1600" cy="2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i="1">
                    <a:solidFill>
                      <a:srgbClr val="CC0000"/>
                    </a:solidFill>
                    <a:latin typeface="Gill Sans MT" pitchFamily="34" charset="0"/>
                  </a:rPr>
                  <a:t>demultiplexing at receiver:</a:t>
                </a:r>
              </a:p>
            </p:txBody>
          </p:sp>
        </p:grpSp>
      </p:grpSp>
      <p:grpSp>
        <p:nvGrpSpPr>
          <p:cNvPr id="4" name="Group 176"/>
          <p:cNvGrpSpPr>
            <a:grpSpLocks/>
          </p:cNvGrpSpPr>
          <p:nvPr/>
        </p:nvGrpSpPr>
        <p:grpSpPr bwMode="auto">
          <a:xfrm>
            <a:off x="411163" y="1335088"/>
            <a:ext cx="4029075" cy="1466850"/>
            <a:chOff x="259" y="841"/>
            <a:chExt cx="2538" cy="924"/>
          </a:xfrm>
        </p:grpSpPr>
        <p:sp>
          <p:nvSpPr>
            <p:cNvPr id="13438" name="Text Box 45"/>
            <p:cNvSpPr txBox="1">
              <a:spLocks noChangeArrowheads="1"/>
            </p:cNvSpPr>
            <p:nvPr/>
          </p:nvSpPr>
          <p:spPr bwMode="auto">
            <a:xfrm>
              <a:off x="264" y="1068"/>
              <a:ext cx="2533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US" sz="2400" dirty="0">
                  <a:latin typeface="Gill Sans MT" pitchFamily="34" charset="0"/>
                </a:rPr>
                <a:t>handle data from multiple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2400" dirty="0">
                  <a:latin typeface="Gill Sans MT" pitchFamily="34" charset="0"/>
                </a:rPr>
                <a:t>sockets, add transport header (later used for demultiplexing)</a:t>
              </a:r>
            </a:p>
          </p:txBody>
        </p:sp>
        <p:sp>
          <p:nvSpPr>
            <p:cNvPr id="13439" name="Rectangle 46"/>
            <p:cNvSpPr>
              <a:spLocks noChangeArrowheads="1"/>
            </p:cNvSpPr>
            <p:nvPr/>
          </p:nvSpPr>
          <p:spPr bwMode="auto">
            <a:xfrm>
              <a:off x="259" y="1009"/>
              <a:ext cx="2479" cy="75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3440" name="Group 47"/>
            <p:cNvGrpSpPr>
              <a:grpSpLocks/>
            </p:cNvGrpSpPr>
            <p:nvPr/>
          </p:nvGrpSpPr>
          <p:grpSpPr bwMode="auto">
            <a:xfrm>
              <a:off x="332" y="841"/>
              <a:ext cx="1742" cy="288"/>
              <a:chOff x="1101" y="3681"/>
              <a:chExt cx="1673" cy="288"/>
            </a:xfrm>
          </p:grpSpPr>
          <p:sp>
            <p:nvSpPr>
              <p:cNvPr id="13441" name="Rectangle 48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4" cy="21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3442" name="Text Box 49"/>
              <p:cNvSpPr txBox="1">
                <a:spLocks noChangeArrowheads="1"/>
              </p:cNvSpPr>
              <p:nvPr/>
            </p:nvSpPr>
            <p:spPr bwMode="auto">
              <a:xfrm>
                <a:off x="1101" y="3681"/>
                <a:ext cx="1673" cy="2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i="1">
                    <a:solidFill>
                      <a:srgbClr val="CC0000"/>
                    </a:solidFill>
                    <a:latin typeface="Gill Sans MT" pitchFamily="34" charset="0"/>
                  </a:rPr>
                  <a:t>multiplexing at sender:</a:t>
                </a:r>
              </a:p>
            </p:txBody>
          </p:sp>
        </p:grpSp>
      </p:grpSp>
      <p:grpSp>
        <p:nvGrpSpPr>
          <p:cNvPr id="13323" name="Group 57"/>
          <p:cNvGrpSpPr>
            <a:grpSpLocks/>
          </p:cNvGrpSpPr>
          <p:nvPr/>
        </p:nvGrpSpPr>
        <p:grpSpPr bwMode="auto">
          <a:xfrm>
            <a:off x="7481888" y="3741738"/>
            <a:ext cx="533400" cy="206375"/>
            <a:chOff x="344" y="1846"/>
            <a:chExt cx="336" cy="130"/>
          </a:xfrm>
        </p:grpSpPr>
        <p:sp>
          <p:nvSpPr>
            <p:cNvPr id="13434" name="Rectangle 35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35" name="Rectangle 54"/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36" name="Rectangle 55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37" name="Rectangle 56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3324" name="Rectangle 23"/>
          <p:cNvSpPr>
            <a:spLocks noChangeArrowheads="1"/>
          </p:cNvSpPr>
          <p:nvPr/>
        </p:nvSpPr>
        <p:spPr bwMode="auto">
          <a:xfrm>
            <a:off x="3314700" y="3194050"/>
            <a:ext cx="1497013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3325" name="Rectangle 24"/>
          <p:cNvSpPr>
            <a:spLocks noChangeArrowheads="1"/>
          </p:cNvSpPr>
          <p:nvPr/>
        </p:nvSpPr>
        <p:spPr bwMode="auto">
          <a:xfrm>
            <a:off x="3279775" y="3248025"/>
            <a:ext cx="1473200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3326" name="Line 25"/>
          <p:cNvSpPr>
            <a:spLocks noChangeShapeType="1"/>
          </p:cNvSpPr>
          <p:nvPr/>
        </p:nvSpPr>
        <p:spPr bwMode="auto">
          <a:xfrm>
            <a:off x="3286125" y="4017963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Text Box 26"/>
          <p:cNvSpPr txBox="1">
            <a:spLocks noChangeArrowheads="1"/>
          </p:cNvSpPr>
          <p:nvPr/>
        </p:nvSpPr>
        <p:spPr bwMode="auto">
          <a:xfrm>
            <a:off x="3357563" y="40005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3328" name="Line 27"/>
          <p:cNvSpPr>
            <a:spLocks noChangeShapeType="1"/>
          </p:cNvSpPr>
          <p:nvPr/>
        </p:nvSpPr>
        <p:spPr bwMode="auto">
          <a:xfrm>
            <a:off x="3287713" y="43354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Text Box 26"/>
          <p:cNvSpPr txBox="1">
            <a:spLocks noChangeArrowheads="1"/>
          </p:cNvSpPr>
          <p:nvPr/>
        </p:nvSpPr>
        <p:spPr bwMode="auto">
          <a:xfrm>
            <a:off x="3354388" y="32146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3330" name="Text Box 26"/>
          <p:cNvSpPr txBox="1">
            <a:spLocks noChangeArrowheads="1"/>
          </p:cNvSpPr>
          <p:nvPr/>
        </p:nvSpPr>
        <p:spPr bwMode="auto">
          <a:xfrm>
            <a:off x="3351213" y="490537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3331" name="Text Box 26"/>
          <p:cNvSpPr txBox="1">
            <a:spLocks noChangeArrowheads="1"/>
          </p:cNvSpPr>
          <p:nvPr/>
        </p:nvSpPr>
        <p:spPr bwMode="auto">
          <a:xfrm>
            <a:off x="3351213" y="46196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3332" name="Text Box 26"/>
          <p:cNvSpPr txBox="1">
            <a:spLocks noChangeArrowheads="1"/>
          </p:cNvSpPr>
          <p:nvPr/>
        </p:nvSpPr>
        <p:spPr bwMode="auto">
          <a:xfrm>
            <a:off x="3351213" y="432117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3333" name="Oval 120"/>
          <p:cNvSpPr>
            <a:spLocks noChangeArrowheads="1"/>
          </p:cNvSpPr>
          <p:nvPr/>
        </p:nvSpPr>
        <p:spPr bwMode="auto">
          <a:xfrm>
            <a:off x="405130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P2</a:t>
            </a:r>
          </a:p>
        </p:txBody>
      </p:sp>
      <p:sp>
        <p:nvSpPr>
          <p:cNvPr id="13334" name="Line 27"/>
          <p:cNvSpPr>
            <a:spLocks noChangeShapeType="1"/>
          </p:cNvSpPr>
          <p:nvPr/>
        </p:nvSpPr>
        <p:spPr bwMode="auto">
          <a:xfrm>
            <a:off x="3284538" y="464661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Line 27"/>
          <p:cNvSpPr>
            <a:spLocks noChangeShapeType="1"/>
          </p:cNvSpPr>
          <p:nvPr/>
        </p:nvSpPr>
        <p:spPr bwMode="auto">
          <a:xfrm>
            <a:off x="3281363" y="49450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Oval 128"/>
          <p:cNvSpPr>
            <a:spLocks noChangeArrowheads="1"/>
          </p:cNvSpPr>
          <p:nvPr/>
        </p:nvSpPr>
        <p:spPr bwMode="auto">
          <a:xfrm>
            <a:off x="334645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P1</a:t>
            </a:r>
          </a:p>
        </p:txBody>
      </p:sp>
      <p:grpSp>
        <p:nvGrpSpPr>
          <p:cNvPr id="13337" name="Group 134"/>
          <p:cNvGrpSpPr>
            <a:grpSpLocks/>
          </p:cNvGrpSpPr>
          <p:nvPr/>
        </p:nvGrpSpPr>
        <p:grpSpPr bwMode="auto">
          <a:xfrm>
            <a:off x="4127500" y="3948113"/>
            <a:ext cx="412750" cy="158750"/>
            <a:chOff x="1383" y="2620"/>
            <a:chExt cx="260" cy="100"/>
          </a:xfrm>
        </p:grpSpPr>
        <p:sp>
          <p:nvSpPr>
            <p:cNvPr id="13430" name="Rectangle 130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31" name="Rectangle 131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32" name="Rectangle 132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33" name="Rectangle 133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3338" name="Group 135"/>
          <p:cNvGrpSpPr>
            <a:grpSpLocks/>
          </p:cNvGrpSpPr>
          <p:nvPr/>
        </p:nvGrpSpPr>
        <p:grpSpPr bwMode="auto">
          <a:xfrm>
            <a:off x="3425825" y="3940175"/>
            <a:ext cx="412750" cy="158750"/>
            <a:chOff x="1383" y="2620"/>
            <a:chExt cx="260" cy="100"/>
          </a:xfrm>
        </p:grpSpPr>
        <p:sp>
          <p:nvSpPr>
            <p:cNvPr id="13426" name="Rectangle 136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27" name="Rectangle 137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28" name="Rectangle 138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29" name="Rectangle 139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3339" name="Freeform 141"/>
          <p:cNvSpPr>
            <a:spLocks/>
          </p:cNvSpPr>
          <p:nvPr/>
        </p:nvSpPr>
        <p:spPr bwMode="auto">
          <a:xfrm>
            <a:off x="1793875" y="4003675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1"/>
              <a:gd name="T19" fmla="*/ 0 h 1253"/>
              <a:gd name="T20" fmla="*/ 1361 w 1361"/>
              <a:gd name="T21" fmla="*/ 1253 h 125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40" name="Freeform 142"/>
          <p:cNvSpPr>
            <a:spLocks/>
          </p:cNvSpPr>
          <p:nvPr/>
        </p:nvSpPr>
        <p:spPr bwMode="auto">
          <a:xfrm>
            <a:off x="1857375" y="4029075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36"/>
              <a:gd name="T16" fmla="*/ 0 h 1195"/>
              <a:gd name="T17" fmla="*/ 1236 w 1236"/>
              <a:gd name="T18" fmla="*/ 1195 h 11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41" name="Rectangle 23"/>
          <p:cNvSpPr>
            <a:spLocks noChangeArrowheads="1"/>
          </p:cNvSpPr>
          <p:nvPr/>
        </p:nvSpPr>
        <p:spPr bwMode="auto">
          <a:xfrm>
            <a:off x="5576888" y="3563938"/>
            <a:ext cx="1296987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3342" name="Rectangle 24"/>
          <p:cNvSpPr>
            <a:spLocks noChangeArrowheads="1"/>
          </p:cNvSpPr>
          <p:nvPr/>
        </p:nvSpPr>
        <p:spPr bwMode="auto">
          <a:xfrm>
            <a:off x="5538788" y="36179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3343" name="Line 25"/>
          <p:cNvSpPr>
            <a:spLocks noChangeShapeType="1"/>
          </p:cNvSpPr>
          <p:nvPr/>
        </p:nvSpPr>
        <p:spPr bwMode="auto">
          <a:xfrm>
            <a:off x="5548313" y="43783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4" name="Text Box 26"/>
          <p:cNvSpPr txBox="1">
            <a:spLocks noChangeArrowheads="1"/>
          </p:cNvSpPr>
          <p:nvPr/>
        </p:nvSpPr>
        <p:spPr bwMode="auto">
          <a:xfrm>
            <a:off x="5505450" y="436086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3345" name="Line 27"/>
          <p:cNvSpPr>
            <a:spLocks noChangeShapeType="1"/>
          </p:cNvSpPr>
          <p:nvPr/>
        </p:nvSpPr>
        <p:spPr bwMode="auto">
          <a:xfrm>
            <a:off x="5556250" y="4699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6" name="Line 28"/>
          <p:cNvSpPr>
            <a:spLocks noChangeShapeType="1"/>
          </p:cNvSpPr>
          <p:nvPr/>
        </p:nvSpPr>
        <p:spPr bwMode="auto">
          <a:xfrm>
            <a:off x="5541963" y="50085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7" name="Line 29"/>
          <p:cNvSpPr>
            <a:spLocks noChangeShapeType="1"/>
          </p:cNvSpPr>
          <p:nvPr/>
        </p:nvSpPr>
        <p:spPr bwMode="auto">
          <a:xfrm>
            <a:off x="5541963" y="52943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Text Box 26"/>
          <p:cNvSpPr txBox="1">
            <a:spLocks noChangeArrowheads="1"/>
          </p:cNvSpPr>
          <p:nvPr/>
        </p:nvSpPr>
        <p:spPr bwMode="auto">
          <a:xfrm>
            <a:off x="5540375" y="36083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3349" name="Text Box 26"/>
          <p:cNvSpPr txBox="1">
            <a:spLocks noChangeArrowheads="1"/>
          </p:cNvSpPr>
          <p:nvPr/>
        </p:nvSpPr>
        <p:spPr bwMode="auto">
          <a:xfrm>
            <a:off x="5495925" y="526573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3350" name="Text Box 26"/>
          <p:cNvSpPr txBox="1">
            <a:spLocks noChangeArrowheads="1"/>
          </p:cNvSpPr>
          <p:nvPr/>
        </p:nvSpPr>
        <p:spPr bwMode="auto">
          <a:xfrm>
            <a:off x="5514975" y="4979988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3351" name="Text Box 26"/>
          <p:cNvSpPr txBox="1">
            <a:spLocks noChangeArrowheads="1"/>
          </p:cNvSpPr>
          <p:nvPr/>
        </p:nvSpPr>
        <p:spPr bwMode="auto">
          <a:xfrm>
            <a:off x="5505450" y="4684713"/>
            <a:ext cx="13176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3352" name="Oval 101"/>
          <p:cNvSpPr>
            <a:spLocks noChangeArrowheads="1"/>
          </p:cNvSpPr>
          <p:nvPr/>
        </p:nvSpPr>
        <p:spPr bwMode="auto">
          <a:xfrm>
            <a:off x="5875338" y="394970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P4</a:t>
            </a:r>
          </a:p>
        </p:txBody>
      </p:sp>
      <p:sp>
        <p:nvSpPr>
          <p:cNvPr id="13353" name="Freeform 103"/>
          <p:cNvSpPr>
            <a:spLocks/>
          </p:cNvSpPr>
          <p:nvPr/>
        </p:nvSpPr>
        <p:spPr bwMode="auto">
          <a:xfrm>
            <a:off x="6824663" y="3595688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1284"/>
              <a:gd name="T17" fmla="*/ 366 w 366"/>
              <a:gd name="T18" fmla="*/ 1284 h 12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4" name="Freeform 70"/>
          <p:cNvSpPr>
            <a:spLocks/>
          </p:cNvSpPr>
          <p:nvPr/>
        </p:nvSpPr>
        <p:spPr bwMode="auto">
          <a:xfrm>
            <a:off x="635000" y="3616325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8"/>
              <a:gd name="T16" fmla="*/ 0 h 1312"/>
              <a:gd name="T17" fmla="*/ 348 w 348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5" name="Rectangle 23"/>
          <p:cNvSpPr>
            <a:spLocks noChangeArrowheads="1"/>
          </p:cNvSpPr>
          <p:nvPr/>
        </p:nvSpPr>
        <p:spPr bwMode="auto">
          <a:xfrm>
            <a:off x="1231900" y="3571875"/>
            <a:ext cx="1296988" cy="1981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3356" name="Rectangle 24"/>
          <p:cNvSpPr>
            <a:spLocks noChangeArrowheads="1"/>
          </p:cNvSpPr>
          <p:nvPr/>
        </p:nvSpPr>
        <p:spPr bwMode="auto">
          <a:xfrm>
            <a:off x="1193800" y="3625850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3357" name="Line 25"/>
          <p:cNvSpPr>
            <a:spLocks noChangeShapeType="1"/>
          </p:cNvSpPr>
          <p:nvPr/>
        </p:nvSpPr>
        <p:spPr bwMode="auto">
          <a:xfrm>
            <a:off x="1203325" y="43862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8" name="Text Box 26"/>
          <p:cNvSpPr txBox="1">
            <a:spLocks noChangeArrowheads="1"/>
          </p:cNvSpPr>
          <p:nvPr/>
        </p:nvSpPr>
        <p:spPr bwMode="auto">
          <a:xfrm>
            <a:off x="1160463" y="436880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3359" name="Line 27"/>
          <p:cNvSpPr>
            <a:spLocks noChangeShapeType="1"/>
          </p:cNvSpPr>
          <p:nvPr/>
        </p:nvSpPr>
        <p:spPr bwMode="auto">
          <a:xfrm>
            <a:off x="1211263" y="4706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60" name="Line 28"/>
          <p:cNvSpPr>
            <a:spLocks noChangeShapeType="1"/>
          </p:cNvSpPr>
          <p:nvPr/>
        </p:nvSpPr>
        <p:spPr bwMode="auto">
          <a:xfrm>
            <a:off x="1196975" y="5016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61" name="Line 29"/>
          <p:cNvSpPr>
            <a:spLocks noChangeShapeType="1"/>
          </p:cNvSpPr>
          <p:nvPr/>
        </p:nvSpPr>
        <p:spPr bwMode="auto">
          <a:xfrm>
            <a:off x="1196975" y="53022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62" name="Text Box 26"/>
          <p:cNvSpPr txBox="1">
            <a:spLocks noChangeArrowheads="1"/>
          </p:cNvSpPr>
          <p:nvPr/>
        </p:nvSpPr>
        <p:spPr bwMode="auto">
          <a:xfrm>
            <a:off x="1195388" y="36163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3363" name="Text Box 26"/>
          <p:cNvSpPr txBox="1">
            <a:spLocks noChangeArrowheads="1"/>
          </p:cNvSpPr>
          <p:nvPr/>
        </p:nvSpPr>
        <p:spPr bwMode="auto">
          <a:xfrm>
            <a:off x="1150938" y="527367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3364" name="Text Box 26"/>
          <p:cNvSpPr txBox="1">
            <a:spLocks noChangeArrowheads="1"/>
          </p:cNvSpPr>
          <p:nvPr/>
        </p:nvSpPr>
        <p:spPr bwMode="auto">
          <a:xfrm>
            <a:off x="1169988" y="4987925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3365" name="Text Box 26"/>
          <p:cNvSpPr txBox="1">
            <a:spLocks noChangeArrowheads="1"/>
          </p:cNvSpPr>
          <p:nvPr/>
        </p:nvSpPr>
        <p:spPr bwMode="auto">
          <a:xfrm>
            <a:off x="1160463" y="4692650"/>
            <a:ext cx="131762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3366" name="Oval 23"/>
          <p:cNvSpPr>
            <a:spLocks noChangeArrowheads="1"/>
          </p:cNvSpPr>
          <p:nvPr/>
        </p:nvSpPr>
        <p:spPr bwMode="auto">
          <a:xfrm>
            <a:off x="1530350" y="39576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P3</a:t>
            </a:r>
          </a:p>
        </p:txBody>
      </p:sp>
      <p:grpSp>
        <p:nvGrpSpPr>
          <p:cNvPr id="13367" name="Group 149"/>
          <p:cNvGrpSpPr>
            <a:grpSpLocks/>
          </p:cNvGrpSpPr>
          <p:nvPr/>
        </p:nvGrpSpPr>
        <p:grpSpPr bwMode="auto">
          <a:xfrm>
            <a:off x="1620838" y="4295775"/>
            <a:ext cx="412750" cy="158750"/>
            <a:chOff x="1287" y="2524"/>
            <a:chExt cx="260" cy="100"/>
          </a:xfrm>
        </p:grpSpPr>
        <p:sp>
          <p:nvSpPr>
            <p:cNvPr id="13422" name="Rectangle 73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23" name="Rectangle 74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24" name="Rectangle 75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25" name="Rectangle 12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13368" name="Group 150"/>
          <p:cNvGrpSpPr>
            <a:grpSpLocks/>
          </p:cNvGrpSpPr>
          <p:nvPr/>
        </p:nvGrpSpPr>
        <p:grpSpPr bwMode="auto">
          <a:xfrm>
            <a:off x="5961063" y="4294188"/>
            <a:ext cx="412750" cy="158750"/>
            <a:chOff x="1287" y="2524"/>
            <a:chExt cx="260" cy="100"/>
          </a:xfrm>
        </p:grpSpPr>
        <p:sp>
          <p:nvSpPr>
            <p:cNvPr id="13418" name="Rectangle 15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19" name="Rectangle 15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20" name="Rectangle 153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21" name="Rectangle 15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3369" name="Freeform 146"/>
          <p:cNvSpPr>
            <a:spLocks/>
          </p:cNvSpPr>
          <p:nvPr/>
        </p:nvSpPr>
        <p:spPr bwMode="auto">
          <a:xfrm>
            <a:off x="4008438" y="3995738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9"/>
              <a:gd name="T16" fmla="*/ 0 h 1253"/>
              <a:gd name="T17" fmla="*/ 1369 w 1369"/>
              <a:gd name="T18" fmla="*/ 1253 h 12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70" name="Freeform 147"/>
          <p:cNvSpPr>
            <a:spLocks/>
          </p:cNvSpPr>
          <p:nvPr/>
        </p:nvSpPr>
        <p:spPr bwMode="auto">
          <a:xfrm>
            <a:off x="4127500" y="4027488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0"/>
              <a:gd name="T16" fmla="*/ 0 h 1182"/>
              <a:gd name="T17" fmla="*/ 1250 w 1250"/>
              <a:gd name="T18" fmla="*/ 1182 h 1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71" name="Oval 36"/>
          <p:cNvSpPr>
            <a:spLocks noChangeArrowheads="1"/>
          </p:cNvSpPr>
          <p:nvPr/>
        </p:nvSpPr>
        <p:spPr bwMode="auto">
          <a:xfrm>
            <a:off x="7467600" y="4106863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mic Sans MS" pitchFamily="66" charset="0"/>
            </a:endParaRPr>
          </a:p>
        </p:txBody>
      </p:sp>
      <p:grpSp>
        <p:nvGrpSpPr>
          <p:cNvPr id="11" name="Group 169"/>
          <p:cNvGrpSpPr>
            <a:grpSpLocks/>
          </p:cNvGrpSpPr>
          <p:nvPr/>
        </p:nvGrpSpPr>
        <p:grpSpPr bwMode="auto">
          <a:xfrm>
            <a:off x="2962275" y="2854325"/>
            <a:ext cx="1292225" cy="1454150"/>
            <a:chOff x="1868" y="1796"/>
            <a:chExt cx="814" cy="916"/>
          </a:xfrm>
        </p:grpSpPr>
        <p:sp>
          <p:nvSpPr>
            <p:cNvPr id="13415" name="Oval 166"/>
            <p:cNvSpPr>
              <a:spLocks noChangeArrowheads="1"/>
            </p:cNvSpPr>
            <p:nvPr/>
          </p:nvSpPr>
          <p:spPr bwMode="auto">
            <a:xfrm>
              <a:off x="231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16" name="Oval 167"/>
            <p:cNvSpPr>
              <a:spLocks noChangeArrowheads="1"/>
            </p:cNvSpPr>
            <p:nvPr/>
          </p:nvSpPr>
          <p:spPr bwMode="auto">
            <a:xfrm>
              <a:off x="255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17" name="Freeform 168"/>
            <p:cNvSpPr>
              <a:spLocks/>
            </p:cNvSpPr>
            <p:nvPr/>
          </p:nvSpPr>
          <p:spPr bwMode="auto">
            <a:xfrm>
              <a:off x="1868" y="1796"/>
              <a:ext cx="434" cy="904"/>
            </a:xfrm>
            <a:custGeom>
              <a:avLst/>
              <a:gdLst>
                <a:gd name="T0" fmla="*/ 434 w 434"/>
                <a:gd name="T1" fmla="*/ 904 h 904"/>
                <a:gd name="T2" fmla="*/ 2 w 434"/>
                <a:gd name="T3" fmla="*/ 902 h 904"/>
                <a:gd name="T4" fmla="*/ 0 w 434"/>
                <a:gd name="T5" fmla="*/ 0 h 904"/>
                <a:gd name="T6" fmla="*/ 0 60000 65536"/>
                <a:gd name="T7" fmla="*/ 0 60000 65536"/>
                <a:gd name="T8" fmla="*/ 0 60000 65536"/>
                <a:gd name="T9" fmla="*/ 0 w 434"/>
                <a:gd name="T10" fmla="*/ 0 h 904"/>
                <a:gd name="T11" fmla="*/ 434 w 434"/>
                <a:gd name="T12" fmla="*/ 904 h 9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4" h="90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72"/>
          <p:cNvGrpSpPr>
            <a:grpSpLocks/>
          </p:cNvGrpSpPr>
          <p:nvPr/>
        </p:nvGrpSpPr>
        <p:grpSpPr bwMode="auto">
          <a:xfrm>
            <a:off x="3870325" y="2809875"/>
            <a:ext cx="1047750" cy="1441450"/>
            <a:chOff x="2432" y="1758"/>
            <a:chExt cx="660" cy="908"/>
          </a:xfrm>
        </p:grpSpPr>
        <p:sp>
          <p:nvSpPr>
            <p:cNvPr id="13413" name="Oval 170"/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14" name="Freeform 171"/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6"/>
                <a:gd name="T13" fmla="*/ 0 h 810"/>
                <a:gd name="T14" fmla="*/ 586 w 586"/>
                <a:gd name="T15" fmla="*/ 810 h 8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374" name="Group 179"/>
          <p:cNvGrpSpPr>
            <a:grpSpLocks/>
          </p:cNvGrpSpPr>
          <p:nvPr/>
        </p:nvGrpSpPr>
        <p:grpSpPr bwMode="auto">
          <a:xfrm>
            <a:off x="169863" y="5126038"/>
            <a:ext cx="800100" cy="828675"/>
            <a:chOff x="-44" y="1473"/>
            <a:chExt cx="981" cy="1105"/>
          </a:xfrm>
        </p:grpSpPr>
        <p:pic>
          <p:nvPicPr>
            <p:cNvPr id="13411" name="Picture 180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12" name="Freeform 18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375" name="Group 182"/>
          <p:cNvGrpSpPr>
            <a:grpSpLocks/>
          </p:cNvGrpSpPr>
          <p:nvPr/>
        </p:nvGrpSpPr>
        <p:grpSpPr bwMode="auto">
          <a:xfrm flipH="1">
            <a:off x="7151688" y="5040313"/>
            <a:ext cx="788987" cy="782637"/>
            <a:chOff x="-44" y="1473"/>
            <a:chExt cx="981" cy="1105"/>
          </a:xfrm>
        </p:grpSpPr>
        <p:pic>
          <p:nvPicPr>
            <p:cNvPr id="13409" name="Picture 183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10" name="Freeform 18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376" name="Group 185"/>
          <p:cNvGrpSpPr>
            <a:grpSpLocks/>
          </p:cNvGrpSpPr>
          <p:nvPr/>
        </p:nvGrpSpPr>
        <p:grpSpPr bwMode="auto">
          <a:xfrm>
            <a:off x="2741613" y="4625975"/>
            <a:ext cx="358775" cy="704850"/>
            <a:chOff x="4140" y="429"/>
            <a:chExt cx="1425" cy="2396"/>
          </a:xfrm>
        </p:grpSpPr>
        <p:sp>
          <p:nvSpPr>
            <p:cNvPr id="13377" name="Freeform 18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8" name="Rectangle 187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379" name="Freeform 18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0" name="Freeform 18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1" name="Rectangle 190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3382" name="Group 19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407" name="AutoShape 1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3408" name="AutoShape 193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3383" name="Rectangle 194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3384" name="Group 19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405" name="AutoShape 19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3406" name="AutoShape 19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3385" name="Rectangle 198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386" name="Rectangle 199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grpSp>
          <p:nvGrpSpPr>
            <p:cNvPr id="13387" name="Group 20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403" name="AutoShape 201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3404" name="AutoShape 20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3388" name="Freeform 20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89" name="Group 20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401" name="AutoShape 205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3402" name="AutoShape 20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13390" name="Rectangle 207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391" name="Freeform 20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92" name="Freeform 20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93" name="Oval 210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394" name="Freeform 21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95" name="AutoShape 212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396" name="AutoShape 213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397" name="Oval 214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398" name="Oval 215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3399" name="Oval 216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3400" name="Rectangle 217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18358</TotalTime>
  <Words>7571</Words>
  <Application>Microsoft Macintosh PowerPoint</Application>
  <PresentationFormat>On-screen Show (4:3)</PresentationFormat>
  <Paragraphs>1717</Paragraphs>
  <Slides>86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6" baseType="lpstr">
      <vt:lpstr>Arial</vt:lpstr>
      <vt:lpstr>Comic Sans MS</vt:lpstr>
      <vt:lpstr>Courier New</vt:lpstr>
      <vt:lpstr>Gill Sans MT</vt:lpstr>
      <vt:lpstr>Symbol</vt:lpstr>
      <vt:lpstr>Tahoma</vt:lpstr>
      <vt:lpstr>Times New Roman</vt:lpstr>
      <vt:lpstr>Wingdings</vt:lpstr>
      <vt:lpstr>Default Design</vt:lpstr>
      <vt:lpstr>Picture</vt:lpstr>
      <vt:lpstr>PowerPoint Presentation</vt:lpstr>
      <vt:lpstr>PowerPoint Presentation</vt:lpstr>
      <vt:lpstr>Chapter 3: Transport Layer</vt:lpstr>
      <vt:lpstr>Chapter 3 outline</vt:lpstr>
      <vt:lpstr>Transport services and protocols</vt:lpstr>
      <vt:lpstr>Transport vs. network layer</vt:lpstr>
      <vt:lpstr>Internet transport-layer protocols</vt:lpstr>
      <vt:lpstr>Chapter 3 outline</vt:lpstr>
      <vt:lpstr>Multiplexing/demultiplexing</vt:lpstr>
      <vt:lpstr>How demultiplexing works</vt:lpstr>
      <vt:lpstr>Connectionless demultiplexing</vt:lpstr>
      <vt:lpstr>Connectionless demux: example</vt:lpstr>
      <vt:lpstr>Connection-oriented demux</vt:lpstr>
      <vt:lpstr>Connection-oriented demux: example</vt:lpstr>
      <vt:lpstr>Connection-oriented demux: example</vt:lpstr>
      <vt:lpstr>Chapter 3 outline</vt:lpstr>
      <vt:lpstr>UDP: User Datagram Protocol [RFC 768]</vt:lpstr>
      <vt:lpstr>UDP: segment header</vt:lpstr>
      <vt:lpstr>UDP checksum</vt:lpstr>
      <vt:lpstr>Internet checksum: example</vt:lpstr>
      <vt:lpstr>PowerPoint Presentation</vt:lpstr>
      <vt:lpstr>Chapter 3 outline</vt:lpstr>
      <vt:lpstr>Principles of reliable data transfer</vt:lpstr>
      <vt:lpstr>Principles of reliable data transfer</vt:lpstr>
      <vt:lpstr>Principles of reliable data transfer</vt:lpstr>
      <vt:lpstr>Reliable data transfer: getting started</vt:lpstr>
      <vt:lpstr>Reliable data transfer: getting started</vt:lpstr>
      <vt:lpstr>rdt1.0: reliable transfer over a reliable channel</vt:lpstr>
      <vt:lpstr>rdt2.0: channel with bit errors</vt:lpstr>
      <vt:lpstr>rdt2.0: channel with bit errors</vt:lpstr>
      <vt:lpstr>rdt2.0: FSM specification</vt:lpstr>
      <vt:lpstr>rdt2.0: operation with no errors</vt:lpstr>
      <vt:lpstr>rdt2.0: error scenario</vt:lpstr>
      <vt:lpstr>rdt2.0 has a fatal flaw!</vt:lpstr>
      <vt:lpstr>rdt2.1: sender, handles garbled ACK/NAKs</vt:lpstr>
      <vt:lpstr>rdt2.1: receiver, handles garbled ACK/NAKs</vt:lpstr>
      <vt:lpstr>rdt2.1: discussion</vt:lpstr>
      <vt:lpstr>rdt2.2: a NAK-free protocol</vt:lpstr>
      <vt:lpstr>rdt2.2: sender, receiver fragments</vt:lpstr>
      <vt:lpstr>rdt3.0: channels with errors and loss</vt:lpstr>
      <vt:lpstr>rdt3.0 sender</vt:lpstr>
      <vt:lpstr>rdt3.0 in action</vt:lpstr>
      <vt:lpstr>rdt3.0 in action</vt:lpstr>
      <vt:lpstr>Performance of rdt3.0</vt:lpstr>
      <vt:lpstr>rdt3.0: stop-and-wait operation</vt:lpstr>
      <vt:lpstr>Pipelined protocols</vt:lpstr>
      <vt:lpstr>Pipelining: increased utilization</vt:lpstr>
      <vt:lpstr>Pipelined protocols: overview</vt:lpstr>
      <vt:lpstr>Go-Back-N: sender</vt:lpstr>
      <vt:lpstr>GBN: sender extended FSM</vt:lpstr>
      <vt:lpstr>GBN: receiver extended FSM</vt:lpstr>
      <vt:lpstr>GBN in action</vt:lpstr>
      <vt:lpstr>Selective repeat</vt:lpstr>
      <vt:lpstr>Selective repeat: sender, receiver windows</vt:lpstr>
      <vt:lpstr>Selective repeat</vt:lpstr>
      <vt:lpstr>Selective repeat in action</vt:lpstr>
      <vt:lpstr>Selective repeat: dilemma</vt:lpstr>
      <vt:lpstr>Chapter 3 outline</vt:lpstr>
      <vt:lpstr>TCP: Overview  RFCs: 793,1122,1323, 2018, 2581</vt:lpstr>
      <vt:lpstr>TCP segment structure</vt:lpstr>
      <vt:lpstr>TCP round trip time, timeout</vt:lpstr>
      <vt:lpstr>TCP round trip time, timeout</vt:lpstr>
      <vt:lpstr>TCP round trip time, timeout</vt:lpstr>
      <vt:lpstr>TCP reliable data transfer</vt:lpstr>
      <vt:lpstr>TCP sender events:</vt:lpstr>
      <vt:lpstr>TCP sender (simplified)</vt:lpstr>
      <vt:lpstr>TCP: retransmission scenarios</vt:lpstr>
      <vt:lpstr>TCP: retransmission scenarios</vt:lpstr>
      <vt:lpstr>TCP ACK generation [RFC 1122, RFC 2581]</vt:lpstr>
      <vt:lpstr>TCP fast retransmit</vt:lpstr>
      <vt:lpstr>TCP fast retransmit</vt:lpstr>
      <vt:lpstr>TCP flow  control</vt:lpstr>
      <vt:lpstr>Connection Management</vt:lpstr>
      <vt:lpstr>TCP 3-way handshake</vt:lpstr>
      <vt:lpstr>TCP: closing a connection</vt:lpstr>
      <vt:lpstr>Chapter 3 outline</vt:lpstr>
      <vt:lpstr>TCP congestion control: additive increase multiplicative decrease</vt:lpstr>
      <vt:lpstr>TCP Congestion Control: details</vt:lpstr>
      <vt:lpstr>TCP Slow Start </vt:lpstr>
      <vt:lpstr>TCP: detecting, reacting to loss</vt:lpstr>
      <vt:lpstr>TCP: switching from slow start to CA</vt:lpstr>
      <vt:lpstr>TCP throughput</vt:lpstr>
      <vt:lpstr>TCP Fairness</vt:lpstr>
      <vt:lpstr>Why is TCP fair?</vt:lpstr>
      <vt:lpstr>Fairness (more)</vt:lpstr>
      <vt:lpstr>Chapter 3: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3</dc:title>
  <dc:creator>Jim Kurose &amp; Keith Ross</dc:creator>
  <cp:lastModifiedBy>Liao,Jiajing</cp:lastModifiedBy>
  <cp:revision>330</cp:revision>
  <cp:lastPrinted>2000-04-27T09:23:27Z</cp:lastPrinted>
  <dcterms:created xsi:type="dcterms:W3CDTF">1999-10-08T19:08:27Z</dcterms:created>
  <dcterms:modified xsi:type="dcterms:W3CDTF">2019-10-01T20:22:28Z</dcterms:modified>
</cp:coreProperties>
</file>