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7" r:id="rId4"/>
    <p:sldId id="258" r:id="rId5"/>
    <p:sldId id="261" r:id="rId6"/>
    <p:sldId id="262" r:id="rId7"/>
    <p:sldId id="294" r:id="rId8"/>
    <p:sldId id="295" r:id="rId9"/>
    <p:sldId id="296" r:id="rId10"/>
    <p:sldId id="298" r:id="rId11"/>
    <p:sldId id="297" r:id="rId12"/>
    <p:sldId id="280" r:id="rId13"/>
    <p:sldId id="299" r:id="rId14"/>
    <p:sldId id="300" r:id="rId15"/>
    <p:sldId id="301" r:id="rId16"/>
    <p:sldId id="302" r:id="rId17"/>
    <p:sldId id="286" r:id="rId18"/>
    <p:sldId id="287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o" initials="l" lastIdx="2" clrIdx="0">
    <p:extLst>
      <p:ext uri="{19B8F6BF-5375-455C-9EA6-DF929625EA0E}">
        <p15:presenceInfo xmlns:p15="http://schemas.microsoft.com/office/powerpoint/2012/main" userId="Li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134"/>
    <a:srgbClr val="548235"/>
    <a:srgbClr val="DEEBF7"/>
    <a:srgbClr val="D7598F"/>
    <a:srgbClr val="514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4" y="2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32B5A-DB75-44CE-890A-C7B4A7948C24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25CB8-5C18-4461-9917-C9FD48A85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5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9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56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81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3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4038600" y="6523037"/>
            <a:ext cx="4114800" cy="365125"/>
          </a:xfrm>
        </p:spPr>
        <p:txBody>
          <a:bodyPr/>
          <a:lstStyle/>
          <a:p>
            <a:r>
              <a:rPr lang="en-US" altLang="zh-CN" dirty="0" smtClean="0"/>
              <a:t>IDIPLAB · UESTC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9361571" y="6564313"/>
            <a:ext cx="2743200" cy="312736"/>
          </a:xfrm>
        </p:spPr>
        <p:txBody>
          <a:bodyPr/>
          <a:lstStyle/>
          <a:p>
            <a:fld id="{35373F1E-1629-4482-91F7-C20E8B640622}" type="slidenum">
              <a:rPr lang="zh-CN" altLang="en-US" smtClean="0"/>
              <a:pPr/>
              <a:t>‹#›</a:t>
            </a:fld>
            <a:r>
              <a:rPr lang="zh-CN" altLang="en-US" dirty="0" smtClean="0"/>
              <a:t> </a:t>
            </a:r>
            <a:r>
              <a:rPr lang="en-US" altLang="zh-CN" dirty="0" smtClean="0"/>
              <a:t>/ 18</a:t>
            </a:r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7229" y="6553200"/>
            <a:ext cx="2743200" cy="33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2D2CDB1-230A-4FE8-9DB0-C5C6B9A4865F}" type="datetime1">
              <a:rPr lang="zh-CN" altLang="en-US" smtClean="0"/>
              <a:t>2019/3/6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67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10526" y="65230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IDIPLAB · UESTC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92653" y="6563352"/>
            <a:ext cx="2743200" cy="312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fld id="{35373F1E-1629-4482-91F7-C20E8B640622}" type="slidenum">
              <a:rPr lang="zh-CN" altLang="en-US" smtClean="0"/>
              <a:pPr/>
              <a:t>‹#›</a:t>
            </a:fld>
            <a:r>
              <a:rPr lang="en-US" altLang="zh-CN" dirty="0" smtClean="0"/>
              <a:t>/20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3714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0" y="65230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1A7A4E4-A023-4FA9-9395-BC659837E28D}" type="datetime1">
              <a:rPr lang="zh-CN" altLang="en-US" smtClean="0"/>
              <a:t>2019/3/6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77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76525" y="1878445"/>
            <a:ext cx="10038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基于非下采样</a:t>
            </a:r>
            <a:r>
              <a:rPr lang="en-US" altLang="zh-CN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Contourlet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Hessian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矩阵的图像边缘检测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2428" y="1782497"/>
            <a:ext cx="7627144" cy="636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99133" y="4023744"/>
            <a:ext cx="1993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/>
              <a:t>Speaker: </a:t>
            </a:r>
            <a:r>
              <a:rPr lang="en-US" altLang="zh-CN" b="1" dirty="0" err="1" smtClean="0"/>
              <a:t>Liao.L</a:t>
            </a:r>
            <a:endParaRPr lang="en-US" altLang="zh-CN" b="1" dirty="0" smtClean="0"/>
          </a:p>
          <a:p>
            <a:pPr>
              <a:lnSpc>
                <a:spcPct val="200000"/>
              </a:lnSpc>
            </a:pPr>
            <a:r>
              <a:rPr lang="en-US" altLang="zh-CN" b="1" dirty="0" smtClean="0"/>
              <a:t>Tutor: </a:t>
            </a:r>
            <a:r>
              <a:rPr lang="en-US" altLang="zh-CN" b="1" dirty="0" err="1" smtClean="0"/>
              <a:t>Bingjie</a:t>
            </a:r>
            <a:r>
              <a:rPr lang="en-US" altLang="zh-CN" b="1" dirty="0" smtClean="0"/>
              <a:t> Tao</a:t>
            </a:r>
          </a:p>
          <a:p>
            <a:pPr>
              <a:lnSpc>
                <a:spcPct val="200000"/>
              </a:lnSpc>
            </a:pPr>
            <a:r>
              <a:rPr lang="en-US" altLang="zh-CN" b="1" dirty="0" smtClean="0"/>
              <a:t>IDIPLAB · UESTC</a:t>
            </a:r>
          </a:p>
          <a:p>
            <a:pPr>
              <a:lnSpc>
                <a:spcPct val="200000"/>
              </a:lnSpc>
            </a:pPr>
            <a:r>
              <a:rPr lang="en-US" altLang="zh-CN" b="1" dirty="0" smtClean="0"/>
              <a:t>Date: 2019.3.9</a:t>
            </a:r>
            <a:endParaRPr lang="en-US" altLang="zh-CN" b="1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2F1FE6-99A3-41F7-B813-30398FD57574}" type="datetime1">
              <a:rPr lang="zh-CN" altLang="en-US" smtClean="0"/>
              <a:t>2019/3/6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IDIPLAB · UESTC</a:t>
            </a:r>
          </a:p>
        </p:txBody>
      </p:sp>
      <p:sp>
        <p:nvSpPr>
          <p:cNvPr id="10" name="矩形 9"/>
          <p:cNvSpPr/>
          <p:nvPr/>
        </p:nvSpPr>
        <p:spPr>
          <a:xfrm>
            <a:off x="2282428" y="3413318"/>
            <a:ext cx="7627144" cy="636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67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03"/>
    </mc:Choice>
    <mc:Fallback xmlns="">
      <p:transition spd="slow" advTm="3370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-115933"/>
            <a:ext cx="330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Method</a:t>
            </a:r>
            <a:endParaRPr lang="zh-CN" altLang="en-US" sz="3200" b="1" dirty="0"/>
          </a:p>
        </p:txBody>
      </p:sp>
      <p:sp>
        <p:nvSpPr>
          <p:cNvPr id="5" name="流程图: 数据 4"/>
          <p:cNvSpPr/>
          <p:nvPr/>
        </p:nvSpPr>
        <p:spPr>
          <a:xfrm>
            <a:off x="-200025" y="704850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5" y="645467"/>
            <a:ext cx="626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2.5 Hessian Matrix for ridge detection</a:t>
            </a:r>
            <a:endParaRPr lang="zh-CN" altLang="en-US" sz="2400" b="1" dirty="0"/>
          </a:p>
        </p:txBody>
      </p:sp>
      <p:sp>
        <p:nvSpPr>
          <p:cNvPr id="13" name="流程图: 数据 12"/>
          <p:cNvSpPr/>
          <p:nvPr/>
        </p:nvSpPr>
        <p:spPr>
          <a:xfrm>
            <a:off x="-352425" y="704849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48100F-7AB7-428E-BFBC-3D783839A304}" type="datetime1">
              <a:rPr lang="zh-CN" altLang="en-US" smtClean="0"/>
              <a:t>2019/3/6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114425" y="5876706"/>
            <a:ext cx="9753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Jerman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T,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Pernuš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F,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Likar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B, et al. Enhancement of vascular structures in 3D and 2D angiographic images[J]. IEEE transactions on medical imaging, 2016, 35(9): 2107-2118.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17" y="2377604"/>
            <a:ext cx="5490804" cy="35752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907" y="714456"/>
            <a:ext cx="3715328" cy="24818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907" y="3475980"/>
            <a:ext cx="3715328" cy="2476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98960" y="1519560"/>
                <a:ext cx="7282250" cy="387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60" y="1519560"/>
                <a:ext cx="7282250" cy="387222"/>
              </a:xfrm>
              <a:prstGeom prst="rect">
                <a:avLst/>
              </a:prstGeom>
              <a:blipFill rotWithShape="0">
                <a:blip r:embed="rId5"/>
                <a:stretch>
                  <a:fillRect t="-3125" r="-1674" b="-2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大括号 17"/>
          <p:cNvSpPr/>
          <p:nvPr/>
        </p:nvSpPr>
        <p:spPr>
          <a:xfrm rot="5400000">
            <a:off x="3941228" y="1304111"/>
            <a:ext cx="222202" cy="14213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右大括号 18"/>
          <p:cNvSpPr/>
          <p:nvPr/>
        </p:nvSpPr>
        <p:spPr>
          <a:xfrm rot="5400000">
            <a:off x="6202497" y="943520"/>
            <a:ext cx="146900" cy="217619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右大括号 19"/>
          <p:cNvSpPr/>
          <p:nvPr/>
        </p:nvSpPr>
        <p:spPr>
          <a:xfrm rot="5400000">
            <a:off x="1865958" y="1698704"/>
            <a:ext cx="111895" cy="51431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2" name="文本框 21"/>
          <p:cNvSpPr txBox="1"/>
          <p:nvPr/>
        </p:nvSpPr>
        <p:spPr>
          <a:xfrm>
            <a:off x="1769505" y="2102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99929" y="213803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23547" y="211123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10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9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240"/>
    </mc:Choice>
    <mc:Fallback xmlns="">
      <p:transition spd="slow" advTm="16724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41371" y="-115933"/>
            <a:ext cx="330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CONTENTS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41371" y="1583879"/>
            <a:ext cx="434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990975" y="2014538"/>
            <a:ext cx="114300" cy="31289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DE6B63-ABC2-4957-99F9-C45B2F599708}" type="datetime1">
              <a:rPr lang="zh-CN" altLang="en-US" smtClean="0"/>
              <a:t>2019/3/6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11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4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2"/>
    </mc:Choice>
    <mc:Fallback xmlns="">
      <p:transition spd="slow" advTm="339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-115933"/>
            <a:ext cx="330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Implementation</a:t>
            </a:r>
            <a:endParaRPr lang="zh-CN" altLang="en-US" sz="3200" b="1" dirty="0"/>
          </a:p>
        </p:txBody>
      </p:sp>
      <p:sp>
        <p:nvSpPr>
          <p:cNvPr id="5" name="流程图: 数据 4"/>
          <p:cNvSpPr/>
          <p:nvPr/>
        </p:nvSpPr>
        <p:spPr>
          <a:xfrm>
            <a:off x="-200025" y="704850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6" y="645467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3.1 Main Structure</a:t>
            </a:r>
            <a:endParaRPr lang="zh-CN" altLang="en-US" sz="2400" b="1" dirty="0"/>
          </a:p>
        </p:txBody>
      </p:sp>
      <p:sp>
        <p:nvSpPr>
          <p:cNvPr id="13" name="流程图: 数据 12"/>
          <p:cNvSpPr/>
          <p:nvPr/>
        </p:nvSpPr>
        <p:spPr>
          <a:xfrm>
            <a:off x="-352425" y="704849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3F2FAD-29F9-4215-A2A4-C886045938BD}" type="datetime1">
              <a:rPr lang="zh-CN" altLang="en-US" smtClean="0"/>
              <a:t>2019/3/6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b="20561"/>
          <a:stretch/>
        </p:blipFill>
        <p:spPr>
          <a:xfrm>
            <a:off x="217487" y="1730738"/>
            <a:ext cx="6869113" cy="3628662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5905500" y="2728913"/>
            <a:ext cx="476250" cy="735805"/>
            <a:chOff x="5905500" y="2728913"/>
            <a:chExt cx="476250" cy="735805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6381750" y="2728913"/>
              <a:ext cx="0" cy="490537"/>
            </a:xfrm>
            <a:prstGeom prst="line">
              <a:avLst/>
            </a:prstGeom>
            <a:ln w="28575">
              <a:solidFill>
                <a:srgbClr val="FC51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5905500" y="2728913"/>
              <a:ext cx="476250" cy="735805"/>
              <a:chOff x="5905500" y="2728913"/>
              <a:chExt cx="476250" cy="735805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H="1">
                <a:off x="5905500" y="2728913"/>
                <a:ext cx="476250" cy="490537"/>
              </a:xfrm>
              <a:prstGeom prst="line">
                <a:avLst/>
              </a:prstGeom>
              <a:ln w="28575">
                <a:solidFill>
                  <a:srgbClr val="FC51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>
                <a:off x="5905500" y="3219450"/>
                <a:ext cx="476250" cy="245268"/>
              </a:xfrm>
              <a:prstGeom prst="line">
                <a:avLst/>
              </a:prstGeom>
              <a:ln w="28575">
                <a:solidFill>
                  <a:srgbClr val="FC51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V="1">
                <a:off x="5905500" y="3219450"/>
                <a:ext cx="0" cy="245268"/>
              </a:xfrm>
              <a:prstGeom prst="line">
                <a:avLst/>
              </a:prstGeom>
              <a:ln w="28575">
                <a:solidFill>
                  <a:srgbClr val="FC51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文本框 22"/>
          <p:cNvSpPr txBox="1"/>
          <p:nvPr/>
        </p:nvSpPr>
        <p:spPr>
          <a:xfrm>
            <a:off x="7562849" y="297418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Edge detection with Hessian Matrix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Denoising</a:t>
            </a:r>
            <a:endParaRPr lang="zh-CN" altLang="en-US" sz="2400" dirty="0"/>
          </a:p>
        </p:txBody>
      </p:sp>
      <p:sp>
        <p:nvSpPr>
          <p:cNvPr id="30" name="右箭头 29"/>
          <p:cNvSpPr/>
          <p:nvPr/>
        </p:nvSpPr>
        <p:spPr>
          <a:xfrm>
            <a:off x="3008810" y="1445623"/>
            <a:ext cx="6174377" cy="2851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017225" y="1058816"/>
            <a:ext cx="2157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Decomposition</a:t>
            </a:r>
          </a:p>
        </p:txBody>
      </p:sp>
      <p:sp>
        <p:nvSpPr>
          <p:cNvPr id="32" name="右箭头 31"/>
          <p:cNvSpPr/>
          <p:nvPr/>
        </p:nvSpPr>
        <p:spPr>
          <a:xfrm rot="10800000">
            <a:off x="3007719" y="5417114"/>
            <a:ext cx="6174377" cy="2851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017225" y="5644515"/>
            <a:ext cx="2157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Reconstruction</a:t>
            </a:r>
            <a:endParaRPr lang="en-US" altLang="zh-CN" sz="2400" dirty="0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12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666"/>
    </mc:Choice>
    <mc:Fallback xmlns="">
      <p:transition spd="slow" advTm="6366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-115933"/>
            <a:ext cx="330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Introduction</a:t>
            </a:r>
            <a:endParaRPr lang="zh-CN" altLang="en-US" sz="3200" b="1" dirty="0"/>
          </a:p>
        </p:txBody>
      </p:sp>
      <p:sp>
        <p:nvSpPr>
          <p:cNvPr id="5" name="流程图: 数据 4"/>
          <p:cNvSpPr/>
          <p:nvPr/>
        </p:nvSpPr>
        <p:spPr>
          <a:xfrm>
            <a:off x="-200025" y="704850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5" y="645467"/>
            <a:ext cx="689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3.1 </a:t>
            </a:r>
            <a:r>
              <a:rPr lang="en-US" altLang="zh-CN" sz="2400" b="1" dirty="0" err="1" smtClean="0"/>
              <a:t>Nonsubsampled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/>
              <a:t>Contourlet</a:t>
            </a:r>
            <a:r>
              <a:rPr lang="en-US" altLang="zh-CN" sz="2400" b="1" dirty="0"/>
              <a:t> decomposition </a:t>
            </a:r>
            <a:endParaRPr lang="zh-CN" altLang="en-US" sz="2400" b="1" dirty="0"/>
          </a:p>
        </p:txBody>
      </p:sp>
      <p:sp>
        <p:nvSpPr>
          <p:cNvPr id="13" name="流程图: 数据 12"/>
          <p:cNvSpPr/>
          <p:nvPr/>
        </p:nvSpPr>
        <p:spPr>
          <a:xfrm>
            <a:off x="-352425" y="704849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9B314B-AC7F-41D7-A809-3CDEAD922434}" type="datetime1">
              <a:rPr lang="zh-CN" altLang="en-US" smtClean="0"/>
              <a:t>2019/3/6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29069"/>
            <a:ext cx="1897666" cy="2024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36" y="3669070"/>
            <a:ext cx="1939032" cy="20337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812" y="1229069"/>
            <a:ext cx="1938556" cy="2021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5"/>
          <a:srcRect r="56897"/>
          <a:stretch/>
        </p:blipFill>
        <p:spPr>
          <a:xfrm>
            <a:off x="5072514" y="1229069"/>
            <a:ext cx="1952622" cy="2024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5"/>
          <a:srcRect l="57017"/>
          <a:stretch/>
        </p:blipFill>
        <p:spPr>
          <a:xfrm>
            <a:off x="5072514" y="3669067"/>
            <a:ext cx="1956003" cy="2033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6"/>
          <a:srcRect r="71611" b="56499"/>
          <a:stretch/>
        </p:blipFill>
        <p:spPr>
          <a:xfrm>
            <a:off x="7262282" y="1229069"/>
            <a:ext cx="1910062" cy="2015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6"/>
          <a:srcRect l="71836" b="56514"/>
          <a:stretch/>
        </p:blipFill>
        <p:spPr>
          <a:xfrm>
            <a:off x="9406109" y="1217804"/>
            <a:ext cx="1895564" cy="2015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6"/>
          <a:srcRect l="72039" t="55960"/>
          <a:stretch/>
        </p:blipFill>
        <p:spPr>
          <a:xfrm>
            <a:off x="9406109" y="3669067"/>
            <a:ext cx="1895564" cy="2055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6"/>
          <a:srcRect t="56339" r="71885"/>
          <a:stretch/>
        </p:blipFill>
        <p:spPr>
          <a:xfrm>
            <a:off x="7262282" y="3669067"/>
            <a:ext cx="1910062" cy="2042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13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83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62"/>
    </mc:Choice>
    <mc:Fallback xmlns="">
      <p:transition spd="slow" advTm="4246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-115933"/>
            <a:ext cx="330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Introduction</a:t>
            </a:r>
            <a:endParaRPr lang="zh-CN" altLang="en-US" sz="3200" b="1" dirty="0"/>
          </a:p>
        </p:txBody>
      </p:sp>
      <p:sp>
        <p:nvSpPr>
          <p:cNvPr id="5" name="流程图: 数据 4"/>
          <p:cNvSpPr/>
          <p:nvPr/>
        </p:nvSpPr>
        <p:spPr>
          <a:xfrm>
            <a:off x="-200025" y="704850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5" y="645467"/>
            <a:ext cx="689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3.1 </a:t>
            </a:r>
            <a:r>
              <a:rPr lang="en-US" altLang="zh-CN" sz="2400" b="1" dirty="0" err="1" smtClean="0"/>
              <a:t>Nonsubsampled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/>
              <a:t>Contourlet</a:t>
            </a:r>
            <a:r>
              <a:rPr lang="en-US" altLang="zh-CN" sz="2400" b="1" dirty="0"/>
              <a:t> decomposition </a:t>
            </a:r>
            <a:endParaRPr lang="zh-CN" altLang="en-US" sz="2400" b="1" dirty="0"/>
          </a:p>
        </p:txBody>
      </p:sp>
      <p:sp>
        <p:nvSpPr>
          <p:cNvPr id="13" name="流程图: 数据 12"/>
          <p:cNvSpPr/>
          <p:nvPr/>
        </p:nvSpPr>
        <p:spPr>
          <a:xfrm>
            <a:off x="-352425" y="704849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261699-EC1D-4859-9C0A-16B131FF1A2B}" type="datetime1">
              <a:rPr lang="zh-CN" altLang="en-US" smtClean="0"/>
              <a:t>2019/3/6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29069"/>
            <a:ext cx="1897666" cy="2024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812" y="3669068"/>
            <a:ext cx="1961081" cy="2033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431" y="1229069"/>
            <a:ext cx="1935737" cy="2015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r="56645"/>
          <a:stretch/>
        </p:blipFill>
        <p:spPr>
          <a:xfrm>
            <a:off x="5062933" y="1184502"/>
            <a:ext cx="1857323" cy="2048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5"/>
          <a:srcRect l="56785"/>
          <a:stretch/>
        </p:blipFill>
        <p:spPr>
          <a:xfrm>
            <a:off x="5062933" y="3669067"/>
            <a:ext cx="1857323" cy="20550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/>
          <a:srcRect r="71748" b="56663"/>
          <a:stretch/>
        </p:blipFill>
        <p:spPr>
          <a:xfrm>
            <a:off x="7160367" y="1162509"/>
            <a:ext cx="1975883" cy="2081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6"/>
          <a:srcRect l="72066" b="56923"/>
          <a:stretch/>
        </p:blipFill>
        <p:spPr>
          <a:xfrm>
            <a:off x="9376361" y="1162509"/>
            <a:ext cx="1974312" cy="2091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6"/>
          <a:srcRect l="71993" t="54588"/>
          <a:stretch/>
        </p:blipFill>
        <p:spPr>
          <a:xfrm>
            <a:off x="9376361" y="3669067"/>
            <a:ext cx="1904380" cy="2120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6"/>
          <a:srcRect t="56102" r="71926"/>
          <a:stretch/>
        </p:blipFill>
        <p:spPr>
          <a:xfrm>
            <a:off x="7161532" y="3669067"/>
            <a:ext cx="1974718" cy="2120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14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00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62"/>
    </mc:Choice>
    <mc:Fallback xmlns="">
      <p:transition spd="slow" advTm="4246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-115933"/>
            <a:ext cx="330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Introduction</a:t>
            </a:r>
            <a:endParaRPr lang="zh-CN" altLang="en-US" sz="3200" b="1" dirty="0"/>
          </a:p>
        </p:txBody>
      </p:sp>
      <p:sp>
        <p:nvSpPr>
          <p:cNvPr id="5" name="流程图: 数据 4"/>
          <p:cNvSpPr/>
          <p:nvPr/>
        </p:nvSpPr>
        <p:spPr>
          <a:xfrm>
            <a:off x="-200025" y="704850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5" y="645467"/>
            <a:ext cx="689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3.1 </a:t>
            </a:r>
            <a:r>
              <a:rPr lang="en-US" altLang="zh-CN" sz="2400" b="1" dirty="0" err="1" smtClean="0"/>
              <a:t>Nonsubsampled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/>
              <a:t>Contourlet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transform </a:t>
            </a:r>
            <a:endParaRPr lang="zh-CN" altLang="en-US" sz="2400" b="1" dirty="0"/>
          </a:p>
        </p:txBody>
      </p:sp>
      <p:sp>
        <p:nvSpPr>
          <p:cNvPr id="13" name="流程图: 数据 12"/>
          <p:cNvSpPr/>
          <p:nvPr/>
        </p:nvSpPr>
        <p:spPr>
          <a:xfrm>
            <a:off x="-352425" y="704849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52EAC7-AF23-4A33-B8D8-2A1EF8A5AB70}" type="datetime1">
              <a:rPr lang="zh-CN" altLang="en-US" smtClean="0"/>
              <a:t>2019/3/6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35685"/>
            <a:ext cx="5301913" cy="2364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981528"/>
            <a:ext cx="5301913" cy="2367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 r="64037"/>
          <a:stretch/>
        </p:blipFill>
        <p:spPr>
          <a:xfrm>
            <a:off x="6337326" y="1435685"/>
            <a:ext cx="2513096" cy="4913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/>
          <a:srcRect l="64900"/>
          <a:stretch/>
        </p:blipFill>
        <p:spPr>
          <a:xfrm>
            <a:off x="9152773" y="1435685"/>
            <a:ext cx="2513096" cy="4913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15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74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62"/>
    </mc:Choice>
    <mc:Fallback xmlns="">
      <p:transition spd="slow" advTm="4246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-115933"/>
            <a:ext cx="330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Introduction</a:t>
            </a:r>
            <a:endParaRPr lang="zh-CN" altLang="en-US" sz="3200" b="1" dirty="0"/>
          </a:p>
        </p:txBody>
      </p:sp>
      <p:sp>
        <p:nvSpPr>
          <p:cNvPr id="5" name="流程图: 数据 4"/>
          <p:cNvSpPr/>
          <p:nvPr/>
        </p:nvSpPr>
        <p:spPr>
          <a:xfrm>
            <a:off x="-200025" y="704850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5" y="645467"/>
            <a:ext cx="689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3.1 </a:t>
            </a:r>
            <a:r>
              <a:rPr lang="en-US" altLang="zh-CN" sz="2400" b="1" dirty="0" err="1" smtClean="0"/>
              <a:t>Camparison</a:t>
            </a:r>
            <a:endParaRPr lang="zh-CN" altLang="en-US" sz="2400" b="1" dirty="0"/>
          </a:p>
        </p:txBody>
      </p:sp>
      <p:sp>
        <p:nvSpPr>
          <p:cNvPr id="13" name="流程图: 数据 12"/>
          <p:cNvSpPr/>
          <p:nvPr/>
        </p:nvSpPr>
        <p:spPr>
          <a:xfrm>
            <a:off x="-352425" y="704849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52EAC7-AF23-4A33-B8D8-2A1EF8A5AB70}" type="datetime1">
              <a:rPr lang="zh-CN" altLang="en-US" smtClean="0"/>
              <a:t>2019/3/6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r="56884"/>
          <a:stretch/>
        </p:blipFill>
        <p:spPr>
          <a:xfrm>
            <a:off x="695325" y="2136162"/>
            <a:ext cx="2350466" cy="24309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16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l="56832" t="3266"/>
          <a:stretch/>
        </p:blipFill>
        <p:spPr>
          <a:xfrm>
            <a:off x="7915029" y="3818919"/>
            <a:ext cx="2500685" cy="24309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7" y="966297"/>
            <a:ext cx="2426263" cy="24309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848" y="3786922"/>
            <a:ext cx="2435732" cy="24309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029" y="933173"/>
            <a:ext cx="2435741" cy="24309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4734148" y="3351658"/>
            <a:ext cx="175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Canny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285805" y="3372541"/>
            <a:ext cx="175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Sobel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83711" y="6217915"/>
            <a:ext cx="175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Hessian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285805" y="6217915"/>
            <a:ext cx="175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NSCT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864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462"/>
    </mc:Choice>
    <mc:Fallback>
      <p:transition spd="slow" advTm="4246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41371" y="-115933"/>
            <a:ext cx="330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CONTENTS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41371" y="1583879"/>
            <a:ext cx="434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990975" y="2014538"/>
            <a:ext cx="114300" cy="31289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A6677E-A833-4CD4-9A01-B9A95E73D434}" type="datetime1">
              <a:rPr lang="zh-CN" altLang="en-US" smtClean="0"/>
              <a:t>2019/3/6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17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40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6"/>
    </mc:Choice>
    <mc:Fallback xmlns="">
      <p:transition spd="slow" advTm="76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-115933"/>
            <a:ext cx="330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Conclusion</a:t>
            </a:r>
            <a:endParaRPr lang="zh-CN" altLang="en-US" sz="3200" b="1" dirty="0"/>
          </a:p>
        </p:txBody>
      </p:sp>
      <p:sp>
        <p:nvSpPr>
          <p:cNvPr id="5" name="流程图: 数据 4"/>
          <p:cNvSpPr/>
          <p:nvPr/>
        </p:nvSpPr>
        <p:spPr>
          <a:xfrm>
            <a:off x="-200025" y="704850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5" y="645467"/>
            <a:ext cx="629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 conclusion</a:t>
            </a:r>
            <a:endParaRPr lang="zh-CN" altLang="en-US" sz="2400" b="1" dirty="0"/>
          </a:p>
        </p:txBody>
      </p:sp>
      <p:sp>
        <p:nvSpPr>
          <p:cNvPr id="13" name="流程图: 数据 12"/>
          <p:cNvSpPr/>
          <p:nvPr/>
        </p:nvSpPr>
        <p:spPr>
          <a:xfrm>
            <a:off x="-352425" y="704849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44890" y="2268546"/>
            <a:ext cx="55946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advantages 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对弱小裂缝的检测精度较高；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噪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声抑制能力强。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754" y="2228671"/>
            <a:ext cx="58092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innovations: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结合传统基于导数的边缘检测方法与时频分析方法，完成了对图像中的多尺度、多方向、分频边缘检测。</a:t>
            </a:r>
            <a:endParaRPr lang="en-US" altLang="zh-CN" sz="2400" b="1" dirty="0" smtClean="0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185E9C-8757-4B29-BF0E-F8C760EAB683}" type="datetime1">
              <a:rPr lang="zh-CN" altLang="en-US" smtClean="0"/>
              <a:t>2019/3/6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18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9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86"/>
    </mc:Choice>
    <mc:Fallback xmlns="">
      <p:transition spd="slow" advTm="6958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59150" y="2828836"/>
            <a:ext cx="547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spc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7200" spc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8106FB-04C2-4889-811F-7F6BF733C6A1}" type="datetime1">
              <a:rPr lang="zh-CN" altLang="en-US" smtClean="0"/>
              <a:t>2019/3/6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315326" y="61537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https://github.com/LiaoLIDIP/Report-IDIPLab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6203818"/>
            <a:ext cx="269105" cy="2691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19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79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"/>
    </mc:Choice>
    <mc:Fallback xmlns="">
      <p:transition spd="slow" advTm="61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41371" y="-115933"/>
            <a:ext cx="330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CONTENTS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41371" y="1583879"/>
            <a:ext cx="434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 smtClean="0"/>
              <a:t>Method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 smtClean="0"/>
              <a:t>Experiment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 smtClean="0"/>
              <a:t>Conclusion</a:t>
            </a:r>
            <a:endParaRPr lang="zh-CN" altLang="en-US" sz="4000" b="1" dirty="0"/>
          </a:p>
        </p:txBody>
      </p:sp>
      <p:sp>
        <p:nvSpPr>
          <p:cNvPr id="5" name="圆角矩形 4"/>
          <p:cNvSpPr/>
          <p:nvPr/>
        </p:nvSpPr>
        <p:spPr>
          <a:xfrm>
            <a:off x="3990975" y="2014538"/>
            <a:ext cx="114300" cy="3128962"/>
          </a:xfrm>
          <a:prstGeom prst="roundRect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3E7A45-858F-4998-9EFA-9EFBA4BEE77C}" type="datetime1">
              <a:rPr lang="zh-CN" altLang="en-US" smtClean="0"/>
              <a:t>2019/3/6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2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1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53"/>
    </mc:Choice>
    <mc:Fallback xmlns="">
      <p:transition spd="slow" advTm="2075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-115933"/>
            <a:ext cx="330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Introduction</a:t>
            </a:r>
            <a:endParaRPr lang="zh-CN" altLang="en-US" sz="3200" b="1" dirty="0"/>
          </a:p>
        </p:txBody>
      </p:sp>
      <p:sp>
        <p:nvSpPr>
          <p:cNvPr id="5" name="流程图: 数据 4"/>
          <p:cNvSpPr/>
          <p:nvPr/>
        </p:nvSpPr>
        <p:spPr>
          <a:xfrm>
            <a:off x="-200025" y="704850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6" y="645467"/>
            <a:ext cx="386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1.1 </a:t>
            </a:r>
            <a:r>
              <a:rPr lang="zh-CN" altLang="en-US" sz="2400" b="1" dirty="0" smtClean="0"/>
              <a:t>边缘检测</a:t>
            </a:r>
            <a:endParaRPr lang="zh-CN" altLang="en-US" sz="2400" b="1" dirty="0"/>
          </a:p>
        </p:txBody>
      </p:sp>
      <p:sp>
        <p:nvSpPr>
          <p:cNvPr id="13" name="流程图: 数据 12"/>
          <p:cNvSpPr/>
          <p:nvPr/>
        </p:nvSpPr>
        <p:spPr>
          <a:xfrm>
            <a:off x="-352425" y="704849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CA6D00-9E79-4CEB-B785-1C76792A523B}" type="datetime1">
              <a:rPr lang="zh-CN" altLang="en-US" smtClean="0"/>
              <a:t>2019/3/6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950495" y="1107132"/>
            <a:ext cx="8843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图像的边缘包含了图像的主要信息，对图像的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边缘检测</a:t>
            </a:r>
            <a:r>
              <a:rPr lang="zh-CN" altLang="en-US" sz="2000" b="1" dirty="0" smtClean="0"/>
              <a:t>被广泛的应用于图像分割、特征提取、模式识别等领域。</a:t>
            </a:r>
            <a:endParaRPr lang="zh-CN" altLang="en-US" sz="2000" b="1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23276"/>
              </p:ext>
            </p:extLst>
          </p:nvPr>
        </p:nvGraphicFramePr>
        <p:xfrm>
          <a:off x="1573128" y="2658979"/>
          <a:ext cx="9045744" cy="29357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61436"/>
                <a:gridCol w="2261436"/>
                <a:gridCol w="2261436"/>
                <a:gridCol w="2261436"/>
              </a:tblGrid>
              <a:tr h="9487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基于导数的边缘检测方法</a:t>
                      </a:r>
                      <a:endParaRPr lang="en-US" altLang="zh-CN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基于数学形态学的边缘检测方法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基于神经网络的边缘检测方法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基于多尺度分析的边缘检测方法</a:t>
                      </a:r>
                      <a:endParaRPr lang="zh-CN" altLang="en-US" sz="2000" b="1" dirty="0"/>
                    </a:p>
                  </a:txBody>
                  <a:tcPr anchor="ctr"/>
                </a:tc>
              </a:tr>
              <a:tr h="198691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 err="1" smtClean="0"/>
                        <a:t>Sobel</a:t>
                      </a:r>
                      <a:endParaRPr lang="en-US" altLang="zh-CN" sz="20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 smtClean="0"/>
                        <a:t>Laplace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 smtClean="0"/>
                        <a:t>Canny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Hessian Matrix</a:t>
                      </a:r>
                    </a:p>
                    <a:p>
                      <a:pPr algn="l"/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膨胀运算</a:t>
                      </a:r>
                      <a:endParaRPr lang="en-US" altLang="zh-CN" sz="20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腐蚀运算</a:t>
                      </a:r>
                      <a:endParaRPr lang="en-US" altLang="zh-CN" sz="20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开运算</a:t>
                      </a:r>
                      <a:endParaRPr lang="en-US" altLang="zh-CN" sz="20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闭运算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 smtClean="0"/>
                        <a:t>RCF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 err="1" smtClean="0"/>
                        <a:t>DeepContour</a:t>
                      </a:r>
                      <a:endParaRPr lang="en-US" altLang="zh-CN" sz="20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 smtClean="0"/>
                        <a:t>HED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 err="1" smtClean="0"/>
                        <a:t>Ridgetlet</a:t>
                      </a:r>
                      <a:r>
                        <a:rPr lang="zh-CN" altLang="en-US" sz="2000" dirty="0" smtClean="0"/>
                        <a:t>变换</a:t>
                      </a:r>
                      <a:endParaRPr lang="en-US" altLang="zh-CN" sz="20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 err="1" smtClean="0"/>
                        <a:t>Curvelet</a:t>
                      </a:r>
                      <a:r>
                        <a:rPr lang="zh-CN" altLang="en-US" sz="2000" dirty="0" smtClean="0"/>
                        <a:t>变换</a:t>
                      </a:r>
                      <a:endParaRPr lang="en-US" altLang="zh-CN" sz="20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 err="1" smtClean="0"/>
                        <a:t>Directionlet</a:t>
                      </a:r>
                      <a:r>
                        <a:rPr lang="zh-CN" altLang="en-US" sz="2000" dirty="0" smtClean="0"/>
                        <a:t>变换</a:t>
                      </a:r>
                      <a:endParaRPr lang="en-US" altLang="zh-CN" sz="20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000" dirty="0" err="1" smtClean="0">
                          <a:solidFill>
                            <a:srgbClr val="FF0000"/>
                          </a:solidFill>
                        </a:rPr>
                        <a:t>Contourlet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变换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557335" y="2244789"/>
            <a:ext cx="507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表</a:t>
            </a:r>
            <a:r>
              <a:rPr lang="en-US" altLang="zh-CN" sz="2000" b="1" dirty="0" smtClean="0"/>
              <a:t>1 </a:t>
            </a:r>
            <a:r>
              <a:rPr lang="zh-CN" altLang="en-US" sz="2000" b="1" dirty="0" smtClean="0"/>
              <a:t>常见图像边缘检测方法</a:t>
            </a:r>
            <a:endParaRPr lang="zh-CN" altLang="en-US" sz="2000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3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1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230"/>
    </mc:Choice>
    <mc:Fallback xmlns="">
      <p:transition spd="slow" advTm="9423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-115933"/>
            <a:ext cx="330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Introduction</a:t>
            </a:r>
            <a:endParaRPr lang="zh-CN" altLang="en-US" sz="3200" b="1" dirty="0"/>
          </a:p>
        </p:txBody>
      </p:sp>
      <p:sp>
        <p:nvSpPr>
          <p:cNvPr id="5" name="流程图: 数据 4"/>
          <p:cNvSpPr/>
          <p:nvPr/>
        </p:nvSpPr>
        <p:spPr>
          <a:xfrm>
            <a:off x="-200025" y="704850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5" y="645467"/>
            <a:ext cx="4767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1.2 </a:t>
            </a:r>
            <a:r>
              <a:rPr lang="zh-CN" altLang="en-US" sz="2400" b="1" dirty="0" smtClean="0"/>
              <a:t>从小波分析到</a:t>
            </a:r>
            <a:r>
              <a:rPr lang="en-US" altLang="zh-CN" sz="2400" b="1" dirty="0" err="1" smtClean="0"/>
              <a:t>Contourlet</a:t>
            </a:r>
            <a:r>
              <a:rPr lang="zh-CN" altLang="en-US" sz="2400" b="1" dirty="0" smtClean="0"/>
              <a:t>变换</a:t>
            </a:r>
            <a:endParaRPr lang="zh-CN" altLang="en-US" sz="2400" b="1" dirty="0"/>
          </a:p>
        </p:txBody>
      </p:sp>
      <p:sp>
        <p:nvSpPr>
          <p:cNvPr id="13" name="流程图: 数据 12"/>
          <p:cNvSpPr/>
          <p:nvPr/>
        </p:nvSpPr>
        <p:spPr>
          <a:xfrm>
            <a:off x="-352425" y="704849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4900FC-7749-45AA-90CB-C9E57B14181F}" type="datetime1">
              <a:rPr lang="zh-CN" altLang="en-US" smtClean="0"/>
              <a:t>2019/3/6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963" y="704849"/>
            <a:ext cx="5024564" cy="26013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6657"/>
          <a:stretch/>
        </p:blipFill>
        <p:spPr>
          <a:xfrm>
            <a:off x="6605963" y="3630501"/>
            <a:ext cx="5024564" cy="25269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9495" y="1603113"/>
            <a:ext cx="53901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小波变换由于其良好的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局域特性</a:t>
            </a:r>
            <a:r>
              <a:rPr lang="zh-CN" altLang="en-US" sz="2000" b="1" dirty="0" smtClean="0"/>
              <a:t>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多分辨率</a:t>
            </a:r>
            <a:r>
              <a:rPr lang="zh-CN" altLang="en-US" sz="2000" b="1" dirty="0" smtClean="0"/>
              <a:t>特性，在信号处理领域得到了广泛应用；</a:t>
            </a:r>
            <a:endParaRPr lang="en-US" altLang="zh-CN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曲线是二维图像中最基本的结构单元，而传统的二维小波只能对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水平、垂直和对角线</a:t>
            </a:r>
            <a:r>
              <a:rPr lang="zh-CN" altLang="en-US" sz="2000" b="1" dirty="0" smtClean="0"/>
              <a:t>三个高频方向进行分解，难以有效描述图像；</a:t>
            </a:r>
            <a:endParaRPr lang="en-US" altLang="zh-CN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 smtClean="0"/>
              <a:t>Contourlet</a:t>
            </a:r>
            <a:r>
              <a:rPr lang="zh-CN" altLang="en-US" sz="2000" b="1" dirty="0" smtClean="0"/>
              <a:t>变换结合了拉普拉斯金字塔分解和多方向性滤波器组完成对图像的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多尺度</a:t>
            </a:r>
            <a:r>
              <a:rPr lang="zh-CN" altLang="en-US" sz="2000" b="1" dirty="0" smtClean="0"/>
              <a:t>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多方向</a:t>
            </a:r>
            <a:r>
              <a:rPr lang="zh-CN" altLang="en-US" sz="2000" b="1" dirty="0" smtClean="0"/>
              <a:t>分析。</a:t>
            </a:r>
            <a:endParaRPr lang="zh-CN" altLang="en-US" sz="2000" b="1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4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27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179"/>
    </mc:Choice>
    <mc:Fallback xmlns="">
      <p:transition spd="slow" advTm="12817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41371" y="-115933"/>
            <a:ext cx="330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CONTENTS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41371" y="1583879"/>
            <a:ext cx="434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CN" alt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990975" y="2014538"/>
            <a:ext cx="114300" cy="31289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F850A5-7E72-4766-A660-7C8371DF517E}" type="datetime1">
              <a:rPr lang="zh-CN" altLang="en-US" smtClean="0"/>
              <a:t>2019/3/6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5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17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2"/>
    </mc:Choice>
    <mc:Fallback xmlns="">
      <p:transition spd="slow" advTm="339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-115933"/>
            <a:ext cx="330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Method</a:t>
            </a:r>
            <a:endParaRPr lang="zh-CN" altLang="en-US" sz="3200" b="1" dirty="0"/>
          </a:p>
        </p:txBody>
      </p:sp>
      <p:sp>
        <p:nvSpPr>
          <p:cNvPr id="5" name="流程图: 数据 4"/>
          <p:cNvSpPr/>
          <p:nvPr/>
        </p:nvSpPr>
        <p:spPr>
          <a:xfrm>
            <a:off x="-200025" y="704850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5" y="645467"/>
            <a:ext cx="626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2.1 </a:t>
            </a:r>
            <a:r>
              <a:rPr lang="en-US" altLang="zh-CN" sz="2400" b="1" dirty="0" err="1" smtClean="0"/>
              <a:t>Laplacian</a:t>
            </a:r>
            <a:r>
              <a:rPr lang="en-US" altLang="zh-CN" sz="2400" b="1" dirty="0" smtClean="0"/>
              <a:t> pyramid (LP)</a:t>
            </a:r>
            <a:endParaRPr lang="zh-CN" altLang="en-US" sz="2400" b="1" dirty="0"/>
          </a:p>
        </p:txBody>
      </p:sp>
      <p:sp>
        <p:nvSpPr>
          <p:cNvPr id="13" name="流程图: 数据 12"/>
          <p:cNvSpPr/>
          <p:nvPr/>
        </p:nvSpPr>
        <p:spPr>
          <a:xfrm>
            <a:off x="-352425" y="704849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4349" y="1283757"/>
            <a:ext cx="10353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Ideal:</a:t>
            </a:r>
            <a:r>
              <a:rPr lang="zh-CN" alt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将源图像分别分解到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不同的空间频带</a:t>
            </a:r>
            <a:r>
              <a:rPr lang="zh-CN" alt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上，相当带通滤波</a:t>
            </a:r>
            <a:r>
              <a:rPr lang="en-US" altLang="zh-CN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Process:</a:t>
            </a:r>
            <a:r>
              <a:rPr lang="zh-CN" alt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第</a:t>
            </a:r>
            <a:r>
              <a:rPr lang="en-US" altLang="zh-CN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层为高斯金字塔</a:t>
            </a:r>
            <a:r>
              <a:rPr lang="en-US" altLang="zh-CN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层与</a:t>
            </a:r>
            <a:r>
              <a:rPr lang="en-US" altLang="zh-CN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l+1</a:t>
            </a:r>
            <a:r>
              <a:rPr lang="zh-CN" alt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层图像经过内插放大后图像的差</a:t>
            </a:r>
            <a:r>
              <a:rPr lang="en-US" altLang="zh-CN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149D7C-0628-46CA-9F62-54FC0B360579}" type="datetime1">
              <a:rPr lang="zh-CN" altLang="en-US" smtClean="0"/>
              <a:t>2019/3/6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724" y="2757115"/>
            <a:ext cx="8192550" cy="3561682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6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8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240"/>
    </mc:Choice>
    <mc:Fallback xmlns="">
      <p:transition spd="slow" advTm="16724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-115933"/>
            <a:ext cx="330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Method</a:t>
            </a:r>
            <a:endParaRPr lang="zh-CN" altLang="en-US" sz="3200" b="1" dirty="0"/>
          </a:p>
        </p:txBody>
      </p:sp>
      <p:sp>
        <p:nvSpPr>
          <p:cNvPr id="5" name="流程图: 数据 4"/>
          <p:cNvSpPr/>
          <p:nvPr/>
        </p:nvSpPr>
        <p:spPr>
          <a:xfrm>
            <a:off x="-200025" y="704850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5" y="645467"/>
            <a:ext cx="626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2.2 Directional Filter Bank (DFB)</a:t>
            </a:r>
            <a:endParaRPr lang="zh-CN" altLang="en-US" sz="2400" b="1" dirty="0"/>
          </a:p>
        </p:txBody>
      </p:sp>
      <p:sp>
        <p:nvSpPr>
          <p:cNvPr id="13" name="流程图: 数据 12"/>
          <p:cNvSpPr/>
          <p:nvPr/>
        </p:nvSpPr>
        <p:spPr>
          <a:xfrm>
            <a:off x="-352425" y="704849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4349" y="1283757"/>
            <a:ext cx="10353675" cy="9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和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Vetterli</a:t>
            </a:r>
            <a:r>
              <a:rPr lang="en-US" altLang="zh-CN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提出了一种新的</a:t>
            </a:r>
            <a:r>
              <a:rPr lang="en-US" altLang="zh-CN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DFB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算法，只采用简单的树形结构就可以得到完美的频率方向划分。</a:t>
            </a:r>
            <a:endParaRPr lang="en-US" altLang="zh-CN" sz="2000" b="1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1BC384-8758-4452-931C-5917C09E38A9}" type="datetime1">
              <a:rPr lang="zh-CN" altLang="en-US" smtClean="0"/>
              <a:t>2019/3/6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114425" y="5876706"/>
            <a:ext cx="9753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Do M N , Member, IEEE, et al. The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Contourlet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Transform: An Efficient Directional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Multiresolution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Image Representation[J]. IEEE Transactions on Image Processing, 2006, 14(12):2091-2106.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5" y="2415727"/>
            <a:ext cx="3741996" cy="281804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71" y="2758085"/>
            <a:ext cx="4057143" cy="2133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332" y="2054006"/>
            <a:ext cx="3752850" cy="345757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7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25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240"/>
    </mc:Choice>
    <mc:Fallback xmlns="">
      <p:transition spd="slow" advTm="16724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-115933"/>
            <a:ext cx="330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Method</a:t>
            </a:r>
            <a:endParaRPr lang="zh-CN" altLang="en-US" sz="3200" b="1" dirty="0"/>
          </a:p>
        </p:txBody>
      </p:sp>
      <p:sp>
        <p:nvSpPr>
          <p:cNvPr id="5" name="流程图: 数据 4"/>
          <p:cNvSpPr/>
          <p:nvPr/>
        </p:nvSpPr>
        <p:spPr>
          <a:xfrm>
            <a:off x="-200025" y="704850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5" y="645467"/>
            <a:ext cx="626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2.3 </a:t>
            </a:r>
            <a:r>
              <a:rPr lang="en-US" altLang="zh-CN" sz="2400" b="1" dirty="0" err="1" smtClean="0"/>
              <a:t>Contourlet</a:t>
            </a:r>
            <a:r>
              <a:rPr lang="en-US" altLang="zh-CN" sz="2400" b="1" dirty="0" smtClean="0"/>
              <a:t> transform</a:t>
            </a:r>
            <a:endParaRPr lang="zh-CN" altLang="en-US" sz="2400" b="1" dirty="0"/>
          </a:p>
        </p:txBody>
      </p:sp>
      <p:sp>
        <p:nvSpPr>
          <p:cNvPr id="13" name="流程图: 数据 12"/>
          <p:cNvSpPr/>
          <p:nvPr/>
        </p:nvSpPr>
        <p:spPr>
          <a:xfrm>
            <a:off x="-352425" y="704849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4FD0B6-D423-42B7-83AC-AA49F041041C}" type="datetime1">
              <a:rPr lang="zh-CN" altLang="en-US" smtClean="0"/>
              <a:t>2019/3/6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114425" y="5876706"/>
            <a:ext cx="9753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Do M N , Member, IEEE, et al. The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Contourlet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Transform: An Efficient Directional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Multiresolution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Image Representation[J]. IEEE Transactions on Image Processing, 2006, 14(12):2091-2106.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476" y="2637312"/>
            <a:ext cx="5739324" cy="335029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95325" y="1166515"/>
            <a:ext cx="10258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将拉普拉斯金字塔分解和方向滤波器组结合起来，就实现了</a:t>
            </a:r>
            <a:r>
              <a:rPr lang="en-US" altLang="zh-CN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Contourlet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变换。金字塔分解不具有方向性，而方向滤波器对高频部分能很好的分解，对低频不行。二者结合恰能弥补对方的不足，从而得到对图像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真正的二维描述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8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28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240"/>
    </mc:Choice>
    <mc:Fallback xmlns="">
      <p:transition spd="slow" advTm="16724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-115933"/>
            <a:ext cx="330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Method</a:t>
            </a:r>
            <a:endParaRPr lang="zh-CN" altLang="en-US" sz="3200" b="1" dirty="0"/>
          </a:p>
        </p:txBody>
      </p:sp>
      <p:sp>
        <p:nvSpPr>
          <p:cNvPr id="5" name="流程图: 数据 4"/>
          <p:cNvSpPr/>
          <p:nvPr/>
        </p:nvSpPr>
        <p:spPr>
          <a:xfrm>
            <a:off x="-200025" y="704850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5" y="645467"/>
            <a:ext cx="626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2.4 </a:t>
            </a:r>
            <a:r>
              <a:rPr lang="en-US" altLang="zh-CN" sz="2400" b="1" dirty="0" err="1" smtClean="0"/>
              <a:t>Nonsubsampled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Contourlet</a:t>
            </a:r>
            <a:r>
              <a:rPr lang="en-US" altLang="zh-CN" sz="2400" b="1" dirty="0" smtClean="0"/>
              <a:t> transform</a:t>
            </a:r>
            <a:endParaRPr lang="zh-CN" altLang="en-US" sz="2400" b="1" dirty="0"/>
          </a:p>
        </p:txBody>
      </p:sp>
      <p:sp>
        <p:nvSpPr>
          <p:cNvPr id="13" name="流程图: 数据 12"/>
          <p:cNvSpPr/>
          <p:nvPr/>
        </p:nvSpPr>
        <p:spPr>
          <a:xfrm>
            <a:off x="-352425" y="704849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B5B0E8-7688-41D4-A6C8-770D225B5A68}" type="datetime1">
              <a:rPr lang="zh-CN" altLang="en-US" smtClean="0"/>
              <a:t>2019/3/6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114425" y="5876706"/>
            <a:ext cx="9753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Cunha A L D , Zhou J , Do M N . The </a:t>
            </a:r>
            <a:r>
              <a:rPr lang="en-US" altLang="zh-CN" dirty="0" err="1"/>
              <a:t>Nonsubsampled</a:t>
            </a:r>
            <a:r>
              <a:rPr lang="en-US" altLang="zh-CN" dirty="0"/>
              <a:t> </a:t>
            </a:r>
            <a:r>
              <a:rPr lang="en-US" altLang="zh-CN" dirty="0" err="1"/>
              <a:t>Contourlet</a:t>
            </a:r>
            <a:r>
              <a:rPr lang="en-US" altLang="zh-CN" dirty="0"/>
              <a:t> Transform: Theory, Design, and Applications[J]. IEEE Transactions on Image Processing, 2006, 15(10):3089-3101.</a:t>
            </a:r>
          </a:p>
        </p:txBody>
      </p:sp>
      <p:sp>
        <p:nvSpPr>
          <p:cNvPr id="16" name="矩形 15"/>
          <p:cNvSpPr/>
          <p:nvPr/>
        </p:nvSpPr>
        <p:spPr>
          <a:xfrm>
            <a:off x="695325" y="1166515"/>
            <a:ext cx="10258424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LP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分解与重建不是可逆的过程，重建的时候对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LP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上采样会造成频率混叠的现象。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07294"/>
            <a:ext cx="5057274" cy="33580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404" y="2007380"/>
            <a:ext cx="5053787" cy="3360683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9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4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240"/>
    </mc:Choice>
    <mc:Fallback xmlns="">
      <p:transition spd="slow" advTm="16724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.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1006</Words>
  <Application>Microsoft Office PowerPoint</Application>
  <PresentationFormat>宽屏</PresentationFormat>
  <Paragraphs>165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楷体</vt:lpstr>
      <vt:lpstr>宋体</vt:lpstr>
      <vt:lpstr>Arial</vt:lpstr>
      <vt:lpstr>Calibri</vt:lpstr>
      <vt:lpstr>Cambria Math</vt:lpstr>
      <vt:lpstr>Tahoma</vt:lpstr>
      <vt:lpstr>Times New Roman</vt:lpstr>
      <vt:lpstr>Wingdings</vt:lpstr>
      <vt:lpstr>9.6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</dc:creator>
  <cp:lastModifiedBy>Liao</cp:lastModifiedBy>
  <cp:revision>237</cp:revision>
  <dcterms:created xsi:type="dcterms:W3CDTF">2018-08-30T02:47:28Z</dcterms:created>
  <dcterms:modified xsi:type="dcterms:W3CDTF">2019-03-06T01:59:49Z</dcterms:modified>
</cp:coreProperties>
</file>