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04" r:id="rId18"/>
    <p:sldId id="31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4AE6"/>
    <a:srgbClr val="FC5134"/>
    <a:srgbClr val="7030A0"/>
    <a:srgbClr val="CB65BC"/>
    <a:srgbClr val="E05350"/>
    <a:srgbClr val="31FF67"/>
    <a:srgbClr val="D7598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7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32B5A-DB75-44CE-890A-C7B4A7948C24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25CB8-5C18-4461-9917-C9FD48A85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5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9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56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8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3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84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4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89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2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25CB8-5C18-4461-9917-C9FD48A85FF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4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038600" y="6523037"/>
            <a:ext cx="4114800" cy="365125"/>
          </a:xfrm>
        </p:spPr>
        <p:txBody>
          <a:bodyPr/>
          <a:lstStyle/>
          <a:p>
            <a:r>
              <a:rPr lang="en-US" altLang="zh-CN" dirty="0" smtClean="0"/>
              <a:t>IDIPLAB · UESTC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9361571" y="6564313"/>
            <a:ext cx="2743200" cy="312736"/>
          </a:xfrm>
        </p:spPr>
        <p:txBody>
          <a:bodyPr/>
          <a:lstStyle/>
          <a:p>
            <a:fld id="{35373F1E-1629-4482-91F7-C20E8B640622}" type="slidenum">
              <a:rPr lang="zh-CN" altLang="en-US" smtClean="0"/>
              <a:pPr/>
              <a:t>‹#›</a:t>
            </a:fld>
            <a:r>
              <a:rPr lang="zh-CN" altLang="en-US" dirty="0" smtClean="0"/>
              <a:t> </a:t>
            </a:r>
            <a:r>
              <a:rPr lang="en-US" altLang="zh-CN" dirty="0" smtClean="0"/>
              <a:t>/ 18</a:t>
            </a:r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7229" y="6553200"/>
            <a:ext cx="2743200" cy="33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E424160-F69D-4AB7-9EA9-F7689297DD3D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5" name="页脚占位符 2"/>
          <p:cNvSpPr txBox="1">
            <a:spLocks/>
          </p:cNvSpPr>
          <p:nvPr userDrawn="1"/>
        </p:nvSpPr>
        <p:spPr>
          <a:xfrm>
            <a:off x="441158" y="0"/>
            <a:ext cx="113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Phase congruency: A low-level image invariant:</a:t>
            </a:r>
            <a:r>
              <a:rPr lang="en-US" altLang="zh-CN" baseline="0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Paper Reading</a:t>
            </a:r>
          </a:p>
        </p:txBody>
      </p:sp>
    </p:spTree>
    <p:extLst>
      <p:ext uri="{BB962C8B-B14F-4D97-AF65-F5344CB8AC3E}">
        <p14:creationId xmlns:p14="http://schemas.microsoft.com/office/powerpoint/2010/main" val="278667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10526" y="65230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IDIPLAB · UESTC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92653" y="6563352"/>
            <a:ext cx="2743200" cy="312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fld id="{35373F1E-1629-4482-91F7-C20E8B640622}" type="slidenum">
              <a:rPr lang="zh-CN" altLang="en-US" smtClean="0"/>
              <a:pPr/>
              <a:t>‹#›</a:t>
            </a:fld>
            <a:r>
              <a:rPr lang="en-US" altLang="zh-CN" dirty="0" smtClean="0"/>
              <a:t>/20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714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0" y="65230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AE616CC-F2BD-406B-B84B-B1EFEFB7E8FE}" type="datetime1">
              <a:rPr lang="zh-CN" altLang="en-US" smtClean="0"/>
              <a:t>2018/12/1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77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aoLIDIP/Slide-IDIPL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93796" y="2167496"/>
            <a:ext cx="11204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congruency: A low-level image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invariant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--Paper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493796" y="3572197"/>
            <a:ext cx="11204407" cy="457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3795" y="2022633"/>
            <a:ext cx="11204407" cy="636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52910" y="3855560"/>
            <a:ext cx="3686176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smtClean="0"/>
              <a:t>Speaker: </a:t>
            </a:r>
            <a:r>
              <a:rPr lang="en-US" altLang="zh-CN" sz="2400" b="1" dirty="0" err="1" smtClean="0"/>
              <a:t>Liao.L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en-US" altLang="zh-CN" sz="2400" b="1" dirty="0" smtClean="0"/>
              <a:t>Tutor:  </a:t>
            </a:r>
            <a:r>
              <a:rPr lang="en-US" altLang="zh-CN" sz="2400" b="1" dirty="0" err="1" smtClean="0"/>
              <a:t>Bingjie</a:t>
            </a:r>
            <a:r>
              <a:rPr lang="en-US" altLang="zh-CN" sz="2400" b="1" dirty="0" smtClean="0"/>
              <a:t> Tao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 smtClean="0"/>
              <a:t>IDIPLAB · UESTC</a:t>
            </a:r>
            <a:endParaRPr lang="zh-CN" altLang="en-US" sz="24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7637FA-E078-4F0E-B2CC-9A75BE962ACC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67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79"/>
    </mc:Choice>
    <mc:Fallback xmlns="">
      <p:transition spd="slow" advTm="1877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图: 数据 22"/>
          <p:cNvSpPr/>
          <p:nvPr/>
        </p:nvSpPr>
        <p:spPr>
          <a:xfrm>
            <a:off x="-175961" y="474303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6064" y="384142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1.4 Frequency spread</a:t>
            </a:r>
            <a:endParaRPr lang="zh-CN" altLang="en-US" sz="2800" b="1" dirty="0"/>
          </a:p>
        </p:txBody>
      </p:sp>
      <p:sp>
        <p:nvSpPr>
          <p:cNvPr id="25" name="流程图: 数据 24"/>
          <p:cNvSpPr/>
          <p:nvPr/>
        </p:nvSpPr>
        <p:spPr>
          <a:xfrm>
            <a:off x="-328361" y="474302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229334" y="963881"/>
                <a:ext cx="94889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images have an amplitude spectrum that decay 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1/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34" y="963881"/>
                <a:ext cx="948890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02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33664" y="5955969"/>
            <a:ext cx="10404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[1] Field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 J . Relations between the statistics of natural images and the response properties of cortical cells[J]. Journal of the Optical Society of America A-optics Image Science &amp; Vision, 1987, 4(12):2379-2394.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524" y="1526903"/>
            <a:ext cx="3790476" cy="19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666" y="3483253"/>
            <a:ext cx="10066667" cy="25809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5439" y="1425546"/>
            <a:ext cx="3320535" cy="22847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1BDF93-5C3D-43C3-A857-CC09A6BECCCC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10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8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图: 数据 22"/>
          <p:cNvSpPr/>
          <p:nvPr/>
        </p:nvSpPr>
        <p:spPr>
          <a:xfrm>
            <a:off x="-175961" y="474303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6064" y="384142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1.5 Noise compensation</a:t>
            </a:r>
            <a:endParaRPr lang="zh-CN" altLang="en-US" sz="2800" b="1" dirty="0"/>
          </a:p>
        </p:txBody>
      </p:sp>
      <p:sp>
        <p:nvSpPr>
          <p:cNvPr id="25" name="流程图: 数据 24"/>
          <p:cNvSpPr/>
          <p:nvPr/>
        </p:nvSpPr>
        <p:spPr>
          <a:xfrm>
            <a:off x="-328361" y="474302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20327" y="907362"/>
            <a:ext cx="55465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Phase Congruency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that |E(x) | exceeds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radius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noise circle,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9" y="997523"/>
            <a:ext cx="5878226" cy="44216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384" y="4058746"/>
            <a:ext cx="5339185" cy="1474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773" y="2318700"/>
            <a:ext cx="3644311" cy="928107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B34286-894E-43C6-BE82-4B71837B3ED8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11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8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图: 数据 22"/>
          <p:cNvSpPr/>
          <p:nvPr/>
        </p:nvSpPr>
        <p:spPr>
          <a:xfrm>
            <a:off x="-175961" y="474303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6064" y="384142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1.6 Localization</a:t>
            </a:r>
            <a:endParaRPr lang="zh-CN" altLang="en-US" sz="2800" b="1" dirty="0"/>
          </a:p>
        </p:txBody>
      </p:sp>
      <p:sp>
        <p:nvSpPr>
          <p:cNvPr id="25" name="流程图: 数据 24"/>
          <p:cNvSpPr/>
          <p:nvPr/>
        </p:nvSpPr>
        <p:spPr>
          <a:xfrm>
            <a:off x="-328361" y="474302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21" y="1572716"/>
            <a:ext cx="4785857" cy="2971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848246" y="588544"/>
                <a:ext cx="50266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𝑠𝑖𝑛𝑒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 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varies nearly linearly as one moves away from the origin.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46" y="588544"/>
                <a:ext cx="5026649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818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36" y="5046052"/>
            <a:ext cx="8047619" cy="13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30" y="806303"/>
            <a:ext cx="4462712" cy="335687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16200000" flipV="1">
            <a:off x="3873064" y="2615650"/>
            <a:ext cx="4508735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0" y="4065096"/>
                <a:ext cx="6075946" cy="768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 smtClean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65096"/>
                <a:ext cx="6075946" cy="76873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F22856-55A4-4CBF-8803-BFD07A62F2B5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12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37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1583879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/>
              <a:t>Experiment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90975" y="2014538"/>
            <a:ext cx="114300" cy="31289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C95B9F-C491-410D-BE6A-35B56E648478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13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39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08"/>
    </mc:Choice>
    <mc:Fallback xmlns="">
      <p:transition spd="slow" advTm="2460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85" y="979279"/>
            <a:ext cx="3547816" cy="24497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861" y="975187"/>
            <a:ext cx="3564277" cy="24538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498" y="975187"/>
            <a:ext cx="3564277" cy="24538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587" y="3813496"/>
            <a:ext cx="3524013" cy="250021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2762" y="3813495"/>
            <a:ext cx="3520491" cy="250021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45150" y="513522"/>
            <a:ext cx="126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Original</a:t>
            </a:r>
            <a:endParaRPr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5442663" y="513521"/>
            <a:ext cx="126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Canny</a:t>
            </a:r>
            <a:endParaRPr lang="zh-CN" altLang="en-US" sz="24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9307289" y="513520"/>
            <a:ext cx="126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PC</a:t>
            </a:r>
            <a:endParaRPr lang="zh-CN" altLang="en-US" sz="2400" b="1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1498" y="3813495"/>
            <a:ext cx="3564277" cy="2500219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895240-B665-4989-9292-E7DE76BBBF0F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14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3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88"/>
    </mc:Choice>
    <mc:Fallback xmlns="">
      <p:transition spd="slow" advTm="3218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892" y="444985"/>
            <a:ext cx="8944216" cy="611932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7BAF23-3098-4B44-86F8-990E1DCBF96C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15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17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88"/>
    </mc:Choice>
    <mc:Fallback xmlns="">
      <p:transition spd="slow" advTm="3218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1583879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</a:rPr>
              <a:t>Experiment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/>
              <a:t>Conclusion</a:t>
            </a:r>
            <a:endParaRPr lang="zh-CN" altLang="en-US" sz="4000" b="1" dirty="0"/>
          </a:p>
        </p:txBody>
      </p:sp>
      <p:sp>
        <p:nvSpPr>
          <p:cNvPr id="5" name="圆角矩形 4"/>
          <p:cNvSpPr/>
          <p:nvPr/>
        </p:nvSpPr>
        <p:spPr>
          <a:xfrm>
            <a:off x="3990975" y="2014538"/>
            <a:ext cx="114300" cy="31289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7F3DC5-F12F-4E31-8D31-891025E171ED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16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66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08"/>
    </mc:Choice>
    <mc:Fallback xmlns="">
      <p:transition spd="slow" advTm="2460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6" y="645467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4. </a:t>
            </a:r>
            <a:r>
              <a:rPr lang="en-US" altLang="zh-CN" sz="2800" b="1" dirty="0" smtClean="0"/>
              <a:t>Advantages</a:t>
            </a:r>
            <a:endParaRPr lang="zh-CN" altLang="en-US" sz="24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2000" y="1973358"/>
            <a:ext cx="81642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Congruency is a dimensionless quantity.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Invariant to contrast and scale.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ranges between 0 and 1.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values can be fixed for wide classes of images.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E9E568-4CCE-405E-8213-ED01A39D00C5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17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4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88"/>
    </mc:Choice>
    <mc:Fallback xmlns="">
      <p:transition spd="slow" advTm="3218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59150" y="2828836"/>
            <a:ext cx="547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spc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7200" spc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8600" y="6153705"/>
            <a:ext cx="4794250" cy="369332"/>
            <a:chOff x="4038600" y="6128648"/>
            <a:chExt cx="4794250" cy="369332"/>
          </a:xfrm>
        </p:grpSpPr>
        <p:sp>
          <p:nvSpPr>
            <p:cNvPr id="4" name="矩形 3"/>
            <p:cNvSpPr/>
            <p:nvPr/>
          </p:nvSpPr>
          <p:spPr>
            <a:xfrm>
              <a:off x="4315326" y="6128648"/>
              <a:ext cx="45175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dirty="0">
                  <a:hlinkClick r:id="rId3"/>
                </a:rPr>
                <a:t>https://</a:t>
              </a:r>
              <a:r>
                <a:rPr lang="en-US" altLang="zh-CN" i="1" dirty="0" smtClean="0">
                  <a:hlinkClick r:id="rId3"/>
                </a:rPr>
                <a:t>github.com/LiaoLIDIP/Slide-IDIPLab</a:t>
              </a:r>
              <a:r>
                <a:rPr lang="en-US" altLang="zh-CN" i="1" dirty="0" smtClean="0"/>
                <a:t> </a:t>
              </a: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00" y="6203818"/>
              <a:ext cx="269105" cy="2691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8A0732-1BBE-48C9-86B0-94AD0396DA86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18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8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5"/>
    </mc:Choice>
    <mc:Fallback xmlns="">
      <p:transition spd="slow" advTm="712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1583879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smtClean="0"/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smtClean="0"/>
              <a:t>Experiment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smtClean="0"/>
              <a:t>Conclusion</a:t>
            </a:r>
            <a:endParaRPr lang="zh-CN" altLang="en-US" sz="4000" b="1" dirty="0"/>
          </a:p>
        </p:txBody>
      </p:sp>
      <p:sp>
        <p:nvSpPr>
          <p:cNvPr id="5" name="圆角矩形 4"/>
          <p:cNvSpPr/>
          <p:nvPr/>
        </p:nvSpPr>
        <p:spPr>
          <a:xfrm>
            <a:off x="3990975" y="2014538"/>
            <a:ext cx="114300" cy="31289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D59938-4CFA-41B0-A025-F3B32E1A7EB7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2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1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08"/>
    </mc:Choice>
    <mc:Fallback xmlns="">
      <p:transition spd="slow" advTm="2460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2000" y="614689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 Introduction</a:t>
            </a:r>
            <a:endParaRPr lang="zh-CN" altLang="en-US" sz="28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5326" y="1134254"/>
            <a:ext cx="10379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The human visual system is able to reliably identify the significance of image features under widely varying conditions.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7" y="2486041"/>
            <a:ext cx="4408183" cy="34751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12" y="2486041"/>
            <a:ext cx="5199757" cy="347516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82896" y="6020524"/>
            <a:ext cx="262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</a:t>
            </a:r>
            <a:r>
              <a:rPr lang="en-US" altLang="zh-CN" sz="2000" b="1" dirty="0" smtClean="0"/>
              <a:t>llumination changed</a:t>
            </a:r>
            <a:endParaRPr lang="zh-CN" altLang="en-US" sz="20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7701248" y="5968169"/>
            <a:ext cx="262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contrast changed</a:t>
            </a:r>
            <a:endParaRPr lang="zh-CN" altLang="en-US" sz="2000" b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B1B422-6CCF-4267-9E84-2ABE6319D515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3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27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数据 4"/>
          <p:cNvSpPr/>
          <p:nvPr/>
        </p:nvSpPr>
        <p:spPr>
          <a:xfrm>
            <a:off x="-200025" y="704850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2000" y="614689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 Introduction</a:t>
            </a:r>
            <a:endParaRPr lang="zh-CN" altLang="en-US" sz="2800" b="1" dirty="0"/>
          </a:p>
        </p:txBody>
      </p:sp>
      <p:sp>
        <p:nvSpPr>
          <p:cNvPr id="13" name="流程图: 数据 12"/>
          <p:cNvSpPr/>
          <p:nvPr/>
        </p:nvSpPr>
        <p:spPr>
          <a:xfrm>
            <a:off x="-352425" y="704849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58829" y="1110547"/>
            <a:ext cx="50612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Gradient based edge detection: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err="1" smtClean="0"/>
              <a:t>Sobel</a:t>
            </a:r>
            <a:endParaRPr lang="en-US" altLang="zh-CN" sz="28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32115" y="3950891"/>
            <a:ext cx="41940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threshold problem: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gradients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Illumination changed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levels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193020"/>
            <a:ext cx="1709426" cy="170942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7926051" y="4439756"/>
            <a:ext cx="37869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representation in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domain.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6754352" y="4815645"/>
            <a:ext cx="909764" cy="3207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435" y="858983"/>
            <a:ext cx="4142719" cy="245159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0" y="3754754"/>
            <a:ext cx="12192000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3D0CD6-14EC-4DE6-89F2-F2BF09AD28DC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4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43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41371" y="1583879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smtClean="0"/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</a:rPr>
              <a:t>Experiment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90975" y="2014538"/>
            <a:ext cx="114300" cy="31289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42CD94-ADD0-4905-BB75-E46AC301E7EA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5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4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08"/>
    </mc:Choice>
    <mc:Fallback xmlns="">
      <p:transition spd="slow" advTm="2460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97" y="876584"/>
            <a:ext cx="3618497" cy="25128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496" y="876584"/>
            <a:ext cx="3607396" cy="25128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860" y="3543567"/>
            <a:ext cx="3778256" cy="26101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72163" y="6153705"/>
            <a:ext cx="444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Amplitude of Peter, Phase of Mouse…</a:t>
            </a:r>
            <a:endParaRPr lang="zh-CN" altLang="en-US" sz="2000" b="1" dirty="0"/>
          </a:p>
        </p:txBody>
      </p:sp>
      <p:sp>
        <p:nvSpPr>
          <p:cNvPr id="23" name="流程图: 数据 22"/>
          <p:cNvSpPr/>
          <p:nvPr/>
        </p:nvSpPr>
        <p:spPr>
          <a:xfrm>
            <a:off x="-175961" y="474303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6064" y="384142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1.1 </a:t>
            </a:r>
            <a:r>
              <a:rPr lang="en-US" altLang="zh-CN" sz="2800" b="1" dirty="0"/>
              <a:t>Phase is </a:t>
            </a:r>
            <a:r>
              <a:rPr lang="en-US" altLang="zh-CN" sz="2800" b="1" dirty="0" smtClean="0"/>
              <a:t>important</a:t>
            </a:r>
            <a:endParaRPr lang="zh-CN" altLang="en-US" sz="2800" b="1" dirty="0"/>
          </a:p>
        </p:txBody>
      </p:sp>
      <p:sp>
        <p:nvSpPr>
          <p:cNvPr id="25" name="流程图: 数据 24"/>
          <p:cNvSpPr/>
          <p:nvPr/>
        </p:nvSpPr>
        <p:spPr>
          <a:xfrm>
            <a:off x="-328361" y="474302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C05D51-FC23-4F3E-BBBE-80DEBEA3FF2A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6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64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图: 数据 22"/>
          <p:cNvSpPr/>
          <p:nvPr/>
        </p:nvSpPr>
        <p:spPr>
          <a:xfrm>
            <a:off x="-175961" y="474303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6064" y="384142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1.2 Local Energy Model</a:t>
            </a:r>
            <a:endParaRPr lang="zh-CN" altLang="en-US" sz="2800" b="1" dirty="0"/>
          </a:p>
        </p:txBody>
      </p:sp>
      <p:sp>
        <p:nvSpPr>
          <p:cNvPr id="25" name="流程图: 数据 24"/>
          <p:cNvSpPr/>
          <p:nvPr/>
        </p:nvSpPr>
        <p:spPr>
          <a:xfrm>
            <a:off x="-328361" y="474302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4" y="1094059"/>
            <a:ext cx="10904762" cy="30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8792" y="4249698"/>
            <a:ext cx="8574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Fourier components are all </a:t>
            </a:r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phase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point of the step in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square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wave, and at the peaks and troughs of the triangular wave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is stable over scale.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7FA019-F211-4158-B6CB-1BF27AD37B35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7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2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15" y="801796"/>
            <a:ext cx="4677558" cy="3518484"/>
          </a:xfrm>
          <a:prstGeom prst="rect">
            <a:avLst/>
          </a:prstGeom>
        </p:spPr>
      </p:pic>
      <p:sp>
        <p:nvSpPr>
          <p:cNvPr id="23" name="流程图: 数据 22"/>
          <p:cNvSpPr/>
          <p:nvPr/>
        </p:nvSpPr>
        <p:spPr>
          <a:xfrm>
            <a:off x="-175961" y="474303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6064" y="384142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1.2 Local Energy Model</a:t>
            </a:r>
            <a:endParaRPr lang="zh-CN" altLang="en-US" sz="2800" b="1" dirty="0"/>
          </a:p>
        </p:txBody>
      </p:sp>
      <p:sp>
        <p:nvSpPr>
          <p:cNvPr id="25" name="流程图: 数据 24"/>
          <p:cNvSpPr/>
          <p:nvPr/>
        </p:nvSpPr>
        <p:spPr>
          <a:xfrm>
            <a:off x="-328361" y="474302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925" y="474302"/>
            <a:ext cx="4562497" cy="1888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952536" y="2549899"/>
                <a:ext cx="3888052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36" y="2549899"/>
                <a:ext cx="3888052" cy="8395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7952536" y="422695"/>
            <a:ext cx="36094" cy="208842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264574" y="1526004"/>
            <a:ext cx="1946352" cy="568601"/>
          </a:xfrm>
          <a:prstGeom prst="straightConnector1">
            <a:avLst/>
          </a:prstGeom>
          <a:ln w="57150">
            <a:solidFill>
              <a:srgbClr val="FC51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13348" y="4214713"/>
                <a:ext cx="6382559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Polar diagram of local Fourier components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location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plotted head to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tail: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Amplitude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Energy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8" y="4214713"/>
                <a:ext cx="6382559" cy="2308324"/>
              </a:xfrm>
              <a:prstGeom prst="rect">
                <a:avLst/>
              </a:prstGeom>
              <a:blipFill rotWithShape="0">
                <a:blip r:embed="rId6"/>
                <a:stretch>
                  <a:fillRect l="-1433" t="-2111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210926" y="3793360"/>
                <a:ext cx="4444202" cy="1432700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Congruency is the ratio: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𝑃𝐶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926" y="3793360"/>
                <a:ext cx="4444202" cy="1432700"/>
              </a:xfrm>
              <a:prstGeom prst="rect">
                <a:avLst/>
              </a:prstGeom>
              <a:blipFill rotWithShape="0">
                <a:blip r:embed="rId7"/>
                <a:stretch>
                  <a:fillRect l="-2589" t="-3333" r="-408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7210926" y="5564010"/>
                <a:ext cx="4444202" cy="523220"/>
              </a:xfrm>
              <a:prstGeom prst="rect">
                <a:avLst/>
              </a:prstGeom>
              <a:ln w="28575">
                <a:solidFill>
                  <a:srgbClr val="514AE6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𝑃𝐶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926" y="5564010"/>
                <a:ext cx="4444202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8575">
                <a:solidFill>
                  <a:srgbClr val="514AE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8013080" y="2237510"/>
            <a:ext cx="216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x</a:t>
            </a:r>
            <a:endParaRPr lang="zh-CN" altLang="en-US" sz="2000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3CC149-7FF1-4E0D-B986-B24843DB5003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8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4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流程图: 数据 22"/>
          <p:cNvSpPr/>
          <p:nvPr/>
        </p:nvSpPr>
        <p:spPr>
          <a:xfrm>
            <a:off x="-175961" y="474303"/>
            <a:ext cx="962025" cy="342900"/>
          </a:xfrm>
          <a:prstGeom prst="flowChartInputOutput">
            <a:avLst/>
          </a:prstGeom>
          <a:solidFill>
            <a:srgbClr val="514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6064" y="384142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1.3 Log-Gabor filters</a:t>
            </a:r>
            <a:endParaRPr lang="zh-CN" altLang="en-US" sz="2800" b="1" dirty="0"/>
          </a:p>
        </p:txBody>
      </p:sp>
      <p:sp>
        <p:nvSpPr>
          <p:cNvPr id="25" name="流程图: 数据 24"/>
          <p:cNvSpPr/>
          <p:nvPr/>
        </p:nvSpPr>
        <p:spPr>
          <a:xfrm>
            <a:off x="-328361" y="474302"/>
            <a:ext cx="962025" cy="342900"/>
          </a:xfrm>
          <a:prstGeom prst="flowChartInputOutput">
            <a:avLst/>
          </a:prstGeom>
          <a:solidFill>
            <a:srgbClr val="FC5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29334" y="963881"/>
            <a:ext cx="9488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frequency information is obtained by applying quadrature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pairs of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log-Gabor filters over six orientations and 3-4 scales (typically).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34" y="1928195"/>
            <a:ext cx="9733333" cy="407619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C55845-436D-423C-A32A-7CAD53352E84}" type="datetime1">
              <a:rPr lang="zh-CN" altLang="en-US" smtClean="0"/>
              <a:t>2018/12/1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IDIPLAB · UESTC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3F1E-1629-4482-91F7-C20E8B640622}" type="slidenum">
              <a:rPr lang="zh-CN" altLang="en-US" smtClean="0"/>
              <a:pPr/>
              <a:t>9</a:t>
            </a:fld>
            <a:r>
              <a:rPr lang="zh-CN" altLang="en-US" smtClean="0"/>
              <a:t> </a:t>
            </a:r>
            <a:r>
              <a:rPr lang="en-US" altLang="zh-CN" smtClean="0"/>
              <a:t>/ 18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41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8"/>
    </mc:Choice>
    <mc:Fallback xmlns="">
      <p:transition spd="slow" advTm="19037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6.3"/>
</p:tagLst>
</file>

<file path=ppt/theme/theme1.xml><?xml version="1.0" encoding="utf-8"?>
<a:theme xmlns:a="http://schemas.openxmlformats.org/drawingml/2006/main" name="9.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</TotalTime>
  <Words>461</Words>
  <Application>Microsoft Office PowerPoint</Application>
  <PresentationFormat>宽屏</PresentationFormat>
  <Paragraphs>138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Cambria Math</vt:lpstr>
      <vt:lpstr>Times New Roman</vt:lpstr>
      <vt:lpstr>Wingdings</vt:lpstr>
      <vt:lpstr>9.6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</dc:creator>
  <cp:lastModifiedBy>Liao</cp:lastModifiedBy>
  <cp:revision>361</cp:revision>
  <dcterms:created xsi:type="dcterms:W3CDTF">2018-08-30T02:47:28Z</dcterms:created>
  <dcterms:modified xsi:type="dcterms:W3CDTF">2018-12-01T02:34:08Z</dcterms:modified>
</cp:coreProperties>
</file>