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664" y="176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/>
              <a:t>1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49D27-FDB2-4C4C-A77B-215B09ED1C9C}" type="datetime1">
              <a:rPr lang="zh-CN" altLang="en-US" noProof="0" smtClean="0"/>
              <a:t>2022/8/17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D2C4-58E3-3549-BC4E-84EB4A4BBAAA}" type="datetime1">
              <a:rPr lang="zh-CN" altLang="en-US" noProof="0" smtClean="0"/>
              <a:t>2022/8/17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EC8FA243-806E-394A-B93A-7CE9EB203821}" type="datetime1">
              <a:rPr lang="zh-CN" altLang="en-US" smtClean="0"/>
              <a:t>2022/8/17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>
                <a:solidFill>
                  <a:schemeClr val="bg2"/>
                </a:solidFill>
              </a:rPr>
              <a:t>Technische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Universität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>
                <a:solidFill>
                  <a:schemeClr val="bg2"/>
                </a:solidFill>
              </a:rPr>
              <a:t>Ing</a:t>
            </a:r>
            <a:r>
              <a:rPr lang="en-US" sz="900" b="0" noProof="0" dirty="0">
                <a:solidFill>
                  <a:schemeClr val="bg2"/>
                </a:solidFill>
              </a:rPr>
              <a:t>. </a:t>
            </a:r>
            <a:r>
              <a:rPr lang="en-US" sz="900" b="0" noProof="0" dirty="0" err="1">
                <a:solidFill>
                  <a:schemeClr val="bg2"/>
                </a:solidFill>
              </a:rPr>
              <a:t>Eckehard</a:t>
            </a:r>
            <a:r>
              <a:rPr lang="en-US" sz="900" b="0" noProof="0" dirty="0">
                <a:solidFill>
                  <a:schemeClr val="bg2"/>
                </a:solidFill>
              </a:rPr>
              <a:t> Steinbach</a:t>
            </a: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IVC Lab Optimization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Intra: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Applied on the still image encoding and the 1. frame of video encoding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Intra Coding</a:t>
            </a:r>
          </a:p>
          <a:p>
            <a:pPr marL="266700" lvl="1" indent="0" eaLnBrk="1" hangingPunct="1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 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Applied on the rest frame of video encoding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Half-sample-accurate MCP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99575-AE1D-86CC-CCE5-A7D6E6E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63426-D9D1-43A5-75C6-D862FBB5B423}"/>
              </a:ext>
            </a:extLst>
          </p:cNvPr>
          <p:cNvSpPr txBox="1"/>
          <p:nvPr/>
        </p:nvSpPr>
        <p:spPr>
          <a:xfrm>
            <a:off x="179085" y="6353145"/>
            <a:ext cx="823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zh-CN" sz="1000" dirty="0" err="1"/>
              <a:t>Runan</a:t>
            </a:r>
            <a:r>
              <a:rPr lang="de-DE" altLang="zh-CN" sz="1000" dirty="0"/>
              <a:t> </a:t>
            </a:r>
            <a:r>
              <a:rPr lang="de-DE" altLang="zh-CN" sz="1000" dirty="0" err="1"/>
              <a:t>Lyu</a:t>
            </a:r>
            <a:r>
              <a:rPr lang="de-DE" altLang="zh-CN" sz="1000" dirty="0"/>
              <a:t> (03756583)</a:t>
            </a:r>
          </a:p>
          <a:p>
            <a:pPr algn="l"/>
            <a:r>
              <a:rPr lang="de-DE" altLang="zh-CN" sz="1000" dirty="0"/>
              <a:t>Qi Liao (0375</a:t>
            </a:r>
            <a:r>
              <a:rPr lang="en-US" altLang="zh-CN" sz="1000" dirty="0"/>
              <a:t>3</a:t>
            </a:r>
            <a:r>
              <a:rPr lang="de-DE" altLang="zh-CN" sz="1000" dirty="0"/>
              <a:t>836)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47B6-B69D-B1AE-84B0-D21A8AC1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C451E-7038-0F7C-F25F-367CD708B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0" y="1701800"/>
                <a:ext cx="5315284" cy="4470400"/>
              </a:xfrm>
            </p:spPr>
            <p:txBody>
              <a:bodyPr/>
              <a:lstStyle/>
              <a:p>
                <a:r>
                  <a:rPr lang="en-US" dirty="0"/>
                  <a:t>Intra Coding:</a:t>
                </a:r>
              </a:p>
              <a:p>
                <a:pPr lvl="1"/>
                <a:r>
                  <a:rPr lang="en-US" dirty="0"/>
                  <a:t>Based on prediction from previously decoded spatially neighboring samples.</a:t>
                </a:r>
              </a:p>
              <a:p>
                <a:pPr lvl="1"/>
                <a:r>
                  <a:rPr lang="en-US" dirty="0"/>
                  <a:t>Different location of blocks have different prediction method</a:t>
                </a:r>
              </a:p>
              <a:p>
                <a:pPr lvl="1"/>
                <a:r>
                  <a:rPr lang="en-US" dirty="0"/>
                  <a:t>Calculate SAD, the winning mode is the one with the smallest error</a:t>
                </a:r>
              </a:p>
              <a:p>
                <a:pPr lvl="1"/>
                <a:endParaRPr lang="en-US" dirty="0"/>
              </a:p>
              <a:p>
                <a:r>
                  <a:rPr lang="en-US" altLang="zh-CN" dirty="0">
                    <a:latin typeface="Arial" charset="0"/>
                    <a:ea typeface="ＭＳ Ｐゴシック" charset="0"/>
                    <a:cs typeface="ＭＳ Ｐゴシック" charset="0"/>
                  </a:rPr>
                  <a:t>Half-sample-accurate MCP</a:t>
                </a:r>
              </a:p>
              <a:p>
                <a:pPr lvl="1"/>
                <a:r>
                  <a:rPr lang="en-US" altLang="zh-CN" dirty="0">
                    <a:latin typeface="Arial" charset="0"/>
                    <a:ea typeface="ＭＳ Ｐゴシック" charset="0"/>
                    <a:cs typeface="ＭＳ Ｐゴシック" charset="0"/>
                  </a:rPr>
                  <a:t>Use the neighboring 6 pixels to predict the value of the center pixel</a:t>
                </a:r>
              </a:p>
              <a:p>
                <a:pPr lvl="1"/>
                <a:r>
                  <a:rPr lang="en-US" altLang="zh-CN" dirty="0">
                    <a:latin typeface="Arial" charset="0"/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−5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+20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+20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−5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32</m:t>
                        </m:r>
                      </m:den>
                    </m:f>
                  </m:oMath>
                </a14:m>
                <a:endParaRPr lang="en-US" altLang="zh-CN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C451E-7038-0F7C-F25F-367CD708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701800"/>
                <a:ext cx="5315284" cy="4470400"/>
              </a:xfrm>
              <a:blipFill>
                <a:blip r:embed="rId2"/>
                <a:stretch>
                  <a:fillRect l="-714" t="-565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图示&#10;&#10;描述已自动生成">
            <a:extLst>
              <a:ext uri="{FF2B5EF4-FFF2-40B4-BE49-F238E27FC236}">
                <a16:creationId xmlns:a16="http://schemas.microsoft.com/office/drawing/2014/main" id="{45B13755-B673-496B-0526-F9739CFFB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3" t="36489" r="62631" b="40456"/>
          <a:stretch/>
        </p:blipFill>
        <p:spPr>
          <a:xfrm>
            <a:off x="5455884" y="855494"/>
            <a:ext cx="3441032" cy="1191668"/>
          </a:xfrm>
          <a:prstGeom prst="rect">
            <a:avLst/>
          </a:prstGeom>
        </p:spPr>
      </p:pic>
      <p:pic>
        <p:nvPicPr>
          <p:cNvPr id="9" name="图片 8" descr="图片包含 图示&#10;&#10;描述已自动生成">
            <a:extLst>
              <a:ext uri="{FF2B5EF4-FFF2-40B4-BE49-F238E27FC236}">
                <a16:creationId xmlns:a16="http://schemas.microsoft.com/office/drawing/2014/main" id="{6895380D-CCE3-1BD4-2E0D-9B4FE9410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5" t="37420" r="22586" b="39525"/>
          <a:stretch/>
        </p:blipFill>
        <p:spPr>
          <a:xfrm>
            <a:off x="5713612" y="1895599"/>
            <a:ext cx="3292976" cy="1191668"/>
          </a:xfrm>
          <a:prstGeom prst="rect">
            <a:avLst/>
          </a:prstGeom>
        </p:spPr>
      </p:pic>
      <p:pic>
        <p:nvPicPr>
          <p:cNvPr id="11" name="图片 10" descr="图片包含 图示&#10;&#10;描述已自动生成">
            <a:extLst>
              <a:ext uri="{FF2B5EF4-FFF2-40B4-BE49-F238E27FC236}">
                <a16:creationId xmlns:a16="http://schemas.microsoft.com/office/drawing/2014/main" id="{0C56D8AD-5611-B1F7-B9A7-027D50080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5" t="36489" r="4610" b="40922"/>
          <a:stretch/>
        </p:blipFill>
        <p:spPr>
          <a:xfrm>
            <a:off x="5819504" y="2942075"/>
            <a:ext cx="1356896" cy="11676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8D183D-7010-E908-13A4-59593975C57E}"/>
              </a:ext>
            </a:extLst>
          </p:cNvPr>
          <p:cNvSpPr txBox="1"/>
          <p:nvPr/>
        </p:nvSpPr>
        <p:spPr>
          <a:xfrm>
            <a:off x="5998641" y="4004261"/>
            <a:ext cx="272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Image1: Intra Coding [1]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575F47-2A78-2277-0463-56D7986B40CB}"/>
              </a:ext>
            </a:extLst>
          </p:cNvPr>
          <p:cNvSpPr txBox="1"/>
          <p:nvPr/>
        </p:nvSpPr>
        <p:spPr>
          <a:xfrm>
            <a:off x="5998640" y="6125593"/>
            <a:ext cx="272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Image2: Half-sample-accurate MCP [2]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07EA9F-84B3-CBA9-E34C-89AA10776A91}"/>
              </a:ext>
            </a:extLst>
          </p:cNvPr>
          <p:cNvSpPr txBox="1"/>
          <p:nvPr/>
        </p:nvSpPr>
        <p:spPr>
          <a:xfrm>
            <a:off x="242147" y="6326149"/>
            <a:ext cx="8239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[1] </a:t>
            </a:r>
            <a:r>
              <a:rPr lang="de-DE" altLang="zh-CN" sz="1000" dirty="0"/>
              <a:t>H.264/AVC </a:t>
            </a:r>
            <a:r>
              <a:rPr lang="de-DE" altLang="zh-CN" sz="1000" dirty="0" err="1"/>
              <a:t>Intra</a:t>
            </a:r>
            <a:r>
              <a:rPr lang="de-DE" altLang="zh-CN" sz="1000" dirty="0"/>
              <a:t> </a:t>
            </a:r>
            <a:r>
              <a:rPr lang="de-DE" altLang="zh-CN" sz="1000" dirty="0" err="1"/>
              <a:t>Prediction</a:t>
            </a:r>
            <a:r>
              <a:rPr lang="de-DE" altLang="zh-CN" sz="1000" dirty="0"/>
              <a:t>.  https://www.vcodex.com/h264avc-intra-precition/</a:t>
            </a:r>
          </a:p>
          <a:p>
            <a:pPr algn="l"/>
            <a:r>
              <a:rPr lang="en-US" altLang="zh-CN" sz="1000" dirty="0"/>
              <a:t>[2] </a:t>
            </a:r>
            <a:r>
              <a:rPr lang="de-DE" altLang="zh-CN" sz="1000" dirty="0"/>
              <a:t>Nan Wang, </a:t>
            </a:r>
            <a:r>
              <a:rPr lang="de-DE" altLang="zh-CN" sz="1000" dirty="0" err="1"/>
              <a:t>Ya</a:t>
            </a:r>
            <a:r>
              <a:rPr lang="de-DE" altLang="zh-CN" sz="1000" dirty="0"/>
              <a:t>-di Zhang . A </a:t>
            </a:r>
            <a:r>
              <a:rPr lang="de-DE" altLang="zh-CN" sz="1000" dirty="0" err="1"/>
              <a:t>method</a:t>
            </a:r>
            <a:r>
              <a:rPr lang="de-DE" altLang="zh-CN" sz="1000" dirty="0"/>
              <a:t> </a:t>
            </a:r>
            <a:r>
              <a:rPr lang="de-DE" altLang="zh-CN" sz="1000" dirty="0" err="1"/>
              <a:t>to</a:t>
            </a:r>
            <a:r>
              <a:rPr lang="de-DE" altLang="zh-CN" sz="1000" dirty="0"/>
              <a:t> </a:t>
            </a:r>
            <a:r>
              <a:rPr lang="de-DE" altLang="zh-CN" sz="1000" dirty="0" err="1"/>
              <a:t>remove</a:t>
            </a:r>
            <a:r>
              <a:rPr lang="de-DE" altLang="zh-CN" sz="1000" dirty="0"/>
              <a:t> </a:t>
            </a:r>
            <a:r>
              <a:rPr lang="de-DE" altLang="zh-CN" sz="1000" dirty="0" err="1"/>
              <a:t>image</a:t>
            </a:r>
            <a:r>
              <a:rPr lang="de-DE" altLang="zh-CN" sz="1000" dirty="0"/>
              <a:t> </a:t>
            </a:r>
            <a:r>
              <a:rPr lang="de-DE" altLang="zh-CN" sz="1000" dirty="0" err="1"/>
              <a:t>noise</a:t>
            </a:r>
            <a:r>
              <a:rPr lang="de-DE" altLang="zh-CN" sz="1000" dirty="0"/>
              <a:t> </a:t>
            </a:r>
            <a:r>
              <a:rPr lang="de-DE" altLang="zh-CN" sz="1000" dirty="0" err="1"/>
              <a:t>based</a:t>
            </a:r>
            <a:r>
              <a:rPr lang="de-DE" altLang="zh-CN" sz="1000" dirty="0"/>
              <a:t> on 6-tap Filter Interpolation</a:t>
            </a:r>
            <a:r>
              <a:rPr lang="en-US" altLang="zh-CN" sz="1000" dirty="0"/>
              <a:t>.</a:t>
            </a:r>
            <a:r>
              <a:rPr lang="de-DE" altLang="zh-CN" sz="1000" dirty="0"/>
              <a:t>https://</a:t>
            </a:r>
            <a:r>
              <a:rPr lang="de-DE" altLang="zh-CN" sz="1000" dirty="0" err="1"/>
              <a:t>iopscience.iop.org</a:t>
            </a:r>
            <a:r>
              <a:rPr lang="de-DE" altLang="zh-CN" sz="1000" dirty="0"/>
              <a:t>/</a:t>
            </a:r>
            <a:r>
              <a:rPr lang="de-DE" altLang="zh-CN" sz="1000" dirty="0" err="1"/>
              <a:t>article</a:t>
            </a:r>
            <a:r>
              <a:rPr lang="de-DE" altLang="zh-CN" sz="1000" dirty="0"/>
              <a:t>/10.1088/1742-6596/1748/4/042003/</a:t>
            </a:r>
            <a:r>
              <a:rPr lang="de-DE" altLang="zh-CN" sz="1000" dirty="0" err="1"/>
              <a:t>pdf</a:t>
            </a:r>
            <a:endParaRPr lang="en-US" sz="1000" dirty="0"/>
          </a:p>
        </p:txBody>
      </p:sp>
      <p:pic>
        <p:nvPicPr>
          <p:cNvPr id="10" name="图片 9" descr="计算器在键盘上&#10;&#10;中度可信度描述已自动生成">
            <a:extLst>
              <a:ext uri="{FF2B5EF4-FFF2-40B4-BE49-F238E27FC236}">
                <a16:creationId xmlns:a16="http://schemas.microsoft.com/office/drawing/2014/main" id="{B39BF594-9F7C-9BB4-6306-520BA6EC3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04" y="4247467"/>
            <a:ext cx="2947790" cy="194089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944B3-1F49-587E-4010-C65C6BCD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6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E3F429-ACB6-DFB2-9877-53B5B941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3" y="1513777"/>
            <a:ext cx="5868277" cy="44012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5394BC-7336-0D3B-2129-E2FA390A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34708-2494-B790-3EB0-7C23E0F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3091355"/>
            <a:ext cx="3422869" cy="1585748"/>
          </a:xfrm>
        </p:spPr>
        <p:txBody>
          <a:bodyPr/>
          <a:lstStyle/>
          <a:p>
            <a:r>
              <a:rPr lang="en-US" dirty="0"/>
              <a:t>Curve shift upwards</a:t>
            </a:r>
          </a:p>
          <a:p>
            <a:r>
              <a:rPr lang="en-US" altLang="zh-CN" dirty="0"/>
              <a:t>Bit-rate shift to the left</a:t>
            </a:r>
          </a:p>
          <a:p>
            <a:r>
              <a:rPr lang="en-US" dirty="0"/>
              <a:t>PSNR is a little </a:t>
            </a:r>
            <a:r>
              <a:rPr lang="en-US"/>
              <a:t>bit larger</a:t>
            </a:r>
            <a:endParaRPr lang="en-US" dirty="0"/>
          </a:p>
          <a:p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14E7409-F5AB-4CAB-E0E2-A852828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E62C9A-4BEB-D9EF-7C7F-6855CCA1C823}"/>
              </a:ext>
            </a:extLst>
          </p:cNvPr>
          <p:cNvSpPr txBox="1"/>
          <p:nvPr/>
        </p:nvSpPr>
        <p:spPr>
          <a:xfrm>
            <a:off x="179085" y="6353145"/>
            <a:ext cx="823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zh-CN" sz="1000" dirty="0" err="1"/>
              <a:t>Runan</a:t>
            </a:r>
            <a:r>
              <a:rPr lang="de-DE" altLang="zh-CN" sz="1000" dirty="0"/>
              <a:t> </a:t>
            </a:r>
            <a:r>
              <a:rPr lang="de-DE" altLang="zh-CN" sz="1000" dirty="0" err="1"/>
              <a:t>Lyu</a:t>
            </a:r>
            <a:r>
              <a:rPr lang="de-DE" altLang="zh-CN" sz="1000" dirty="0"/>
              <a:t> (03756583)</a:t>
            </a:r>
          </a:p>
          <a:p>
            <a:pPr algn="l"/>
            <a:r>
              <a:rPr lang="de-DE" altLang="zh-CN" sz="1000" dirty="0"/>
              <a:t>Qi Liao (0375</a:t>
            </a:r>
            <a:r>
              <a:rPr lang="en-US" altLang="zh-CN" sz="1000" dirty="0"/>
              <a:t>3</a:t>
            </a:r>
            <a:r>
              <a:rPr lang="de-DE" altLang="zh-CN" sz="1000" dirty="0"/>
              <a:t>836)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1242044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198</Words>
  <Application>Microsoft Macintosh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Lucida Grande</vt:lpstr>
      <vt:lpstr>Wingdings</vt:lpstr>
      <vt:lpstr>TUM_Vorlage_hellblau</vt:lpstr>
      <vt:lpstr>IVC Lab Optimization</vt:lpstr>
      <vt:lpstr>Details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ge47val</cp:lastModifiedBy>
  <cp:revision>20</cp:revision>
  <dcterms:created xsi:type="dcterms:W3CDTF">2009-06-05T15:14:26Z</dcterms:created>
  <dcterms:modified xsi:type="dcterms:W3CDTF">2022-08-17T15:18:48Z</dcterms:modified>
</cp:coreProperties>
</file>