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69" r:id="rId3"/>
    <p:sldId id="270" r:id="rId4"/>
    <p:sldId id="271" r:id="rId5"/>
    <p:sldId id="273" r:id="rId6"/>
    <p:sldId id="275" r:id="rId7"/>
    <p:sldId id="276" r:id="rId8"/>
    <p:sldId id="272" r:id="rId9"/>
    <p:sldId id="277" r:id="rId10"/>
    <p:sldId id="284" r:id="rId11"/>
    <p:sldId id="285" r:id="rId12"/>
    <p:sldId id="279" r:id="rId13"/>
    <p:sldId id="280" r:id="rId14"/>
    <p:sldId id="281" r:id="rId15"/>
    <p:sldId id="286" r:id="rId16"/>
    <p:sldId id="282" r:id="rId17"/>
    <p:sldId id="283" r:id="rId1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0000FF"/>
    <a:srgbClr val="D60093"/>
    <a:srgbClr val="006600"/>
    <a:srgbClr val="008000"/>
    <a:srgbClr val="FF6600"/>
    <a:srgbClr val="FFFFCC"/>
    <a:srgbClr val="CCFFCC"/>
    <a:srgbClr val="FF0066"/>
    <a:srgbClr val="FFD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45" autoAdjust="0"/>
    <p:restoredTop sz="96412" autoAdjust="0"/>
  </p:normalViewPr>
  <p:slideViewPr>
    <p:cSldViewPr>
      <p:cViewPr varScale="1">
        <p:scale>
          <a:sx n="108" d="100"/>
          <a:sy n="108" d="100"/>
        </p:scale>
        <p:origin x="228" y="10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69806-B708-491E-B0FE-47CD499ACF7D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5907A-43D7-47D1-BB72-131B1A7651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478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907A-43D7-47D1-BB72-131B1A7651E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54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17920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3505200" cy="685800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6" name="Rectangle 6"/>
            <p:cNvSpPr>
              <a:spLocks noChangeArrowheads="1"/>
            </p:cNvSpPr>
            <p:nvPr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7" name="Rectangle 7"/>
            <p:cNvSpPr>
              <a:spLocks noChangeArrowheads="1"/>
            </p:cNvSpPr>
            <p:nvPr/>
          </p:nvSpPr>
          <p:spPr bwMode="auto">
            <a:xfrm>
              <a:off x="1716088" y="1690688"/>
              <a:ext cx="574675" cy="642938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9" name="Rectangle 9"/>
            <p:cNvSpPr>
              <a:spLocks noChangeArrowheads="1"/>
            </p:cNvSpPr>
            <p:nvPr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0" name="Rectangle 10"/>
            <p:cNvSpPr>
              <a:spLocks noChangeArrowheads="1"/>
            </p:cNvSpPr>
            <p:nvPr/>
          </p:nvSpPr>
          <p:spPr bwMode="auto">
            <a:xfrm>
              <a:off x="2281238" y="1690688"/>
              <a:ext cx="585788" cy="64293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1" name="Rectangle 11"/>
            <p:cNvSpPr>
              <a:spLocks noChangeArrowheads="1"/>
            </p:cNvSpPr>
            <p:nvPr/>
          </p:nvSpPr>
          <p:spPr bwMode="auto">
            <a:xfrm>
              <a:off x="1141413" y="2324101"/>
              <a:ext cx="584200" cy="633413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2" name="Rectangle 12"/>
            <p:cNvSpPr>
              <a:spLocks noChangeArrowheads="1"/>
            </p:cNvSpPr>
            <p:nvPr/>
          </p:nvSpPr>
          <p:spPr bwMode="auto">
            <a:xfrm>
              <a:off x="0" y="2324101"/>
              <a:ext cx="582613" cy="63341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3" name="Rectangle 13"/>
            <p:cNvSpPr>
              <a:spLocks noChangeArrowheads="1"/>
            </p:cNvSpPr>
            <p:nvPr/>
          </p:nvSpPr>
          <p:spPr bwMode="auto">
            <a:xfrm>
              <a:off x="1716088" y="2324101"/>
              <a:ext cx="574675" cy="63341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4" name="Rectangle 14"/>
            <p:cNvSpPr>
              <a:spLocks noChangeArrowheads="1"/>
            </p:cNvSpPr>
            <p:nvPr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5" name="Rectangle 15"/>
            <p:cNvSpPr>
              <a:spLocks noChangeArrowheads="1"/>
            </p:cNvSpPr>
            <p:nvPr/>
          </p:nvSpPr>
          <p:spPr bwMode="auto">
            <a:xfrm>
              <a:off x="1141413" y="2947988"/>
              <a:ext cx="584200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28" name="Rectangle 28"/>
            <p:cNvSpPr>
              <a:spLocks noChangeArrowheads="1"/>
            </p:cNvSpPr>
            <p:nvPr/>
          </p:nvSpPr>
          <p:spPr bwMode="auto">
            <a:xfrm>
              <a:off x="0" y="2590800"/>
              <a:ext cx="9144000" cy="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00539" y="309480"/>
            <a:ext cx="4571429" cy="1285714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9217" name="Rectangle 1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73250"/>
            <a:ext cx="2895600" cy="32419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792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50825" y="1828800"/>
            <a:ext cx="8740775" cy="2209800"/>
          </a:xfrm>
        </p:spPr>
        <p:txBody>
          <a:bodyPr/>
          <a:lstStyle>
            <a:lvl1pPr algn="r">
              <a:defRPr sz="40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792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267200"/>
            <a:ext cx="8740775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 b="1">
                <a:latin typeface="+mn-lt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79222" name="Text Box 22"/>
          <p:cNvSpPr txBox="1">
            <a:spLocks noChangeArrowheads="1"/>
          </p:cNvSpPr>
          <p:nvPr/>
        </p:nvSpPr>
        <p:spPr bwMode="auto">
          <a:xfrm>
            <a:off x="4600874" y="637309"/>
            <a:ext cx="4392609" cy="90338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+mj-ea"/>
                <a:ea typeface="+mj-ea"/>
              </a:rPr>
              <a:t>计算机科学与技术学院</a:t>
            </a:r>
            <a:endParaRPr lang="en-US" altLang="zh-CN" sz="28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School of Computer Science and Technology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4" name="Rectangle 16"/>
          <p:cNvSpPr txBox="1">
            <a:spLocks noChangeArrowheads="1"/>
          </p:cNvSpPr>
          <p:nvPr/>
        </p:nvSpPr>
        <p:spPr bwMode="auto">
          <a:xfrm>
            <a:off x="251400" y="5229250"/>
            <a:ext cx="2921965" cy="705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+mj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l"/>
            <a:fld id="{87D8CD90-EB6C-4EF8-843B-BC01DDFAB9E6}" type="datetime3">
              <a:rPr lang="zh-CN" altLang="en-US" sz="2000" b="1" smtClean="0">
                <a:solidFill>
                  <a:srgbClr val="5D5DC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pPr algn="l"/>
              <a:t>2018年12月28日星期五</a:t>
            </a:fld>
            <a:endParaRPr lang="en-US" altLang="zh-CN" sz="2000" b="1" dirty="0">
              <a:solidFill>
                <a:srgbClr val="5D5DC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l"/>
            <a:fld id="{6439F639-8FB6-4CFA-9289-F7A8A19716DA}" type="datetime10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5D5DC0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pPr algn="l"/>
              <a:t>17:15</a:t>
            </a:fld>
            <a:endParaRPr lang="en-US" altLang="zh-CN" sz="2000" b="1" dirty="0">
              <a:solidFill>
                <a:srgbClr val="5D5DC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9512" y="89034"/>
            <a:ext cx="1677745" cy="16864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29152" y="620610"/>
            <a:ext cx="2914088" cy="865415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 bwMode="auto">
          <a:xfrm flipH="1">
            <a:off x="4788008" y="690564"/>
            <a:ext cx="576080" cy="845664"/>
          </a:xfrm>
          <a:prstGeom prst="line">
            <a:avLst/>
          </a:prstGeom>
          <a:solidFill>
            <a:schemeClr val="accent1"/>
          </a:solidFill>
          <a:ln w="57150" cap="flat" cmpd="tri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>
            <a:cxnSpLocks/>
          </p:cNvCxnSpPr>
          <p:nvPr/>
        </p:nvCxnSpPr>
        <p:spPr bwMode="auto">
          <a:xfrm>
            <a:off x="5364088" y="690564"/>
            <a:ext cx="3528728" cy="0"/>
          </a:xfrm>
          <a:prstGeom prst="line">
            <a:avLst/>
          </a:prstGeom>
          <a:solidFill>
            <a:schemeClr val="accent1"/>
          </a:solidFill>
          <a:ln w="57150" cap="flat" cmpd="tri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 flipH="1">
            <a:off x="1929152" y="1536228"/>
            <a:ext cx="2858856" cy="0"/>
          </a:xfrm>
          <a:prstGeom prst="line">
            <a:avLst/>
          </a:prstGeom>
          <a:solidFill>
            <a:schemeClr val="accent1"/>
          </a:solidFill>
          <a:ln w="57150" cap="flat" cmpd="tri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组合 1"/>
          <p:cNvGrpSpPr/>
          <p:nvPr/>
        </p:nvGrpSpPr>
        <p:grpSpPr>
          <a:xfrm>
            <a:off x="356172" y="5737225"/>
            <a:ext cx="8635428" cy="860426"/>
            <a:chOff x="356172" y="5737225"/>
            <a:chExt cx="8635428" cy="860426"/>
          </a:xfrm>
        </p:grpSpPr>
        <p:cxnSp>
          <p:nvCxnSpPr>
            <p:cNvPr id="6" name="直接连接符 5"/>
            <p:cNvCxnSpPr/>
            <p:nvPr/>
          </p:nvCxnSpPr>
          <p:spPr bwMode="auto">
            <a:xfrm flipH="1">
              <a:off x="356172" y="6597440"/>
              <a:ext cx="151221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5D5D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0" name="组合 39"/>
            <p:cNvGrpSpPr/>
            <p:nvPr/>
          </p:nvGrpSpPr>
          <p:grpSpPr>
            <a:xfrm>
              <a:off x="2616916" y="5912643"/>
              <a:ext cx="157163" cy="39688"/>
              <a:chOff x="6834188" y="5932488"/>
              <a:chExt cx="157163" cy="39688"/>
            </a:xfrm>
          </p:grpSpPr>
          <p:sp>
            <p:nvSpPr>
              <p:cNvPr id="9" name="Line 5"/>
              <p:cNvSpPr>
                <a:spLocks noChangeShapeType="1"/>
              </p:cNvSpPr>
              <p:nvPr/>
            </p:nvSpPr>
            <p:spPr bwMode="auto">
              <a:xfrm flipV="1">
                <a:off x="6897688" y="5932488"/>
                <a:ext cx="46038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 flipV="1">
                <a:off x="6834188" y="5932488"/>
                <a:ext cx="31750" cy="238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Line 16"/>
              <p:cNvSpPr>
                <a:spLocks noChangeShapeType="1"/>
              </p:cNvSpPr>
              <p:nvPr/>
            </p:nvSpPr>
            <p:spPr bwMode="auto">
              <a:xfrm flipH="1" flipV="1">
                <a:off x="6865938" y="5932488"/>
                <a:ext cx="31750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Line 17"/>
              <p:cNvSpPr>
                <a:spLocks noChangeShapeType="1"/>
              </p:cNvSpPr>
              <p:nvPr/>
            </p:nvSpPr>
            <p:spPr bwMode="auto">
              <a:xfrm flipH="1" flipV="1">
                <a:off x="6943726" y="5932488"/>
                <a:ext cx="47625" cy="317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2288304" y="6115843"/>
              <a:ext cx="157162" cy="39688"/>
              <a:chOff x="6505576" y="6135688"/>
              <a:chExt cx="157162" cy="39688"/>
            </a:xfrm>
          </p:grpSpPr>
          <p:sp>
            <p:nvSpPr>
              <p:cNvPr id="10" name="Line 6"/>
              <p:cNvSpPr>
                <a:spLocks noChangeShapeType="1"/>
              </p:cNvSpPr>
              <p:nvPr/>
            </p:nvSpPr>
            <p:spPr bwMode="auto">
              <a:xfrm flipV="1">
                <a:off x="6505576" y="6135688"/>
                <a:ext cx="31750" cy="238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 flipH="1" flipV="1">
                <a:off x="6537326" y="6135688"/>
                <a:ext cx="31750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Line 18"/>
              <p:cNvSpPr>
                <a:spLocks noChangeShapeType="1"/>
              </p:cNvSpPr>
              <p:nvPr/>
            </p:nvSpPr>
            <p:spPr bwMode="auto">
              <a:xfrm flipH="1" flipV="1">
                <a:off x="6615113" y="6135688"/>
                <a:ext cx="47625" cy="317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Line 19"/>
              <p:cNvSpPr>
                <a:spLocks noChangeShapeType="1"/>
              </p:cNvSpPr>
              <p:nvPr/>
            </p:nvSpPr>
            <p:spPr bwMode="auto">
              <a:xfrm flipV="1">
                <a:off x="6569076" y="6135688"/>
                <a:ext cx="46038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4" name="Line 25"/>
            <p:cNvSpPr>
              <a:spLocks noChangeShapeType="1"/>
            </p:cNvSpPr>
            <p:nvPr/>
          </p:nvSpPr>
          <p:spPr bwMode="auto">
            <a:xfrm>
              <a:off x="2023985" y="6597650"/>
              <a:ext cx="6967615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819198" y="5737225"/>
              <a:ext cx="204788" cy="860426"/>
              <a:chOff x="7115176" y="5737225"/>
              <a:chExt cx="204788" cy="860426"/>
            </a:xfrm>
          </p:grpSpPr>
          <p:sp>
            <p:nvSpPr>
              <p:cNvPr id="13" name="Line 8"/>
              <p:cNvSpPr>
                <a:spLocks noChangeShapeType="1"/>
              </p:cNvSpPr>
              <p:nvPr/>
            </p:nvSpPr>
            <p:spPr bwMode="auto">
              <a:xfrm flipV="1">
                <a:off x="7210426" y="5894388"/>
                <a:ext cx="0" cy="155575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 flipV="1">
                <a:off x="7162801" y="6049963"/>
                <a:ext cx="0" cy="1333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 flipV="1">
                <a:off x="7256463" y="5894388"/>
                <a:ext cx="0" cy="619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Line 11"/>
              <p:cNvSpPr>
                <a:spLocks noChangeShapeType="1"/>
              </p:cNvSpPr>
              <p:nvPr/>
            </p:nvSpPr>
            <p:spPr bwMode="auto">
              <a:xfrm flipV="1">
                <a:off x="7162801" y="6284913"/>
                <a:ext cx="0" cy="31273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Line 12"/>
              <p:cNvSpPr>
                <a:spLocks noChangeShapeType="1"/>
              </p:cNvSpPr>
              <p:nvPr/>
            </p:nvSpPr>
            <p:spPr bwMode="auto">
              <a:xfrm flipV="1">
                <a:off x="7319963" y="5956300"/>
                <a:ext cx="0" cy="6413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Line 13"/>
              <p:cNvSpPr>
                <a:spLocks noChangeShapeType="1"/>
              </p:cNvSpPr>
              <p:nvPr/>
            </p:nvSpPr>
            <p:spPr bwMode="auto">
              <a:xfrm>
                <a:off x="7115176" y="6284913"/>
                <a:ext cx="117475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Line 14"/>
              <p:cNvSpPr>
                <a:spLocks noChangeShapeType="1"/>
              </p:cNvSpPr>
              <p:nvPr/>
            </p:nvSpPr>
            <p:spPr bwMode="auto">
              <a:xfrm>
                <a:off x="7115176" y="6183313"/>
                <a:ext cx="117475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Line 20"/>
              <p:cNvSpPr>
                <a:spLocks noChangeShapeType="1"/>
              </p:cNvSpPr>
              <p:nvPr/>
            </p:nvSpPr>
            <p:spPr bwMode="auto">
              <a:xfrm>
                <a:off x="7210426" y="5894388"/>
                <a:ext cx="46038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Line 21"/>
              <p:cNvSpPr>
                <a:spLocks noChangeShapeType="1"/>
              </p:cNvSpPr>
              <p:nvPr/>
            </p:nvSpPr>
            <p:spPr bwMode="auto">
              <a:xfrm flipV="1">
                <a:off x="7115176" y="6183313"/>
                <a:ext cx="0" cy="1016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Line 22"/>
              <p:cNvSpPr>
                <a:spLocks noChangeShapeType="1"/>
              </p:cNvSpPr>
              <p:nvPr/>
            </p:nvSpPr>
            <p:spPr bwMode="auto">
              <a:xfrm flipV="1">
                <a:off x="7232651" y="6183313"/>
                <a:ext cx="0" cy="1016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Line 23"/>
              <p:cNvSpPr>
                <a:spLocks noChangeShapeType="1"/>
              </p:cNvSpPr>
              <p:nvPr/>
            </p:nvSpPr>
            <p:spPr bwMode="auto">
              <a:xfrm flipV="1">
                <a:off x="7232651" y="5737225"/>
                <a:ext cx="0" cy="15716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Line 26"/>
              <p:cNvSpPr>
                <a:spLocks noChangeShapeType="1"/>
              </p:cNvSpPr>
              <p:nvPr/>
            </p:nvSpPr>
            <p:spPr bwMode="auto">
              <a:xfrm>
                <a:off x="7162801" y="6049963"/>
                <a:ext cx="157163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Line 27"/>
              <p:cNvSpPr>
                <a:spLocks noChangeShapeType="1"/>
              </p:cNvSpPr>
              <p:nvPr/>
            </p:nvSpPr>
            <p:spPr bwMode="auto">
              <a:xfrm>
                <a:off x="7210426" y="5956300"/>
                <a:ext cx="109538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356172" y="6165380"/>
              <a:ext cx="1132962" cy="312738"/>
              <a:chOff x="356172" y="6165380"/>
              <a:chExt cx="1132962" cy="312738"/>
            </a:xfrm>
          </p:grpSpPr>
          <p:sp>
            <p:nvSpPr>
              <p:cNvPr id="33" name="Line 24"/>
              <p:cNvSpPr>
                <a:spLocks noChangeShapeType="1"/>
              </p:cNvSpPr>
              <p:nvPr/>
            </p:nvSpPr>
            <p:spPr bwMode="auto">
              <a:xfrm>
                <a:off x="622872" y="6165380"/>
                <a:ext cx="430213" cy="3048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Line 28"/>
              <p:cNvSpPr>
                <a:spLocks noChangeShapeType="1"/>
              </p:cNvSpPr>
              <p:nvPr/>
            </p:nvSpPr>
            <p:spPr bwMode="auto">
              <a:xfrm flipV="1">
                <a:off x="356172" y="6165380"/>
                <a:ext cx="266700" cy="31273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Line 29"/>
              <p:cNvSpPr>
                <a:spLocks noChangeShapeType="1"/>
              </p:cNvSpPr>
              <p:nvPr/>
            </p:nvSpPr>
            <p:spPr bwMode="auto">
              <a:xfrm flipV="1">
                <a:off x="924497" y="6181255"/>
                <a:ext cx="166688" cy="1968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Line 24"/>
              <p:cNvSpPr>
                <a:spLocks noChangeShapeType="1"/>
              </p:cNvSpPr>
              <p:nvPr/>
            </p:nvSpPr>
            <p:spPr bwMode="auto">
              <a:xfrm>
                <a:off x="1081328" y="6181255"/>
                <a:ext cx="407806" cy="288925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0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73250"/>
            <a:ext cx="2133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AF18C6C0-B767-406C-B47F-6CEDD20A9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3319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（字号28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10"/>
            <a:ext cx="8362950" cy="5760799"/>
          </a:xfrm>
        </p:spPr>
        <p:txBody>
          <a:bodyPr/>
          <a:lstStyle>
            <a:lvl1pPr marL="342900" indent="-342900">
              <a:defRPr/>
            </a:lvl1pPr>
            <a:lvl2pPr marL="628650" indent="-268288">
              <a:defRPr/>
            </a:lvl2pPr>
            <a:lvl3pPr marL="896938" indent="-268288">
              <a:defRPr sz="2400">
                <a:latin typeface="+mn-lt"/>
              </a:defRPr>
            </a:lvl3pPr>
            <a:lvl4pPr marL="1166813" indent="-269875">
              <a:defRPr sz="2400">
                <a:latin typeface="+mn-lt"/>
                <a:ea typeface="楷体" panose="02010609060101010101" pitchFamily="49" charset="-122"/>
              </a:defRPr>
            </a:lvl4pPr>
            <a:lvl5pPr marL="1435100" indent="-268288">
              <a:defRPr sz="2400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8F44F4C-231F-4D32-9A8B-35DB3854F920}" type="datetime1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AF18C6C0-B767-406C-B47F-6CEDD20A9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07831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（字号24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10"/>
            <a:ext cx="8362950" cy="5760799"/>
          </a:xfrm>
        </p:spPr>
        <p:txBody>
          <a:bodyPr/>
          <a:lstStyle>
            <a:lvl1pPr marL="268288" indent="-268288">
              <a:defRPr sz="2400"/>
            </a:lvl1pPr>
            <a:lvl2pPr marL="536575" indent="-268288">
              <a:defRPr sz="2400"/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5AFAEFF-8A56-479C-9ABB-E83CC277E5B3}" type="datetime1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AF18C6C0-B767-406C-B47F-6CEDD20A9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80790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990" y="116540"/>
            <a:ext cx="8229600" cy="4179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620610"/>
            <a:ext cx="4040188" cy="42373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044341"/>
            <a:ext cx="4040188" cy="5337069"/>
          </a:xfrm>
        </p:spPr>
        <p:txBody>
          <a:bodyPr/>
          <a:lstStyle>
            <a:lvl1pPr marL="268288" indent="-268288">
              <a:defRPr sz="2400">
                <a:latin typeface="+mn-lt"/>
              </a:defRPr>
            </a:lvl1pPr>
            <a:lvl2pPr marL="536575" indent="-268288">
              <a:defRPr sz="2400">
                <a:latin typeface="+mn-lt"/>
              </a:defRPr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620610"/>
            <a:ext cx="4041775" cy="42373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044342"/>
            <a:ext cx="4041775" cy="5337068"/>
          </a:xfrm>
        </p:spPr>
        <p:txBody>
          <a:bodyPr/>
          <a:lstStyle>
            <a:lvl1pPr marL="268288" indent="-268288">
              <a:defRPr sz="2400">
                <a:latin typeface="+mn-lt"/>
              </a:defRPr>
            </a:lvl1pPr>
            <a:lvl2pPr marL="536575" indent="-268288">
              <a:defRPr sz="2400">
                <a:latin typeface="+mn-lt"/>
              </a:defRPr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74811BC-8EBA-4506-A659-B4A5B79523FF}" type="datetime1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AF18C6C0-B767-406C-B47F-6CEDD20A9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96482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AF18C6C0-B767-406C-B47F-6CEDD20A9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83728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566738"/>
            <a:chOff x="0" y="0"/>
            <a:chExt cx="9144000" cy="566738"/>
          </a:xfrm>
        </p:grpSpPr>
        <p:sp>
          <p:nvSpPr>
            <p:cNvPr id="17818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285750" cy="54610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2" name="Rectangle 6"/>
            <p:cNvSpPr>
              <a:spLocks noChangeArrowheads="1"/>
            </p:cNvSpPr>
            <p:nvPr/>
          </p:nvSpPr>
          <p:spPr bwMode="auto">
            <a:xfrm>
              <a:off x="377825" y="134938"/>
              <a:ext cx="8731250" cy="274638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3" name="Rectangle 7"/>
            <p:cNvSpPr>
              <a:spLocks noChangeArrowheads="1"/>
            </p:cNvSpPr>
            <p:nvPr/>
          </p:nvSpPr>
          <p:spPr bwMode="auto">
            <a:xfrm>
              <a:off x="374650" y="134938"/>
              <a:ext cx="138113" cy="141288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4" name="Rectangle 8"/>
            <p:cNvSpPr>
              <a:spLocks noChangeArrowheads="1"/>
            </p:cNvSpPr>
            <p:nvPr/>
          </p:nvSpPr>
          <p:spPr bwMode="auto">
            <a:xfrm>
              <a:off x="512763" y="0"/>
              <a:ext cx="139700" cy="138113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5" name="Rectangle 9"/>
            <p:cNvSpPr>
              <a:spLocks noChangeArrowheads="1"/>
            </p:cNvSpPr>
            <p:nvPr/>
          </p:nvSpPr>
          <p:spPr bwMode="auto">
            <a:xfrm>
              <a:off x="512763" y="134938"/>
              <a:ext cx="139700" cy="141288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6" name="Rectangle 10"/>
            <p:cNvSpPr>
              <a:spLocks noChangeArrowheads="1"/>
            </p:cNvSpPr>
            <p:nvPr/>
          </p:nvSpPr>
          <p:spPr bwMode="auto">
            <a:xfrm>
              <a:off x="239713" y="274638"/>
              <a:ext cx="136525" cy="138113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7" name="Rectangle 11"/>
            <p:cNvSpPr>
              <a:spLocks noChangeArrowheads="1"/>
            </p:cNvSpPr>
            <p:nvPr/>
          </p:nvSpPr>
          <p:spPr bwMode="auto">
            <a:xfrm>
              <a:off x="96838" y="136525"/>
              <a:ext cx="141288" cy="138113"/>
            </a:xfrm>
            <a:prstGeom prst="rect">
              <a:avLst/>
            </a:prstGeom>
            <a:solidFill>
              <a:srgbClr val="FF00FF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8" name="Rectangle 12"/>
            <p:cNvSpPr>
              <a:spLocks noChangeArrowheads="1"/>
            </p:cNvSpPr>
            <p:nvPr/>
          </p:nvSpPr>
          <p:spPr bwMode="auto">
            <a:xfrm>
              <a:off x="374650" y="271463"/>
              <a:ext cx="138113" cy="138113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9" name="Rectangle 13"/>
            <p:cNvSpPr>
              <a:spLocks noChangeArrowheads="1"/>
            </p:cNvSpPr>
            <p:nvPr/>
          </p:nvSpPr>
          <p:spPr bwMode="auto">
            <a:xfrm>
              <a:off x="239713" y="409575"/>
              <a:ext cx="136525" cy="136525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93" name="Rectangle 17"/>
            <p:cNvSpPr>
              <a:spLocks noChangeArrowheads="1"/>
            </p:cNvSpPr>
            <p:nvPr/>
          </p:nvSpPr>
          <p:spPr bwMode="auto">
            <a:xfrm>
              <a:off x="0" y="520700"/>
              <a:ext cx="9144000" cy="46038"/>
            </a:xfrm>
            <a:prstGeom prst="rect">
              <a:avLst/>
            </a:prstGeom>
            <a:gradFill rotWithShape="0">
              <a:gsLst>
                <a:gs pos="0">
                  <a:schemeClr val="bg2">
                    <a:alpha val="3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</p:grpSp>
      <p:sp>
        <p:nvSpPr>
          <p:cNvPr id="1781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410"/>
            <a:ext cx="2895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1"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17819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90550" y="444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7819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566739"/>
            <a:ext cx="8362950" cy="581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781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3777"/>
            <a:ext cx="2133600" cy="337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latin typeface="+mj-lt"/>
              </a:defRPr>
            </a:lvl1pPr>
          </a:lstStyle>
          <a:p>
            <a:fld id="{B7EA2D08-4881-4FC0-AFBD-FC31AF58696D}" type="datetime1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AF18C6C0-B767-406C-B47F-6CEDD20A9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50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med"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ts val="3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68288" algn="l" rtl="0" eaLnBrk="1" fontAlgn="base" hangingPunct="1">
        <a:spcBef>
          <a:spcPts val="3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896938" indent="-268288" algn="l" rtl="0" eaLnBrk="1" fontAlgn="base" hangingPunct="1">
        <a:spcBef>
          <a:spcPts val="300"/>
        </a:spcBef>
        <a:spcAft>
          <a:spcPct val="0"/>
        </a:spcAft>
        <a:buClr>
          <a:srgbClr val="FF6600"/>
        </a:buClr>
        <a:buSzPct val="65000"/>
        <a:buFont typeface="Wingdings" pitchFamily="2" charset="2"/>
        <a:buChar char="p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3pPr>
      <a:lvl4pPr marL="1166813" indent="-269875" algn="l" rtl="0" eaLnBrk="1" fontAlgn="base" hangingPunct="1">
        <a:spcBef>
          <a:spcPts val="300"/>
        </a:spcBef>
        <a:spcAft>
          <a:spcPct val="0"/>
        </a:spcAft>
        <a:buClr>
          <a:srgbClr val="FF0066"/>
        </a:buClr>
        <a:buSzPct val="75000"/>
        <a:buFont typeface="Wingdings" pitchFamily="2" charset="2"/>
        <a:buChar char="u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4pPr>
      <a:lvl5pPr marL="1435100" indent="-268288" algn="l" rtl="0" eaLnBrk="1" fontAlgn="base" hangingPunct="1">
        <a:spcBef>
          <a:spcPts val="3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5pPr>
      <a:lvl6pPr marL="2787650" indent="-2714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6pPr>
      <a:lvl7pPr marL="3244850" indent="-2714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7pPr>
      <a:lvl8pPr marL="3702050" indent="-2714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8pPr>
      <a:lvl9pPr marL="4159250" indent="-2714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C39AB-5DB4-428C-86A2-34F0D44324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dirty="0">
                <a:solidFill>
                  <a:srgbClr val="FFFF00"/>
                </a:solidFill>
                <a:ea typeface="黑体" pitchFamily="2" charset="-122"/>
              </a:rPr>
              <a:t>微机原理</a:t>
            </a:r>
            <a:r>
              <a:rPr lang="zh-CN" altLang="en-US" sz="6600" dirty="0">
                <a:solidFill>
                  <a:srgbClr val="CCFF99"/>
                </a:solidFill>
                <a:ea typeface="黑体" pitchFamily="2" charset="-122"/>
              </a:rPr>
              <a:t>与</a:t>
            </a:r>
            <a:r>
              <a:rPr lang="zh-CN" altLang="en-US" sz="5400" dirty="0">
                <a:solidFill>
                  <a:srgbClr val="FFD5FF"/>
                </a:solidFill>
                <a:ea typeface="黑体" pitchFamily="2" charset="-122"/>
              </a:rPr>
              <a:t>系统设计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ACF1E7-BAAD-4D82-9DD3-0AA8F7F5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4088" y="4411216"/>
            <a:ext cx="3627512" cy="889992"/>
          </a:xfrm>
        </p:spPr>
        <p:txBody>
          <a:bodyPr/>
          <a:lstStyle/>
          <a:p>
            <a:pPr algn="ctr"/>
            <a:r>
              <a:rPr lang="zh-CN" altLang="en-US" sz="5400" dirty="0"/>
              <a:t>期末复习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36D4B1B1-0B6E-4944-9BD0-617A5890C2DB}"/>
              </a:ext>
            </a:extLst>
          </p:cNvPr>
          <p:cNvSpPr txBox="1">
            <a:spLocks/>
          </p:cNvSpPr>
          <p:nvPr/>
        </p:nvSpPr>
        <p:spPr bwMode="auto">
          <a:xfrm>
            <a:off x="6588224" y="5301208"/>
            <a:ext cx="240337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defRPr sz="3600" b="1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1pPr>
            <a:lvl2pPr marL="628650" indent="-2682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96938" indent="-2682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166813" indent="-2698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435100" indent="-2682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algn="ctr"/>
            <a:r>
              <a:rPr lang="en-US" altLang="zh-CN" sz="3200" kern="0" dirty="0"/>
              <a:t>2019.01</a:t>
            </a:r>
            <a:endParaRPr lang="zh-CN" alt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26195510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39146B-C70D-4BD9-A519-D757DC58C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A8D069-FD7E-4B5F-AA84-1AD15852F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0"/>
            <a:ext cx="5258915" cy="6858000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9D194-CCA7-4A4E-86AE-87D113036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024" y="1196752"/>
            <a:ext cx="4176463" cy="4896544"/>
          </a:xfrm>
          <a:solidFill>
            <a:srgbClr val="FFFFCC"/>
          </a:solidFill>
          <a:ln w="28575">
            <a:solidFill>
              <a:srgbClr val="FF66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）结合本程序，说明堆栈在子程序调用、子程序返回过程中的作用。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）本程序的功能是：在主程序中，显示字符串“</a:t>
            </a:r>
            <a:r>
              <a:rPr lang="en-US" altLang="zh-CN" sz="2000" dirty="0"/>
              <a:t>In main program...”</a:t>
            </a:r>
            <a:r>
              <a:rPr lang="zh-CN" altLang="en-US" sz="2000" dirty="0"/>
              <a:t>；然后调用子程序</a:t>
            </a:r>
            <a:r>
              <a:rPr lang="en-US" altLang="zh-CN" sz="2000" dirty="0"/>
              <a:t>TSUB</a:t>
            </a:r>
            <a:r>
              <a:rPr lang="zh-CN" altLang="en-US" sz="2000" dirty="0"/>
              <a:t>，子程序</a:t>
            </a:r>
            <a:r>
              <a:rPr lang="en-US" altLang="zh-CN" sz="2000" dirty="0"/>
              <a:t>TSUB</a:t>
            </a:r>
            <a:r>
              <a:rPr lang="zh-CN" altLang="en-US" sz="2000" dirty="0"/>
              <a:t>显示字符串“</a:t>
            </a:r>
            <a:r>
              <a:rPr lang="en-US" altLang="zh-CN" sz="2000" dirty="0"/>
              <a:t>In subroutine...”</a:t>
            </a:r>
            <a:r>
              <a:rPr lang="zh-CN" altLang="en-US" sz="2000" dirty="0"/>
              <a:t>后返回；主程序结束。最终屏幕显示的内容为上述两行字符串。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但是，程序实际运行的时候，发现屏幕上字符串“</a:t>
            </a:r>
            <a:r>
              <a:rPr lang="en-US" altLang="zh-CN" sz="2000" dirty="0"/>
              <a:t>In main program...”</a:t>
            </a:r>
            <a:r>
              <a:rPr lang="zh-CN" altLang="en-US" sz="2000" dirty="0"/>
              <a:t>与“</a:t>
            </a:r>
            <a:r>
              <a:rPr lang="en-US" altLang="zh-CN" sz="2000" dirty="0"/>
              <a:t>In subroutine...”</a:t>
            </a:r>
            <a:r>
              <a:rPr lang="zh-CN" altLang="en-US" sz="2000" dirty="0"/>
              <a:t>不断交替显示，最后程序崩溃。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请找出上述问题的原因，说明为什么会产生这样的结果，并改正程序。</a:t>
            </a:r>
          </a:p>
          <a:p>
            <a:pPr marL="0" indent="0">
              <a:buNone/>
            </a:pPr>
            <a:r>
              <a:rPr lang="zh-CN" altLang="en-US" sz="2000" dirty="0"/>
              <a:t>提示：程序中只有一处错误。</a:t>
            </a:r>
            <a:endParaRPr lang="en-US" altLang="zh-CN" sz="20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A8BC04-2012-4D79-B817-4F1F8C96B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7771" y="188640"/>
            <a:ext cx="3333378" cy="922538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</a:t>
            </a:r>
            <a:r>
              <a:rPr lang="en-US" altLang="zh-CN" dirty="0"/>
              <a:t>8086</a:t>
            </a:r>
            <a:r>
              <a:rPr lang="zh-CN" altLang="en-US" dirty="0"/>
              <a:t>汇编：</a:t>
            </a:r>
            <a:br>
              <a:rPr lang="en-US" altLang="zh-CN" dirty="0"/>
            </a:br>
            <a:r>
              <a:rPr lang="zh-CN" altLang="en-US" dirty="0"/>
              <a:t>程序举例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AD7C7F-FE2F-4E70-9DC9-45F61962554F}"/>
              </a:ext>
            </a:extLst>
          </p:cNvPr>
          <p:cNvSpPr/>
          <p:nvPr/>
        </p:nvSpPr>
        <p:spPr>
          <a:xfrm>
            <a:off x="5580112" y="6143395"/>
            <a:ext cx="13452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（共</a:t>
            </a:r>
            <a:r>
              <a:rPr lang="en-US" altLang="zh-CN" sz="2000" dirty="0"/>
              <a:t>8</a:t>
            </a:r>
            <a:r>
              <a:rPr lang="zh-CN" altLang="en-US" sz="2000" dirty="0"/>
              <a:t>分）</a:t>
            </a:r>
          </a:p>
        </p:txBody>
      </p:sp>
    </p:spTree>
    <p:extLst>
      <p:ext uri="{BB962C8B-B14F-4D97-AF65-F5344CB8AC3E}">
        <p14:creationId xmlns:p14="http://schemas.microsoft.com/office/powerpoint/2010/main" val="15869843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9D194-CCA7-4A4E-86AE-87D113036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665" y="1844824"/>
            <a:ext cx="3977815" cy="4536504"/>
          </a:xfrm>
        </p:spPr>
        <p:txBody>
          <a:bodyPr/>
          <a:lstStyle/>
          <a:p>
            <a:pPr marL="630238" indent="-630238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）本程序定义了几个段，分别是什么？</a:t>
            </a:r>
          </a:p>
          <a:p>
            <a:pPr marL="630238" indent="-630238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）程序第</a:t>
            </a:r>
            <a:r>
              <a:rPr lang="en-US" altLang="zh-CN" sz="2000" dirty="0"/>
              <a:t>10</a:t>
            </a:r>
            <a:r>
              <a:rPr lang="zh-CN" altLang="en-US" sz="2000" dirty="0"/>
              <a:t>行、第</a:t>
            </a:r>
            <a:r>
              <a:rPr lang="en-US" altLang="zh-CN" sz="2000" dirty="0"/>
              <a:t>11</a:t>
            </a:r>
            <a:r>
              <a:rPr lang="zh-CN" altLang="en-US" sz="2000" dirty="0"/>
              <a:t>行的功能是什么？</a:t>
            </a:r>
          </a:p>
          <a:p>
            <a:pPr marL="630238" indent="-630238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）满足什么条件的情况下，第</a:t>
            </a:r>
            <a:r>
              <a:rPr lang="en-US" altLang="zh-CN" sz="2000" dirty="0"/>
              <a:t>16</a:t>
            </a:r>
            <a:r>
              <a:rPr lang="zh-CN" altLang="en-US" sz="2000" dirty="0"/>
              <a:t>行</a:t>
            </a:r>
            <a:r>
              <a:rPr lang="en-US" altLang="zh-CN" sz="2000" dirty="0"/>
              <a:t>OR</a:t>
            </a:r>
            <a:r>
              <a:rPr lang="zh-CN" altLang="en-US" sz="2000" dirty="0"/>
              <a:t>指令才会被执行到？</a:t>
            </a:r>
            <a:r>
              <a:rPr lang="en-US" altLang="zh-CN" sz="2000" dirty="0"/>
              <a:t>OR</a:t>
            </a:r>
            <a:r>
              <a:rPr lang="zh-CN" altLang="en-US" sz="2000" dirty="0"/>
              <a:t>指令对</a:t>
            </a:r>
            <a:r>
              <a:rPr lang="en-US" altLang="zh-CN" sz="2000" dirty="0"/>
              <a:t>AL</a:t>
            </a:r>
            <a:r>
              <a:rPr lang="zh-CN" altLang="en-US" sz="2000" dirty="0"/>
              <a:t>寄存器的内容做了什么处理？</a:t>
            </a:r>
          </a:p>
          <a:p>
            <a:pPr marL="630238" indent="-630238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）本程序执行结束后，数据段中定义的字符串</a:t>
            </a:r>
            <a:r>
              <a:rPr lang="en-US" altLang="zh-CN" sz="2000" dirty="0"/>
              <a:t>STRING</a:t>
            </a:r>
            <a:r>
              <a:rPr lang="zh-CN" altLang="en-US" sz="2000" dirty="0"/>
              <a:t>的内容是什么？根据程序功能进行说明。</a:t>
            </a:r>
          </a:p>
          <a:p>
            <a:pPr marL="630238" indent="-630238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5</a:t>
            </a:r>
            <a:r>
              <a:rPr lang="zh-CN" altLang="en-US" sz="2000" dirty="0"/>
              <a:t>）程序第</a:t>
            </a:r>
            <a:r>
              <a:rPr lang="en-US" altLang="zh-CN" sz="2000" dirty="0"/>
              <a:t>20</a:t>
            </a:r>
            <a:r>
              <a:rPr lang="zh-CN" altLang="en-US" sz="2000" dirty="0"/>
              <a:t>行、第</a:t>
            </a:r>
            <a:r>
              <a:rPr lang="en-US" altLang="zh-CN" sz="2000" dirty="0"/>
              <a:t>21</a:t>
            </a:r>
            <a:r>
              <a:rPr lang="zh-CN" altLang="en-US" sz="2000" dirty="0"/>
              <a:t>行的功能是什么？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39146B-C70D-4BD9-A519-D757DC58C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01EEFB-BB32-4F1B-BC22-937C02485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0"/>
            <a:ext cx="5023185" cy="6858000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D2CB09F6-A33E-42DC-9493-E5052302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7771" y="188640"/>
            <a:ext cx="3333378" cy="922538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</a:t>
            </a:r>
            <a:r>
              <a:rPr lang="en-US" altLang="zh-CN" dirty="0"/>
              <a:t>8086</a:t>
            </a:r>
            <a:r>
              <a:rPr lang="zh-CN" altLang="en-US" dirty="0"/>
              <a:t>汇编：</a:t>
            </a:r>
            <a:br>
              <a:rPr lang="en-US" altLang="zh-CN" dirty="0"/>
            </a:br>
            <a:r>
              <a:rPr lang="zh-CN" altLang="en-US" dirty="0"/>
              <a:t>程序举例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84AFDE-361A-489E-9925-027CB452DB7E}"/>
              </a:ext>
            </a:extLst>
          </p:cNvPr>
          <p:cNvSpPr/>
          <p:nvPr/>
        </p:nvSpPr>
        <p:spPr>
          <a:xfrm>
            <a:off x="4970728" y="6341258"/>
            <a:ext cx="14734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（共</a:t>
            </a:r>
            <a:r>
              <a:rPr lang="en-US" altLang="zh-CN" sz="2000" dirty="0"/>
              <a:t>10</a:t>
            </a:r>
            <a:r>
              <a:rPr lang="zh-CN" altLang="en-US" sz="2000" dirty="0"/>
              <a:t>分）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B384208-55C2-4565-BC78-75C99D4A9E91}"/>
              </a:ext>
            </a:extLst>
          </p:cNvPr>
          <p:cNvSpPr/>
          <p:nvPr/>
        </p:nvSpPr>
        <p:spPr>
          <a:xfrm>
            <a:off x="4860032" y="1136938"/>
            <a:ext cx="42484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</a:pPr>
            <a:r>
              <a:rPr lang="zh-CN" altLang="zh-CN" sz="2000" kern="100" dirty="0">
                <a:cs typeface="Times New Roman" panose="02020603050405020304" pitchFamily="18" charset="0"/>
              </a:rPr>
              <a:t>大写英文字母的高三位必为“</a:t>
            </a:r>
            <a:r>
              <a:rPr lang="en-US" altLang="zh-CN" sz="2000" kern="100" dirty="0"/>
              <a:t>010</a:t>
            </a:r>
            <a:r>
              <a:rPr lang="zh-CN" altLang="zh-CN" sz="2000" kern="100" dirty="0">
                <a:cs typeface="Times New Roman" panose="02020603050405020304" pitchFamily="18" charset="0"/>
              </a:rPr>
              <a:t>”</a:t>
            </a:r>
            <a:endParaRPr lang="en-US" altLang="zh-CN" sz="2000" kern="100" dirty="0">
              <a:cs typeface="Times New Roman" panose="02020603050405020304" pitchFamily="18" charset="0"/>
            </a:endParaRPr>
          </a:p>
          <a:p>
            <a:pPr algn="r">
              <a:spcBef>
                <a:spcPts val="0"/>
              </a:spcBef>
            </a:pPr>
            <a:r>
              <a:rPr lang="zh-CN" altLang="zh-CN" sz="2000" kern="100" dirty="0">
                <a:cs typeface="Times New Roman" panose="02020603050405020304" pitchFamily="18" charset="0"/>
              </a:rPr>
              <a:t>小写英文字母的高三位必为“</a:t>
            </a:r>
            <a:r>
              <a:rPr lang="en-US" altLang="zh-CN" sz="2000" kern="100" dirty="0"/>
              <a:t>011</a:t>
            </a:r>
            <a:r>
              <a:rPr lang="zh-CN" altLang="zh-CN" sz="2000" kern="100" dirty="0">
                <a:cs typeface="Times New Roman" panose="02020603050405020304" pitchFamily="18" charset="0"/>
              </a:rPr>
              <a:t>”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6851975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C8D52-FD8D-45B0-9F5E-0B3DDC59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 总线驱动与控制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AE3A0-6B08-4833-8DDD-C21D1C85C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2"/>
            <a:ext cx="8507288" cy="5544697"/>
          </a:xfrm>
        </p:spPr>
        <p:txBody>
          <a:bodyPr/>
          <a:lstStyle/>
          <a:p>
            <a:r>
              <a:rPr lang="zh-CN" altLang="en-US" dirty="0"/>
              <a:t>双向数据总线驱动与控制：</a:t>
            </a:r>
            <a:r>
              <a:rPr lang="en-US" altLang="zh-CN" dirty="0"/>
              <a:t>74LS245</a:t>
            </a:r>
          </a:p>
          <a:p>
            <a:r>
              <a:rPr lang="zh-CN" altLang="en-US" dirty="0"/>
              <a:t>单向（地址、读写控制信号）总线驱动：</a:t>
            </a:r>
            <a:r>
              <a:rPr lang="en-US" altLang="zh-CN" dirty="0"/>
              <a:t>74LS244</a:t>
            </a:r>
          </a:p>
          <a:p>
            <a:r>
              <a:rPr lang="zh-CN" altLang="en-US" dirty="0"/>
              <a:t>与</a:t>
            </a:r>
            <a:r>
              <a:rPr lang="zh-CN" altLang="en-US" dirty="0">
                <a:solidFill>
                  <a:srgbClr val="0000FF"/>
                </a:solidFill>
              </a:rPr>
              <a:t>存储器设计</a:t>
            </a:r>
            <a:r>
              <a:rPr lang="zh-CN" altLang="en-US" dirty="0"/>
              <a:t>结合</a:t>
            </a:r>
            <a:endParaRPr lang="en-US" altLang="zh-CN" dirty="0"/>
          </a:p>
          <a:p>
            <a:r>
              <a:rPr lang="zh-CN" altLang="en-US" dirty="0"/>
              <a:t>与</a:t>
            </a:r>
            <a:r>
              <a:rPr lang="zh-CN" altLang="en-US" dirty="0">
                <a:solidFill>
                  <a:srgbClr val="0000FF"/>
                </a:solidFill>
              </a:rPr>
              <a:t>接口设计</a:t>
            </a:r>
            <a:r>
              <a:rPr lang="zh-CN" altLang="en-US" dirty="0"/>
              <a:t>结合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20A505-6E37-4A67-BF6A-81242C524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75603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397C9-7DE7-4757-ABD8-343D0C06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 存储器设计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FBBA2D-5734-47E2-90F2-3E57CE5CC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620610"/>
            <a:ext cx="8229600" cy="5760799"/>
          </a:xfrm>
        </p:spPr>
        <p:txBody>
          <a:bodyPr/>
          <a:lstStyle/>
          <a:p>
            <a:r>
              <a:rPr lang="zh-CN" altLang="en-US" sz="2400" dirty="0"/>
              <a:t>可以用这些芯片构成内存：</a:t>
            </a:r>
            <a:br>
              <a:rPr lang="en-US" altLang="zh-CN" sz="2400" dirty="0"/>
            </a:br>
            <a:r>
              <a:rPr lang="en-US" altLang="zh-CN" sz="2400" dirty="0"/>
              <a:t>SRAM</a:t>
            </a:r>
            <a:r>
              <a:rPr lang="zh-CN" altLang="en-US" sz="2400" dirty="0"/>
              <a:t>、</a:t>
            </a:r>
            <a:r>
              <a:rPr lang="en-US" altLang="zh-CN" sz="2400" dirty="0"/>
              <a:t>EPROM</a:t>
            </a:r>
            <a:r>
              <a:rPr lang="zh-CN" altLang="en-US" sz="2400" dirty="0"/>
              <a:t>、</a:t>
            </a:r>
            <a:r>
              <a:rPr lang="en-US" altLang="zh-CN" sz="2400" dirty="0"/>
              <a:t>E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PROM</a:t>
            </a:r>
          </a:p>
          <a:p>
            <a:r>
              <a:rPr lang="en-US" altLang="zh-CN" sz="2400" dirty="0"/>
              <a:t>8086</a:t>
            </a:r>
            <a:r>
              <a:rPr lang="zh-CN" altLang="en-US" sz="2400" dirty="0"/>
              <a:t>系统存储器设计</a:t>
            </a:r>
            <a:endParaRPr lang="en-US" altLang="zh-CN" sz="2400" dirty="0"/>
          </a:p>
          <a:p>
            <a:pPr lvl="1"/>
            <a:r>
              <a:rPr lang="en-US" altLang="zh-CN" sz="2400" dirty="0"/>
              <a:t>8</a:t>
            </a:r>
            <a:r>
              <a:rPr lang="zh-CN" altLang="en-US" sz="2400" dirty="0"/>
              <a:t>位存储器芯片：</a:t>
            </a:r>
            <a:endParaRPr lang="en-US" altLang="zh-CN" sz="2400" dirty="0"/>
          </a:p>
          <a:p>
            <a:pPr lvl="2"/>
            <a:r>
              <a:rPr lang="zh-CN" altLang="en-US" dirty="0"/>
              <a:t>位扩展</a:t>
            </a:r>
            <a:endParaRPr lang="en-US" altLang="zh-CN" dirty="0"/>
          </a:p>
          <a:p>
            <a:pPr lvl="2"/>
            <a:r>
              <a:rPr lang="zh-CN" altLang="en-US" dirty="0"/>
              <a:t>位扩展＋字扩展</a:t>
            </a:r>
            <a:endParaRPr lang="en-US" altLang="zh-CN" dirty="0"/>
          </a:p>
          <a:p>
            <a:r>
              <a:rPr lang="en-US" altLang="zh-CN" sz="2400" dirty="0"/>
              <a:t>8088</a:t>
            </a:r>
            <a:r>
              <a:rPr lang="zh-CN" altLang="en-US" sz="2400" dirty="0"/>
              <a:t>系统存储器设计</a:t>
            </a:r>
            <a:endParaRPr lang="en-US" altLang="zh-CN" sz="2400" dirty="0"/>
          </a:p>
          <a:p>
            <a:pPr lvl="1"/>
            <a:r>
              <a:rPr lang="en-US" altLang="zh-CN" sz="2400" dirty="0"/>
              <a:t>8</a:t>
            </a:r>
            <a:r>
              <a:rPr lang="zh-CN" altLang="en-US" sz="2400" dirty="0"/>
              <a:t>位存储器芯片：字扩展</a:t>
            </a:r>
            <a:endParaRPr lang="en-US" altLang="zh-CN" sz="2400" dirty="0"/>
          </a:p>
          <a:p>
            <a:r>
              <a:rPr lang="zh-CN" altLang="en-US" sz="2400" dirty="0"/>
              <a:t>地址译码电路：</a:t>
            </a:r>
            <a:endParaRPr lang="en-US" altLang="zh-CN" sz="2400" dirty="0"/>
          </a:p>
          <a:p>
            <a:pPr lvl="1"/>
            <a:r>
              <a:rPr lang="zh-CN" altLang="en-US" sz="2400" dirty="0"/>
              <a:t>一个输出：用基本门电路</a:t>
            </a:r>
            <a:endParaRPr lang="en-US" altLang="zh-CN" sz="2400" dirty="0"/>
          </a:p>
          <a:p>
            <a:pPr lvl="1"/>
            <a:r>
              <a:rPr lang="zh-CN" altLang="en-US" sz="2400" dirty="0"/>
              <a:t>多个输出：用</a:t>
            </a:r>
            <a:r>
              <a:rPr lang="en-US" altLang="zh-CN" sz="2400" dirty="0"/>
              <a:t>74LS138</a:t>
            </a:r>
          </a:p>
          <a:p>
            <a:r>
              <a:rPr lang="zh-CN" altLang="en-US" sz="2400" dirty="0"/>
              <a:t>总线驱动设计：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0000FF"/>
                </a:solidFill>
              </a:rPr>
              <a:t>数据信号</a:t>
            </a:r>
            <a:r>
              <a:rPr lang="zh-CN" altLang="en-US" sz="2400" dirty="0"/>
              <a:t>用</a:t>
            </a:r>
            <a:r>
              <a:rPr lang="en-US" altLang="zh-CN" sz="2400" dirty="0"/>
              <a:t>74LS245</a:t>
            </a:r>
            <a:r>
              <a:rPr lang="zh-CN" altLang="en-US" sz="2400" dirty="0"/>
              <a:t>（</a:t>
            </a:r>
            <a:r>
              <a:rPr lang="en-US" altLang="zh-CN" sz="2400" dirty="0"/>
              <a:t>DIR</a:t>
            </a:r>
            <a:r>
              <a:rPr lang="zh-CN" altLang="en-US" sz="2400" dirty="0"/>
              <a:t>、</a:t>
            </a:r>
            <a:r>
              <a:rPr lang="en-US" altLang="zh-CN" sz="2400" dirty="0"/>
              <a:t>OE</a:t>
            </a:r>
            <a:r>
              <a:rPr lang="zh-CN" altLang="en-US" sz="2400" dirty="0"/>
              <a:t>的接法）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0000FF"/>
                </a:solidFill>
              </a:rPr>
              <a:t>地址信号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0000FF"/>
                </a:solidFill>
              </a:rPr>
              <a:t>读写控制信号</a:t>
            </a:r>
            <a:r>
              <a:rPr lang="zh-CN" altLang="en-US" sz="2400" dirty="0"/>
              <a:t>用</a:t>
            </a:r>
            <a:r>
              <a:rPr lang="en-US" altLang="zh-CN" sz="2400" dirty="0"/>
              <a:t>74LS244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C8D0B9-1CF4-40B7-A0A3-5BD8D11E5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13</a:t>
            </a:fld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35618F8-A5D4-4103-86AE-3834D92D70BF}"/>
              </a:ext>
            </a:extLst>
          </p:cNvPr>
          <p:cNvCxnSpPr/>
          <p:nvPr/>
        </p:nvCxnSpPr>
        <p:spPr bwMode="auto">
          <a:xfrm>
            <a:off x="5148064" y="5517232"/>
            <a:ext cx="43204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3247073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AEB21-95A6-40FC-A087-006918C3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 输入</a:t>
            </a:r>
            <a:r>
              <a:rPr lang="en-US" altLang="zh-CN" dirty="0"/>
              <a:t>/</a:t>
            </a:r>
            <a:r>
              <a:rPr lang="zh-CN" altLang="en-US" dirty="0"/>
              <a:t>输出技术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A0004-CB61-4A3E-B94E-E12E12B7F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548680"/>
            <a:ext cx="8229600" cy="6120758"/>
          </a:xfrm>
        </p:spPr>
        <p:txBody>
          <a:bodyPr/>
          <a:lstStyle/>
          <a:p>
            <a:r>
              <a:rPr lang="zh-CN" altLang="en-US" sz="2400" dirty="0"/>
              <a:t>程序查询</a:t>
            </a:r>
            <a:endParaRPr lang="en-US" altLang="zh-CN" sz="2400" dirty="0"/>
          </a:p>
          <a:p>
            <a:pPr lvl="1"/>
            <a:r>
              <a:rPr lang="zh-CN" altLang="en-US" sz="2400" dirty="0"/>
              <a:t>输入接口：三态门 </a:t>
            </a:r>
            <a:r>
              <a:rPr lang="en-US" altLang="zh-CN" sz="2400" dirty="0"/>
              <a:t>74LS244</a:t>
            </a:r>
          </a:p>
          <a:p>
            <a:pPr lvl="1"/>
            <a:r>
              <a:rPr lang="zh-CN" altLang="en-US" sz="2400" dirty="0"/>
              <a:t>输出接口：锁存器 </a:t>
            </a:r>
            <a:r>
              <a:rPr lang="en-US" altLang="zh-CN" sz="2400" dirty="0"/>
              <a:t>74LS273</a:t>
            </a:r>
          </a:p>
          <a:p>
            <a:r>
              <a:rPr lang="zh-CN" altLang="en-US" sz="2400" dirty="0"/>
              <a:t>中断：可编程中断控制器</a:t>
            </a:r>
            <a:r>
              <a:rPr lang="en-US" altLang="zh-CN" sz="2400" dirty="0"/>
              <a:t>8259</a:t>
            </a:r>
          </a:p>
          <a:p>
            <a:pPr lvl="1"/>
            <a:r>
              <a:rPr lang="en-US" altLang="zh-CN" sz="2400" dirty="0"/>
              <a:t>8086</a:t>
            </a:r>
            <a:r>
              <a:rPr lang="zh-CN" altLang="en-US" sz="2400" dirty="0"/>
              <a:t>系统的中断过程</a:t>
            </a:r>
            <a:endParaRPr lang="en-US" altLang="zh-CN" sz="2400" dirty="0"/>
          </a:p>
          <a:p>
            <a:pPr lvl="1"/>
            <a:r>
              <a:rPr lang="zh-CN" altLang="en-US" sz="2400" dirty="0"/>
              <a:t>中断向量码、中断向量表地址、</a:t>
            </a:r>
            <a:br>
              <a:rPr lang="en-US" altLang="zh-CN" sz="2400" dirty="0"/>
            </a:br>
            <a:r>
              <a:rPr lang="zh-CN" altLang="en-US" sz="2400" dirty="0"/>
              <a:t>中断服务程序的入口地址</a:t>
            </a:r>
            <a:endParaRPr lang="en-US" altLang="zh-CN" sz="2400" dirty="0"/>
          </a:p>
          <a:p>
            <a:pPr lvl="1"/>
            <a:r>
              <a:rPr lang="en-US" altLang="zh-CN" sz="2400" dirty="0"/>
              <a:t>8259</a:t>
            </a:r>
            <a:r>
              <a:rPr lang="zh-CN" altLang="en-US" sz="2400" dirty="0"/>
              <a:t>的寄存器：</a:t>
            </a:r>
            <a:endParaRPr lang="en-US" altLang="zh-CN" sz="2400" dirty="0"/>
          </a:p>
          <a:p>
            <a:pPr lvl="2"/>
            <a:r>
              <a:rPr lang="en-US" altLang="zh-CN" dirty="0"/>
              <a:t>ICW1</a:t>
            </a:r>
            <a:r>
              <a:rPr lang="zh-CN" altLang="en-US" dirty="0"/>
              <a:t>：初始化字</a:t>
            </a:r>
            <a:endParaRPr lang="en-US" altLang="zh-CN" dirty="0"/>
          </a:p>
          <a:p>
            <a:pPr lvl="2"/>
            <a:r>
              <a:rPr lang="en-US" altLang="zh-CN" dirty="0"/>
              <a:t>ICW2</a:t>
            </a:r>
            <a:r>
              <a:rPr lang="zh-CN" altLang="en-US" dirty="0"/>
              <a:t>：中断向量码</a:t>
            </a:r>
            <a:endParaRPr lang="en-US" altLang="zh-CN" dirty="0"/>
          </a:p>
          <a:p>
            <a:pPr lvl="2"/>
            <a:r>
              <a:rPr lang="en-US" altLang="zh-CN" dirty="0"/>
              <a:t>ICW3</a:t>
            </a:r>
            <a:r>
              <a:rPr lang="zh-CN" altLang="en-US" dirty="0"/>
              <a:t>：级联控制字</a:t>
            </a:r>
            <a:endParaRPr lang="en-US" altLang="zh-CN" dirty="0"/>
          </a:p>
          <a:p>
            <a:pPr lvl="2"/>
            <a:r>
              <a:rPr lang="en-US" altLang="zh-CN" dirty="0"/>
              <a:t>OCW1</a:t>
            </a:r>
            <a:r>
              <a:rPr lang="zh-CN" altLang="en-US" dirty="0"/>
              <a:t>：中断屏蔽字</a:t>
            </a:r>
            <a:endParaRPr lang="en-US" altLang="zh-CN" dirty="0"/>
          </a:p>
          <a:p>
            <a:pPr lvl="2"/>
            <a:r>
              <a:rPr lang="en-US" altLang="zh-CN" dirty="0"/>
              <a:t>OCW2</a:t>
            </a:r>
            <a:r>
              <a:rPr lang="zh-CN" altLang="en-US" dirty="0"/>
              <a:t>：发</a:t>
            </a:r>
            <a:r>
              <a:rPr lang="en-US" altLang="zh-CN" dirty="0"/>
              <a:t>EOI</a:t>
            </a:r>
            <a:r>
              <a:rPr lang="zh-CN" altLang="en-US" dirty="0"/>
              <a:t>命令</a:t>
            </a:r>
            <a:endParaRPr lang="en-US" altLang="zh-CN" dirty="0"/>
          </a:p>
          <a:p>
            <a:r>
              <a:rPr lang="en-US" altLang="zh-CN" sz="2400" dirty="0"/>
              <a:t>DMA</a:t>
            </a:r>
            <a:r>
              <a:rPr lang="zh-CN" altLang="en-US" sz="2400" dirty="0"/>
              <a:t>：可编程</a:t>
            </a:r>
            <a:r>
              <a:rPr lang="en-US" altLang="zh-CN" sz="2400" dirty="0"/>
              <a:t>DMA</a:t>
            </a:r>
            <a:r>
              <a:rPr lang="zh-CN" altLang="en-US" sz="2400" dirty="0"/>
              <a:t>控制器</a:t>
            </a:r>
            <a:r>
              <a:rPr lang="en-US" altLang="zh-CN" sz="2400" dirty="0"/>
              <a:t>8237</a:t>
            </a:r>
          </a:p>
          <a:p>
            <a:pPr lvl="1"/>
            <a:r>
              <a:rPr lang="en-US" altLang="zh-CN" sz="2400" dirty="0"/>
              <a:t>DMA</a:t>
            </a:r>
            <a:r>
              <a:rPr lang="zh-CN" altLang="en-US" sz="2400" dirty="0"/>
              <a:t>的过程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3091F3-8381-4CF3-A1CA-100466803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动作按钮: 获取信息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61629F6-69C4-4481-8E27-8561F9B42875}"/>
              </a:ext>
            </a:extLst>
          </p:cNvPr>
          <p:cNvSpPr/>
          <p:nvPr/>
        </p:nvSpPr>
        <p:spPr bwMode="auto">
          <a:xfrm>
            <a:off x="5868144" y="2636912"/>
            <a:ext cx="504056" cy="523875"/>
          </a:xfrm>
          <a:prstGeom prst="actionButtonInforma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212282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4951AE-A26F-45CE-84F4-56EF4B794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Text Box 92">
            <a:extLst>
              <a:ext uri="{FF2B5EF4-FFF2-40B4-BE49-F238E27FC236}">
                <a16:creationId xmlns:a16="http://schemas.microsoft.com/office/drawing/2014/main" id="{A61EF505-A63F-42BA-8C38-60C861BDB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700" y="3703638"/>
            <a:ext cx="503238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>
                <a:solidFill>
                  <a:srgbClr val="FF0066"/>
                </a:solidFill>
              </a:rPr>
              <a:t>④</a:t>
            </a:r>
          </a:p>
        </p:txBody>
      </p:sp>
      <p:sp>
        <p:nvSpPr>
          <p:cNvPr id="6" name="Text Box 91">
            <a:extLst>
              <a:ext uri="{FF2B5EF4-FFF2-40B4-BE49-F238E27FC236}">
                <a16:creationId xmlns:a16="http://schemas.microsoft.com/office/drawing/2014/main" id="{E7A7CDC7-0DD3-4BE6-BEED-29DFCB7A8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0443" y="2781300"/>
            <a:ext cx="503237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 dirty="0">
                <a:solidFill>
                  <a:srgbClr val="FF0066"/>
                </a:solidFill>
              </a:rPr>
              <a:t>③</a:t>
            </a:r>
          </a:p>
        </p:txBody>
      </p:sp>
      <p:sp>
        <p:nvSpPr>
          <p:cNvPr id="7" name="Text Box 90">
            <a:extLst>
              <a:ext uri="{FF2B5EF4-FFF2-40B4-BE49-F238E27FC236}">
                <a16:creationId xmlns:a16="http://schemas.microsoft.com/office/drawing/2014/main" id="{12DCFC40-17C2-4371-BEF1-0B624D94A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6069" y="2125395"/>
            <a:ext cx="503237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>
                <a:solidFill>
                  <a:srgbClr val="FF0066"/>
                </a:solidFill>
              </a:rPr>
              <a:t>②</a:t>
            </a:r>
          </a:p>
        </p:txBody>
      </p:sp>
      <p:sp>
        <p:nvSpPr>
          <p:cNvPr id="8" name="AutoShape 94">
            <a:extLst>
              <a:ext uri="{FF2B5EF4-FFF2-40B4-BE49-F238E27FC236}">
                <a16:creationId xmlns:a16="http://schemas.microsoft.com/office/drawing/2014/main" id="{3D07881C-D8A5-4D70-949A-12FE0EA3A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4450"/>
            <a:ext cx="3816350" cy="863600"/>
          </a:xfrm>
          <a:prstGeom prst="irregularSeal1">
            <a:avLst/>
          </a:prstGeom>
          <a:solidFill>
            <a:srgbClr val="FFFF99"/>
          </a:solidFill>
          <a:ln w="12700" algn="ctr">
            <a:solidFill>
              <a:srgbClr val="FF66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2400" dirty="0">
                <a:solidFill>
                  <a:srgbClr val="CC0000"/>
                </a:solidFill>
              </a:rPr>
              <a:t>INTR</a:t>
            </a:r>
            <a:r>
              <a:rPr lang="zh-CN" altLang="en-US" sz="2400" dirty="0">
                <a:solidFill>
                  <a:srgbClr val="CC0000"/>
                </a:solidFill>
              </a:rPr>
              <a:t>请求中断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D729D951-AC33-46C4-BC5C-E36A59C0A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909638"/>
            <a:ext cx="1654175" cy="64135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1800" dirty="0"/>
              <a:t>MOV AH, AL</a:t>
            </a:r>
          </a:p>
          <a:p>
            <a:pPr algn="l">
              <a:spcBef>
                <a:spcPts val="0"/>
              </a:spcBef>
            </a:pPr>
            <a:r>
              <a:rPr lang="en-US" altLang="zh-CN" sz="1800" dirty="0"/>
              <a:t>AND  AH, 1</a:t>
            </a:r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FB8DD7DE-8DF4-4DC5-9F05-8B8815053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918513"/>
              </p:ext>
            </p:extLst>
          </p:nvPr>
        </p:nvGraphicFramePr>
        <p:xfrm>
          <a:off x="4141788" y="622300"/>
          <a:ext cx="1944687" cy="3389948"/>
        </p:xfrm>
        <a:graphic>
          <a:graphicData uri="http://schemas.openxmlformats.org/drawingml/2006/table">
            <a:tbl>
              <a:tblPr/>
              <a:tblGrid>
                <a:gridCol w="79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0:11C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类型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47H</a:t>
                      </a:r>
                      <a:b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中断向量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50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A0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51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124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类型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49H</a:t>
                      </a:r>
                      <a:b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中断向量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Rectangle 33">
            <a:extLst>
              <a:ext uri="{FF2B5EF4-FFF2-40B4-BE49-F238E27FC236}">
                <a16:creationId xmlns:a16="http://schemas.microsoft.com/office/drawing/2014/main" id="{BC69AB75-E993-48CC-A093-2AE4094E0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950" y="4790387"/>
            <a:ext cx="1295400" cy="1728787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 algn="l">
              <a:spcBef>
                <a:spcPts val="0"/>
              </a:spcBef>
            </a:pPr>
            <a:r>
              <a:rPr lang="en-US" altLang="zh-CN" sz="1800" dirty="0"/>
              <a:t>PUSH  regs</a:t>
            </a:r>
          </a:p>
          <a:p>
            <a:pPr algn="l">
              <a:spcBef>
                <a:spcPts val="0"/>
              </a:spcBef>
            </a:pPr>
            <a:r>
              <a:rPr lang="en-US" altLang="zh-CN" sz="1800" dirty="0"/>
              <a:t>STI </a:t>
            </a:r>
            <a:r>
              <a:rPr lang="zh-CN" altLang="en-US" sz="1800" dirty="0"/>
              <a:t>（选）</a:t>
            </a:r>
            <a:endParaRPr lang="en-US" altLang="zh-CN" sz="1800" dirty="0"/>
          </a:p>
          <a:p>
            <a:pPr algn="l">
              <a:spcBef>
                <a:spcPts val="0"/>
              </a:spcBef>
            </a:pPr>
            <a:r>
              <a:rPr lang="zh-CN" altLang="en-US" sz="1800" dirty="0"/>
              <a:t>中断处理</a:t>
            </a:r>
            <a:endParaRPr lang="en-US" altLang="zh-CN" sz="1800" dirty="0"/>
          </a:p>
          <a:p>
            <a:pPr algn="l">
              <a:spcBef>
                <a:spcPts val="0"/>
              </a:spcBef>
            </a:pPr>
            <a:r>
              <a:rPr lang="en-US" altLang="zh-CN" sz="1800" dirty="0"/>
              <a:t>CLI </a:t>
            </a:r>
            <a:r>
              <a:rPr lang="zh-CN" altLang="en-US" sz="1800" dirty="0"/>
              <a:t>（选）</a:t>
            </a:r>
            <a:endParaRPr lang="en-US" altLang="zh-CN" sz="1800" dirty="0"/>
          </a:p>
          <a:p>
            <a:pPr algn="l">
              <a:spcBef>
                <a:spcPts val="0"/>
              </a:spcBef>
            </a:pPr>
            <a:r>
              <a:rPr lang="en-US" altLang="zh-CN" sz="1800" dirty="0"/>
              <a:t>POP  regs</a:t>
            </a:r>
          </a:p>
          <a:p>
            <a:pPr algn="l">
              <a:spcBef>
                <a:spcPts val="0"/>
              </a:spcBef>
            </a:pPr>
            <a:r>
              <a:rPr lang="en-US" altLang="zh-CN" sz="1800" dirty="0">
                <a:solidFill>
                  <a:srgbClr val="FF0000"/>
                </a:solidFill>
              </a:rPr>
              <a:t>IRET</a:t>
            </a:r>
          </a:p>
        </p:txBody>
      </p:sp>
      <p:sp>
        <p:nvSpPr>
          <p:cNvPr id="12" name="Text Box 34">
            <a:extLst>
              <a:ext uri="{FF2B5EF4-FFF2-40B4-BE49-F238E27FC236}">
                <a16:creationId xmlns:a16="http://schemas.microsoft.com/office/drawing/2014/main" id="{F40CD45A-DE45-44D1-BD29-B3FE88023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422087"/>
            <a:ext cx="158432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1800"/>
              <a:t>中断处理程序</a:t>
            </a: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94794495-0C1B-4E6C-9390-F585E0500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275" y="1666875"/>
            <a:ext cx="1655763" cy="4318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/>
              <a:t>2050</a:t>
            </a:r>
          </a:p>
        </p:txBody>
      </p:sp>
      <p:sp>
        <p:nvSpPr>
          <p:cNvPr id="14" name="Rectangle 36">
            <a:extLst>
              <a:ext uri="{FF2B5EF4-FFF2-40B4-BE49-F238E27FC236}">
                <a16:creationId xmlns:a16="http://schemas.microsoft.com/office/drawing/2014/main" id="{C609A3E7-EABD-459D-B404-E47B38580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275" y="2568575"/>
            <a:ext cx="1655763" cy="4302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/>
              <a:t>A000</a:t>
            </a:r>
          </a:p>
        </p:txBody>
      </p:sp>
      <p:sp>
        <p:nvSpPr>
          <p:cNvPr id="15" name="Text Box 37">
            <a:extLst>
              <a:ext uri="{FF2B5EF4-FFF2-40B4-BE49-F238E27FC236}">
                <a16:creationId xmlns:a16="http://schemas.microsoft.com/office/drawing/2014/main" id="{86312E13-5620-4143-892E-4A5B882D0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4038" y="1666875"/>
            <a:ext cx="503237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/>
              <a:t>IP</a:t>
            </a:r>
          </a:p>
        </p:txBody>
      </p:sp>
      <p:sp>
        <p:nvSpPr>
          <p:cNvPr id="16" name="Text Box 38">
            <a:extLst>
              <a:ext uri="{FF2B5EF4-FFF2-40B4-BE49-F238E27FC236}">
                <a16:creationId xmlns:a16="http://schemas.microsoft.com/office/drawing/2014/main" id="{8761EBD6-FCFF-4A0B-B552-1951A75D9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4038" y="2573338"/>
            <a:ext cx="503237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/>
              <a:t>CS</a:t>
            </a:r>
          </a:p>
        </p:txBody>
      </p:sp>
      <p:sp>
        <p:nvSpPr>
          <p:cNvPr id="17" name="Text Box 39">
            <a:extLst>
              <a:ext uri="{FF2B5EF4-FFF2-40B4-BE49-F238E27FC236}">
                <a16:creationId xmlns:a16="http://schemas.microsoft.com/office/drawing/2014/main" id="{63025749-B5FF-456B-B282-E2FC71B4C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6946" y="4790527"/>
            <a:ext cx="1439862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1800" dirty="0"/>
              <a:t>A000:2050</a:t>
            </a:r>
          </a:p>
        </p:txBody>
      </p:sp>
      <p:sp>
        <p:nvSpPr>
          <p:cNvPr id="18" name="Text Box 40">
            <a:extLst>
              <a:ext uri="{FF2B5EF4-FFF2-40B4-BE49-F238E27FC236}">
                <a16:creationId xmlns:a16="http://schemas.microsoft.com/office/drawing/2014/main" id="{CF341778-8D92-4F8B-AD47-FC169ABA6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4011613"/>
            <a:ext cx="2089150" cy="64135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1800" dirty="0"/>
              <a:t>向量地址</a:t>
            </a:r>
          </a:p>
          <a:p>
            <a:pPr algn="l">
              <a:spcBef>
                <a:spcPts val="0"/>
              </a:spcBef>
            </a:pPr>
            <a:r>
              <a:rPr lang="zh-CN" altLang="en-US" sz="1800" dirty="0"/>
              <a:t>＝</a:t>
            </a:r>
            <a:r>
              <a:rPr lang="en-US" altLang="zh-CN" sz="1800" dirty="0"/>
              <a:t>48H×4</a:t>
            </a:r>
            <a:r>
              <a:rPr lang="zh-CN" altLang="en-US" sz="1800" dirty="0"/>
              <a:t>＝</a:t>
            </a:r>
            <a:r>
              <a:rPr lang="en-US" altLang="zh-CN" sz="1800" dirty="0"/>
              <a:t>120H</a:t>
            </a:r>
          </a:p>
        </p:txBody>
      </p:sp>
      <p:sp>
        <p:nvSpPr>
          <p:cNvPr id="19" name="Text Box 41">
            <a:extLst>
              <a:ext uri="{FF2B5EF4-FFF2-40B4-BE49-F238E27FC236}">
                <a16:creationId xmlns:a16="http://schemas.microsoft.com/office/drawing/2014/main" id="{9805006A-D087-4474-AEC4-8D1362DAF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25" y="1017588"/>
            <a:ext cx="503238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>
                <a:solidFill>
                  <a:srgbClr val="FF0066"/>
                </a:solidFill>
              </a:rPr>
              <a:t>①</a:t>
            </a:r>
          </a:p>
        </p:txBody>
      </p:sp>
      <p:sp>
        <p:nvSpPr>
          <p:cNvPr id="20" name="Text Box 42">
            <a:extLst>
              <a:ext uri="{FF2B5EF4-FFF2-40B4-BE49-F238E27FC236}">
                <a16:creationId xmlns:a16="http://schemas.microsoft.com/office/drawing/2014/main" id="{C8CA226C-C426-40AE-A45A-6D7F8682B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263" y="4795838"/>
            <a:ext cx="503237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>
                <a:solidFill>
                  <a:srgbClr val="FF0066"/>
                </a:solidFill>
              </a:rPr>
              <a:t>⑤</a:t>
            </a:r>
          </a:p>
        </p:txBody>
      </p:sp>
      <p:sp>
        <p:nvSpPr>
          <p:cNvPr id="21" name="Text Box 43">
            <a:extLst>
              <a:ext uri="{FF2B5EF4-FFF2-40B4-BE49-F238E27FC236}">
                <a16:creationId xmlns:a16="http://schemas.microsoft.com/office/drawing/2014/main" id="{A90E8D15-E3D5-4106-BA00-996A33081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6838" y="1125538"/>
            <a:ext cx="503237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>
                <a:solidFill>
                  <a:srgbClr val="FF0066"/>
                </a:solidFill>
              </a:rPr>
              <a:t>⑥</a:t>
            </a:r>
          </a:p>
        </p:txBody>
      </p:sp>
      <p:sp>
        <p:nvSpPr>
          <p:cNvPr id="22" name="Text Box 44">
            <a:extLst>
              <a:ext uri="{FF2B5EF4-FFF2-40B4-BE49-F238E27FC236}">
                <a16:creationId xmlns:a16="http://schemas.microsoft.com/office/drawing/2014/main" id="{8DF06AD3-8430-495B-903B-A562061A7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0075" y="3575050"/>
            <a:ext cx="503238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>
                <a:solidFill>
                  <a:srgbClr val="FF0066"/>
                </a:solidFill>
              </a:rPr>
              <a:t>⑦</a:t>
            </a:r>
          </a:p>
        </p:txBody>
      </p:sp>
      <p:sp>
        <p:nvSpPr>
          <p:cNvPr id="23" name="Text Box 45">
            <a:extLst>
              <a:ext uri="{FF2B5EF4-FFF2-40B4-BE49-F238E27FC236}">
                <a16:creationId xmlns:a16="http://schemas.microsoft.com/office/drawing/2014/main" id="{77A20B43-0BE8-4B78-BF9F-7AD8EEB46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888" y="5967283"/>
            <a:ext cx="503237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>
                <a:solidFill>
                  <a:srgbClr val="FF0066"/>
                </a:solidFill>
              </a:rPr>
              <a:t>⑧</a:t>
            </a:r>
          </a:p>
        </p:txBody>
      </p:sp>
      <p:sp>
        <p:nvSpPr>
          <p:cNvPr id="24" name="Line 46">
            <a:extLst>
              <a:ext uri="{FF2B5EF4-FFF2-40B4-BE49-F238E27FC236}">
                <a16:creationId xmlns:a16="http://schemas.microsoft.com/office/drawing/2014/main" id="{8B409F1A-75C3-4998-AE46-F542231D1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1119188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47">
            <a:extLst>
              <a:ext uri="{FF2B5EF4-FFF2-40B4-BE49-F238E27FC236}">
                <a16:creationId xmlns:a16="http://schemas.microsoft.com/office/drawing/2014/main" id="{278E0666-CA47-4D39-8FBC-350F3D4BC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6244" y="2187575"/>
            <a:ext cx="0" cy="327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48">
            <a:extLst>
              <a:ext uri="{FF2B5EF4-FFF2-40B4-BE49-F238E27FC236}">
                <a16:creationId xmlns:a16="http://schemas.microsoft.com/office/drawing/2014/main" id="{3DE3029C-40DE-4FE2-B7A9-78920BA66B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0700" y="4618038"/>
            <a:ext cx="0" cy="179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49">
            <a:extLst>
              <a:ext uri="{FF2B5EF4-FFF2-40B4-BE49-F238E27FC236}">
                <a16:creationId xmlns:a16="http://schemas.microsoft.com/office/drawing/2014/main" id="{075C13EA-2A8D-4C8D-A765-77B77ECFDF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0700" y="4797425"/>
            <a:ext cx="1006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50">
            <a:extLst>
              <a:ext uri="{FF2B5EF4-FFF2-40B4-BE49-F238E27FC236}">
                <a16:creationId xmlns:a16="http://schemas.microsoft.com/office/drawing/2014/main" id="{3BE5C8BC-C1BC-4B3C-A78D-D27EBFD5A0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7175" y="1700213"/>
            <a:ext cx="0" cy="3094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51">
            <a:extLst>
              <a:ext uri="{FF2B5EF4-FFF2-40B4-BE49-F238E27FC236}">
                <a16:creationId xmlns:a16="http://schemas.microsoft.com/office/drawing/2014/main" id="{EBEBD6FB-1501-40C8-8FE8-1FF3E16F8D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7175" y="1701800"/>
            <a:ext cx="361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52">
            <a:extLst>
              <a:ext uri="{FF2B5EF4-FFF2-40B4-BE49-F238E27FC236}">
                <a16:creationId xmlns:a16="http://schemas.microsoft.com/office/drawing/2014/main" id="{61397DBF-1DF4-4899-B7EA-80DFD6DADC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5287" y="6359396"/>
            <a:ext cx="460877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53">
            <a:extLst>
              <a:ext uri="{FF2B5EF4-FFF2-40B4-BE49-F238E27FC236}">
                <a16:creationId xmlns:a16="http://schemas.microsoft.com/office/drawing/2014/main" id="{D9F409C4-22EC-4AA1-9665-A9EB2168EE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288" y="1408113"/>
            <a:ext cx="0" cy="495287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54">
            <a:extLst>
              <a:ext uri="{FF2B5EF4-FFF2-40B4-BE49-F238E27FC236}">
                <a16:creationId xmlns:a16="http://schemas.microsoft.com/office/drawing/2014/main" id="{999BF246-8496-4046-85FF-BFAB727216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8" y="1408113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55">
            <a:extLst>
              <a:ext uri="{FF2B5EF4-FFF2-40B4-BE49-F238E27FC236}">
                <a16:creationId xmlns:a16="http://schemas.microsoft.com/office/drawing/2014/main" id="{4ECE53DF-CDC5-49DD-8C72-18C752E83F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8850" y="2998788"/>
            <a:ext cx="1588" cy="12969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56">
            <a:extLst>
              <a:ext uri="{FF2B5EF4-FFF2-40B4-BE49-F238E27FC236}">
                <a16:creationId xmlns:a16="http://schemas.microsoft.com/office/drawing/2014/main" id="{1AEAE056-DF8E-47CC-A488-2D1FB2F6BB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7688" y="4294188"/>
            <a:ext cx="295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57">
            <a:extLst>
              <a:ext uri="{FF2B5EF4-FFF2-40B4-BE49-F238E27FC236}">
                <a16:creationId xmlns:a16="http://schemas.microsoft.com/office/drawing/2014/main" id="{E0792871-474B-4101-994A-247011F0BD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4294188"/>
            <a:ext cx="1588" cy="577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AutoShape 58">
            <a:extLst>
              <a:ext uri="{FF2B5EF4-FFF2-40B4-BE49-F238E27FC236}">
                <a16:creationId xmlns:a16="http://schemas.microsoft.com/office/drawing/2014/main" id="{B679D250-4707-4F9C-B0F7-46F21C1945DA}"/>
              </a:ext>
            </a:extLst>
          </p:cNvPr>
          <p:cNvSpPr>
            <a:spLocks/>
          </p:cNvSpPr>
          <p:nvPr/>
        </p:nvSpPr>
        <p:spPr bwMode="auto">
          <a:xfrm>
            <a:off x="6157913" y="1485900"/>
            <a:ext cx="215900" cy="792163"/>
          </a:xfrm>
          <a:prstGeom prst="rightBrace">
            <a:avLst>
              <a:gd name="adj1" fmla="val 3057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AutoShape 59">
            <a:extLst>
              <a:ext uri="{FF2B5EF4-FFF2-40B4-BE49-F238E27FC236}">
                <a16:creationId xmlns:a16="http://schemas.microsoft.com/office/drawing/2014/main" id="{2444B2F6-3C32-4BDD-8BF1-E7709D07A5E4}"/>
              </a:ext>
            </a:extLst>
          </p:cNvPr>
          <p:cNvSpPr>
            <a:spLocks/>
          </p:cNvSpPr>
          <p:nvPr/>
        </p:nvSpPr>
        <p:spPr bwMode="auto">
          <a:xfrm>
            <a:off x="6157913" y="2351088"/>
            <a:ext cx="215900" cy="792162"/>
          </a:xfrm>
          <a:prstGeom prst="rightBrace">
            <a:avLst>
              <a:gd name="adj1" fmla="val 3057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AutoShape 60">
            <a:extLst>
              <a:ext uri="{FF2B5EF4-FFF2-40B4-BE49-F238E27FC236}">
                <a16:creationId xmlns:a16="http://schemas.microsoft.com/office/drawing/2014/main" id="{4135A2BA-B6DC-437F-99AF-7D7BA3614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813" y="1485900"/>
            <a:ext cx="2232025" cy="1655763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6600"/>
            </a:solidFill>
            <a:prstDash val="dash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62">
            <a:extLst>
              <a:ext uri="{FF2B5EF4-FFF2-40B4-BE49-F238E27FC236}">
                <a16:creationId xmlns:a16="http://schemas.microsoft.com/office/drawing/2014/main" id="{2597F235-0A63-40F7-881A-5EDF590B6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670" y="1565275"/>
            <a:ext cx="2081140" cy="646331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Flags</a:t>
            </a:r>
            <a:r>
              <a:rPr lang="zh-CN" altLang="en-US" sz="1800" dirty="0">
                <a:solidFill>
                  <a:srgbClr val="FF0000"/>
                </a:solidFill>
              </a:rPr>
              <a:t>压栈 </a:t>
            </a:r>
            <a:r>
              <a:rPr lang="en-US" altLang="zh-CN" sz="1800" dirty="0">
                <a:solidFill>
                  <a:srgbClr val="FF0000"/>
                </a:solidFill>
              </a:rPr>
              <a:t>, </a:t>
            </a:r>
            <a:r>
              <a:rPr lang="zh-CN" altLang="en-US" sz="1800" dirty="0">
                <a:solidFill>
                  <a:srgbClr val="008000"/>
                </a:solidFill>
              </a:rPr>
              <a:t>关中断</a:t>
            </a:r>
            <a:r>
              <a:rPr lang="en-US" altLang="zh-CN" sz="1800" dirty="0">
                <a:solidFill>
                  <a:srgbClr val="FF0000"/>
                </a:solidFill>
              </a:rPr>
              <a:t>;</a:t>
            </a:r>
            <a:br>
              <a:rPr lang="en-US" altLang="zh-CN" sz="1800" dirty="0">
                <a:solidFill>
                  <a:srgbClr val="FF0000"/>
                </a:solidFill>
              </a:rPr>
            </a:br>
            <a:r>
              <a:rPr lang="en-US" altLang="zh-CN" sz="1800" dirty="0">
                <a:solidFill>
                  <a:srgbClr val="FF0000"/>
                </a:solidFill>
              </a:rPr>
              <a:t>CS</a:t>
            </a:r>
            <a:r>
              <a:rPr lang="zh-CN" altLang="en-US" sz="1800" dirty="0">
                <a:solidFill>
                  <a:srgbClr val="FF0000"/>
                </a:solidFill>
              </a:rPr>
              <a:t>、</a:t>
            </a:r>
            <a:r>
              <a:rPr lang="en-US" altLang="zh-CN" sz="1800" dirty="0">
                <a:solidFill>
                  <a:srgbClr val="FF0000"/>
                </a:solidFill>
              </a:rPr>
              <a:t>IP </a:t>
            </a:r>
            <a:r>
              <a:rPr lang="zh-CN" altLang="en-US" sz="1800" dirty="0">
                <a:solidFill>
                  <a:srgbClr val="FF0000"/>
                </a:solidFill>
              </a:rPr>
              <a:t>压栈</a:t>
            </a:r>
          </a:p>
        </p:txBody>
      </p:sp>
      <p:sp>
        <p:nvSpPr>
          <p:cNvPr id="40" name="Line 63">
            <a:extLst>
              <a:ext uri="{FF2B5EF4-FFF2-40B4-BE49-F238E27FC236}">
                <a16:creationId xmlns:a16="http://schemas.microsoft.com/office/drawing/2014/main" id="{980D0424-11BB-4E80-9374-05E1D5964A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1063" y="1127125"/>
            <a:ext cx="0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64">
            <a:extLst>
              <a:ext uri="{FF2B5EF4-FFF2-40B4-BE49-F238E27FC236}">
                <a16:creationId xmlns:a16="http://schemas.microsoft.com/office/drawing/2014/main" id="{12BAE76D-B789-4965-BD80-203A14E48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115888"/>
            <a:ext cx="2952750" cy="83099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2"/>
                </a:solidFill>
              </a:rPr>
              <a:t>x86</a:t>
            </a:r>
            <a:r>
              <a:rPr lang="zh-CN" altLang="en-US" sz="2400" dirty="0">
                <a:solidFill>
                  <a:schemeClr val="bg2"/>
                </a:solidFill>
              </a:rPr>
              <a:t>中断响应过程</a:t>
            </a:r>
            <a:br>
              <a:rPr lang="zh-CN" altLang="en-US" sz="2400" dirty="0">
                <a:solidFill>
                  <a:schemeClr val="bg2"/>
                </a:solidFill>
              </a:rPr>
            </a:br>
            <a:r>
              <a:rPr lang="zh-CN" altLang="en-US" sz="2400" dirty="0">
                <a:solidFill>
                  <a:schemeClr val="bg2"/>
                </a:solidFill>
              </a:rPr>
              <a:t>（以</a:t>
            </a:r>
            <a:r>
              <a:rPr lang="zh-CN" altLang="en-US" sz="2400" dirty="0">
                <a:solidFill>
                  <a:srgbClr val="0000FF"/>
                </a:solidFill>
                <a:ea typeface="黑体" pitchFamily="2" charset="-122"/>
              </a:rPr>
              <a:t>外部中断</a:t>
            </a:r>
            <a:r>
              <a:rPr lang="zh-CN" altLang="en-US" sz="2400" dirty="0">
                <a:solidFill>
                  <a:schemeClr val="bg2"/>
                </a:solidFill>
              </a:rPr>
              <a:t>为例）</a:t>
            </a:r>
          </a:p>
        </p:txBody>
      </p:sp>
      <p:sp>
        <p:nvSpPr>
          <p:cNvPr id="42" name="Text Box 65">
            <a:extLst>
              <a:ext uri="{FF2B5EF4-FFF2-40B4-BE49-F238E27FC236}">
                <a16:creationId xmlns:a16="http://schemas.microsoft.com/office/drawing/2014/main" id="{A5399001-BACC-452E-951B-1F5E3B220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908050"/>
            <a:ext cx="1223962" cy="64135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</a:rPr>
              <a:t>1413:0105</a:t>
            </a:r>
          </a:p>
          <a:p>
            <a:pPr algn="l"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</a:rPr>
              <a:t>1413:0107</a:t>
            </a:r>
          </a:p>
        </p:txBody>
      </p:sp>
      <p:sp>
        <p:nvSpPr>
          <p:cNvPr id="43" name="Rectangle 66">
            <a:extLst>
              <a:ext uri="{FF2B5EF4-FFF2-40B4-BE49-F238E27FC236}">
                <a16:creationId xmlns:a16="http://schemas.microsoft.com/office/drawing/2014/main" id="{06AB5848-EEDB-41EA-B648-0C180892A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492375"/>
            <a:ext cx="792163" cy="28892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8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</a:rPr>
              <a:t>Flags</a:t>
            </a:r>
          </a:p>
        </p:txBody>
      </p:sp>
      <p:sp>
        <p:nvSpPr>
          <p:cNvPr id="44" name="Rectangle 67">
            <a:extLst>
              <a:ext uri="{FF2B5EF4-FFF2-40B4-BE49-F238E27FC236}">
                <a16:creationId xmlns:a16="http://schemas.microsoft.com/office/drawing/2014/main" id="{5A752611-832D-492B-8E7C-F5BF79EEA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205038"/>
            <a:ext cx="792163" cy="28892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8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</a:rPr>
              <a:t>1413</a:t>
            </a:r>
          </a:p>
        </p:txBody>
      </p:sp>
      <p:sp>
        <p:nvSpPr>
          <p:cNvPr id="45" name="Rectangle 68">
            <a:extLst>
              <a:ext uri="{FF2B5EF4-FFF2-40B4-BE49-F238E27FC236}">
                <a16:creationId xmlns:a16="http://schemas.microsoft.com/office/drawing/2014/main" id="{7EDE2A20-FFE6-4674-8F16-6D1E4DA1D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917700"/>
            <a:ext cx="792163" cy="28892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8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</a:rPr>
              <a:t>0107</a:t>
            </a:r>
          </a:p>
        </p:txBody>
      </p:sp>
      <p:sp>
        <p:nvSpPr>
          <p:cNvPr id="46" name="Line 69">
            <a:extLst>
              <a:ext uri="{FF2B5EF4-FFF2-40B4-BE49-F238E27FC236}">
                <a16:creationId xmlns:a16="http://schemas.microsoft.com/office/drawing/2014/main" id="{957ADF58-65CD-4D33-9312-30B51F996A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50" y="1773238"/>
            <a:ext cx="0" cy="12239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Line 70">
            <a:extLst>
              <a:ext uri="{FF2B5EF4-FFF2-40B4-BE49-F238E27FC236}">
                <a16:creationId xmlns:a16="http://schemas.microsoft.com/office/drawing/2014/main" id="{CBA9D548-B40A-4140-A045-10622B7095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1773238"/>
            <a:ext cx="0" cy="12239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 Box 71">
            <a:extLst>
              <a:ext uri="{FF2B5EF4-FFF2-40B4-BE49-F238E27FC236}">
                <a16:creationId xmlns:a16="http://schemas.microsoft.com/office/drawing/2014/main" id="{046D979B-9C02-4F4D-A597-CC164714D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909763"/>
            <a:ext cx="72072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 dirty="0">
                <a:solidFill>
                  <a:srgbClr val="FF6600"/>
                </a:solidFill>
              </a:rPr>
              <a:t>SP</a:t>
            </a:r>
            <a:r>
              <a:rPr lang="en-US" altLang="zh-CN" sz="1800" dirty="0">
                <a:solidFill>
                  <a:srgbClr val="FF6600"/>
                </a:solidFill>
                <a:latin typeface="+mn-ea"/>
                <a:ea typeface="+mn-ea"/>
              </a:rPr>
              <a:t>→</a:t>
            </a:r>
          </a:p>
        </p:txBody>
      </p:sp>
      <p:sp>
        <p:nvSpPr>
          <p:cNvPr id="49" name="Rectangle 72">
            <a:extLst>
              <a:ext uri="{FF2B5EF4-FFF2-40B4-BE49-F238E27FC236}">
                <a16:creationId xmlns:a16="http://schemas.microsoft.com/office/drawing/2014/main" id="{93EFD092-3FDF-414D-919A-0091EB04E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5784721"/>
            <a:ext cx="792163" cy="28892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8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</a:rPr>
              <a:t>Flags</a:t>
            </a:r>
          </a:p>
        </p:txBody>
      </p:sp>
      <p:sp>
        <p:nvSpPr>
          <p:cNvPr id="50" name="Rectangle 73">
            <a:extLst>
              <a:ext uri="{FF2B5EF4-FFF2-40B4-BE49-F238E27FC236}">
                <a16:creationId xmlns:a16="http://schemas.microsoft.com/office/drawing/2014/main" id="{7BAE30B0-4ACE-484B-BDA7-B002E3634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5497383"/>
            <a:ext cx="792163" cy="28892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8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</a:rPr>
              <a:t>1413</a:t>
            </a:r>
          </a:p>
        </p:txBody>
      </p:sp>
      <p:sp>
        <p:nvSpPr>
          <p:cNvPr id="51" name="Rectangle 74">
            <a:extLst>
              <a:ext uri="{FF2B5EF4-FFF2-40B4-BE49-F238E27FC236}">
                <a16:creationId xmlns:a16="http://schemas.microsoft.com/office/drawing/2014/main" id="{380F16EA-19F2-4172-B81B-837232906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5210046"/>
            <a:ext cx="792163" cy="28892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8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</a:rPr>
              <a:t>0107</a:t>
            </a:r>
          </a:p>
        </p:txBody>
      </p:sp>
      <p:sp>
        <p:nvSpPr>
          <p:cNvPr id="52" name="Line 75">
            <a:extLst>
              <a:ext uri="{FF2B5EF4-FFF2-40B4-BE49-F238E27FC236}">
                <a16:creationId xmlns:a16="http://schemas.microsoft.com/office/drawing/2014/main" id="{97DDA3B7-2390-48A9-9D94-D744E15224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50" y="5065583"/>
            <a:ext cx="0" cy="12239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Line 76">
            <a:extLst>
              <a:ext uri="{FF2B5EF4-FFF2-40B4-BE49-F238E27FC236}">
                <a16:creationId xmlns:a16="http://schemas.microsoft.com/office/drawing/2014/main" id="{4BE344C7-624F-41DC-B7D1-347C509170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5065583"/>
            <a:ext cx="0" cy="12239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 Box 77">
            <a:extLst>
              <a:ext uri="{FF2B5EF4-FFF2-40B4-BE49-F238E27FC236}">
                <a16:creationId xmlns:a16="http://schemas.microsoft.com/office/drawing/2014/main" id="{9D073BA8-1ABC-4993-BFBA-08A422073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994271"/>
            <a:ext cx="72072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 dirty="0">
                <a:solidFill>
                  <a:srgbClr val="FF6600"/>
                </a:solidFill>
              </a:rPr>
              <a:t>SP</a:t>
            </a:r>
            <a:r>
              <a:rPr lang="en-US" altLang="zh-CN" sz="1800" dirty="0">
                <a:solidFill>
                  <a:srgbClr val="FF6600"/>
                </a:solidFill>
                <a:latin typeface="+mn-ea"/>
                <a:ea typeface="+mn-ea"/>
              </a:rPr>
              <a:t>→</a:t>
            </a:r>
          </a:p>
        </p:txBody>
      </p:sp>
      <p:sp>
        <p:nvSpPr>
          <p:cNvPr id="55" name="Text Box 78">
            <a:extLst>
              <a:ext uri="{FF2B5EF4-FFF2-40B4-BE49-F238E27FC236}">
                <a16:creationId xmlns:a16="http://schemas.microsoft.com/office/drawing/2014/main" id="{6AF529B2-33F0-4B28-A0FC-FFD78A0F5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628775"/>
            <a:ext cx="720725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1800">
                <a:solidFill>
                  <a:srgbClr val="008000"/>
                </a:solidFill>
              </a:rPr>
              <a:t>堆栈</a:t>
            </a:r>
          </a:p>
        </p:txBody>
      </p:sp>
      <p:sp>
        <p:nvSpPr>
          <p:cNvPr id="56" name="Text Box 79">
            <a:extLst>
              <a:ext uri="{FF2B5EF4-FFF2-40B4-BE49-F238E27FC236}">
                <a16:creationId xmlns:a16="http://schemas.microsoft.com/office/drawing/2014/main" id="{18D244C0-86FD-4AB0-A01A-405367A0B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986208"/>
            <a:ext cx="720725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1800">
                <a:solidFill>
                  <a:srgbClr val="008000"/>
                </a:solidFill>
              </a:rPr>
              <a:t>堆栈</a:t>
            </a:r>
          </a:p>
        </p:txBody>
      </p:sp>
      <p:sp>
        <p:nvSpPr>
          <p:cNvPr id="57" name="Text Box 80">
            <a:extLst>
              <a:ext uri="{FF2B5EF4-FFF2-40B4-BE49-F238E27FC236}">
                <a16:creationId xmlns:a16="http://schemas.microsoft.com/office/drawing/2014/main" id="{535DF0EB-13D8-4F1B-B5FF-2F7F1DD23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5202108"/>
            <a:ext cx="720725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 dirty="0">
                <a:solidFill>
                  <a:srgbClr val="FF3399"/>
                </a:solidFill>
                <a:latin typeface="+mn-ea"/>
                <a:ea typeface="+mn-ea"/>
              </a:rPr>
              <a:t>→</a:t>
            </a:r>
            <a:r>
              <a:rPr lang="en-US" altLang="zh-CN" sz="1800" dirty="0">
                <a:solidFill>
                  <a:srgbClr val="FF3399"/>
                </a:solidFill>
              </a:rPr>
              <a:t>IP</a:t>
            </a:r>
          </a:p>
        </p:txBody>
      </p:sp>
      <p:sp>
        <p:nvSpPr>
          <p:cNvPr id="58" name="Text Box 81">
            <a:extLst>
              <a:ext uri="{FF2B5EF4-FFF2-40B4-BE49-F238E27FC236}">
                <a16:creationId xmlns:a16="http://schemas.microsoft.com/office/drawing/2014/main" id="{573B18B9-DF7A-44D9-998F-BFB0138CA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5491033"/>
            <a:ext cx="720725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 dirty="0">
                <a:solidFill>
                  <a:srgbClr val="FF3399"/>
                </a:solidFill>
                <a:latin typeface="+mn-ea"/>
                <a:ea typeface="+mn-ea"/>
              </a:rPr>
              <a:t>→</a:t>
            </a:r>
            <a:r>
              <a:rPr lang="en-US" altLang="zh-CN" sz="1800" dirty="0">
                <a:solidFill>
                  <a:srgbClr val="FF3399"/>
                </a:solidFill>
              </a:rPr>
              <a:t>CS</a:t>
            </a:r>
          </a:p>
        </p:txBody>
      </p:sp>
      <p:sp>
        <p:nvSpPr>
          <p:cNvPr id="59" name="Text Box 82">
            <a:extLst>
              <a:ext uri="{FF2B5EF4-FFF2-40B4-BE49-F238E27FC236}">
                <a16:creationId xmlns:a16="http://schemas.microsoft.com/office/drawing/2014/main" id="{8DC91C19-5912-4C85-BE2B-4FDF02517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5778371"/>
            <a:ext cx="1008063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 dirty="0">
                <a:solidFill>
                  <a:srgbClr val="FF3399"/>
                </a:solidFill>
                <a:latin typeface="+mn-ea"/>
                <a:ea typeface="+mn-ea"/>
              </a:rPr>
              <a:t>→</a:t>
            </a:r>
            <a:r>
              <a:rPr lang="en-US" altLang="zh-CN" sz="1800" dirty="0">
                <a:solidFill>
                  <a:srgbClr val="FF3399"/>
                </a:solidFill>
              </a:rPr>
              <a:t>Flags</a:t>
            </a:r>
          </a:p>
        </p:txBody>
      </p:sp>
      <p:sp>
        <p:nvSpPr>
          <p:cNvPr id="60" name="Line 84">
            <a:extLst>
              <a:ext uri="{FF2B5EF4-FFF2-40B4-BE49-F238E27FC236}">
                <a16:creationId xmlns:a16="http://schemas.microsoft.com/office/drawing/2014/main" id="{3381B873-549A-4BBC-A8FD-020F04AB3D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620713"/>
            <a:ext cx="288925" cy="36036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 Box 86">
            <a:extLst>
              <a:ext uri="{FF2B5EF4-FFF2-40B4-BE49-F238E27FC236}">
                <a16:creationId xmlns:a16="http://schemas.microsoft.com/office/drawing/2014/main" id="{D43CF79D-6B5B-4A59-9133-7CA8FB94F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2492375"/>
            <a:ext cx="1728787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1800" dirty="0"/>
              <a:t>第一次 </a:t>
            </a:r>
            <a:r>
              <a:rPr lang="en-US" altLang="zh-CN" sz="1800" dirty="0"/>
              <a:t>INTA</a:t>
            </a:r>
          </a:p>
        </p:txBody>
      </p:sp>
      <p:sp>
        <p:nvSpPr>
          <p:cNvPr id="62" name="Text Box 87">
            <a:extLst>
              <a:ext uri="{FF2B5EF4-FFF2-40B4-BE49-F238E27FC236}">
                <a16:creationId xmlns:a16="http://schemas.microsoft.com/office/drawing/2014/main" id="{736E489C-553E-4456-8FA7-9C6EECE59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586" y="3148013"/>
            <a:ext cx="2449739" cy="646331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1800" dirty="0"/>
              <a:t>第二次 </a:t>
            </a:r>
            <a:r>
              <a:rPr lang="en-US" altLang="zh-CN" sz="1800" dirty="0"/>
              <a:t>INTA</a:t>
            </a:r>
            <a:r>
              <a:rPr lang="zh-CN" altLang="en-US" sz="1800" dirty="0"/>
              <a:t>，</a:t>
            </a:r>
            <a:br>
              <a:rPr lang="zh-CN" altLang="en-US" sz="1800" dirty="0"/>
            </a:br>
            <a:r>
              <a:rPr lang="zh-CN" altLang="en-US" sz="1800" dirty="0"/>
              <a:t>取中断向量码</a:t>
            </a:r>
            <a:r>
              <a:rPr lang="en-US" altLang="zh-CN" sz="1800" dirty="0"/>
              <a:t>n</a:t>
            </a:r>
            <a:r>
              <a:rPr lang="zh-CN" altLang="en-US" sz="1800" dirty="0"/>
              <a:t>＝</a:t>
            </a:r>
            <a:r>
              <a:rPr lang="en-US" altLang="zh-CN" sz="1800" dirty="0"/>
              <a:t>48H</a:t>
            </a:r>
          </a:p>
        </p:txBody>
      </p:sp>
      <p:sp>
        <p:nvSpPr>
          <p:cNvPr id="63" name="Line 89">
            <a:extLst>
              <a:ext uri="{FF2B5EF4-FFF2-40B4-BE49-F238E27FC236}">
                <a16:creationId xmlns:a16="http://schemas.microsoft.com/office/drawing/2014/main" id="{69CA7102-0A2B-4D8C-9AAF-2D637DA87E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60700" y="3775075"/>
            <a:ext cx="0" cy="446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Line 95">
            <a:extLst>
              <a:ext uri="{FF2B5EF4-FFF2-40B4-BE49-F238E27FC236}">
                <a16:creationId xmlns:a16="http://schemas.microsoft.com/office/drawing/2014/main" id="{B761A330-6DA5-45BB-9DCE-D3A8699A33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2565400"/>
            <a:ext cx="503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96">
            <a:extLst>
              <a:ext uri="{FF2B5EF4-FFF2-40B4-BE49-F238E27FC236}">
                <a16:creationId xmlns:a16="http://schemas.microsoft.com/office/drawing/2014/main" id="{09D2AB24-8199-458D-B8EA-FACFB72D8D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4785" y="3225800"/>
            <a:ext cx="5762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Line 47">
            <a:extLst>
              <a:ext uri="{FF2B5EF4-FFF2-40B4-BE49-F238E27FC236}">
                <a16:creationId xmlns:a16="http://schemas.microsoft.com/office/drawing/2014/main" id="{DFBF2D43-1CC4-496F-BE40-87F532C122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4567" y="2859088"/>
            <a:ext cx="0" cy="319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8F9B3A6-0A8C-410A-9A20-6AE498F23A15}"/>
              </a:ext>
            </a:extLst>
          </p:cNvPr>
          <p:cNvSpPr/>
          <p:nvPr/>
        </p:nvSpPr>
        <p:spPr>
          <a:xfrm>
            <a:off x="6734176" y="905975"/>
            <a:ext cx="21635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(</a:t>
            </a:r>
            <a:r>
              <a:rPr lang="en-US" altLang="zh-CN" sz="1800" dirty="0">
                <a:solidFill>
                  <a:srgbClr val="FF0000"/>
                </a:solidFill>
                <a:cs typeface="Times New Roman" pitchFamily="18" charset="0"/>
              </a:rPr>
              <a:t>n×4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)</a:t>
            </a:r>
            <a:r>
              <a:rPr lang="en-US" altLang="zh-CN" sz="1800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→</a:t>
            </a:r>
            <a:r>
              <a:rPr lang="en-US" altLang="zh-CN" sz="1800" dirty="0">
                <a:solidFill>
                  <a:srgbClr val="FF0000"/>
                </a:solidFill>
                <a:cs typeface="Times New Roman" pitchFamily="18" charset="0"/>
              </a:rPr>
              <a:t> IP</a:t>
            </a:r>
            <a:r>
              <a:rPr lang="zh-CN" altLang="en-US" sz="1800" dirty="0">
                <a:cs typeface="Times New Roman" pitchFamily="18" charset="0"/>
              </a:rPr>
              <a:t>，</a:t>
            </a:r>
            <a:endParaRPr lang="en-US" altLang="zh-CN" sz="1800" dirty="0"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(</a:t>
            </a:r>
            <a:r>
              <a:rPr lang="en-US" altLang="zh-CN" sz="1800" dirty="0">
                <a:solidFill>
                  <a:srgbClr val="FF0000"/>
                </a:solidFill>
                <a:cs typeface="Times New Roman" pitchFamily="18" charset="0"/>
              </a:rPr>
              <a:t>n×4</a:t>
            </a:r>
            <a:r>
              <a:rPr lang="zh-CN" altLang="en-US" sz="1800" dirty="0">
                <a:solidFill>
                  <a:srgbClr val="FF0000"/>
                </a:solidFill>
                <a:cs typeface="Times New Roman" pitchFamily="18" charset="0"/>
              </a:rPr>
              <a:t>＋</a:t>
            </a:r>
            <a:r>
              <a:rPr lang="en-US" altLang="zh-CN" sz="1800" dirty="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)</a:t>
            </a:r>
            <a:r>
              <a:rPr lang="en-US" altLang="zh-CN" sz="1800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→</a:t>
            </a:r>
            <a:r>
              <a:rPr lang="en-US" altLang="zh-CN" sz="1800" dirty="0">
                <a:solidFill>
                  <a:srgbClr val="FF0000"/>
                </a:solidFill>
                <a:cs typeface="Times New Roman" pitchFamily="18" charset="0"/>
              </a:rPr>
              <a:t> CS</a:t>
            </a:r>
            <a:endParaRPr lang="zh-CN" altLang="en-US" sz="18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49B0A66-4CA7-453B-A165-1CDCF8FDFB77}"/>
              </a:ext>
            </a:extLst>
          </p:cNvPr>
          <p:cNvSpPr/>
          <p:nvPr/>
        </p:nvSpPr>
        <p:spPr>
          <a:xfrm>
            <a:off x="2864297" y="1340710"/>
            <a:ext cx="18723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1800" dirty="0">
                <a:solidFill>
                  <a:srgbClr val="008000"/>
                </a:solidFill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en-US" altLang="zh-CN" sz="1800" dirty="0">
                <a:solidFill>
                  <a:srgbClr val="008000"/>
                </a:solidFill>
                <a:cs typeface="Times New Roman" pitchFamily="18" charset="0"/>
              </a:rPr>
              <a:t>0</a:t>
            </a:r>
            <a:r>
              <a:rPr lang="en-US" altLang="zh-CN" sz="1800" dirty="0">
                <a:solidFill>
                  <a:srgbClr val="008000"/>
                </a:solidFill>
                <a:latin typeface="+mn-ea"/>
                <a:cs typeface="Times New Roman" pitchFamily="18" charset="0"/>
              </a:rPr>
              <a:t>→</a:t>
            </a:r>
            <a:r>
              <a:rPr lang="en-US" altLang="zh-CN" sz="1800" dirty="0">
                <a:solidFill>
                  <a:srgbClr val="008000"/>
                </a:solidFill>
                <a:cs typeface="Times New Roman" pitchFamily="18" charset="0"/>
              </a:rPr>
              <a:t>IF , 0</a:t>
            </a:r>
            <a:r>
              <a:rPr lang="en-US" altLang="zh-CN" sz="1800" dirty="0">
                <a:solidFill>
                  <a:srgbClr val="008000"/>
                </a:solidFill>
                <a:latin typeface="+mn-ea"/>
                <a:cs typeface="Times New Roman" pitchFamily="18" charset="0"/>
              </a:rPr>
              <a:t>→</a:t>
            </a:r>
            <a:r>
              <a:rPr lang="en-US" altLang="zh-CN" sz="1800" dirty="0">
                <a:solidFill>
                  <a:srgbClr val="008000"/>
                </a:solidFill>
                <a:cs typeface="Times New Roman" pitchFamily="18" charset="0"/>
              </a:rPr>
              <a:t>TF</a:t>
            </a:r>
            <a:r>
              <a:rPr lang="en-US" altLang="zh-CN" sz="1800" dirty="0">
                <a:solidFill>
                  <a:srgbClr val="008000"/>
                </a:solidFill>
                <a:latin typeface="+mn-ea"/>
                <a:ea typeface="+mn-ea"/>
                <a:cs typeface="Times New Roman" pitchFamily="18" charset="0"/>
              </a:rPr>
              <a:t>)</a:t>
            </a:r>
            <a:endParaRPr lang="zh-CN" altLang="en-US" sz="1800" dirty="0">
              <a:solidFill>
                <a:srgbClr val="008000"/>
              </a:solidFill>
              <a:latin typeface="+mn-ea"/>
              <a:ea typeface="+mn-ea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0358541-2645-415E-A74E-2C7DEAA68E2D}"/>
              </a:ext>
            </a:extLst>
          </p:cNvPr>
          <p:cNvSpPr/>
          <p:nvPr/>
        </p:nvSpPr>
        <p:spPr>
          <a:xfrm rot="16200000">
            <a:off x="5007595" y="1991349"/>
            <a:ext cx="1530230" cy="646331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D60093"/>
                </a:solidFill>
              </a:rPr>
              <a:t>类 型 </a:t>
            </a:r>
            <a:r>
              <a:rPr lang="en-US" altLang="zh-CN" sz="2000" dirty="0">
                <a:solidFill>
                  <a:srgbClr val="D60093"/>
                </a:solidFill>
              </a:rPr>
              <a:t>48H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D60093"/>
                </a:solidFill>
              </a:rPr>
              <a:t>中 断 向 量</a:t>
            </a:r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FEEBD966-E32E-447C-895E-08EA5E56FDF8}"/>
              </a:ext>
            </a:extLst>
          </p:cNvPr>
          <p:cNvSpPr/>
          <p:nvPr/>
        </p:nvSpPr>
        <p:spPr bwMode="auto">
          <a:xfrm>
            <a:off x="2061713" y="1388853"/>
            <a:ext cx="2518913" cy="793630"/>
          </a:xfrm>
          <a:custGeom>
            <a:avLst/>
            <a:gdLst>
              <a:gd name="connsiteX0" fmla="*/ 992038 w 2518913"/>
              <a:gd name="connsiteY0" fmla="*/ 0 h 793630"/>
              <a:gd name="connsiteX1" fmla="*/ 2518913 w 2518913"/>
              <a:gd name="connsiteY1" fmla="*/ 0 h 793630"/>
              <a:gd name="connsiteX2" fmla="*/ 2518913 w 2518913"/>
              <a:gd name="connsiteY2" fmla="*/ 189781 h 793630"/>
              <a:gd name="connsiteX3" fmla="*/ 2449902 w 2518913"/>
              <a:gd name="connsiteY3" fmla="*/ 258792 h 793630"/>
              <a:gd name="connsiteX4" fmla="*/ 1949570 w 2518913"/>
              <a:gd name="connsiteY4" fmla="*/ 258792 h 793630"/>
              <a:gd name="connsiteX5" fmla="*/ 1949570 w 2518913"/>
              <a:gd name="connsiteY5" fmla="*/ 543464 h 793630"/>
              <a:gd name="connsiteX6" fmla="*/ 1699404 w 2518913"/>
              <a:gd name="connsiteY6" fmla="*/ 793630 h 793630"/>
              <a:gd name="connsiteX7" fmla="*/ 0 w 2518913"/>
              <a:gd name="connsiteY7" fmla="*/ 793630 h 793630"/>
              <a:gd name="connsiteX8" fmla="*/ 0 w 2518913"/>
              <a:gd name="connsiteY8" fmla="*/ 207034 h 793630"/>
              <a:gd name="connsiteX9" fmla="*/ 948906 w 2518913"/>
              <a:gd name="connsiteY9" fmla="*/ 207034 h 793630"/>
              <a:gd name="connsiteX10" fmla="*/ 992038 w 2518913"/>
              <a:gd name="connsiteY10" fmla="*/ 0 h 79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18913" h="793630">
                <a:moveTo>
                  <a:pt x="992038" y="0"/>
                </a:moveTo>
                <a:lnTo>
                  <a:pt x="2518913" y="0"/>
                </a:lnTo>
                <a:lnTo>
                  <a:pt x="2518913" y="189781"/>
                </a:lnTo>
                <a:lnTo>
                  <a:pt x="2449902" y="258792"/>
                </a:lnTo>
                <a:lnTo>
                  <a:pt x="1949570" y="258792"/>
                </a:lnTo>
                <a:lnTo>
                  <a:pt x="1949570" y="543464"/>
                </a:lnTo>
                <a:lnTo>
                  <a:pt x="1699404" y="793630"/>
                </a:lnTo>
                <a:lnTo>
                  <a:pt x="0" y="793630"/>
                </a:lnTo>
                <a:lnTo>
                  <a:pt x="0" y="207034"/>
                </a:lnTo>
                <a:lnTo>
                  <a:pt x="948906" y="207034"/>
                </a:lnTo>
                <a:lnTo>
                  <a:pt x="992038" y="0"/>
                </a:lnTo>
                <a:close/>
              </a:path>
            </a:pathLst>
          </a:custGeom>
          <a:noFill/>
          <a:ln w="19050" cap="flat" cmpd="sng" algn="ctr">
            <a:solidFill>
              <a:srgbClr val="FF66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544043A-3DCF-4136-AAD0-EB9C219CE5F5}"/>
              </a:ext>
            </a:extLst>
          </p:cNvPr>
          <p:cNvSpPr/>
          <p:nvPr/>
        </p:nvSpPr>
        <p:spPr bwMode="auto">
          <a:xfrm>
            <a:off x="2268538" y="2492375"/>
            <a:ext cx="1506747" cy="363538"/>
          </a:xfrm>
          <a:prstGeom prst="rect">
            <a:avLst/>
          </a:prstGeom>
          <a:noFill/>
          <a:ln w="19050" cap="flat" cmpd="sng" algn="ctr">
            <a:solidFill>
              <a:srgbClr val="FF66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05B7F8B-A45B-43B0-AD16-83A8470343A2}"/>
              </a:ext>
            </a:extLst>
          </p:cNvPr>
          <p:cNvSpPr/>
          <p:nvPr/>
        </p:nvSpPr>
        <p:spPr bwMode="auto">
          <a:xfrm>
            <a:off x="1617664" y="3139176"/>
            <a:ext cx="2305047" cy="641350"/>
          </a:xfrm>
          <a:prstGeom prst="rect">
            <a:avLst/>
          </a:prstGeom>
          <a:noFill/>
          <a:ln w="19050" cap="flat" cmpd="sng" algn="ctr">
            <a:solidFill>
              <a:srgbClr val="FF66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D25EA27-2C61-472E-A45C-CACB34F53165}"/>
              </a:ext>
            </a:extLst>
          </p:cNvPr>
          <p:cNvSpPr/>
          <p:nvPr/>
        </p:nvSpPr>
        <p:spPr bwMode="auto">
          <a:xfrm>
            <a:off x="1912044" y="4054805"/>
            <a:ext cx="1863242" cy="574344"/>
          </a:xfrm>
          <a:prstGeom prst="rect">
            <a:avLst/>
          </a:prstGeom>
          <a:noFill/>
          <a:ln w="19050" cap="flat" cmpd="sng" algn="ctr">
            <a:solidFill>
              <a:srgbClr val="FF66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74" name="动作按钮: 上一张 73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3A462667-A51F-4A66-9CF9-0E5B2DA90768}"/>
              </a:ext>
            </a:extLst>
          </p:cNvPr>
          <p:cNvSpPr/>
          <p:nvPr/>
        </p:nvSpPr>
        <p:spPr bwMode="auto">
          <a:xfrm>
            <a:off x="8316416" y="5661248"/>
            <a:ext cx="503237" cy="518549"/>
          </a:xfrm>
          <a:prstGeom prst="actionButtonRetur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708728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443E7-3615-473E-A119-CBE0FCB8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章  </a:t>
            </a:r>
            <a:r>
              <a:rPr lang="en-US" altLang="zh-CN" dirty="0"/>
              <a:t>8255</a:t>
            </a:r>
            <a:r>
              <a:rPr lang="zh-CN" altLang="en-US" dirty="0"/>
              <a:t>、</a:t>
            </a:r>
            <a:r>
              <a:rPr lang="en-US" altLang="zh-CN" dirty="0"/>
              <a:t>8253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170E53-C4A5-4CD8-AE06-9BC81633C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10"/>
            <a:ext cx="8362950" cy="5904734"/>
          </a:xfrm>
        </p:spPr>
        <p:txBody>
          <a:bodyPr/>
          <a:lstStyle/>
          <a:p>
            <a:r>
              <a:rPr lang="en-US" altLang="zh-CN" dirty="0"/>
              <a:t>8255</a:t>
            </a:r>
            <a:r>
              <a:rPr lang="zh-CN" altLang="en-US" dirty="0"/>
              <a:t>应用：方式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8253</a:t>
            </a:r>
            <a:r>
              <a:rPr lang="zh-CN" altLang="en-US" dirty="0"/>
              <a:t>应用：时钟周期</a:t>
            </a:r>
            <a:r>
              <a:rPr lang="en-US" altLang="zh-CN" dirty="0"/>
              <a:t>T</a:t>
            </a:r>
            <a:r>
              <a:rPr lang="zh-CN" altLang="en-US" dirty="0"/>
              <a:t>，计数初值</a:t>
            </a:r>
            <a:r>
              <a:rPr lang="en-US" altLang="zh-CN" i="1" dirty="0"/>
              <a:t>n</a:t>
            </a:r>
          </a:p>
          <a:p>
            <a:pPr lvl="1"/>
            <a:r>
              <a:rPr lang="zh-CN" altLang="en-US" sz="2400" dirty="0"/>
              <a:t>产生</a:t>
            </a:r>
            <a:r>
              <a:rPr lang="en-US" altLang="zh-CN" sz="24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24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</a:t>
            </a:r>
            <a:r>
              <a:rPr lang="zh-CN" altLang="en-US" sz="2400" dirty="0"/>
              <a:t>宽度为</a:t>
            </a:r>
            <a:r>
              <a:rPr lang="en-US" altLang="zh-CN" sz="2400" i="1" dirty="0" err="1">
                <a:solidFill>
                  <a:srgbClr val="D60093"/>
                </a:solidFill>
              </a:rPr>
              <a:t>n</a:t>
            </a:r>
            <a:r>
              <a:rPr lang="en-US" altLang="zh-CN" sz="2400" dirty="0" err="1">
                <a:solidFill>
                  <a:srgbClr val="D60093"/>
                </a:solidFill>
              </a:rPr>
              <a:t>·T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负脉冲</a:t>
            </a:r>
            <a:endParaRPr lang="en-US" altLang="zh-CN" sz="2400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zh-CN" altLang="en-US" dirty="0">
                <a:solidFill>
                  <a:srgbClr val="0000FF"/>
                </a:solidFill>
              </a:rPr>
              <a:t>方式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zh-CN" altLang="en-US" dirty="0"/>
              <a:t>：写入计数初值，负脉冲开始。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方式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/>
              <a:t>：写入计数初值后，</a:t>
            </a:r>
            <a:r>
              <a:rPr lang="en-US" altLang="zh-CN" dirty="0"/>
              <a:t>Gate</a:t>
            </a:r>
            <a:r>
              <a:rPr lang="zh-CN" altLang="en-US" dirty="0"/>
              <a:t>上升沿，负脉冲开始。</a:t>
            </a:r>
            <a:br>
              <a:rPr lang="en-US" altLang="zh-CN" dirty="0"/>
            </a:br>
            <a:r>
              <a:rPr lang="en-US" altLang="zh-CN" dirty="0"/>
              <a:t>Gate</a:t>
            </a:r>
            <a:r>
              <a:rPr lang="zh-CN" altLang="en-US" dirty="0"/>
              <a:t>上升沿：重新开始计数。</a:t>
            </a:r>
            <a:endParaRPr lang="en-US" altLang="zh-CN" dirty="0"/>
          </a:p>
          <a:p>
            <a:pPr lvl="3"/>
            <a:r>
              <a:rPr lang="zh-CN" altLang="en-US" dirty="0"/>
              <a:t>计数结束的情况</a:t>
            </a:r>
            <a:endParaRPr lang="en-US" altLang="zh-CN" dirty="0"/>
          </a:p>
          <a:p>
            <a:pPr lvl="3"/>
            <a:r>
              <a:rPr lang="zh-CN" altLang="en-US" dirty="0"/>
              <a:t>计数未结束的情况</a:t>
            </a:r>
            <a:endParaRPr lang="en-US" altLang="zh-CN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方式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/>
              <a:t>：产生周期为</a:t>
            </a:r>
            <a:r>
              <a:rPr lang="en-US" altLang="zh-CN" sz="2400" i="1" dirty="0" err="1"/>
              <a:t>n</a:t>
            </a:r>
            <a:r>
              <a:rPr lang="en-US" altLang="zh-CN" sz="2400" dirty="0" err="1"/>
              <a:t>·T</a:t>
            </a:r>
            <a:r>
              <a:rPr lang="zh-CN" altLang="en-US" sz="2400" dirty="0"/>
              <a:t>、宽度为</a:t>
            </a:r>
            <a:r>
              <a:rPr lang="en-US" altLang="zh-CN" sz="2400" dirty="0">
                <a:solidFill>
                  <a:srgbClr val="D60093"/>
                </a:solidFill>
              </a:rPr>
              <a:t>T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周期</a:t>
            </a:r>
            <a:r>
              <a:rPr lang="zh-CN" altLang="en-US" sz="2400" dirty="0"/>
              <a:t>性</a:t>
            </a:r>
            <a:r>
              <a:rPr lang="zh-CN" altLang="en-US" sz="24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负脉冲</a:t>
            </a:r>
            <a:endParaRPr lang="en-US" altLang="zh-CN" sz="2400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方式</a:t>
            </a: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/>
              <a:t>：产生周期为</a:t>
            </a:r>
            <a:r>
              <a:rPr lang="en-US" altLang="zh-CN" sz="2400" i="1" dirty="0" err="1"/>
              <a:t>n</a:t>
            </a:r>
            <a:r>
              <a:rPr lang="en-US" altLang="zh-CN" sz="2400" dirty="0" err="1"/>
              <a:t>·T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方波</a:t>
            </a:r>
            <a:endParaRPr lang="en-US" altLang="zh-CN" sz="2400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sz="2400" dirty="0"/>
              <a:t>经过时间</a:t>
            </a:r>
            <a:r>
              <a:rPr lang="en-US" altLang="zh-CN" sz="2400" i="1" dirty="0" err="1"/>
              <a:t>n</a:t>
            </a:r>
            <a:r>
              <a:rPr lang="en-US" altLang="zh-CN" sz="2400" dirty="0" err="1"/>
              <a:t>·T</a:t>
            </a:r>
            <a:r>
              <a:rPr lang="zh-CN" altLang="en-US" sz="2400" dirty="0"/>
              <a:t>后，产生</a:t>
            </a:r>
            <a:r>
              <a:rPr lang="en-US" altLang="zh-CN" sz="24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24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</a:t>
            </a:r>
            <a:r>
              <a:rPr lang="zh-CN" altLang="en-US" sz="2400" dirty="0"/>
              <a:t>宽度为</a:t>
            </a:r>
            <a:r>
              <a:rPr lang="en-US" altLang="zh-CN" sz="2400" dirty="0">
                <a:solidFill>
                  <a:srgbClr val="D60093"/>
                </a:solidFill>
              </a:rPr>
              <a:t>T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负脉冲</a:t>
            </a:r>
            <a:endParaRPr lang="en-US" altLang="zh-CN" sz="2400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zh-CN" altLang="en-US" dirty="0">
                <a:solidFill>
                  <a:srgbClr val="0000FF"/>
                </a:solidFill>
              </a:rPr>
              <a:t>方式</a:t>
            </a:r>
            <a:r>
              <a:rPr lang="en-US" altLang="zh-CN" dirty="0">
                <a:solidFill>
                  <a:srgbClr val="0000FF"/>
                </a:solidFill>
              </a:rPr>
              <a:t>4</a:t>
            </a:r>
            <a:r>
              <a:rPr lang="zh-CN" altLang="en-US" dirty="0"/>
              <a:t>：写入计数初值，马上开始计数。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0000FF"/>
                </a:solidFill>
              </a:rPr>
              <a:t>方式</a:t>
            </a:r>
            <a:r>
              <a:rPr lang="en-US" altLang="zh-CN" dirty="0">
                <a:solidFill>
                  <a:srgbClr val="0000FF"/>
                </a:solidFill>
              </a:rPr>
              <a:t>5</a:t>
            </a:r>
            <a:r>
              <a:rPr lang="zh-CN" altLang="en-US" dirty="0"/>
              <a:t>：写入计数初值后，</a:t>
            </a:r>
            <a:r>
              <a:rPr lang="en-US" altLang="zh-CN" dirty="0"/>
              <a:t> Gate</a:t>
            </a:r>
            <a:r>
              <a:rPr lang="zh-CN" altLang="en-US" dirty="0"/>
              <a:t>上升沿，开始计数。</a:t>
            </a:r>
            <a:br>
              <a:rPr lang="en-US" altLang="zh-CN" dirty="0"/>
            </a:br>
            <a:r>
              <a:rPr lang="en-US" altLang="zh-CN" dirty="0"/>
              <a:t>Gate</a:t>
            </a:r>
            <a:r>
              <a:rPr lang="zh-CN" altLang="en-US" dirty="0"/>
              <a:t>上升沿：重新开始计数。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E131FF-477D-44C5-ADE0-1D3D4725A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17598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03DCD-8D6E-401C-8940-535967E7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 </a:t>
            </a:r>
            <a:r>
              <a:rPr lang="en-US" altLang="zh-CN" dirty="0"/>
              <a:t>LED</a:t>
            </a:r>
            <a:r>
              <a:rPr lang="zh-CN" altLang="en-US" dirty="0"/>
              <a:t>数码管、</a:t>
            </a:r>
            <a:r>
              <a:rPr lang="en-US" altLang="zh-CN" dirty="0"/>
              <a:t>A/D</a:t>
            </a:r>
            <a:r>
              <a:rPr lang="zh-CN" altLang="en-US" dirty="0"/>
              <a:t>、</a:t>
            </a:r>
            <a:r>
              <a:rPr lang="en-US" altLang="zh-CN" dirty="0"/>
              <a:t>D/A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D1AF9-E077-42DB-9324-6B3946AEB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836712"/>
            <a:ext cx="8229600" cy="5544697"/>
          </a:xfrm>
        </p:spPr>
        <p:txBody>
          <a:bodyPr/>
          <a:lstStyle/>
          <a:p>
            <a:r>
              <a:rPr lang="en-US" altLang="zh-CN" dirty="0"/>
              <a:t>LED</a:t>
            </a:r>
            <a:r>
              <a:rPr lang="zh-CN" altLang="en-US" dirty="0"/>
              <a:t>数码管控制</a:t>
            </a:r>
            <a:endParaRPr lang="en-US" altLang="zh-CN" dirty="0"/>
          </a:p>
          <a:p>
            <a:pPr lvl="1"/>
            <a:r>
              <a:rPr lang="zh-CN" altLang="en-US" dirty="0"/>
              <a:t>通过查表得到段编码</a:t>
            </a:r>
            <a:endParaRPr lang="en-US" altLang="zh-CN" dirty="0"/>
          </a:p>
          <a:p>
            <a:pPr lvl="1"/>
            <a:r>
              <a:rPr lang="zh-CN" altLang="en-US" dirty="0"/>
              <a:t>结合第</a:t>
            </a:r>
            <a:r>
              <a:rPr lang="en-US" altLang="zh-CN" dirty="0"/>
              <a:t>7</a:t>
            </a:r>
            <a:r>
              <a:rPr lang="zh-CN" altLang="en-US" dirty="0"/>
              <a:t>章输入</a:t>
            </a:r>
            <a:r>
              <a:rPr lang="en-US" altLang="zh-CN" dirty="0"/>
              <a:t>/</a:t>
            </a:r>
            <a:r>
              <a:rPr lang="zh-CN" altLang="en-US" dirty="0"/>
              <a:t>输出接口</a:t>
            </a:r>
            <a:endParaRPr lang="en-US" altLang="zh-CN" dirty="0"/>
          </a:p>
          <a:p>
            <a:pPr lvl="1"/>
            <a:r>
              <a:rPr lang="zh-CN" altLang="en-US" dirty="0"/>
              <a:t>程序查询</a:t>
            </a:r>
            <a:endParaRPr lang="en-US" altLang="zh-CN" dirty="0"/>
          </a:p>
          <a:p>
            <a:r>
              <a:rPr lang="en-US" altLang="zh-CN" dirty="0"/>
              <a:t>A/D</a:t>
            </a:r>
            <a:r>
              <a:rPr lang="zh-CN" altLang="en-US" dirty="0"/>
              <a:t>、</a:t>
            </a:r>
            <a:r>
              <a:rPr lang="en-US" altLang="zh-CN" dirty="0"/>
              <a:t>D/A</a:t>
            </a:r>
          </a:p>
          <a:p>
            <a:pPr lvl="1"/>
            <a:r>
              <a:rPr lang="zh-CN" altLang="en-US" dirty="0"/>
              <a:t>结合第</a:t>
            </a:r>
            <a:r>
              <a:rPr lang="en-US" altLang="zh-CN" dirty="0"/>
              <a:t>7</a:t>
            </a:r>
            <a:r>
              <a:rPr lang="zh-CN" altLang="en-US" dirty="0"/>
              <a:t>章输入</a:t>
            </a:r>
            <a:r>
              <a:rPr lang="en-US" altLang="zh-CN" dirty="0"/>
              <a:t>/</a:t>
            </a:r>
            <a:r>
              <a:rPr lang="zh-CN" altLang="en-US" dirty="0"/>
              <a:t>输出接口、</a:t>
            </a:r>
            <a:r>
              <a:rPr lang="en-US" altLang="zh-CN" dirty="0"/>
              <a:t>8255</a:t>
            </a:r>
          </a:p>
          <a:p>
            <a:pPr lvl="1"/>
            <a:r>
              <a:rPr lang="zh-CN" altLang="en-US" dirty="0"/>
              <a:t>程序查询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83B399-21EA-41AE-82AD-EDE81DC1E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97441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E7433-C6A4-4299-85BD-BC081A54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</a:t>
            </a:r>
            <a:r>
              <a:rPr lang="en-US" altLang="zh-CN" dirty="0"/>
              <a:t>8086/8088 CPU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6265D3-CEC5-4B4F-8D80-693B9B85D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66"/>
                </a:solidFill>
              </a:rPr>
              <a:t>8086</a:t>
            </a:r>
            <a:r>
              <a:rPr lang="en-US" altLang="zh-CN" dirty="0"/>
              <a:t>/</a:t>
            </a:r>
            <a:r>
              <a:rPr lang="en-US" altLang="zh-CN" dirty="0">
                <a:solidFill>
                  <a:srgbClr val="0000FF"/>
                </a:solidFill>
              </a:rPr>
              <a:t>8088</a:t>
            </a:r>
            <a:r>
              <a:rPr lang="zh-CN" altLang="en-US" dirty="0"/>
              <a:t>最大模式下系统总线信号</a:t>
            </a:r>
            <a:endParaRPr lang="en-US" altLang="zh-CN" dirty="0"/>
          </a:p>
          <a:p>
            <a:pPr lvl="1"/>
            <a:r>
              <a:rPr lang="zh-CN" altLang="en-US" dirty="0"/>
              <a:t>访问内存：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FF0066"/>
                </a:solidFill>
              </a:rPr>
              <a:t>D</a:t>
            </a:r>
            <a:r>
              <a:rPr lang="en-US" altLang="zh-CN" baseline="-25000" dirty="0">
                <a:solidFill>
                  <a:srgbClr val="FF0066"/>
                </a:solidFill>
              </a:rPr>
              <a:t>0</a:t>
            </a:r>
            <a:r>
              <a:rPr lang="zh-CN" altLang="en-US" dirty="0">
                <a:solidFill>
                  <a:srgbClr val="FF0066"/>
                </a:solidFill>
              </a:rPr>
              <a:t>～</a:t>
            </a:r>
            <a:r>
              <a:rPr lang="en-US" altLang="zh-CN" dirty="0">
                <a:solidFill>
                  <a:srgbClr val="FF0066"/>
                </a:solidFill>
              </a:rPr>
              <a:t>D</a:t>
            </a:r>
            <a:r>
              <a:rPr lang="en-US" altLang="zh-CN" baseline="-25000" dirty="0">
                <a:solidFill>
                  <a:srgbClr val="FF0066"/>
                </a:solidFill>
              </a:rPr>
              <a:t>15</a:t>
            </a:r>
            <a:r>
              <a:rPr lang="zh-CN" altLang="en-US" dirty="0">
                <a:solidFill>
                  <a:srgbClr val="FF0066"/>
                </a:solidFill>
              </a:rPr>
              <a:t> </a:t>
            </a:r>
            <a:r>
              <a:rPr lang="en-US" altLang="zh-CN" dirty="0"/>
              <a:t>/ </a:t>
            </a:r>
            <a:r>
              <a:rPr lang="en-US" altLang="zh-CN" dirty="0">
                <a:solidFill>
                  <a:srgbClr val="0000FF"/>
                </a:solidFill>
              </a:rPr>
              <a:t>D</a:t>
            </a:r>
            <a:r>
              <a:rPr lang="en-US" altLang="zh-CN" baseline="-25000" dirty="0">
                <a:solidFill>
                  <a:srgbClr val="0000FF"/>
                </a:solidFill>
              </a:rPr>
              <a:t>0</a:t>
            </a:r>
            <a:r>
              <a:rPr lang="zh-CN" altLang="en-US" dirty="0">
                <a:solidFill>
                  <a:srgbClr val="0000FF"/>
                </a:solidFill>
              </a:rPr>
              <a:t>～</a:t>
            </a:r>
            <a:r>
              <a:rPr lang="en-US" altLang="zh-CN" dirty="0">
                <a:solidFill>
                  <a:srgbClr val="0000FF"/>
                </a:solidFill>
              </a:rPr>
              <a:t>D</a:t>
            </a:r>
            <a:r>
              <a:rPr lang="en-US" altLang="zh-CN" baseline="-25000" dirty="0">
                <a:solidFill>
                  <a:srgbClr val="0000FF"/>
                </a:solidFill>
              </a:rPr>
              <a:t>7</a:t>
            </a:r>
            <a:endParaRPr lang="en-US" altLang="zh-CN" dirty="0">
              <a:solidFill>
                <a:srgbClr val="0000FF"/>
              </a:solidFill>
            </a:endParaRPr>
          </a:p>
          <a:p>
            <a:pPr lvl="2"/>
            <a:r>
              <a:rPr lang="en-US" altLang="zh-CN" dirty="0">
                <a:solidFill>
                  <a:srgbClr val="FF0066"/>
                </a:solidFill>
              </a:rPr>
              <a:t>A</a:t>
            </a:r>
            <a:r>
              <a:rPr lang="en-US" altLang="zh-CN" baseline="-25000" dirty="0">
                <a:solidFill>
                  <a:srgbClr val="FF0066"/>
                </a:solidFill>
              </a:rPr>
              <a:t>0</a:t>
            </a:r>
            <a:r>
              <a:rPr lang="zh-CN" altLang="en-US" dirty="0">
                <a:solidFill>
                  <a:srgbClr val="FF0066"/>
                </a:solidFill>
              </a:rPr>
              <a:t>、</a:t>
            </a:r>
            <a:r>
              <a:rPr lang="en-US" altLang="zh-CN" dirty="0">
                <a:solidFill>
                  <a:srgbClr val="FF0066"/>
                </a:solidFill>
              </a:rPr>
              <a:t>BHE</a:t>
            </a:r>
            <a:r>
              <a:rPr lang="zh-CN" altLang="en-US" dirty="0">
                <a:solidFill>
                  <a:srgbClr val="FF0066"/>
                </a:solidFill>
              </a:rPr>
              <a:t>、</a:t>
            </a:r>
            <a:r>
              <a:rPr lang="en-US" altLang="zh-CN" dirty="0">
                <a:solidFill>
                  <a:srgbClr val="FF0066"/>
                </a:solidFill>
              </a:rPr>
              <a:t>A</a:t>
            </a:r>
            <a:r>
              <a:rPr lang="en-US" altLang="zh-CN" baseline="-25000" dirty="0">
                <a:solidFill>
                  <a:srgbClr val="FF0066"/>
                </a:solidFill>
              </a:rPr>
              <a:t>1</a:t>
            </a:r>
            <a:r>
              <a:rPr lang="zh-CN" altLang="en-US" dirty="0">
                <a:solidFill>
                  <a:srgbClr val="FF0066"/>
                </a:solidFill>
              </a:rPr>
              <a:t>～</a:t>
            </a:r>
            <a:r>
              <a:rPr lang="en-US" altLang="zh-CN" dirty="0">
                <a:solidFill>
                  <a:srgbClr val="FF0066"/>
                </a:solidFill>
              </a:rPr>
              <a:t>A</a:t>
            </a:r>
            <a:r>
              <a:rPr lang="en-US" altLang="zh-CN" baseline="-25000" dirty="0">
                <a:solidFill>
                  <a:srgbClr val="FF0066"/>
                </a:solidFill>
              </a:rPr>
              <a:t>19</a:t>
            </a:r>
            <a:r>
              <a:rPr lang="en-US" altLang="zh-CN" dirty="0">
                <a:solidFill>
                  <a:srgbClr val="FF0066"/>
                </a:solidFill>
              </a:rPr>
              <a:t> </a:t>
            </a:r>
            <a:r>
              <a:rPr lang="en-US" altLang="zh-CN" dirty="0"/>
              <a:t>/ </a:t>
            </a:r>
            <a:r>
              <a:rPr lang="en-US" altLang="zh-CN" dirty="0">
                <a:solidFill>
                  <a:srgbClr val="0000FF"/>
                </a:solidFill>
              </a:rPr>
              <a:t>A</a:t>
            </a:r>
            <a:r>
              <a:rPr lang="en-US" altLang="zh-CN" baseline="-25000" dirty="0">
                <a:solidFill>
                  <a:srgbClr val="0000FF"/>
                </a:solidFill>
              </a:rPr>
              <a:t>0</a:t>
            </a:r>
            <a:r>
              <a:rPr lang="zh-CN" altLang="en-US" dirty="0">
                <a:solidFill>
                  <a:srgbClr val="0000FF"/>
                </a:solidFill>
              </a:rPr>
              <a:t>～</a:t>
            </a:r>
            <a:r>
              <a:rPr lang="en-US" altLang="zh-CN" dirty="0">
                <a:solidFill>
                  <a:srgbClr val="0000FF"/>
                </a:solidFill>
              </a:rPr>
              <a:t>A</a:t>
            </a:r>
            <a:r>
              <a:rPr lang="en-US" altLang="zh-CN" baseline="-25000" dirty="0">
                <a:solidFill>
                  <a:srgbClr val="0000FF"/>
                </a:solidFill>
              </a:rPr>
              <a:t>19</a:t>
            </a:r>
            <a:endParaRPr lang="en-US" altLang="zh-CN" dirty="0">
              <a:solidFill>
                <a:srgbClr val="0000FF"/>
              </a:solidFill>
            </a:endParaRPr>
          </a:p>
          <a:p>
            <a:pPr lvl="2"/>
            <a:r>
              <a:rPr lang="en-US" altLang="zh-CN" dirty="0"/>
              <a:t>MEMR</a:t>
            </a:r>
            <a:r>
              <a:rPr lang="zh-CN" altLang="en-US" dirty="0"/>
              <a:t>、</a:t>
            </a:r>
            <a:r>
              <a:rPr lang="en-US" altLang="zh-CN" dirty="0"/>
              <a:t>MEMW</a:t>
            </a:r>
          </a:p>
          <a:p>
            <a:pPr lvl="1"/>
            <a:r>
              <a:rPr lang="zh-CN" altLang="en-US" dirty="0"/>
              <a:t>访问接口：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FF0066"/>
                </a:solidFill>
              </a:rPr>
              <a:t>D</a:t>
            </a:r>
            <a:r>
              <a:rPr lang="en-US" altLang="zh-CN" baseline="-25000" dirty="0">
                <a:solidFill>
                  <a:srgbClr val="FF0066"/>
                </a:solidFill>
              </a:rPr>
              <a:t>0</a:t>
            </a:r>
            <a:r>
              <a:rPr lang="zh-CN" altLang="en-US" dirty="0">
                <a:solidFill>
                  <a:srgbClr val="FF0066"/>
                </a:solidFill>
              </a:rPr>
              <a:t>～</a:t>
            </a:r>
            <a:r>
              <a:rPr lang="en-US" altLang="zh-CN" dirty="0">
                <a:solidFill>
                  <a:srgbClr val="FF0066"/>
                </a:solidFill>
              </a:rPr>
              <a:t>D</a:t>
            </a:r>
            <a:r>
              <a:rPr lang="en-US" altLang="zh-CN" baseline="-25000" dirty="0">
                <a:solidFill>
                  <a:srgbClr val="FF0066"/>
                </a:solidFill>
              </a:rPr>
              <a:t>15</a:t>
            </a:r>
            <a:r>
              <a:rPr lang="zh-CN" altLang="en-US" dirty="0">
                <a:solidFill>
                  <a:srgbClr val="FF0066"/>
                </a:solidFill>
              </a:rPr>
              <a:t> </a:t>
            </a:r>
            <a:r>
              <a:rPr lang="en-US" altLang="zh-CN" dirty="0"/>
              <a:t>/ </a:t>
            </a:r>
            <a:r>
              <a:rPr lang="en-US" altLang="zh-CN" dirty="0">
                <a:solidFill>
                  <a:srgbClr val="0000FF"/>
                </a:solidFill>
              </a:rPr>
              <a:t>D</a:t>
            </a:r>
            <a:r>
              <a:rPr lang="en-US" altLang="zh-CN" baseline="-25000" dirty="0">
                <a:solidFill>
                  <a:srgbClr val="0000FF"/>
                </a:solidFill>
              </a:rPr>
              <a:t>0</a:t>
            </a:r>
            <a:r>
              <a:rPr lang="zh-CN" altLang="en-US" dirty="0">
                <a:solidFill>
                  <a:srgbClr val="0000FF"/>
                </a:solidFill>
              </a:rPr>
              <a:t>～</a:t>
            </a:r>
            <a:r>
              <a:rPr lang="en-US" altLang="zh-CN" dirty="0">
                <a:solidFill>
                  <a:srgbClr val="0000FF"/>
                </a:solidFill>
              </a:rPr>
              <a:t>D</a:t>
            </a:r>
            <a:r>
              <a:rPr lang="en-US" altLang="zh-CN" baseline="-25000" dirty="0">
                <a:solidFill>
                  <a:srgbClr val="0000FF"/>
                </a:solidFill>
              </a:rPr>
              <a:t>7</a:t>
            </a:r>
            <a:endParaRPr lang="en-US" altLang="zh-CN" dirty="0">
              <a:solidFill>
                <a:srgbClr val="0000FF"/>
              </a:solidFill>
            </a:endParaRPr>
          </a:p>
          <a:p>
            <a:pPr lvl="2"/>
            <a:r>
              <a:rPr lang="en-US" altLang="zh-CN" dirty="0">
                <a:solidFill>
                  <a:srgbClr val="FF0066"/>
                </a:solidFill>
              </a:rPr>
              <a:t>A</a:t>
            </a:r>
            <a:r>
              <a:rPr lang="en-US" altLang="zh-CN" baseline="-25000" dirty="0">
                <a:solidFill>
                  <a:srgbClr val="FF0066"/>
                </a:solidFill>
              </a:rPr>
              <a:t>0</a:t>
            </a:r>
            <a:r>
              <a:rPr lang="zh-CN" altLang="en-US" dirty="0">
                <a:solidFill>
                  <a:srgbClr val="FF0066"/>
                </a:solidFill>
              </a:rPr>
              <a:t>、</a:t>
            </a:r>
            <a:r>
              <a:rPr lang="en-US" altLang="zh-CN" dirty="0">
                <a:solidFill>
                  <a:srgbClr val="FF0066"/>
                </a:solidFill>
              </a:rPr>
              <a:t>BHE</a:t>
            </a:r>
            <a:r>
              <a:rPr lang="zh-CN" altLang="en-US" dirty="0">
                <a:solidFill>
                  <a:srgbClr val="FF0066"/>
                </a:solidFill>
              </a:rPr>
              <a:t>、</a:t>
            </a:r>
            <a:r>
              <a:rPr lang="en-US" altLang="zh-CN" dirty="0">
                <a:solidFill>
                  <a:srgbClr val="FF0066"/>
                </a:solidFill>
              </a:rPr>
              <a:t>A</a:t>
            </a:r>
            <a:r>
              <a:rPr lang="en-US" altLang="zh-CN" baseline="-25000" dirty="0">
                <a:solidFill>
                  <a:srgbClr val="FF0066"/>
                </a:solidFill>
              </a:rPr>
              <a:t>1</a:t>
            </a:r>
            <a:r>
              <a:rPr lang="zh-CN" altLang="en-US" dirty="0">
                <a:solidFill>
                  <a:srgbClr val="FF0066"/>
                </a:solidFill>
              </a:rPr>
              <a:t>～</a:t>
            </a:r>
            <a:r>
              <a:rPr lang="en-US" altLang="zh-CN" dirty="0">
                <a:solidFill>
                  <a:srgbClr val="FF0066"/>
                </a:solidFill>
              </a:rPr>
              <a:t>A</a:t>
            </a:r>
            <a:r>
              <a:rPr lang="en-US" altLang="zh-CN" baseline="-25000" dirty="0">
                <a:solidFill>
                  <a:srgbClr val="FF0066"/>
                </a:solidFill>
              </a:rPr>
              <a:t>15</a:t>
            </a:r>
            <a:r>
              <a:rPr lang="en-US" altLang="zh-CN" dirty="0">
                <a:solidFill>
                  <a:srgbClr val="FF0066"/>
                </a:solidFill>
              </a:rPr>
              <a:t> </a:t>
            </a:r>
            <a:r>
              <a:rPr lang="en-US" altLang="zh-CN" dirty="0"/>
              <a:t>/ </a:t>
            </a:r>
            <a:r>
              <a:rPr lang="en-US" altLang="zh-CN" dirty="0">
                <a:solidFill>
                  <a:srgbClr val="0000FF"/>
                </a:solidFill>
              </a:rPr>
              <a:t>A</a:t>
            </a:r>
            <a:r>
              <a:rPr lang="en-US" altLang="zh-CN" baseline="-25000" dirty="0">
                <a:solidFill>
                  <a:srgbClr val="0000FF"/>
                </a:solidFill>
              </a:rPr>
              <a:t>0</a:t>
            </a:r>
            <a:r>
              <a:rPr lang="zh-CN" altLang="en-US" dirty="0">
                <a:solidFill>
                  <a:srgbClr val="0000FF"/>
                </a:solidFill>
              </a:rPr>
              <a:t>～</a:t>
            </a:r>
            <a:r>
              <a:rPr lang="en-US" altLang="zh-CN" dirty="0">
                <a:solidFill>
                  <a:srgbClr val="0000FF"/>
                </a:solidFill>
              </a:rPr>
              <a:t>A</a:t>
            </a:r>
            <a:r>
              <a:rPr lang="en-US" altLang="zh-CN" baseline="-25000" dirty="0">
                <a:solidFill>
                  <a:srgbClr val="0000FF"/>
                </a:solidFill>
              </a:rPr>
              <a:t>15</a:t>
            </a:r>
            <a:endParaRPr lang="en-US" altLang="zh-CN" dirty="0">
              <a:solidFill>
                <a:srgbClr val="0000FF"/>
              </a:solidFill>
            </a:endParaRPr>
          </a:p>
          <a:p>
            <a:pPr lvl="2"/>
            <a:r>
              <a:rPr lang="en-US" altLang="zh-CN" dirty="0"/>
              <a:t>IOR</a:t>
            </a:r>
            <a:r>
              <a:rPr lang="zh-CN" altLang="en-US" dirty="0"/>
              <a:t>、</a:t>
            </a:r>
            <a:r>
              <a:rPr lang="en-US" altLang="zh-CN" dirty="0"/>
              <a:t>IOW</a:t>
            </a:r>
          </a:p>
          <a:p>
            <a:r>
              <a:rPr lang="en-US" altLang="zh-CN" dirty="0"/>
              <a:t>8086/8088</a:t>
            </a:r>
            <a:r>
              <a:rPr lang="zh-CN" altLang="en-US" dirty="0"/>
              <a:t>寄存器</a:t>
            </a:r>
            <a:endParaRPr lang="en-US" altLang="zh-CN" dirty="0"/>
          </a:p>
          <a:p>
            <a:pPr lvl="1"/>
            <a:r>
              <a:rPr lang="zh-CN" altLang="en-US" dirty="0"/>
              <a:t>通用寄存器</a:t>
            </a:r>
            <a:endParaRPr lang="en-US" altLang="zh-CN" dirty="0"/>
          </a:p>
          <a:p>
            <a:pPr lvl="1"/>
            <a:r>
              <a:rPr lang="zh-CN" altLang="en-US" dirty="0"/>
              <a:t>标志寄存器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6A1E13F-9E22-40BF-8D5D-6B8096CC518D}"/>
              </a:ext>
            </a:extLst>
          </p:cNvPr>
          <p:cNvCxnSpPr>
            <a:cxnSpLocks/>
          </p:cNvCxnSpPr>
          <p:nvPr/>
        </p:nvCxnSpPr>
        <p:spPr bwMode="auto">
          <a:xfrm>
            <a:off x="2069476" y="2043092"/>
            <a:ext cx="6480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4A93BB6-0E61-4465-83F7-B08ABED7B9C8}"/>
              </a:ext>
            </a:extLst>
          </p:cNvPr>
          <p:cNvCxnSpPr>
            <a:cxnSpLocks/>
          </p:cNvCxnSpPr>
          <p:nvPr/>
        </p:nvCxnSpPr>
        <p:spPr bwMode="auto">
          <a:xfrm>
            <a:off x="1466778" y="2438644"/>
            <a:ext cx="94498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84A8AA0-CF06-4EC2-AD15-6AFBB8C3C8A0}"/>
              </a:ext>
            </a:extLst>
          </p:cNvPr>
          <p:cNvCxnSpPr>
            <a:cxnSpLocks/>
          </p:cNvCxnSpPr>
          <p:nvPr/>
        </p:nvCxnSpPr>
        <p:spPr bwMode="auto">
          <a:xfrm>
            <a:off x="2753060" y="2438644"/>
            <a:ext cx="106236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6EA47C4-9205-4CC5-A18F-6180C38FF011}"/>
              </a:ext>
            </a:extLst>
          </p:cNvPr>
          <p:cNvCxnSpPr>
            <a:cxnSpLocks/>
          </p:cNvCxnSpPr>
          <p:nvPr/>
        </p:nvCxnSpPr>
        <p:spPr bwMode="auto">
          <a:xfrm>
            <a:off x="2078354" y="3717032"/>
            <a:ext cx="6480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6A65F3E-81CB-40A5-AD41-853104C4E742}"/>
              </a:ext>
            </a:extLst>
          </p:cNvPr>
          <p:cNvCxnSpPr>
            <a:cxnSpLocks/>
          </p:cNvCxnSpPr>
          <p:nvPr/>
        </p:nvCxnSpPr>
        <p:spPr bwMode="auto">
          <a:xfrm>
            <a:off x="1439160" y="4122446"/>
            <a:ext cx="57606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516F400-956D-4705-8757-FFAE91215E5C}"/>
              </a:ext>
            </a:extLst>
          </p:cNvPr>
          <p:cNvCxnSpPr>
            <a:cxnSpLocks/>
          </p:cNvCxnSpPr>
          <p:nvPr/>
        </p:nvCxnSpPr>
        <p:spPr bwMode="auto">
          <a:xfrm>
            <a:off x="2330874" y="4122446"/>
            <a:ext cx="6480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灯片编号占位符 18">
            <a:extLst>
              <a:ext uri="{FF2B5EF4-FFF2-40B4-BE49-F238E27FC236}">
                <a16:creationId xmlns:a16="http://schemas.microsoft.com/office/drawing/2014/main" id="{3BFF84F9-0F42-4159-985D-38F6822F2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69796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E7433-C6A4-4299-85BD-BC081A54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</a:t>
            </a:r>
            <a:r>
              <a:rPr lang="en-US" altLang="zh-CN" dirty="0"/>
              <a:t>8086/8088 CPU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6265D3-CEC5-4B4F-8D80-693B9B85D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10"/>
            <a:ext cx="8435280" cy="6048750"/>
          </a:xfrm>
        </p:spPr>
        <p:txBody>
          <a:bodyPr/>
          <a:lstStyle/>
          <a:p>
            <a:r>
              <a:rPr lang="en-US" altLang="zh-CN" dirty="0">
                <a:solidFill>
                  <a:srgbClr val="FF0066"/>
                </a:solidFill>
              </a:rPr>
              <a:t>8086</a:t>
            </a:r>
            <a:r>
              <a:rPr lang="en-US" altLang="zh-CN" dirty="0"/>
              <a:t>/</a:t>
            </a:r>
            <a:r>
              <a:rPr lang="en-US" altLang="zh-CN" dirty="0">
                <a:solidFill>
                  <a:srgbClr val="0000FF"/>
                </a:solidFill>
              </a:rPr>
              <a:t>8088</a:t>
            </a:r>
            <a:r>
              <a:rPr lang="zh-CN" altLang="en-US" dirty="0"/>
              <a:t>最大模式下系统总线信号</a:t>
            </a:r>
            <a:endParaRPr lang="en-US" altLang="zh-CN" dirty="0"/>
          </a:p>
          <a:p>
            <a:r>
              <a:rPr lang="en-US" altLang="zh-CN" dirty="0"/>
              <a:t>8086/8088</a:t>
            </a:r>
            <a:r>
              <a:rPr lang="zh-CN" altLang="en-US" dirty="0"/>
              <a:t>寄存器</a:t>
            </a:r>
            <a:endParaRPr lang="en-US" altLang="zh-CN" dirty="0"/>
          </a:p>
          <a:p>
            <a:pPr lvl="1"/>
            <a:r>
              <a:rPr lang="zh-CN" altLang="en-US" dirty="0"/>
              <a:t>通用寄存器：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AX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FF0000"/>
                </a:solidFill>
              </a:rPr>
              <a:t>DX</a:t>
            </a:r>
            <a:r>
              <a:rPr lang="zh-CN" altLang="en-US" dirty="0"/>
              <a:t>：乘法、除法指令有特殊用途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CX</a:t>
            </a:r>
            <a:r>
              <a:rPr lang="zh-CN" altLang="en-US" dirty="0"/>
              <a:t>：循环计数（</a:t>
            </a:r>
            <a:r>
              <a:rPr lang="en-US" altLang="zh-CN" dirty="0"/>
              <a:t>LOOP</a:t>
            </a:r>
            <a:r>
              <a:rPr lang="zh-CN" altLang="en-US" dirty="0"/>
              <a:t>指令）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BX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FF0000"/>
                </a:solidFill>
              </a:rPr>
              <a:t>SI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FF0000"/>
                </a:solidFill>
              </a:rPr>
              <a:t>DI</a:t>
            </a:r>
            <a:r>
              <a:rPr lang="zh-CN" altLang="en-US" dirty="0"/>
              <a:t>：可作为指针</a:t>
            </a:r>
            <a:endParaRPr lang="en-US" altLang="zh-CN" dirty="0"/>
          </a:p>
          <a:p>
            <a:pPr lvl="3"/>
            <a:r>
              <a:rPr lang="zh-CN" altLang="en-US" dirty="0"/>
              <a:t>默认段寄存器为</a:t>
            </a:r>
            <a:r>
              <a:rPr lang="en-US" altLang="zh-CN" dirty="0">
                <a:solidFill>
                  <a:srgbClr val="FF0000"/>
                </a:solidFill>
              </a:rPr>
              <a:t>DS</a:t>
            </a:r>
            <a:r>
              <a:rPr lang="zh-CN" altLang="en-US" dirty="0"/>
              <a:t>，</a:t>
            </a:r>
            <a:br>
              <a:rPr lang="en-US" altLang="zh-CN" dirty="0"/>
            </a:br>
            <a:r>
              <a:rPr lang="zh-CN" altLang="en-US" dirty="0"/>
              <a:t>也可通过段超越前缀强制段寄存器为</a:t>
            </a:r>
            <a:r>
              <a:rPr lang="en-US" altLang="zh-CN" dirty="0">
                <a:solidFill>
                  <a:srgbClr val="FF0000"/>
                </a:solidFill>
              </a:rPr>
              <a:t>ES</a:t>
            </a:r>
          </a:p>
          <a:p>
            <a:pPr lvl="3"/>
            <a:r>
              <a:rPr lang="zh-CN" altLang="en-US" dirty="0"/>
              <a:t>寄存器间接寻址、寄存器相对寻址、基址变址寻址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SP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BP</a:t>
            </a:r>
            <a:r>
              <a:rPr lang="zh-CN" altLang="en-US" dirty="0"/>
              <a:t>：访问堆栈（默认段寄存器为</a:t>
            </a:r>
            <a:r>
              <a:rPr lang="en-US" altLang="zh-CN" dirty="0">
                <a:solidFill>
                  <a:srgbClr val="FF0000"/>
                </a:solidFill>
              </a:rPr>
              <a:t>SS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CS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en-US" dirty="0"/>
              <a:t>：取指令</a:t>
            </a:r>
            <a:endParaRPr lang="en-US" altLang="zh-CN" dirty="0"/>
          </a:p>
          <a:p>
            <a:pPr lvl="1"/>
            <a:r>
              <a:rPr lang="zh-CN" altLang="en-US" dirty="0"/>
              <a:t>标志寄存器</a:t>
            </a:r>
            <a:endParaRPr lang="en-US" altLang="zh-CN" dirty="0"/>
          </a:p>
          <a:p>
            <a:pPr lvl="2"/>
            <a:r>
              <a:rPr lang="zh-CN" altLang="en-US" dirty="0"/>
              <a:t>进位标志位</a:t>
            </a:r>
            <a:r>
              <a:rPr lang="en-US" altLang="zh-CN" dirty="0">
                <a:solidFill>
                  <a:srgbClr val="0000FF"/>
                </a:solidFill>
              </a:rPr>
              <a:t>CF</a:t>
            </a:r>
            <a:r>
              <a:rPr lang="zh-CN" altLang="en-US" dirty="0"/>
              <a:t>：</a:t>
            </a:r>
            <a:r>
              <a:rPr lang="en-US" altLang="zh-CN" dirty="0"/>
              <a:t>STC</a:t>
            </a:r>
            <a:r>
              <a:rPr lang="zh-CN" altLang="en-US" dirty="0"/>
              <a:t>指令、</a:t>
            </a:r>
            <a:r>
              <a:rPr lang="en-US" altLang="zh-CN" dirty="0"/>
              <a:t>CLC</a:t>
            </a:r>
            <a:r>
              <a:rPr lang="zh-CN" altLang="en-US" dirty="0"/>
              <a:t>指令</a:t>
            </a:r>
            <a:endParaRPr lang="en-US" altLang="zh-CN" dirty="0"/>
          </a:p>
          <a:p>
            <a:pPr lvl="2"/>
            <a:r>
              <a:rPr lang="zh-CN" altLang="en-US" dirty="0"/>
              <a:t>零标志位</a:t>
            </a:r>
            <a:r>
              <a:rPr lang="en-US" altLang="zh-CN" dirty="0">
                <a:solidFill>
                  <a:srgbClr val="0000FF"/>
                </a:solidFill>
              </a:rPr>
              <a:t>ZF</a:t>
            </a:r>
            <a:r>
              <a:rPr lang="zh-CN" altLang="en-US" dirty="0"/>
              <a:t>、符号标志位</a:t>
            </a:r>
            <a:r>
              <a:rPr lang="en-US" altLang="zh-CN" dirty="0">
                <a:solidFill>
                  <a:srgbClr val="0000FF"/>
                </a:solidFill>
              </a:rPr>
              <a:t>SF</a:t>
            </a:r>
            <a:r>
              <a:rPr lang="zh-CN" altLang="en-US" dirty="0"/>
              <a:t>、溢出标志位</a:t>
            </a:r>
            <a:r>
              <a:rPr lang="en-US" altLang="zh-CN" dirty="0">
                <a:solidFill>
                  <a:srgbClr val="0000FF"/>
                </a:solidFill>
              </a:rPr>
              <a:t>OF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AF72EE-9D23-4A1F-AB34-2084EBA47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10863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F998B-F7F0-45AE-A0CD-B41A9AF2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</a:t>
            </a:r>
            <a:r>
              <a:rPr lang="en-US" altLang="zh-CN" dirty="0"/>
              <a:t>8086</a:t>
            </a:r>
            <a:r>
              <a:rPr lang="zh-CN" altLang="en-US" dirty="0"/>
              <a:t>汇编语言程序设计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A8BFEF-5D23-48B7-8AC9-E44C64108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常用指令：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0000FF"/>
                </a:solidFill>
              </a:rPr>
              <a:t>数据传送</a:t>
            </a:r>
            <a:r>
              <a:rPr lang="zh-CN" altLang="en-US" sz="2400" dirty="0"/>
              <a:t>：</a:t>
            </a:r>
            <a:r>
              <a:rPr lang="en-US" altLang="zh-CN" sz="2400" dirty="0"/>
              <a:t>MOV</a:t>
            </a:r>
          </a:p>
          <a:p>
            <a:pPr lvl="1"/>
            <a:r>
              <a:rPr lang="zh-CN" altLang="en-US" sz="2400" dirty="0">
                <a:solidFill>
                  <a:srgbClr val="0000FF"/>
                </a:solidFill>
              </a:rPr>
              <a:t>逻辑运算</a:t>
            </a:r>
            <a:r>
              <a:rPr lang="zh-CN" altLang="en-US" sz="2400" dirty="0"/>
              <a:t>：</a:t>
            </a:r>
            <a:r>
              <a:rPr lang="en-US" altLang="zh-CN" sz="2400" dirty="0"/>
              <a:t>AND</a:t>
            </a:r>
            <a:r>
              <a:rPr lang="zh-CN" altLang="en-US" sz="2400" dirty="0"/>
              <a:t>、</a:t>
            </a:r>
            <a:r>
              <a:rPr lang="en-US" altLang="zh-CN" sz="2400" dirty="0"/>
              <a:t>OR</a:t>
            </a:r>
            <a:r>
              <a:rPr lang="zh-CN" altLang="en-US" sz="2400" dirty="0"/>
              <a:t>、</a:t>
            </a:r>
            <a:r>
              <a:rPr lang="en-US" altLang="zh-CN" sz="2400" dirty="0"/>
              <a:t>NOT</a:t>
            </a:r>
            <a:r>
              <a:rPr lang="zh-CN" altLang="en-US" sz="2400" dirty="0"/>
              <a:t>、</a:t>
            </a:r>
            <a:r>
              <a:rPr lang="en-US" altLang="zh-CN" sz="2400" dirty="0"/>
              <a:t>XOR</a:t>
            </a:r>
          </a:p>
          <a:p>
            <a:pPr lvl="1"/>
            <a:r>
              <a:rPr lang="zh-CN" altLang="en-US" sz="2400" dirty="0">
                <a:solidFill>
                  <a:srgbClr val="0000FF"/>
                </a:solidFill>
              </a:rPr>
              <a:t>移位</a:t>
            </a:r>
            <a:r>
              <a:rPr lang="zh-CN" altLang="en-US" sz="2400" dirty="0"/>
              <a:t>：</a:t>
            </a:r>
            <a:r>
              <a:rPr lang="en-US" altLang="zh-CN" sz="2400" dirty="0"/>
              <a:t>SHL</a:t>
            </a:r>
            <a:r>
              <a:rPr lang="zh-CN" altLang="en-US" sz="2400" dirty="0"/>
              <a:t>、</a:t>
            </a:r>
            <a:r>
              <a:rPr lang="en-US" altLang="zh-CN" sz="2400" dirty="0"/>
              <a:t>SHR</a:t>
            </a:r>
            <a:r>
              <a:rPr lang="zh-CN" altLang="en-US" sz="2400" dirty="0"/>
              <a:t>；</a:t>
            </a:r>
            <a:r>
              <a:rPr lang="en-US" altLang="zh-CN" sz="2400" dirty="0"/>
              <a:t>ROL</a:t>
            </a:r>
            <a:r>
              <a:rPr lang="zh-CN" altLang="en-US" sz="2400" dirty="0"/>
              <a:t>、</a:t>
            </a:r>
            <a:r>
              <a:rPr lang="en-US" altLang="zh-CN" sz="2400" dirty="0"/>
              <a:t>ROR</a:t>
            </a:r>
          </a:p>
          <a:p>
            <a:pPr lvl="1"/>
            <a:r>
              <a:rPr lang="zh-CN" altLang="en-US" sz="2400" dirty="0">
                <a:solidFill>
                  <a:srgbClr val="0000FF"/>
                </a:solidFill>
              </a:rPr>
              <a:t>算术运算</a:t>
            </a:r>
            <a:r>
              <a:rPr lang="zh-CN" altLang="en-US" sz="2400" dirty="0"/>
              <a:t>：</a:t>
            </a:r>
            <a:r>
              <a:rPr lang="en-US" altLang="zh-CN" sz="2400" dirty="0"/>
              <a:t>ADD</a:t>
            </a:r>
            <a:r>
              <a:rPr lang="zh-CN" altLang="en-US" sz="2400" dirty="0"/>
              <a:t>、</a:t>
            </a:r>
            <a:r>
              <a:rPr lang="en-US" altLang="zh-CN" sz="2400" dirty="0"/>
              <a:t>DAA</a:t>
            </a:r>
            <a:r>
              <a:rPr lang="zh-CN" altLang="en-US" sz="2400" dirty="0"/>
              <a:t>；</a:t>
            </a:r>
            <a:r>
              <a:rPr lang="en-US" altLang="zh-CN" sz="2400" dirty="0"/>
              <a:t>SUB</a:t>
            </a:r>
            <a:r>
              <a:rPr lang="zh-CN" altLang="en-US" sz="2400" dirty="0"/>
              <a:t>、</a:t>
            </a:r>
            <a:r>
              <a:rPr lang="en-US" altLang="zh-CN" sz="2400" dirty="0"/>
              <a:t>DAS</a:t>
            </a:r>
            <a:r>
              <a:rPr lang="zh-CN" altLang="en-US" sz="2400" dirty="0"/>
              <a:t>；</a:t>
            </a:r>
            <a:r>
              <a:rPr lang="en-US" altLang="zh-CN" sz="2400" dirty="0"/>
              <a:t>INC</a:t>
            </a:r>
            <a:r>
              <a:rPr lang="zh-CN" altLang="en-US" sz="2400" dirty="0"/>
              <a:t>、</a:t>
            </a:r>
            <a:r>
              <a:rPr lang="en-US" altLang="zh-CN" sz="2400" dirty="0"/>
              <a:t>DEC</a:t>
            </a:r>
            <a:r>
              <a:rPr lang="zh-CN" altLang="en-US" sz="2400" dirty="0"/>
              <a:t>；</a:t>
            </a:r>
            <a:br>
              <a:rPr lang="en-US" altLang="zh-CN" sz="2400" dirty="0"/>
            </a:br>
            <a:r>
              <a:rPr lang="en-US" altLang="zh-CN" sz="2400" dirty="0"/>
              <a:t>MUL</a:t>
            </a:r>
            <a:r>
              <a:rPr lang="zh-CN" altLang="en-US" sz="2400" dirty="0"/>
              <a:t>、</a:t>
            </a:r>
            <a:r>
              <a:rPr lang="en-US" altLang="zh-CN" sz="2400" dirty="0"/>
              <a:t>DIV</a:t>
            </a:r>
            <a:r>
              <a:rPr lang="zh-CN" altLang="en-US" sz="2400" dirty="0"/>
              <a:t>（隐含寻址）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0000FF"/>
                </a:solidFill>
              </a:rPr>
              <a:t>堆栈</a:t>
            </a:r>
            <a:r>
              <a:rPr lang="zh-CN" altLang="en-US" sz="2400" dirty="0"/>
              <a:t>：</a:t>
            </a:r>
            <a:r>
              <a:rPr lang="en-US" altLang="zh-CN" sz="2400" dirty="0"/>
              <a:t>PUSH / POP</a:t>
            </a:r>
          </a:p>
          <a:p>
            <a:pPr lvl="1"/>
            <a:r>
              <a:rPr lang="zh-CN" altLang="en-US" sz="2400" dirty="0">
                <a:solidFill>
                  <a:srgbClr val="0000FF"/>
                </a:solidFill>
              </a:rPr>
              <a:t>程序控制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2"/>
            <a:r>
              <a:rPr lang="en-US" altLang="zh-CN" dirty="0"/>
              <a:t>CALL / RET</a:t>
            </a:r>
            <a:r>
              <a:rPr lang="zh-CN" altLang="en-US" dirty="0"/>
              <a:t>、</a:t>
            </a:r>
            <a:r>
              <a:rPr lang="en-US" altLang="zh-CN" dirty="0"/>
              <a:t>INT</a:t>
            </a:r>
            <a:r>
              <a:rPr lang="zh-CN" altLang="en-US" dirty="0"/>
              <a:t>、</a:t>
            </a:r>
            <a:r>
              <a:rPr lang="en-US" altLang="zh-CN" dirty="0"/>
              <a:t>LOOP</a:t>
            </a:r>
          </a:p>
          <a:p>
            <a:pPr lvl="2"/>
            <a:r>
              <a:rPr lang="en-US" altLang="zh-CN" dirty="0"/>
              <a:t>JMP</a:t>
            </a:r>
            <a:r>
              <a:rPr lang="zh-CN" altLang="en-US" dirty="0"/>
              <a:t>；</a:t>
            </a:r>
            <a:r>
              <a:rPr lang="en-US" altLang="zh-CN" dirty="0"/>
              <a:t>TEST</a:t>
            </a:r>
            <a:r>
              <a:rPr lang="zh-CN" altLang="en-US" dirty="0"/>
              <a:t>、</a:t>
            </a:r>
            <a:r>
              <a:rPr lang="en-US" altLang="zh-CN" dirty="0"/>
              <a:t>CMP</a:t>
            </a:r>
            <a:r>
              <a:rPr lang="zh-CN" altLang="en-US" dirty="0"/>
              <a:t>、</a:t>
            </a:r>
            <a:r>
              <a:rPr lang="en-US" altLang="zh-CN" dirty="0" err="1"/>
              <a:t>Jcond</a:t>
            </a:r>
            <a:r>
              <a:rPr lang="zh-CN" altLang="en-US" dirty="0"/>
              <a:t>（条件转移类指令）</a:t>
            </a:r>
            <a:endParaRPr lang="en-US" altLang="zh-CN" dirty="0"/>
          </a:p>
          <a:p>
            <a:pPr lvl="1"/>
            <a:r>
              <a:rPr lang="zh-CN" altLang="en-US" sz="2400" dirty="0">
                <a:solidFill>
                  <a:srgbClr val="0000FF"/>
                </a:solidFill>
              </a:rPr>
              <a:t>输入</a:t>
            </a:r>
            <a:r>
              <a:rPr lang="en-US" altLang="zh-CN" sz="2400" dirty="0">
                <a:solidFill>
                  <a:srgbClr val="0000FF"/>
                </a:solidFill>
              </a:rPr>
              <a:t>/</a:t>
            </a:r>
            <a:r>
              <a:rPr lang="zh-CN" altLang="en-US" sz="2400" dirty="0">
                <a:solidFill>
                  <a:srgbClr val="0000FF"/>
                </a:solidFill>
              </a:rPr>
              <a:t>输出</a:t>
            </a:r>
            <a:r>
              <a:rPr lang="zh-CN" altLang="en-US" sz="2400" dirty="0"/>
              <a:t>：</a:t>
            </a:r>
            <a:r>
              <a:rPr lang="en-US" altLang="zh-CN" sz="2400" dirty="0"/>
              <a:t>IN</a:t>
            </a:r>
            <a:r>
              <a:rPr lang="zh-CN" altLang="en-US" sz="2400" dirty="0"/>
              <a:t>、</a:t>
            </a:r>
            <a:r>
              <a:rPr lang="en-US" altLang="zh-CN" sz="2400" dirty="0"/>
              <a:t>OUT</a:t>
            </a:r>
          </a:p>
          <a:p>
            <a:r>
              <a:rPr lang="zh-CN" altLang="en-US" sz="2400" dirty="0"/>
              <a:t>常用伪指令、操作符：</a:t>
            </a:r>
            <a:endParaRPr lang="en-US" altLang="zh-CN" sz="2400" dirty="0"/>
          </a:p>
          <a:p>
            <a:pPr lvl="1"/>
            <a:r>
              <a:rPr lang="zh-CN" altLang="en-US" sz="2400" dirty="0"/>
              <a:t>定义变量类型：</a:t>
            </a:r>
            <a:r>
              <a:rPr lang="en-US" altLang="zh-CN" sz="2400" dirty="0"/>
              <a:t>DB</a:t>
            </a:r>
            <a:r>
              <a:rPr lang="zh-CN" altLang="en-US" sz="2400" dirty="0"/>
              <a:t>、</a:t>
            </a:r>
            <a:r>
              <a:rPr lang="en-US" altLang="zh-CN" sz="2400" dirty="0"/>
              <a:t>DW</a:t>
            </a:r>
          </a:p>
          <a:p>
            <a:pPr lvl="1"/>
            <a:r>
              <a:rPr lang="en-US" altLang="zh-CN" sz="2400" dirty="0"/>
              <a:t>OFFSET</a:t>
            </a:r>
            <a:r>
              <a:rPr lang="zh-CN" altLang="en-US" sz="2400" dirty="0"/>
              <a:t>、</a:t>
            </a:r>
            <a:r>
              <a:rPr lang="en-US" altLang="zh-CN" sz="2400" dirty="0"/>
              <a:t>SEG</a:t>
            </a:r>
            <a:r>
              <a:rPr lang="zh-CN" altLang="en-US" sz="2400" dirty="0"/>
              <a:t>、</a:t>
            </a:r>
            <a:r>
              <a:rPr lang="en-US" altLang="zh-CN" sz="2400" dirty="0"/>
              <a:t>SIZEOF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A1EBC2-94EC-4E9C-B85D-4FAF595C9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23733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4DEB0-F3DF-4F4D-BEB7-7910486C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</a:t>
            </a:r>
            <a:r>
              <a:rPr lang="en-US" altLang="zh-CN" dirty="0"/>
              <a:t>8086</a:t>
            </a:r>
            <a:r>
              <a:rPr lang="zh-CN" altLang="en-US" dirty="0"/>
              <a:t>汇编语言程序设计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F9BAF0-E56E-4154-B458-EB73C8712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1133" y="73024"/>
            <a:ext cx="3034680" cy="523876"/>
          </a:xfrm>
        </p:spPr>
        <p:txBody>
          <a:bodyPr/>
          <a:lstStyle/>
          <a:p>
            <a:pPr marL="0" indent="0" algn="r">
              <a:buNone/>
            </a:pPr>
            <a:r>
              <a:rPr lang="en-US" altLang="zh-CN" dirty="0" err="1"/>
              <a:t>Jcond</a:t>
            </a:r>
            <a:r>
              <a:rPr lang="zh-CN" altLang="en-US" dirty="0"/>
              <a:t>类指令：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32E9A70-769F-4886-8BEF-83B9A8757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764704"/>
            <a:ext cx="87852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55600" indent="-355600" algn="ctr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kern="0" dirty="0">
                <a:latin typeface="Times New Roman" pitchFamily="18" charset="0"/>
              </a:rPr>
              <a:t>基于特定 </a:t>
            </a:r>
            <a:r>
              <a:rPr lang="en-US" altLang="zh-CN" kern="0" dirty="0">
                <a:latin typeface="Times New Roman" pitchFamily="18" charset="0"/>
              </a:rPr>
              <a:t>CPU </a:t>
            </a:r>
            <a:r>
              <a:rPr lang="zh-CN" altLang="en-US" kern="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标志值</a:t>
            </a:r>
            <a:r>
              <a:rPr lang="zh-CN" altLang="en-US" kern="0" dirty="0">
                <a:latin typeface="Times New Roman" pitchFamily="18" charset="0"/>
              </a:rPr>
              <a:t>的跳转指令</a:t>
            </a:r>
          </a:p>
        </p:txBody>
      </p:sp>
      <p:graphicFrame>
        <p:nvGraphicFramePr>
          <p:cNvPr id="5" name="Group 88">
            <a:extLst>
              <a:ext uri="{FF2B5EF4-FFF2-40B4-BE49-F238E27FC236}">
                <a16:creationId xmlns:a16="http://schemas.microsoft.com/office/drawing/2014/main" id="{D401441B-BA1D-4196-978D-A870DE836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646591"/>
              </p:ext>
            </p:extLst>
          </p:nvPr>
        </p:nvGraphicFramePr>
        <p:xfrm>
          <a:off x="611188" y="1298104"/>
          <a:ext cx="8064500" cy="5029200"/>
        </p:xfrm>
        <a:graphic>
          <a:graphicData uri="http://schemas.openxmlformats.org/drawingml/2006/table">
            <a:tbl>
              <a:tblPr/>
              <a:tblGrid>
                <a:gridCol w="129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助记符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描   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标志值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JZ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为零则跳转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ZF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JNZ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不为零则跳转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ZF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9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如果设置进位标志则跳转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CF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JNC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如果未设置进位标志则跳转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CF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9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如果设置溢出标志则跳转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OF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如果未设置溢出标志则跳转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OF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9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如果设置符号标志则跳转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SF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JNS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如果未设置符号标志则跳转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SF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9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如果设置了奇偶标志则跳转（偶）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PF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JNP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如果未设置奇偶标志则跳转（奇）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PF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11ACB3-5F77-4021-BF19-9C0227098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92206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4DEB0-F3DF-4F4D-BEB7-7910486C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</a:t>
            </a:r>
            <a:r>
              <a:rPr lang="en-US" altLang="zh-CN" dirty="0"/>
              <a:t>8086</a:t>
            </a:r>
            <a:r>
              <a:rPr lang="zh-CN" altLang="en-US" dirty="0"/>
              <a:t>汇编语言程序设计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F9BAF0-E56E-4154-B458-EB73C8712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1133" y="73024"/>
            <a:ext cx="3034680" cy="523876"/>
          </a:xfrm>
        </p:spPr>
        <p:txBody>
          <a:bodyPr/>
          <a:lstStyle/>
          <a:p>
            <a:pPr marL="0" indent="0" algn="r">
              <a:buNone/>
            </a:pPr>
            <a:r>
              <a:rPr lang="en-US" altLang="zh-CN" dirty="0" err="1"/>
              <a:t>Jcond</a:t>
            </a:r>
            <a:r>
              <a:rPr lang="zh-CN" altLang="en-US" dirty="0"/>
              <a:t>类指令：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7D2E073-7703-4FA0-8C1A-BF0B7DBED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340396"/>
            <a:ext cx="87852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55600" indent="-355600" algn="ctr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kern="0">
                <a:latin typeface="Times New Roman" pitchFamily="18" charset="0"/>
              </a:rPr>
              <a:t>基于</a:t>
            </a:r>
            <a:r>
              <a:rPr lang="zh-CN" altLang="en-US" ker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无符号</a:t>
            </a:r>
            <a:r>
              <a:rPr lang="zh-CN" altLang="en-US" ker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整数</a:t>
            </a:r>
            <a:r>
              <a:rPr lang="zh-CN" altLang="en-US" kern="0">
                <a:latin typeface="Times New Roman" pitchFamily="18" charset="0"/>
              </a:rPr>
              <a:t>比较结果的跳转指令</a:t>
            </a:r>
            <a:endParaRPr lang="zh-CN" altLang="en-US" kern="0" dirty="0">
              <a:latin typeface="Times New Roman" pitchFamily="18" charset="0"/>
            </a:endParaRPr>
          </a:p>
        </p:txBody>
      </p:sp>
      <p:graphicFrame>
        <p:nvGraphicFramePr>
          <p:cNvPr id="11" name="Group 52">
            <a:extLst>
              <a:ext uri="{FF2B5EF4-FFF2-40B4-BE49-F238E27FC236}">
                <a16:creationId xmlns:a16="http://schemas.microsoft.com/office/drawing/2014/main" id="{E2BD4003-26E6-40D9-815A-7D436BCA5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294461"/>
              </p:ext>
            </p:extLst>
          </p:nvPr>
        </p:nvGraphicFramePr>
        <p:xfrm>
          <a:off x="1981200" y="1992859"/>
          <a:ext cx="6767513" cy="4114800"/>
        </p:xfrm>
        <a:graphic>
          <a:graphicData uri="http://schemas.openxmlformats.org/drawingml/2006/table">
            <a:tbl>
              <a:tblPr/>
              <a:tblGrid>
                <a:gridCol w="1296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助记符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描   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大于则跳转（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leftOp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＞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rightOp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JNBE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不小于或等于则跳转（同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JA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JAE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大于或等于则跳转（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leftOp</a:t>
                      </a: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≥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rightOp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JNB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不小于则跳转（同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JAE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小于则跳转（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leftOp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＜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rightOp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6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JNAE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不大于或等于则跳转（同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JB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9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JBE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小于或等于则跳转（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leftOp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≤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rightOp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不大于则跳转（同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JBE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Text Box 48">
            <a:extLst>
              <a:ext uri="{FF2B5EF4-FFF2-40B4-BE49-F238E27FC236}">
                <a16:creationId xmlns:a16="http://schemas.microsoft.com/office/drawing/2014/main" id="{C5C39BF1-4D08-41B3-8A38-CC5BF6B84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692696"/>
            <a:ext cx="3744913" cy="461665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rgbClr val="00007D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cmp leftOp,rightOp</a:t>
            </a:r>
          </a:p>
        </p:txBody>
      </p:sp>
      <p:sp>
        <p:nvSpPr>
          <p:cNvPr id="13" name="Rectangle 50">
            <a:extLst>
              <a:ext uri="{FF2B5EF4-FFF2-40B4-BE49-F238E27FC236}">
                <a16:creationId xmlns:a16="http://schemas.microsoft.com/office/drawing/2014/main" id="{235FD7EE-4919-421D-9DF8-00B3C8322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4796384"/>
            <a:ext cx="208915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5600" marR="0" lvl="0" indent="-355600" algn="l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A: Above</a:t>
            </a:r>
          </a:p>
          <a:p>
            <a:pPr marL="355600" marR="0" lvl="0" indent="-355600" algn="l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B: Below</a:t>
            </a:r>
          </a:p>
          <a:p>
            <a:pPr marL="355600" marR="0" lvl="0" indent="-355600" algn="l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E: Equal</a:t>
            </a: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7588108F-2D4F-4FE7-A51E-B09DBF27E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57387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4DEB0-F3DF-4F4D-BEB7-7910486C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</a:t>
            </a:r>
            <a:r>
              <a:rPr lang="en-US" altLang="zh-CN" dirty="0"/>
              <a:t>8086</a:t>
            </a:r>
            <a:r>
              <a:rPr lang="zh-CN" altLang="en-US" dirty="0"/>
              <a:t>汇编语言程序设计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F9BAF0-E56E-4154-B458-EB73C8712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1133" y="73024"/>
            <a:ext cx="3034680" cy="523876"/>
          </a:xfrm>
        </p:spPr>
        <p:txBody>
          <a:bodyPr/>
          <a:lstStyle/>
          <a:p>
            <a:pPr marL="0" indent="0" algn="r">
              <a:buNone/>
            </a:pPr>
            <a:r>
              <a:rPr lang="en-US" altLang="zh-CN" dirty="0" err="1"/>
              <a:t>Jcond</a:t>
            </a:r>
            <a:r>
              <a:rPr lang="zh-CN" altLang="en-US" dirty="0"/>
              <a:t>类指令：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4AEBF46-A549-4BE4-B84A-39BC5C5B4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341462"/>
            <a:ext cx="87852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55600" indent="-355600" algn="ctr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kern="0">
                <a:latin typeface="Times New Roman" pitchFamily="18" charset="0"/>
              </a:rPr>
              <a:t>基于</a:t>
            </a:r>
            <a:r>
              <a:rPr lang="zh-CN" altLang="en-US" ker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有符号</a:t>
            </a:r>
            <a:r>
              <a:rPr lang="zh-CN" altLang="en-US" ker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整数</a:t>
            </a:r>
            <a:r>
              <a:rPr lang="zh-CN" altLang="en-US" kern="0">
                <a:latin typeface="Times New Roman" pitchFamily="18" charset="0"/>
              </a:rPr>
              <a:t>比较结果的跳转指令</a:t>
            </a:r>
          </a:p>
        </p:txBody>
      </p:sp>
      <p:graphicFrame>
        <p:nvGraphicFramePr>
          <p:cNvPr id="5" name="Group 42">
            <a:extLst>
              <a:ext uri="{FF2B5EF4-FFF2-40B4-BE49-F238E27FC236}">
                <a16:creationId xmlns:a16="http://schemas.microsoft.com/office/drawing/2014/main" id="{329C88F3-49C8-4531-BA71-202E44546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049991"/>
              </p:ext>
            </p:extLst>
          </p:nvPr>
        </p:nvGraphicFramePr>
        <p:xfrm>
          <a:off x="1979613" y="1993925"/>
          <a:ext cx="6769100" cy="4114800"/>
        </p:xfrm>
        <a:graphic>
          <a:graphicData uri="http://schemas.openxmlformats.org/drawingml/2006/table">
            <a:tbl>
              <a:tblPr/>
              <a:tblGrid>
                <a:gridCol w="129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助记符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描   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大于则跳转（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leftOp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＞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rightOp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JNLE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不小于或等于则跳转（同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JG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JGE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大于或等于则跳转（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leftOp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≥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rightOp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JNL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不小于则跳转（同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JGE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小于则跳转（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leftOp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＜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rightOp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6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JNGE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不大于或等于则跳转（同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JL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9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小于或等于则跳转（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leftOp</a:t>
                      </a: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≤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rightOp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不大于则跳转（同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JLE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 Box 36">
            <a:extLst>
              <a:ext uri="{FF2B5EF4-FFF2-40B4-BE49-F238E27FC236}">
                <a16:creationId xmlns:a16="http://schemas.microsoft.com/office/drawing/2014/main" id="{CF73A59B-9C06-4E19-9734-B532D6AB3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693762"/>
            <a:ext cx="3744913" cy="461665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rgbClr val="00007D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cmp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en-US" altLang="zh-CN" sz="24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leftOp,rightOp</a:t>
            </a:r>
            <a:endParaRPr kumimoji="0" lang="en-US" altLang="zh-CN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7" name="Rectangle 43">
            <a:extLst>
              <a:ext uri="{FF2B5EF4-FFF2-40B4-BE49-F238E27FC236}">
                <a16:creationId xmlns:a16="http://schemas.microsoft.com/office/drawing/2014/main" id="{EC66110A-C83A-4C17-8E5D-C403A0F0F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4797450"/>
            <a:ext cx="208915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5600" marR="0" lvl="0" indent="-355600" algn="l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G: Greater</a:t>
            </a:r>
          </a:p>
          <a:p>
            <a:pPr marL="355600" marR="0" lvl="0" indent="-355600" algn="l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L: Less</a:t>
            </a:r>
          </a:p>
          <a:p>
            <a:pPr marL="355600" marR="0" lvl="0" indent="-355600" algn="l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E: Equal</a:t>
            </a: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47E2ECBF-B222-4000-8C35-EB457714E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84057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F998B-F7F0-45AE-A0CD-B41A9AF2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</a:t>
            </a:r>
            <a:r>
              <a:rPr lang="en-US" altLang="zh-CN" dirty="0"/>
              <a:t>8086</a:t>
            </a:r>
            <a:r>
              <a:rPr lang="zh-CN" altLang="en-US" dirty="0"/>
              <a:t>汇编语言程序设计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A8BFEF-5D23-48B7-8AC9-E44C64108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10"/>
            <a:ext cx="8362950" cy="5904734"/>
          </a:xfrm>
        </p:spPr>
        <p:txBody>
          <a:bodyPr/>
          <a:lstStyle/>
          <a:p>
            <a:r>
              <a:rPr lang="zh-CN" altLang="en-US" sz="2400" dirty="0"/>
              <a:t>常用寻址方式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0000FF"/>
                </a:solidFill>
              </a:rPr>
              <a:t>立即</a:t>
            </a:r>
            <a:r>
              <a:rPr lang="zh-CN" altLang="en-US" sz="2400" dirty="0"/>
              <a:t>寻址、</a:t>
            </a:r>
            <a:r>
              <a:rPr lang="zh-CN" altLang="en-US" sz="2400" dirty="0">
                <a:solidFill>
                  <a:srgbClr val="0000FF"/>
                </a:solidFill>
              </a:rPr>
              <a:t>直接</a:t>
            </a:r>
            <a:r>
              <a:rPr lang="zh-CN" altLang="en-US" sz="2400" dirty="0"/>
              <a:t>寻址、</a:t>
            </a:r>
            <a:r>
              <a:rPr lang="zh-CN" altLang="en-US" sz="2400" dirty="0">
                <a:solidFill>
                  <a:srgbClr val="0000FF"/>
                </a:solidFill>
              </a:rPr>
              <a:t>寄存器</a:t>
            </a:r>
            <a:r>
              <a:rPr lang="zh-CN" altLang="en-US" sz="2400" dirty="0"/>
              <a:t>寻址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0000FF"/>
                </a:solidFill>
              </a:rPr>
              <a:t>寄存器间接</a:t>
            </a:r>
            <a:r>
              <a:rPr lang="zh-CN" altLang="en-US" sz="2400" dirty="0"/>
              <a:t>寻址：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[BX]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[SI]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[DI]</a:t>
            </a:r>
          </a:p>
          <a:p>
            <a:pPr lvl="1"/>
            <a:r>
              <a:rPr lang="zh-CN" altLang="en-US" sz="2400" dirty="0">
                <a:solidFill>
                  <a:srgbClr val="0000FF"/>
                </a:solidFill>
              </a:rPr>
              <a:t>寄存器相对</a:t>
            </a:r>
            <a:r>
              <a:rPr lang="zh-CN" altLang="en-US" sz="2400" dirty="0"/>
              <a:t>寻址：</a:t>
            </a:r>
            <a:endParaRPr lang="en-US" altLang="zh-CN" sz="2400" dirty="0"/>
          </a:p>
          <a:p>
            <a:pPr lvl="2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TAB[BX]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TAB[SI]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TAB[DI]</a:t>
            </a:r>
          </a:p>
          <a:p>
            <a:pPr lvl="2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[TAB+BX]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[TAB+SI]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[TAB+DI]</a:t>
            </a:r>
          </a:p>
          <a:p>
            <a:pPr lvl="1"/>
            <a:r>
              <a:rPr lang="zh-CN" altLang="en-US" sz="2400" dirty="0">
                <a:solidFill>
                  <a:srgbClr val="0000FF"/>
                </a:solidFill>
              </a:rPr>
              <a:t>基址变址</a:t>
            </a:r>
            <a:r>
              <a:rPr lang="zh-CN" altLang="en-US" sz="2400" dirty="0"/>
              <a:t>寻址：</a:t>
            </a:r>
            <a:endParaRPr lang="en-US" altLang="zh-CN" sz="2400" dirty="0"/>
          </a:p>
          <a:p>
            <a:pPr lvl="2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[BX][SI]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[BX][DI]</a:t>
            </a:r>
          </a:p>
          <a:p>
            <a:pPr lvl="2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[BX+SI]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[BX+DI]</a:t>
            </a:r>
          </a:p>
          <a:p>
            <a:pPr lvl="1"/>
            <a:r>
              <a:rPr lang="zh-CN" altLang="en-US" sz="2400" dirty="0">
                <a:solidFill>
                  <a:srgbClr val="0000FF"/>
                </a:solidFill>
              </a:rPr>
              <a:t>相对基址变址</a:t>
            </a:r>
            <a:r>
              <a:rPr lang="zh-CN" altLang="en-US" sz="2400" dirty="0"/>
              <a:t>寻址：</a:t>
            </a:r>
            <a:endParaRPr lang="en-US" altLang="zh-CN" sz="2400" dirty="0"/>
          </a:p>
          <a:p>
            <a:pPr lvl="2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TAB[BX][SI]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TAB[BX][DI]</a:t>
            </a:r>
          </a:p>
          <a:p>
            <a:pPr lvl="2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TAB[BX+SI]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TAB[BX+DI]</a:t>
            </a:r>
          </a:p>
          <a:p>
            <a:pPr lvl="2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[TAB+BX+SI]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[TAB+BX+DI]</a:t>
            </a:r>
          </a:p>
          <a:p>
            <a:r>
              <a:rPr lang="zh-CN" altLang="en-US" sz="2400" dirty="0"/>
              <a:t>程序框架、子程序结构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F7E0F1-4D74-44A0-8C09-80811B74B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84055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F998B-F7F0-45AE-A0CD-B41A9AF2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</a:t>
            </a:r>
            <a:r>
              <a:rPr lang="en-US" altLang="zh-CN" dirty="0"/>
              <a:t>8086</a:t>
            </a:r>
            <a:r>
              <a:rPr lang="zh-CN" altLang="en-US" dirty="0"/>
              <a:t>汇编语言程序设计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A8BFEF-5D23-48B7-8AC9-E44C64108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0"/>
            <a:ext cx="8362950" cy="523875"/>
          </a:xfrm>
        </p:spPr>
        <p:txBody>
          <a:bodyPr/>
          <a:lstStyle/>
          <a:p>
            <a:r>
              <a:rPr lang="zh-CN" altLang="en-US" sz="2400" dirty="0"/>
              <a:t>程序框架、子程序结构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25EADD0-4442-4100-9A28-EF5FC0E44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980806"/>
            <a:ext cx="6048672" cy="55976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kern="0" dirty="0">
                <a:latin typeface="Courier New" pitchFamily="49" charset="0"/>
              </a:rPr>
              <a:t>STACK  </a:t>
            </a:r>
            <a:r>
              <a:rPr lang="en-US" altLang="zh-CN" sz="2000" kern="0" dirty="0">
                <a:solidFill>
                  <a:srgbClr val="9900CC"/>
                </a:solidFill>
                <a:latin typeface="Courier New" pitchFamily="49" charset="0"/>
              </a:rPr>
              <a:t>SEGMENT</a:t>
            </a:r>
            <a:r>
              <a:rPr lang="en-US" altLang="zh-CN" sz="2000" kern="0" dirty="0">
                <a:latin typeface="Courier New" pitchFamily="49" charset="0"/>
              </a:rPr>
              <a:t> STACK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kern="0" dirty="0">
                <a:latin typeface="Courier New" pitchFamily="49" charset="0"/>
              </a:rPr>
              <a:t>       DB	100 DUP(0)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kern="0" dirty="0">
                <a:latin typeface="Courier New" pitchFamily="49" charset="0"/>
              </a:rPr>
              <a:t>STACK  ENDS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kern="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kern="0" dirty="0">
                <a:latin typeface="Courier New" pitchFamily="49" charset="0"/>
              </a:rPr>
              <a:t>DATA   </a:t>
            </a:r>
            <a:r>
              <a:rPr lang="en-US" altLang="zh-CN" sz="2000" kern="0" dirty="0">
                <a:solidFill>
                  <a:srgbClr val="9900CC"/>
                </a:solidFill>
                <a:latin typeface="Courier New" pitchFamily="49" charset="0"/>
              </a:rPr>
              <a:t>SEGMENT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kern="0" dirty="0">
                <a:latin typeface="Courier New" pitchFamily="49" charset="0"/>
              </a:rPr>
              <a:t>NUM8   DB 16,25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kern="0" dirty="0">
                <a:latin typeface="Courier New" pitchFamily="49" charset="0"/>
              </a:rPr>
              <a:t>NUM16  DW 36,64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kern="0" dirty="0">
                <a:latin typeface="Courier New" pitchFamily="49" charset="0"/>
              </a:rPr>
              <a:t>ARRAY8 DB 20 DUP(0)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kern="0" dirty="0">
                <a:latin typeface="宋体"/>
              </a:rPr>
              <a:t>………</a:t>
            </a:r>
            <a:r>
              <a:rPr lang="en-US" altLang="zh-CN" sz="2000" kern="0" dirty="0">
                <a:latin typeface="Courier New" pitchFamily="49" charset="0"/>
              </a:rPr>
              <a:t>  </a:t>
            </a:r>
            <a:r>
              <a:rPr lang="en-US" altLang="zh-CN" sz="2000" kern="0" dirty="0">
                <a:latin typeface="宋体"/>
              </a:rPr>
              <a:t>…………</a:t>
            </a:r>
            <a:endParaRPr lang="en-US" altLang="zh-CN" sz="2000" kern="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kern="0" dirty="0">
                <a:latin typeface="Courier New" pitchFamily="49" charset="0"/>
              </a:rPr>
              <a:t>DATA   ENDS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kern="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kern="0" dirty="0">
                <a:latin typeface="Courier New" pitchFamily="49" charset="0"/>
              </a:rPr>
              <a:t>CODE   </a:t>
            </a:r>
            <a:r>
              <a:rPr lang="en-US" altLang="zh-CN" sz="2000" kern="0" dirty="0">
                <a:solidFill>
                  <a:srgbClr val="9900CC"/>
                </a:solidFill>
                <a:latin typeface="Courier New" pitchFamily="49" charset="0"/>
              </a:rPr>
              <a:t>SEGMENT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kern="0" dirty="0">
                <a:latin typeface="Courier New" pitchFamily="49" charset="0"/>
              </a:rPr>
              <a:t>       </a:t>
            </a:r>
            <a:r>
              <a:rPr lang="en-US" altLang="zh-CN" sz="2000" kern="0" dirty="0">
                <a:solidFill>
                  <a:srgbClr val="9900CC"/>
                </a:solidFill>
                <a:latin typeface="Courier New" pitchFamily="49" charset="0"/>
              </a:rPr>
              <a:t>ASSUME</a:t>
            </a:r>
            <a:r>
              <a:rPr lang="en-US" altLang="zh-CN" sz="2000" kern="0" dirty="0">
                <a:latin typeface="Courier New" pitchFamily="49" charset="0"/>
              </a:rPr>
              <a:t> CS:CODE,DS:DATA,SS:STACK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kern="0" dirty="0">
                <a:latin typeface="Courier New" pitchFamily="49" charset="0"/>
              </a:rPr>
              <a:t>START:</a:t>
            </a:r>
            <a:r>
              <a:rPr lang="en-US" altLang="zh-CN" sz="2000" kern="0" dirty="0">
                <a:solidFill>
                  <a:srgbClr val="0000FF"/>
                </a:solidFill>
                <a:latin typeface="Courier New" pitchFamily="49" charset="0"/>
              </a:rPr>
              <a:t> MOV AX,DATA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0000FF"/>
                </a:solidFill>
                <a:latin typeface="Courier New" pitchFamily="49" charset="0"/>
              </a:rPr>
              <a:t>       MOV DS,AX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kern="0" dirty="0">
                <a:latin typeface="宋体"/>
              </a:rPr>
              <a:t>        …………</a:t>
            </a:r>
            <a:endParaRPr lang="en-US" altLang="zh-CN" sz="2000" kern="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0000FF"/>
                </a:solidFill>
                <a:latin typeface="Courier New" pitchFamily="49" charset="0"/>
              </a:rPr>
              <a:t>       MOV AX,4C00H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0000FF"/>
                </a:solidFill>
                <a:latin typeface="Courier New" pitchFamily="49" charset="0"/>
              </a:rPr>
              <a:t>       INT 21H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kern="0" dirty="0">
                <a:latin typeface="Courier New" pitchFamily="49" charset="0"/>
              </a:rPr>
              <a:t>CODE   ENDS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kern="0" dirty="0">
                <a:latin typeface="Courier New" pitchFamily="49" charset="0"/>
              </a:rPr>
              <a:t>       END START</a:t>
            </a:r>
            <a:endParaRPr lang="en-US" altLang="zh-CN" sz="2400" kern="0" dirty="0">
              <a:latin typeface="Courier New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59A1B4A-2437-4476-A7D6-B9D55F7BD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8455" y="2015475"/>
            <a:ext cx="2344025" cy="1728192"/>
          </a:xfrm>
          <a:prstGeom prst="rect">
            <a:avLst/>
          </a:prstGeom>
          <a:solidFill>
            <a:srgbClr val="CCFFCC"/>
          </a:solidFill>
          <a:ln w="1905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kern="0" dirty="0">
                <a:latin typeface="Courier New" pitchFamily="49" charset="0"/>
              </a:rPr>
              <a:t>SUB1 PROC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kern="0" dirty="0">
                <a:latin typeface="Courier New" pitchFamily="49" charset="0"/>
              </a:rPr>
              <a:t>     PUSH </a:t>
            </a:r>
            <a:r>
              <a:rPr lang="en-US" altLang="zh-CN" sz="2000" kern="0" dirty="0">
                <a:latin typeface="+mn-ea"/>
              </a:rPr>
              <a:t>…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kern="0" dirty="0">
                <a:latin typeface="Courier New" pitchFamily="49" charset="0"/>
              </a:rPr>
              <a:t>     </a:t>
            </a:r>
            <a:r>
              <a:rPr lang="en-US" altLang="zh-CN" sz="2000" kern="0" dirty="0">
                <a:latin typeface="+mn-ea"/>
              </a:rPr>
              <a:t>……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kern="0" dirty="0">
                <a:latin typeface="Courier New" pitchFamily="49" charset="0"/>
              </a:rPr>
              <a:t>     POP </a:t>
            </a:r>
            <a:r>
              <a:rPr lang="en-US" altLang="zh-CN" sz="2000" kern="0" dirty="0">
                <a:latin typeface="+mn-ea"/>
              </a:rPr>
              <a:t>…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kern="0" dirty="0">
                <a:latin typeface="Courier New" pitchFamily="49" charset="0"/>
              </a:rPr>
              <a:t>     RET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kern="0" dirty="0">
                <a:latin typeface="Courier New" pitchFamily="49" charset="0"/>
              </a:rPr>
              <a:t>SUB1 ENDP</a:t>
            </a:r>
            <a:endParaRPr lang="en-US" altLang="zh-CN" sz="2400" kern="0" dirty="0">
              <a:latin typeface="Courier New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2E3197-60F6-43F3-8610-D1ED3EF14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1B4ED28-6F4C-4A63-88C6-844EF034B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3690" y="980807"/>
            <a:ext cx="2348790" cy="936026"/>
          </a:xfrm>
          <a:prstGeom prst="rect">
            <a:avLst/>
          </a:prstGeom>
          <a:solidFill>
            <a:srgbClr val="CCFFFF"/>
          </a:solidFill>
          <a:ln w="19050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kern="0" dirty="0">
                <a:latin typeface="Courier New" pitchFamily="49" charset="0"/>
              </a:rPr>
              <a:t>     </a:t>
            </a:r>
            <a:r>
              <a:rPr lang="en-US" altLang="zh-CN" sz="2000" kern="0" dirty="0">
                <a:latin typeface="+mn-ea"/>
              </a:rPr>
              <a:t>……</a:t>
            </a:r>
            <a:endParaRPr lang="en-US" altLang="zh-CN" sz="2000" kern="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kern="0" dirty="0">
                <a:latin typeface="Courier New" pitchFamily="49" charset="0"/>
              </a:rPr>
              <a:t>     CALL SUB1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kern="0" dirty="0">
                <a:latin typeface="Courier New" pitchFamily="49" charset="0"/>
              </a:rPr>
              <a:t>     </a:t>
            </a:r>
            <a:r>
              <a:rPr lang="en-US" altLang="zh-CN" sz="2000" kern="0" dirty="0">
                <a:solidFill>
                  <a:srgbClr val="000000"/>
                </a:solidFill>
                <a:latin typeface="宋体"/>
                <a:ea typeface="宋体" pitchFamily="2" charset="-122"/>
              </a:rPr>
              <a:t>……</a:t>
            </a:r>
            <a:endParaRPr lang="en-US" altLang="zh-CN" sz="2400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22651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CheXQ_class_4比3_组成">
  <a:themeElements>
    <a:clrScheme name="自定义 3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0000FF"/>
      </a:hlink>
      <a:folHlink>
        <a:srgbClr val="9900CC"/>
      </a:folHlink>
    </a:clrScheme>
    <a:fontScheme name="Pixel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 bwMode="auto">
        <a:noFill/>
        <a:ln w="28575" algn="ctr">
          <a:noFill/>
          <a:miter lim="800000"/>
          <a:headEnd/>
          <a:tailEnd type="none" w="med" len="lg"/>
        </a:ln>
        <a:effectLst/>
      </a:spPr>
      <a:bodyPr>
        <a:spAutoFit/>
      </a:bodyPr>
      <a:lstStyle>
        <a:defPPr algn="l">
          <a:spcBef>
            <a:spcPts val="0"/>
          </a:spcBef>
          <a:defRPr sz="1800" dirty="0"/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eXQ_class_4比3_组成" id="{2E2F00E5-D45F-41D2-99A1-33C4BF84DE8C}" vid="{4F1B07DB-C361-4FB6-A6BA-95BC4BDFCD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CheXQ_class_4比3_组成</Template>
  <TotalTime>413</TotalTime>
  <Words>1356</Words>
  <Application>Microsoft Office PowerPoint</Application>
  <PresentationFormat>全屏显示(4:3)</PresentationFormat>
  <Paragraphs>325</Paragraphs>
  <Slides>17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等线</vt:lpstr>
      <vt:lpstr>黑体</vt:lpstr>
      <vt:lpstr>楷体</vt:lpstr>
      <vt:lpstr>楷体_GB2312</vt:lpstr>
      <vt:lpstr>宋体</vt:lpstr>
      <vt:lpstr>Arial</vt:lpstr>
      <vt:lpstr>Arial Black</vt:lpstr>
      <vt:lpstr>Courier New</vt:lpstr>
      <vt:lpstr>Times New Roman</vt:lpstr>
      <vt:lpstr>Wingdings</vt:lpstr>
      <vt:lpstr>CheXQ_class_4比3_组成</vt:lpstr>
      <vt:lpstr>微机原理与系统设计</vt:lpstr>
      <vt:lpstr>第2章  8086/8088 CPU</vt:lpstr>
      <vt:lpstr>第2章  8086/8088 CPU</vt:lpstr>
      <vt:lpstr>第3章  8086汇编语言程序设计</vt:lpstr>
      <vt:lpstr>第3章  8086汇编语言程序设计</vt:lpstr>
      <vt:lpstr>第3章  8086汇编语言程序设计</vt:lpstr>
      <vt:lpstr>第3章  8086汇编语言程序设计</vt:lpstr>
      <vt:lpstr>第3章  8086汇编语言程序设计</vt:lpstr>
      <vt:lpstr>第3章  8086汇编语言程序设计</vt:lpstr>
      <vt:lpstr>第3章  8086汇编： 程序举例1</vt:lpstr>
      <vt:lpstr>第3章  8086汇编： 程序举例2</vt:lpstr>
      <vt:lpstr>第4章  总线驱动与控制</vt:lpstr>
      <vt:lpstr>第5章  存储器设计</vt:lpstr>
      <vt:lpstr>第6章  输入/输出技术</vt:lpstr>
      <vt:lpstr>PowerPoint 演示文稿</vt:lpstr>
      <vt:lpstr>第7章  8255、8253</vt:lpstr>
      <vt:lpstr>第8章  LED数码管、A/D、D/A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微机原理及接口技术 第8章  基于总线的I/O接口设计</dc:title>
  <dc:creator>车向泉</dc:creator>
  <cp:lastModifiedBy>车向泉</cp:lastModifiedBy>
  <cp:revision>47</cp:revision>
  <dcterms:created xsi:type="dcterms:W3CDTF">2018-12-26T10:43:42Z</dcterms:created>
  <dcterms:modified xsi:type="dcterms:W3CDTF">2018-12-28T10:50:28Z</dcterms:modified>
</cp:coreProperties>
</file>