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9" r:id="rId2"/>
    <p:sldMasterId id="2147483672" r:id="rId3"/>
    <p:sldMasterId id="2147483685" r:id="rId4"/>
    <p:sldMasterId id="2147483698" r:id="rId5"/>
    <p:sldMasterId id="2147483711" r:id="rId6"/>
  </p:sldMasterIdLst>
  <p:notesMasterIdLst>
    <p:notesMasterId r:id="rId44"/>
  </p:notesMasterIdLst>
  <p:handoutMasterIdLst>
    <p:handoutMasterId r:id="rId45"/>
  </p:handoutMasterIdLst>
  <p:sldIdLst>
    <p:sldId id="1585" r:id="rId7"/>
    <p:sldId id="1553" r:id="rId8"/>
    <p:sldId id="1562" r:id="rId9"/>
    <p:sldId id="1554" r:id="rId10"/>
    <p:sldId id="1563" r:id="rId11"/>
    <p:sldId id="1582" r:id="rId12"/>
    <p:sldId id="1555" r:id="rId13"/>
    <p:sldId id="1561" r:id="rId14"/>
    <p:sldId id="1565" r:id="rId15"/>
    <p:sldId id="1556" r:id="rId16"/>
    <p:sldId id="1586" r:id="rId17"/>
    <p:sldId id="1587" r:id="rId18"/>
    <p:sldId id="1588" r:id="rId19"/>
    <p:sldId id="1589" r:id="rId20"/>
    <p:sldId id="1590" r:id="rId21"/>
    <p:sldId id="1591" r:id="rId22"/>
    <p:sldId id="1592" r:id="rId23"/>
    <p:sldId id="1593" r:id="rId24"/>
    <p:sldId id="1566" r:id="rId25"/>
    <p:sldId id="1567" r:id="rId26"/>
    <p:sldId id="1581" r:id="rId27"/>
    <p:sldId id="1583" r:id="rId28"/>
    <p:sldId id="1584" r:id="rId29"/>
    <p:sldId id="1557" r:id="rId30"/>
    <p:sldId id="1580" r:id="rId31"/>
    <p:sldId id="1558" r:id="rId32"/>
    <p:sldId id="1568" r:id="rId33"/>
    <p:sldId id="1569" r:id="rId34"/>
    <p:sldId id="1570" r:id="rId35"/>
    <p:sldId id="1571" r:id="rId36"/>
    <p:sldId id="1572" r:id="rId37"/>
    <p:sldId id="1574" r:id="rId38"/>
    <p:sldId id="1575" r:id="rId39"/>
    <p:sldId id="1576" r:id="rId40"/>
    <p:sldId id="1577" r:id="rId41"/>
    <p:sldId id="1579" r:id="rId42"/>
    <p:sldId id="1559" r:id="rId43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D60093"/>
    <a:srgbClr val="CCFFFF"/>
    <a:srgbClr val="006600"/>
    <a:srgbClr val="CCFFCC"/>
    <a:srgbClr val="FFCCFF"/>
    <a:srgbClr val="FFFFCC"/>
    <a:srgbClr val="FF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945" autoAdjust="0"/>
    <p:restoredTop sz="96095" autoAdjust="0"/>
  </p:normalViewPr>
  <p:slideViewPr>
    <p:cSldViewPr>
      <p:cViewPr>
        <p:scale>
          <a:sx n="73" d="100"/>
          <a:sy n="73" d="100"/>
        </p:scale>
        <p:origin x="-10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第十三次课</a:t>
            </a:r>
          </a:p>
        </p:txBody>
      </p:sp>
      <p:sp>
        <p:nvSpPr>
          <p:cNvPr id="200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0E3EDD7-2C4A-4EA2-94DE-B9880CD64E8E}" type="slidenum">
              <a:rPr lang="zh-CN" altLang="en-US" sz="1200" b="0">
                <a:solidFill>
                  <a:prstClr val="black"/>
                </a:solidFill>
                <a:ea typeface="黑体" pitchFamily="49" charset="-122"/>
              </a:rPr>
              <a:pPr eaLnBrk="1" hangingPunct="1"/>
              <a:t>1</a:t>
            </a:fld>
            <a:endParaRPr lang="en-US" altLang="zh-CN" sz="1200" b="0">
              <a:solidFill>
                <a:prstClr val="black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EC2B316-FDD8-4B93-B11D-58BA5E820AEE}" type="slidenum">
              <a:rPr lang="zh-CN" altLang="en-US" sz="1200" b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11</a:t>
            </a:fld>
            <a:endParaRPr lang="zh-CN" altLang="en-US" sz="1200" b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20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602DB70-EAED-410D-93EB-47C6DC0DF602}" type="slidenum">
              <a:rPr lang="zh-CN" altLang="en-US" sz="1200" b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12</a:t>
            </a:fld>
            <a:endParaRPr lang="zh-CN" altLang="en-US" sz="1200" b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21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92D7EA9-3BB5-44EF-AAB1-2E6AB3A8A98A}" type="slidenum">
              <a:rPr lang="zh-CN" altLang="en-US" sz="1200" b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13</a:t>
            </a:fld>
            <a:endParaRPr lang="zh-CN" altLang="en-US" sz="1200" b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6EA858E-556A-4984-B3ED-1FF21F9F736B}" type="slidenum">
              <a:rPr lang="zh-CN" altLang="en-US" sz="1200" b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14</a:t>
            </a:fld>
            <a:endParaRPr lang="zh-CN" altLang="en-US" sz="1200" b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3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C1F398C-E84A-48DA-A0E8-1DAC2AC99657}" type="slidenum">
              <a:rPr lang="zh-CN" altLang="en-US" sz="1200" b="0">
                <a:solidFill>
                  <a:srgbClr val="000000"/>
                </a:solidFill>
                <a:ea typeface="黑体" pitchFamily="49" charset="-122"/>
              </a:rPr>
              <a:pPr eaLnBrk="1" hangingPunct="1"/>
              <a:t>15</a:t>
            </a:fld>
            <a:endParaRPr lang="zh-CN" altLang="en-US" sz="1200" b="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charset="-122"/>
              </a:rPr>
              <a:t>程序如何来编写呢？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charset="-122"/>
              </a:rPr>
              <a:t>这其实就是用到我们在第三章里面学习汇编语言程序设计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charset="-122"/>
              </a:rPr>
              <a:t>下面我们来分析下如何来编写程序</a:t>
            </a:r>
            <a:endParaRPr lang="en-US" altLang="zh-CN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ea typeface="宋体" charset="-122"/>
              </a:rPr>
              <a:t>RAM</a:t>
            </a:r>
            <a:r>
              <a:rPr lang="zh-CN" altLang="en-US" smtClean="0">
                <a:ea typeface="宋体" charset="-122"/>
              </a:rPr>
              <a:t>存储器的数据是不是存放在数据段，首先需要初始化数据段</a:t>
            </a:r>
          </a:p>
        </p:txBody>
      </p:sp>
      <p:sp>
        <p:nvSpPr>
          <p:cNvPr id="224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2958140-FA4E-42C1-84BA-5F0AB02C72AD}" type="slidenum">
              <a:rPr lang="zh-CN" altLang="en-US" sz="1200" b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17</a:t>
            </a:fld>
            <a:endParaRPr lang="zh-CN" altLang="en-US" sz="1200" b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电路和程序之间如何关联起来</a:t>
            </a:r>
          </a:p>
        </p:txBody>
      </p:sp>
      <p:sp>
        <p:nvSpPr>
          <p:cNvPr id="225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E9CD137-3F51-4677-9E8E-F97E2BE7E929}" type="slidenum">
              <a:rPr lang="zh-CN" altLang="en-US" sz="1200" b="0">
                <a:solidFill>
                  <a:srgbClr val="000000"/>
                </a:solidFill>
                <a:ea typeface="黑体" pitchFamily="49" charset="-122"/>
              </a:rPr>
              <a:pPr eaLnBrk="1" hangingPunct="1"/>
              <a:t>18</a:t>
            </a:fld>
            <a:endParaRPr lang="zh-CN" altLang="en-US" sz="1200" b="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A5FE76-19FD-4865-986C-807B73FEE5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2017年12月1日星期五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14:23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81B60-B1F2-4793-8A3E-03B46EA5998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0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D484A-324C-4C2B-87BE-0BCB2C84CE5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383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107E8-F8C0-41F6-AF01-471F08678D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36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4F82-356C-436F-BF36-9F26B6321C6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12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C277A-3FB9-4EC8-8FF3-9BA6D9C67BD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50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AD7D-0932-40A5-967D-75FAF4514E6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2465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521051-3486-44D5-8914-BB4520953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78650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500EB79-5E00-4DE7-AE21-6CE981A66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68727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A164A0-6242-4298-888C-1EC3A3E1BE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9500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E787590-E8C9-4664-9990-A032638C6E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80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36295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94A3DC-8A7E-43E9-AE06-13866E273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49021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A921EB-4CC5-48EC-B9A9-68A550F839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35562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A42C07-6F28-4992-934B-0B4A730C03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88690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33D796C-6135-4220-878E-9163400A6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3114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F776C05-C5CD-4378-A999-D99A9F680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22722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4D7F74-753A-474D-885E-8CAA15DE90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1251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F249BF-E0C9-43AC-9AA0-147B1AA6F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1041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287C15-7C40-4F75-88CD-DE3B6F4517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85357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C5F1B54-E984-4968-AD05-D796E52758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7847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1D6768-FFF8-4DE7-8F46-D389D3739B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3668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BD53F8C-C6E3-4E8D-AE8C-89779D509A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2138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BB7BBAE-4E10-4C61-8479-9EB2796BC3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4941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D5AEAB7-9EC6-49ED-B14F-6C5A8E7B95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8797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DDDA99-5E17-40FA-A4FF-01014D8A2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1960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019E41C-6874-4DB7-B667-728EF70823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6214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75B779-550E-4B80-8ABD-251859E2BB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93345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B9B527-E427-4E88-9738-71FD098B86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37901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C8E66CF-0272-4BAF-A938-0930B5D1BA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09828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64EBC7-8281-4943-8D4D-722405BE1D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4689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1FB104-8753-4E8B-8B85-8DA4BB208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7803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 smtClean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D4CAE-0E66-4891-9F32-FE3338BA08C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7335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B967110-CDCD-445F-BF47-34AF33D305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37121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624F19-0BCC-460B-9425-9021FF397E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23732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B27DBED-B9F2-4B82-95A8-CEDBC1B1B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25939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61C358-8762-490C-8AD7-717612095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47118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CF2EE5-4869-495E-B7BC-7C136485A7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4818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E1345A-45BE-4AD9-88CD-A86B677D6C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304365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29F28C-9FC7-40B7-85CC-45CF6AFF3F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1150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F4AAC9C-106A-465E-A39A-F5FB72D510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5478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8DD87C-4735-40F9-9425-A96F86566E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99206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C4B37BF-427D-4DCF-8B10-61096439C6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2402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EB7A5-C209-49D5-A262-17E848D4EB1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3059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5C11EC-0EEB-4D96-8B76-FD17638361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09107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78B148E-83AE-41A8-8943-F89C903B7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14178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endParaRPr lang="zh-CN" altLang="en-US" b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1D3E69-1948-44DE-8DA1-DBEAF1580E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77015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6EF14D-02F7-4282-9A6D-CF36C5B6D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95500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6D7D357-8F76-465D-B77E-E8CDFD2B81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97045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DE2045-9D40-44CA-803E-A43CA6FC4A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633884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CFC08B8-8BA8-4864-97B3-8A4B7EA462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08341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3007CFA-9AED-49DC-A886-951FEC2C1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01895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31CA7D-8E78-4359-BA9C-F18134C43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1743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8AA73BC-5A7E-4728-8F1A-DE9D4E121F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1289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0A1E4-D7EB-453B-A45A-B2A16959500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8863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125ECB3-6796-4212-8E94-2C6DA937B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21332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3C03EC-7CD5-43AD-926E-D8DE6D3ECB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08687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157B8B6-BD9E-4C42-98B4-BDFF9FE1F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6130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F34814-74EE-4AA9-BA44-2333E7D7C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0167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58DE3-F89B-42A8-AEB5-475BE2101BE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459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7EC0E-83AA-486A-9553-81F28EDE38C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5761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DE745-5FFF-49FE-B800-2C9D0DBFE0D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76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566739"/>
            <a:ext cx="83629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latin typeface="+mn-lt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fld id="{6145C041-981E-44A2-9D11-CE44A495E793}" type="slidenum">
              <a:rPr lang="zh-CN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+mn-lt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rgbClr val="000000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E0E32152-2644-4002-9C8E-94DBDF8EAB5D}" type="slidenum">
              <a:rPr lang="zh-CN" altLang="en-US"/>
              <a:pPr>
                <a:spcBef>
                  <a:spcPct val="0"/>
                </a:spcBef>
                <a:defRPr/>
              </a:pPr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410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410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410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411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411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2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rgbClr val="000000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784F5606-3423-4764-A22C-7DCA7B38F19E}" type="slidenum">
              <a:rPr lang="zh-CN" altLang="en-US"/>
              <a:pPr>
                <a:spcBef>
                  <a:spcPct val="0"/>
                </a:spcBef>
                <a:defRPr/>
              </a:pPr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81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82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3083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3084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3085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3086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87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3088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8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rgbClr val="000000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BFC3B910-769F-4DBC-9D4A-B517FA3DBA99}" type="slidenum">
              <a:rPr lang="zh-CN" altLang="en-US"/>
              <a:pPr>
                <a:spcBef>
                  <a:spcPct val="0"/>
                </a:spcBef>
                <a:defRPr/>
              </a:pPr>
              <a:t>‹#›</a:t>
            </a:fld>
            <a:endParaRPr lang="en-US" altLang="zh-CN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513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513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513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513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513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5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solidFill>
                  <a:srgbClr val="000000"/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fld id="{982C397A-7E18-4E54-A7F6-C41B02CFDE7F}" type="slidenum">
              <a:rPr lang="zh-CN" altLang="en-US"/>
              <a:pPr>
                <a:spcBef>
                  <a:spcPct val="0"/>
                </a:spcBef>
                <a:defRPr/>
              </a:pPr>
              <a:t>‹#›</a:t>
            </a:fld>
            <a:endParaRPr lang="en-US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5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616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endParaRPr lang="zh-CN" altLang="en-US" sz="1800" b="0" smtClean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47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11" Type="http://schemas.openxmlformats.org/officeDocument/2006/relationships/image" Target="../media/image14.emf"/><Relationship Id="rId5" Type="http://schemas.openxmlformats.org/officeDocument/2006/relationships/image" Target="../media/image9.png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3.xml"/><Relationship Id="rId1" Type="http://schemas.openxmlformats.org/officeDocument/2006/relationships/tags" Target="../tags/tag5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8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1700213"/>
            <a:ext cx="7235825" cy="2592387"/>
          </a:xfrm>
          <a:noFill/>
        </p:spPr>
        <p:txBody>
          <a:bodyPr anchor="ctr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 smtClean="0">
                <a:solidFill>
                  <a:srgbClr val="FFFF00"/>
                </a:solidFill>
                <a:ea typeface="黑体" pitchFamily="49" charset="-122"/>
              </a:rPr>
              <a:t>微机原理及接口技术</a:t>
            </a:r>
            <a:endParaRPr lang="zh-CN" altLang="en-US" sz="4800" dirty="0" smtClean="0">
              <a:solidFill>
                <a:srgbClr val="FFFF00"/>
              </a:solidFill>
              <a:ea typeface="黑体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 smtClean="0">
                <a:solidFill>
                  <a:srgbClr val="FFFFFF"/>
                </a:solidFill>
                <a:ea typeface="黑体" pitchFamily="49" charset="-122"/>
              </a:rPr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2869920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存储技术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r>
              <a:rPr lang="zh-CN" altLang="en-US" dirty="0" smtClean="0"/>
              <a:t>给定地址范围，确定共多少</a:t>
            </a:r>
            <a:r>
              <a:rPr lang="en-US" altLang="zh-CN" dirty="0" smtClean="0"/>
              <a:t>K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给定芯片，确定需要多少片。</a:t>
            </a:r>
            <a:endParaRPr lang="en-US" altLang="zh-CN" dirty="0" smtClean="0"/>
          </a:p>
          <a:p>
            <a:r>
              <a:rPr lang="zh-CN" altLang="en-US" dirty="0" smtClean="0"/>
              <a:t>常用半导体存储器芯片：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SRAM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6264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6116</a:t>
            </a:r>
          </a:p>
          <a:p>
            <a:pPr lvl="1"/>
            <a:r>
              <a:rPr lang="en-US" altLang="zh-CN" sz="2400" dirty="0" smtClean="0"/>
              <a:t>DRAM</a:t>
            </a:r>
          </a:p>
          <a:p>
            <a:pPr lvl="2"/>
            <a:r>
              <a:rPr lang="zh-CN" altLang="en-US" dirty="0" smtClean="0"/>
              <a:t>传统 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2164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读写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刷新</a:t>
            </a:r>
            <a:r>
              <a:rPr lang="zh-CN" altLang="en-US" dirty="0" smtClean="0"/>
              <a:t>时序 </a:t>
            </a:r>
            <a:r>
              <a:rPr lang="en-US" altLang="zh-CN" dirty="0" smtClean="0"/>
              <a:t>—— RAS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</a:t>
            </a:r>
          </a:p>
          <a:p>
            <a:pPr lvl="2"/>
            <a:r>
              <a:rPr lang="en-US" altLang="zh-CN" dirty="0" smtClean="0"/>
              <a:t>SDRAM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DDR SDRAM</a:t>
            </a:r>
            <a:r>
              <a:rPr lang="zh-CN" altLang="en-US" dirty="0" smtClean="0"/>
              <a:t>，时钟上升沿、下降沿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EPROM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2764</a:t>
            </a:r>
          </a:p>
          <a:p>
            <a:r>
              <a:rPr lang="zh-CN" altLang="en-US" dirty="0" smtClean="0"/>
              <a:t>芯片连接、编程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8088 </a:t>
            </a:r>
            <a:r>
              <a:rPr lang="zh-CN" altLang="en-US" sz="2400" dirty="0" smtClean="0"/>
              <a:t>总线：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位数据读写，</a:t>
            </a:r>
            <a:r>
              <a:rPr lang="zh-CN" altLang="en-US" sz="2400" dirty="0" smtClean="0">
                <a:solidFill>
                  <a:srgbClr val="0000FF"/>
                </a:solidFill>
              </a:rPr>
              <a:t>字扩展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8086 </a:t>
            </a:r>
            <a:r>
              <a:rPr lang="zh-CN" altLang="en-US" sz="2400" dirty="0" smtClean="0"/>
              <a:t>总线：可实现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位数据读写，</a:t>
            </a:r>
            <a:r>
              <a:rPr lang="zh-CN" altLang="en-US" sz="2400" dirty="0" smtClean="0">
                <a:solidFill>
                  <a:srgbClr val="0000FF"/>
                </a:solidFill>
              </a:rPr>
              <a:t>位扩展</a:t>
            </a:r>
            <a:r>
              <a:rPr lang="zh-CN" altLang="en-US" sz="2400" dirty="0" smtClean="0"/>
              <a:t> 或 </a:t>
            </a:r>
            <a:r>
              <a:rPr lang="zh-CN" altLang="en-US" sz="2400" dirty="0" smtClean="0">
                <a:solidFill>
                  <a:srgbClr val="0000FF"/>
                </a:solidFill>
              </a:rPr>
              <a:t>字扩＋位扩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D</a:t>
            </a:r>
            <a:r>
              <a:rPr lang="en-US" altLang="zh-CN" baseline="-25000" dirty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D</a:t>
            </a:r>
            <a:r>
              <a:rPr lang="en-US" altLang="zh-CN" baseline="-25000" dirty="0"/>
              <a:t>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存储器</a:t>
            </a:r>
            <a:r>
              <a:rPr lang="zh-CN" altLang="en-US" dirty="0" smtClean="0">
                <a:solidFill>
                  <a:srgbClr val="FF0000"/>
                </a:solidFill>
              </a:rPr>
              <a:t>地址线</a:t>
            </a:r>
            <a:r>
              <a:rPr lang="zh-CN" altLang="en-US" dirty="0" smtClean="0"/>
              <a:t>连接到系统总线：从</a:t>
            </a:r>
            <a:r>
              <a:rPr lang="en-US" altLang="zh-CN" dirty="0" smtClean="0"/>
              <a:t>A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开始连接。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985172" y="2968890"/>
            <a:ext cx="6480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7930094" y="2968890"/>
            <a:ext cx="576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950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528638" y="1123950"/>
            <a:ext cx="8229600" cy="3886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" pitchFamily="49" charset="-122"/>
              </a:rPr>
              <a:t>例题分析</a:t>
            </a:r>
            <a:r>
              <a:rPr lang="en-US" altLang="zh-CN" sz="2800" b="1" dirty="0" smtClean="0">
                <a:solidFill>
                  <a:srgbClr val="FF0000"/>
                </a:solidFill>
                <a:ea typeface="楷体" pitchFamily="49" charset="-122"/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  <a:ea typeface="楷体" pitchFamily="49" charset="-122"/>
              </a:rPr>
              <a:t>电路设计</a:t>
            </a:r>
            <a:endParaRPr lang="en-US" altLang="zh-CN" sz="2800" b="1" dirty="0" smtClean="0">
              <a:solidFill>
                <a:srgbClr val="FF0000"/>
              </a:solidFill>
              <a:ea typeface="楷体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 smtClean="0">
                <a:ea typeface="楷体" pitchFamily="49" charset="-122"/>
              </a:rPr>
              <a:t>【</a:t>
            </a:r>
            <a:r>
              <a:rPr lang="zh-CN" altLang="en-US" sz="2800" b="1" dirty="0" smtClean="0">
                <a:ea typeface="楷体" pitchFamily="49" charset="-122"/>
              </a:rPr>
              <a:t>例</a:t>
            </a:r>
            <a:r>
              <a:rPr lang="en-US" altLang="zh-CN" sz="2800" b="1" dirty="0" smtClean="0">
                <a:ea typeface="楷体" pitchFamily="49" charset="-122"/>
              </a:rPr>
              <a:t>1】</a:t>
            </a:r>
            <a:r>
              <a:rPr lang="zh-CN" altLang="en-US" sz="2800" b="1" dirty="0" smtClean="0">
                <a:ea typeface="楷体" pitchFamily="49" charset="-122"/>
              </a:rPr>
              <a:t>利用</a:t>
            </a:r>
            <a:r>
              <a:rPr lang="en-US" altLang="zh-CN" sz="2800" b="1" dirty="0" smtClean="0">
                <a:ea typeface="楷体" pitchFamily="49" charset="-122"/>
              </a:rPr>
              <a:t>6264</a:t>
            </a:r>
            <a:r>
              <a:rPr lang="zh-CN" altLang="en-US" sz="2800" b="1" dirty="0" smtClean="0">
                <a:ea typeface="楷体" pitchFamily="49" charset="-122"/>
              </a:rPr>
              <a:t>构成从</a:t>
            </a:r>
            <a:r>
              <a:rPr lang="en-US" altLang="zh-CN" sz="2800" b="1" dirty="0" smtClean="0">
                <a:ea typeface="楷体" pitchFamily="49" charset="-122"/>
              </a:rPr>
              <a:t>7C000H</a:t>
            </a:r>
            <a:r>
              <a:rPr lang="zh-CN" altLang="en-US" sz="2800" b="1" dirty="0" smtClean="0">
                <a:ea typeface="楷体" pitchFamily="49" charset="-122"/>
              </a:rPr>
              <a:t>～</a:t>
            </a:r>
            <a:r>
              <a:rPr lang="en-US" altLang="zh-CN" sz="2800" b="1" dirty="0" smtClean="0">
                <a:ea typeface="楷体" pitchFamily="49" charset="-122"/>
              </a:rPr>
              <a:t>7FFFFH</a:t>
            </a:r>
            <a:r>
              <a:rPr lang="zh-CN" altLang="en-US" sz="2800" b="1" dirty="0" smtClean="0">
                <a:ea typeface="楷体" pitchFamily="49" charset="-122"/>
              </a:rPr>
              <a:t>的</a:t>
            </a:r>
            <a:r>
              <a:rPr lang="en-US" altLang="zh-CN" sz="2800" b="1" dirty="0" smtClean="0">
                <a:ea typeface="楷体" pitchFamily="49" charset="-122"/>
              </a:rPr>
              <a:t>RAM</a:t>
            </a:r>
            <a:r>
              <a:rPr lang="zh-CN" altLang="en-US" sz="2800" b="1" dirty="0" smtClean="0">
                <a:ea typeface="楷体" pitchFamily="49" charset="-122"/>
              </a:rPr>
              <a:t>存储区。画出与</a:t>
            </a:r>
            <a:r>
              <a:rPr lang="en-US" altLang="zh-CN" sz="2800" b="1" dirty="0" smtClean="0">
                <a:ea typeface="楷体" pitchFamily="49" charset="-122"/>
              </a:rPr>
              <a:t>8088</a:t>
            </a:r>
            <a:r>
              <a:rPr lang="zh-CN" altLang="en-US" sz="2800" b="1" dirty="0" smtClean="0">
                <a:ea typeface="楷体" pitchFamily="49" charset="-122"/>
              </a:rPr>
              <a:t>系统总线的连接图。（不考虑板内总线驱动）</a:t>
            </a:r>
            <a:endParaRPr lang="en-US" altLang="zh-CN" sz="2800" b="1" dirty="0" smtClean="0">
              <a:ea typeface="楷体" pitchFamily="49" charset="-122"/>
            </a:endParaRPr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1FB5CF8-686A-42A8-A4CE-9D92BD743A36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8788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640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Intel </a:t>
            </a: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16</a:t>
            </a:r>
            <a:r>
              <a:rPr lang="zh-CN" altLang="en-US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位微机系统的主存设计</a:t>
            </a:r>
            <a:endParaRPr lang="zh-CN" altLang="en-US" sz="2800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954678"/>
      </p:ext>
    </p:extLst>
  </p:cSld>
  <p:clrMapOvr>
    <a:masterClrMapping/>
  </p:clrMapOvr>
  <p:transition spd="med" advTm="68775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【</a:t>
            </a:r>
            <a:r>
              <a:rPr lang="zh-CN" altLang="en-US" sz="2800" b="1" smtClean="0"/>
              <a:t>例</a:t>
            </a:r>
            <a:r>
              <a:rPr lang="en-US" altLang="zh-CN" sz="2800" b="1" smtClean="0"/>
              <a:t>1】</a:t>
            </a:r>
            <a:r>
              <a:rPr lang="zh-CN" altLang="en-US" sz="2800" b="1" smtClean="0"/>
              <a:t>利用</a:t>
            </a:r>
            <a:r>
              <a:rPr lang="en-US" altLang="zh-CN" sz="2800" b="1" smtClean="0"/>
              <a:t>6264</a:t>
            </a:r>
            <a:r>
              <a:rPr lang="zh-CN" altLang="en-US" sz="2800" b="1" smtClean="0"/>
              <a:t>构成从</a:t>
            </a:r>
            <a:r>
              <a:rPr lang="en-US" altLang="zh-CN" sz="2800" b="1" smtClean="0"/>
              <a:t>7C000H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7FFFFH</a:t>
            </a:r>
            <a:r>
              <a:rPr lang="zh-CN" altLang="en-US" sz="2800" b="1" smtClean="0"/>
              <a:t>的</a:t>
            </a:r>
            <a:r>
              <a:rPr lang="en-US" altLang="zh-CN" sz="2800" b="1" smtClean="0"/>
              <a:t>RAM</a:t>
            </a:r>
            <a:r>
              <a:rPr lang="zh-CN" altLang="en-US" sz="2800" b="1" smtClean="0"/>
              <a:t>存储区。画出与</a:t>
            </a:r>
            <a:r>
              <a:rPr lang="en-US" altLang="zh-CN" sz="2800" b="1" smtClean="0"/>
              <a:t>8088</a:t>
            </a:r>
            <a:r>
              <a:rPr lang="zh-CN" altLang="en-US" sz="2800" b="1" smtClean="0"/>
              <a:t>系统总线的连接图。（不考虑板内总线驱动）</a:t>
            </a:r>
            <a:endParaRPr lang="en-US" altLang="zh-CN" sz="2800" b="1" smtClean="0"/>
          </a:p>
        </p:txBody>
      </p:sp>
      <p:sp>
        <p:nvSpPr>
          <p:cNvPr id="119811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D486D7A-D423-4B70-8DA2-96E6EECB4DA8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2636838"/>
            <a:ext cx="88931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2425" indent="-352425" eaLnBrk="1" hangingPunct="1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分析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</a:p>
          <a:p>
            <a:pPr marL="609600" indent="-609600">
              <a:buClr>
                <a:srgbClr val="008000"/>
              </a:buClr>
              <a:buFont typeface="Wingdings" pitchFamily="2" charset="2"/>
              <a:buAutoNum type="circleNumDbPlain"/>
              <a:defRPr/>
            </a:pP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芯片数量计算</a:t>
            </a:r>
            <a:endParaRPr lang="en-US" altLang="zh-CN" sz="24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0" indent="0">
              <a:buClr>
                <a:srgbClr val="008000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存储容量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（尾地址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rgbClr val="FF0000"/>
                </a:solidFill>
              </a:rPr>
              <a:t>位宽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008000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                       =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7FFFFH-7C000H+1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x8bit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=4000H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x8bit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buClr>
                <a:srgbClr val="008000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芯片数量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存储容量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芯片容量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=4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x2</a:t>
            </a:r>
            <a:r>
              <a:rPr lang="en-US" altLang="zh-CN" sz="2400" b="0" baseline="30000" dirty="0" smtClean="0">
                <a:solidFill>
                  <a:srgbClr val="FF0000"/>
                </a:solidFill>
              </a:rPr>
              <a:t>12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/ 2</a:t>
            </a:r>
            <a:r>
              <a:rPr lang="en-US" altLang="zh-CN" sz="2400" b="0" baseline="30000" dirty="0" smtClean="0">
                <a:solidFill>
                  <a:srgbClr val="FF0000"/>
                </a:solidFill>
              </a:rPr>
              <a:t>13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 =2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片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  <p:sp>
        <p:nvSpPr>
          <p:cNvPr id="119813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640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5.4.1  Intel 16</a:t>
            </a:r>
            <a:r>
              <a:rPr lang="zh-CN" altLang="en-US" sz="280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位微机系统的主存设计</a:t>
            </a:r>
            <a:endParaRPr lang="zh-CN" altLang="en-US" sz="280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405899"/>
      </p:ext>
    </p:extLst>
  </p:cSld>
  <p:clrMapOvr>
    <a:masterClrMapping/>
  </p:clrMapOvr>
  <p:transition spd="med" advTm="3605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【</a:t>
            </a:r>
            <a:r>
              <a:rPr lang="zh-CN" altLang="en-US" sz="2800" b="1" smtClean="0"/>
              <a:t>例</a:t>
            </a:r>
            <a:r>
              <a:rPr lang="en-US" altLang="zh-CN" sz="2800" b="1" smtClean="0"/>
              <a:t>1】</a:t>
            </a:r>
            <a:r>
              <a:rPr lang="zh-CN" altLang="en-US" sz="2800" b="1" smtClean="0"/>
              <a:t>利用</a:t>
            </a:r>
            <a:r>
              <a:rPr lang="en-US" altLang="zh-CN" sz="2800" b="1" smtClean="0"/>
              <a:t>6264</a:t>
            </a:r>
            <a:r>
              <a:rPr lang="zh-CN" altLang="en-US" sz="2800" b="1" smtClean="0"/>
              <a:t>构成从</a:t>
            </a:r>
            <a:r>
              <a:rPr lang="en-US" altLang="zh-CN" sz="2800" b="1" smtClean="0"/>
              <a:t>7C000H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7FFFFH</a:t>
            </a:r>
            <a:r>
              <a:rPr lang="zh-CN" altLang="en-US" sz="2800" b="1" smtClean="0"/>
              <a:t>的</a:t>
            </a:r>
            <a:r>
              <a:rPr lang="en-US" altLang="zh-CN" sz="2800" b="1" smtClean="0"/>
              <a:t>RAM</a:t>
            </a:r>
            <a:r>
              <a:rPr lang="zh-CN" altLang="en-US" sz="2800" b="1" smtClean="0"/>
              <a:t>存储区。画出与</a:t>
            </a:r>
            <a:r>
              <a:rPr lang="en-US" altLang="zh-CN" sz="2800" b="1" smtClean="0"/>
              <a:t>8088</a:t>
            </a:r>
            <a:r>
              <a:rPr lang="zh-CN" altLang="en-US" sz="2800" b="1" smtClean="0"/>
              <a:t>系统总线的连接图。（不考虑板内总线驱动）</a:t>
            </a:r>
            <a:endParaRPr lang="en-US" altLang="zh-CN" sz="2800" b="1" smtClean="0"/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60EDCFA-43D5-43BC-8526-7B53DA7EB0C7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2625725"/>
            <a:ext cx="88931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2425" indent="-352425" eaLnBrk="1" hangingPunct="1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分析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</a:p>
          <a:p>
            <a:pPr marL="609600" indent="-609600">
              <a:buClr>
                <a:srgbClr val="008000"/>
              </a:buClr>
              <a:buFont typeface="+mj-ea"/>
              <a:buAutoNum type="circleNumDbPlain" startAt="2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地址分析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684213" y="3751263"/>
          <a:ext cx="7704137" cy="708025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1431" marR="91431" marT="45817" marB="45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1431" marR="91431" marT="45817" marB="45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10" name="右大括号 9"/>
          <p:cNvSpPr>
            <a:spLocks/>
          </p:cNvSpPr>
          <p:nvPr/>
        </p:nvSpPr>
        <p:spPr bwMode="auto">
          <a:xfrm>
            <a:off x="8404225" y="4473575"/>
            <a:ext cx="179388" cy="712788"/>
          </a:xfrm>
          <a:prstGeom prst="rightBrace">
            <a:avLst>
              <a:gd name="adj1" fmla="val 8315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八边形 10" descr="1" title="1"/>
          <p:cNvSpPr/>
          <p:nvPr/>
        </p:nvSpPr>
        <p:spPr bwMode="auto">
          <a:xfrm>
            <a:off x="8655050" y="4654550"/>
            <a:ext cx="309563" cy="427038"/>
          </a:xfrm>
          <a:prstGeom prst="octago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右大括号 11"/>
          <p:cNvSpPr>
            <a:spLocks/>
          </p:cNvSpPr>
          <p:nvPr/>
        </p:nvSpPr>
        <p:spPr bwMode="auto">
          <a:xfrm>
            <a:off x="8388350" y="5345113"/>
            <a:ext cx="179388" cy="712787"/>
          </a:xfrm>
          <a:prstGeom prst="rightBrace">
            <a:avLst>
              <a:gd name="adj1" fmla="val 8315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八边形 12" descr="1" title="1"/>
          <p:cNvSpPr/>
          <p:nvPr/>
        </p:nvSpPr>
        <p:spPr bwMode="auto">
          <a:xfrm>
            <a:off x="8639175" y="5487988"/>
            <a:ext cx="309563" cy="425450"/>
          </a:xfrm>
          <a:prstGeom prst="octago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4468813"/>
          <a:ext cx="7704137" cy="398462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84213" y="4881563"/>
          <a:ext cx="7704137" cy="400050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2625" y="5300663"/>
          <a:ext cx="7704137" cy="400050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4213" y="5715000"/>
          <a:ext cx="7704137" cy="398463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" name="AutoShape 12"/>
          <p:cNvSpPr>
            <a:spLocks/>
          </p:cNvSpPr>
          <p:nvPr/>
        </p:nvSpPr>
        <p:spPr bwMode="auto">
          <a:xfrm rot="5400000">
            <a:off x="4121151" y="2992437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883025" y="3249613"/>
            <a:ext cx="162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FF6600"/>
                </a:solidFill>
              </a:rPr>
              <a:t>74LS138</a:t>
            </a:r>
          </a:p>
        </p:txBody>
      </p:sp>
      <p:sp>
        <p:nvSpPr>
          <p:cNvPr id="20" name="动作按钮: 上一张 19">
            <a:hlinkClick r:id="" action="ppaction://hlinkshowjump?jump=lastslideviewed" highlightClick="1"/>
          </p:cNvPr>
          <p:cNvSpPr/>
          <p:nvPr/>
        </p:nvSpPr>
        <p:spPr bwMode="auto">
          <a:xfrm>
            <a:off x="8253956" y="6237312"/>
            <a:ext cx="540000" cy="540000"/>
          </a:xfrm>
          <a:prstGeom prst="actionButtonReturn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0986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640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Intel </a:t>
            </a: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16</a:t>
            </a:r>
            <a:r>
              <a:rPr lang="zh-CN" altLang="en-US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位微机系统的主存设计</a:t>
            </a:r>
            <a:endParaRPr lang="zh-CN" altLang="en-US" sz="2800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793181"/>
      </p:ext>
    </p:extLst>
  </p:cSld>
  <p:clrMapOvr>
    <a:masterClrMapping/>
  </p:clrMapOvr>
  <p:transition spd="med" advTm="199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【</a:t>
            </a:r>
            <a:r>
              <a:rPr lang="zh-CN" altLang="en-US" sz="2800" b="1" smtClean="0"/>
              <a:t>例</a:t>
            </a:r>
            <a:r>
              <a:rPr lang="en-US" altLang="zh-CN" sz="2800" b="1" smtClean="0"/>
              <a:t>1】</a:t>
            </a:r>
            <a:r>
              <a:rPr lang="zh-CN" altLang="en-US" sz="2800" b="1" smtClean="0"/>
              <a:t>利用</a:t>
            </a:r>
            <a:r>
              <a:rPr lang="en-US" altLang="zh-CN" sz="2800" b="1" smtClean="0"/>
              <a:t>6264</a:t>
            </a:r>
            <a:r>
              <a:rPr lang="zh-CN" altLang="en-US" sz="2800" b="1" smtClean="0"/>
              <a:t>构成从</a:t>
            </a:r>
            <a:r>
              <a:rPr lang="en-US" altLang="zh-CN" sz="2800" b="1" smtClean="0"/>
              <a:t>7C000H</a:t>
            </a:r>
            <a:r>
              <a:rPr lang="zh-CN" altLang="en-US" sz="2800" b="1" smtClean="0"/>
              <a:t>～</a:t>
            </a:r>
            <a:r>
              <a:rPr lang="en-US" altLang="zh-CN" sz="2800" b="1" smtClean="0"/>
              <a:t>7FFFFH</a:t>
            </a:r>
            <a:r>
              <a:rPr lang="zh-CN" altLang="en-US" sz="2800" b="1" smtClean="0"/>
              <a:t>的</a:t>
            </a:r>
            <a:r>
              <a:rPr lang="en-US" altLang="zh-CN" sz="2800" b="1" smtClean="0"/>
              <a:t>RAM</a:t>
            </a:r>
            <a:r>
              <a:rPr lang="zh-CN" altLang="en-US" sz="2800" b="1" smtClean="0"/>
              <a:t>存储区。画出与</a:t>
            </a:r>
            <a:r>
              <a:rPr lang="en-US" altLang="zh-CN" sz="2800" b="1" smtClean="0"/>
              <a:t>8088</a:t>
            </a:r>
            <a:r>
              <a:rPr lang="zh-CN" altLang="en-US" sz="2800" b="1" smtClean="0"/>
              <a:t>系统总线的连接图。（不考虑板内总线驱动）</a:t>
            </a:r>
            <a:endParaRPr lang="en-US" altLang="zh-CN" sz="2800" b="1" smtClean="0"/>
          </a:p>
        </p:txBody>
      </p:sp>
      <p:sp>
        <p:nvSpPr>
          <p:cNvPr id="12185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CF28B1E-DBFF-4ED8-9312-0E57C4D35DAD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2625725"/>
            <a:ext cx="88931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2425" indent="-352425" eaLnBrk="1" hangingPunct="1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分析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</a:p>
          <a:p>
            <a:pPr marL="609600" indent="-609600">
              <a:buClr>
                <a:srgbClr val="008000"/>
              </a:buClr>
              <a:buFont typeface="+mj-ea"/>
              <a:buAutoNum type="circleNumDbPlain" startAt="2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地址分析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684213" y="3751263"/>
          <a:ext cx="7704137" cy="708025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1431" marR="91431" marT="45817" marB="45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91431" marR="91431" marT="45817" marB="458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817" marB="458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121889" name="右大括号 9"/>
          <p:cNvSpPr>
            <a:spLocks/>
          </p:cNvSpPr>
          <p:nvPr/>
        </p:nvSpPr>
        <p:spPr bwMode="auto">
          <a:xfrm>
            <a:off x="8404225" y="4473575"/>
            <a:ext cx="179388" cy="712788"/>
          </a:xfrm>
          <a:prstGeom prst="rightBrace">
            <a:avLst>
              <a:gd name="adj1" fmla="val 8315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八边形 10" descr="1" title="1"/>
          <p:cNvSpPr/>
          <p:nvPr/>
        </p:nvSpPr>
        <p:spPr bwMode="auto">
          <a:xfrm>
            <a:off x="8655050" y="4654550"/>
            <a:ext cx="309563" cy="427038"/>
          </a:xfrm>
          <a:prstGeom prst="octago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1891" name="右大括号 11"/>
          <p:cNvSpPr>
            <a:spLocks/>
          </p:cNvSpPr>
          <p:nvPr/>
        </p:nvSpPr>
        <p:spPr bwMode="auto">
          <a:xfrm>
            <a:off x="8388350" y="5345113"/>
            <a:ext cx="179388" cy="712787"/>
          </a:xfrm>
          <a:prstGeom prst="rightBrace">
            <a:avLst>
              <a:gd name="adj1" fmla="val 8315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八边形 12" descr="1" title="1"/>
          <p:cNvSpPr/>
          <p:nvPr/>
        </p:nvSpPr>
        <p:spPr bwMode="auto">
          <a:xfrm>
            <a:off x="8639175" y="5487988"/>
            <a:ext cx="309563" cy="425450"/>
          </a:xfrm>
          <a:prstGeom prst="octagon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4213" y="4468813"/>
          <a:ext cx="7704137" cy="398462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398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84213" y="4881563"/>
          <a:ext cx="7704137" cy="400050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2625" y="5300663"/>
          <a:ext cx="7704137" cy="400050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797" marB="45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4213" y="5715000"/>
          <a:ext cx="7704137" cy="398463"/>
        </p:xfrm>
        <a:graphic>
          <a:graphicData uri="http://schemas.openxmlformats.org/drawingml/2006/table">
            <a:tbl>
              <a:tblPr/>
              <a:tblGrid>
                <a:gridCol w="641787"/>
                <a:gridCol w="643133"/>
                <a:gridCol w="641787"/>
                <a:gridCol w="641787"/>
                <a:gridCol w="641787"/>
                <a:gridCol w="643134"/>
                <a:gridCol w="641787"/>
                <a:gridCol w="641787"/>
                <a:gridCol w="641787"/>
                <a:gridCol w="641787"/>
                <a:gridCol w="641787"/>
                <a:gridCol w="64178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1" marR="91431" marT="45616" marB="456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22005" name="AutoShape 12"/>
          <p:cNvSpPr>
            <a:spLocks/>
          </p:cNvSpPr>
          <p:nvPr/>
        </p:nvSpPr>
        <p:spPr bwMode="auto">
          <a:xfrm rot="5400000">
            <a:off x="4121151" y="2992437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006" name="Text Box 13"/>
          <p:cNvSpPr txBox="1">
            <a:spLocks noChangeArrowheads="1"/>
          </p:cNvSpPr>
          <p:nvPr/>
        </p:nvSpPr>
        <p:spPr bwMode="auto">
          <a:xfrm>
            <a:off x="3883025" y="3249613"/>
            <a:ext cx="162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FF6600"/>
                </a:solidFill>
              </a:rPr>
              <a:t>74LS138</a:t>
            </a:r>
          </a:p>
        </p:txBody>
      </p:sp>
      <p:sp>
        <p:nvSpPr>
          <p:cNvPr id="20" name="动作按钮: 上一张 19">
            <a:hlinkClick r:id="" action="ppaction://hlinkshowjump?jump=lastslideviewed" highlightClick="1"/>
          </p:cNvPr>
          <p:cNvSpPr/>
          <p:nvPr/>
        </p:nvSpPr>
        <p:spPr bwMode="auto">
          <a:xfrm>
            <a:off x="8253956" y="6237312"/>
            <a:ext cx="540000" cy="540000"/>
          </a:xfrm>
          <a:prstGeom prst="actionButtonReturn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010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640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Intel </a:t>
            </a: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16</a:t>
            </a:r>
            <a:r>
              <a:rPr lang="zh-CN" altLang="en-US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位微机系统的主存设计</a:t>
            </a:r>
            <a:endParaRPr lang="zh-CN" altLang="en-US" sz="2800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680282"/>
      </p:ext>
    </p:extLst>
  </p:cSld>
  <p:clrMapOvr>
    <a:masterClrMapping/>
  </p:clrMapOvr>
  <p:transition spd="med" advTm="19934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133600"/>
            <a:ext cx="168275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54314-5087-4F23-967F-3750A756B43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395288" y="884238"/>
            <a:ext cx="0" cy="55435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885" name="矩形 9"/>
          <p:cNvSpPr>
            <a:spLocks noChangeArrowheads="1"/>
          </p:cNvSpPr>
          <p:nvPr/>
        </p:nvSpPr>
        <p:spPr bwMode="auto">
          <a:xfrm>
            <a:off x="0" y="0"/>
            <a:ext cx="9144000" cy="6238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round/>
            <a:headEnd/>
            <a:tailEnd type="triangle" w="med" len="lg"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975" y="112713"/>
            <a:ext cx="390683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rgbClr val="C00000"/>
                </a:solidFill>
                <a:latin typeface="Arial"/>
                <a:ea typeface="宋体"/>
              </a:rPr>
              <a:t>6264</a:t>
            </a:r>
            <a:r>
              <a:rPr lang="zh-CN" altLang="en-US" sz="2000" kern="0" dirty="0">
                <a:solidFill>
                  <a:srgbClr val="C00000"/>
                </a:solidFill>
                <a:latin typeface="Arial"/>
                <a:ea typeface="宋体"/>
              </a:rPr>
              <a:t>与</a:t>
            </a:r>
            <a:r>
              <a:rPr lang="en-US" altLang="zh-CN" sz="2000" kern="0" dirty="0">
                <a:solidFill>
                  <a:srgbClr val="C00000"/>
                </a:solidFill>
                <a:latin typeface="Arial"/>
                <a:ea typeface="宋体"/>
              </a:rPr>
              <a:t>8088</a:t>
            </a:r>
            <a:r>
              <a:rPr lang="zh-CN" altLang="en-US" sz="2000" kern="0" dirty="0">
                <a:solidFill>
                  <a:srgbClr val="C00000"/>
                </a:solidFill>
                <a:latin typeface="Arial"/>
                <a:ea typeface="宋体"/>
              </a:rPr>
              <a:t>系统总线电路连接图</a:t>
            </a:r>
            <a:endParaRPr lang="zh-CN" altLang="en-US" sz="1400" b="0" dirty="0">
              <a:solidFill>
                <a:srgbClr val="C00000"/>
              </a:solidFill>
              <a:latin typeface="Arial" pitchFamily="34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403350" y="884238"/>
            <a:ext cx="0" cy="55435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50825" y="514350"/>
            <a:ext cx="16287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en-US" altLang="zh-CN" sz="1800" kern="0" dirty="0">
                <a:solidFill>
                  <a:srgbClr val="002060"/>
                </a:solidFill>
                <a:latin typeface="Arial"/>
                <a:ea typeface="宋体"/>
              </a:rPr>
              <a:t>8088</a:t>
            </a:r>
            <a:r>
              <a:rPr lang="zh-CN" altLang="en-US" sz="1800" kern="0" dirty="0">
                <a:solidFill>
                  <a:srgbClr val="002060"/>
                </a:solidFill>
                <a:latin typeface="Arial"/>
                <a:ea typeface="宋体"/>
              </a:rPr>
              <a:t>系统总线</a:t>
            </a:r>
            <a:endParaRPr lang="zh-CN" altLang="en-US" sz="16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61950" y="765175"/>
            <a:ext cx="97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03225" y="1165225"/>
            <a:ext cx="106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</a:rPr>
              <a:t>~</a:t>
            </a: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sp>
        <p:nvSpPr>
          <p:cNvPr id="26" name="矩形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556792"/>
            <a:ext cx="954107" cy="379463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zh-CN" altLang="en-US" sz="1800" b="0">
                <a:noFill/>
                <a:latin typeface="Arial" charset="0"/>
              </a:rPr>
              <a:t> </a:t>
            </a:r>
          </a:p>
        </p:txBody>
      </p:sp>
      <p:sp>
        <p:nvSpPr>
          <p:cNvPr id="27" name="矩形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1844824"/>
            <a:ext cx="1005403" cy="37946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zh-CN" altLang="en-US" sz="1800" b="0">
                <a:noFill/>
                <a:latin typeface="Arial" charset="0"/>
              </a:rPr>
              <a:t> </a:t>
            </a:r>
          </a:p>
        </p:txBody>
      </p:sp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49275"/>
            <a:ext cx="168275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左右箭头 27"/>
          <p:cNvSpPr/>
          <p:nvPr/>
        </p:nvSpPr>
        <p:spPr bwMode="auto">
          <a:xfrm>
            <a:off x="1403350" y="995363"/>
            <a:ext cx="2305050" cy="231775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1403350" y="1341438"/>
            <a:ext cx="2305050" cy="268287"/>
          </a:xfrm>
          <a:prstGeom prst="rightArrow">
            <a:avLst>
              <a:gd name="adj1" fmla="val 50000"/>
              <a:gd name="adj2" fmla="val 50079"/>
            </a:avLst>
          </a:prstGeom>
          <a:solidFill>
            <a:srgbClr val="FF6600"/>
          </a:solidFill>
          <a:ln w="28575" algn="ctr">
            <a:solidFill>
              <a:srgbClr val="0000FF"/>
            </a:solidFill>
            <a:round/>
            <a:headEnd/>
            <a:tailEnd type="triangle" w="med" len="lg"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192512" name="直接箭头连接符 192511"/>
          <p:cNvCxnSpPr>
            <a:cxnSpLocks noChangeShapeType="1"/>
          </p:cNvCxnSpPr>
          <p:nvPr/>
        </p:nvCxnSpPr>
        <p:spPr bwMode="auto">
          <a:xfrm>
            <a:off x="1403350" y="2060575"/>
            <a:ext cx="23463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>
            <a:off x="1403350" y="1773238"/>
            <a:ext cx="23463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八边形 36" descr="1" title="1"/>
          <p:cNvSpPr/>
          <p:nvPr/>
        </p:nvSpPr>
        <p:spPr bwMode="auto">
          <a:xfrm>
            <a:off x="4333875" y="1628775"/>
            <a:ext cx="309563" cy="427038"/>
          </a:xfrm>
          <a:prstGeom prst="octagon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八边形 37" descr="1" title="1"/>
          <p:cNvSpPr/>
          <p:nvPr/>
        </p:nvSpPr>
        <p:spPr bwMode="auto">
          <a:xfrm>
            <a:off x="4356100" y="3213100"/>
            <a:ext cx="309563" cy="425450"/>
          </a:xfrm>
          <a:prstGeom prst="octagon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2517" name="矩形 192516"/>
          <p:cNvSpPr/>
          <p:nvPr/>
        </p:nvSpPr>
        <p:spPr bwMode="auto">
          <a:xfrm rot="5400000" flipH="1" flipV="1">
            <a:off x="2366169" y="1874044"/>
            <a:ext cx="1527175" cy="1412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2518" name="右箭头 192517"/>
          <p:cNvSpPr/>
          <p:nvPr/>
        </p:nvSpPr>
        <p:spPr bwMode="auto">
          <a:xfrm>
            <a:off x="3200400" y="2492375"/>
            <a:ext cx="509588" cy="2889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rot="5400000" flipH="1" flipV="1">
            <a:off x="1896269" y="2270919"/>
            <a:ext cx="1600200" cy="141288"/>
          </a:xfrm>
          <a:prstGeom prst="rect">
            <a:avLst/>
          </a:prstGeom>
          <a:solidFill>
            <a:srgbClr val="FF6600"/>
          </a:solidFill>
          <a:ln w="28575" algn="ctr">
            <a:solidFill>
              <a:srgbClr val="0000FF"/>
            </a:solidFill>
            <a:round/>
            <a:headEnd/>
            <a:tailEnd type="triangle" w="med" len="lg"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4" name="右箭头 43"/>
          <p:cNvSpPr>
            <a:spLocks noChangeArrowheads="1"/>
          </p:cNvSpPr>
          <p:nvPr/>
        </p:nvSpPr>
        <p:spPr bwMode="auto">
          <a:xfrm>
            <a:off x="2767013" y="2924175"/>
            <a:ext cx="941387" cy="288925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FF6600"/>
          </a:solidFill>
          <a:ln w="28575" algn="ctr">
            <a:solidFill>
              <a:srgbClr val="0000FF"/>
            </a:solidFill>
            <a:round/>
            <a:headEnd/>
            <a:tailEnd type="triangle" w="med" len="lg"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45" name="直接箭头连接符 44"/>
          <p:cNvCxnSpPr>
            <a:cxnSpLocks noChangeShapeType="1"/>
          </p:cNvCxnSpPr>
          <p:nvPr/>
        </p:nvCxnSpPr>
        <p:spPr bwMode="auto">
          <a:xfrm flipV="1">
            <a:off x="1992313" y="3635375"/>
            <a:ext cx="1765300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>
            <a:off x="2268538" y="3357563"/>
            <a:ext cx="148113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524" name="直接连接符 192523"/>
          <p:cNvCxnSpPr>
            <a:cxnSpLocks noChangeShapeType="1"/>
          </p:cNvCxnSpPr>
          <p:nvPr/>
        </p:nvCxnSpPr>
        <p:spPr bwMode="auto">
          <a:xfrm flipH="1">
            <a:off x="2268538" y="1773238"/>
            <a:ext cx="12700" cy="15843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 flipH="1">
            <a:off x="1993900" y="2035175"/>
            <a:ext cx="0" cy="159543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25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916113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28775"/>
            <a:ext cx="2587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>
            <a:off x="5292725" y="2078038"/>
            <a:ext cx="249238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0"/>
          <p:cNvCxnSpPr>
            <a:cxnSpLocks noChangeShapeType="1"/>
          </p:cNvCxnSpPr>
          <p:nvPr/>
        </p:nvCxnSpPr>
        <p:spPr bwMode="auto">
          <a:xfrm>
            <a:off x="5292725" y="3605213"/>
            <a:ext cx="249238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540" name="椭圆 192539"/>
          <p:cNvSpPr>
            <a:spLocks noChangeArrowheads="1"/>
          </p:cNvSpPr>
          <p:nvPr/>
        </p:nvSpPr>
        <p:spPr bwMode="auto">
          <a:xfrm>
            <a:off x="5541963" y="2005013"/>
            <a:ext cx="142875" cy="1428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4" name="椭圆 73"/>
          <p:cNvSpPr>
            <a:spLocks noChangeArrowheads="1"/>
          </p:cNvSpPr>
          <p:nvPr/>
        </p:nvSpPr>
        <p:spPr bwMode="auto">
          <a:xfrm>
            <a:off x="5508625" y="3532188"/>
            <a:ext cx="142875" cy="1428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5651500" y="1876425"/>
            <a:ext cx="649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+5V</a:t>
            </a:r>
            <a:endParaRPr lang="en-US" altLang="zh-CN" sz="2000" baseline="-25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5580063" y="33893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+5V</a:t>
            </a:r>
            <a:endParaRPr lang="en-US" altLang="zh-CN" sz="2000" baseline="-25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2541" name="椭圆 192540"/>
          <p:cNvSpPr>
            <a:spLocks noChangeArrowheads="1"/>
          </p:cNvSpPr>
          <p:nvPr/>
        </p:nvSpPr>
        <p:spPr bwMode="auto">
          <a:xfrm>
            <a:off x="4859338" y="1196975"/>
            <a:ext cx="433387" cy="6286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8" name="椭圆 77"/>
          <p:cNvSpPr>
            <a:spLocks noChangeArrowheads="1"/>
          </p:cNvSpPr>
          <p:nvPr/>
        </p:nvSpPr>
        <p:spPr bwMode="auto">
          <a:xfrm>
            <a:off x="4859338" y="2781300"/>
            <a:ext cx="433387" cy="6286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9" name="AutoShape 22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9288" y="549275"/>
            <a:ext cx="468312" cy="468313"/>
          </a:xfrm>
          <a:prstGeom prst="actionButtonInformation">
            <a:avLst/>
          </a:prstGeom>
          <a:solidFill>
            <a:schemeClr val="accent1"/>
          </a:solidFill>
          <a:ln w="28575">
            <a:noFill/>
            <a:miter lim="800000"/>
            <a:headEnd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005263"/>
            <a:ext cx="719137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500438"/>
            <a:ext cx="2603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213100"/>
            <a:ext cx="258763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直接箭头连接符 100"/>
          <p:cNvCxnSpPr>
            <a:cxnSpLocks noChangeShapeType="1"/>
          </p:cNvCxnSpPr>
          <p:nvPr/>
        </p:nvCxnSpPr>
        <p:spPr bwMode="auto">
          <a:xfrm>
            <a:off x="2249488" y="4160838"/>
            <a:ext cx="3063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箭头连接符 103"/>
          <p:cNvCxnSpPr>
            <a:cxnSpLocks noChangeShapeType="1"/>
          </p:cNvCxnSpPr>
          <p:nvPr/>
        </p:nvCxnSpPr>
        <p:spPr bwMode="auto">
          <a:xfrm flipV="1">
            <a:off x="1990725" y="4432300"/>
            <a:ext cx="55721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直接箭头连接符 108"/>
          <p:cNvCxnSpPr>
            <a:cxnSpLocks noChangeShapeType="1"/>
          </p:cNvCxnSpPr>
          <p:nvPr/>
        </p:nvCxnSpPr>
        <p:spPr bwMode="auto">
          <a:xfrm>
            <a:off x="3128963" y="4335463"/>
            <a:ext cx="7223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68350" y="4508500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19</a:t>
            </a:r>
          </a:p>
        </p:txBody>
      </p:sp>
      <p:cxnSp>
        <p:nvCxnSpPr>
          <p:cNvPr id="114" name="直接箭头连接符 113"/>
          <p:cNvCxnSpPr>
            <a:cxnSpLocks noChangeShapeType="1"/>
          </p:cNvCxnSpPr>
          <p:nvPr/>
        </p:nvCxnSpPr>
        <p:spPr bwMode="auto">
          <a:xfrm>
            <a:off x="1403350" y="4724400"/>
            <a:ext cx="238601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直接连接符 120"/>
          <p:cNvCxnSpPr>
            <a:cxnSpLocks noChangeShapeType="1"/>
          </p:cNvCxnSpPr>
          <p:nvPr/>
        </p:nvCxnSpPr>
        <p:spPr bwMode="auto">
          <a:xfrm>
            <a:off x="1979613" y="3644900"/>
            <a:ext cx="14287" cy="787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直接连接符 126"/>
          <p:cNvCxnSpPr>
            <a:cxnSpLocks noChangeShapeType="1"/>
          </p:cNvCxnSpPr>
          <p:nvPr/>
        </p:nvCxnSpPr>
        <p:spPr bwMode="auto">
          <a:xfrm>
            <a:off x="2265363" y="3068638"/>
            <a:ext cx="11112" cy="10731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矩形 136"/>
          <p:cNvSpPr>
            <a:spLocks noChangeArrowheads="1"/>
          </p:cNvSpPr>
          <p:nvPr/>
        </p:nvSpPr>
        <p:spPr bwMode="auto">
          <a:xfrm>
            <a:off x="755650" y="4797425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18</a:t>
            </a:r>
          </a:p>
        </p:txBody>
      </p:sp>
      <p:sp>
        <p:nvSpPr>
          <p:cNvPr id="138" name="矩形 137"/>
          <p:cNvSpPr>
            <a:spLocks noChangeArrowheads="1"/>
          </p:cNvSpPr>
          <p:nvPr/>
        </p:nvSpPr>
        <p:spPr bwMode="auto">
          <a:xfrm>
            <a:off x="755650" y="5045075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17</a:t>
            </a:r>
          </a:p>
        </p:txBody>
      </p:sp>
      <p:sp>
        <p:nvSpPr>
          <p:cNvPr id="139" name="矩形 138"/>
          <p:cNvSpPr>
            <a:spLocks noChangeArrowheads="1"/>
          </p:cNvSpPr>
          <p:nvPr/>
        </p:nvSpPr>
        <p:spPr bwMode="auto">
          <a:xfrm>
            <a:off x="755650" y="5260975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pic>
        <p:nvPicPr>
          <p:cNvPr id="97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797425"/>
            <a:ext cx="827087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2" name="直接箭头连接符 141"/>
          <p:cNvCxnSpPr>
            <a:cxnSpLocks noChangeShapeType="1"/>
          </p:cNvCxnSpPr>
          <p:nvPr/>
        </p:nvCxnSpPr>
        <p:spPr bwMode="auto">
          <a:xfrm>
            <a:off x="3182938" y="5157788"/>
            <a:ext cx="66833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直接箭头连接符 148"/>
          <p:cNvCxnSpPr>
            <a:cxnSpLocks noChangeShapeType="1"/>
          </p:cNvCxnSpPr>
          <p:nvPr/>
        </p:nvCxnSpPr>
        <p:spPr bwMode="auto">
          <a:xfrm>
            <a:off x="1403350" y="5068888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直接箭头连接符 150"/>
          <p:cNvCxnSpPr>
            <a:cxnSpLocks noChangeShapeType="1"/>
          </p:cNvCxnSpPr>
          <p:nvPr/>
        </p:nvCxnSpPr>
        <p:spPr bwMode="auto">
          <a:xfrm>
            <a:off x="1403350" y="5300663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直接箭头连接符 151"/>
          <p:cNvCxnSpPr>
            <a:cxnSpLocks noChangeShapeType="1"/>
          </p:cNvCxnSpPr>
          <p:nvPr/>
        </p:nvCxnSpPr>
        <p:spPr bwMode="auto">
          <a:xfrm>
            <a:off x="1403350" y="5516563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755650" y="5765800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14</a:t>
            </a:r>
          </a:p>
        </p:txBody>
      </p:sp>
      <p:sp>
        <p:nvSpPr>
          <p:cNvPr id="157" name="矩形 156"/>
          <p:cNvSpPr>
            <a:spLocks noChangeArrowheads="1"/>
          </p:cNvSpPr>
          <p:nvPr/>
        </p:nvSpPr>
        <p:spPr bwMode="auto">
          <a:xfrm>
            <a:off x="755650" y="5981700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13</a:t>
            </a:r>
          </a:p>
        </p:txBody>
      </p:sp>
      <p:cxnSp>
        <p:nvCxnSpPr>
          <p:cNvPr id="158" name="直接箭头连接符 157"/>
          <p:cNvCxnSpPr>
            <a:cxnSpLocks noChangeShapeType="1"/>
          </p:cNvCxnSpPr>
          <p:nvPr/>
        </p:nvCxnSpPr>
        <p:spPr bwMode="auto">
          <a:xfrm>
            <a:off x="1403350" y="5789613"/>
            <a:ext cx="24177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直接箭头连接符 158"/>
          <p:cNvCxnSpPr>
            <a:cxnSpLocks noChangeShapeType="1"/>
          </p:cNvCxnSpPr>
          <p:nvPr/>
        </p:nvCxnSpPr>
        <p:spPr bwMode="auto">
          <a:xfrm>
            <a:off x="1403350" y="6021388"/>
            <a:ext cx="24177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直接箭头连接符 159"/>
          <p:cNvCxnSpPr>
            <a:cxnSpLocks noChangeShapeType="1"/>
          </p:cNvCxnSpPr>
          <p:nvPr/>
        </p:nvCxnSpPr>
        <p:spPr bwMode="auto">
          <a:xfrm>
            <a:off x="1403350" y="6237288"/>
            <a:ext cx="2417763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7102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89363"/>
            <a:ext cx="1555750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" name="矩形 169"/>
          <p:cNvSpPr>
            <a:spLocks noChangeArrowheads="1"/>
          </p:cNvSpPr>
          <p:nvPr/>
        </p:nvSpPr>
        <p:spPr bwMode="auto">
          <a:xfrm>
            <a:off x="755650" y="5549900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000" baseline="-25000" smtClean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cxnSp>
        <p:nvCxnSpPr>
          <p:cNvPr id="180" name="直接箭头连接符 179"/>
          <p:cNvCxnSpPr>
            <a:cxnSpLocks noChangeShapeType="1"/>
          </p:cNvCxnSpPr>
          <p:nvPr/>
        </p:nvCxnSpPr>
        <p:spPr bwMode="auto">
          <a:xfrm flipV="1">
            <a:off x="6383338" y="1568450"/>
            <a:ext cx="0" cy="39671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直接连接符 180"/>
          <p:cNvCxnSpPr>
            <a:cxnSpLocks noChangeShapeType="1"/>
          </p:cNvCxnSpPr>
          <p:nvPr/>
        </p:nvCxnSpPr>
        <p:spPr bwMode="auto">
          <a:xfrm>
            <a:off x="5292725" y="5534025"/>
            <a:ext cx="109061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直接箭头连接符 187"/>
          <p:cNvCxnSpPr>
            <a:cxnSpLocks noChangeShapeType="1"/>
          </p:cNvCxnSpPr>
          <p:nvPr/>
        </p:nvCxnSpPr>
        <p:spPr bwMode="auto">
          <a:xfrm flipH="1">
            <a:off x="5275263" y="1568450"/>
            <a:ext cx="10906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直接箭头连接符 192"/>
          <p:cNvCxnSpPr>
            <a:cxnSpLocks noChangeShapeType="1"/>
          </p:cNvCxnSpPr>
          <p:nvPr/>
        </p:nvCxnSpPr>
        <p:spPr bwMode="auto">
          <a:xfrm flipV="1">
            <a:off x="6789738" y="3117850"/>
            <a:ext cx="15875" cy="2903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直接连接符 193"/>
          <p:cNvCxnSpPr>
            <a:cxnSpLocks noChangeShapeType="1"/>
          </p:cNvCxnSpPr>
          <p:nvPr/>
        </p:nvCxnSpPr>
        <p:spPr bwMode="auto">
          <a:xfrm>
            <a:off x="5308600" y="6021388"/>
            <a:ext cx="149701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箭头连接符 194"/>
          <p:cNvCxnSpPr>
            <a:cxnSpLocks noChangeShapeType="1"/>
          </p:cNvCxnSpPr>
          <p:nvPr/>
        </p:nvCxnSpPr>
        <p:spPr bwMode="auto">
          <a:xfrm flipH="1" flipV="1">
            <a:off x="5241925" y="3117850"/>
            <a:ext cx="1577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Rectangle 11"/>
          <p:cNvSpPr>
            <a:spLocks noChangeArrowheads="1"/>
          </p:cNvSpPr>
          <p:nvPr/>
        </p:nvSpPr>
        <p:spPr bwMode="auto">
          <a:xfrm>
            <a:off x="6208713" y="2276475"/>
            <a:ext cx="29162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8K×8bit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en-US" altLang="zh-CN" smtClean="0">
                <a:solidFill>
                  <a:srgbClr val="FF0000"/>
                </a:solidFill>
              </a:rPr>
              <a:t>× 2</a:t>
            </a:r>
            <a:r>
              <a:rPr lang="zh-CN" altLang="en-US" smtClean="0">
                <a:solidFill>
                  <a:srgbClr val="FF0000"/>
                </a:solidFill>
              </a:rPr>
              <a:t>片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→ </a:t>
            </a:r>
            <a:r>
              <a:rPr lang="en-US" altLang="zh-CN" smtClean="0">
                <a:solidFill>
                  <a:srgbClr val="FF0000"/>
                </a:solidFill>
              </a:rPr>
              <a:t>16K×8bit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6056313" y="1052513"/>
            <a:ext cx="29162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7C000H ~ 7DFFFH</a:t>
            </a: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6208713" y="5988050"/>
            <a:ext cx="29162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7E000H ~ 7FFFFH</a:t>
            </a:r>
          </a:p>
        </p:txBody>
      </p:sp>
      <p:sp>
        <p:nvSpPr>
          <p:cNvPr id="77" name="动作按钮: 上一张 76">
            <a:hlinkClick r:id="" action="ppaction://hlinkshowjump?jump=lastslideviewed" highlightClick="1"/>
          </p:cNvPr>
          <p:cNvSpPr/>
          <p:nvPr/>
        </p:nvSpPr>
        <p:spPr bwMode="auto">
          <a:xfrm>
            <a:off x="8231064" y="6318000"/>
            <a:ext cx="540000" cy="540000"/>
          </a:xfrm>
          <a:prstGeom prst="actionButtonReturn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973055"/>
      </p:ext>
    </p:extLst>
  </p:cSld>
  <p:clrMapOvr>
    <a:masterClrMapping/>
  </p:clrMapOvr>
  <p:transition spd="med" advTm="849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7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7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8" grpId="0" animBg="1"/>
      <p:bldP spid="29" grpId="0" animBg="1"/>
      <p:bldP spid="37" grpId="0" animBg="1"/>
      <p:bldP spid="38" grpId="0" animBg="1"/>
      <p:bldP spid="192517" grpId="0" animBg="1"/>
      <p:bldP spid="192518" grpId="0" animBg="1"/>
      <p:bldP spid="43" grpId="0" animBg="1"/>
      <p:bldP spid="44" grpId="0" animBg="1"/>
      <p:bldP spid="192540" grpId="0" animBg="1"/>
      <p:bldP spid="74" grpId="0" animBg="1"/>
      <p:bldP spid="75" grpId="0"/>
      <p:bldP spid="76" grpId="0"/>
      <p:bldP spid="192541" grpId="0" animBg="1"/>
      <p:bldP spid="78" grpId="0" animBg="1"/>
      <p:bldP spid="113" grpId="0"/>
      <p:bldP spid="137" grpId="0"/>
      <p:bldP spid="138" grpId="0"/>
      <p:bldP spid="139" grpId="0"/>
      <p:bldP spid="156" grpId="0"/>
      <p:bldP spid="157" grpId="0"/>
      <p:bldP spid="170" grpId="0"/>
      <p:bldP spid="233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内容占位符 2"/>
          <p:cNvSpPr>
            <a:spLocks noGrp="1"/>
          </p:cNvSpPr>
          <p:nvPr>
            <p:ph idx="1"/>
          </p:nvPr>
        </p:nvSpPr>
        <p:spPr>
          <a:xfrm>
            <a:off x="395288" y="908050"/>
            <a:ext cx="8229600" cy="3886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5400" b="1" dirty="0" smtClean="0">
                <a:solidFill>
                  <a:schemeClr val="accent5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4400" b="1" dirty="0" smtClean="0">
                <a:solidFill>
                  <a:schemeClr val="accent5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课后思考题</a:t>
            </a:r>
            <a:endParaRPr lang="en-US" altLang="zh-CN" sz="4400" b="1" dirty="0" smtClean="0">
              <a:solidFill>
                <a:schemeClr val="accent5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6264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存储器与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8086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系统总线</a:t>
            </a:r>
            <a:endParaRPr lang="en-US" altLang="zh-CN" sz="28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楷体" pitchFamily="49" charset="-122"/>
                <a:ea typeface="楷体" pitchFamily="49" charset="-122"/>
              </a:rPr>
              <a:t>连接电路如何设计？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5400" b="1" dirty="0" smtClean="0">
              <a:solidFill>
                <a:schemeClr val="accent5">
                  <a:lumMod val="2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E950C-2895-452C-9E31-B4F0422CB37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2390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2060575"/>
            <a:ext cx="2159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69128"/>
      </p:ext>
    </p:extLst>
  </p:cSld>
  <p:clrMapOvr>
    <a:masterClrMapping/>
  </p:clrMapOvr>
  <p:transition spd="med" advTm="86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内容占位符 2"/>
          <p:cNvSpPr>
            <a:spLocks noGrp="1"/>
          </p:cNvSpPr>
          <p:nvPr>
            <p:ph idx="1"/>
          </p:nvPr>
        </p:nvSpPr>
        <p:spPr>
          <a:xfrm>
            <a:off x="528638" y="1268413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" pitchFamily="49" charset="-122"/>
              </a:rPr>
              <a:t>将地址为</a:t>
            </a:r>
            <a:r>
              <a:rPr lang="en-US" altLang="zh-CN" sz="2800" b="1" smtClean="0">
                <a:ea typeface="楷体" pitchFamily="49" charset="-122"/>
              </a:rPr>
              <a:t>7C000H~7FFFFH</a:t>
            </a:r>
            <a:r>
              <a:rPr lang="zh-CN" altLang="en-US" sz="2800" b="1" smtClean="0">
                <a:ea typeface="楷体" pitchFamily="49" charset="-122"/>
              </a:rPr>
              <a:t>的</a:t>
            </a:r>
            <a:r>
              <a:rPr lang="en-US" altLang="zh-CN" sz="2800" b="1" smtClean="0">
                <a:ea typeface="楷体" pitchFamily="49" charset="-122"/>
              </a:rPr>
              <a:t>RAM</a:t>
            </a:r>
            <a:r>
              <a:rPr lang="zh-CN" altLang="en-US" sz="2800" b="1" smtClean="0">
                <a:ea typeface="楷体" pitchFamily="49" charset="-122"/>
              </a:rPr>
              <a:t>存储区每个单元都写入</a:t>
            </a:r>
            <a:r>
              <a:rPr lang="en-US" altLang="zh-CN" sz="2800" b="1" smtClean="0">
                <a:ea typeface="楷体" pitchFamily="49" charset="-122"/>
              </a:rPr>
              <a:t>55H</a:t>
            </a:r>
            <a:r>
              <a:rPr lang="zh-CN" altLang="en-US" sz="2800" b="1" smtClean="0">
                <a:ea typeface="楷体" pitchFamily="49" charset="-122"/>
              </a:rPr>
              <a:t>，然后读出进行校验，若写入的数据与读出的完全一致，往</a:t>
            </a:r>
            <a:r>
              <a:rPr lang="en-US" altLang="zh-CN" sz="2800" b="1" smtClean="0">
                <a:ea typeface="楷体" pitchFamily="49" charset="-122"/>
              </a:rPr>
              <a:t>DL</a:t>
            </a:r>
            <a:r>
              <a:rPr lang="zh-CN" altLang="en-US" sz="2800" b="1" smtClean="0">
                <a:ea typeface="楷体" pitchFamily="49" charset="-122"/>
              </a:rPr>
              <a:t>写入</a:t>
            </a:r>
            <a:r>
              <a:rPr lang="en-US" altLang="zh-CN" sz="2800" b="1" smtClean="0">
                <a:ea typeface="楷体" pitchFamily="49" charset="-122"/>
              </a:rPr>
              <a:t>80H</a:t>
            </a:r>
            <a:r>
              <a:rPr lang="zh-CN" altLang="en-US" sz="2800" b="1" smtClean="0">
                <a:ea typeface="楷体" pitchFamily="49" charset="-122"/>
              </a:rPr>
              <a:t>，若有错误则往</a:t>
            </a:r>
            <a:r>
              <a:rPr lang="en-US" altLang="zh-CN" sz="2800" b="1" smtClean="0">
                <a:ea typeface="楷体" pitchFamily="49" charset="-122"/>
              </a:rPr>
              <a:t>DH</a:t>
            </a:r>
            <a:r>
              <a:rPr lang="zh-CN" altLang="en-US" sz="2800" b="1" smtClean="0">
                <a:ea typeface="楷体" pitchFamily="49" charset="-122"/>
              </a:rPr>
              <a:t>写入</a:t>
            </a:r>
            <a:r>
              <a:rPr lang="en-US" altLang="zh-CN" sz="2800" b="1" smtClean="0">
                <a:ea typeface="楷体" pitchFamily="49" charset="-122"/>
              </a:rPr>
              <a:t>7FH</a:t>
            </a:r>
            <a:r>
              <a:rPr lang="zh-CN" altLang="en-US" sz="2800" b="1" smtClean="0">
                <a:ea typeface="楷体" pitchFamily="49" charset="-122"/>
              </a:rPr>
              <a:t>。</a:t>
            </a:r>
          </a:p>
        </p:txBody>
      </p:sp>
      <p:sp>
        <p:nvSpPr>
          <p:cNvPr id="124931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E6A408C-1E32-40BC-BCC1-DE4DA7087A94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4932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6407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Intel </a:t>
            </a:r>
            <a:r>
              <a:rPr lang="en-US" altLang="zh-CN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16</a:t>
            </a:r>
            <a:r>
              <a:rPr lang="zh-CN" altLang="en-US" sz="2800" dirty="0" smtClean="0">
                <a:solidFill>
                  <a:srgbClr val="00007D"/>
                </a:solidFill>
                <a:latin typeface="Arial" charset="0"/>
                <a:ea typeface="黑体" pitchFamily="49" charset="-122"/>
              </a:rPr>
              <a:t>位微机系统的主存设计</a:t>
            </a:r>
            <a:endParaRPr lang="zh-CN" altLang="en-US" sz="2800" dirty="0" smtClean="0">
              <a:solidFill>
                <a:srgbClr val="008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887413"/>
            <a:ext cx="34290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楷体" pitchFamily="49" charset="-122"/>
              </a:rPr>
              <a:t>例题分析</a:t>
            </a:r>
            <a:r>
              <a:rPr lang="en-US" altLang="zh-CN" kern="0" dirty="0">
                <a:solidFill>
                  <a:srgbClr val="FF0000"/>
                </a:solidFill>
                <a:latin typeface="Arial"/>
                <a:ea typeface="楷体" pitchFamily="49" charset="-122"/>
              </a:rPr>
              <a:t>—</a:t>
            </a:r>
            <a:r>
              <a:rPr lang="zh-CN" altLang="en-US" kern="0" dirty="0">
                <a:solidFill>
                  <a:srgbClr val="FF0000"/>
                </a:solidFill>
                <a:latin typeface="Arial"/>
                <a:ea typeface="楷体" pitchFamily="49" charset="-122"/>
              </a:rPr>
              <a:t>编程设计</a:t>
            </a:r>
            <a:endParaRPr lang="en-US" altLang="zh-CN" kern="0" dirty="0">
              <a:solidFill>
                <a:srgbClr val="FF0000"/>
              </a:solidFill>
              <a:latin typeface="Arial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01116"/>
      </p:ext>
    </p:extLst>
  </p:cSld>
  <p:clrMapOvr>
    <a:masterClrMapping/>
  </p:clrMapOvr>
  <p:transition spd="med" advTm="11951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62FC48B-173F-401A-9BCF-39BC7DFD9F9B}" type="slidenum">
              <a:rPr lang="zh-CN" altLang="en-US" sz="1200" b="0" smtClean="0">
                <a:solidFill>
                  <a:srgbClr val="000000"/>
                </a:solidFill>
                <a:latin typeface="Arial Black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 b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42350" cy="60483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START: MOV  AX,7C00H	  ;</a:t>
            </a:r>
            <a:r>
              <a:rPr lang="zh-CN" altLang="en-US" sz="1800" b="1" dirty="0" smtClean="0">
                <a:latin typeface="Courier New" pitchFamily="49" charset="0"/>
              </a:rPr>
              <a:t>段地址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	MOV  DS,AX	  ;</a:t>
            </a:r>
            <a:r>
              <a:rPr lang="zh-CN" altLang="en-US" sz="1800" b="1" dirty="0" smtClean="0">
                <a:latin typeface="Courier New" pitchFamily="49" charset="0"/>
              </a:rPr>
              <a:t>地址范围</a:t>
            </a:r>
            <a:r>
              <a:rPr lang="en-US" altLang="zh-CN" sz="1800" b="1" dirty="0" smtClean="0">
                <a:latin typeface="Courier New" pitchFamily="49" charset="0"/>
              </a:rPr>
              <a:t>:7C000</a:t>
            </a:r>
            <a:r>
              <a:rPr lang="zh-CN" altLang="en-US" sz="1800" b="1" dirty="0" smtClean="0">
                <a:latin typeface="Courier New" pitchFamily="49" charset="0"/>
              </a:rPr>
              <a:t>～</a:t>
            </a:r>
            <a:r>
              <a:rPr lang="en-US" altLang="zh-CN" sz="1800" b="1" dirty="0" smtClean="0">
                <a:latin typeface="Courier New" pitchFamily="49" charset="0"/>
              </a:rPr>
              <a:t>7FFFFH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       MOV  DI,0000H	  ;</a:t>
            </a:r>
            <a:r>
              <a:rPr lang="zh-CN" altLang="en-US" sz="1800" b="1" dirty="0" smtClean="0">
                <a:latin typeface="Courier New" pitchFamily="49" charset="0"/>
              </a:rPr>
              <a:t>地址指针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       MOV  CX,4000H	  ;</a:t>
            </a:r>
            <a:r>
              <a:rPr lang="zh-CN" altLang="en-US" sz="1800" b="1" dirty="0" smtClean="0">
                <a:latin typeface="Courier New" pitchFamily="49" charset="0"/>
              </a:rPr>
              <a:t>共</a:t>
            </a:r>
            <a:r>
              <a:rPr lang="en-US" altLang="zh-CN" sz="1800" b="1" dirty="0" smtClean="0">
                <a:latin typeface="Courier New" pitchFamily="49" charset="0"/>
              </a:rPr>
              <a:t>4000H</a:t>
            </a:r>
            <a:r>
              <a:rPr lang="zh-CN" altLang="en-US" sz="1800" b="1" dirty="0" smtClean="0">
                <a:latin typeface="Courier New" pitchFamily="49" charset="0"/>
              </a:rPr>
              <a:t>个字节（</a:t>
            </a:r>
            <a:r>
              <a:rPr lang="en-US" altLang="zh-CN" sz="1800" b="1" dirty="0" smtClean="0">
                <a:latin typeface="Courier New" pitchFamily="49" charset="0"/>
              </a:rPr>
              <a:t>16KB</a:t>
            </a:r>
            <a:r>
              <a:rPr lang="zh-CN" altLang="en-US" sz="1800" b="1" dirty="0" smtClean="0">
                <a:latin typeface="Courier New" pitchFamily="49" charset="0"/>
              </a:rPr>
              <a:t>）（循环次数）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GOON1: MOV  AL,55H    ;</a:t>
            </a:r>
            <a:r>
              <a:rPr lang="zh-CN" alt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要写入的内容</a:t>
            </a: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55H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MOV  [DI],AL	  ;</a:t>
            </a:r>
            <a:r>
              <a:rPr lang="zh-CN" alt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写入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INC  DI	  ;</a:t>
            </a:r>
            <a:r>
              <a:rPr lang="zh-CN" alt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地址指针加</a:t>
            </a: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       LOOP GOON1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MOV  SI,0000H	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地址指针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MOV  CX,4000H	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共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4000H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个字节（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16KB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）（循环次数）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GOON2: MOV  AL,[SI]	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读出内存单元数据</a:t>
            </a:r>
            <a:endParaRPr lang="en-US" altLang="zh-CN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CMP  AL,55H	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与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55H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进行比较</a:t>
            </a:r>
            <a:endParaRPr lang="en-US" altLang="zh-CN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JNZ  ERR     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不等于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55H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，则转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ERR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INC  SI	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地址指针加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LOOP GOON2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       MOV DL,80H     ;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全部正确，则写入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80H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到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DL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       JMP ENDRD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ERR:   MOV DH,7FH     ;</a:t>
            </a:r>
            <a:r>
              <a:rPr lang="zh-CN" altLang="en-US" sz="1800" b="1" dirty="0" smtClean="0">
                <a:latin typeface="Courier New" pitchFamily="49" charset="0"/>
              </a:rPr>
              <a:t>数据有错，则写入</a:t>
            </a:r>
            <a:r>
              <a:rPr lang="en-US" altLang="zh-CN" sz="1800" b="1" dirty="0" smtClean="0">
                <a:latin typeface="Courier New" pitchFamily="49" charset="0"/>
              </a:rPr>
              <a:t>7FH</a:t>
            </a:r>
            <a:r>
              <a:rPr lang="zh-CN" altLang="en-US" sz="1800" b="1" dirty="0" smtClean="0">
                <a:latin typeface="Courier New" pitchFamily="49" charset="0"/>
              </a:rPr>
              <a:t>到</a:t>
            </a:r>
            <a:r>
              <a:rPr lang="en-US" altLang="zh-CN" sz="1800" b="1" dirty="0" smtClean="0">
                <a:latin typeface="Courier New" pitchFamily="49" charset="0"/>
              </a:rPr>
              <a:t>DH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Courier New" pitchFamily="49" charset="0"/>
              </a:rPr>
              <a:t>ENDRD: HLT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400" b="1" dirty="0" smtClean="0">
              <a:latin typeface="Courier New" pitchFamily="49" charset="0"/>
            </a:endParaRPr>
          </a:p>
        </p:txBody>
      </p:sp>
      <p:sp>
        <p:nvSpPr>
          <p:cNvPr id="125956" name="AutoShape 11"/>
          <p:cNvSpPr>
            <a:spLocks/>
          </p:cNvSpPr>
          <p:nvPr/>
        </p:nvSpPr>
        <p:spPr bwMode="auto">
          <a:xfrm>
            <a:off x="7451725" y="476250"/>
            <a:ext cx="288925" cy="1223963"/>
          </a:xfrm>
          <a:prstGeom prst="rightBrace">
            <a:avLst>
              <a:gd name="adj1" fmla="val 4104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5957" name="TextBox 1"/>
          <p:cNvSpPr txBox="1">
            <a:spLocks noChangeArrowheads="1"/>
          </p:cNvSpPr>
          <p:nvPr/>
        </p:nvSpPr>
        <p:spPr bwMode="auto">
          <a:xfrm>
            <a:off x="7740650" y="908050"/>
            <a:ext cx="93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Arial" charset="0"/>
              </a:rPr>
              <a:t>初始化</a:t>
            </a:r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>
            <a:off x="7451725" y="1844675"/>
            <a:ext cx="288925" cy="1079500"/>
          </a:xfrm>
          <a:prstGeom prst="rightBrace">
            <a:avLst>
              <a:gd name="adj1" fmla="val 410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04138" y="2205038"/>
            <a:ext cx="1260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Arial" charset="0"/>
              </a:rPr>
              <a:t>写入数据</a:t>
            </a:r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7451725" y="3213100"/>
            <a:ext cx="360363" cy="3024188"/>
          </a:xfrm>
          <a:prstGeom prst="rightBrace">
            <a:avLst>
              <a:gd name="adj1" fmla="val 411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12088" y="45085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 smtClean="0">
                <a:solidFill>
                  <a:srgbClr val="000000"/>
                </a:solidFill>
                <a:latin typeface="Arial" charset="0"/>
              </a:rPr>
              <a:t>数据校验</a:t>
            </a:r>
            <a:endParaRPr lang="en-US" altLang="zh-CN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5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6550" y="222250"/>
            <a:ext cx="1000125" cy="542925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电路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755054"/>
      </p:ext>
    </p:extLst>
  </p:cSld>
  <p:clrMapOvr>
    <a:masterClrMapping/>
  </p:clrMapOvr>
  <p:transition spd="med" advTm="153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8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8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80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80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80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80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存储技术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271111"/>
              </p:ext>
            </p:extLst>
          </p:nvPr>
        </p:nvGraphicFramePr>
        <p:xfrm>
          <a:off x="3236338" y="189275"/>
          <a:ext cx="5475287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3" imgW="2574341" imgH="3048610" progId="Visio.Drawing.11">
                  <p:embed/>
                </p:oleObj>
              </mc:Choice>
              <mc:Fallback>
                <p:oleObj name="Visio" r:id="rId3" imgW="2574341" imgH="30486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38" y="189275"/>
                        <a:ext cx="5475287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7524175" y="5589950"/>
            <a:ext cx="1368425" cy="6477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39625" y="549637"/>
            <a:ext cx="863600" cy="431800"/>
          </a:xfrm>
          <a:prstGeom prst="roundRect">
            <a:avLst>
              <a:gd name="adj" fmla="val 41176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99988" y="1124312"/>
            <a:ext cx="504825" cy="1030288"/>
          </a:xfrm>
          <a:prstGeom prst="roundRect">
            <a:avLst>
              <a:gd name="adj" fmla="val 34278"/>
            </a:avLst>
          </a:prstGeom>
          <a:noFill/>
          <a:ln w="28575" algn="ctr">
            <a:solidFill>
              <a:srgbClr val="FF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12600" y="5374050"/>
            <a:ext cx="327025" cy="360362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2875975" y="4437425"/>
            <a:ext cx="2952750" cy="1800225"/>
          </a:xfrm>
          <a:custGeom>
            <a:avLst/>
            <a:gdLst>
              <a:gd name="T0" fmla="*/ 0 w 1587"/>
              <a:gd name="T1" fmla="*/ 0 h 953"/>
              <a:gd name="T2" fmla="*/ 926572 w 1587"/>
              <a:gd name="T3" fmla="*/ 1456425 h 953"/>
              <a:gd name="T4" fmla="*/ 2952750 w 1587"/>
              <a:gd name="T5" fmla="*/ 1800225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953">
                <a:moveTo>
                  <a:pt x="0" y="0"/>
                </a:moveTo>
                <a:cubicBezTo>
                  <a:pt x="117" y="306"/>
                  <a:pt x="234" y="612"/>
                  <a:pt x="498" y="771"/>
                </a:cubicBezTo>
                <a:cubicBezTo>
                  <a:pt x="762" y="930"/>
                  <a:pt x="1174" y="941"/>
                  <a:pt x="1587" y="953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 rot="1617249">
            <a:off x="3164900" y="580585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imes New Roman" panose="02020603050405020304" pitchFamily="18" charset="0"/>
              </a:rPr>
              <a:t>7000H</a:t>
            </a:r>
            <a:endParaRPr lang="zh-CN" altLang="en-US" sz="240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164900" y="3716700"/>
            <a:ext cx="433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6600"/>
                </a:solidFill>
                <a:latin typeface="Times New Roman" panose="02020603050405020304" pitchFamily="18" charset="0"/>
              </a:rPr>
              <a:t>译</a:t>
            </a:r>
          </a:p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6600"/>
                </a:solidFill>
                <a:latin typeface="Times New Roman" panose="02020603050405020304" pitchFamily="18" charset="0"/>
              </a:rPr>
              <a:t>码</a:t>
            </a:r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3596700" y="3069000"/>
            <a:ext cx="287338" cy="2089150"/>
          </a:xfrm>
          <a:prstGeom prst="leftBrace">
            <a:avLst>
              <a:gd name="adj1" fmla="val 6058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242813" y="5480412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3300"/>
                </a:solidFill>
                <a:latin typeface="Times New Roman" panose="02020603050405020304" pitchFamily="18" charset="0"/>
              </a:rPr>
              <a:t>状态端口</a:t>
            </a: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859975" y="2714987"/>
            <a:ext cx="806450" cy="3357563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21"/>
          <p:cNvCxnSpPr>
            <a:cxnSpLocks noChangeShapeType="1"/>
          </p:cNvCxnSpPr>
          <p:nvPr/>
        </p:nvCxnSpPr>
        <p:spPr bwMode="auto">
          <a:xfrm>
            <a:off x="859850" y="2857862"/>
            <a:ext cx="10001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216913" y="26435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IOR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" name="直接连接符 25"/>
          <p:cNvCxnSpPr>
            <a:cxnSpLocks noChangeShapeType="1"/>
          </p:cNvCxnSpPr>
          <p:nvPr/>
        </p:nvCxnSpPr>
        <p:spPr bwMode="auto">
          <a:xfrm>
            <a:off x="288350" y="2714987"/>
            <a:ext cx="500063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216913" y="2929300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AEN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" name="直接连接符 28"/>
          <p:cNvCxnSpPr>
            <a:cxnSpLocks noChangeShapeType="1"/>
          </p:cNvCxnSpPr>
          <p:nvPr/>
        </p:nvCxnSpPr>
        <p:spPr bwMode="auto">
          <a:xfrm>
            <a:off x="859850" y="3143612"/>
            <a:ext cx="10001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216913" y="3215050"/>
            <a:ext cx="100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A15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" name="直接连接符 32"/>
          <p:cNvCxnSpPr>
            <a:cxnSpLocks noChangeShapeType="1"/>
          </p:cNvCxnSpPr>
          <p:nvPr/>
        </p:nvCxnSpPr>
        <p:spPr bwMode="auto">
          <a:xfrm>
            <a:off x="788413" y="3429362"/>
            <a:ext cx="10715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组合 34"/>
          <p:cNvGrpSpPr/>
          <p:nvPr/>
        </p:nvGrpSpPr>
        <p:grpSpPr>
          <a:xfrm>
            <a:off x="1216440" y="3572238"/>
            <a:ext cx="428628" cy="428628"/>
            <a:chOff x="500034" y="1000108"/>
            <a:chExt cx="571504" cy="571503"/>
          </a:xfrm>
          <a:solidFill>
            <a:srgbClr val="CCFFFF"/>
          </a:solidFill>
        </p:grpSpPr>
        <p:sp>
          <p:nvSpPr>
            <p:cNvPr id="24" name="矩形 23"/>
            <p:cNvSpPr/>
            <p:nvPr/>
          </p:nvSpPr>
          <p:spPr bwMode="auto">
            <a:xfrm>
              <a:off x="500034" y="1000108"/>
              <a:ext cx="428628" cy="571503"/>
            </a:xfrm>
            <a:prstGeom prst="rect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 flipV="1">
              <a:off x="928662" y="1214422"/>
              <a:ext cx="142876" cy="142876"/>
            </a:xfrm>
            <a:prstGeom prst="ellipse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26" name="直接连接符 37"/>
          <p:cNvCxnSpPr>
            <a:cxnSpLocks noChangeShapeType="1"/>
          </p:cNvCxnSpPr>
          <p:nvPr/>
        </p:nvCxnSpPr>
        <p:spPr bwMode="auto">
          <a:xfrm>
            <a:off x="1645663" y="3786550"/>
            <a:ext cx="21431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8"/>
          <p:cNvCxnSpPr>
            <a:cxnSpLocks noChangeShapeType="1"/>
          </p:cNvCxnSpPr>
          <p:nvPr/>
        </p:nvCxnSpPr>
        <p:spPr bwMode="auto">
          <a:xfrm flipV="1">
            <a:off x="788413" y="3786550"/>
            <a:ext cx="4286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216913" y="3572237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A14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" name="组合 41"/>
          <p:cNvGrpSpPr/>
          <p:nvPr/>
        </p:nvGrpSpPr>
        <p:grpSpPr>
          <a:xfrm>
            <a:off x="1216440" y="4072304"/>
            <a:ext cx="428628" cy="428628"/>
            <a:chOff x="500034" y="1000108"/>
            <a:chExt cx="571504" cy="571503"/>
          </a:xfrm>
          <a:solidFill>
            <a:srgbClr val="CCFFFF"/>
          </a:solidFill>
        </p:grpSpPr>
        <p:sp>
          <p:nvSpPr>
            <p:cNvPr id="30" name="矩形 29"/>
            <p:cNvSpPr/>
            <p:nvPr/>
          </p:nvSpPr>
          <p:spPr bwMode="auto">
            <a:xfrm>
              <a:off x="500034" y="1000108"/>
              <a:ext cx="428628" cy="571503"/>
            </a:xfrm>
            <a:prstGeom prst="rect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 flipV="1">
              <a:off x="928662" y="1214422"/>
              <a:ext cx="142876" cy="142876"/>
            </a:xfrm>
            <a:prstGeom prst="ellipse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" name="直接连接符 44"/>
          <p:cNvCxnSpPr>
            <a:cxnSpLocks noChangeShapeType="1"/>
          </p:cNvCxnSpPr>
          <p:nvPr/>
        </p:nvCxnSpPr>
        <p:spPr bwMode="auto">
          <a:xfrm>
            <a:off x="1645663" y="4286612"/>
            <a:ext cx="21431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45"/>
          <p:cNvCxnSpPr>
            <a:cxnSpLocks noChangeShapeType="1"/>
          </p:cNvCxnSpPr>
          <p:nvPr/>
        </p:nvCxnSpPr>
        <p:spPr bwMode="auto">
          <a:xfrm flipV="1">
            <a:off x="788413" y="4286612"/>
            <a:ext cx="4286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216913" y="407230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A13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" name="组合 47"/>
          <p:cNvGrpSpPr/>
          <p:nvPr/>
        </p:nvGrpSpPr>
        <p:grpSpPr>
          <a:xfrm>
            <a:off x="1216440" y="4572370"/>
            <a:ext cx="428628" cy="428628"/>
            <a:chOff x="500034" y="1000108"/>
            <a:chExt cx="571504" cy="571503"/>
          </a:xfrm>
          <a:solidFill>
            <a:srgbClr val="CCFFFF"/>
          </a:solidFill>
        </p:grpSpPr>
        <p:sp>
          <p:nvSpPr>
            <p:cNvPr id="36" name="矩形 35"/>
            <p:cNvSpPr/>
            <p:nvPr/>
          </p:nvSpPr>
          <p:spPr bwMode="auto">
            <a:xfrm>
              <a:off x="500034" y="1000108"/>
              <a:ext cx="428628" cy="571503"/>
            </a:xfrm>
            <a:prstGeom prst="rect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 flipV="1">
              <a:off x="928662" y="1214422"/>
              <a:ext cx="142876" cy="142876"/>
            </a:xfrm>
            <a:prstGeom prst="ellipse">
              <a:avLst/>
            </a:prstGeom>
            <a:grp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8" name="直接连接符 50"/>
          <p:cNvCxnSpPr>
            <a:cxnSpLocks noChangeShapeType="1"/>
          </p:cNvCxnSpPr>
          <p:nvPr/>
        </p:nvCxnSpPr>
        <p:spPr bwMode="auto">
          <a:xfrm>
            <a:off x="1645663" y="4786675"/>
            <a:ext cx="21431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51"/>
          <p:cNvCxnSpPr>
            <a:cxnSpLocks noChangeShapeType="1"/>
          </p:cNvCxnSpPr>
          <p:nvPr/>
        </p:nvCxnSpPr>
        <p:spPr bwMode="auto">
          <a:xfrm flipV="1">
            <a:off x="788413" y="4786675"/>
            <a:ext cx="4286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216913" y="4572362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A12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直接连接符 54"/>
          <p:cNvCxnSpPr>
            <a:cxnSpLocks noChangeShapeType="1"/>
          </p:cNvCxnSpPr>
          <p:nvPr/>
        </p:nvCxnSpPr>
        <p:spPr bwMode="auto">
          <a:xfrm flipV="1">
            <a:off x="788413" y="5143862"/>
            <a:ext cx="10715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55"/>
          <p:cNvSpPr txBox="1">
            <a:spLocks noChangeArrowheads="1"/>
          </p:cNvSpPr>
          <p:nvPr/>
        </p:nvSpPr>
        <p:spPr bwMode="auto">
          <a:xfrm>
            <a:off x="216913" y="492955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A11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3" name="直接连接符 57"/>
          <p:cNvCxnSpPr>
            <a:cxnSpLocks noChangeShapeType="1"/>
          </p:cNvCxnSpPr>
          <p:nvPr/>
        </p:nvCxnSpPr>
        <p:spPr bwMode="auto">
          <a:xfrm flipV="1">
            <a:off x="788413" y="5415325"/>
            <a:ext cx="10715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58"/>
          <p:cNvSpPr txBox="1">
            <a:spLocks noChangeArrowheads="1"/>
          </p:cNvSpPr>
          <p:nvPr/>
        </p:nvSpPr>
        <p:spPr bwMode="auto">
          <a:xfrm>
            <a:off x="216913" y="521530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A10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5" name="直接连接符 59"/>
          <p:cNvCxnSpPr>
            <a:cxnSpLocks noChangeShapeType="1"/>
          </p:cNvCxnSpPr>
          <p:nvPr/>
        </p:nvCxnSpPr>
        <p:spPr bwMode="auto">
          <a:xfrm flipV="1">
            <a:off x="788413" y="5958250"/>
            <a:ext cx="10715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60"/>
          <p:cNvSpPr txBox="1">
            <a:spLocks noChangeArrowheads="1"/>
          </p:cNvSpPr>
          <p:nvPr/>
        </p:nvSpPr>
        <p:spPr bwMode="auto">
          <a:xfrm>
            <a:off x="216913" y="5743937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</a:rPr>
              <a:t>A0</a:t>
            </a:r>
            <a:endParaRPr lang="zh-CN" altLang="en-US" sz="2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Box 61"/>
          <p:cNvSpPr txBox="1">
            <a:spLocks noChangeArrowheads="1"/>
          </p:cNvSpPr>
          <p:nvPr/>
        </p:nvSpPr>
        <p:spPr bwMode="auto">
          <a:xfrm>
            <a:off x="1002725" y="5501050"/>
            <a:ext cx="55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TextBox 62"/>
          <p:cNvSpPr txBox="1">
            <a:spLocks noChangeArrowheads="1"/>
          </p:cNvSpPr>
          <p:nvPr/>
        </p:nvSpPr>
        <p:spPr bwMode="auto">
          <a:xfrm>
            <a:off x="288350" y="5483587"/>
            <a:ext cx="55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连接符 69"/>
          <p:cNvCxnSpPr>
            <a:cxnSpLocks noChangeShapeType="1"/>
          </p:cNvCxnSpPr>
          <p:nvPr/>
        </p:nvCxnSpPr>
        <p:spPr bwMode="auto">
          <a:xfrm>
            <a:off x="2674363" y="4429487"/>
            <a:ext cx="21431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4076700"/>
            <a:ext cx="431800" cy="431800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445" y="570283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存储器连接举例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03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8086/8088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总线周期时序：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T1</a:t>
            </a:r>
            <a:r>
              <a:rPr lang="zh-CN" altLang="en-US" sz="2400" dirty="0" smtClean="0"/>
              <a:t>：送地址、地址锁存信号</a:t>
            </a:r>
            <a:r>
              <a:rPr lang="en-US" altLang="zh-CN" sz="2400" dirty="0" smtClean="0"/>
              <a:t>ALE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T2</a:t>
            </a:r>
            <a:r>
              <a:rPr lang="zh-CN" altLang="en-US" sz="2400" dirty="0" smtClean="0"/>
              <a:t>：送读写控制信号；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T3</a:t>
            </a:r>
            <a:r>
              <a:rPr lang="zh-CN" altLang="en-US" sz="2400" dirty="0" smtClean="0"/>
              <a:t>：检测</a:t>
            </a:r>
            <a:r>
              <a:rPr lang="en-US" altLang="zh-CN" sz="2400" dirty="0" smtClean="0"/>
              <a:t>Ready</a:t>
            </a:r>
            <a:r>
              <a:rPr lang="zh-CN" altLang="en-US" sz="2400" dirty="0" smtClean="0"/>
              <a:t>信号，决定是否插入</a:t>
            </a:r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W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T4</a:t>
            </a:r>
            <a:r>
              <a:rPr lang="zh-CN" altLang="en-US" sz="2400" dirty="0" smtClean="0"/>
              <a:t>：获得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写入数据。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寄存器：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sz="2400" dirty="0" smtClean="0"/>
              <a:t>通用寄存器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DX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SP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PSW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、段寄存器：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标志</a:t>
            </a:r>
            <a:r>
              <a:rPr lang="zh-CN" altLang="en-US" sz="2400" dirty="0" smtClean="0"/>
              <a:t>寄存器 </a:t>
            </a:r>
            <a:r>
              <a:rPr lang="en-US" altLang="zh-CN" sz="2400" dirty="0" smtClean="0"/>
              <a:t>PSW</a:t>
            </a:r>
            <a:r>
              <a:rPr lang="zh-CN" altLang="en-US" sz="2400" dirty="0" smtClean="0"/>
              <a:t>，常用标志位：</a:t>
            </a:r>
            <a:r>
              <a:rPr lang="en-US" altLang="zh-CN" sz="2400" dirty="0" smtClean="0"/>
              <a:t>PF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6804310" y="2132820"/>
            <a:ext cx="360050" cy="36005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899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存储技术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20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03225" y="609600"/>
            <a:ext cx="8512175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008000"/>
                </a:solidFill>
                <a:latin typeface="Courier New" pitchFamily="49" charset="0"/>
              </a:rPr>
              <a:t>START: MOV  AX,0E00H	  ;</a:t>
            </a:r>
            <a:r>
              <a:rPr lang="zh-CN" altLang="en-US" sz="2400" b="1" kern="0" smtClean="0">
                <a:solidFill>
                  <a:srgbClr val="008000"/>
                </a:solidFill>
                <a:latin typeface="Courier New" pitchFamily="49" charset="0"/>
              </a:rPr>
              <a:t>段地址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008000"/>
                </a:solidFill>
                <a:latin typeface="Courier New" pitchFamily="49" charset="0"/>
              </a:rPr>
              <a:t>	  MOV  DS,AX	  ;</a:t>
            </a:r>
            <a:r>
              <a:rPr lang="zh-CN" altLang="en-US" sz="2400" b="1" kern="0" smtClean="0">
                <a:solidFill>
                  <a:srgbClr val="008000"/>
                </a:solidFill>
                <a:latin typeface="Courier New" pitchFamily="49" charset="0"/>
              </a:rPr>
              <a:t>地址范围</a:t>
            </a:r>
            <a:r>
              <a:rPr lang="en-US" altLang="zh-CN" sz="2400" b="1" kern="0" smtClean="0">
                <a:solidFill>
                  <a:srgbClr val="008000"/>
                </a:solidFill>
                <a:latin typeface="Courier New" pitchFamily="49" charset="0"/>
              </a:rPr>
              <a:t>:0E000</a:t>
            </a:r>
            <a:r>
              <a:rPr lang="zh-CN" altLang="en-US" sz="2400" b="1" kern="0" smtClean="0">
                <a:solidFill>
                  <a:srgbClr val="008000"/>
                </a:solidFill>
                <a:latin typeface="Courier New" pitchFamily="49" charset="0"/>
              </a:rPr>
              <a:t>～</a:t>
            </a:r>
            <a:r>
              <a:rPr lang="en-US" altLang="zh-CN" sz="2400" b="1" kern="0" smtClean="0">
                <a:solidFill>
                  <a:srgbClr val="008000"/>
                </a:solidFill>
                <a:latin typeface="Courier New" pitchFamily="49" charset="0"/>
              </a:rPr>
              <a:t>0FFFFH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latin typeface="Courier New" pitchFamily="49" charset="0"/>
              </a:rPr>
              <a:t>       </a:t>
            </a:r>
            <a:r>
              <a:rPr lang="en-US" altLang="zh-CN" sz="2400" b="1" kern="0" smtClean="0">
                <a:solidFill>
                  <a:srgbClr val="9933FF"/>
                </a:solidFill>
                <a:latin typeface="Courier New" pitchFamily="49" charset="0"/>
              </a:rPr>
              <a:t>MOV  SI,0	  ;</a:t>
            </a:r>
            <a:r>
              <a:rPr lang="zh-CN" altLang="en-US" sz="2400" b="1" kern="0" smtClean="0">
                <a:solidFill>
                  <a:srgbClr val="9933FF"/>
                </a:solidFill>
                <a:latin typeface="Courier New" pitchFamily="49" charset="0"/>
              </a:rPr>
              <a:t>地址指针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latin typeface="Courier New" pitchFamily="49" charset="0"/>
              </a:rPr>
              <a:t>       </a:t>
            </a:r>
            <a:r>
              <a:rPr lang="en-US" altLang="zh-CN" sz="2400" b="1" kern="0" smtClean="0">
                <a:solidFill>
                  <a:srgbClr val="CC6600"/>
                </a:solidFill>
                <a:latin typeface="Courier New" pitchFamily="49" charset="0"/>
              </a:rPr>
              <a:t>MOV  CX,2000H	  ;</a:t>
            </a:r>
            <a:r>
              <a:rPr lang="zh-CN" altLang="en-US" sz="2400" b="1" kern="0" smtClean="0">
                <a:solidFill>
                  <a:srgbClr val="CC6600"/>
                </a:solidFill>
                <a:latin typeface="Courier New" pitchFamily="49" charset="0"/>
              </a:rPr>
              <a:t>共</a:t>
            </a:r>
            <a:r>
              <a:rPr lang="en-US" altLang="zh-CN" sz="2400" b="1" kern="0" smtClean="0">
                <a:solidFill>
                  <a:srgbClr val="CC6600"/>
                </a:solidFill>
                <a:latin typeface="Courier New" pitchFamily="49" charset="0"/>
              </a:rPr>
              <a:t>2000H</a:t>
            </a:r>
            <a:r>
              <a:rPr lang="zh-CN" altLang="en-US" sz="2400" b="1" kern="0" smtClean="0">
                <a:solidFill>
                  <a:srgbClr val="CC6600"/>
                </a:solidFill>
                <a:latin typeface="Courier New" pitchFamily="49" charset="0"/>
              </a:rPr>
              <a:t>个字节（</a:t>
            </a:r>
            <a:r>
              <a:rPr lang="en-US" altLang="zh-CN" sz="2400" b="1" kern="0" smtClean="0">
                <a:solidFill>
                  <a:srgbClr val="CC6600"/>
                </a:solidFill>
                <a:latin typeface="Courier New" pitchFamily="49" charset="0"/>
              </a:rPr>
              <a:t>8KB</a:t>
            </a:r>
            <a:r>
              <a:rPr lang="zh-CN" altLang="en-US" sz="2400" b="1" kern="0" smtClean="0">
                <a:solidFill>
                  <a:srgbClr val="CC6600"/>
                </a:solidFill>
                <a:latin typeface="Courier New" pitchFamily="49" charset="0"/>
              </a:rPr>
              <a:t>）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smtClean="0">
                <a:solidFill>
                  <a:srgbClr val="CC6600"/>
                </a:solidFill>
                <a:latin typeface="Courier New" pitchFamily="49" charset="0"/>
              </a:rPr>
              <a:t>				  </a:t>
            </a:r>
            <a:r>
              <a:rPr lang="en-US" altLang="zh-CN" sz="2400" b="1" kern="0" smtClean="0">
                <a:solidFill>
                  <a:srgbClr val="CC6600"/>
                </a:solidFill>
                <a:latin typeface="Courier New" pitchFamily="49" charset="0"/>
              </a:rPr>
              <a:t>;</a:t>
            </a:r>
            <a:r>
              <a:rPr lang="zh-CN" altLang="en-US" sz="2400" b="1" kern="0" smtClean="0">
                <a:solidFill>
                  <a:srgbClr val="CC6600"/>
                </a:solidFill>
                <a:latin typeface="Courier New" pitchFamily="49" charset="0"/>
              </a:rPr>
              <a:t>（循环次数）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0000FF"/>
                </a:solidFill>
                <a:latin typeface="Courier New" pitchFamily="49" charset="0"/>
              </a:rPr>
              <a:t>GOON:  MOV  AL,55H	  ;</a:t>
            </a:r>
            <a:r>
              <a:rPr lang="zh-CN" altLang="en-US" sz="2400" b="1" kern="0" smtClean="0">
                <a:solidFill>
                  <a:srgbClr val="0000FF"/>
                </a:solidFill>
                <a:latin typeface="Courier New" pitchFamily="49" charset="0"/>
              </a:rPr>
              <a:t>要写入的内容</a:t>
            </a:r>
            <a:r>
              <a:rPr lang="en-US" altLang="zh-CN" sz="2400" b="1" kern="0" smtClean="0">
                <a:solidFill>
                  <a:srgbClr val="0000FF"/>
                </a:solidFill>
                <a:latin typeface="Courier New" pitchFamily="49" charset="0"/>
              </a:rPr>
              <a:t>55H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0000FF"/>
                </a:solidFill>
                <a:latin typeface="Courier New" pitchFamily="49" charset="0"/>
              </a:rPr>
              <a:t>       MOV  [SI],AL	  ;</a:t>
            </a:r>
            <a:r>
              <a:rPr lang="zh-CN" altLang="en-US" sz="2400" b="1" kern="0" smtClean="0">
                <a:solidFill>
                  <a:srgbClr val="0000FF"/>
                </a:solidFill>
                <a:latin typeface="Courier New" pitchFamily="49" charset="0"/>
              </a:rPr>
              <a:t>写入</a:t>
            </a:r>
          </a:p>
          <a:p>
            <a:pPr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FF0066"/>
                </a:solidFill>
                <a:latin typeface="Courier New" pitchFamily="49" charset="0"/>
              </a:rPr>
              <a:t>Wait0: MOV	  DX,7000H</a:t>
            </a:r>
          </a:p>
          <a:p>
            <a:pPr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FF0066"/>
                </a:solidFill>
                <a:latin typeface="Courier New" pitchFamily="49" charset="0"/>
              </a:rPr>
              <a:t>       IN   AL,DX</a:t>
            </a:r>
          </a:p>
          <a:p>
            <a:pPr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FF0066"/>
                </a:solidFill>
                <a:latin typeface="Courier New" pitchFamily="49" charset="0"/>
              </a:rPr>
              <a:t>       TEST AL,01H</a:t>
            </a:r>
          </a:p>
          <a:p>
            <a:pPr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solidFill>
                  <a:srgbClr val="FF0066"/>
                </a:solidFill>
                <a:latin typeface="Courier New" pitchFamily="49" charset="0"/>
              </a:rPr>
              <a:t>       JZ   Wait0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latin typeface="Courier New" pitchFamily="49" charset="0"/>
              </a:rPr>
              <a:t>       INC  SI		  ;</a:t>
            </a:r>
            <a:r>
              <a:rPr lang="zh-CN" altLang="en-US" sz="2400" b="1" kern="0" smtClean="0">
                <a:latin typeface="Courier New" pitchFamily="49" charset="0"/>
              </a:rPr>
              <a:t>地址指针加</a:t>
            </a:r>
            <a:r>
              <a:rPr lang="en-US" altLang="zh-CN" sz="2400" b="1" kern="0" smtClean="0">
                <a:latin typeface="Courier New" pitchFamily="49" charset="0"/>
              </a:rPr>
              <a:t>1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latin typeface="Courier New" pitchFamily="49" charset="0"/>
              </a:rPr>
              <a:t>       LOOP GOON</a:t>
            </a:r>
          </a:p>
          <a:p>
            <a:pPr marL="0" indent="0" eaLnBrk="1" hangingPunct="1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latin typeface="Courier New" pitchFamily="49" charset="0"/>
              </a:rPr>
              <a:t>       HLT</a:t>
            </a:r>
            <a:endParaRPr lang="zh-CN" altLang="en-US" sz="2400" b="1" kern="0" dirty="0">
              <a:latin typeface="Courier New" pitchFamily="49" charset="0"/>
            </a:endParaRPr>
          </a:p>
        </p:txBody>
      </p:sp>
      <p:sp>
        <p:nvSpPr>
          <p:cNvPr id="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4076700"/>
            <a:ext cx="433387" cy="431800"/>
          </a:xfrm>
          <a:prstGeom prst="actionButtonInformatio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圆角矩形 1"/>
          <p:cNvSpPr>
            <a:spLocks noChangeArrowheads="1"/>
          </p:cNvSpPr>
          <p:nvPr/>
        </p:nvSpPr>
        <p:spPr bwMode="auto">
          <a:xfrm>
            <a:off x="381000" y="2667000"/>
            <a:ext cx="7010400" cy="3200400"/>
          </a:xfrm>
          <a:prstGeom prst="roundRect">
            <a:avLst>
              <a:gd name="adj" fmla="val 8574"/>
            </a:avLst>
          </a:prstGeom>
          <a:noFill/>
          <a:ln w="19050" algn="ctr">
            <a:solidFill>
              <a:srgbClr val="FF9933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5873" y="57596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存储器连接举例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08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60" y="1052670"/>
            <a:ext cx="8353160" cy="559919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 smtClean="0"/>
              <a:t>无条件传送、查询：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输入接口：三态门（</a:t>
            </a:r>
            <a:r>
              <a:rPr lang="en-US" altLang="zh-CN" dirty="0" smtClean="0"/>
              <a:t>74LS244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输出接口：锁存器（</a:t>
            </a:r>
            <a:r>
              <a:rPr lang="en-US" altLang="zh-CN" dirty="0" smtClean="0"/>
              <a:t>74LS273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373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21</a:t>
            </a:fld>
            <a:endParaRPr lang="en-US" altLang="zh-CN" dirty="0"/>
          </a:p>
        </p:txBody>
      </p:sp>
      <p:pic>
        <p:nvPicPr>
          <p:cNvPr id="5" name="Picture 6" descr="C:\Users\车向泉\AppData\Local\Microsoft\Windows\Temporary Internet Files\Content.IE5\FE5TM330\MC9004179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0" y="3854767"/>
            <a:ext cx="3871502" cy="28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387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22</a:t>
            </a:fld>
            <a:endParaRPr lang="en-US" altLang="zh-CN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765175"/>
            <a:ext cx="8785225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35150" y="6092825"/>
            <a:ext cx="5761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图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6.12  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开关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与微机系统连接的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接口电路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300788" y="517525"/>
            <a:ext cx="2447925" cy="16160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MOV  DX, 0FFF7H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      AL,  DX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  AL, 01H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JZ       ON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JMP   OFF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380288" y="2241550"/>
            <a:ext cx="1439862" cy="120032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三态门：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上总线，防竞争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7151688" y="2837805"/>
            <a:ext cx="300037" cy="461665"/>
          </a:xfrm>
          <a:custGeom>
            <a:avLst/>
            <a:gdLst/>
            <a:ahLst/>
            <a:cxnLst>
              <a:cxn ang="0">
                <a:pos x="144" y="544"/>
              </a:cxn>
              <a:cxn ang="0">
                <a:pos x="8" y="272"/>
              </a:cxn>
              <a:cxn ang="0">
                <a:pos x="189" y="0"/>
              </a:cxn>
            </a:cxnLst>
            <a:rect l="0" t="0" r="r" b="b"/>
            <a:pathLst>
              <a:path w="189" h="544">
                <a:moveTo>
                  <a:pt x="144" y="544"/>
                </a:moveTo>
                <a:cubicBezTo>
                  <a:pt x="72" y="453"/>
                  <a:pt x="0" y="363"/>
                  <a:pt x="8" y="272"/>
                </a:cubicBezTo>
                <a:cubicBezTo>
                  <a:pt x="16" y="181"/>
                  <a:pt x="102" y="90"/>
                  <a:pt x="189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2376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4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9144000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16013" y="6092825"/>
            <a:ext cx="64801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图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6.14  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发光二极管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与微机系统连接的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接口电路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35600" y="620713"/>
            <a:ext cx="2881313" cy="21698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MOV   DX, 0000H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MOV   AL, 81H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    DX, AL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MOV   AL, 00H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    DX, AL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7524750" y="1628775"/>
            <a:ext cx="50323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740650" y="17732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地址线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956550" y="1387475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数据线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356100" y="549275"/>
            <a:ext cx="3603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4716463" y="549275"/>
            <a:ext cx="0" cy="358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716463" y="908050"/>
            <a:ext cx="43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5148263" y="549275"/>
            <a:ext cx="0" cy="358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5148263" y="549275"/>
            <a:ext cx="28733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348038" y="523875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IOW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563938" y="600075"/>
            <a:ext cx="71913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 flipV="1">
            <a:off x="4781550" y="979488"/>
            <a:ext cx="704850" cy="5492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924300" y="3043238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锁存器</a:t>
            </a: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6804025" y="1773238"/>
            <a:ext cx="1008063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82"/>
              </a:cxn>
              <a:cxn ang="0">
                <a:pos x="635" y="227"/>
              </a:cxn>
            </a:cxnLst>
            <a:rect l="0" t="0" r="r" b="b"/>
            <a:pathLst>
              <a:path w="635" h="227">
                <a:moveTo>
                  <a:pt x="0" y="0"/>
                </a:moveTo>
                <a:cubicBezTo>
                  <a:pt x="83" y="72"/>
                  <a:pt x="166" y="144"/>
                  <a:pt x="272" y="182"/>
                </a:cubicBezTo>
                <a:cubicBezTo>
                  <a:pt x="378" y="220"/>
                  <a:pt x="506" y="223"/>
                  <a:pt x="635" y="227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13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4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0"/>
                            </p:stCondLst>
                            <p:childTnLst>
                              <p:par>
                                <p:cTn id="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66877"/>
            <a:ext cx="8785220" cy="6084989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 smtClean="0"/>
              <a:t>中断：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利用率高；</a:t>
            </a:r>
            <a:r>
              <a:rPr lang="zh-CN" altLang="en-US" sz="2400" dirty="0">
                <a:latin typeface="Times New Roman" pitchFamily="18" charset="0"/>
              </a:rPr>
              <a:t>实现对特殊事件的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实时</a:t>
            </a:r>
            <a:r>
              <a:rPr lang="zh-CN" altLang="en-US" sz="2400" dirty="0" smtClean="0">
                <a:latin typeface="Times New Roman" pitchFamily="18" charset="0"/>
              </a:rPr>
              <a:t>响应。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断点保护：</a:t>
            </a:r>
            <a:r>
              <a:rPr lang="en-US" altLang="zh-CN" sz="2400" dirty="0" smtClean="0"/>
              <a:t>PSW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IP</a:t>
            </a:r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中断</a:t>
            </a:r>
            <a:r>
              <a:rPr lang="zh-CN" altLang="en-US" sz="2400" dirty="0"/>
              <a:t>向量</a:t>
            </a:r>
            <a:r>
              <a:rPr lang="zh-CN" altLang="en-US" sz="2400" dirty="0" smtClean="0"/>
              <a:t>表：</a:t>
            </a:r>
            <a:endParaRPr lang="en-US" altLang="zh-CN" sz="2400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从内存地址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开始，共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256</a:t>
            </a:r>
            <a:r>
              <a:rPr lang="zh-CN" altLang="en-US" dirty="0" smtClean="0"/>
              <a:t>行，每行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>
                <a:solidFill>
                  <a:srgbClr val="D60093"/>
                </a:solidFill>
              </a:rPr>
              <a:t>中断向量码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中断类型码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D60093"/>
                </a:solidFill>
              </a:rPr>
              <a:t>中断向量表</a:t>
            </a:r>
            <a:r>
              <a:rPr lang="zh-CN" altLang="en-US" dirty="0" smtClean="0"/>
              <a:t>地址之间的关系。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sz="2400" dirty="0" smtClean="0"/>
              <a:t>可编程中断控制器 </a:t>
            </a:r>
            <a:r>
              <a:rPr lang="en-US" altLang="zh-CN" sz="2400" dirty="0" smtClean="0"/>
              <a:t>8259</a:t>
            </a:r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可管理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个中断源；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/>
              <a:t>多</a:t>
            </a:r>
            <a:r>
              <a:rPr lang="zh-CN" altLang="en-US" dirty="0" smtClean="0"/>
              <a:t>片级联：可管理多少个中断源？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/>
              <a:t>主片：特殊全嵌套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/>
              <a:t>从</a:t>
            </a:r>
            <a:r>
              <a:rPr lang="zh-CN" altLang="en-US" dirty="0" smtClean="0"/>
              <a:t>片：一般嵌套</a:t>
            </a:r>
            <a:endParaRPr lang="en-US" altLang="zh-CN" dirty="0" smtClean="0"/>
          </a:p>
          <a:p>
            <a:pPr lvl="2">
              <a:spcBef>
                <a:spcPts val="200"/>
              </a:spcBef>
            </a:pPr>
            <a:r>
              <a:rPr lang="zh-CN" altLang="en-US" dirty="0" smtClean="0"/>
              <a:t>优先级：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/>
              <a:t>固定优先级：</a:t>
            </a:r>
            <a:r>
              <a:rPr lang="en-US" altLang="zh-CN" dirty="0" smtClean="0"/>
              <a:t>IR0</a:t>
            </a:r>
            <a:r>
              <a:rPr lang="zh-CN" altLang="en-US" dirty="0" smtClean="0"/>
              <a:t>最高、</a:t>
            </a:r>
            <a:r>
              <a:rPr lang="en-US" altLang="zh-CN" dirty="0" smtClean="0"/>
              <a:t>IR7</a:t>
            </a:r>
            <a:r>
              <a:rPr lang="zh-CN" altLang="en-US" dirty="0" smtClean="0"/>
              <a:t>最低。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/>
              <a:t>指定循环</a:t>
            </a:r>
            <a:r>
              <a:rPr lang="zh-CN" altLang="en-US" dirty="0" smtClean="0"/>
              <a:t>优先级：被指定的变为最低。</a:t>
            </a:r>
            <a:endParaRPr lang="en-US" altLang="zh-CN" dirty="0" smtClean="0"/>
          </a:p>
          <a:p>
            <a:pPr lvl="3">
              <a:spcBef>
                <a:spcPts val="200"/>
              </a:spcBef>
            </a:pPr>
            <a:r>
              <a:rPr lang="zh-CN" altLang="en-US" dirty="0" smtClean="0"/>
              <a:t>自动循环优先级：刚被服务的降为最低。</a:t>
            </a:r>
            <a:endParaRPr lang="en-US" altLang="zh-CN" dirty="0" smtClean="0"/>
          </a:p>
          <a:p>
            <a:pPr>
              <a:spcBef>
                <a:spcPts val="200"/>
              </a:spcBef>
            </a:pPr>
            <a:r>
              <a:rPr lang="en-US" altLang="zh-CN" dirty="0" smtClean="0"/>
              <a:t>DMA</a:t>
            </a:r>
            <a:r>
              <a:rPr lang="zh-CN" altLang="en-US" dirty="0" smtClean="0"/>
              <a:t>：纯硬件控制，无需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参与。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24</a:t>
            </a:fld>
            <a:endParaRPr lang="en-US" altLang="zh-CN" dirty="0"/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8172500" y="1772770"/>
            <a:ext cx="360050" cy="36005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216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25</a:t>
            </a:fld>
            <a:endParaRPr lang="en-US" altLang="zh-CN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693863" y="909638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 68H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MOV AX, 0</a:t>
            </a:r>
          </a:p>
        </p:txBody>
      </p:sp>
      <p:graphicFrame>
        <p:nvGraphicFramePr>
          <p:cNvPr id="6" name="Group 90"/>
          <p:cNvGraphicFramePr>
            <a:graphicFrameLocks noGrp="1"/>
          </p:cNvGraphicFramePr>
          <p:nvPr/>
        </p:nvGraphicFramePr>
        <p:xfrm>
          <a:off x="3997325" y="622300"/>
          <a:ext cx="1944688" cy="3389317"/>
        </p:xfrm>
        <a:graphic>
          <a:graphicData uri="http://schemas.openxmlformats.org/drawingml/2006/table">
            <a:tbl>
              <a:tblPr/>
              <a:tblGrid>
                <a:gridCol w="792163"/>
                <a:gridCol w="1152525"/>
              </a:tblGrid>
              <a:tr h="863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0:19C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67H</a:t>
                      </a:r>
                      <a:b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1A0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1A1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1A2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1A3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1A4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69H</a:t>
                      </a:r>
                      <a:b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中断向量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9"/>
          <p:cNvSpPr>
            <a:spLocks noChangeArrowheads="1"/>
          </p:cNvSpPr>
          <p:nvPr/>
        </p:nvSpPr>
        <p:spPr bwMode="auto">
          <a:xfrm>
            <a:off x="4789488" y="4799013"/>
            <a:ext cx="1295400" cy="1728787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STI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PUSH DS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.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.</a:t>
            </a:r>
          </a:p>
          <a:p>
            <a:pPr marL="0" marR="0" lvl="0" indent="0" algn="l" defTabSz="91440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IRET</a:t>
            </a:r>
          </a:p>
        </p:txBody>
      </p:sp>
      <p:sp>
        <p:nvSpPr>
          <p:cNvPr id="8" name="Text Box 80"/>
          <p:cNvSpPr txBox="1">
            <a:spLocks noChangeArrowheads="1"/>
          </p:cNvSpPr>
          <p:nvPr/>
        </p:nvSpPr>
        <p:spPr bwMode="auto">
          <a:xfrm>
            <a:off x="4643438" y="44307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中断处理程序</a:t>
            </a:r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6373813" y="1666875"/>
            <a:ext cx="1655762" cy="4318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2050</a:t>
            </a:r>
          </a:p>
        </p:txBody>
      </p:sp>
      <p:sp>
        <p:nvSpPr>
          <p:cNvPr id="10" name="Rectangle 82"/>
          <p:cNvSpPr>
            <a:spLocks noChangeArrowheads="1"/>
          </p:cNvSpPr>
          <p:nvPr/>
        </p:nvSpPr>
        <p:spPr bwMode="auto">
          <a:xfrm>
            <a:off x="6373813" y="2568575"/>
            <a:ext cx="1655762" cy="430213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A000</a:t>
            </a:r>
          </a:p>
        </p:txBody>
      </p:sp>
      <p:sp>
        <p:nvSpPr>
          <p:cNvPr id="11" name="Text Box 83"/>
          <p:cNvSpPr txBox="1">
            <a:spLocks noChangeArrowheads="1"/>
          </p:cNvSpPr>
          <p:nvPr/>
        </p:nvSpPr>
        <p:spPr bwMode="auto">
          <a:xfrm>
            <a:off x="8029575" y="16668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8029575" y="25733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CS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3349625" y="4822825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A000:2050</a:t>
            </a:r>
          </a:p>
        </p:txBody>
      </p:sp>
      <p:sp>
        <p:nvSpPr>
          <p:cNvPr id="14" name="Text Box 87"/>
          <p:cNvSpPr txBox="1">
            <a:spLocks noChangeArrowheads="1"/>
          </p:cNvSpPr>
          <p:nvPr/>
        </p:nvSpPr>
        <p:spPr bwMode="auto">
          <a:xfrm>
            <a:off x="2700338" y="2460625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向量地址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68H×4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 pitchFamily="18" charset="0"/>
              </a:rPr>
              <a:t>1A0H</a:t>
            </a:r>
          </a:p>
        </p:txBody>
      </p:sp>
      <p:sp>
        <p:nvSpPr>
          <p:cNvPr id="15" name="Text Box 91"/>
          <p:cNvSpPr txBox="1">
            <a:spLocks noChangeArrowheads="1"/>
          </p:cNvSpPr>
          <p:nvPr/>
        </p:nvSpPr>
        <p:spPr bwMode="auto">
          <a:xfrm>
            <a:off x="3205163" y="1017588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imes New Roman" panose="02020603050405020304" pitchFamily="18" charset="0"/>
              </a:rPr>
              <a:t>①</a:t>
            </a:r>
          </a:p>
        </p:txBody>
      </p:sp>
      <p:sp>
        <p:nvSpPr>
          <p:cNvPr id="16" name="Text Box 92"/>
          <p:cNvSpPr txBox="1">
            <a:spLocks noChangeArrowheads="1"/>
          </p:cNvSpPr>
          <p:nvPr/>
        </p:nvSpPr>
        <p:spPr bwMode="auto">
          <a:xfrm>
            <a:off x="3349625" y="34671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imes New Roman" panose="02020603050405020304" pitchFamily="18" charset="0"/>
              </a:rPr>
              <a:t>②</a:t>
            </a:r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auto">
          <a:xfrm>
            <a:off x="6302375" y="112553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imes New Roman" panose="02020603050405020304" pitchFamily="18" charset="0"/>
              </a:rPr>
              <a:t>③</a:t>
            </a:r>
          </a:p>
        </p:txBody>
      </p:sp>
      <p:sp>
        <p:nvSpPr>
          <p:cNvPr id="18" name="Text Box 94"/>
          <p:cNvSpPr txBox="1">
            <a:spLocks noChangeArrowheads="1"/>
          </p:cNvSpPr>
          <p:nvPr/>
        </p:nvSpPr>
        <p:spPr bwMode="auto">
          <a:xfrm>
            <a:off x="6805613" y="357505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imes New Roman" panose="02020603050405020304" pitchFamily="18" charset="0"/>
              </a:rPr>
              <a:t>④</a:t>
            </a:r>
          </a:p>
        </p:txBody>
      </p:sp>
      <p:sp>
        <p:nvSpPr>
          <p:cNvPr id="19" name="Text Box 95"/>
          <p:cNvSpPr txBox="1">
            <a:spLocks noChangeArrowheads="1"/>
          </p:cNvSpPr>
          <p:nvPr/>
        </p:nvSpPr>
        <p:spPr bwMode="auto">
          <a:xfrm>
            <a:off x="3781425" y="56991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66"/>
                </a:solidFill>
                <a:latin typeface="Times New Roman" panose="02020603050405020304" pitchFamily="18" charset="0"/>
              </a:rPr>
              <a:t>⑤</a:t>
            </a:r>
          </a:p>
        </p:txBody>
      </p:sp>
      <p:sp>
        <p:nvSpPr>
          <p:cNvPr id="20" name="Line 96"/>
          <p:cNvSpPr>
            <a:spLocks noChangeShapeType="1"/>
          </p:cNvSpPr>
          <p:nvPr/>
        </p:nvSpPr>
        <p:spPr bwMode="auto">
          <a:xfrm>
            <a:off x="2700338" y="1119188"/>
            <a:ext cx="57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Line 97"/>
          <p:cNvSpPr>
            <a:spLocks noChangeShapeType="1"/>
          </p:cNvSpPr>
          <p:nvPr/>
        </p:nvSpPr>
        <p:spPr bwMode="auto">
          <a:xfrm>
            <a:off x="3276600" y="2206625"/>
            <a:ext cx="0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Line 98"/>
          <p:cNvSpPr>
            <a:spLocks noChangeShapeType="1"/>
          </p:cNvSpPr>
          <p:nvPr/>
        </p:nvSpPr>
        <p:spPr bwMode="auto">
          <a:xfrm>
            <a:off x="3276600" y="3324225"/>
            <a:ext cx="0" cy="179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Line 99"/>
          <p:cNvSpPr>
            <a:spLocks noChangeShapeType="1"/>
          </p:cNvSpPr>
          <p:nvPr/>
        </p:nvSpPr>
        <p:spPr bwMode="auto">
          <a:xfrm>
            <a:off x="3276600" y="3503613"/>
            <a:ext cx="719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Line 100"/>
          <p:cNvSpPr>
            <a:spLocks noChangeShapeType="1"/>
          </p:cNvSpPr>
          <p:nvPr/>
        </p:nvSpPr>
        <p:spPr bwMode="auto">
          <a:xfrm flipV="1">
            <a:off x="3995738" y="1703388"/>
            <a:ext cx="0" cy="1800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101"/>
          <p:cNvSpPr>
            <a:spLocks noChangeShapeType="1"/>
          </p:cNvSpPr>
          <p:nvPr/>
        </p:nvSpPr>
        <p:spPr bwMode="auto">
          <a:xfrm>
            <a:off x="3995738" y="1701800"/>
            <a:ext cx="2889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Line 102"/>
          <p:cNvSpPr>
            <a:spLocks noChangeShapeType="1"/>
          </p:cNvSpPr>
          <p:nvPr/>
        </p:nvSpPr>
        <p:spPr bwMode="auto">
          <a:xfrm flipH="1">
            <a:off x="323850" y="6096000"/>
            <a:ext cx="4392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Line 103"/>
          <p:cNvSpPr>
            <a:spLocks noChangeShapeType="1"/>
          </p:cNvSpPr>
          <p:nvPr/>
        </p:nvSpPr>
        <p:spPr bwMode="auto">
          <a:xfrm flipV="1">
            <a:off x="322263" y="1408113"/>
            <a:ext cx="0" cy="4686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Line 104"/>
          <p:cNvSpPr>
            <a:spLocks noChangeShapeType="1"/>
          </p:cNvSpPr>
          <p:nvPr/>
        </p:nvSpPr>
        <p:spPr bwMode="auto">
          <a:xfrm>
            <a:off x="322263" y="1408113"/>
            <a:ext cx="2889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105"/>
          <p:cNvSpPr>
            <a:spLocks noChangeShapeType="1"/>
          </p:cNvSpPr>
          <p:nvPr/>
        </p:nvSpPr>
        <p:spPr bwMode="auto">
          <a:xfrm flipH="1">
            <a:off x="7164388" y="2998788"/>
            <a:ext cx="1587" cy="1296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106"/>
          <p:cNvSpPr>
            <a:spLocks noChangeShapeType="1"/>
          </p:cNvSpPr>
          <p:nvPr/>
        </p:nvSpPr>
        <p:spPr bwMode="auto">
          <a:xfrm flipH="1">
            <a:off x="4213225" y="429418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107"/>
          <p:cNvSpPr>
            <a:spLocks noChangeShapeType="1"/>
          </p:cNvSpPr>
          <p:nvPr/>
        </p:nvSpPr>
        <p:spPr bwMode="auto">
          <a:xfrm>
            <a:off x="4211638" y="4294188"/>
            <a:ext cx="1587" cy="577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AutoShape 108"/>
          <p:cNvSpPr>
            <a:spLocks/>
          </p:cNvSpPr>
          <p:nvPr/>
        </p:nvSpPr>
        <p:spPr bwMode="auto">
          <a:xfrm>
            <a:off x="6013450" y="1485900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AutoShape 109"/>
          <p:cNvSpPr>
            <a:spLocks/>
          </p:cNvSpPr>
          <p:nvPr/>
        </p:nvSpPr>
        <p:spPr bwMode="auto">
          <a:xfrm>
            <a:off x="6013450" y="23510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AutoShape 110"/>
          <p:cNvSpPr>
            <a:spLocks noChangeArrowheads="1"/>
          </p:cNvSpPr>
          <p:nvPr/>
        </p:nvSpPr>
        <p:spPr bwMode="auto">
          <a:xfrm>
            <a:off x="6229350" y="1485900"/>
            <a:ext cx="2232025" cy="165576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6600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11"/>
          <p:cNvSpPr txBox="1">
            <a:spLocks noChangeArrowheads="1"/>
          </p:cNvSpPr>
          <p:nvPr/>
        </p:nvSpPr>
        <p:spPr bwMode="auto">
          <a:xfrm>
            <a:off x="1620838" y="333375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8000"/>
                </a:solidFill>
                <a:latin typeface="Times New Roman" panose="02020603050405020304" pitchFamily="18" charset="0"/>
              </a:rPr>
              <a:t>软中断指令，</a:t>
            </a:r>
            <a:br>
              <a:rPr lang="zh-CN" altLang="en-US" sz="1800" smtClean="0">
                <a:solidFill>
                  <a:srgbClr val="008000"/>
                </a:solidFill>
                <a:latin typeface="Times New Roman" panose="02020603050405020304" pitchFamily="18" charset="0"/>
              </a:rPr>
            </a:br>
            <a:r>
              <a:rPr lang="zh-CN" altLang="en-US" sz="1800" smtClean="0">
                <a:solidFill>
                  <a:srgbClr val="008000"/>
                </a:solidFill>
                <a:latin typeface="Times New Roman" panose="02020603050405020304" pitchFamily="18" charset="0"/>
              </a:rPr>
              <a:t>中断向量码为</a:t>
            </a:r>
            <a:r>
              <a:rPr lang="en-US" altLang="zh-CN" sz="1800" smtClean="0">
                <a:solidFill>
                  <a:srgbClr val="008000"/>
                </a:solidFill>
                <a:latin typeface="Times New Roman" panose="02020603050405020304" pitchFamily="18" charset="0"/>
              </a:rPr>
              <a:t>68H</a:t>
            </a:r>
          </a:p>
        </p:txBody>
      </p:sp>
      <p:sp>
        <p:nvSpPr>
          <p:cNvPr id="36" name="Text Box 112"/>
          <p:cNvSpPr txBox="1">
            <a:spLocks noChangeArrowheads="1"/>
          </p:cNvSpPr>
          <p:nvPr/>
        </p:nvSpPr>
        <p:spPr bwMode="auto">
          <a:xfrm>
            <a:off x="2195513" y="1565275"/>
            <a:ext cx="172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Flags</a:t>
            </a:r>
            <a:r>
              <a:rPr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1800" smtClean="0">
                <a:solidFill>
                  <a:srgbClr val="FF0000"/>
                </a:solidFill>
                <a:latin typeface="Times New Roman" panose="02020603050405020304" pitchFamily="18" charset="0"/>
              </a:rPr>
              <a:t>压栈，关中断</a:t>
            </a:r>
          </a:p>
        </p:txBody>
      </p:sp>
      <p:sp>
        <p:nvSpPr>
          <p:cNvPr id="37" name="Line 113"/>
          <p:cNvSpPr>
            <a:spLocks noChangeShapeType="1"/>
          </p:cNvSpPr>
          <p:nvPr/>
        </p:nvSpPr>
        <p:spPr bwMode="auto">
          <a:xfrm>
            <a:off x="3276600" y="112712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Text Box 115"/>
          <p:cNvSpPr txBox="1">
            <a:spLocks noChangeArrowheads="1"/>
          </p:cNvSpPr>
          <p:nvPr/>
        </p:nvSpPr>
        <p:spPr bwMode="auto">
          <a:xfrm>
            <a:off x="6011863" y="115888"/>
            <a:ext cx="2952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7D"/>
                </a:solidFill>
                <a:latin typeface="Times New Roman" panose="02020603050405020304" pitchFamily="18" charset="0"/>
              </a:rPr>
              <a:t>x86</a:t>
            </a:r>
            <a:r>
              <a:rPr lang="zh-CN" altLang="en-US" sz="2400" smtClean="0">
                <a:solidFill>
                  <a:srgbClr val="00007D"/>
                </a:solidFill>
                <a:latin typeface="Times New Roman" panose="02020603050405020304" pitchFamily="18" charset="0"/>
              </a:rPr>
              <a:t>中断响应过程</a:t>
            </a:r>
            <a:br>
              <a:rPr lang="zh-CN" altLang="en-US" sz="2400" smtClean="0">
                <a:solidFill>
                  <a:srgbClr val="00007D"/>
                </a:solidFill>
                <a:latin typeface="Times New Roman" panose="02020603050405020304" pitchFamily="18" charset="0"/>
              </a:rPr>
            </a:br>
            <a:r>
              <a:rPr lang="zh-CN" altLang="en-US" sz="2400" smtClean="0">
                <a:solidFill>
                  <a:srgbClr val="00007D"/>
                </a:solidFill>
                <a:latin typeface="Times New Roman" panose="02020603050405020304" pitchFamily="18" charset="0"/>
              </a:rPr>
              <a:t>（以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软件中断</a:t>
            </a:r>
            <a:r>
              <a:rPr lang="zh-CN" altLang="en-US" sz="2400" smtClean="0">
                <a:solidFill>
                  <a:srgbClr val="00007D"/>
                </a:solidFill>
                <a:latin typeface="Times New Roman" panose="02020603050405020304" pitchFamily="18" charset="0"/>
              </a:rPr>
              <a:t>为例）</a:t>
            </a:r>
          </a:p>
        </p:txBody>
      </p:sp>
      <p:sp>
        <p:nvSpPr>
          <p:cNvPr id="39" name="Text Box 116"/>
          <p:cNvSpPr txBox="1">
            <a:spLocks noChangeArrowheads="1"/>
          </p:cNvSpPr>
          <p:nvPr/>
        </p:nvSpPr>
        <p:spPr bwMode="auto">
          <a:xfrm>
            <a:off x="539750" y="908050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1413:0105</a:t>
            </a:r>
          </a:p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1413:0107</a:t>
            </a:r>
          </a:p>
        </p:txBody>
      </p:sp>
      <p:sp>
        <p:nvSpPr>
          <p:cNvPr id="40" name="Rectangle 117"/>
          <p:cNvSpPr>
            <a:spLocks noChangeArrowheads="1"/>
          </p:cNvSpPr>
          <p:nvPr/>
        </p:nvSpPr>
        <p:spPr bwMode="auto">
          <a:xfrm>
            <a:off x="1403350" y="2636838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Flags</a:t>
            </a:r>
          </a:p>
        </p:txBody>
      </p:sp>
      <p:sp>
        <p:nvSpPr>
          <p:cNvPr id="41" name="Rectangle 118"/>
          <p:cNvSpPr>
            <a:spLocks noChangeArrowheads="1"/>
          </p:cNvSpPr>
          <p:nvPr/>
        </p:nvSpPr>
        <p:spPr bwMode="auto">
          <a:xfrm>
            <a:off x="1403350" y="2349500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1413</a:t>
            </a:r>
          </a:p>
        </p:txBody>
      </p:sp>
      <p:sp>
        <p:nvSpPr>
          <p:cNvPr id="42" name="Rectangle 119"/>
          <p:cNvSpPr>
            <a:spLocks noChangeArrowheads="1"/>
          </p:cNvSpPr>
          <p:nvPr/>
        </p:nvSpPr>
        <p:spPr bwMode="auto">
          <a:xfrm>
            <a:off x="1403350" y="2062163"/>
            <a:ext cx="792163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0107</a:t>
            </a:r>
          </a:p>
        </p:txBody>
      </p:sp>
      <p:sp>
        <p:nvSpPr>
          <p:cNvPr id="43" name="Line 120"/>
          <p:cNvSpPr>
            <a:spLocks noChangeShapeType="1"/>
          </p:cNvSpPr>
          <p:nvPr/>
        </p:nvSpPr>
        <p:spPr bwMode="auto">
          <a:xfrm>
            <a:off x="1403350" y="1917700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21"/>
          <p:cNvSpPr>
            <a:spLocks noChangeShapeType="1"/>
          </p:cNvSpPr>
          <p:nvPr/>
        </p:nvSpPr>
        <p:spPr bwMode="auto">
          <a:xfrm>
            <a:off x="2195513" y="1917700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122"/>
          <p:cNvSpPr txBox="1">
            <a:spLocks noChangeArrowheads="1"/>
          </p:cNvSpPr>
          <p:nvPr/>
        </p:nvSpPr>
        <p:spPr bwMode="auto">
          <a:xfrm>
            <a:off x="755650" y="20542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6600"/>
                </a:solidFill>
                <a:latin typeface="Times New Roman" panose="02020603050405020304" pitchFamily="18" charset="0"/>
              </a:rPr>
              <a:t>SP→</a:t>
            </a:r>
          </a:p>
        </p:txBody>
      </p:sp>
      <p:sp>
        <p:nvSpPr>
          <p:cNvPr id="46" name="Rectangle 130"/>
          <p:cNvSpPr>
            <a:spLocks noChangeArrowheads="1"/>
          </p:cNvSpPr>
          <p:nvPr/>
        </p:nvSpPr>
        <p:spPr bwMode="auto">
          <a:xfrm>
            <a:off x="1042988" y="5516563"/>
            <a:ext cx="792162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Flags</a:t>
            </a:r>
          </a:p>
        </p:txBody>
      </p:sp>
      <p:sp>
        <p:nvSpPr>
          <p:cNvPr id="47" name="Rectangle 131"/>
          <p:cNvSpPr>
            <a:spLocks noChangeArrowheads="1"/>
          </p:cNvSpPr>
          <p:nvPr/>
        </p:nvSpPr>
        <p:spPr bwMode="auto">
          <a:xfrm>
            <a:off x="1042988" y="5229225"/>
            <a:ext cx="792162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1413</a:t>
            </a:r>
          </a:p>
        </p:txBody>
      </p:sp>
      <p:sp>
        <p:nvSpPr>
          <p:cNvPr id="48" name="Rectangle 132"/>
          <p:cNvSpPr>
            <a:spLocks noChangeArrowheads="1"/>
          </p:cNvSpPr>
          <p:nvPr/>
        </p:nvSpPr>
        <p:spPr bwMode="auto">
          <a:xfrm>
            <a:off x="1042988" y="4941888"/>
            <a:ext cx="792162" cy="2889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8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</a:rPr>
              <a:t>0107</a:t>
            </a:r>
          </a:p>
        </p:txBody>
      </p:sp>
      <p:sp>
        <p:nvSpPr>
          <p:cNvPr id="49" name="Line 133"/>
          <p:cNvSpPr>
            <a:spLocks noChangeShapeType="1"/>
          </p:cNvSpPr>
          <p:nvPr/>
        </p:nvSpPr>
        <p:spPr bwMode="auto">
          <a:xfrm>
            <a:off x="1042988" y="4797425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34"/>
          <p:cNvSpPr>
            <a:spLocks noChangeShapeType="1"/>
          </p:cNvSpPr>
          <p:nvPr/>
        </p:nvSpPr>
        <p:spPr bwMode="auto">
          <a:xfrm>
            <a:off x="1835150" y="4797425"/>
            <a:ext cx="0" cy="12239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135"/>
          <p:cNvSpPr txBox="1">
            <a:spLocks noChangeArrowheads="1"/>
          </p:cNvSpPr>
          <p:nvPr/>
        </p:nvSpPr>
        <p:spPr bwMode="auto">
          <a:xfrm>
            <a:off x="395288" y="57261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6600"/>
                </a:solidFill>
                <a:latin typeface="Times New Roman" panose="02020603050405020304" pitchFamily="18" charset="0"/>
              </a:rPr>
              <a:t>SP→</a:t>
            </a:r>
          </a:p>
        </p:txBody>
      </p:sp>
      <p:sp>
        <p:nvSpPr>
          <p:cNvPr id="52" name="Text Box 136"/>
          <p:cNvSpPr txBox="1">
            <a:spLocks noChangeArrowheads="1"/>
          </p:cNvSpPr>
          <p:nvPr/>
        </p:nvSpPr>
        <p:spPr bwMode="auto">
          <a:xfrm>
            <a:off x="755650" y="17732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8000"/>
                </a:solidFill>
                <a:latin typeface="Times New Roman" panose="02020603050405020304" pitchFamily="18" charset="0"/>
              </a:rPr>
              <a:t>堆栈</a:t>
            </a:r>
          </a:p>
        </p:txBody>
      </p:sp>
      <p:sp>
        <p:nvSpPr>
          <p:cNvPr id="53" name="Text Box 137"/>
          <p:cNvSpPr txBox="1">
            <a:spLocks noChangeArrowheads="1"/>
          </p:cNvSpPr>
          <p:nvPr/>
        </p:nvSpPr>
        <p:spPr bwMode="auto">
          <a:xfrm>
            <a:off x="395288" y="471805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smtClean="0">
                <a:solidFill>
                  <a:srgbClr val="008000"/>
                </a:solidFill>
                <a:latin typeface="Times New Roman" panose="02020603050405020304" pitchFamily="18" charset="0"/>
              </a:rPr>
              <a:t>堆栈</a:t>
            </a:r>
          </a:p>
        </p:txBody>
      </p:sp>
      <p:sp>
        <p:nvSpPr>
          <p:cNvPr id="54" name="Text Box 138"/>
          <p:cNvSpPr txBox="1">
            <a:spLocks noChangeArrowheads="1"/>
          </p:cNvSpPr>
          <p:nvPr/>
        </p:nvSpPr>
        <p:spPr bwMode="auto">
          <a:xfrm>
            <a:off x="1763713" y="493395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3399"/>
                </a:solidFill>
                <a:latin typeface="Times New Roman" panose="02020603050405020304" pitchFamily="18" charset="0"/>
              </a:rPr>
              <a:t>→IP</a:t>
            </a:r>
          </a:p>
        </p:txBody>
      </p:sp>
      <p:sp>
        <p:nvSpPr>
          <p:cNvPr id="55" name="Text Box 139"/>
          <p:cNvSpPr txBox="1">
            <a:spLocks noChangeArrowheads="1"/>
          </p:cNvSpPr>
          <p:nvPr/>
        </p:nvSpPr>
        <p:spPr bwMode="auto">
          <a:xfrm>
            <a:off x="1763713" y="52228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3399"/>
                </a:solidFill>
                <a:latin typeface="Times New Roman" panose="02020603050405020304" pitchFamily="18" charset="0"/>
              </a:rPr>
              <a:t>→CS</a:t>
            </a:r>
          </a:p>
        </p:txBody>
      </p:sp>
      <p:sp>
        <p:nvSpPr>
          <p:cNvPr id="56" name="Text Box 140"/>
          <p:cNvSpPr txBox="1">
            <a:spLocks noChangeArrowheads="1"/>
          </p:cNvSpPr>
          <p:nvPr/>
        </p:nvSpPr>
        <p:spPr bwMode="auto">
          <a:xfrm>
            <a:off x="1763713" y="551021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rgbClr val="FF3399"/>
                </a:solidFill>
                <a:latin typeface="Times New Roman" panose="02020603050405020304" pitchFamily="18" charset="0"/>
              </a:rPr>
              <a:t>→Flags</a:t>
            </a:r>
          </a:p>
        </p:txBody>
      </p:sp>
      <p:sp>
        <p:nvSpPr>
          <p:cNvPr id="57" name="AutoShape 141"/>
          <p:cNvSpPr>
            <a:spLocks noChangeArrowheads="1"/>
          </p:cNvSpPr>
          <p:nvPr/>
        </p:nvSpPr>
        <p:spPr bwMode="auto">
          <a:xfrm rot="1888171">
            <a:off x="611188" y="404813"/>
            <a:ext cx="1152525" cy="431800"/>
          </a:xfrm>
          <a:custGeom>
            <a:avLst/>
            <a:gdLst>
              <a:gd name="T0" fmla="*/ 46122023 w 21600"/>
              <a:gd name="T1" fmla="*/ 0 h 21600"/>
              <a:gd name="T2" fmla="*/ 0 w 21600"/>
              <a:gd name="T3" fmla="*/ 4316001 h 21600"/>
              <a:gd name="T4" fmla="*/ 46122023 w 21600"/>
              <a:gd name="T5" fmla="*/ 8632002 h 21600"/>
              <a:gd name="T6" fmla="*/ 61496013 w 21600"/>
              <a:gd name="T7" fmla="*/ 431600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动作按钮: 上一张 57">
            <a:hlinkClick r:id="" action="ppaction://hlinkshowjump?jump=lastslideviewed" highlightClick="1"/>
          </p:cNvPr>
          <p:cNvSpPr/>
          <p:nvPr/>
        </p:nvSpPr>
        <p:spPr bwMode="auto">
          <a:xfrm>
            <a:off x="8297776" y="5805488"/>
            <a:ext cx="503238" cy="49688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6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常用接口器件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 smtClean="0"/>
              <a:t>可编程并行接口 </a:t>
            </a:r>
            <a:r>
              <a:rPr lang="en-US" altLang="zh-CN" dirty="0" smtClean="0"/>
              <a:t>8255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 smtClean="0"/>
              <a:t>方式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口、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口、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口高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口低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位，输入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1">
              <a:spcBef>
                <a:spcPts val="300"/>
              </a:spcBef>
            </a:pPr>
            <a:r>
              <a:rPr lang="zh-CN" altLang="en-US" sz="2400" dirty="0" smtClean="0"/>
              <a:t>方式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口 或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口，输入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输出。</a:t>
            </a:r>
            <a:endParaRPr lang="en-US" altLang="zh-CN" sz="2400" dirty="0" smtClean="0"/>
          </a:p>
          <a:p>
            <a:pPr lvl="2">
              <a:spcBef>
                <a:spcPts val="300"/>
              </a:spcBef>
            </a:pPr>
            <a:r>
              <a:rPr lang="zh-CN" altLang="en-US" dirty="0" smtClean="0"/>
              <a:t>输入：</a:t>
            </a:r>
            <a:r>
              <a:rPr lang="en-US" altLang="zh-CN" dirty="0" smtClean="0"/>
              <a:t>IBF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INTR</a:t>
            </a:r>
          </a:p>
          <a:p>
            <a:pPr lvl="2">
              <a:spcBef>
                <a:spcPts val="300"/>
              </a:spcBef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OBF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INTR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 smtClean="0"/>
              <a:t>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：仅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口，双向；同时借用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根线。</a:t>
            </a:r>
            <a:endParaRPr lang="en-US" altLang="zh-CN" sz="2400" dirty="0" smtClean="0"/>
          </a:p>
          <a:p>
            <a:pPr lvl="1">
              <a:spcBef>
                <a:spcPts val="300"/>
              </a:spcBef>
            </a:pPr>
            <a:r>
              <a:rPr lang="zh-CN" altLang="en-US" sz="2400" dirty="0" smtClean="0"/>
              <a:t>内部寄存器地址：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口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；控制字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300"/>
              </a:spcBef>
            </a:pPr>
            <a:r>
              <a:rPr lang="zh-CN" altLang="en-US" dirty="0" smtClean="0"/>
              <a:t>可编程定时器 </a:t>
            </a:r>
            <a:r>
              <a:rPr lang="en-US" altLang="zh-CN" dirty="0" smtClean="0"/>
              <a:t>8253</a:t>
            </a:r>
          </a:p>
          <a:p>
            <a:pPr lvl="1">
              <a:spcBef>
                <a:spcPts val="300"/>
              </a:spcBef>
            </a:pPr>
            <a:r>
              <a:rPr lang="zh-CN" altLang="en-US" sz="2400" dirty="0" smtClean="0"/>
              <a:t>内部有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个计数器；</a:t>
            </a:r>
            <a:endParaRPr lang="en-US" altLang="zh-CN" sz="2400" dirty="0" smtClean="0"/>
          </a:p>
          <a:p>
            <a:pPr lvl="1">
              <a:spcBef>
                <a:spcPts val="300"/>
              </a:spcBef>
            </a:pPr>
            <a:r>
              <a:rPr lang="zh-CN" altLang="en-US" sz="2400" dirty="0"/>
              <a:t>计数初值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，对应</a:t>
            </a:r>
            <a:r>
              <a:rPr lang="zh-CN" altLang="en-US" sz="2400" dirty="0"/>
              <a:t>最大计数值</a:t>
            </a:r>
            <a:r>
              <a:rPr lang="zh-CN" altLang="en-US" sz="2400" dirty="0" smtClean="0"/>
              <a:t>；二进制</a:t>
            </a:r>
            <a:r>
              <a:rPr lang="zh-CN" altLang="en-US" sz="2400" dirty="0"/>
              <a:t>计数、</a:t>
            </a:r>
            <a:r>
              <a:rPr lang="en-US" altLang="zh-CN" sz="2400" dirty="0"/>
              <a:t>BCD</a:t>
            </a:r>
            <a:r>
              <a:rPr lang="zh-CN" altLang="en-US" sz="2400" dirty="0"/>
              <a:t>计数。</a:t>
            </a:r>
          </a:p>
          <a:p>
            <a:pPr lvl="1">
              <a:spcBef>
                <a:spcPts val="300"/>
              </a:spcBef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种工作方式</a:t>
            </a:r>
            <a:endParaRPr lang="en-US" altLang="zh-CN" sz="2400" dirty="0" smtClean="0"/>
          </a:p>
          <a:p>
            <a:pPr lvl="2">
              <a:spcBef>
                <a:spcPts val="300"/>
              </a:spcBef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：产生一定周期的负脉冲</a:t>
            </a:r>
            <a:endParaRPr lang="en-US" altLang="zh-CN" dirty="0" smtClean="0"/>
          </a:p>
          <a:p>
            <a:pPr lvl="2">
              <a:spcBef>
                <a:spcPts val="300"/>
              </a:spcBef>
            </a:pPr>
            <a:r>
              <a:rPr lang="zh-CN" altLang="en-US" dirty="0" smtClean="0"/>
              <a:t>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：产生方波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26</a:t>
            </a:fld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141244" y="2348850"/>
            <a:ext cx="63050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3123008" y="2348850"/>
            <a:ext cx="6480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2978988" y="1943166"/>
            <a:ext cx="576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9" descr="C:\Users\CheXQ\AppData\Local\Microsoft\Windows\Temporary Internet Files\Content.IE5\A3CZ0G4I\MCj0445630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0" y="5101330"/>
            <a:ext cx="14414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620611"/>
            <a:ext cx="8678860" cy="2376329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007D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dirty="0">
                <a:solidFill>
                  <a:srgbClr val="0000FF"/>
                </a:solidFill>
              </a:rPr>
              <a:t>8255</a:t>
            </a:r>
            <a:r>
              <a:rPr lang="zh-CN" altLang="en-US" dirty="0">
                <a:solidFill>
                  <a:srgbClr val="000000"/>
                </a:solidFill>
              </a:rPr>
              <a:t>芯片可占用的地址为</a:t>
            </a:r>
            <a:r>
              <a:rPr lang="en-US" altLang="zh-CN" dirty="0">
                <a:solidFill>
                  <a:srgbClr val="FF0066"/>
                </a:solidFill>
              </a:rPr>
              <a:t>FE00</a:t>
            </a:r>
            <a:r>
              <a:rPr lang="zh-CN" altLang="en-US" dirty="0">
                <a:solidFill>
                  <a:srgbClr val="000000"/>
                </a:solidFill>
              </a:rPr>
              <a:t>～</a:t>
            </a:r>
            <a:r>
              <a:rPr lang="en-US" altLang="zh-CN" dirty="0">
                <a:solidFill>
                  <a:srgbClr val="FF0066"/>
                </a:solidFill>
              </a:rPr>
              <a:t>FEFF</a:t>
            </a:r>
            <a:r>
              <a:rPr lang="en-US" altLang="zh-CN" dirty="0">
                <a:solidFill>
                  <a:srgbClr val="000000"/>
                </a:solidFill>
              </a:rPr>
              <a:t>H</a:t>
            </a:r>
            <a:r>
              <a:rPr lang="zh-CN" altLang="en-US" dirty="0">
                <a:solidFill>
                  <a:srgbClr val="000000"/>
                </a:solidFill>
              </a:rPr>
              <a:t>，试画出它与</a:t>
            </a:r>
            <a:r>
              <a:rPr lang="en-US" altLang="zh-CN" dirty="0">
                <a:solidFill>
                  <a:srgbClr val="FF0000"/>
                </a:solidFill>
              </a:rPr>
              <a:t>8086</a:t>
            </a:r>
            <a:r>
              <a:rPr lang="zh-CN" altLang="en-US" dirty="0">
                <a:solidFill>
                  <a:srgbClr val="000000"/>
                </a:solidFill>
              </a:rPr>
              <a:t>总线的连接图。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00007D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dirty="0">
                <a:solidFill>
                  <a:srgbClr val="0000FF"/>
                </a:solidFill>
              </a:rPr>
              <a:t>A/D</a:t>
            </a:r>
            <a:r>
              <a:rPr lang="zh-CN" altLang="en-US" dirty="0">
                <a:solidFill>
                  <a:srgbClr val="0000FF"/>
                </a:solidFill>
              </a:rPr>
              <a:t>变换器</a:t>
            </a:r>
            <a:r>
              <a:rPr lang="zh-CN" altLang="en-US" dirty="0">
                <a:solidFill>
                  <a:srgbClr val="000000"/>
                </a:solidFill>
              </a:rPr>
              <a:t>的引线及工作时序图如下，试将此</a:t>
            </a:r>
            <a:r>
              <a:rPr lang="en-US" altLang="zh-CN" dirty="0">
                <a:solidFill>
                  <a:srgbClr val="000000"/>
                </a:solidFill>
              </a:rPr>
              <a:t>A/D</a:t>
            </a:r>
            <a:r>
              <a:rPr lang="zh-CN" altLang="en-US" dirty="0">
                <a:solidFill>
                  <a:srgbClr val="000000"/>
                </a:solidFill>
              </a:rPr>
              <a:t>变换器与</a:t>
            </a:r>
            <a:r>
              <a:rPr lang="en-US" altLang="zh-CN" dirty="0">
                <a:solidFill>
                  <a:srgbClr val="0000FF"/>
                </a:solidFill>
              </a:rPr>
              <a:t>8255</a:t>
            </a:r>
            <a:r>
              <a:rPr lang="zh-CN" altLang="en-US" dirty="0">
                <a:solidFill>
                  <a:srgbClr val="000000"/>
                </a:solidFill>
              </a:rPr>
              <a:t>相连接，并编写包括</a:t>
            </a:r>
            <a:r>
              <a:rPr lang="zh-CN" altLang="en-US" dirty="0">
                <a:solidFill>
                  <a:srgbClr val="0000FF"/>
                </a:solidFill>
              </a:rPr>
              <a:t>初始化程序</a:t>
            </a:r>
            <a:r>
              <a:rPr lang="zh-CN" altLang="en-US" dirty="0">
                <a:solidFill>
                  <a:srgbClr val="000000"/>
                </a:solidFill>
              </a:rPr>
              <a:t>在内的、</a:t>
            </a:r>
            <a:r>
              <a:rPr lang="zh-CN" altLang="en-US" dirty="0">
                <a:solidFill>
                  <a:srgbClr val="FF6600"/>
                </a:solidFill>
              </a:rPr>
              <a:t>变换一次数据</a:t>
            </a:r>
            <a:r>
              <a:rPr lang="zh-CN" altLang="en-US" dirty="0">
                <a:solidFill>
                  <a:srgbClr val="000000"/>
                </a:solidFill>
              </a:rPr>
              <a:t>并将数据放在</a:t>
            </a:r>
            <a:r>
              <a:rPr lang="en-US" altLang="zh-CN" dirty="0">
                <a:solidFill>
                  <a:srgbClr val="FF0066"/>
                </a:solidFill>
              </a:rPr>
              <a:t>DATA</a:t>
            </a:r>
            <a:r>
              <a:rPr lang="zh-CN" altLang="en-US" dirty="0">
                <a:solidFill>
                  <a:srgbClr val="000000"/>
                </a:solidFill>
              </a:rPr>
              <a:t>中的程序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27</a:t>
            </a:fld>
            <a:endParaRPr lang="en-US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00250" y="3082925"/>
            <a:ext cx="928688" cy="22145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round/>
            <a:headEnd/>
            <a:tailEnd type="triangle" w="med" len="lg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A/D</a:t>
            </a:r>
            <a:b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变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换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器</a:t>
            </a:r>
          </a:p>
        </p:txBody>
      </p:sp>
      <p:sp>
        <p:nvSpPr>
          <p:cNvPr id="6" name="左箭头 5"/>
          <p:cNvSpPr>
            <a:spLocks noChangeArrowheads="1"/>
          </p:cNvSpPr>
          <p:nvPr/>
        </p:nvSpPr>
        <p:spPr bwMode="auto">
          <a:xfrm>
            <a:off x="1428750" y="3511550"/>
            <a:ext cx="571500" cy="2857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FFCC"/>
          </a:solidFill>
          <a:ln w="28575" algn="ctr">
            <a:solidFill>
              <a:srgbClr val="000000"/>
            </a:solidFill>
            <a:round/>
            <a:headEnd/>
            <a:tailEnd type="triangle" w="med" len="lg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8"/>
          <p:cNvCxnSpPr>
            <a:cxnSpLocks noChangeShapeType="1"/>
          </p:cNvCxnSpPr>
          <p:nvPr/>
        </p:nvCxnSpPr>
        <p:spPr bwMode="auto">
          <a:xfrm>
            <a:off x="1428750" y="4440238"/>
            <a:ext cx="571500" cy="1587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10"/>
          <p:cNvCxnSpPr>
            <a:cxnSpLocks noChangeShapeType="1"/>
          </p:cNvCxnSpPr>
          <p:nvPr/>
        </p:nvCxnSpPr>
        <p:spPr bwMode="auto">
          <a:xfrm rot="10800000">
            <a:off x="1285875" y="4940300"/>
            <a:ext cx="714375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11"/>
          <p:cNvCxnSpPr>
            <a:cxnSpLocks noChangeShapeType="1"/>
          </p:cNvCxnSpPr>
          <p:nvPr/>
        </p:nvCxnSpPr>
        <p:spPr bwMode="auto">
          <a:xfrm rot="10800000">
            <a:off x="2928938" y="4154488"/>
            <a:ext cx="285750" cy="1587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85750" y="3368675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zh-CN" altLang="en-US" sz="2400" baseline="-250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85750" y="419258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START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5750" y="4692650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SEND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143250" y="3582988"/>
            <a:ext cx="928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模拟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信号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</a:p>
        </p:txBody>
      </p: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>
            <a:off x="4929188" y="3830638"/>
            <a:ext cx="5000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/>
          <p:cNvCxnSpPr>
            <a:cxnSpLocks noChangeShapeType="1"/>
          </p:cNvCxnSpPr>
          <p:nvPr/>
        </p:nvCxnSpPr>
        <p:spPr bwMode="auto">
          <a:xfrm rot="5400000" flipH="1" flipV="1">
            <a:off x="5250656" y="3652044"/>
            <a:ext cx="357188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5"/>
          <p:cNvCxnSpPr>
            <a:cxnSpLocks noChangeShapeType="1"/>
          </p:cNvCxnSpPr>
          <p:nvPr/>
        </p:nvCxnSpPr>
        <p:spPr bwMode="auto">
          <a:xfrm>
            <a:off x="5429250" y="3473450"/>
            <a:ext cx="571500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7"/>
          <p:cNvCxnSpPr>
            <a:cxnSpLocks noChangeShapeType="1"/>
          </p:cNvCxnSpPr>
          <p:nvPr/>
        </p:nvCxnSpPr>
        <p:spPr bwMode="auto">
          <a:xfrm rot="5400000">
            <a:off x="5822156" y="3652044"/>
            <a:ext cx="357188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9"/>
          <p:cNvCxnSpPr>
            <a:cxnSpLocks noChangeShapeType="1"/>
          </p:cNvCxnSpPr>
          <p:nvPr/>
        </p:nvCxnSpPr>
        <p:spPr bwMode="auto">
          <a:xfrm>
            <a:off x="6000750" y="3830638"/>
            <a:ext cx="2786063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31"/>
          <p:cNvCxnSpPr>
            <a:cxnSpLocks noChangeShapeType="1"/>
          </p:cNvCxnSpPr>
          <p:nvPr/>
        </p:nvCxnSpPr>
        <p:spPr bwMode="auto">
          <a:xfrm>
            <a:off x="4929188" y="4259263"/>
            <a:ext cx="1071562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33"/>
          <p:cNvCxnSpPr>
            <a:cxnSpLocks noChangeShapeType="1"/>
          </p:cNvCxnSpPr>
          <p:nvPr/>
        </p:nvCxnSpPr>
        <p:spPr bwMode="auto">
          <a:xfrm rot="5400000">
            <a:off x="5857875" y="4402138"/>
            <a:ext cx="285750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35"/>
          <p:cNvCxnSpPr>
            <a:cxnSpLocks noChangeShapeType="1"/>
          </p:cNvCxnSpPr>
          <p:nvPr/>
        </p:nvCxnSpPr>
        <p:spPr bwMode="auto">
          <a:xfrm>
            <a:off x="6000750" y="4545013"/>
            <a:ext cx="2357438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37"/>
          <p:cNvCxnSpPr>
            <a:cxnSpLocks noChangeShapeType="1"/>
          </p:cNvCxnSpPr>
          <p:nvPr/>
        </p:nvCxnSpPr>
        <p:spPr bwMode="auto">
          <a:xfrm rot="5400000" flipH="1" flipV="1">
            <a:off x="8215313" y="4402138"/>
            <a:ext cx="285750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39"/>
          <p:cNvCxnSpPr>
            <a:cxnSpLocks noChangeShapeType="1"/>
          </p:cNvCxnSpPr>
          <p:nvPr/>
        </p:nvCxnSpPr>
        <p:spPr bwMode="auto">
          <a:xfrm>
            <a:off x="8358188" y="4259263"/>
            <a:ext cx="428625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40"/>
          <p:cNvSpPr txBox="1">
            <a:spLocks noChangeArrowheads="1"/>
          </p:cNvSpPr>
          <p:nvPr/>
        </p:nvSpPr>
        <p:spPr bwMode="auto">
          <a:xfrm>
            <a:off x="4071938" y="3402013"/>
            <a:ext cx="1428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START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Box 41"/>
          <p:cNvSpPr txBox="1">
            <a:spLocks noChangeArrowheads="1"/>
          </p:cNvSpPr>
          <p:nvPr/>
        </p:nvSpPr>
        <p:spPr bwMode="auto">
          <a:xfrm>
            <a:off x="4071938" y="4225925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SEND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Box 42"/>
          <p:cNvSpPr txBox="1">
            <a:spLocks noChangeArrowheads="1"/>
          </p:cNvSpPr>
          <p:nvPr/>
        </p:nvSpPr>
        <p:spPr bwMode="auto">
          <a:xfrm>
            <a:off x="5214938" y="301148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 smtClean="0">
                <a:solidFill>
                  <a:srgbClr val="FF66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1us</a:t>
            </a:r>
            <a:endParaRPr lang="zh-CN" altLang="en-US" sz="2400" dirty="0" smtClean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7" name="直接箭头连接符 45"/>
          <p:cNvCxnSpPr>
            <a:cxnSpLocks noChangeShapeType="1"/>
          </p:cNvCxnSpPr>
          <p:nvPr/>
        </p:nvCxnSpPr>
        <p:spPr bwMode="auto">
          <a:xfrm rot="5400000" flipH="1" flipV="1">
            <a:off x="8232776" y="4708525"/>
            <a:ext cx="252412" cy="1587"/>
          </a:xfrm>
          <a:prstGeom prst="straightConnector1">
            <a:avLst/>
          </a:prstGeom>
          <a:noFill/>
          <a:ln w="28575" algn="ctr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46"/>
          <p:cNvSpPr txBox="1">
            <a:spLocks noChangeArrowheads="1"/>
          </p:cNvSpPr>
          <p:nvPr/>
        </p:nvSpPr>
        <p:spPr bwMode="auto">
          <a:xfrm>
            <a:off x="6786563" y="476408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400" smtClean="0">
                <a:solidFill>
                  <a:srgbClr val="FF6600"/>
                </a:solidFill>
                <a:latin typeface="Times New Roman" panose="02020603050405020304" pitchFamily="18" charset="0"/>
              </a:rPr>
              <a:t>变换结束</a:t>
            </a:r>
          </a:p>
        </p:txBody>
      </p:sp>
      <p:cxnSp>
        <p:nvCxnSpPr>
          <p:cNvPr id="29" name="直接箭头连接符 47"/>
          <p:cNvCxnSpPr>
            <a:cxnSpLocks noChangeShapeType="1"/>
          </p:cNvCxnSpPr>
          <p:nvPr/>
        </p:nvCxnSpPr>
        <p:spPr bwMode="auto">
          <a:xfrm rot="10800000" flipV="1">
            <a:off x="6000750" y="3335338"/>
            <a:ext cx="357188" cy="247650"/>
          </a:xfrm>
          <a:prstGeom prst="straightConnector1">
            <a:avLst/>
          </a:prstGeom>
          <a:noFill/>
          <a:ln w="28575" algn="ctr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50"/>
          <p:cNvSpPr txBox="1">
            <a:spLocks noChangeArrowheads="1"/>
          </p:cNvSpPr>
          <p:nvPr/>
        </p:nvSpPr>
        <p:spPr bwMode="auto">
          <a:xfrm>
            <a:off x="6072188" y="2906713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smtClean="0">
                <a:solidFill>
                  <a:srgbClr val="FF6600"/>
                </a:solidFill>
                <a:latin typeface="Times New Roman" panose="02020603050405020304" pitchFamily="18" charset="0"/>
              </a:rPr>
              <a:t>变换开始</a:t>
            </a:r>
          </a:p>
        </p:txBody>
      </p:sp>
      <p:graphicFrame>
        <p:nvGraphicFramePr>
          <p:cNvPr id="31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5977"/>
              </p:ext>
            </p:extLst>
          </p:nvPr>
        </p:nvGraphicFramePr>
        <p:xfrm>
          <a:off x="357188" y="5421313"/>
          <a:ext cx="8534400" cy="792352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AutoShape 128"/>
          <p:cNvSpPr>
            <a:spLocks noChangeArrowheads="1"/>
          </p:cNvSpPr>
          <p:nvPr/>
        </p:nvSpPr>
        <p:spPr bwMode="auto">
          <a:xfrm>
            <a:off x="7286625" y="5478463"/>
            <a:ext cx="1028700" cy="785812"/>
          </a:xfrm>
          <a:prstGeom prst="roundRect">
            <a:avLst>
              <a:gd name="adj" fmla="val 28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动作按钮: 上一张 32">
            <a:hlinkClick r:id="" action="ppaction://hlinkshowjump?jump=lastslideviewed" highlightClick="1"/>
          </p:cNvPr>
          <p:cNvSpPr/>
          <p:nvPr/>
        </p:nvSpPr>
        <p:spPr bwMode="auto">
          <a:xfrm>
            <a:off x="8172450" y="2608263"/>
            <a:ext cx="431800" cy="433387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【8255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83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28</a:t>
            </a:fld>
            <a:endParaRPr lang="en-US" altLang="zh-CN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427980" y="4437140"/>
            <a:ext cx="26431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控制寄存器：</a:t>
            </a:r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6856855" y="4437140"/>
            <a:ext cx="1714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FE00H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FE02H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FE04H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FE06H</a:t>
            </a:r>
            <a:endParaRPr lang="zh-CN" altLang="en-US" kern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112" name="动作按钮: 上一张 111">
            <a:hlinkClick r:id="" action="ppaction://hlinkshowjump?jump=lastslideviewed" highlightClick="1"/>
          </p:cNvPr>
          <p:cNvSpPr/>
          <p:nvPr/>
        </p:nvSpPr>
        <p:spPr bwMode="auto">
          <a:xfrm>
            <a:off x="8162925" y="3325813"/>
            <a:ext cx="431800" cy="433387"/>
          </a:xfrm>
          <a:prstGeom prst="actionButtonReturn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249936" y="822864"/>
            <a:ext cx="1000132" cy="2214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06" name="左箭头 205"/>
          <p:cNvSpPr/>
          <p:nvPr/>
        </p:nvSpPr>
        <p:spPr bwMode="auto">
          <a:xfrm>
            <a:off x="5749870" y="1251492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207" name="直接箭头连接符 206"/>
          <p:cNvCxnSpPr/>
          <p:nvPr/>
        </p:nvCxnSpPr>
        <p:spPr bwMode="auto">
          <a:xfrm>
            <a:off x="5749870" y="2464350"/>
            <a:ext cx="50006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8" name="直接箭头连接符 207"/>
          <p:cNvCxnSpPr/>
          <p:nvPr/>
        </p:nvCxnSpPr>
        <p:spPr bwMode="auto">
          <a:xfrm rot="10800000">
            <a:off x="5749870" y="2751690"/>
            <a:ext cx="50006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9" name="直接箭头连接符 208"/>
          <p:cNvCxnSpPr/>
          <p:nvPr/>
        </p:nvCxnSpPr>
        <p:spPr bwMode="auto">
          <a:xfrm rot="10800000">
            <a:off x="7250068" y="1894434"/>
            <a:ext cx="465204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0" name="TextBox 10"/>
          <p:cNvSpPr txBox="1"/>
          <p:nvPr/>
        </p:nvSpPr>
        <p:spPr>
          <a:xfrm>
            <a:off x="6222504" y="225162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START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1" name="TextBox 11"/>
          <p:cNvSpPr txBox="1"/>
          <p:nvPr/>
        </p:nvSpPr>
        <p:spPr>
          <a:xfrm>
            <a:off x="6222504" y="25658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SEND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2" name="TextBox 12"/>
          <p:cNvSpPr txBox="1"/>
          <p:nvPr/>
        </p:nvSpPr>
        <p:spPr>
          <a:xfrm>
            <a:off x="7643834" y="1543738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模拟信号</a:t>
            </a:r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 altLang="zh-CN" sz="2000" smtClean="0">
                <a:solidFill>
                  <a:srgbClr val="000000"/>
                </a:solidFill>
                <a:ea typeface="宋体" charset="-122"/>
              </a:rPr>
            </a:br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输入</a:t>
            </a:r>
            <a:endParaRPr lang="zh-CN" altLang="en-US" sz="2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4392548" y="822864"/>
            <a:ext cx="1357322" cy="30003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14" name="TextBox 16"/>
          <p:cNvSpPr txBox="1"/>
          <p:nvPr/>
        </p:nvSpPr>
        <p:spPr>
          <a:xfrm>
            <a:off x="4392548" y="46567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8255</a:t>
            </a:r>
            <a:endParaRPr lang="zh-CN" altLang="en-US" sz="20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" name="TextBox 17"/>
          <p:cNvSpPr txBox="1"/>
          <p:nvPr/>
        </p:nvSpPr>
        <p:spPr>
          <a:xfrm>
            <a:off x="4936620" y="878771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 smtClean="0">
              <a:solidFill>
                <a:srgbClr val="000000"/>
              </a:solidFill>
              <a:ea typeface="宋体" charset="-122"/>
            </a:endParaRPr>
          </a:p>
          <a:p>
            <a:pPr algn="r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6" name="TextBox 18"/>
          <p:cNvSpPr txBox="1"/>
          <p:nvPr/>
        </p:nvSpPr>
        <p:spPr>
          <a:xfrm>
            <a:off x="5249804" y="965740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7" name="TextBox 19"/>
          <p:cNvSpPr txBox="1"/>
          <p:nvPr/>
        </p:nvSpPr>
        <p:spPr>
          <a:xfrm>
            <a:off x="6249936" y="46567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A/D</a:t>
            </a:r>
            <a:endParaRPr lang="zh-CN" altLang="en-US" sz="20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8" name="TextBox 20"/>
          <p:cNvSpPr txBox="1"/>
          <p:nvPr/>
        </p:nvSpPr>
        <p:spPr>
          <a:xfrm>
            <a:off x="6249936" y="878771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 smtClean="0">
              <a:solidFill>
                <a:srgbClr val="000000"/>
              </a:solidFill>
              <a:ea typeface="宋体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9" name="TextBox 21"/>
          <p:cNvSpPr txBox="1"/>
          <p:nvPr/>
        </p:nvSpPr>
        <p:spPr>
          <a:xfrm>
            <a:off x="6178498" y="965740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0" name="TextBox 25"/>
          <p:cNvSpPr txBox="1"/>
          <p:nvPr/>
        </p:nvSpPr>
        <p:spPr>
          <a:xfrm>
            <a:off x="5079496" y="225162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PC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1" name="TextBox 26"/>
          <p:cNvSpPr txBox="1"/>
          <p:nvPr/>
        </p:nvSpPr>
        <p:spPr>
          <a:xfrm>
            <a:off x="5079496" y="25658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PC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2" name="TextBox 27"/>
          <p:cNvSpPr txBox="1"/>
          <p:nvPr/>
        </p:nvSpPr>
        <p:spPr>
          <a:xfrm>
            <a:off x="4392548" y="8547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3" name="TextBox 28"/>
          <p:cNvSpPr txBox="1"/>
          <p:nvPr/>
        </p:nvSpPr>
        <p:spPr>
          <a:xfrm>
            <a:off x="4392548" y="156576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RD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4" name="TextBox 29"/>
          <p:cNvSpPr txBox="1"/>
          <p:nvPr/>
        </p:nvSpPr>
        <p:spPr>
          <a:xfrm>
            <a:off x="4392548" y="1922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WR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5" name="TextBox 30"/>
          <p:cNvSpPr txBox="1"/>
          <p:nvPr/>
        </p:nvSpPr>
        <p:spPr>
          <a:xfrm>
            <a:off x="4392548" y="2280142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RESET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6" name="TextBox 31"/>
          <p:cNvSpPr txBox="1"/>
          <p:nvPr/>
        </p:nvSpPr>
        <p:spPr>
          <a:xfrm>
            <a:off x="4392548" y="25658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7" name="TextBox 32"/>
          <p:cNvSpPr txBox="1"/>
          <p:nvPr/>
        </p:nvSpPr>
        <p:spPr>
          <a:xfrm>
            <a:off x="4392548" y="28516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8" name="TextBox 33"/>
          <p:cNvSpPr txBox="1"/>
          <p:nvPr/>
        </p:nvSpPr>
        <p:spPr>
          <a:xfrm>
            <a:off x="4392548" y="33946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CS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29" name="直接连接符 228"/>
          <p:cNvCxnSpPr/>
          <p:nvPr/>
        </p:nvCxnSpPr>
        <p:spPr bwMode="auto">
          <a:xfrm>
            <a:off x="4500562" y="1636114"/>
            <a:ext cx="29260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直接连接符 229"/>
          <p:cNvCxnSpPr/>
          <p:nvPr/>
        </p:nvCxnSpPr>
        <p:spPr bwMode="auto">
          <a:xfrm>
            <a:off x="4482274" y="1993304"/>
            <a:ext cx="38404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直接连接符 230"/>
          <p:cNvCxnSpPr/>
          <p:nvPr/>
        </p:nvCxnSpPr>
        <p:spPr bwMode="auto">
          <a:xfrm>
            <a:off x="4491418" y="3456926"/>
            <a:ext cx="274320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Rectangle 82"/>
          <p:cNvSpPr>
            <a:spLocks noChangeArrowheads="1"/>
          </p:cNvSpPr>
          <p:nvPr/>
        </p:nvSpPr>
        <p:spPr bwMode="auto">
          <a:xfrm>
            <a:off x="2806637" y="3252895"/>
            <a:ext cx="1014407" cy="341655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33" name="Text Box 85"/>
          <p:cNvSpPr txBox="1">
            <a:spLocks noChangeArrowheads="1"/>
          </p:cNvSpPr>
          <p:nvPr/>
        </p:nvSpPr>
        <p:spPr bwMode="auto">
          <a:xfrm>
            <a:off x="2801879" y="62717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4" name="Text Box 86"/>
          <p:cNvSpPr txBox="1">
            <a:spLocks noChangeArrowheads="1"/>
          </p:cNvSpPr>
          <p:nvPr/>
        </p:nvSpPr>
        <p:spPr bwMode="auto">
          <a:xfrm>
            <a:off x="2801879" y="60558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" name="Text Box 87"/>
          <p:cNvSpPr txBox="1">
            <a:spLocks noChangeArrowheads="1"/>
          </p:cNvSpPr>
          <p:nvPr/>
        </p:nvSpPr>
        <p:spPr bwMode="auto">
          <a:xfrm>
            <a:off x="2801879" y="58399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6" name="Text Box 88"/>
          <p:cNvSpPr txBox="1">
            <a:spLocks noChangeArrowheads="1"/>
          </p:cNvSpPr>
          <p:nvPr/>
        </p:nvSpPr>
        <p:spPr bwMode="auto">
          <a:xfrm>
            <a:off x="2801879" y="325289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G1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7" name="Text Box 89"/>
          <p:cNvSpPr txBox="1">
            <a:spLocks noChangeArrowheads="1"/>
          </p:cNvSpPr>
          <p:nvPr/>
        </p:nvSpPr>
        <p:spPr bwMode="auto">
          <a:xfrm>
            <a:off x="2801879" y="407446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8" name="Text Box 90"/>
          <p:cNvSpPr txBox="1">
            <a:spLocks noChangeArrowheads="1"/>
          </p:cNvSpPr>
          <p:nvPr/>
        </p:nvSpPr>
        <p:spPr bwMode="auto">
          <a:xfrm>
            <a:off x="2801879" y="5266760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9" name="Line 91"/>
          <p:cNvSpPr>
            <a:spLocks noChangeShapeType="1"/>
          </p:cNvSpPr>
          <p:nvPr/>
        </p:nvSpPr>
        <p:spPr bwMode="auto">
          <a:xfrm>
            <a:off x="2913004" y="4149076"/>
            <a:ext cx="4111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0" name="Line 92"/>
          <p:cNvSpPr>
            <a:spLocks noChangeShapeType="1"/>
          </p:cNvSpPr>
          <p:nvPr/>
        </p:nvSpPr>
        <p:spPr bwMode="auto">
          <a:xfrm>
            <a:off x="2913004" y="5339785"/>
            <a:ext cx="4111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1" name="Text Box 94"/>
          <p:cNvSpPr txBox="1">
            <a:spLocks noChangeArrowheads="1"/>
          </p:cNvSpPr>
          <p:nvPr/>
        </p:nvSpPr>
        <p:spPr bwMode="auto">
          <a:xfrm>
            <a:off x="3320978" y="3456547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Y0</a:t>
            </a:r>
            <a:endParaRPr lang="en-US" altLang="zh-CN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2" name="Line 97"/>
          <p:cNvSpPr>
            <a:spLocks noChangeShapeType="1"/>
          </p:cNvSpPr>
          <p:nvPr/>
        </p:nvSpPr>
        <p:spPr bwMode="auto">
          <a:xfrm>
            <a:off x="3451153" y="3535922"/>
            <a:ext cx="266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3" name="Line 98"/>
          <p:cNvSpPr>
            <a:spLocks noChangeShapeType="1"/>
          </p:cNvSpPr>
          <p:nvPr/>
        </p:nvSpPr>
        <p:spPr bwMode="auto">
          <a:xfrm>
            <a:off x="3821044" y="3599422"/>
            <a:ext cx="571504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4" name="Text Box 104"/>
          <p:cNvSpPr txBox="1">
            <a:spLocks noChangeArrowheads="1"/>
          </p:cNvSpPr>
          <p:nvPr/>
        </p:nvSpPr>
        <p:spPr bwMode="auto">
          <a:xfrm>
            <a:off x="2733348" y="4674076"/>
            <a:ext cx="115728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74LS138</a:t>
            </a:r>
            <a:endParaRPr lang="en-US" altLang="zh-CN" sz="20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5" name="左右箭头 244"/>
          <p:cNvSpPr/>
          <p:nvPr/>
        </p:nvSpPr>
        <p:spPr bwMode="auto">
          <a:xfrm>
            <a:off x="1249276" y="894302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246" name="直接箭头连接符 245"/>
          <p:cNvCxnSpPr>
            <a:endCxn id="223" idx="1"/>
          </p:cNvCxnSpPr>
          <p:nvPr/>
        </p:nvCxnSpPr>
        <p:spPr bwMode="auto">
          <a:xfrm flipV="1">
            <a:off x="1249276" y="1750428"/>
            <a:ext cx="3143272" cy="113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7" name="直接箭头连接符 246"/>
          <p:cNvCxnSpPr/>
          <p:nvPr/>
        </p:nvCxnSpPr>
        <p:spPr bwMode="auto">
          <a:xfrm>
            <a:off x="1249276" y="2108748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8" name="直接箭头连接符 247"/>
          <p:cNvCxnSpPr/>
          <p:nvPr/>
        </p:nvCxnSpPr>
        <p:spPr bwMode="auto">
          <a:xfrm>
            <a:off x="1249276" y="2465938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9" name="直接箭头连接符 248"/>
          <p:cNvCxnSpPr/>
          <p:nvPr/>
        </p:nvCxnSpPr>
        <p:spPr bwMode="auto">
          <a:xfrm>
            <a:off x="1249276" y="2751690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0" name="直接箭头连接符 249"/>
          <p:cNvCxnSpPr/>
          <p:nvPr/>
        </p:nvCxnSpPr>
        <p:spPr bwMode="auto">
          <a:xfrm>
            <a:off x="1249276" y="3037442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1" name="直接箭头连接符 250"/>
          <p:cNvCxnSpPr/>
          <p:nvPr/>
        </p:nvCxnSpPr>
        <p:spPr bwMode="auto">
          <a:xfrm>
            <a:off x="1249276" y="6054289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2" name="直接箭头连接符 251"/>
          <p:cNvCxnSpPr/>
          <p:nvPr/>
        </p:nvCxnSpPr>
        <p:spPr bwMode="auto">
          <a:xfrm>
            <a:off x="1249276" y="6268603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3" name="直接箭头连接符 252"/>
          <p:cNvCxnSpPr/>
          <p:nvPr/>
        </p:nvCxnSpPr>
        <p:spPr bwMode="auto">
          <a:xfrm>
            <a:off x="1249276" y="6482917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4" name="直接箭头连接符 253"/>
          <p:cNvCxnSpPr/>
          <p:nvPr/>
        </p:nvCxnSpPr>
        <p:spPr bwMode="auto">
          <a:xfrm>
            <a:off x="1249276" y="3473560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5" name="直接箭头连接符 254"/>
          <p:cNvCxnSpPr/>
          <p:nvPr/>
        </p:nvCxnSpPr>
        <p:spPr bwMode="auto">
          <a:xfrm flipV="1">
            <a:off x="1249276" y="3735318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接箭头连接符 255"/>
          <p:cNvCxnSpPr/>
          <p:nvPr/>
        </p:nvCxnSpPr>
        <p:spPr bwMode="auto">
          <a:xfrm flipV="1">
            <a:off x="1249276" y="3949633"/>
            <a:ext cx="608099" cy="1582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接箭头连接符 256"/>
          <p:cNvCxnSpPr/>
          <p:nvPr/>
        </p:nvCxnSpPr>
        <p:spPr bwMode="auto">
          <a:xfrm flipV="1">
            <a:off x="1249276" y="4163946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直接箭头连接符 257"/>
          <p:cNvCxnSpPr/>
          <p:nvPr/>
        </p:nvCxnSpPr>
        <p:spPr bwMode="auto">
          <a:xfrm flipV="1">
            <a:off x="1249276" y="4378260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直接箭头连接符 258"/>
          <p:cNvCxnSpPr/>
          <p:nvPr/>
        </p:nvCxnSpPr>
        <p:spPr bwMode="auto">
          <a:xfrm>
            <a:off x="2289156" y="4261467"/>
            <a:ext cx="531756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60" name="Rectangle 55"/>
          <p:cNvSpPr>
            <a:spLocks noChangeArrowheads="1"/>
          </p:cNvSpPr>
          <p:nvPr/>
        </p:nvSpPr>
        <p:spPr bwMode="auto">
          <a:xfrm>
            <a:off x="1857356" y="3662293"/>
            <a:ext cx="360362" cy="119819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&amp;</a:t>
            </a:r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>
            <a:off x="2217718" y="4227328"/>
            <a:ext cx="71438" cy="71437"/>
          </a:xfrm>
          <a:prstGeom prst="ellipse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62" name="TextBox 123"/>
          <p:cNvSpPr txBox="1"/>
          <p:nvPr/>
        </p:nvSpPr>
        <p:spPr>
          <a:xfrm>
            <a:off x="304008" y="8455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3" name="TextBox 124"/>
          <p:cNvSpPr txBox="1"/>
          <p:nvPr/>
        </p:nvSpPr>
        <p:spPr>
          <a:xfrm>
            <a:off x="446884" y="15372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IOR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4" name="TextBox 125"/>
          <p:cNvSpPr txBox="1"/>
          <p:nvPr/>
        </p:nvSpPr>
        <p:spPr>
          <a:xfrm>
            <a:off x="446884" y="189443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IOW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5" name="TextBox 126"/>
          <p:cNvSpPr txBox="1"/>
          <p:nvPr/>
        </p:nvSpPr>
        <p:spPr>
          <a:xfrm>
            <a:off x="161132" y="22864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RESET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6" name="TextBox 127"/>
          <p:cNvSpPr txBox="1"/>
          <p:nvPr/>
        </p:nvSpPr>
        <p:spPr>
          <a:xfrm>
            <a:off x="142844" y="25516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7" name="TextBox 128"/>
          <p:cNvSpPr txBox="1"/>
          <p:nvPr/>
        </p:nvSpPr>
        <p:spPr>
          <a:xfrm>
            <a:off x="161132" y="28505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8" name="TextBox 129"/>
          <p:cNvSpPr txBox="1"/>
          <p:nvPr/>
        </p:nvSpPr>
        <p:spPr>
          <a:xfrm>
            <a:off x="518322" y="327753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15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9" name="TextBox 130"/>
          <p:cNvSpPr txBox="1"/>
          <p:nvPr/>
        </p:nvSpPr>
        <p:spPr>
          <a:xfrm>
            <a:off x="518322" y="351517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14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0" name="TextBox 131"/>
          <p:cNvSpPr txBox="1"/>
          <p:nvPr/>
        </p:nvSpPr>
        <p:spPr>
          <a:xfrm>
            <a:off x="518322" y="374777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13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1" name="TextBox 132"/>
          <p:cNvSpPr txBox="1"/>
          <p:nvPr/>
        </p:nvSpPr>
        <p:spPr>
          <a:xfrm>
            <a:off x="518322" y="396209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2" name="TextBox 133"/>
          <p:cNvSpPr txBox="1"/>
          <p:nvPr/>
        </p:nvSpPr>
        <p:spPr>
          <a:xfrm>
            <a:off x="518322" y="417640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11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3" name="TextBox 134"/>
          <p:cNvSpPr txBox="1"/>
          <p:nvPr/>
        </p:nvSpPr>
        <p:spPr>
          <a:xfrm>
            <a:off x="518322" y="43792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10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4" name="TextBox 135"/>
          <p:cNvSpPr txBox="1"/>
          <p:nvPr/>
        </p:nvSpPr>
        <p:spPr>
          <a:xfrm>
            <a:off x="518322" y="46027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9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5" name="TextBox 136"/>
          <p:cNvSpPr txBox="1"/>
          <p:nvPr/>
        </p:nvSpPr>
        <p:spPr>
          <a:xfrm>
            <a:off x="518322" y="52464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8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76" name="直接连接符 275"/>
          <p:cNvCxnSpPr/>
          <p:nvPr/>
        </p:nvCxnSpPr>
        <p:spPr bwMode="auto">
          <a:xfrm>
            <a:off x="804074" y="1608682"/>
            <a:ext cx="42862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直接连接符 276"/>
          <p:cNvCxnSpPr/>
          <p:nvPr/>
        </p:nvCxnSpPr>
        <p:spPr bwMode="auto">
          <a:xfrm>
            <a:off x="732636" y="1965872"/>
            <a:ext cx="50006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直接箭头连接符 277"/>
          <p:cNvCxnSpPr/>
          <p:nvPr/>
        </p:nvCxnSpPr>
        <p:spPr bwMode="auto">
          <a:xfrm>
            <a:off x="2202623" y="5455547"/>
            <a:ext cx="604014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79" name="TextBox 82"/>
          <p:cNvSpPr txBox="1"/>
          <p:nvPr/>
        </p:nvSpPr>
        <p:spPr>
          <a:xfrm>
            <a:off x="534877" y="485816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AEN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0" name="Rectangle 55"/>
          <p:cNvSpPr>
            <a:spLocks noChangeArrowheads="1"/>
          </p:cNvSpPr>
          <p:nvPr/>
        </p:nvSpPr>
        <p:spPr bwMode="auto">
          <a:xfrm>
            <a:off x="1857356" y="4987134"/>
            <a:ext cx="360362" cy="945804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≥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cxnSp>
        <p:nvCxnSpPr>
          <p:cNvPr id="281" name="直接箭头连接符 280"/>
          <p:cNvCxnSpPr/>
          <p:nvPr/>
        </p:nvCxnSpPr>
        <p:spPr bwMode="auto">
          <a:xfrm flipV="1">
            <a:off x="1245402" y="4571860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直接箭头连接符 281"/>
          <p:cNvCxnSpPr/>
          <p:nvPr/>
        </p:nvCxnSpPr>
        <p:spPr bwMode="auto">
          <a:xfrm flipV="1">
            <a:off x="1245402" y="4792126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直接箭头连接符 282"/>
          <p:cNvCxnSpPr/>
          <p:nvPr/>
        </p:nvCxnSpPr>
        <p:spPr bwMode="auto">
          <a:xfrm flipV="1">
            <a:off x="1232702" y="5259481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4" name="TextBox 136"/>
          <p:cNvSpPr txBox="1"/>
          <p:nvPr/>
        </p:nvSpPr>
        <p:spPr>
          <a:xfrm>
            <a:off x="522914" y="50626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5" name="TextBox 136"/>
          <p:cNvSpPr txBox="1"/>
          <p:nvPr/>
        </p:nvSpPr>
        <p:spPr>
          <a:xfrm>
            <a:off x="523427" y="62626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3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" name="TextBox 136"/>
          <p:cNvSpPr txBox="1"/>
          <p:nvPr/>
        </p:nvSpPr>
        <p:spPr>
          <a:xfrm>
            <a:off x="518637" y="605060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4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7" name="TextBox 136"/>
          <p:cNvSpPr txBox="1"/>
          <p:nvPr/>
        </p:nvSpPr>
        <p:spPr>
          <a:xfrm>
            <a:off x="522240" y="54475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8" name="TextBox 136"/>
          <p:cNvSpPr txBox="1"/>
          <p:nvPr/>
        </p:nvSpPr>
        <p:spPr>
          <a:xfrm>
            <a:off x="522240" y="564900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6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9" name="TextBox 136"/>
          <p:cNvSpPr txBox="1"/>
          <p:nvPr/>
        </p:nvSpPr>
        <p:spPr>
          <a:xfrm>
            <a:off x="522240" y="58419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5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90" name="直接箭头连接符 289"/>
          <p:cNvCxnSpPr/>
          <p:nvPr/>
        </p:nvCxnSpPr>
        <p:spPr bwMode="auto">
          <a:xfrm flipV="1">
            <a:off x="1240979" y="5462381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直接箭头连接符 290"/>
          <p:cNvCxnSpPr/>
          <p:nvPr/>
        </p:nvCxnSpPr>
        <p:spPr bwMode="auto">
          <a:xfrm flipV="1">
            <a:off x="1240979" y="5663807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直接箭头连接符 291"/>
          <p:cNvCxnSpPr/>
          <p:nvPr/>
        </p:nvCxnSpPr>
        <p:spPr bwMode="auto">
          <a:xfrm flipV="1">
            <a:off x="1241090" y="5856777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直接箭头连接符 292"/>
          <p:cNvCxnSpPr/>
          <p:nvPr/>
        </p:nvCxnSpPr>
        <p:spPr bwMode="auto">
          <a:xfrm flipV="1">
            <a:off x="1242453" y="5049824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4" name="矩形 293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【8255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8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29</a:t>
            </a:fld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188" y="557213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kern="0" smtClean="0">
                <a:solidFill>
                  <a:srgbClr val="FF0066"/>
                </a:solidFill>
                <a:latin typeface="黑体" panose="02010609060101010101" pitchFamily="49" charset="-122"/>
              </a:rPr>
              <a:t>初始化</a:t>
            </a:r>
            <a:r>
              <a:rPr lang="zh-CN" altLang="en-US" kern="0" smtClean="0">
                <a:solidFill>
                  <a:srgbClr val="0000FF"/>
                </a:solidFill>
                <a:latin typeface="黑体" panose="02010609060101010101" pitchFamily="49" charset="-122"/>
              </a:rPr>
              <a:t>程序：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100138"/>
            <a:ext cx="81153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INI55: MOV DX,0FE06H     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控制寄存器</a:t>
            </a: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MOV AL,1</a:t>
            </a:r>
            <a:r>
              <a:rPr lang="en-US" altLang="zh-CN" sz="24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  <a:r>
              <a:rPr lang="en-US" altLang="zh-CN" sz="2400" kern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B  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口方式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，输入</a:t>
            </a: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 DX,AL         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高输入，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低输出</a:t>
            </a: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MOV DX,0FE04H     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</a:t>
            </a:r>
            <a:r>
              <a:rPr lang="zh-CN" altLang="en-US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口</a:t>
            </a: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MOV AL,0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 DX,AL         </a:t>
            </a:r>
            <a:r>
              <a:rPr lang="en-US" altLang="zh-CN" sz="2400" kern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;PC0=0</a:t>
            </a:r>
            <a:endParaRPr lang="zh-CN" altLang="en-US" sz="2400" kern="0" dirty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28625" y="4029075"/>
            <a:ext cx="8229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defRPr/>
            </a:pPr>
            <a:r>
              <a:rPr lang="zh-CN" altLang="en-US" kern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数据采集</a:t>
            </a:r>
            <a:r>
              <a:rPr lang="zh-CN" altLang="en-US" ker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程序：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 bwMode="auto">
          <a:xfrm>
            <a:off x="7885113" y="2565400"/>
            <a:ext cx="935037" cy="503238"/>
          </a:xfrm>
          <a:prstGeom prst="rect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波形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 bwMode="auto">
          <a:xfrm>
            <a:off x="7885113" y="3284538"/>
            <a:ext cx="935037" cy="504825"/>
          </a:xfrm>
          <a:prstGeom prst="rect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电路</a:t>
            </a:r>
          </a:p>
        </p:txBody>
      </p:sp>
      <p:sp>
        <p:nvSpPr>
          <p:cNvPr id="10" name="矩形 9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【8255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6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8086/8088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85220" cy="6084989"/>
          </a:xfrm>
        </p:spPr>
        <p:txBody>
          <a:bodyPr/>
          <a:lstStyle/>
          <a:p>
            <a:r>
              <a:rPr lang="zh-CN" altLang="en-US" dirty="0" smtClean="0"/>
              <a:t>对内存的管理：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最大寻址能力：内存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位地址；接口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位地址。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分段。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小端存储。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分体：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8088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位总线，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个存储体。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8086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位总线，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个存储体。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偶地址存储体选择信号：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低</a:t>
            </a:r>
            <a:r>
              <a:rPr lang="en-US" altLang="zh-CN" dirty="0"/>
              <a:t>8</a:t>
            </a:r>
            <a:r>
              <a:rPr lang="zh-CN" altLang="en-US" dirty="0"/>
              <a:t>位数据</a:t>
            </a:r>
            <a:endParaRPr lang="en-US" altLang="zh-CN" dirty="0"/>
          </a:p>
          <a:p>
            <a:pPr lvl="3"/>
            <a:r>
              <a:rPr lang="zh-CN" altLang="en-US" dirty="0" smtClean="0"/>
              <a:t>奇地址存储体选择信号：</a:t>
            </a:r>
            <a:r>
              <a:rPr lang="en-US" altLang="zh-CN" dirty="0" smtClean="0"/>
              <a:t>BHE —— </a:t>
            </a:r>
            <a:r>
              <a:rPr lang="zh-CN" altLang="en-US" dirty="0" smtClean="0"/>
              <a:t>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80386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80486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位总线，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个存储体。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Pentium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位总线，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个存储体。</a:t>
            </a:r>
            <a:endParaRPr lang="en-US" altLang="zh-CN" dirty="0" smtClean="0"/>
          </a:p>
          <a:p>
            <a:r>
              <a:rPr lang="zh-CN" altLang="en-US" dirty="0" smtClean="0"/>
              <a:t>对堆栈的管理：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rgbClr val="FF0000"/>
                </a:solidFill>
              </a:rPr>
              <a:t>栈顶</a:t>
            </a:r>
            <a:r>
              <a:rPr lang="zh-CN" altLang="en-US" sz="2400" dirty="0" smtClean="0"/>
              <a:t>小地址，</a:t>
            </a:r>
            <a:r>
              <a:rPr lang="zh-CN" altLang="en-US" sz="2400" dirty="0" smtClean="0">
                <a:solidFill>
                  <a:srgbClr val="FF0000"/>
                </a:solidFill>
              </a:rPr>
              <a:t>栈底</a:t>
            </a:r>
            <a:r>
              <a:rPr lang="zh-CN" altLang="en-US" sz="2400" dirty="0" smtClean="0"/>
              <a:t>大地址；堆栈中每个元素占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</a:rPr>
              <a:t>字节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16</a:t>
            </a:r>
            <a:r>
              <a:rPr lang="zh-CN" altLang="en-US" sz="2400" dirty="0" smtClean="0">
                <a:solidFill>
                  <a:srgbClr val="0000FF"/>
                </a:solidFill>
              </a:rPr>
              <a:t>位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</a:t>
            </a:fld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905674" y="4238694"/>
            <a:ext cx="602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3963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30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44550" y="598488"/>
            <a:ext cx="1971675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ACQUQ: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kern="0" smtClean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WAIT:</a:t>
            </a:r>
            <a:endParaRPr lang="zh-CN" altLang="en-US" sz="2400" kern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101850" y="598488"/>
            <a:ext cx="6215063" cy="59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Courier New" pitchFamily="49" charset="0"/>
                <a:ea typeface="宋体"/>
                <a:cs typeface="Courier New" pitchFamily="49" charset="0"/>
              </a:rPr>
              <a:t>MOV  DX,SEG DATA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Courier New" pitchFamily="49" charset="0"/>
                <a:ea typeface="宋体"/>
                <a:cs typeface="Courier New" pitchFamily="49" charset="0"/>
              </a:rPr>
              <a:t>MOV  DS,DX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latin typeface="Courier New" pitchFamily="49" charset="0"/>
                <a:ea typeface="宋体"/>
                <a:cs typeface="Courier New" pitchFamily="49" charset="0"/>
              </a:rPr>
              <a:t>MOV  SI,OFFSET DATA</a:t>
            </a:r>
            <a:endParaRPr lang="en-US" altLang="zh-CN" sz="2400" kern="0" dirty="0">
              <a:solidFill>
                <a:srgbClr val="0000FF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MOV  DX,0FE04H    ;C</a:t>
            </a:r>
            <a:r>
              <a:rPr lang="zh-CN" altLang="en-US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口</a:t>
            </a:r>
            <a:endParaRPr lang="en-US" altLang="zh-CN" sz="2400" kern="0" dirty="0">
              <a:solidFill>
                <a:srgbClr val="CC0066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MOV  AL,01H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OUT  DX,AL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CALL Delay1us     ;</a:t>
            </a:r>
            <a:r>
              <a:rPr lang="zh-CN" altLang="en-US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延时</a:t>
            </a: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1us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MOV  AL,00H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宋体"/>
                <a:cs typeface="Courier New" pitchFamily="49" charset="0"/>
              </a:rPr>
              <a:t>OUT  DX,AL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NOP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8000"/>
                </a:solidFill>
                <a:latin typeface="Courier New" pitchFamily="49" charset="0"/>
                <a:ea typeface="宋体"/>
                <a:cs typeface="Courier New" pitchFamily="49" charset="0"/>
              </a:rPr>
              <a:t>IN   AL,DX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8000"/>
                </a:solidFill>
                <a:latin typeface="Courier New" pitchFamily="49" charset="0"/>
                <a:ea typeface="宋体"/>
                <a:cs typeface="Courier New" pitchFamily="49" charset="0"/>
              </a:rPr>
              <a:t>TEST AL,80H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8000"/>
                </a:solidFill>
                <a:latin typeface="Courier New" pitchFamily="49" charset="0"/>
                <a:ea typeface="宋体"/>
                <a:cs typeface="Courier New" pitchFamily="49" charset="0"/>
              </a:rPr>
              <a:t>JZ   WAIT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MOV  DX,0FE00H    ;A</a:t>
            </a:r>
            <a:r>
              <a:rPr lang="zh-CN" altLang="en-US" sz="2400" kern="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口</a:t>
            </a:r>
            <a:endParaRPr lang="en-US" altLang="zh-CN" sz="2400" kern="0" dirty="0">
              <a:solidFill>
                <a:srgbClr val="000000"/>
              </a:solidFill>
              <a:latin typeface="Courier New" pitchFamily="49" charset="0"/>
              <a:ea typeface="宋体"/>
              <a:cs typeface="Courier New" pitchFamily="49" charset="0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IN   AL,DX</a:t>
            </a: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Courier New" pitchFamily="49" charset="0"/>
                <a:ea typeface="宋体"/>
                <a:cs typeface="Courier New" pitchFamily="49" charset="0"/>
              </a:rPr>
              <a:t>MOV  [SI],AL</a:t>
            </a:r>
          </a:p>
        </p:txBody>
      </p:sp>
      <p:sp>
        <p:nvSpPr>
          <p:cNvPr id="9" name="矩形 8">
            <a:hlinkClick r:id="rId2" action="ppaction://hlinksldjump"/>
          </p:cNvPr>
          <p:cNvSpPr/>
          <p:nvPr/>
        </p:nvSpPr>
        <p:spPr bwMode="auto">
          <a:xfrm>
            <a:off x="7885113" y="2565400"/>
            <a:ext cx="935037" cy="503238"/>
          </a:xfrm>
          <a:prstGeom prst="rect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波形</a:t>
            </a: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 bwMode="auto">
          <a:xfrm>
            <a:off x="7885113" y="3284538"/>
            <a:ext cx="935037" cy="504825"/>
          </a:xfrm>
          <a:prstGeom prst="rect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电路</a:t>
            </a:r>
          </a:p>
        </p:txBody>
      </p:sp>
      <p:sp>
        <p:nvSpPr>
          <p:cNvPr id="11" name="矩形 10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【8255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31</a:t>
            </a:fld>
            <a:endParaRPr lang="en-US" altLang="zh-CN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427980" y="4437140"/>
            <a:ext cx="26431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口：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控制寄存器：</a:t>
            </a:r>
          </a:p>
        </p:txBody>
      </p:sp>
      <p:sp>
        <p:nvSpPr>
          <p:cNvPr id="111" name="内容占位符 2"/>
          <p:cNvSpPr txBox="1">
            <a:spLocks/>
          </p:cNvSpPr>
          <p:nvPr/>
        </p:nvSpPr>
        <p:spPr bwMode="auto">
          <a:xfrm>
            <a:off x="6856855" y="4437140"/>
            <a:ext cx="1714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FE00H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FE02H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FE04H</a:t>
            </a: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rgbClr val="FF0000"/>
                </a:solidFill>
                <a:latin typeface="Times New Roman"/>
                <a:ea typeface="宋体"/>
              </a:rPr>
              <a:t>FE06H</a:t>
            </a:r>
            <a:endParaRPr lang="zh-CN" altLang="en-US" kern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249936" y="822864"/>
            <a:ext cx="1000132" cy="30003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06" name="左箭头 205"/>
          <p:cNvSpPr/>
          <p:nvPr/>
        </p:nvSpPr>
        <p:spPr bwMode="auto">
          <a:xfrm>
            <a:off x="5749870" y="1251492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207" name="直接箭头连接符 206"/>
          <p:cNvCxnSpPr/>
          <p:nvPr/>
        </p:nvCxnSpPr>
        <p:spPr bwMode="auto">
          <a:xfrm>
            <a:off x="5749870" y="3281676"/>
            <a:ext cx="50006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8" name="直接箭头连接符 207"/>
          <p:cNvCxnSpPr/>
          <p:nvPr/>
        </p:nvCxnSpPr>
        <p:spPr bwMode="auto">
          <a:xfrm rot="10800000">
            <a:off x="5749870" y="3569016"/>
            <a:ext cx="50006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09" name="直接箭头连接符 208"/>
          <p:cNvCxnSpPr/>
          <p:nvPr/>
        </p:nvCxnSpPr>
        <p:spPr bwMode="auto">
          <a:xfrm rot="10800000">
            <a:off x="7250068" y="1894434"/>
            <a:ext cx="465204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0" name="TextBox 10"/>
          <p:cNvSpPr txBox="1"/>
          <p:nvPr/>
        </p:nvSpPr>
        <p:spPr>
          <a:xfrm>
            <a:off x="6222504" y="306895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START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1" name="TextBox 11"/>
          <p:cNvSpPr txBox="1"/>
          <p:nvPr/>
        </p:nvSpPr>
        <p:spPr>
          <a:xfrm>
            <a:off x="6222504" y="33832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SEND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2" name="TextBox 12"/>
          <p:cNvSpPr txBox="1"/>
          <p:nvPr/>
        </p:nvSpPr>
        <p:spPr>
          <a:xfrm>
            <a:off x="7643834" y="1543738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模拟信号</a:t>
            </a:r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 altLang="zh-CN" sz="2000" smtClean="0">
                <a:solidFill>
                  <a:srgbClr val="000000"/>
                </a:solidFill>
                <a:ea typeface="宋体" charset="-122"/>
              </a:rPr>
            </a:br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输入</a:t>
            </a:r>
            <a:endParaRPr lang="zh-CN" altLang="en-US" sz="2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4392548" y="822864"/>
            <a:ext cx="1357322" cy="30003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14" name="TextBox 16"/>
          <p:cNvSpPr txBox="1"/>
          <p:nvPr/>
        </p:nvSpPr>
        <p:spPr>
          <a:xfrm>
            <a:off x="4392548" y="46567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8255</a:t>
            </a:r>
            <a:endParaRPr lang="zh-CN" altLang="en-US" sz="20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5" name="TextBox 17"/>
          <p:cNvSpPr txBox="1"/>
          <p:nvPr/>
        </p:nvSpPr>
        <p:spPr>
          <a:xfrm>
            <a:off x="4936620" y="878771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 smtClean="0">
              <a:solidFill>
                <a:srgbClr val="000000"/>
              </a:solidFill>
              <a:ea typeface="宋体" charset="-122"/>
            </a:endParaRPr>
          </a:p>
          <a:p>
            <a:pPr algn="r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6" name="TextBox 18"/>
          <p:cNvSpPr txBox="1"/>
          <p:nvPr/>
        </p:nvSpPr>
        <p:spPr>
          <a:xfrm>
            <a:off x="5249804" y="965740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7" name="TextBox 19"/>
          <p:cNvSpPr txBox="1"/>
          <p:nvPr/>
        </p:nvSpPr>
        <p:spPr>
          <a:xfrm>
            <a:off x="6249936" y="46567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A/D</a:t>
            </a:r>
            <a:endParaRPr lang="zh-CN" altLang="en-US" sz="20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8" name="TextBox 20"/>
          <p:cNvSpPr txBox="1"/>
          <p:nvPr/>
        </p:nvSpPr>
        <p:spPr>
          <a:xfrm>
            <a:off x="6249936" y="878771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 smtClean="0">
              <a:solidFill>
                <a:srgbClr val="000000"/>
              </a:solidFill>
              <a:ea typeface="宋体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19" name="TextBox 21"/>
          <p:cNvSpPr txBox="1"/>
          <p:nvPr/>
        </p:nvSpPr>
        <p:spPr>
          <a:xfrm>
            <a:off x="6178498" y="965740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0" name="TextBox 25"/>
          <p:cNvSpPr txBox="1"/>
          <p:nvPr/>
        </p:nvSpPr>
        <p:spPr>
          <a:xfrm>
            <a:off x="5079496" y="306895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PC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1" name="TextBox 26"/>
          <p:cNvSpPr txBox="1"/>
          <p:nvPr/>
        </p:nvSpPr>
        <p:spPr>
          <a:xfrm>
            <a:off x="5079496" y="33832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PC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2" name="TextBox 27"/>
          <p:cNvSpPr txBox="1"/>
          <p:nvPr/>
        </p:nvSpPr>
        <p:spPr>
          <a:xfrm>
            <a:off x="4392548" y="85472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3" name="TextBox 28"/>
          <p:cNvSpPr txBox="1"/>
          <p:nvPr/>
        </p:nvSpPr>
        <p:spPr>
          <a:xfrm>
            <a:off x="4392548" y="156576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RD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4" name="TextBox 29"/>
          <p:cNvSpPr txBox="1"/>
          <p:nvPr/>
        </p:nvSpPr>
        <p:spPr>
          <a:xfrm>
            <a:off x="4392548" y="19229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WR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5" name="TextBox 30"/>
          <p:cNvSpPr txBox="1"/>
          <p:nvPr/>
        </p:nvSpPr>
        <p:spPr>
          <a:xfrm>
            <a:off x="4392548" y="2280142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RESET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6" name="TextBox 31"/>
          <p:cNvSpPr txBox="1"/>
          <p:nvPr/>
        </p:nvSpPr>
        <p:spPr>
          <a:xfrm>
            <a:off x="4392548" y="25658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7" name="TextBox 32"/>
          <p:cNvSpPr txBox="1"/>
          <p:nvPr/>
        </p:nvSpPr>
        <p:spPr>
          <a:xfrm>
            <a:off x="4392548" y="28516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8" name="TextBox 33"/>
          <p:cNvSpPr txBox="1"/>
          <p:nvPr/>
        </p:nvSpPr>
        <p:spPr>
          <a:xfrm>
            <a:off x="4392548" y="33946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CS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29" name="直接连接符 228"/>
          <p:cNvCxnSpPr/>
          <p:nvPr/>
        </p:nvCxnSpPr>
        <p:spPr bwMode="auto">
          <a:xfrm>
            <a:off x="4500562" y="1636114"/>
            <a:ext cx="29260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直接连接符 229"/>
          <p:cNvCxnSpPr/>
          <p:nvPr/>
        </p:nvCxnSpPr>
        <p:spPr bwMode="auto">
          <a:xfrm>
            <a:off x="4482274" y="1993304"/>
            <a:ext cx="38404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直接连接符 230"/>
          <p:cNvCxnSpPr/>
          <p:nvPr/>
        </p:nvCxnSpPr>
        <p:spPr bwMode="auto">
          <a:xfrm>
            <a:off x="4491418" y="3456926"/>
            <a:ext cx="274320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Rectangle 82"/>
          <p:cNvSpPr>
            <a:spLocks noChangeArrowheads="1"/>
          </p:cNvSpPr>
          <p:nvPr/>
        </p:nvSpPr>
        <p:spPr bwMode="auto">
          <a:xfrm>
            <a:off x="2806637" y="3252895"/>
            <a:ext cx="1014407" cy="341655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33" name="Text Box 85"/>
          <p:cNvSpPr txBox="1">
            <a:spLocks noChangeArrowheads="1"/>
          </p:cNvSpPr>
          <p:nvPr/>
        </p:nvSpPr>
        <p:spPr bwMode="auto">
          <a:xfrm>
            <a:off x="2801879" y="62717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4" name="Text Box 86"/>
          <p:cNvSpPr txBox="1">
            <a:spLocks noChangeArrowheads="1"/>
          </p:cNvSpPr>
          <p:nvPr/>
        </p:nvSpPr>
        <p:spPr bwMode="auto">
          <a:xfrm>
            <a:off x="2801879" y="60558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5" name="Text Box 87"/>
          <p:cNvSpPr txBox="1">
            <a:spLocks noChangeArrowheads="1"/>
          </p:cNvSpPr>
          <p:nvPr/>
        </p:nvSpPr>
        <p:spPr bwMode="auto">
          <a:xfrm>
            <a:off x="2801879" y="5839975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6" name="Text Box 88"/>
          <p:cNvSpPr txBox="1">
            <a:spLocks noChangeArrowheads="1"/>
          </p:cNvSpPr>
          <p:nvPr/>
        </p:nvSpPr>
        <p:spPr bwMode="auto">
          <a:xfrm>
            <a:off x="2801879" y="325289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G1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7" name="Text Box 89"/>
          <p:cNvSpPr txBox="1">
            <a:spLocks noChangeArrowheads="1"/>
          </p:cNvSpPr>
          <p:nvPr/>
        </p:nvSpPr>
        <p:spPr bwMode="auto">
          <a:xfrm>
            <a:off x="2801879" y="407446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8" name="Text Box 90"/>
          <p:cNvSpPr txBox="1">
            <a:spLocks noChangeArrowheads="1"/>
          </p:cNvSpPr>
          <p:nvPr/>
        </p:nvSpPr>
        <p:spPr bwMode="auto">
          <a:xfrm>
            <a:off x="2801879" y="5266760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39" name="Line 91"/>
          <p:cNvSpPr>
            <a:spLocks noChangeShapeType="1"/>
          </p:cNvSpPr>
          <p:nvPr/>
        </p:nvSpPr>
        <p:spPr bwMode="auto">
          <a:xfrm>
            <a:off x="2913004" y="4149076"/>
            <a:ext cx="4111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0" name="Line 92"/>
          <p:cNvSpPr>
            <a:spLocks noChangeShapeType="1"/>
          </p:cNvSpPr>
          <p:nvPr/>
        </p:nvSpPr>
        <p:spPr bwMode="auto">
          <a:xfrm>
            <a:off x="2913004" y="5339785"/>
            <a:ext cx="4111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1" name="Text Box 94"/>
          <p:cNvSpPr txBox="1">
            <a:spLocks noChangeArrowheads="1"/>
          </p:cNvSpPr>
          <p:nvPr/>
        </p:nvSpPr>
        <p:spPr bwMode="auto">
          <a:xfrm>
            <a:off x="3320978" y="3456547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Y0</a:t>
            </a:r>
            <a:endParaRPr lang="en-US" altLang="zh-CN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2" name="Line 97"/>
          <p:cNvSpPr>
            <a:spLocks noChangeShapeType="1"/>
          </p:cNvSpPr>
          <p:nvPr/>
        </p:nvSpPr>
        <p:spPr bwMode="auto">
          <a:xfrm>
            <a:off x="3451153" y="3535922"/>
            <a:ext cx="266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3" name="Line 98"/>
          <p:cNvSpPr>
            <a:spLocks noChangeShapeType="1"/>
          </p:cNvSpPr>
          <p:nvPr/>
        </p:nvSpPr>
        <p:spPr bwMode="auto">
          <a:xfrm>
            <a:off x="3821044" y="3599422"/>
            <a:ext cx="571504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44" name="Text Box 104"/>
          <p:cNvSpPr txBox="1">
            <a:spLocks noChangeArrowheads="1"/>
          </p:cNvSpPr>
          <p:nvPr/>
        </p:nvSpPr>
        <p:spPr bwMode="auto">
          <a:xfrm>
            <a:off x="2733348" y="4674076"/>
            <a:ext cx="1157283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74LS138</a:t>
            </a:r>
            <a:endParaRPr lang="en-US" altLang="zh-CN" sz="20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5" name="左右箭头 244"/>
          <p:cNvSpPr/>
          <p:nvPr/>
        </p:nvSpPr>
        <p:spPr bwMode="auto">
          <a:xfrm>
            <a:off x="1249276" y="894302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246" name="直接箭头连接符 245"/>
          <p:cNvCxnSpPr>
            <a:endCxn id="223" idx="1"/>
          </p:cNvCxnSpPr>
          <p:nvPr/>
        </p:nvCxnSpPr>
        <p:spPr bwMode="auto">
          <a:xfrm flipV="1">
            <a:off x="1249276" y="1750428"/>
            <a:ext cx="3143272" cy="113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7" name="直接箭头连接符 246"/>
          <p:cNvCxnSpPr/>
          <p:nvPr/>
        </p:nvCxnSpPr>
        <p:spPr bwMode="auto">
          <a:xfrm>
            <a:off x="1249276" y="2108748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8" name="直接箭头连接符 247"/>
          <p:cNvCxnSpPr/>
          <p:nvPr/>
        </p:nvCxnSpPr>
        <p:spPr bwMode="auto">
          <a:xfrm>
            <a:off x="1249276" y="2465938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9" name="直接箭头连接符 248"/>
          <p:cNvCxnSpPr/>
          <p:nvPr/>
        </p:nvCxnSpPr>
        <p:spPr bwMode="auto">
          <a:xfrm>
            <a:off x="1249276" y="2751690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0" name="直接箭头连接符 249"/>
          <p:cNvCxnSpPr/>
          <p:nvPr/>
        </p:nvCxnSpPr>
        <p:spPr bwMode="auto">
          <a:xfrm>
            <a:off x="1249276" y="3037442"/>
            <a:ext cx="3143272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1" name="直接箭头连接符 250"/>
          <p:cNvCxnSpPr/>
          <p:nvPr/>
        </p:nvCxnSpPr>
        <p:spPr bwMode="auto">
          <a:xfrm>
            <a:off x="1249276" y="6054289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2" name="直接箭头连接符 251"/>
          <p:cNvCxnSpPr/>
          <p:nvPr/>
        </p:nvCxnSpPr>
        <p:spPr bwMode="auto">
          <a:xfrm>
            <a:off x="1249276" y="6268603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3" name="直接箭头连接符 252"/>
          <p:cNvCxnSpPr/>
          <p:nvPr/>
        </p:nvCxnSpPr>
        <p:spPr bwMode="auto">
          <a:xfrm>
            <a:off x="1249276" y="6482917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4" name="直接箭头连接符 253"/>
          <p:cNvCxnSpPr/>
          <p:nvPr/>
        </p:nvCxnSpPr>
        <p:spPr bwMode="auto">
          <a:xfrm>
            <a:off x="1249276" y="3473560"/>
            <a:ext cx="1571636" cy="158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55" name="直接箭头连接符 254"/>
          <p:cNvCxnSpPr/>
          <p:nvPr/>
        </p:nvCxnSpPr>
        <p:spPr bwMode="auto">
          <a:xfrm flipV="1">
            <a:off x="1249276" y="3735318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接箭头连接符 255"/>
          <p:cNvCxnSpPr/>
          <p:nvPr/>
        </p:nvCxnSpPr>
        <p:spPr bwMode="auto">
          <a:xfrm flipV="1">
            <a:off x="1249276" y="3949633"/>
            <a:ext cx="608099" cy="1582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直接箭头连接符 256"/>
          <p:cNvCxnSpPr/>
          <p:nvPr/>
        </p:nvCxnSpPr>
        <p:spPr bwMode="auto">
          <a:xfrm flipV="1">
            <a:off x="1249276" y="4163946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直接箭头连接符 257"/>
          <p:cNvCxnSpPr/>
          <p:nvPr/>
        </p:nvCxnSpPr>
        <p:spPr bwMode="auto">
          <a:xfrm flipV="1">
            <a:off x="1249276" y="4378260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直接箭头连接符 258"/>
          <p:cNvCxnSpPr/>
          <p:nvPr/>
        </p:nvCxnSpPr>
        <p:spPr bwMode="auto">
          <a:xfrm>
            <a:off x="2289156" y="4261467"/>
            <a:ext cx="531756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60" name="Rectangle 55"/>
          <p:cNvSpPr>
            <a:spLocks noChangeArrowheads="1"/>
          </p:cNvSpPr>
          <p:nvPr/>
        </p:nvSpPr>
        <p:spPr bwMode="auto">
          <a:xfrm>
            <a:off x="1857356" y="3662293"/>
            <a:ext cx="360362" cy="119819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&amp;</a:t>
            </a:r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>
            <a:off x="2217718" y="4227328"/>
            <a:ext cx="71438" cy="71437"/>
          </a:xfrm>
          <a:prstGeom prst="ellipse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262" name="TextBox 123"/>
          <p:cNvSpPr txBox="1"/>
          <p:nvPr/>
        </p:nvSpPr>
        <p:spPr>
          <a:xfrm>
            <a:off x="304008" y="8455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3" name="TextBox 124"/>
          <p:cNvSpPr txBox="1"/>
          <p:nvPr/>
        </p:nvSpPr>
        <p:spPr>
          <a:xfrm>
            <a:off x="446884" y="15372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IOR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4" name="TextBox 125"/>
          <p:cNvSpPr txBox="1"/>
          <p:nvPr/>
        </p:nvSpPr>
        <p:spPr>
          <a:xfrm>
            <a:off x="446884" y="189443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IOW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5" name="TextBox 126"/>
          <p:cNvSpPr txBox="1"/>
          <p:nvPr/>
        </p:nvSpPr>
        <p:spPr>
          <a:xfrm>
            <a:off x="161132" y="22864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RESET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6" name="TextBox 127"/>
          <p:cNvSpPr txBox="1"/>
          <p:nvPr/>
        </p:nvSpPr>
        <p:spPr>
          <a:xfrm>
            <a:off x="142844" y="25516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7" name="TextBox 128"/>
          <p:cNvSpPr txBox="1"/>
          <p:nvPr/>
        </p:nvSpPr>
        <p:spPr>
          <a:xfrm>
            <a:off x="161132" y="28505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8" name="TextBox 129"/>
          <p:cNvSpPr txBox="1"/>
          <p:nvPr/>
        </p:nvSpPr>
        <p:spPr>
          <a:xfrm>
            <a:off x="518322" y="327753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15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69" name="TextBox 130"/>
          <p:cNvSpPr txBox="1"/>
          <p:nvPr/>
        </p:nvSpPr>
        <p:spPr>
          <a:xfrm>
            <a:off x="518322" y="351517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14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0" name="TextBox 131"/>
          <p:cNvSpPr txBox="1"/>
          <p:nvPr/>
        </p:nvSpPr>
        <p:spPr>
          <a:xfrm>
            <a:off x="518322" y="374777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13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1" name="TextBox 132"/>
          <p:cNvSpPr txBox="1"/>
          <p:nvPr/>
        </p:nvSpPr>
        <p:spPr>
          <a:xfrm>
            <a:off x="518322" y="396209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2" name="TextBox 133"/>
          <p:cNvSpPr txBox="1"/>
          <p:nvPr/>
        </p:nvSpPr>
        <p:spPr>
          <a:xfrm>
            <a:off x="518322" y="417640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11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3" name="TextBox 134"/>
          <p:cNvSpPr txBox="1"/>
          <p:nvPr/>
        </p:nvSpPr>
        <p:spPr>
          <a:xfrm>
            <a:off x="518322" y="43792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10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4" name="TextBox 135"/>
          <p:cNvSpPr txBox="1"/>
          <p:nvPr/>
        </p:nvSpPr>
        <p:spPr>
          <a:xfrm>
            <a:off x="518322" y="46027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9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5" name="TextBox 136"/>
          <p:cNvSpPr txBox="1"/>
          <p:nvPr/>
        </p:nvSpPr>
        <p:spPr>
          <a:xfrm>
            <a:off x="518322" y="524642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8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76" name="直接连接符 275"/>
          <p:cNvCxnSpPr/>
          <p:nvPr/>
        </p:nvCxnSpPr>
        <p:spPr bwMode="auto">
          <a:xfrm>
            <a:off x="804074" y="1608682"/>
            <a:ext cx="428628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直接连接符 276"/>
          <p:cNvCxnSpPr/>
          <p:nvPr/>
        </p:nvCxnSpPr>
        <p:spPr bwMode="auto">
          <a:xfrm>
            <a:off x="732636" y="1965872"/>
            <a:ext cx="500066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直接箭头连接符 277"/>
          <p:cNvCxnSpPr/>
          <p:nvPr/>
        </p:nvCxnSpPr>
        <p:spPr bwMode="auto">
          <a:xfrm>
            <a:off x="2202623" y="5455547"/>
            <a:ext cx="604014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79" name="TextBox 82"/>
          <p:cNvSpPr txBox="1"/>
          <p:nvPr/>
        </p:nvSpPr>
        <p:spPr>
          <a:xfrm>
            <a:off x="534877" y="485816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AEN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0" name="Rectangle 55"/>
          <p:cNvSpPr>
            <a:spLocks noChangeArrowheads="1"/>
          </p:cNvSpPr>
          <p:nvPr/>
        </p:nvSpPr>
        <p:spPr bwMode="auto">
          <a:xfrm>
            <a:off x="1857356" y="4987134"/>
            <a:ext cx="360362" cy="945804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≥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cxnSp>
        <p:nvCxnSpPr>
          <p:cNvPr id="281" name="直接箭头连接符 280"/>
          <p:cNvCxnSpPr/>
          <p:nvPr/>
        </p:nvCxnSpPr>
        <p:spPr bwMode="auto">
          <a:xfrm flipV="1">
            <a:off x="1245402" y="4571860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直接箭头连接符 281"/>
          <p:cNvCxnSpPr/>
          <p:nvPr/>
        </p:nvCxnSpPr>
        <p:spPr bwMode="auto">
          <a:xfrm flipV="1">
            <a:off x="1245402" y="4792126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直接箭头连接符 282"/>
          <p:cNvCxnSpPr/>
          <p:nvPr/>
        </p:nvCxnSpPr>
        <p:spPr bwMode="auto">
          <a:xfrm flipV="1">
            <a:off x="1232702" y="5259481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4" name="TextBox 136"/>
          <p:cNvSpPr txBox="1"/>
          <p:nvPr/>
        </p:nvSpPr>
        <p:spPr>
          <a:xfrm>
            <a:off x="522914" y="506267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5" name="TextBox 136"/>
          <p:cNvSpPr txBox="1"/>
          <p:nvPr/>
        </p:nvSpPr>
        <p:spPr>
          <a:xfrm>
            <a:off x="523427" y="62626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3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6" name="TextBox 136"/>
          <p:cNvSpPr txBox="1"/>
          <p:nvPr/>
        </p:nvSpPr>
        <p:spPr>
          <a:xfrm>
            <a:off x="518637" y="605060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4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7" name="TextBox 136"/>
          <p:cNvSpPr txBox="1"/>
          <p:nvPr/>
        </p:nvSpPr>
        <p:spPr>
          <a:xfrm>
            <a:off x="522240" y="544758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8" name="TextBox 136"/>
          <p:cNvSpPr txBox="1"/>
          <p:nvPr/>
        </p:nvSpPr>
        <p:spPr>
          <a:xfrm>
            <a:off x="522240" y="564900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6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89" name="TextBox 136"/>
          <p:cNvSpPr txBox="1"/>
          <p:nvPr/>
        </p:nvSpPr>
        <p:spPr>
          <a:xfrm>
            <a:off x="522240" y="58419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5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90" name="直接箭头连接符 289"/>
          <p:cNvCxnSpPr/>
          <p:nvPr/>
        </p:nvCxnSpPr>
        <p:spPr bwMode="auto">
          <a:xfrm flipV="1">
            <a:off x="1240979" y="5462381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直接箭头连接符 290"/>
          <p:cNvCxnSpPr/>
          <p:nvPr/>
        </p:nvCxnSpPr>
        <p:spPr bwMode="auto">
          <a:xfrm flipV="1">
            <a:off x="1240979" y="5663807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直接箭头连接符 291"/>
          <p:cNvCxnSpPr/>
          <p:nvPr/>
        </p:nvCxnSpPr>
        <p:spPr bwMode="auto">
          <a:xfrm flipV="1">
            <a:off x="1241090" y="5856777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直接箭头连接符 292"/>
          <p:cNvCxnSpPr/>
          <p:nvPr/>
        </p:nvCxnSpPr>
        <p:spPr bwMode="auto">
          <a:xfrm flipV="1">
            <a:off x="1242453" y="5049824"/>
            <a:ext cx="608099" cy="1583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4" name="矩形 293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【8255</a:t>
            </a:r>
            <a:r>
              <a:rPr lang="zh-CN" altLang="en-US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C00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4" name="TextBox 83"/>
          <p:cNvSpPr txBox="1"/>
          <p:nvPr/>
        </p:nvSpPr>
        <p:spPr>
          <a:xfrm>
            <a:off x="6180094" y="1944549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endParaRPr lang="zh-CN" altLang="en-US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5" name="左箭头 104"/>
          <p:cNvSpPr/>
          <p:nvPr/>
        </p:nvSpPr>
        <p:spPr bwMode="auto">
          <a:xfrm>
            <a:off x="5750406" y="2175870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932040" y="1857580"/>
            <a:ext cx="857256" cy="923330"/>
            <a:chOff x="4932040" y="2145630"/>
            <a:chExt cx="857256" cy="923330"/>
          </a:xfrm>
        </p:grpSpPr>
        <p:sp>
          <p:nvSpPr>
            <p:cNvPr id="107" name="TextBox 89"/>
            <p:cNvSpPr txBox="1"/>
            <p:nvPr/>
          </p:nvSpPr>
          <p:spPr>
            <a:xfrm>
              <a:off x="4932040" y="2145630"/>
              <a:ext cx="857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PB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</a:p>
            <a:p>
              <a:pPr algn="r">
                <a:spcBef>
                  <a:spcPts val="0"/>
                </a:spcBef>
              </a:pPr>
              <a:endParaRPr lang="en-US" altLang="zh-CN" sz="1800" smtClean="0">
                <a:solidFill>
                  <a:srgbClr val="000000"/>
                </a:solidFill>
                <a:ea typeface="宋体" charset="-122"/>
              </a:endParaRPr>
            </a:p>
            <a:p>
              <a:pPr algn="r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PB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8" name="TextBox 90"/>
            <p:cNvSpPr txBox="1"/>
            <p:nvPr/>
          </p:nvSpPr>
          <p:spPr>
            <a:xfrm>
              <a:off x="5245224" y="2232599"/>
              <a:ext cx="461665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ea typeface="宋体" charset="-122"/>
                </a:rPr>
                <a:t>～</a:t>
              </a:r>
              <a:endParaRPr lang="zh-CN" altLang="en-US" sz="18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09" name="TextBox 82"/>
          <p:cNvSpPr txBox="1"/>
          <p:nvPr/>
        </p:nvSpPr>
        <p:spPr>
          <a:xfrm>
            <a:off x="6251532" y="1875164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dirty="0" smtClean="0"/>
              <a:t>D</a:t>
            </a:r>
            <a:r>
              <a:rPr lang="en-US" altLang="zh-CN" sz="1800" baseline="-25000" dirty="0" smtClean="0"/>
              <a:t>8</a:t>
            </a:r>
          </a:p>
          <a:p>
            <a:pPr algn="l">
              <a:spcBef>
                <a:spcPts val="0"/>
              </a:spcBef>
            </a:pPr>
            <a:endParaRPr lang="en-US" altLang="zh-CN" sz="1800" dirty="0" smtClean="0"/>
          </a:p>
          <a:p>
            <a:pPr algn="l">
              <a:spcBef>
                <a:spcPts val="0"/>
              </a:spcBef>
            </a:pPr>
            <a:r>
              <a:rPr lang="en-US" altLang="zh-CN" sz="1800" dirty="0" smtClean="0"/>
              <a:t>D</a:t>
            </a:r>
            <a:r>
              <a:rPr lang="en-US" altLang="zh-CN" sz="1800" baseline="-25000" dirty="0" smtClean="0"/>
              <a:t>11</a:t>
            </a:r>
            <a:endParaRPr lang="zh-CN" altLang="en-US" sz="1800" baseline="-25000" dirty="0"/>
          </a:p>
        </p:txBody>
      </p:sp>
      <p:sp>
        <p:nvSpPr>
          <p:cNvPr id="110" name="TextBox 91"/>
          <p:cNvSpPr txBox="1"/>
          <p:nvPr/>
        </p:nvSpPr>
        <p:spPr>
          <a:xfrm>
            <a:off x="1821979" y="391472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】12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A/D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，如何处理？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814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548600"/>
            <a:ext cx="8229600" cy="576079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P339</a:t>
            </a:r>
            <a:r>
              <a:rPr lang="zh-CN" altLang="en-US" dirty="0">
                <a:solidFill>
                  <a:srgbClr val="00800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习题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en-US" altLang="zh-CN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【8253</a:t>
            </a:r>
            <a:r>
              <a:rPr lang="zh-CN" altLang="en-US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340710"/>
            <a:ext cx="8362950" cy="489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芯片可利用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8088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的外设接口地址为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D0D0H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D0D3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，试画出电路连接图。设加到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上的时钟信号为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2MHz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kern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若利用计数器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产生周期为</a:t>
            </a:r>
            <a:r>
              <a:rPr lang="en-US" altLang="zh-CN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100μs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的对称方波以及每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10s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产生一个负脉冲，试说明</a:t>
            </a:r>
            <a:r>
              <a:rPr lang="en-US" altLang="zh-CN" kern="0" smtClean="0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 kern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如何连接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，并编写</a:t>
            </a:r>
            <a:r>
              <a:rPr lang="zh-CN" altLang="en-US" kern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初始化程序</a:t>
            </a:r>
            <a:r>
              <a:rPr lang="zh-CN" altLang="en-US" kern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Cj044557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4724400"/>
            <a:ext cx="1903412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980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10" y="548600"/>
            <a:ext cx="4176140" cy="576079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P339</a:t>
            </a:r>
            <a:r>
              <a:rPr lang="zh-CN" altLang="en-US" dirty="0">
                <a:solidFill>
                  <a:srgbClr val="00800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习题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en-US" altLang="zh-CN" dirty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【8253</a:t>
            </a:r>
            <a:r>
              <a:rPr lang="zh-CN" altLang="en-US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548680"/>
            <a:ext cx="8568952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解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计数器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时钟频率为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2MHz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，则时钟周期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0.5μs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一个计数器最长定时时间＝最大计数值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时钟周期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宋体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65536×0.5μs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32.768ms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计数器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方式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，方波周期为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100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</a:b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计数值＝计数时间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Times New Roman" pitchFamily="18" charset="0"/>
              </a:rPr>
              <a:t>时钟周期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100μs/0.5μs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200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计数器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方式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，负脉冲间隔时间为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，时钟周期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100μs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，则计数值＝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1s/100μs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10000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计数器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方式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，负脉冲间隔时间为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，时钟周期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，则计数值＝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10s/1s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 pitchFamily="18" charset="0"/>
            </a:endParaRPr>
          </a:p>
          <a:p>
            <a:pPr marL="27940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（若时钟周期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100μs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，计数值＝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10s/100μs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100000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，超过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65536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itchFamily="18" charset="0"/>
              </a:rPr>
              <a:t>，无法实现 ）</a:t>
            </a:r>
          </a:p>
        </p:txBody>
      </p:sp>
    </p:spTree>
    <p:extLst>
      <p:ext uri="{BB962C8B-B14F-4D97-AF65-F5344CB8AC3E}">
        <p14:creationId xmlns:p14="http://schemas.microsoft.com/office/powerpoint/2010/main" val="28336390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常用接口器件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【8253</a:t>
            </a:r>
            <a:r>
              <a:rPr lang="zh-CN" altLang="en-US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7984" y="908720"/>
            <a:ext cx="1584176" cy="2952328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4279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971774" y="9807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71774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971774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971774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97177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971774" y="24836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4971774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97177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4971774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427984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27984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984" y="1475492"/>
            <a:ext cx="792088" cy="369332"/>
            <a:chOff x="5220072" y="1844824"/>
            <a:chExt cx="792088" cy="369332"/>
          </a:xfrm>
        </p:grpSpPr>
        <p:sp>
          <p:nvSpPr>
            <p:cNvPr id="20" name="TextBox 15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RD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327708" y="1904956"/>
              <a:ext cx="295259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427984" y="1772816"/>
            <a:ext cx="792088" cy="369332"/>
            <a:chOff x="5220072" y="2204864"/>
            <a:chExt cx="792088" cy="369332"/>
          </a:xfrm>
        </p:grpSpPr>
        <p:sp>
          <p:nvSpPr>
            <p:cNvPr id="23" name="TextBox 16"/>
            <p:cNvSpPr txBox="1"/>
            <p:nvPr/>
          </p:nvSpPr>
          <p:spPr>
            <a:xfrm>
              <a:off x="5220072" y="220486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WR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5309895" y="2267153"/>
              <a:ext cx="384323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4427984" y="3419708"/>
            <a:ext cx="792088" cy="369332"/>
            <a:chOff x="5220072" y="3491716"/>
            <a:chExt cx="792088" cy="369332"/>
          </a:xfrm>
        </p:grpSpPr>
        <p:sp>
          <p:nvSpPr>
            <p:cNvPr id="26" name="TextBox 19"/>
            <p:cNvSpPr txBox="1"/>
            <p:nvPr/>
          </p:nvSpPr>
          <p:spPr>
            <a:xfrm>
              <a:off x="5220072" y="34917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CS</a:t>
              </a:r>
              <a:endParaRPr lang="zh-CN" altLang="en-US" sz="18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5339585" y="3561564"/>
              <a:ext cx="253695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35"/>
          <p:cNvSpPr txBox="1"/>
          <p:nvPr/>
        </p:nvSpPr>
        <p:spPr>
          <a:xfrm>
            <a:off x="4427984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8253</a:t>
            </a:r>
            <a:endParaRPr lang="zh-CN" altLang="en-US" sz="20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516216" y="764704"/>
            <a:ext cx="1440160" cy="432048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2MHz</a:t>
            </a:r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时钟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 rot="10800000">
            <a:off x="6012160" y="1195164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箭头连接符 30"/>
          <p:cNvCxnSpPr>
            <a:stCxn id="29" idx="1"/>
          </p:cNvCxnSpPr>
          <p:nvPr/>
        </p:nvCxnSpPr>
        <p:spPr bwMode="auto">
          <a:xfrm rot="10800000">
            <a:off x="6300192" y="980728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300192" y="980727"/>
            <a:ext cx="0" cy="2160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6012160" y="1287818"/>
            <a:ext cx="1273502" cy="400110"/>
            <a:chOff x="6804248" y="1791874"/>
            <a:chExt cx="1273502" cy="400110"/>
          </a:xfrm>
        </p:grpSpPr>
        <p:cxnSp>
          <p:nvCxnSpPr>
            <p:cNvPr id="34" name="直接箭头连接符 33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椭圆 34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" name="TextBox 50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cxnSp>
        <p:nvCxnSpPr>
          <p:cNvPr id="37" name="直接箭头连接符 36"/>
          <p:cNvCxnSpPr>
            <a:endCxn id="41" idx="2"/>
          </p:cNvCxnSpPr>
          <p:nvPr/>
        </p:nvCxnSpPr>
        <p:spPr bwMode="auto">
          <a:xfrm>
            <a:off x="6012160" y="1774404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箭头连接符 37"/>
          <p:cNvCxnSpPr>
            <a:stCxn id="41" idx="2"/>
          </p:cNvCxnSpPr>
          <p:nvPr/>
        </p:nvCxnSpPr>
        <p:spPr bwMode="auto">
          <a:xfrm rot="10800000" flipH="1">
            <a:off x="6265072" y="1772816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0800000">
            <a:off x="6012160" y="2132856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16200000">
            <a:off x="6120966" y="1952042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椭圆 40"/>
          <p:cNvSpPr/>
          <p:nvPr/>
        </p:nvSpPr>
        <p:spPr bwMode="auto">
          <a:xfrm>
            <a:off x="6265073" y="1739156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2" name="直接箭头连接符 41"/>
          <p:cNvCxnSpPr>
            <a:endCxn id="46" idx="2"/>
          </p:cNvCxnSpPr>
          <p:nvPr/>
        </p:nvCxnSpPr>
        <p:spPr bwMode="auto">
          <a:xfrm>
            <a:off x="6012160" y="2708920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3" name="直接箭头连接符 42"/>
          <p:cNvCxnSpPr>
            <a:stCxn id="46" idx="2"/>
          </p:cNvCxnSpPr>
          <p:nvPr/>
        </p:nvCxnSpPr>
        <p:spPr bwMode="auto">
          <a:xfrm rot="10800000" flipH="1">
            <a:off x="6265072" y="2707332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0800000">
            <a:off x="6012160" y="3067372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>
            <a:off x="6120966" y="2886558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椭圆 45"/>
          <p:cNvSpPr/>
          <p:nvPr/>
        </p:nvSpPr>
        <p:spPr bwMode="auto">
          <a:xfrm>
            <a:off x="6265073" y="2673672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012160" y="3642680"/>
            <a:ext cx="108012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TextBox 78"/>
          <p:cNvSpPr txBox="1"/>
          <p:nvPr/>
        </p:nvSpPr>
        <p:spPr>
          <a:xfrm>
            <a:off x="7020272" y="155679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100μs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" name="TextBox 79"/>
          <p:cNvSpPr txBox="1"/>
          <p:nvPr/>
        </p:nvSpPr>
        <p:spPr>
          <a:xfrm>
            <a:off x="7020272" y="25248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" name="TextBox 80"/>
          <p:cNvSpPr txBox="1"/>
          <p:nvPr/>
        </p:nvSpPr>
        <p:spPr>
          <a:xfrm>
            <a:off x="7020272" y="3429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10s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012160" y="2204864"/>
            <a:ext cx="1273502" cy="400110"/>
            <a:chOff x="6804248" y="1791874"/>
            <a:chExt cx="1273502" cy="400110"/>
          </a:xfrm>
        </p:grpSpPr>
        <p:cxnSp>
          <p:nvCxnSpPr>
            <p:cNvPr id="52" name="直接箭头连接符 51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椭圆 52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" name="TextBox 85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12160" y="3140968"/>
            <a:ext cx="1273502" cy="400110"/>
            <a:chOff x="6804248" y="1791874"/>
            <a:chExt cx="1273502" cy="400110"/>
          </a:xfrm>
        </p:grpSpPr>
        <p:cxnSp>
          <p:nvCxnSpPr>
            <p:cNvPr id="56" name="直接箭头连接符 55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椭圆 56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8" name="TextBox 89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59" name="TextBox 90"/>
          <p:cNvSpPr txBox="1"/>
          <p:nvPr/>
        </p:nvSpPr>
        <p:spPr>
          <a:xfrm>
            <a:off x="467544" y="971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39552" y="1547500"/>
            <a:ext cx="792088" cy="369332"/>
            <a:chOff x="5220072" y="1844824"/>
            <a:chExt cx="792088" cy="369332"/>
          </a:xfrm>
        </p:grpSpPr>
        <p:sp>
          <p:nvSpPr>
            <p:cNvPr id="61" name="TextBox 92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IOR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5327708" y="1904956"/>
              <a:ext cx="39642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467544" y="1835532"/>
            <a:ext cx="792088" cy="369332"/>
            <a:chOff x="5220072" y="1844824"/>
            <a:chExt cx="792088" cy="369332"/>
          </a:xfrm>
        </p:grpSpPr>
        <p:sp>
          <p:nvSpPr>
            <p:cNvPr id="64" name="TextBox 96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IOW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5327708" y="1904956"/>
              <a:ext cx="46842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99"/>
          <p:cNvSpPr txBox="1"/>
          <p:nvPr/>
        </p:nvSpPr>
        <p:spPr>
          <a:xfrm>
            <a:off x="683568" y="20515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7" name="TextBox 100"/>
          <p:cNvSpPr txBox="1"/>
          <p:nvPr/>
        </p:nvSpPr>
        <p:spPr>
          <a:xfrm>
            <a:off x="683568" y="2339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8" name="Rectangle 461"/>
          <p:cNvSpPr>
            <a:spLocks noChangeArrowheads="1"/>
          </p:cNvSpPr>
          <p:nvPr/>
        </p:nvSpPr>
        <p:spPr bwMode="auto">
          <a:xfrm>
            <a:off x="2628975" y="4435623"/>
            <a:ext cx="936625" cy="2017713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69" name="Text Box 462"/>
          <p:cNvSpPr txBox="1">
            <a:spLocks noChangeArrowheads="1"/>
          </p:cNvSpPr>
          <p:nvPr/>
        </p:nvSpPr>
        <p:spPr bwMode="auto">
          <a:xfrm>
            <a:off x="2557538" y="60199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0" name="Text Box 463"/>
          <p:cNvSpPr txBox="1">
            <a:spLocks noChangeArrowheads="1"/>
          </p:cNvSpPr>
          <p:nvPr/>
        </p:nvSpPr>
        <p:spPr bwMode="auto">
          <a:xfrm>
            <a:off x="2557538" y="58040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" name="Text Box 464"/>
          <p:cNvSpPr txBox="1">
            <a:spLocks noChangeArrowheads="1"/>
          </p:cNvSpPr>
          <p:nvPr/>
        </p:nvSpPr>
        <p:spPr bwMode="auto">
          <a:xfrm>
            <a:off x="2557538" y="55881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2" name="Text Box 465"/>
          <p:cNvSpPr txBox="1">
            <a:spLocks noChangeArrowheads="1"/>
          </p:cNvSpPr>
          <p:nvPr/>
        </p:nvSpPr>
        <p:spPr bwMode="auto">
          <a:xfrm>
            <a:off x="2557538" y="4500711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G1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3" name="Text Box 466"/>
          <p:cNvSpPr txBox="1">
            <a:spLocks noChangeArrowheads="1"/>
          </p:cNvSpPr>
          <p:nvPr/>
        </p:nvSpPr>
        <p:spPr bwMode="auto">
          <a:xfrm>
            <a:off x="2557538" y="486742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4" name="Text Box 467"/>
          <p:cNvSpPr txBox="1">
            <a:spLocks noChangeArrowheads="1"/>
          </p:cNvSpPr>
          <p:nvPr/>
        </p:nvSpPr>
        <p:spPr bwMode="auto">
          <a:xfrm>
            <a:off x="2557538" y="522778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5" name="Line 468"/>
          <p:cNvSpPr>
            <a:spLocks noChangeShapeType="1"/>
          </p:cNvSpPr>
          <p:nvPr/>
        </p:nvSpPr>
        <p:spPr bwMode="auto">
          <a:xfrm>
            <a:off x="2668663" y="4942036"/>
            <a:ext cx="4111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6" name="Line 469"/>
          <p:cNvSpPr>
            <a:spLocks noChangeShapeType="1"/>
          </p:cNvSpPr>
          <p:nvPr/>
        </p:nvSpPr>
        <p:spPr bwMode="auto">
          <a:xfrm>
            <a:off x="2668663" y="5300811"/>
            <a:ext cx="4111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7" name="Text Box 470"/>
          <p:cNvSpPr txBox="1">
            <a:spLocks noChangeArrowheads="1"/>
          </p:cNvSpPr>
          <p:nvPr/>
        </p:nvSpPr>
        <p:spPr bwMode="auto">
          <a:xfrm>
            <a:off x="3132213" y="4581128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Y4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8" name="Line 473"/>
          <p:cNvSpPr>
            <a:spLocks noChangeShapeType="1"/>
          </p:cNvSpPr>
          <p:nvPr/>
        </p:nvSpPr>
        <p:spPr bwMode="auto">
          <a:xfrm>
            <a:off x="3262388" y="4660503"/>
            <a:ext cx="266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9" name="Text Box 476"/>
          <p:cNvSpPr txBox="1">
            <a:spLocks noChangeArrowheads="1"/>
          </p:cNvSpPr>
          <p:nvPr/>
        </p:nvSpPr>
        <p:spPr bwMode="auto">
          <a:xfrm>
            <a:off x="2556967" y="4077072"/>
            <a:ext cx="1150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74LS138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0" name="Rectangle 499"/>
          <p:cNvSpPr>
            <a:spLocks noChangeArrowheads="1"/>
          </p:cNvSpPr>
          <p:nvPr/>
        </p:nvSpPr>
        <p:spPr bwMode="auto">
          <a:xfrm>
            <a:off x="1475656" y="2852936"/>
            <a:ext cx="360363" cy="100811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&amp;</a:t>
            </a:r>
          </a:p>
        </p:txBody>
      </p:sp>
      <p:sp>
        <p:nvSpPr>
          <p:cNvPr id="81" name="Line 500"/>
          <p:cNvSpPr>
            <a:spLocks noChangeShapeType="1"/>
          </p:cNvSpPr>
          <p:nvPr/>
        </p:nvSpPr>
        <p:spPr bwMode="auto">
          <a:xfrm>
            <a:off x="1836018" y="3356992"/>
            <a:ext cx="50373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82" name="Rectangle 506"/>
          <p:cNvSpPr>
            <a:spLocks noChangeArrowheads="1"/>
          </p:cNvSpPr>
          <p:nvPr/>
        </p:nvSpPr>
        <p:spPr bwMode="auto">
          <a:xfrm>
            <a:off x="1475656" y="4005064"/>
            <a:ext cx="360363" cy="122413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≥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83" name="Line 507"/>
          <p:cNvSpPr>
            <a:spLocks noChangeShapeType="1"/>
          </p:cNvSpPr>
          <p:nvPr/>
        </p:nvSpPr>
        <p:spPr bwMode="auto">
          <a:xfrm>
            <a:off x="1836019" y="4581128"/>
            <a:ext cx="2157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84" name="TextBox 125"/>
          <p:cNvSpPr txBox="1"/>
          <p:nvPr/>
        </p:nvSpPr>
        <p:spPr>
          <a:xfrm>
            <a:off x="755576" y="55877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4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5" name="TextBox 126"/>
          <p:cNvSpPr txBox="1"/>
          <p:nvPr/>
        </p:nvSpPr>
        <p:spPr>
          <a:xfrm>
            <a:off x="755576" y="58037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3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6" name="TextBox 127"/>
          <p:cNvSpPr txBox="1"/>
          <p:nvPr/>
        </p:nvSpPr>
        <p:spPr>
          <a:xfrm>
            <a:off x="755576" y="60197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7" name="TextBox 128"/>
          <p:cNvSpPr txBox="1"/>
          <p:nvPr/>
        </p:nvSpPr>
        <p:spPr>
          <a:xfrm>
            <a:off x="611560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15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8" name="TextBox 129"/>
          <p:cNvSpPr txBox="1"/>
          <p:nvPr/>
        </p:nvSpPr>
        <p:spPr>
          <a:xfrm>
            <a:off x="611560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14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611560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0" name="TextBox 131"/>
          <p:cNvSpPr txBox="1"/>
          <p:nvPr/>
        </p:nvSpPr>
        <p:spPr>
          <a:xfrm>
            <a:off x="611560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1" name="TextBox 132"/>
          <p:cNvSpPr txBox="1"/>
          <p:nvPr/>
        </p:nvSpPr>
        <p:spPr>
          <a:xfrm>
            <a:off x="61156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6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2" name="TextBox 133"/>
          <p:cNvSpPr txBox="1"/>
          <p:nvPr/>
        </p:nvSpPr>
        <p:spPr>
          <a:xfrm>
            <a:off x="611560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13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" name="TextBox 134"/>
          <p:cNvSpPr txBox="1"/>
          <p:nvPr/>
        </p:nvSpPr>
        <p:spPr>
          <a:xfrm>
            <a:off x="611560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4" name="TextBox 135"/>
          <p:cNvSpPr txBox="1"/>
          <p:nvPr/>
        </p:nvSpPr>
        <p:spPr>
          <a:xfrm>
            <a:off x="61156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" name="TextBox 136"/>
          <p:cNvSpPr txBox="1"/>
          <p:nvPr/>
        </p:nvSpPr>
        <p:spPr>
          <a:xfrm>
            <a:off x="611560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9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6" name="TextBox 137"/>
          <p:cNvSpPr txBox="1"/>
          <p:nvPr/>
        </p:nvSpPr>
        <p:spPr>
          <a:xfrm>
            <a:off x="61156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8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7" name="TextBox 138"/>
          <p:cNvSpPr txBox="1"/>
          <p:nvPr/>
        </p:nvSpPr>
        <p:spPr>
          <a:xfrm>
            <a:off x="611560" y="49318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5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8" name="Line 500"/>
          <p:cNvSpPr>
            <a:spLocks noChangeShapeType="1"/>
          </p:cNvSpPr>
          <p:nvPr/>
        </p:nvSpPr>
        <p:spPr bwMode="auto">
          <a:xfrm>
            <a:off x="1115740" y="2924944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99" name="Line 500"/>
          <p:cNvSpPr>
            <a:spLocks noChangeShapeType="1"/>
          </p:cNvSpPr>
          <p:nvPr/>
        </p:nvSpPr>
        <p:spPr bwMode="auto">
          <a:xfrm>
            <a:off x="1115616" y="3140968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0" name="Line 500"/>
          <p:cNvSpPr>
            <a:spLocks noChangeShapeType="1"/>
          </p:cNvSpPr>
          <p:nvPr/>
        </p:nvSpPr>
        <p:spPr bwMode="auto">
          <a:xfrm>
            <a:off x="1115616" y="335699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1" name="Line 500"/>
          <p:cNvSpPr>
            <a:spLocks noChangeShapeType="1"/>
          </p:cNvSpPr>
          <p:nvPr/>
        </p:nvSpPr>
        <p:spPr bwMode="auto">
          <a:xfrm>
            <a:off x="1115616" y="3573016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2" name="Line 500"/>
          <p:cNvSpPr>
            <a:spLocks noChangeShapeType="1"/>
          </p:cNvSpPr>
          <p:nvPr/>
        </p:nvSpPr>
        <p:spPr bwMode="auto">
          <a:xfrm>
            <a:off x="1115616" y="3789040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3" name="Line 500"/>
          <p:cNvSpPr>
            <a:spLocks noChangeShapeType="1"/>
          </p:cNvSpPr>
          <p:nvPr/>
        </p:nvSpPr>
        <p:spPr bwMode="auto">
          <a:xfrm>
            <a:off x="1115740" y="407707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4" name="Line 500"/>
          <p:cNvSpPr>
            <a:spLocks noChangeShapeType="1"/>
          </p:cNvSpPr>
          <p:nvPr/>
        </p:nvSpPr>
        <p:spPr bwMode="auto">
          <a:xfrm>
            <a:off x="1115616" y="4293096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5" name="Line 500"/>
          <p:cNvSpPr>
            <a:spLocks noChangeShapeType="1"/>
          </p:cNvSpPr>
          <p:nvPr/>
        </p:nvSpPr>
        <p:spPr bwMode="auto">
          <a:xfrm>
            <a:off x="1115616" y="4509120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6" name="Line 500"/>
          <p:cNvSpPr>
            <a:spLocks noChangeShapeType="1"/>
          </p:cNvSpPr>
          <p:nvPr/>
        </p:nvSpPr>
        <p:spPr bwMode="auto">
          <a:xfrm>
            <a:off x="1115616" y="4725144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7" name="Line 500"/>
          <p:cNvSpPr>
            <a:spLocks noChangeShapeType="1"/>
          </p:cNvSpPr>
          <p:nvPr/>
        </p:nvSpPr>
        <p:spPr bwMode="auto">
          <a:xfrm>
            <a:off x="1115616" y="4941168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8" name="Line 500"/>
          <p:cNvSpPr>
            <a:spLocks noChangeShapeType="1"/>
          </p:cNvSpPr>
          <p:nvPr/>
        </p:nvSpPr>
        <p:spPr bwMode="auto">
          <a:xfrm>
            <a:off x="1115616" y="515719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115616" y="5803775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1115616" y="6019799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1115616" y="6235823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1115616" y="5445224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3" name="TextBox 151"/>
          <p:cNvSpPr txBox="1"/>
          <p:nvPr/>
        </p:nvSpPr>
        <p:spPr>
          <a:xfrm>
            <a:off x="539552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AEN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rot="5400000" flipH="1" flipV="1">
            <a:off x="1800486" y="4833156"/>
            <a:ext cx="50405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Line 500"/>
          <p:cNvSpPr>
            <a:spLocks noChangeShapeType="1"/>
          </p:cNvSpPr>
          <p:nvPr/>
        </p:nvSpPr>
        <p:spPr bwMode="auto">
          <a:xfrm>
            <a:off x="2051720" y="5085184"/>
            <a:ext cx="57713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rot="5400000" flipH="1" flipV="1">
            <a:off x="1656073" y="4040671"/>
            <a:ext cx="136894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500"/>
          <p:cNvSpPr>
            <a:spLocks noChangeShapeType="1"/>
          </p:cNvSpPr>
          <p:nvPr/>
        </p:nvSpPr>
        <p:spPr bwMode="auto">
          <a:xfrm>
            <a:off x="2339752" y="4725144"/>
            <a:ext cx="29148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1115616" y="256649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>
            <a:off x="1115616" y="227687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1115616" y="198725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>
            <a:off x="1115616" y="1699220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2" name="左右箭头 121"/>
          <p:cNvSpPr/>
          <p:nvPr/>
        </p:nvSpPr>
        <p:spPr bwMode="auto">
          <a:xfrm>
            <a:off x="1331640" y="1052736"/>
            <a:ext cx="3096344" cy="216024"/>
          </a:xfrm>
          <a:prstGeom prst="leftRightArrow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3" name="Line 500"/>
          <p:cNvSpPr>
            <a:spLocks noChangeShapeType="1"/>
          </p:cNvSpPr>
          <p:nvPr/>
        </p:nvSpPr>
        <p:spPr bwMode="auto">
          <a:xfrm>
            <a:off x="3995936" y="3573016"/>
            <a:ext cx="43311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" name="Line 507"/>
          <p:cNvSpPr>
            <a:spLocks noChangeShapeType="1"/>
          </p:cNvSpPr>
          <p:nvPr/>
        </p:nvSpPr>
        <p:spPr bwMode="auto">
          <a:xfrm>
            <a:off x="3563888" y="4797152"/>
            <a:ext cx="43204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3384662" y="4184290"/>
            <a:ext cx="122413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6" name="表格 125"/>
          <p:cNvGraphicFramePr>
            <a:graphicFrameLocks noGrp="1"/>
          </p:cNvGraphicFramePr>
          <p:nvPr/>
        </p:nvGraphicFramePr>
        <p:xfrm>
          <a:off x="3635880" y="5381233"/>
          <a:ext cx="5328608" cy="669672"/>
        </p:xfrm>
        <a:graphic>
          <a:graphicData uri="http://schemas.openxmlformats.org/drawingml/2006/table">
            <a:tbl>
              <a:tblPr firstRow="1" bandRow="1"/>
              <a:tblGrid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</a:tblGrid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9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8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" name="TextBox 175"/>
          <p:cNvSpPr txBox="1"/>
          <p:nvPr/>
        </p:nvSpPr>
        <p:spPr>
          <a:xfrm>
            <a:off x="3779912" y="494116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接口地址范围：</a:t>
            </a:r>
            <a:r>
              <a:rPr lang="en-US" altLang="zh-CN" sz="24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D0D0H</a:t>
            </a:r>
            <a:r>
              <a:rPr lang="zh-CN" altLang="en-US" sz="24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～</a:t>
            </a:r>
            <a:r>
              <a:rPr lang="en-US" altLang="zh-CN" sz="24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D0D3H </a:t>
            </a:r>
            <a:endParaRPr lang="zh-CN" altLang="en-US" sz="2400" baseline="-250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28" name="直接连接符 127"/>
          <p:cNvCxnSpPr/>
          <p:nvPr/>
        </p:nvCxnSpPr>
        <p:spPr bwMode="auto">
          <a:xfrm>
            <a:off x="7380312" y="6021288"/>
            <a:ext cx="86409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403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【8253</a:t>
            </a:r>
            <a:r>
              <a:rPr lang="zh-CN" altLang="en-US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6012200" y="1176885"/>
            <a:ext cx="2807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/>
            <a:r>
              <a:rPr lang="zh-CN" altLang="en-US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初始化程序</a:t>
            </a:r>
            <a:endParaRPr lang="zh-CN" altLang="en-US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23528" y="260648"/>
            <a:ext cx="6336704" cy="50405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INIT53: MOV DX,</a:t>
            </a:r>
            <a:r>
              <a:rPr lang="en-US" altLang="zh-CN" sz="2000" kern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kern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kern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z="2000" kern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kern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AL,200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kern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0D0D0H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AL,0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kern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kern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kern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kern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kern="0" smtClean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kern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kern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0D0D1H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AX,10000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MOV AL,AH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kern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kern="0" smtClean="0">
                <a:latin typeface="Courier New" pitchFamily="49" charset="0"/>
                <a:cs typeface="Courier New" pitchFamily="49" charset="0"/>
              </a:rPr>
              <a:t>计数值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851920" y="3501008"/>
            <a:ext cx="4968552" cy="29523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0D0D3H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</a:t>
            </a:r>
            <a:r>
              <a:rPr lang="en-US" altLang="zh-CN" sz="200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10</a:t>
            </a:r>
            <a:r>
              <a:rPr lang="en-US" altLang="zh-CN" sz="2000" smtClean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11</a:t>
            </a:r>
            <a:r>
              <a:rPr lang="en-US" altLang="zh-CN" sz="2000" smtClean="0">
                <a:solidFill>
                  <a:srgbClr val="D60093"/>
                </a:solidFill>
                <a:latin typeface="Courier New" pitchFamily="49" charset="0"/>
                <a:ea typeface="+mn-ea"/>
                <a:cs typeface="Courier New" pitchFamily="49" charset="0"/>
              </a:rPr>
              <a:t>010</a:t>
            </a:r>
            <a:r>
              <a:rPr lang="en-US" altLang="zh-CN" sz="2000" smtClean="0">
                <a:solidFill>
                  <a:srgbClr val="996633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  ;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方式字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0D0D2H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         ;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计数值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smtClean="0"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2267744" y="3284984"/>
            <a:ext cx="2054087" cy="2321339"/>
          </a:xfrm>
          <a:custGeom>
            <a:avLst/>
            <a:gdLst>
              <a:gd name="connsiteX0" fmla="*/ 0 w 2054087"/>
              <a:gd name="connsiteY0" fmla="*/ 1899478 h 2321339"/>
              <a:gd name="connsiteX1" fmla="*/ 556591 w 2054087"/>
              <a:gd name="connsiteY1" fmla="*/ 2310295 h 2321339"/>
              <a:gd name="connsiteX2" fmla="*/ 1192695 w 2054087"/>
              <a:gd name="connsiteY2" fmla="*/ 1965739 h 2321339"/>
              <a:gd name="connsiteX3" fmla="*/ 1484243 w 2054087"/>
              <a:gd name="connsiteY3" fmla="*/ 282713 h 2321339"/>
              <a:gd name="connsiteX4" fmla="*/ 2054087 w 2054087"/>
              <a:gd name="connsiteY4" fmla="*/ 269461 h 23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087" h="2321339">
                <a:moveTo>
                  <a:pt x="0" y="1899478"/>
                </a:moveTo>
                <a:cubicBezTo>
                  <a:pt x="178904" y="2099364"/>
                  <a:pt x="357808" y="2299251"/>
                  <a:pt x="556591" y="2310295"/>
                </a:cubicBezTo>
                <a:cubicBezTo>
                  <a:pt x="755374" y="2321339"/>
                  <a:pt x="1038086" y="2303669"/>
                  <a:pt x="1192695" y="1965739"/>
                </a:cubicBezTo>
                <a:cubicBezTo>
                  <a:pt x="1347304" y="1627809"/>
                  <a:pt x="1340678" y="565426"/>
                  <a:pt x="1484243" y="282713"/>
                </a:cubicBezTo>
                <a:cubicBezTo>
                  <a:pt x="1627808" y="0"/>
                  <a:pt x="1840947" y="134730"/>
                  <a:pt x="2054087" y="269461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962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常用接口</a:t>
            </a:r>
            <a:r>
              <a:rPr lang="zh-CN" altLang="en-US" dirty="0" smtClean="0"/>
              <a:t>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516270" y="44777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【8253</a:t>
            </a:r>
            <a:r>
              <a:rPr lang="zh-CN" altLang="en-US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举例</a:t>
            </a:r>
            <a:r>
              <a:rPr lang="en-US" altLang="zh-CN" kern="0" dirty="0" smtClean="0">
                <a:solidFill>
                  <a:srgbClr val="008000"/>
                </a:solidFill>
                <a:latin typeface="Arial"/>
                <a:ea typeface="黑体"/>
                <a:cs typeface="+mj-cs"/>
              </a:rPr>
              <a:t>】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27984" y="908720"/>
            <a:ext cx="1584176" cy="2952328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4279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971774" y="9807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971774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971774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971774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97177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971774" y="24836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4971774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CLK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97177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GATE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4971774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OUT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427984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27984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984" y="1475492"/>
            <a:ext cx="792088" cy="369332"/>
            <a:chOff x="5220072" y="1844824"/>
            <a:chExt cx="792088" cy="369332"/>
          </a:xfrm>
        </p:grpSpPr>
        <p:sp>
          <p:nvSpPr>
            <p:cNvPr id="20" name="TextBox 15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RD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327708" y="1904956"/>
              <a:ext cx="295259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427984" y="1772816"/>
            <a:ext cx="792088" cy="369332"/>
            <a:chOff x="5220072" y="2204864"/>
            <a:chExt cx="792088" cy="369332"/>
          </a:xfrm>
        </p:grpSpPr>
        <p:sp>
          <p:nvSpPr>
            <p:cNvPr id="23" name="TextBox 16"/>
            <p:cNvSpPr txBox="1"/>
            <p:nvPr/>
          </p:nvSpPr>
          <p:spPr>
            <a:xfrm>
              <a:off x="5220072" y="220486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WR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5309895" y="2267153"/>
              <a:ext cx="384323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4427984" y="3419708"/>
            <a:ext cx="792088" cy="369332"/>
            <a:chOff x="5220072" y="3491716"/>
            <a:chExt cx="792088" cy="369332"/>
          </a:xfrm>
        </p:grpSpPr>
        <p:sp>
          <p:nvSpPr>
            <p:cNvPr id="26" name="TextBox 19"/>
            <p:cNvSpPr txBox="1"/>
            <p:nvPr/>
          </p:nvSpPr>
          <p:spPr>
            <a:xfrm>
              <a:off x="5220072" y="34917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CS</a:t>
              </a:r>
              <a:endParaRPr lang="zh-CN" altLang="en-US" sz="18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5339585" y="3561564"/>
              <a:ext cx="253695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35"/>
          <p:cNvSpPr txBox="1"/>
          <p:nvPr/>
        </p:nvSpPr>
        <p:spPr>
          <a:xfrm>
            <a:off x="4427984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8253</a:t>
            </a:r>
            <a:endParaRPr lang="zh-CN" altLang="en-US" sz="20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516216" y="764704"/>
            <a:ext cx="1440160" cy="432048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2MHz</a:t>
            </a:r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时钟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 rot="10800000">
            <a:off x="6012160" y="1195164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箭头连接符 30"/>
          <p:cNvCxnSpPr>
            <a:stCxn id="29" idx="1"/>
          </p:cNvCxnSpPr>
          <p:nvPr/>
        </p:nvCxnSpPr>
        <p:spPr bwMode="auto">
          <a:xfrm rot="10800000">
            <a:off x="6300192" y="980728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300192" y="980727"/>
            <a:ext cx="0" cy="2160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6012160" y="1287818"/>
            <a:ext cx="1273502" cy="400110"/>
            <a:chOff x="6804248" y="1791874"/>
            <a:chExt cx="1273502" cy="400110"/>
          </a:xfrm>
        </p:grpSpPr>
        <p:cxnSp>
          <p:nvCxnSpPr>
            <p:cNvPr id="34" name="直接箭头连接符 33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椭圆 34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6" name="TextBox 50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cxnSp>
        <p:nvCxnSpPr>
          <p:cNvPr id="37" name="直接箭头连接符 36"/>
          <p:cNvCxnSpPr>
            <a:endCxn id="41" idx="2"/>
          </p:cNvCxnSpPr>
          <p:nvPr/>
        </p:nvCxnSpPr>
        <p:spPr bwMode="auto">
          <a:xfrm>
            <a:off x="6012160" y="1774404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箭头连接符 37"/>
          <p:cNvCxnSpPr>
            <a:stCxn id="41" idx="2"/>
          </p:cNvCxnSpPr>
          <p:nvPr/>
        </p:nvCxnSpPr>
        <p:spPr bwMode="auto">
          <a:xfrm rot="10800000" flipH="1">
            <a:off x="6265072" y="1772816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0800000">
            <a:off x="6012160" y="2132856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16200000">
            <a:off x="6120966" y="1952042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椭圆 40"/>
          <p:cNvSpPr/>
          <p:nvPr/>
        </p:nvSpPr>
        <p:spPr bwMode="auto">
          <a:xfrm>
            <a:off x="6265073" y="1739156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2" name="直接箭头连接符 41"/>
          <p:cNvCxnSpPr>
            <a:endCxn id="46" idx="2"/>
          </p:cNvCxnSpPr>
          <p:nvPr/>
        </p:nvCxnSpPr>
        <p:spPr bwMode="auto">
          <a:xfrm>
            <a:off x="6012160" y="2708920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3" name="直接箭头连接符 42"/>
          <p:cNvCxnSpPr>
            <a:stCxn id="46" idx="2"/>
          </p:cNvCxnSpPr>
          <p:nvPr/>
        </p:nvCxnSpPr>
        <p:spPr bwMode="auto">
          <a:xfrm rot="10800000" flipH="1">
            <a:off x="6265072" y="2707332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0800000">
            <a:off x="6012160" y="3067372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>
            <a:off x="6120966" y="2886558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椭圆 45"/>
          <p:cNvSpPr/>
          <p:nvPr/>
        </p:nvSpPr>
        <p:spPr bwMode="auto">
          <a:xfrm>
            <a:off x="6265073" y="2673672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012160" y="3642680"/>
            <a:ext cx="108012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TextBox 78"/>
          <p:cNvSpPr txBox="1"/>
          <p:nvPr/>
        </p:nvSpPr>
        <p:spPr>
          <a:xfrm>
            <a:off x="7020272" y="155679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100μs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" name="TextBox 79"/>
          <p:cNvSpPr txBox="1"/>
          <p:nvPr/>
        </p:nvSpPr>
        <p:spPr>
          <a:xfrm>
            <a:off x="7020272" y="25248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0" name="TextBox 80"/>
          <p:cNvSpPr txBox="1"/>
          <p:nvPr/>
        </p:nvSpPr>
        <p:spPr>
          <a:xfrm>
            <a:off x="7020272" y="3429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ea typeface="宋体" charset="-122"/>
              </a:rPr>
              <a:t>10s</a:t>
            </a:r>
            <a:endParaRPr lang="zh-CN" altLang="en-US" sz="200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012160" y="2204864"/>
            <a:ext cx="1273502" cy="400110"/>
            <a:chOff x="6804248" y="1791874"/>
            <a:chExt cx="1273502" cy="400110"/>
          </a:xfrm>
        </p:grpSpPr>
        <p:cxnSp>
          <p:nvCxnSpPr>
            <p:cNvPr id="52" name="直接箭头连接符 51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椭圆 52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4" name="TextBox 85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12160" y="3140968"/>
            <a:ext cx="1273502" cy="400110"/>
            <a:chOff x="6804248" y="1791874"/>
            <a:chExt cx="1273502" cy="400110"/>
          </a:xfrm>
        </p:grpSpPr>
        <p:cxnSp>
          <p:nvCxnSpPr>
            <p:cNvPr id="56" name="直接箭头连接符 55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椭圆 56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58" name="TextBox 89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00"/>
                  </a:solidFill>
                  <a:ea typeface="宋体" charset="-122"/>
                </a:rPr>
                <a:t>+5V</a:t>
              </a:r>
              <a:endParaRPr lang="zh-CN" altLang="en-US" sz="2000" baseline="-2500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59" name="TextBox 90"/>
          <p:cNvSpPr txBox="1"/>
          <p:nvPr/>
        </p:nvSpPr>
        <p:spPr>
          <a:xfrm>
            <a:off x="467544" y="971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1800" smtClean="0">
                <a:solidFill>
                  <a:srgbClr val="000000"/>
                </a:solidFill>
                <a:ea typeface="宋体" charset="-122"/>
              </a:rPr>
              <a:t>～</a:t>
            </a:r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39552" y="1547500"/>
            <a:ext cx="792088" cy="369332"/>
            <a:chOff x="5220072" y="1844824"/>
            <a:chExt cx="792088" cy="369332"/>
          </a:xfrm>
        </p:grpSpPr>
        <p:sp>
          <p:nvSpPr>
            <p:cNvPr id="61" name="TextBox 92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IOR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5327708" y="1904956"/>
              <a:ext cx="39642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467544" y="1835532"/>
            <a:ext cx="792088" cy="369332"/>
            <a:chOff x="5220072" y="1844824"/>
            <a:chExt cx="792088" cy="369332"/>
          </a:xfrm>
        </p:grpSpPr>
        <p:sp>
          <p:nvSpPr>
            <p:cNvPr id="64" name="TextBox 96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IOW</a:t>
              </a:r>
              <a:endParaRPr lang="zh-CN" altLang="en-US" sz="1800" baseline="-25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5327708" y="1904956"/>
              <a:ext cx="46842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Box 99"/>
          <p:cNvSpPr txBox="1"/>
          <p:nvPr/>
        </p:nvSpPr>
        <p:spPr>
          <a:xfrm>
            <a:off x="683568" y="20515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1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7" name="TextBox 100"/>
          <p:cNvSpPr txBox="1"/>
          <p:nvPr/>
        </p:nvSpPr>
        <p:spPr>
          <a:xfrm>
            <a:off x="683568" y="2339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8" name="Rectangle 461"/>
          <p:cNvSpPr>
            <a:spLocks noChangeArrowheads="1"/>
          </p:cNvSpPr>
          <p:nvPr/>
        </p:nvSpPr>
        <p:spPr bwMode="auto">
          <a:xfrm>
            <a:off x="2628975" y="4435623"/>
            <a:ext cx="936625" cy="2017713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69" name="Text Box 462"/>
          <p:cNvSpPr txBox="1">
            <a:spLocks noChangeArrowheads="1"/>
          </p:cNvSpPr>
          <p:nvPr/>
        </p:nvSpPr>
        <p:spPr bwMode="auto">
          <a:xfrm>
            <a:off x="2557538" y="60199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0" name="Text Box 463"/>
          <p:cNvSpPr txBox="1">
            <a:spLocks noChangeArrowheads="1"/>
          </p:cNvSpPr>
          <p:nvPr/>
        </p:nvSpPr>
        <p:spPr bwMode="auto">
          <a:xfrm>
            <a:off x="2557538" y="58040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" name="Text Box 464"/>
          <p:cNvSpPr txBox="1">
            <a:spLocks noChangeArrowheads="1"/>
          </p:cNvSpPr>
          <p:nvPr/>
        </p:nvSpPr>
        <p:spPr bwMode="auto">
          <a:xfrm>
            <a:off x="2557538" y="55881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2" name="Text Box 465"/>
          <p:cNvSpPr txBox="1">
            <a:spLocks noChangeArrowheads="1"/>
          </p:cNvSpPr>
          <p:nvPr/>
        </p:nvSpPr>
        <p:spPr bwMode="auto">
          <a:xfrm>
            <a:off x="2557538" y="4500711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G1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3" name="Text Box 466"/>
          <p:cNvSpPr txBox="1">
            <a:spLocks noChangeArrowheads="1"/>
          </p:cNvSpPr>
          <p:nvPr/>
        </p:nvSpPr>
        <p:spPr bwMode="auto">
          <a:xfrm>
            <a:off x="2557538" y="486742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G2A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4" name="Text Box 467"/>
          <p:cNvSpPr txBox="1">
            <a:spLocks noChangeArrowheads="1"/>
          </p:cNvSpPr>
          <p:nvPr/>
        </p:nvSpPr>
        <p:spPr bwMode="auto">
          <a:xfrm>
            <a:off x="2557538" y="522778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G2B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5" name="Line 468"/>
          <p:cNvSpPr>
            <a:spLocks noChangeShapeType="1"/>
          </p:cNvSpPr>
          <p:nvPr/>
        </p:nvSpPr>
        <p:spPr bwMode="auto">
          <a:xfrm>
            <a:off x="2668663" y="4942036"/>
            <a:ext cx="4111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6" name="Line 469"/>
          <p:cNvSpPr>
            <a:spLocks noChangeShapeType="1"/>
          </p:cNvSpPr>
          <p:nvPr/>
        </p:nvSpPr>
        <p:spPr bwMode="auto">
          <a:xfrm>
            <a:off x="2668663" y="5300811"/>
            <a:ext cx="4111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7" name="Text Box 470"/>
          <p:cNvSpPr txBox="1">
            <a:spLocks noChangeArrowheads="1"/>
          </p:cNvSpPr>
          <p:nvPr/>
        </p:nvSpPr>
        <p:spPr bwMode="auto">
          <a:xfrm>
            <a:off x="3132213" y="4581128"/>
            <a:ext cx="5032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Y2</a:t>
            </a:r>
            <a:endParaRPr lang="en-US" altLang="zh-CN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8" name="Line 473"/>
          <p:cNvSpPr>
            <a:spLocks noChangeShapeType="1"/>
          </p:cNvSpPr>
          <p:nvPr/>
        </p:nvSpPr>
        <p:spPr bwMode="auto">
          <a:xfrm>
            <a:off x="3262388" y="4660503"/>
            <a:ext cx="266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79" name="Text Box 476"/>
          <p:cNvSpPr txBox="1">
            <a:spLocks noChangeArrowheads="1"/>
          </p:cNvSpPr>
          <p:nvPr/>
        </p:nvSpPr>
        <p:spPr bwMode="auto">
          <a:xfrm>
            <a:off x="2556967" y="4077072"/>
            <a:ext cx="1150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74LS138</a:t>
            </a:r>
            <a:endParaRPr lang="en-US" altLang="zh-CN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0" name="Rectangle 499"/>
          <p:cNvSpPr>
            <a:spLocks noChangeArrowheads="1"/>
          </p:cNvSpPr>
          <p:nvPr/>
        </p:nvSpPr>
        <p:spPr bwMode="auto">
          <a:xfrm>
            <a:off x="1475656" y="2852936"/>
            <a:ext cx="360363" cy="1008112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&amp;</a:t>
            </a:r>
          </a:p>
        </p:txBody>
      </p:sp>
      <p:sp>
        <p:nvSpPr>
          <p:cNvPr id="81" name="Line 500"/>
          <p:cNvSpPr>
            <a:spLocks noChangeShapeType="1"/>
          </p:cNvSpPr>
          <p:nvPr/>
        </p:nvSpPr>
        <p:spPr bwMode="auto">
          <a:xfrm>
            <a:off x="1836018" y="3356992"/>
            <a:ext cx="50373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82" name="Rectangle 506"/>
          <p:cNvSpPr>
            <a:spLocks noChangeArrowheads="1"/>
          </p:cNvSpPr>
          <p:nvPr/>
        </p:nvSpPr>
        <p:spPr bwMode="auto">
          <a:xfrm>
            <a:off x="1475656" y="4005064"/>
            <a:ext cx="360363" cy="1224136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≥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83" name="Line 507"/>
          <p:cNvSpPr>
            <a:spLocks noChangeShapeType="1"/>
          </p:cNvSpPr>
          <p:nvPr/>
        </p:nvSpPr>
        <p:spPr bwMode="auto">
          <a:xfrm>
            <a:off x="1836019" y="4581128"/>
            <a:ext cx="2157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84" name="TextBox 125"/>
          <p:cNvSpPr txBox="1"/>
          <p:nvPr/>
        </p:nvSpPr>
        <p:spPr>
          <a:xfrm>
            <a:off x="755576" y="55877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5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5" name="TextBox 126"/>
          <p:cNvSpPr txBox="1"/>
          <p:nvPr/>
        </p:nvSpPr>
        <p:spPr>
          <a:xfrm>
            <a:off x="755576" y="58037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4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6" name="TextBox 127"/>
          <p:cNvSpPr txBox="1"/>
          <p:nvPr/>
        </p:nvSpPr>
        <p:spPr>
          <a:xfrm>
            <a:off x="755576" y="60197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000000"/>
                </a:solidFill>
                <a:ea typeface="宋体" charset="-122"/>
              </a:rPr>
              <a:t>3</a:t>
            </a:r>
            <a:endParaRPr lang="zh-CN" altLang="en-US" sz="1800" baseline="-250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7" name="TextBox 128"/>
          <p:cNvSpPr txBox="1"/>
          <p:nvPr/>
        </p:nvSpPr>
        <p:spPr>
          <a:xfrm>
            <a:off x="611560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15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8" name="TextBox 129"/>
          <p:cNvSpPr txBox="1"/>
          <p:nvPr/>
        </p:nvSpPr>
        <p:spPr>
          <a:xfrm>
            <a:off x="611560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14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611560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12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0" name="TextBox 131"/>
          <p:cNvSpPr txBox="1"/>
          <p:nvPr/>
        </p:nvSpPr>
        <p:spPr>
          <a:xfrm>
            <a:off x="611560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7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1" name="TextBox 132"/>
          <p:cNvSpPr txBox="1"/>
          <p:nvPr/>
        </p:nvSpPr>
        <p:spPr>
          <a:xfrm>
            <a:off x="61156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6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2" name="TextBox 133"/>
          <p:cNvSpPr txBox="1"/>
          <p:nvPr/>
        </p:nvSpPr>
        <p:spPr>
          <a:xfrm>
            <a:off x="611560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13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" name="TextBox 134"/>
          <p:cNvSpPr txBox="1"/>
          <p:nvPr/>
        </p:nvSpPr>
        <p:spPr>
          <a:xfrm>
            <a:off x="611560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11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4" name="TextBox 135"/>
          <p:cNvSpPr txBox="1"/>
          <p:nvPr/>
        </p:nvSpPr>
        <p:spPr>
          <a:xfrm>
            <a:off x="61156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10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" name="TextBox 136"/>
          <p:cNvSpPr txBox="1"/>
          <p:nvPr/>
        </p:nvSpPr>
        <p:spPr>
          <a:xfrm>
            <a:off x="611560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9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6" name="TextBox 137"/>
          <p:cNvSpPr txBox="1"/>
          <p:nvPr/>
        </p:nvSpPr>
        <p:spPr>
          <a:xfrm>
            <a:off x="61156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lang="en-US" altLang="zh-CN" sz="1800" baseline="-25000" smtClean="0">
                <a:solidFill>
                  <a:srgbClr val="000000"/>
                </a:solidFill>
                <a:ea typeface="宋体" charset="-122"/>
              </a:rPr>
              <a:t>8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7" name="TextBox 138"/>
          <p:cNvSpPr txBox="1"/>
          <p:nvPr/>
        </p:nvSpPr>
        <p:spPr>
          <a:xfrm>
            <a:off x="611560" y="49318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1800" baseline="-25000" dirty="0" smtClean="0">
                <a:solidFill>
                  <a:srgbClr val="FF0000"/>
                </a:solidFill>
                <a:ea typeface="宋体" charset="-122"/>
              </a:rPr>
              <a:t>0</a:t>
            </a:r>
            <a:endParaRPr lang="zh-CN" altLang="en-US" sz="1800" baseline="-250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98" name="Line 500"/>
          <p:cNvSpPr>
            <a:spLocks noChangeShapeType="1"/>
          </p:cNvSpPr>
          <p:nvPr/>
        </p:nvSpPr>
        <p:spPr bwMode="auto">
          <a:xfrm>
            <a:off x="1115740" y="2924944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99" name="Line 500"/>
          <p:cNvSpPr>
            <a:spLocks noChangeShapeType="1"/>
          </p:cNvSpPr>
          <p:nvPr/>
        </p:nvSpPr>
        <p:spPr bwMode="auto">
          <a:xfrm>
            <a:off x="1115616" y="3140968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0" name="Line 500"/>
          <p:cNvSpPr>
            <a:spLocks noChangeShapeType="1"/>
          </p:cNvSpPr>
          <p:nvPr/>
        </p:nvSpPr>
        <p:spPr bwMode="auto">
          <a:xfrm>
            <a:off x="1115616" y="335699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1" name="Line 500"/>
          <p:cNvSpPr>
            <a:spLocks noChangeShapeType="1"/>
          </p:cNvSpPr>
          <p:nvPr/>
        </p:nvSpPr>
        <p:spPr bwMode="auto">
          <a:xfrm>
            <a:off x="1115616" y="3573016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2" name="Line 500"/>
          <p:cNvSpPr>
            <a:spLocks noChangeShapeType="1"/>
          </p:cNvSpPr>
          <p:nvPr/>
        </p:nvSpPr>
        <p:spPr bwMode="auto">
          <a:xfrm>
            <a:off x="1115616" y="3789040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3" name="Line 500"/>
          <p:cNvSpPr>
            <a:spLocks noChangeShapeType="1"/>
          </p:cNvSpPr>
          <p:nvPr/>
        </p:nvSpPr>
        <p:spPr bwMode="auto">
          <a:xfrm>
            <a:off x="1115740" y="407707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4" name="Line 500"/>
          <p:cNvSpPr>
            <a:spLocks noChangeShapeType="1"/>
          </p:cNvSpPr>
          <p:nvPr/>
        </p:nvSpPr>
        <p:spPr bwMode="auto">
          <a:xfrm>
            <a:off x="1115616" y="4293096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5" name="Line 500"/>
          <p:cNvSpPr>
            <a:spLocks noChangeShapeType="1"/>
          </p:cNvSpPr>
          <p:nvPr/>
        </p:nvSpPr>
        <p:spPr bwMode="auto">
          <a:xfrm>
            <a:off x="1115616" y="4509120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6" name="Line 500"/>
          <p:cNvSpPr>
            <a:spLocks noChangeShapeType="1"/>
          </p:cNvSpPr>
          <p:nvPr/>
        </p:nvSpPr>
        <p:spPr bwMode="auto">
          <a:xfrm>
            <a:off x="1115616" y="4725144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7" name="Line 500"/>
          <p:cNvSpPr>
            <a:spLocks noChangeShapeType="1"/>
          </p:cNvSpPr>
          <p:nvPr/>
        </p:nvSpPr>
        <p:spPr bwMode="auto">
          <a:xfrm>
            <a:off x="1115616" y="4941168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108" name="Line 500"/>
          <p:cNvSpPr>
            <a:spLocks noChangeShapeType="1"/>
          </p:cNvSpPr>
          <p:nvPr/>
        </p:nvSpPr>
        <p:spPr bwMode="auto">
          <a:xfrm>
            <a:off x="1115616" y="5157192"/>
            <a:ext cx="35991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115616" y="5803775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1115616" y="6019799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1115616" y="6235823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1115616" y="5445224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3" name="TextBox 151"/>
          <p:cNvSpPr txBox="1"/>
          <p:nvPr/>
        </p:nvSpPr>
        <p:spPr>
          <a:xfrm>
            <a:off x="539552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00"/>
                </a:solidFill>
                <a:ea typeface="宋体" charset="-122"/>
              </a:rPr>
              <a:t>AEN</a:t>
            </a:r>
            <a:endParaRPr lang="zh-CN" altLang="en-US" sz="1800" baseline="-2500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rot="5400000" flipH="1" flipV="1">
            <a:off x="1800486" y="4833156"/>
            <a:ext cx="50405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Line 500"/>
          <p:cNvSpPr>
            <a:spLocks noChangeShapeType="1"/>
          </p:cNvSpPr>
          <p:nvPr/>
        </p:nvSpPr>
        <p:spPr bwMode="auto">
          <a:xfrm>
            <a:off x="2051720" y="5085184"/>
            <a:ext cx="57713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rot="5400000" flipH="1" flipV="1">
            <a:off x="1656073" y="4040671"/>
            <a:ext cx="136894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Line 500"/>
          <p:cNvSpPr>
            <a:spLocks noChangeShapeType="1"/>
          </p:cNvSpPr>
          <p:nvPr/>
        </p:nvSpPr>
        <p:spPr bwMode="auto">
          <a:xfrm>
            <a:off x="2339752" y="4725144"/>
            <a:ext cx="29148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1115616" y="256649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>
            <a:off x="1115616" y="227687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1115616" y="198725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>
            <a:off x="1115616" y="1699220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2" name="左右箭头 121"/>
          <p:cNvSpPr/>
          <p:nvPr/>
        </p:nvSpPr>
        <p:spPr bwMode="auto">
          <a:xfrm>
            <a:off x="1331640" y="1052736"/>
            <a:ext cx="3096344" cy="216024"/>
          </a:xfrm>
          <a:prstGeom prst="leftRightArrow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3" name="Line 500"/>
          <p:cNvSpPr>
            <a:spLocks noChangeShapeType="1"/>
          </p:cNvSpPr>
          <p:nvPr/>
        </p:nvSpPr>
        <p:spPr bwMode="auto">
          <a:xfrm>
            <a:off x="3995936" y="3573016"/>
            <a:ext cx="43311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" name="Line 507"/>
          <p:cNvSpPr>
            <a:spLocks noChangeShapeType="1"/>
          </p:cNvSpPr>
          <p:nvPr/>
        </p:nvSpPr>
        <p:spPr bwMode="auto">
          <a:xfrm>
            <a:off x="3563888" y="4797152"/>
            <a:ext cx="43204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charset="-122"/>
            </a:endParaRPr>
          </a:p>
        </p:txBody>
      </p:sp>
      <p:cxnSp>
        <p:nvCxnSpPr>
          <p:cNvPr id="125" name="直接箭头连接符 124"/>
          <p:cNvCxnSpPr/>
          <p:nvPr/>
        </p:nvCxnSpPr>
        <p:spPr bwMode="auto">
          <a:xfrm rot="5400000" flipH="1" flipV="1">
            <a:off x="3384662" y="4184290"/>
            <a:ext cx="122413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55228"/>
              </p:ext>
            </p:extLst>
          </p:nvPr>
        </p:nvGraphicFramePr>
        <p:xfrm>
          <a:off x="3635880" y="5453243"/>
          <a:ext cx="5328608" cy="669672"/>
        </p:xfrm>
        <a:graphic>
          <a:graphicData uri="http://schemas.openxmlformats.org/drawingml/2006/table">
            <a:tbl>
              <a:tblPr firstRow="1" bandRow="1"/>
              <a:tblGrid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  <a:gridCol w="333038"/>
              </a:tblGrid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/>
                        <a:t>A</a:t>
                      </a:r>
                      <a:r>
                        <a:rPr lang="en-US" altLang="zh-CN" sz="1800" b="1" baseline="-25000" dirty="0" smtClean="0"/>
                        <a:t>15</a:t>
                      </a:r>
                      <a:endParaRPr lang="zh-CN" altLang="en-US" sz="1800" b="1" baseline="-25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9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8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r>
                        <a:rPr lang="en-US" altLang="zh-CN" sz="1800" b="1" baseline="-25000" smtClean="0"/>
                        <a:t>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" name="TextBox 175"/>
          <p:cNvSpPr txBox="1"/>
          <p:nvPr/>
        </p:nvSpPr>
        <p:spPr>
          <a:xfrm>
            <a:off x="3779912" y="4653170"/>
            <a:ext cx="516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接口地址范围：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D0D0H</a:t>
            </a:r>
            <a:r>
              <a:rPr lang="zh-CN" altLang="en-US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D0D2H</a:t>
            </a:r>
            <a:r>
              <a:rPr lang="zh-CN" altLang="en-US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D0D4H</a:t>
            </a:r>
            <a:r>
              <a:rPr lang="zh-CN" altLang="en-US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D0D6H </a:t>
            </a:r>
            <a:endParaRPr lang="zh-CN" altLang="en-US" sz="2400" baseline="-25000" dirty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28" name="直接连接符 127"/>
          <p:cNvCxnSpPr/>
          <p:nvPr/>
        </p:nvCxnSpPr>
        <p:spPr bwMode="auto">
          <a:xfrm>
            <a:off x="7046716" y="6093298"/>
            <a:ext cx="86409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281590" y="494282"/>
            <a:ext cx="270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思考：</a:t>
            </a:r>
            <a:r>
              <a:rPr lang="en-US" altLang="zh-CN" dirty="0" smtClean="0">
                <a:solidFill>
                  <a:srgbClr val="FF0000"/>
                </a:solidFill>
              </a:rPr>
              <a:t>8086</a:t>
            </a:r>
            <a:r>
              <a:rPr lang="zh-CN" altLang="en-US" dirty="0" smtClean="0">
                <a:solidFill>
                  <a:srgbClr val="FF0000"/>
                </a:solidFill>
              </a:rPr>
              <a:t>总线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78004" y="37380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思考：正脉冲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61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基于总线的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r>
              <a:rPr lang="zh-CN" altLang="en-US" dirty="0" smtClean="0"/>
              <a:t>数码管编码</a:t>
            </a:r>
            <a:endParaRPr lang="en-US" altLang="zh-CN" dirty="0" smtClean="0"/>
          </a:p>
          <a:p>
            <a:r>
              <a:rPr lang="en-US" altLang="zh-CN" dirty="0" smtClean="0"/>
              <a:t>D/A</a:t>
            </a:r>
            <a:r>
              <a:rPr lang="zh-CN" altLang="en-US" dirty="0" smtClean="0"/>
              <a:t>变换器，数字到模拟转换器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分辨率：</a:t>
            </a:r>
            <a:endParaRPr lang="en-US" altLang="zh-CN" sz="2400" dirty="0" smtClean="0"/>
          </a:p>
          <a:p>
            <a:pPr marL="628650" lvl="2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输出电压范围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5V</a:t>
            </a:r>
            <a:r>
              <a:rPr lang="zh-CN" altLang="en-US" dirty="0"/>
              <a:t>，</a:t>
            </a:r>
          </a:p>
          <a:p>
            <a:pPr marL="628650" lvl="2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DAC</a:t>
            </a:r>
            <a:r>
              <a:rPr lang="zh-CN" altLang="en-US" dirty="0"/>
              <a:t>，分辨率＝</a:t>
            </a:r>
            <a:r>
              <a:rPr lang="en-US" altLang="zh-CN" dirty="0"/>
              <a:t>5V/(2</a:t>
            </a:r>
            <a:r>
              <a:rPr lang="en-US" altLang="zh-CN" baseline="30000" dirty="0"/>
              <a:t>10</a:t>
            </a:r>
            <a:r>
              <a:rPr lang="en-US" altLang="zh-CN" dirty="0"/>
              <a:t>-1)</a:t>
            </a:r>
            <a:r>
              <a:rPr lang="zh-CN" altLang="en-US" dirty="0"/>
              <a:t>＝</a:t>
            </a:r>
            <a:r>
              <a:rPr lang="en-US" altLang="zh-CN" dirty="0"/>
              <a:t>4.89mV</a:t>
            </a:r>
            <a:r>
              <a:rPr lang="zh-CN" altLang="en-US" dirty="0"/>
              <a:t>；</a:t>
            </a:r>
          </a:p>
          <a:p>
            <a:pPr marL="628650" lvl="2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位</a:t>
            </a:r>
            <a:r>
              <a:rPr lang="en-US" altLang="zh-CN" dirty="0"/>
              <a:t>DAC</a:t>
            </a:r>
            <a:r>
              <a:rPr lang="zh-CN" altLang="en-US" dirty="0"/>
              <a:t>，分辨率＝</a:t>
            </a:r>
            <a:r>
              <a:rPr lang="en-US" altLang="zh-CN" dirty="0"/>
              <a:t>5V/(2</a:t>
            </a:r>
            <a:r>
              <a:rPr lang="en-US" altLang="zh-CN" baseline="30000" dirty="0"/>
              <a:t>12</a:t>
            </a:r>
            <a:r>
              <a:rPr lang="en-US" altLang="zh-CN" dirty="0"/>
              <a:t>-1)</a:t>
            </a:r>
            <a:r>
              <a:rPr lang="zh-CN" altLang="en-US" dirty="0"/>
              <a:t>＝</a:t>
            </a:r>
            <a:r>
              <a:rPr lang="en-US" altLang="zh-CN" dirty="0"/>
              <a:t>1.22mV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DAC0832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D/A</a:t>
            </a:r>
            <a:r>
              <a:rPr lang="zh-CN" altLang="en-US" sz="2400" dirty="0" smtClean="0"/>
              <a:t>变换器。</a:t>
            </a:r>
            <a:endParaRPr lang="en-US" altLang="zh-CN" sz="2400" dirty="0" smtClean="0"/>
          </a:p>
          <a:p>
            <a:r>
              <a:rPr lang="en-US" altLang="zh-CN" dirty="0" smtClean="0"/>
              <a:t>A/D</a:t>
            </a:r>
            <a:r>
              <a:rPr lang="zh-CN" altLang="en-US" dirty="0" smtClean="0"/>
              <a:t>变换器，模拟到数字转换器</a:t>
            </a:r>
            <a:endParaRPr lang="en-US" altLang="zh-CN" dirty="0" smtClean="0"/>
          </a:p>
          <a:p>
            <a:pPr lvl="1"/>
            <a:r>
              <a:rPr lang="en-US" altLang="zh-CN" sz="2400" dirty="0"/>
              <a:t>ADC574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位</a:t>
            </a:r>
            <a:r>
              <a:rPr lang="en-US" altLang="zh-CN" sz="2400" dirty="0"/>
              <a:t>A/D</a:t>
            </a:r>
            <a:r>
              <a:rPr lang="zh-CN" altLang="en-US" sz="2400" dirty="0"/>
              <a:t>转换器</a:t>
            </a:r>
            <a:endParaRPr lang="en-US" altLang="zh-CN" sz="2400" dirty="0"/>
          </a:p>
          <a:p>
            <a:pPr lvl="1"/>
            <a:r>
              <a:rPr lang="en-US" altLang="zh-CN" sz="2400" dirty="0"/>
              <a:t>ADC0809</a:t>
            </a:r>
            <a:r>
              <a:rPr lang="zh-CN" altLang="en-US" sz="2400" dirty="0"/>
              <a:t>：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r>
              <a:rPr lang="en-US" altLang="zh-CN" sz="2400" dirty="0"/>
              <a:t>A/D</a:t>
            </a:r>
            <a:r>
              <a:rPr lang="zh-CN" altLang="en-US" sz="2400" dirty="0"/>
              <a:t>转换器</a:t>
            </a:r>
            <a:endParaRPr lang="en-US" altLang="zh-CN" sz="2400" dirty="0"/>
          </a:p>
          <a:p>
            <a:pPr lvl="1"/>
            <a:r>
              <a:rPr lang="zh-CN" altLang="en-US" sz="2400" dirty="0"/>
              <a:t>与</a:t>
            </a:r>
            <a:r>
              <a:rPr lang="en-US" altLang="zh-CN" sz="2400" dirty="0"/>
              <a:t>8255</a:t>
            </a:r>
            <a:r>
              <a:rPr lang="zh-CN" altLang="en-US" sz="2400" dirty="0"/>
              <a:t>配合使用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88473"/>
              </p:ext>
            </p:extLst>
          </p:nvPr>
        </p:nvGraphicFramePr>
        <p:xfrm>
          <a:off x="7154538" y="326512"/>
          <a:ext cx="15668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538" y="326512"/>
                        <a:ext cx="15668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:\Users\车向泉\AppData\Local\Microsoft\Windows\Temporary Internet Files\Content.IE5\FE5TM330\MC90041702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80" y="4777933"/>
            <a:ext cx="2788599" cy="19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121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r>
              <a:rPr lang="zh-CN" altLang="en-US" dirty="0" smtClean="0"/>
              <a:t>有符号数：补码</a:t>
            </a:r>
            <a:endParaRPr lang="en-US" altLang="zh-CN" dirty="0" smtClean="0"/>
          </a:p>
          <a:p>
            <a:r>
              <a:rPr lang="zh-CN" altLang="en-US" dirty="0" smtClean="0"/>
              <a:t>常用寻址方式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立即寻址：立即数 </a:t>
            </a:r>
            <a:r>
              <a:rPr lang="en-US" altLang="zh-CN" sz="2400" dirty="0" smtClean="0"/>
              <a:t>—— 8</a:t>
            </a:r>
            <a:r>
              <a:rPr lang="zh-CN" altLang="en-US" sz="2400" dirty="0" smtClean="0"/>
              <a:t>位或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r>
              <a:rPr lang="zh-CN" altLang="en-US" dirty="0" smtClean="0"/>
              <a:t>常用指令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数据传送：</a:t>
            </a:r>
            <a:r>
              <a:rPr lang="en-US" altLang="zh-CN" sz="2400" dirty="0" smtClean="0"/>
              <a:t>MOV</a:t>
            </a:r>
          </a:p>
          <a:p>
            <a:pPr lvl="1"/>
            <a:r>
              <a:rPr lang="zh-CN" altLang="en-US" sz="2400" dirty="0" smtClean="0"/>
              <a:t>运算：</a:t>
            </a:r>
            <a:r>
              <a:rPr lang="en-US" altLang="zh-CN" sz="2400" dirty="0" smtClean="0"/>
              <a:t>INC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MUL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</a:t>
            </a:r>
          </a:p>
          <a:p>
            <a:pPr lvl="1"/>
            <a:r>
              <a:rPr lang="zh-CN" altLang="en-US" sz="2400" dirty="0" smtClean="0"/>
              <a:t>移位：</a:t>
            </a:r>
            <a:r>
              <a:rPr lang="en-US" altLang="zh-CN" sz="2400" dirty="0" smtClean="0"/>
              <a:t>SHL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ROL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比较、测试：</a:t>
            </a:r>
            <a:r>
              <a:rPr lang="en-US" altLang="zh-CN" sz="2400" dirty="0" smtClean="0"/>
              <a:t>CMP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TEST</a:t>
            </a:r>
          </a:p>
          <a:p>
            <a:pPr lvl="1"/>
            <a:r>
              <a:rPr lang="zh-CN" altLang="en-US" sz="2400" dirty="0" smtClean="0"/>
              <a:t>条件转移</a:t>
            </a:r>
            <a:r>
              <a:rPr lang="en-US" altLang="zh-CN" sz="2400" dirty="0" err="1" smtClean="0"/>
              <a:t>Jcond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JZ/JE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JNZ/JNE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JC/JB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跳转、循环：</a:t>
            </a:r>
            <a:r>
              <a:rPr lang="en-US" altLang="zh-CN" sz="2400" dirty="0" smtClean="0"/>
              <a:t>JMP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LOOP</a:t>
            </a:r>
          </a:p>
          <a:p>
            <a:pPr lvl="1"/>
            <a:r>
              <a:rPr lang="zh-CN" altLang="en-US" sz="2400" dirty="0" smtClean="0"/>
              <a:t>输入输出：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125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1476349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>
                <a:srgbClr val="00007D"/>
              </a:buClr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P135</a:t>
            </a:r>
            <a:r>
              <a:rPr lang="zh-CN" altLang="en-US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，习题 </a:t>
            </a:r>
            <a:r>
              <a:rPr lang="en-US" altLang="zh-CN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3.14</a:t>
            </a:r>
          </a:p>
          <a:p>
            <a:pPr marL="0" lvl="0" indent="0">
              <a:spcBef>
                <a:spcPct val="0"/>
              </a:spcBef>
              <a:buClr>
                <a:srgbClr val="00007D"/>
              </a:buClr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试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编写程序，统计由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40000H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开始的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16K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个单元中所存放的字符“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”的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个数，并将结果存放在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1050" y="2099090"/>
            <a:ext cx="4176713" cy="3778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START: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MOV  DX,4000H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 DS,DX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 CX,4000H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 SI,0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 DX,0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GOON:  MOV  AL,[SI]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CMP  AL,'A'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JNE  NEXT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INC  DX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NEXT:  INC  SI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LOOP GOON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6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11950" y="337717"/>
            <a:ext cx="4464620" cy="633173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LEA SI,DATAB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      LEA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DI,BTRX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MOV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WORD PTR[DI],0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      MOV WORD PTR[DI+2],0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MOV BYTE PTR[DI+4],0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      MOV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CX,80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BEGIN: CMP BYTE PTR[SI],90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JC  BL90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INC BYTE PTR[DI]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JMP ENDLP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BL90</a:t>
            </a:r>
            <a:r>
              <a:rPr lang="zh-CN" altLang="en-US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： 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CMP BYTE PTR[SI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],80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JC  BL80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INC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BYTE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PTR[DI+1]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JMP ENDLP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BL80</a:t>
            </a:r>
            <a:r>
              <a:rPr lang="zh-CN" altLang="en-US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： 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CMP BYTE PTR[SI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],70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noProof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noProof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JC  BL70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INC BYTE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PTR[DI+2]</a:t>
            </a:r>
            <a:endParaRPr lang="en-US" altLang="zh-CN" sz="1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      JMP ENDLP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BL70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：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CMP BYTE PTR[SI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],60</a:t>
            </a:r>
            <a:endParaRPr lang="en-US" altLang="zh-CN" sz="1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      JC 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BL60</a:t>
            </a:r>
            <a:endParaRPr lang="en-US" altLang="zh-CN" sz="1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      INC BYTE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PTR[DI+3]</a:t>
            </a:r>
            <a:endParaRPr lang="en-US" altLang="zh-CN" sz="1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      JMP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ENDLP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BL60: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INC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BYTE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PTR[DI+4]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ENDLP: INC SI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LOOP BEGIN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3744520" cy="5220869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>
                <a:srgbClr val="00007D"/>
              </a:buClr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P135</a:t>
            </a:r>
            <a:r>
              <a:rPr lang="zh-CN" altLang="en-US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，习题 </a:t>
            </a:r>
            <a:r>
              <a:rPr lang="en-US" altLang="zh-CN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3.11</a:t>
            </a:r>
          </a:p>
          <a:p>
            <a:pPr marL="0" lvl="0" indent="0">
              <a:spcBef>
                <a:spcPct val="0"/>
              </a:spcBef>
              <a:buClr>
                <a:srgbClr val="00007D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在当前数据段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决定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以偏移地址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DATAB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开始的顺序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个单元中，存放着某班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个同学某门考试的成绩。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>
                <a:srgbClr val="00007D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编写程序统计高于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89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79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69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分、低于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人数各为多少，并将结果放在同一数据段、偏移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地址以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BTRX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开始的顺序单元中。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890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r>
              <a:rPr lang="zh-CN" altLang="en-US" dirty="0" smtClean="0"/>
              <a:t>总线中的信号线：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数据总线：数据、状态、中断向量、</a:t>
            </a:r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地址总线：存储器、外设地址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控制总线：命令信号（内存读写、接口读写）</a:t>
            </a:r>
            <a:endParaRPr lang="en-US" altLang="zh-CN" sz="2400" dirty="0" smtClean="0"/>
          </a:p>
          <a:p>
            <a:r>
              <a:rPr lang="zh-CN" altLang="en-US" dirty="0" smtClean="0"/>
              <a:t>常用总线：</a:t>
            </a:r>
            <a:endParaRPr lang="en-US" altLang="zh-CN" dirty="0" smtClean="0"/>
          </a:p>
          <a:p>
            <a:pPr lvl="1"/>
            <a:r>
              <a:rPr lang="zh-CN" altLang="en-US" sz="2400" dirty="0"/>
              <a:t>系统</a:t>
            </a:r>
            <a:r>
              <a:rPr lang="zh-CN" altLang="en-US" sz="2400" dirty="0" smtClean="0"/>
              <a:t>总线（内总线）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ISA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PC/XT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位；</a:t>
            </a:r>
            <a:r>
              <a:rPr lang="en-US" altLang="zh-CN" dirty="0" smtClean="0"/>
              <a:t>PC/AT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通信</a:t>
            </a:r>
            <a:r>
              <a:rPr lang="zh-CN" altLang="en-US" sz="2400" dirty="0" smtClean="0"/>
              <a:t>总线（外总线）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PATA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</a:t>
            </a:r>
          </a:p>
          <a:p>
            <a:pPr lvl="2"/>
            <a:r>
              <a:rPr lang="en-US" altLang="zh-CN" dirty="0" smtClean="0"/>
              <a:t>RS-232</a:t>
            </a:r>
            <a:r>
              <a:rPr lang="zh-CN" altLang="en-US" dirty="0" smtClean="0"/>
              <a:t>：数据信号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/>
              <a:t>RxD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TxD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 smtClean="0"/>
              <a:t>负逻辑。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～－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15V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（通常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12V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3"/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逻辑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～＋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15V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（通常＋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12V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USB</a:t>
            </a:r>
            <a:r>
              <a:rPr lang="zh-CN" altLang="en-US" dirty="0" smtClean="0"/>
              <a:t>：支持即插即用（自动配置）。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620000" y="304800"/>
            <a:ext cx="1301750" cy="3094038"/>
            <a:chOff x="7620000" y="304800"/>
            <a:chExt cx="1301750" cy="3094038"/>
          </a:xfrm>
        </p:grpSpPr>
        <p:pic>
          <p:nvPicPr>
            <p:cNvPr id="6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05800" y="1676400"/>
              <a:ext cx="582613" cy="172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 descr="C:\Users\CheXQ\AppData\Local\Microsoft\Windows\Temporary Internet Files\Content.IE5\RWM40N23\MCj0445642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304800"/>
              <a:ext cx="130175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233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车向泉\AppData\Local\Microsoft\Windows\Temporary Internet Files\Content.IE5\FE5TM330\MC900441484[1]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479" y="3873329"/>
            <a:ext cx="2940141" cy="294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00" y="584461"/>
            <a:ext cx="8713210" cy="6084989"/>
          </a:xfrm>
        </p:spPr>
        <p:txBody>
          <a:bodyPr/>
          <a:lstStyle/>
          <a:p>
            <a:r>
              <a:rPr lang="zh-CN" altLang="en-US" dirty="0" smtClean="0"/>
              <a:t>总线竞争</a:t>
            </a:r>
            <a:endParaRPr lang="en-US" altLang="zh-CN" dirty="0" smtClean="0"/>
          </a:p>
          <a:p>
            <a:r>
              <a:rPr lang="zh-CN" altLang="en-US" dirty="0" smtClean="0"/>
              <a:t>双向数据总线的驱动与控制：</a:t>
            </a:r>
            <a:r>
              <a:rPr lang="en-US" altLang="zh-CN" dirty="0" smtClean="0"/>
              <a:t>74LS245</a:t>
            </a:r>
          </a:p>
          <a:p>
            <a:pPr lvl="1"/>
            <a:r>
              <a:rPr lang="en-US" altLang="zh-CN" sz="2400" dirty="0" smtClean="0"/>
              <a:t>A</a:t>
            </a:r>
            <a:r>
              <a:rPr lang="zh-CN" altLang="en-US" sz="2400" dirty="0" smtClean="0"/>
              <a:t>边接系统总线数据线，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边接驱动之后的信号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方向控制：</a:t>
            </a:r>
            <a:r>
              <a:rPr lang="en-US" altLang="zh-CN" sz="2400" dirty="0" smtClean="0"/>
              <a:t>MEMR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IOR</a:t>
            </a:r>
          </a:p>
          <a:p>
            <a:r>
              <a:rPr lang="zh-CN" altLang="en-US" dirty="0" smtClean="0"/>
              <a:t>总线的工程设计问题：</a:t>
            </a:r>
            <a:endParaRPr lang="en-US" altLang="zh-CN" dirty="0" smtClean="0"/>
          </a:p>
          <a:p>
            <a:pPr lvl="1"/>
            <a:r>
              <a:rPr lang="zh-CN" altLang="en-US" sz="2400" dirty="0"/>
              <a:t>交叉串扰</a:t>
            </a:r>
          </a:p>
          <a:p>
            <a:pPr lvl="1"/>
            <a:r>
              <a:rPr lang="zh-CN" altLang="en-US" sz="2400" dirty="0"/>
              <a:t>延时</a:t>
            </a:r>
          </a:p>
          <a:p>
            <a:pPr lvl="1"/>
            <a:r>
              <a:rPr lang="zh-CN" altLang="en-US" sz="2400" dirty="0" smtClean="0"/>
              <a:t>反射：阻抗匹配，</a:t>
            </a:r>
            <a:r>
              <a:rPr lang="zh-CN" altLang="zh-CN" sz="2400" dirty="0"/>
              <a:t>设置终端匹配</a:t>
            </a:r>
            <a:r>
              <a:rPr lang="zh-CN" altLang="zh-CN" sz="2400" dirty="0" smtClean="0"/>
              <a:t>网络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6" name="动作按钮: 信息 5">
            <a:hlinkClick r:id="rId3" action="ppaction://hlinksldjump" highlightClick="1"/>
          </p:cNvPr>
          <p:cNvSpPr/>
          <p:nvPr/>
        </p:nvSpPr>
        <p:spPr bwMode="auto">
          <a:xfrm>
            <a:off x="7524410" y="1844780"/>
            <a:ext cx="360050" cy="36005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510086" y="2132820"/>
            <a:ext cx="10081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851900" y="2126492"/>
            <a:ext cx="576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9900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总线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84651" y="702770"/>
            <a:ext cx="2879959" cy="3446330"/>
          </a:xfrm>
        </p:spPr>
        <p:txBody>
          <a:bodyPr/>
          <a:lstStyle/>
          <a:p>
            <a:pPr marL="0" lvl="0" indent="0" algn="r">
              <a:buClr>
                <a:srgbClr val="00007D"/>
              </a:buClr>
              <a:buSzTx/>
              <a:buNone/>
            </a:pPr>
            <a:r>
              <a:rPr lang="en-US" altLang="zh-CN" sz="2400" dirty="0" smtClean="0">
                <a:solidFill>
                  <a:srgbClr val="00007D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00007D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solidFill>
                  <a:srgbClr val="00007D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某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微型机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电路板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上有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内存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C0000H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EFFFFH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A000H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BFFFH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，试画出该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电路板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板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内双向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数据总线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驱动与控制电路。（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P177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4.4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96696"/>
              </p:ext>
            </p:extLst>
          </p:nvPr>
        </p:nvGraphicFramePr>
        <p:xfrm>
          <a:off x="107380" y="379203"/>
          <a:ext cx="6408737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3" imgW="7402055" imgH="6887183" progId="Visio.Drawing.11">
                  <p:embed/>
                </p:oleObj>
              </mc:Choice>
              <mc:Fallback>
                <p:oleObj name="Visio" r:id="rId3" imgW="7402055" imgH="68871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0" y="379203"/>
                        <a:ext cx="6408737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84317" y="5651160"/>
            <a:ext cx="2447925" cy="730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内存地址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C0000H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EFFFFH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84317" y="4581160"/>
            <a:ext cx="2447925" cy="730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端口地址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A000H～BFFFH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5713" y="3169009"/>
            <a:ext cx="558603" cy="141215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724160" y="5157241"/>
            <a:ext cx="360156" cy="49392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动作按钮: 上一张 11">
            <a:hlinkClick r:id="rId5" action="ppaction://hlinksldjump" highlightClick="1"/>
          </p:cNvPr>
          <p:cNvSpPr/>
          <p:nvPr/>
        </p:nvSpPr>
        <p:spPr bwMode="auto">
          <a:xfrm>
            <a:off x="8388530" y="188550"/>
            <a:ext cx="431800" cy="414349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38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2|55.9|1.1|11.1|64.2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6.8|20.6|15.8|26.9|3.9|7.6|8.7|5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6.8|20.6|15.8|26.9|3.9|7.6|8.7|5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0.6|0.2|0.1|0.1|0.2|0.1|0.1|0.4|0.2|0.5|13.3|4.2|11.5|13.9|2.5|5.3|2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3|29.4|6|83.4"/>
</p:tagLst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34546</TotalTime>
  <Words>3631</Words>
  <Application>Microsoft Office PowerPoint</Application>
  <PresentationFormat>全屏显示(4:3)</PresentationFormat>
  <Paragraphs>966</Paragraphs>
  <Slides>37</Slides>
  <Notes>8</Notes>
  <HiddenSlides>3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Pixel</vt:lpstr>
      <vt:lpstr>1_Pixel</vt:lpstr>
      <vt:lpstr>3_Pixel</vt:lpstr>
      <vt:lpstr>2_Pixel</vt:lpstr>
      <vt:lpstr>4_Pixel</vt:lpstr>
      <vt:lpstr>5_Pixel</vt:lpstr>
      <vt:lpstr>Visio</vt:lpstr>
      <vt:lpstr>PowerPoint 演示文稿</vt:lpstr>
      <vt:lpstr>第2章  8086/8088 CPU</vt:lpstr>
      <vt:lpstr>第2章  8086/8088 CPU</vt:lpstr>
      <vt:lpstr>第3章  8086汇编语言</vt:lpstr>
      <vt:lpstr>第3章  8086汇编语言</vt:lpstr>
      <vt:lpstr>第3章  8086汇编语言</vt:lpstr>
      <vt:lpstr>第4章  总线</vt:lpstr>
      <vt:lpstr>第4章  总线</vt:lpstr>
      <vt:lpstr>第4章  总线</vt:lpstr>
      <vt:lpstr>第5章  存储技术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第5章  存储技术</vt:lpstr>
      <vt:lpstr>第5章  存储技术</vt:lpstr>
      <vt:lpstr>第6章  输入/输出技术</vt:lpstr>
      <vt:lpstr>第6章  输入/输出技术</vt:lpstr>
      <vt:lpstr>第6章  输入/输出技术</vt:lpstr>
      <vt:lpstr>第6章  输入/输出技术</vt:lpstr>
      <vt:lpstr>PowerPoint 演示文稿</vt:lpstr>
      <vt:lpstr>第7章  常用接口器件</vt:lpstr>
      <vt:lpstr>第7章  常用接口器件</vt:lpstr>
      <vt:lpstr>第7章  常用接口器件</vt:lpstr>
      <vt:lpstr>第7章  常用接口器件</vt:lpstr>
      <vt:lpstr>第7章  常用接口器件</vt:lpstr>
      <vt:lpstr>第7章  常用接口器件</vt:lpstr>
      <vt:lpstr>第7章  常用接口器件</vt:lpstr>
      <vt:lpstr>第7章  常用接口器件</vt:lpstr>
      <vt:lpstr>第7章  常用接口器件</vt:lpstr>
      <vt:lpstr>PowerPoint 演示文稿</vt:lpstr>
      <vt:lpstr>第7章  常用接口器件</vt:lpstr>
      <vt:lpstr>第8章  基于总线的I/O接口设计</vt:lpstr>
    </vt:vector>
  </TitlesOfParts>
  <Company>西安电子科技大学 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第8章 总线与输入输出系统</dc:subject>
  <dc:creator>车向泉</dc:creator>
  <dc:description>8.1 总线与输入输出系统概述_x000d_
8.2 总线_x000d_
8.3 输入输出接口</dc:description>
  <cp:lastModifiedBy>xb21cn</cp:lastModifiedBy>
  <cp:revision>1580</cp:revision>
  <dcterms:created xsi:type="dcterms:W3CDTF">1601-01-01T00:00:00Z</dcterms:created>
  <dcterms:modified xsi:type="dcterms:W3CDTF">2017-12-01T06:27:20Z</dcterms:modified>
</cp:coreProperties>
</file>