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1465" r:id="rId2"/>
    <p:sldId id="1606" r:id="rId3"/>
    <p:sldId id="1609" r:id="rId4"/>
    <p:sldId id="1554" r:id="rId5"/>
    <p:sldId id="1610" r:id="rId6"/>
    <p:sldId id="1611" r:id="rId7"/>
    <p:sldId id="1612" r:id="rId8"/>
    <p:sldId id="1616" r:id="rId9"/>
    <p:sldId id="1614" r:id="rId10"/>
    <p:sldId id="1561" r:id="rId11"/>
    <p:sldId id="1556" r:id="rId12"/>
    <p:sldId id="1613" r:id="rId13"/>
    <p:sldId id="1608" r:id="rId14"/>
    <p:sldId id="1581" r:id="rId15"/>
    <p:sldId id="1607" r:id="rId16"/>
    <p:sldId id="1558" r:id="rId17"/>
    <p:sldId id="1615" r:id="rId18"/>
    <p:sldId id="1559" r:id="rId19"/>
  </p:sldIdLst>
  <p:sldSz cx="9144000" cy="6858000" type="screen4x3"/>
  <p:notesSz cx="6807200" cy="9939338"/>
  <p:embeddedFontLst>
    <p:embeddedFont>
      <p:font typeface="Arial Black" panose="020B0A04020102020204" pitchFamily="34" charset="0"/>
      <p:bold r:id="rId22"/>
    </p:embeddedFont>
    <p:embeddedFont>
      <p:font typeface="黑体" panose="02010609060101010101" pitchFamily="49" charset="-122"/>
      <p:regular r:id="rId23"/>
    </p:embeddedFont>
    <p:embeddedFont>
      <p:font typeface="楷体" panose="02010609060101010101" pitchFamily="49" charset="-122"/>
      <p:regular r:id="rId24"/>
    </p:embeddedFont>
    <p:embeddedFont>
      <p:font typeface="楷体_GB2312" panose="02010609030101010101" pitchFamily="49" charset="-122"/>
      <p:regular r:id="rId25"/>
    </p:embeddedFont>
  </p:embeddedFont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294967295" orient="horz" pos="2160" userDrawn="1">
          <p15:clr>
            <a:srgbClr val="A4A3A4"/>
          </p15:clr>
        </p15:guide>
        <p15:guide id="4294967295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4294967295" orient="horz" pos="3131" userDrawn="1">
          <p15:clr>
            <a:srgbClr val="A4A3A4"/>
          </p15:clr>
        </p15:guide>
        <p15:guide id="4294967295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6600"/>
    <a:srgbClr val="FFFFCC"/>
    <a:srgbClr val="0000FF"/>
    <a:srgbClr val="008000"/>
    <a:srgbClr val="33CC33"/>
    <a:srgbClr val="CCFFFF"/>
    <a:srgbClr val="FFCCFF"/>
    <a:srgbClr val="CC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945" autoAdjust="0"/>
    <p:restoredTop sz="96095" autoAdjust="0"/>
  </p:normalViewPr>
  <p:slideViewPr>
    <p:cSldViewPr>
      <p:cViewPr varScale="1">
        <p:scale>
          <a:sx n="110" d="100"/>
          <a:sy n="110" d="100"/>
        </p:scale>
        <p:origin x="2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174" y="108"/>
      </p:cViewPr>
      <p:guideLst>
        <p:guide orient="horz" pos="3131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36" y="1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982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36" y="9440982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329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22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45" y="4721650"/>
            <a:ext cx="4991511" cy="44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22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896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 userDrawn="1"/>
          </p:nvSpPr>
          <p:spPr bwMode="auto">
            <a:xfrm>
              <a:off x="0" y="2590800"/>
              <a:ext cx="9144000" cy="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0539" y="309480"/>
            <a:ext cx="457142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8A5FE76-19FD-4865-986C-807B73FEE573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 userDrawn="1">
            <p:ph type="ctrTitle"/>
          </p:nvPr>
        </p:nvSpPr>
        <p:spPr>
          <a:xfrm>
            <a:off x="250825" y="1828800"/>
            <a:ext cx="8740775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50825" y="4267200"/>
            <a:ext cx="8740775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4600874" y="637309"/>
            <a:ext cx="4392609" cy="90338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tx1"/>
                </a:solidFill>
                <a:latin typeface="+mj-ea"/>
                <a:ea typeface="+mj-ea"/>
              </a:rPr>
              <a:t>计算机学院</a:t>
            </a:r>
            <a:endParaRPr lang="en-US" altLang="zh-CN" sz="28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24" name="Rectangle 16"/>
          <p:cNvSpPr txBox="1">
            <a:spLocks noChangeArrowheads="1"/>
          </p:cNvSpPr>
          <p:nvPr userDrawn="1"/>
        </p:nvSpPr>
        <p:spPr bwMode="auto">
          <a:xfrm>
            <a:off x="251400" y="5229250"/>
            <a:ext cx="2921965" cy="705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1"/>
                </a:solidFill>
                <a:latin typeface="+mj-lt"/>
                <a:ea typeface="宋体" pitchFamily="2" charset="-122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l"/>
            <a:fld id="{87D8CD90-EB6C-4EF8-843B-BC01DDFAB9E6}" type="datetime3">
              <a:rPr lang="zh-CN" altLang="en-US" sz="2000" b="1" smtClean="0">
                <a:solidFill>
                  <a:srgbClr val="5D5DC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pPr algn="l"/>
              <a:t>2017年12月3日星期日</a:t>
            </a:fld>
            <a:endParaRPr lang="en-US" altLang="zh-CN" sz="2000" b="1" dirty="0" smtClean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l"/>
            <a:fld id="{6439F639-8FB6-4CFA-9289-F7A8A19716DA}" type="datetime10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D5DC0"/>
                </a:solidFill>
                <a:effectLst/>
                <a:uLnTx/>
                <a:uFillTx/>
                <a:latin typeface="+mj-lt"/>
                <a:ea typeface="宋体" pitchFamily="2" charset="-122"/>
                <a:cs typeface="+mn-cs"/>
              </a:rPr>
              <a:pPr algn="l"/>
              <a:t>22:56</a:t>
            </a:fld>
            <a:endParaRPr lang="en-US" altLang="zh-CN" sz="2000" b="1" dirty="0">
              <a:solidFill>
                <a:srgbClr val="5D5DC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00" y="89034"/>
            <a:ext cx="1677745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18178" y="620610"/>
            <a:ext cx="2914088" cy="865415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018178" y="690564"/>
            <a:ext cx="6874638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 userDrawn="1"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 userDrawn="1"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 userDrawn="1"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" name="直接连接符 5"/>
          <p:cNvCxnSpPr/>
          <p:nvPr userDrawn="1"/>
        </p:nvCxnSpPr>
        <p:spPr bwMode="auto">
          <a:xfrm flipH="1">
            <a:off x="356172" y="6597440"/>
            <a:ext cx="151221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 userDrawn="1"/>
        </p:nvGrpSpPr>
        <p:grpSpPr>
          <a:xfrm>
            <a:off x="2616916" y="5912643"/>
            <a:ext cx="157163" cy="39688"/>
            <a:chOff x="6834188" y="5932488"/>
            <a:chExt cx="157163" cy="39688"/>
          </a:xfrm>
        </p:grpSpPr>
        <p:sp>
          <p:nvSpPr>
            <p:cNvPr id="9" name="Line 5"/>
            <p:cNvSpPr>
              <a:spLocks noChangeShapeType="1"/>
            </p:cNvSpPr>
            <p:nvPr userDrawn="1"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15"/>
            <p:cNvSpPr>
              <a:spLocks noChangeShapeType="1"/>
            </p:cNvSpPr>
            <p:nvPr userDrawn="1"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 userDrawn="1"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17"/>
            <p:cNvSpPr>
              <a:spLocks noChangeShapeType="1"/>
            </p:cNvSpPr>
            <p:nvPr userDrawn="1"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2288304" y="6115843"/>
            <a:ext cx="157162" cy="39688"/>
            <a:chOff x="6505576" y="6135688"/>
            <a:chExt cx="157162" cy="39688"/>
          </a:xfrm>
        </p:grpSpPr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8"/>
            <p:cNvSpPr>
              <a:spLocks noChangeShapeType="1"/>
            </p:cNvSpPr>
            <p:nvPr userDrawn="1"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9"/>
            <p:cNvSpPr>
              <a:spLocks noChangeShapeType="1"/>
            </p:cNvSpPr>
            <p:nvPr userDrawn="1"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Line 25"/>
          <p:cNvSpPr>
            <a:spLocks noChangeShapeType="1"/>
          </p:cNvSpPr>
          <p:nvPr userDrawn="1"/>
        </p:nvSpPr>
        <p:spPr bwMode="auto">
          <a:xfrm>
            <a:off x="2023985" y="6597650"/>
            <a:ext cx="6967615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1819198" y="5737225"/>
            <a:ext cx="204788" cy="860426"/>
            <a:chOff x="7115176" y="5737225"/>
            <a:chExt cx="204788" cy="860426"/>
          </a:xfrm>
        </p:grpSpPr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14"/>
            <p:cNvSpPr>
              <a:spLocks noChangeShapeType="1"/>
            </p:cNvSpPr>
            <p:nvPr userDrawn="1"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0"/>
            <p:cNvSpPr>
              <a:spLocks noChangeShapeType="1"/>
            </p:cNvSpPr>
            <p:nvPr userDrawn="1"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21"/>
            <p:cNvSpPr>
              <a:spLocks noChangeShapeType="1"/>
            </p:cNvSpPr>
            <p:nvPr userDrawn="1"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3"/>
            <p:cNvSpPr>
              <a:spLocks noChangeShapeType="1"/>
            </p:cNvSpPr>
            <p:nvPr userDrawn="1"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26"/>
            <p:cNvSpPr>
              <a:spLocks noChangeShapeType="1"/>
            </p:cNvSpPr>
            <p:nvPr userDrawn="1"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7"/>
            <p:cNvSpPr>
              <a:spLocks noChangeShapeType="1"/>
            </p:cNvSpPr>
            <p:nvPr userDrawn="1"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356172" y="6165380"/>
            <a:ext cx="1132962" cy="312738"/>
            <a:chOff x="356172" y="6165380"/>
            <a:chExt cx="1132962" cy="312738"/>
          </a:xfrm>
        </p:grpSpPr>
        <p:sp>
          <p:nvSpPr>
            <p:cNvPr id="33" name="Line 24"/>
            <p:cNvSpPr>
              <a:spLocks noChangeShapeType="1"/>
            </p:cNvSpPr>
            <p:nvPr userDrawn="1"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28"/>
            <p:cNvSpPr>
              <a:spLocks noChangeShapeType="1"/>
            </p:cNvSpPr>
            <p:nvPr userDrawn="1"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29"/>
            <p:cNvSpPr>
              <a:spLocks noChangeShapeType="1"/>
            </p:cNvSpPr>
            <p:nvPr userDrawn="1"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24"/>
            <p:cNvSpPr>
              <a:spLocks noChangeShapeType="1"/>
            </p:cNvSpPr>
            <p:nvPr userDrawn="1"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0147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8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6779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（字号2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9"/>
          </a:xfrm>
        </p:spPr>
        <p:txBody>
          <a:bodyPr/>
          <a:lstStyle>
            <a:lvl1pPr marL="268288" indent="-268288">
              <a:defRPr sz="2400"/>
            </a:lvl1pPr>
            <a:lvl2pPr marL="536575" indent="-268288">
              <a:defRPr sz="2400"/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6250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990" y="116540"/>
            <a:ext cx="82296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20610"/>
            <a:ext cx="4040188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044341"/>
            <a:ext cx="4040188" cy="5337069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620610"/>
            <a:ext cx="4041775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044342"/>
            <a:ext cx="4041775" cy="5337068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820532B-2B62-4BCD-8298-BE9375802A4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7372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3859237"/>
      </p:ext>
    </p:extLst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410"/>
            <a:ext cx="2895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9"/>
            <a:ext cx="8362950" cy="581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3777"/>
            <a:ext cx="2133600" cy="33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410"/>
            <a:ext cx="2133600" cy="32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0" y="0"/>
            <a:ext cx="9144000" cy="566738"/>
            <a:chOff x="0" y="0"/>
            <a:chExt cx="9144000" cy="566738"/>
          </a:xfrm>
        </p:grpSpPr>
        <p:sp>
          <p:nvSpPr>
            <p:cNvPr id="19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21" name="Rectangle 6"/>
            <p:cNvSpPr>
              <a:spLocks noChangeArrowheads="1"/>
            </p:cNvSpPr>
            <p:nvPr userDrawn="1"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 userDrawn="1"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 userDrawn="1"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27" name="Rectangle 12"/>
            <p:cNvSpPr>
              <a:spLocks noChangeArrowheads="1"/>
            </p:cNvSpPr>
            <p:nvPr userDrawn="1"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 userDrawn="1"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 userDrawn="1"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3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90550" y="44450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566739"/>
            <a:ext cx="836295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662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  <p:sldLayoutId id="2147483664" r:id="rId5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ts val="3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eaLnBrk="1" fontAlgn="base" hangingPunct="1">
        <a:spcBef>
          <a:spcPts val="3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eaLnBrk="1" fontAlgn="base" hangingPunct="1">
        <a:spcBef>
          <a:spcPts val="3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eaLnBrk="1" fontAlgn="base" hangingPunct="1">
        <a:spcBef>
          <a:spcPts val="3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eaLnBrk="1" fontAlgn="base" hangingPunct="1">
        <a:spcBef>
          <a:spcPts val="3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hyperlink" Target="chap05_01.pptx#-1,90,PowerPoint &#28436;&#31034;&#25991;&#31295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hyperlink" Target="chap05_homework_ans.pptx#-1,2,P243&#65292;&#20064;&#39064;5.1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hyperlink" Target="chap07_homework_ans.pptx#-1,3,P326&#65292;&#20064;&#39064;7.1&#65288;1&#65289;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hap03_02.pptx#-1,39,&#65288;&#19968;&#65289;&#31227;&#20301;&#21644;&#24490;&#29615;&#31227;&#20301;&#25351;&#20196;      3. SHR&#25351;&#20196;&#65306;&#36923;&#36753;&#21491;&#31227;" TargetMode="External"/><Relationship Id="rId2" Type="http://schemas.openxmlformats.org/officeDocument/2006/relationships/hyperlink" Target="chap03_02.pptx#-1,40,&#65288;&#19968;&#65289;&#31227;&#20301;&#21644;&#24490;&#29615;&#31227;&#20301;&#25351;&#20196;      4. SAL&#25351;&#20196;&#21644;SAR&#25351;&#20196;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chap03_02.pptx#-1,43,&#65288;&#19968;&#65289;&#31227;&#20301;&#21644;&#24490;&#29615;&#31227;&#20301;&#25351;&#20196;      7. RCL&#25351;&#20196;&#21644;RCR&#25351;&#20196;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hap03_02.pptx#-1,102,&#65288;&#20108;&#65289;&#20108;&#32500;&#25968;&#32452;         2. &#30456;&#23545;&#22522;&#22336;&#21464;&#22336;&#25805;&#20316;&#25968;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hyperlink" Target="chap03_02.pptx#-1,24,&#65288;&#19977;&#65289;&#26465;&#20214;&#36339;&#36716;         3. &#26465;&#20214;&#36339;&#36716;&#25351;&#20196;&#30340;&#31867;&#22411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40" y="4221110"/>
            <a:ext cx="2448340" cy="24579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50825" y="1844780"/>
            <a:ext cx="8740775" cy="2193820"/>
          </a:xfrm>
        </p:spPr>
        <p:txBody>
          <a:bodyPr/>
          <a:lstStyle/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>微机原理</a:t>
            </a:r>
            <a:r>
              <a:rPr lang="zh-CN" altLang="en-US" dirty="0" smtClean="0">
                <a:solidFill>
                  <a:schemeClr val="bg1"/>
                </a:solidFill>
                <a:latin typeface="Arial"/>
                <a:ea typeface="黑体" pitchFamily="2" charset="-122"/>
                <a:cs typeface="+mn-cs"/>
              </a:rPr>
              <a:t>与</a:t>
            </a:r>
            <a:r>
              <a:rPr lang="zh-CN" altLang="en-US" dirty="0" smtClean="0">
                <a:solidFill>
                  <a:srgbClr val="00FF00"/>
                </a:solidFill>
                <a:latin typeface="Arial"/>
                <a:ea typeface="黑体" pitchFamily="2" charset="-122"/>
                <a:cs typeface="+mn-cs"/>
              </a:rPr>
              <a:t>系统设计</a:t>
            </a:r>
            <a:r>
              <a:rPr lang="en-US" altLang="zh-CN" dirty="0" smtClean="0">
                <a:solidFill>
                  <a:srgbClr val="00FF00"/>
                </a:solidFill>
                <a:latin typeface="Arial"/>
                <a:ea typeface="黑体" pitchFamily="2" charset="-122"/>
                <a:cs typeface="+mn-cs"/>
              </a:rPr>
              <a:t/>
            </a:r>
            <a:br>
              <a:rPr lang="en-US" altLang="zh-CN" dirty="0" smtClean="0">
                <a:solidFill>
                  <a:srgbClr val="00FF00"/>
                </a:solidFill>
                <a:latin typeface="Arial"/>
                <a:ea typeface="黑体" pitchFamily="2" charset="-122"/>
                <a:cs typeface="+mn-cs"/>
              </a:rPr>
            </a:br>
            <a:r>
              <a:rPr lang="zh-CN" altLang="en-US" sz="6000" dirty="0" smtClean="0">
                <a:latin typeface="Arial"/>
                <a:ea typeface="黑体" pitchFamily="2" charset="-122"/>
                <a:cs typeface="+mn-cs"/>
              </a:rPr>
              <a:t>复习</a:t>
            </a:r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lang="en-US" altLang="zh-CN" sz="3600" dirty="0" smtClean="0">
                <a:solidFill>
                  <a:srgbClr val="CCFFFF"/>
                </a:solidFill>
                <a:latin typeface="Arial"/>
                <a:ea typeface="黑体" pitchFamily="2" charset="-122"/>
                <a:cs typeface="+mn-cs"/>
              </a:rPr>
              <a:t>1503014</a:t>
            </a:r>
            <a:r>
              <a:rPr lang="en-US" altLang="zh-CN" sz="3600" dirty="0" smtClean="0">
                <a:latin typeface="Arial"/>
                <a:ea typeface="黑体" pitchFamily="2" charset="-122"/>
                <a:cs typeface="+mn-cs"/>
              </a:rPr>
              <a:t>/</a:t>
            </a:r>
            <a:r>
              <a:rPr lang="en-US" altLang="zh-CN" sz="3600" dirty="0" smtClean="0">
                <a:solidFill>
                  <a:srgbClr val="FFCCFF"/>
                </a:solidFill>
                <a:latin typeface="Arial"/>
                <a:ea typeface="黑体" pitchFamily="2" charset="-122"/>
                <a:cs typeface="+mn-cs"/>
              </a:rPr>
              <a:t>19/41</a:t>
            </a:r>
            <a:r>
              <a:rPr lang="zh-CN" altLang="en-US" sz="3600" dirty="0" smtClean="0">
                <a:latin typeface="Arial"/>
                <a:ea typeface="黑体" pitchFamily="2" charset="-122"/>
                <a:cs typeface="+mn-cs"/>
              </a:rPr>
              <a:t>班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9" name="Picture 4" descr="HH00276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360" y="4906367"/>
            <a:ext cx="1232753" cy="143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3139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 总线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764630"/>
            <a:ext cx="8579420" cy="5616779"/>
          </a:xfrm>
        </p:spPr>
        <p:txBody>
          <a:bodyPr/>
          <a:lstStyle/>
          <a:p>
            <a:r>
              <a:rPr lang="zh-CN" altLang="en-US" dirty="0" smtClean="0"/>
              <a:t>常见标准总线：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ISA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PCI-E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RS-232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SATA</a:t>
            </a:r>
          </a:p>
          <a:p>
            <a:r>
              <a:rPr lang="zh-CN" altLang="en-US" dirty="0" smtClean="0"/>
              <a:t>总线驱动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双向数据线驱动器：</a:t>
            </a:r>
            <a:r>
              <a:rPr lang="en-US" altLang="zh-CN" dirty="0" smtClean="0"/>
              <a:t>74LS245</a:t>
            </a:r>
          </a:p>
          <a:p>
            <a:pPr marL="984250" lvl="2" indent="-355600"/>
            <a:r>
              <a:rPr lang="zh-CN" altLang="en-US" sz="2800" dirty="0" smtClean="0"/>
              <a:t>结合存储器设计</a:t>
            </a:r>
            <a:endParaRPr lang="en-US" altLang="zh-CN" sz="2800" dirty="0" smtClean="0"/>
          </a:p>
          <a:p>
            <a:pPr marL="984250" lvl="2" indent="-355600"/>
            <a:r>
              <a:rPr lang="zh-CN" altLang="en-US" sz="2800" dirty="0" smtClean="0"/>
              <a:t>结合</a:t>
            </a:r>
            <a:r>
              <a:rPr lang="en-US" altLang="zh-CN" sz="2800" dirty="0" smtClean="0"/>
              <a:t>8255</a:t>
            </a:r>
            <a:r>
              <a:rPr lang="zh-CN" altLang="en-US" sz="2800" dirty="0" smtClean="0"/>
              <a:t>设计</a:t>
            </a:r>
            <a:endParaRPr lang="en-US" altLang="zh-CN" sz="2800" dirty="0" smtClean="0"/>
          </a:p>
          <a:p>
            <a:pPr marL="984250" lvl="2" indent="-355600"/>
            <a:r>
              <a:rPr lang="zh-CN" altLang="en-US" sz="2800" dirty="0" smtClean="0"/>
              <a:t>结合</a:t>
            </a:r>
            <a:r>
              <a:rPr lang="en-US" altLang="zh-CN" sz="2800" dirty="0" smtClean="0"/>
              <a:t>8253</a:t>
            </a:r>
            <a:r>
              <a:rPr lang="zh-CN" altLang="en-US" sz="2800" dirty="0" smtClean="0"/>
              <a:t>设计</a:t>
            </a:r>
            <a:endParaRPr lang="en-US" altLang="zh-CN" sz="280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单向地址、读写控制信号的驱动：</a:t>
            </a:r>
            <a:r>
              <a:rPr lang="en-US" altLang="zh-CN" dirty="0" smtClean="0"/>
              <a:t>74LS244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10</a:t>
            </a:fld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428905" y="2924930"/>
            <a:ext cx="4248590" cy="1646605"/>
            <a:chOff x="4428905" y="2924930"/>
            <a:chExt cx="4248590" cy="1646605"/>
          </a:xfrm>
        </p:grpSpPr>
        <p:sp>
          <p:nvSpPr>
            <p:cNvPr id="5" name="矩形 4"/>
            <p:cNvSpPr/>
            <p:nvPr/>
          </p:nvSpPr>
          <p:spPr>
            <a:xfrm>
              <a:off x="4428905" y="2924930"/>
              <a:ext cx="4248590" cy="1646605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FF6600"/>
              </a:solidFill>
            </a:ln>
          </p:spPr>
          <p:txBody>
            <a:bodyPr wrap="square">
              <a:spAutoFit/>
            </a:bodyPr>
            <a:lstStyle/>
            <a:p>
              <a:pPr marL="268288" lvl="1" indent="-268288" algn="l">
                <a:spcBef>
                  <a:spcPts val="300"/>
                </a:spcBef>
                <a:buClr>
                  <a:srgbClr val="006600"/>
                </a:buClr>
                <a:buSzPct val="75000"/>
                <a:buFont typeface="Wingdings" pitchFamily="2" charset="2"/>
                <a:buChar char="l"/>
              </a:pPr>
              <a:r>
                <a:rPr lang="en-US" altLang="zh-CN" sz="2400" kern="0" dirty="0">
                  <a:solidFill>
                    <a:srgbClr val="000000"/>
                  </a:solidFill>
                  <a:latin typeface="Times New Roman"/>
                  <a:ea typeface="宋体"/>
                </a:rPr>
                <a:t>A</a:t>
              </a:r>
              <a:r>
                <a:rPr lang="zh-CN" altLang="en-US" sz="2400" kern="0" dirty="0">
                  <a:solidFill>
                    <a:srgbClr val="000000"/>
                  </a:solidFill>
                  <a:latin typeface="Times New Roman"/>
                  <a:ea typeface="宋体"/>
                </a:rPr>
                <a:t>边</a:t>
              </a:r>
              <a:r>
                <a:rPr lang="zh-CN" altLang="en-US" sz="2400" kern="0" dirty="0" smtClean="0">
                  <a:solidFill>
                    <a:srgbClr val="000000"/>
                  </a:solidFill>
                  <a:latin typeface="Times New Roman"/>
                  <a:ea typeface="宋体"/>
                </a:rPr>
                <a:t>接系统总线的数据</a:t>
              </a:r>
              <a:r>
                <a:rPr lang="zh-CN" altLang="en-US" sz="2400" kern="0" dirty="0">
                  <a:solidFill>
                    <a:srgbClr val="000000"/>
                  </a:solidFill>
                  <a:latin typeface="Times New Roman"/>
                  <a:ea typeface="宋体"/>
                </a:rPr>
                <a:t>线</a:t>
              </a:r>
              <a:r>
                <a:rPr lang="zh-CN" altLang="en-US" sz="2400" kern="0" dirty="0" smtClean="0">
                  <a:solidFill>
                    <a:srgbClr val="000000"/>
                  </a:solidFill>
                  <a:latin typeface="Times New Roman"/>
                  <a:ea typeface="宋体"/>
                </a:rPr>
                <a:t>，</a:t>
              </a:r>
              <a:r>
                <a:rPr lang="en-US" altLang="zh-CN" sz="2400" kern="0" dirty="0" smtClean="0">
                  <a:solidFill>
                    <a:srgbClr val="000000"/>
                  </a:solidFill>
                  <a:latin typeface="Times New Roman"/>
                  <a:ea typeface="宋体"/>
                </a:rPr>
                <a:t/>
              </a:r>
              <a:br>
                <a:rPr lang="en-US" altLang="zh-CN" sz="2400" kern="0" dirty="0" smtClean="0">
                  <a:solidFill>
                    <a:srgbClr val="000000"/>
                  </a:solidFill>
                  <a:latin typeface="Times New Roman"/>
                  <a:ea typeface="宋体"/>
                </a:rPr>
              </a:br>
              <a:r>
                <a:rPr lang="en-US" altLang="zh-CN" sz="2400" kern="0" dirty="0" smtClean="0">
                  <a:solidFill>
                    <a:srgbClr val="000000"/>
                  </a:solidFill>
                  <a:latin typeface="Times New Roman"/>
                  <a:ea typeface="宋体"/>
                </a:rPr>
                <a:t>B</a:t>
              </a:r>
              <a:r>
                <a:rPr lang="zh-CN" altLang="en-US" sz="2400" kern="0" dirty="0">
                  <a:solidFill>
                    <a:srgbClr val="000000"/>
                  </a:solidFill>
                  <a:latin typeface="Times New Roman"/>
                  <a:ea typeface="宋体"/>
                </a:rPr>
                <a:t>边</a:t>
              </a:r>
              <a:r>
                <a:rPr lang="zh-CN" altLang="en-US" sz="2400" kern="0" dirty="0" smtClean="0">
                  <a:solidFill>
                    <a:srgbClr val="000000"/>
                  </a:solidFill>
                  <a:latin typeface="Times New Roman"/>
                  <a:ea typeface="宋体"/>
                </a:rPr>
                <a:t>接驱动之后的信号。</a:t>
              </a:r>
              <a:endPara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endParaRPr>
            </a:p>
            <a:p>
              <a:pPr marL="268288" lvl="1" indent="-268288" algn="l">
                <a:spcBef>
                  <a:spcPts val="300"/>
                </a:spcBef>
                <a:buClr>
                  <a:srgbClr val="006600"/>
                </a:buClr>
                <a:buSzPct val="75000"/>
                <a:buFont typeface="Wingdings" pitchFamily="2" charset="2"/>
                <a:buChar char="l"/>
              </a:pPr>
              <a:r>
                <a:rPr lang="zh-CN" altLang="en-US" sz="2400" kern="0" dirty="0">
                  <a:solidFill>
                    <a:srgbClr val="000000"/>
                  </a:solidFill>
                  <a:latin typeface="Times New Roman"/>
                  <a:ea typeface="宋体"/>
                </a:rPr>
                <a:t>方向控制：</a:t>
              </a:r>
              <a:r>
                <a:rPr lang="en-US" altLang="zh-CN" sz="2400" kern="0" dirty="0">
                  <a:solidFill>
                    <a:srgbClr val="000000"/>
                  </a:solidFill>
                  <a:latin typeface="Times New Roman"/>
                  <a:ea typeface="宋体"/>
                </a:rPr>
                <a:t>MEMR</a:t>
              </a:r>
              <a:r>
                <a:rPr lang="zh-CN" altLang="en-US" sz="2400" kern="0" dirty="0">
                  <a:solidFill>
                    <a:srgbClr val="000000"/>
                  </a:solidFill>
                  <a:latin typeface="Times New Roman"/>
                  <a:ea typeface="宋体"/>
                </a:rPr>
                <a:t>，</a:t>
              </a:r>
              <a:r>
                <a:rPr lang="en-US" altLang="zh-CN" sz="2400" kern="0" dirty="0" smtClean="0">
                  <a:solidFill>
                    <a:srgbClr val="000000"/>
                  </a:solidFill>
                  <a:latin typeface="Times New Roman"/>
                  <a:ea typeface="宋体"/>
                </a:rPr>
                <a:t>IOR</a:t>
              </a:r>
              <a:r>
                <a:rPr lang="zh-CN" altLang="en-US" sz="2400" kern="0" dirty="0" smtClean="0">
                  <a:solidFill>
                    <a:srgbClr val="000000"/>
                  </a:solidFill>
                  <a:latin typeface="Times New Roman"/>
                  <a:ea typeface="宋体"/>
                </a:rPr>
                <a:t>。</a:t>
              </a:r>
              <a:endParaRPr lang="en-US" altLang="zh-CN" sz="2400" kern="0" dirty="0" smtClean="0">
                <a:solidFill>
                  <a:srgbClr val="000000"/>
                </a:solidFill>
                <a:latin typeface="Times New Roman"/>
                <a:ea typeface="宋体"/>
              </a:endParaRPr>
            </a:p>
            <a:p>
              <a:pPr marL="268288" lvl="1" indent="-268288" algn="l">
                <a:spcBef>
                  <a:spcPts val="300"/>
                </a:spcBef>
                <a:buClr>
                  <a:srgbClr val="006600"/>
                </a:buClr>
                <a:buSzPct val="75000"/>
                <a:buFont typeface="Wingdings" pitchFamily="2" charset="2"/>
                <a:buChar char="l"/>
              </a:pPr>
              <a:r>
                <a:rPr lang="zh-CN" altLang="en-US" sz="2400" kern="0" dirty="0" smtClean="0">
                  <a:solidFill>
                    <a:srgbClr val="000000"/>
                  </a:solidFill>
                  <a:latin typeface="Times New Roman"/>
                  <a:ea typeface="宋体"/>
                </a:rPr>
                <a:t>输出允许：地址译码的输出</a:t>
              </a:r>
              <a:endPara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>
              <a:off x="6343785" y="3771632"/>
              <a:ext cx="97129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7620707" y="3780424"/>
              <a:ext cx="57608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" name="直接连接符 9"/>
          <p:cNvCxnSpPr/>
          <p:nvPr/>
        </p:nvCxnSpPr>
        <p:spPr bwMode="auto">
          <a:xfrm>
            <a:off x="4428905" y="2564880"/>
            <a:ext cx="129525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5076532" y="2564880"/>
            <a:ext cx="0" cy="3600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69900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 存储技术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常用存储器芯片的特点：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SRAM</a:t>
            </a:r>
          </a:p>
          <a:p>
            <a:pPr lvl="1"/>
            <a:r>
              <a:rPr lang="en-US" altLang="zh-CN" dirty="0" smtClean="0"/>
              <a:t>DRAM</a:t>
            </a:r>
          </a:p>
          <a:p>
            <a:pPr lvl="1"/>
            <a:r>
              <a:rPr lang="en-US" altLang="zh-CN" dirty="0" smtClean="0"/>
              <a:t>SDRAM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DDR SDRAM</a:t>
            </a:r>
          </a:p>
          <a:p>
            <a:pPr lvl="1"/>
            <a:r>
              <a:rPr lang="en-US" altLang="zh-CN" dirty="0" smtClean="0"/>
              <a:t>EPROM</a:t>
            </a:r>
          </a:p>
          <a:p>
            <a:pPr lvl="1"/>
            <a:r>
              <a:rPr lang="en-US" altLang="zh-CN" dirty="0" smtClean="0"/>
              <a:t>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PROM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BUSY</a:t>
            </a:r>
            <a:r>
              <a:rPr lang="zh-CN" altLang="en-US" dirty="0" smtClean="0"/>
              <a:t>信号</a:t>
            </a:r>
            <a:endParaRPr lang="en-US" altLang="zh-CN" dirty="0" smtClean="0"/>
          </a:p>
          <a:p>
            <a:r>
              <a:rPr lang="zh-CN" altLang="en-US" dirty="0" smtClean="0"/>
              <a:t>给定地址范围，确定字节数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smtClean="0"/>
              <a:t>KB</a:t>
            </a:r>
            <a:r>
              <a:rPr lang="en-US" altLang="zh-CN" dirty="0" smtClean="0">
                <a:latin typeface="+mn-ea"/>
              </a:rPr>
              <a:t>)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给定存储器芯片，确定片数。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11</a:t>
            </a:fld>
            <a:endParaRPr lang="en-US" altLang="zh-CN" dirty="0"/>
          </a:p>
        </p:txBody>
      </p:sp>
      <p:pic>
        <p:nvPicPr>
          <p:cNvPr id="6" name="Picture 6" descr="MCj04455700000[1]">
            <a:hlinkClick r:id="rId2" action="ppaction://hlinkpres?slideindex=90&amp;slidetitle=PowerPoint 演示文稿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588" y="4724400"/>
            <a:ext cx="1903412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508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 存储技术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12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579420" cy="5760799"/>
          </a:xfrm>
        </p:spPr>
        <p:txBody>
          <a:bodyPr/>
          <a:lstStyle/>
          <a:p>
            <a:pPr lvl="0">
              <a:lnSpc>
                <a:spcPct val="120000"/>
              </a:lnSpc>
              <a:buClr>
                <a:srgbClr val="00007D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存储器设计 </a:t>
            </a:r>
            <a:r>
              <a:rPr lang="en-US" altLang="zh-CN" dirty="0" smtClean="0">
                <a:solidFill>
                  <a:srgbClr val="000000"/>
                </a:solidFill>
              </a:rPr>
              <a:t>—— </a:t>
            </a:r>
            <a:r>
              <a:rPr lang="zh-CN" altLang="en-US" dirty="0" smtClean="0">
                <a:solidFill>
                  <a:srgbClr val="000000"/>
                </a:solidFill>
              </a:rPr>
              <a:t>芯片</a:t>
            </a:r>
            <a:r>
              <a:rPr lang="zh-CN" altLang="en-US" dirty="0">
                <a:solidFill>
                  <a:srgbClr val="000000"/>
                </a:solidFill>
              </a:rPr>
              <a:t>连接、编程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8088 </a:t>
            </a:r>
            <a:r>
              <a:rPr lang="zh-CN" altLang="en-US" dirty="0">
                <a:solidFill>
                  <a:srgbClr val="000000"/>
                </a:solidFill>
              </a:rPr>
              <a:t>总线：</a:t>
            </a:r>
            <a:r>
              <a:rPr lang="en-US" altLang="zh-CN" dirty="0">
                <a:solidFill>
                  <a:srgbClr val="000000"/>
                </a:solidFill>
              </a:rPr>
              <a:t/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8</a:t>
            </a:r>
            <a:r>
              <a:rPr lang="zh-CN" altLang="en-US" dirty="0">
                <a:solidFill>
                  <a:srgbClr val="000000"/>
                </a:solidFill>
              </a:rPr>
              <a:t>位数据读写，</a:t>
            </a:r>
            <a:r>
              <a:rPr lang="zh-CN" altLang="en-US" dirty="0">
                <a:solidFill>
                  <a:srgbClr val="0000FF"/>
                </a:solidFill>
              </a:rPr>
              <a:t>字扩展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8086 </a:t>
            </a:r>
            <a:r>
              <a:rPr lang="zh-CN" altLang="en-US" dirty="0">
                <a:solidFill>
                  <a:srgbClr val="000000"/>
                </a:solidFill>
              </a:rPr>
              <a:t>总线：</a:t>
            </a:r>
            <a:r>
              <a:rPr lang="en-US" altLang="zh-CN" dirty="0">
                <a:solidFill>
                  <a:srgbClr val="000000"/>
                </a:solidFill>
              </a:rPr>
              <a:t/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zh-CN" altLang="en-US" dirty="0">
                <a:solidFill>
                  <a:srgbClr val="000000"/>
                </a:solidFill>
              </a:rPr>
              <a:t>可实现</a:t>
            </a:r>
            <a:r>
              <a:rPr lang="en-US" altLang="zh-CN" dirty="0">
                <a:solidFill>
                  <a:srgbClr val="000000"/>
                </a:solidFill>
              </a:rPr>
              <a:t>16</a:t>
            </a:r>
            <a:r>
              <a:rPr lang="zh-CN" altLang="en-US" dirty="0">
                <a:solidFill>
                  <a:srgbClr val="000000"/>
                </a:solidFill>
              </a:rPr>
              <a:t>位数据读写，</a:t>
            </a:r>
            <a:r>
              <a:rPr lang="zh-CN" altLang="en-US" dirty="0">
                <a:solidFill>
                  <a:srgbClr val="0000FF"/>
                </a:solidFill>
              </a:rPr>
              <a:t>位扩展</a:t>
            </a:r>
            <a:r>
              <a:rPr lang="zh-CN" altLang="en-US" dirty="0">
                <a:solidFill>
                  <a:srgbClr val="000000"/>
                </a:solidFill>
              </a:rPr>
              <a:t> 或 </a:t>
            </a:r>
            <a:r>
              <a:rPr lang="zh-CN" altLang="en-US" dirty="0">
                <a:solidFill>
                  <a:srgbClr val="0000FF"/>
                </a:solidFill>
              </a:rPr>
              <a:t>字扩＋位扩</a:t>
            </a:r>
            <a:endParaRPr lang="en-US" altLang="zh-CN" dirty="0">
              <a:solidFill>
                <a:srgbClr val="0000FF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</a:rPr>
              <a:t>D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0</a:t>
            </a:r>
            <a:r>
              <a:rPr lang="zh-CN" altLang="en-US" sz="2800" dirty="0">
                <a:solidFill>
                  <a:srgbClr val="000000"/>
                </a:solidFill>
              </a:rPr>
              <a:t>～</a:t>
            </a:r>
            <a:r>
              <a:rPr lang="en-US" altLang="zh-CN" sz="2800" dirty="0">
                <a:solidFill>
                  <a:srgbClr val="000000"/>
                </a:solidFill>
              </a:rPr>
              <a:t>D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7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0</a:t>
            </a:r>
            <a:r>
              <a:rPr lang="zh-CN" altLang="en-US" sz="2800" dirty="0">
                <a:solidFill>
                  <a:srgbClr val="000000"/>
                </a:solidFill>
              </a:rPr>
              <a:t>）（</a:t>
            </a:r>
            <a:r>
              <a:rPr lang="en-US" altLang="zh-CN" sz="2800" dirty="0">
                <a:solidFill>
                  <a:srgbClr val="000000"/>
                </a:solidFill>
              </a:rPr>
              <a:t>D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8</a:t>
            </a:r>
            <a:r>
              <a:rPr lang="zh-CN" altLang="en-US" sz="2800" dirty="0">
                <a:solidFill>
                  <a:srgbClr val="000000"/>
                </a:solidFill>
              </a:rPr>
              <a:t>～</a:t>
            </a:r>
            <a:r>
              <a:rPr lang="en-US" altLang="zh-CN" sz="2800" dirty="0">
                <a:solidFill>
                  <a:srgbClr val="000000"/>
                </a:solidFill>
              </a:rPr>
              <a:t>D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15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</a:rPr>
              <a:t>BHE</a:t>
            </a:r>
            <a:r>
              <a:rPr lang="zh-CN" altLang="en-US" sz="2800" dirty="0">
                <a:solidFill>
                  <a:srgbClr val="000000"/>
                </a:solidFill>
              </a:rPr>
              <a:t>）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存储器</a:t>
            </a:r>
            <a:r>
              <a:rPr lang="zh-CN" altLang="en-US" sz="2800" dirty="0">
                <a:solidFill>
                  <a:srgbClr val="FF0000"/>
                </a:solidFill>
              </a:rPr>
              <a:t>地址线</a:t>
            </a:r>
            <a:r>
              <a:rPr lang="zh-CN" altLang="en-US" sz="2800" dirty="0">
                <a:solidFill>
                  <a:srgbClr val="000000"/>
                </a:solidFill>
              </a:rPr>
              <a:t>连接到系统总线：从</a:t>
            </a:r>
            <a:r>
              <a:rPr lang="en-US" altLang="zh-CN" sz="2800" dirty="0">
                <a:solidFill>
                  <a:srgbClr val="000000"/>
                </a:solidFill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</a:rPr>
              <a:t>1</a:t>
            </a:r>
            <a:r>
              <a:rPr lang="zh-CN" altLang="en-US" sz="2800" dirty="0">
                <a:solidFill>
                  <a:srgbClr val="000000"/>
                </a:solidFill>
              </a:rPr>
              <a:t>开始连接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948899" y="3411582"/>
            <a:ext cx="7201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8" descr="MCj04453720000[1]">
            <a:hlinkClick r:id="rId2" action="ppaction://hlinkpres?slideindex=2&amp;slidetitle=P243，习题5.16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4625975"/>
            <a:ext cx="1333500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900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输出技术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无条件传送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程序查询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DMA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13</a:t>
            </a:fld>
            <a:endParaRPr lang="en-US" altLang="zh-CN" dirty="0"/>
          </a:p>
        </p:txBody>
      </p:sp>
      <p:pic>
        <p:nvPicPr>
          <p:cNvPr id="5" name="Picture 3" descr="C:\Users\车向泉\AppData\Local\Microsoft\Windows\Temporary Internet Files\Content.IE5\FE5TM330\MC900441484[1]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10" y="3861060"/>
            <a:ext cx="2952410" cy="295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03810" y="1205399"/>
            <a:ext cx="5111326" cy="280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444500" indent="-444500">
              <a:spcBef>
                <a:spcPts val="200"/>
              </a:spcBef>
              <a:buClr>
                <a:srgbClr val="00007D"/>
              </a:buClr>
              <a:buSzPct val="120000"/>
              <a:buFont typeface="Wingdings" panose="05000000000000000000" pitchFamily="2" charset="2"/>
              <a:buChar char="F"/>
            </a:pPr>
            <a:r>
              <a:rPr lang="zh-CN" altLang="en-US" kern="0" dirty="0" smtClean="0">
                <a:solidFill>
                  <a:srgbClr val="000000"/>
                </a:solidFill>
              </a:rPr>
              <a:t>实现：</a:t>
            </a:r>
            <a:endParaRPr lang="en-US" altLang="zh-CN" kern="0" dirty="0" smtClean="0">
              <a:solidFill>
                <a:srgbClr val="000000"/>
              </a:solidFill>
            </a:endParaRPr>
          </a:p>
          <a:p>
            <a:pPr marL="896938" lvl="1" indent="-452438">
              <a:spcBef>
                <a:spcPts val="200"/>
              </a:spcBef>
              <a:buSzPct val="100000"/>
              <a:buFont typeface="Wingdings" panose="05000000000000000000" pitchFamily="2" charset="2"/>
              <a:buChar char="?"/>
            </a:pPr>
            <a:r>
              <a:rPr lang="zh-CN" altLang="en-US" kern="0" dirty="0" smtClean="0">
                <a:solidFill>
                  <a:srgbClr val="000000"/>
                </a:solidFill>
              </a:rPr>
              <a:t>输入接口：</a:t>
            </a:r>
            <a:r>
              <a:rPr lang="en-US" altLang="zh-CN" kern="0" dirty="0" smtClean="0">
                <a:solidFill>
                  <a:srgbClr val="000000"/>
                </a:solidFill>
              </a:rPr>
              <a:t/>
            </a:r>
            <a:br>
              <a:rPr lang="en-US" altLang="zh-CN" kern="0" dirty="0" smtClean="0">
                <a:solidFill>
                  <a:srgbClr val="000000"/>
                </a:solidFill>
              </a:rPr>
            </a:br>
            <a:r>
              <a:rPr lang="zh-CN" altLang="en-US" kern="0" dirty="0" smtClean="0">
                <a:solidFill>
                  <a:srgbClr val="000000"/>
                </a:solidFill>
              </a:rPr>
              <a:t>三态门（</a:t>
            </a:r>
            <a:r>
              <a:rPr lang="en-US" altLang="zh-CN" kern="0" dirty="0" smtClean="0">
                <a:solidFill>
                  <a:srgbClr val="000000"/>
                </a:solidFill>
              </a:rPr>
              <a:t>74LS244</a:t>
            </a:r>
            <a:r>
              <a:rPr lang="zh-CN" altLang="en-US" kern="0" dirty="0" smtClean="0">
                <a:solidFill>
                  <a:srgbClr val="000000"/>
                </a:solidFill>
              </a:rPr>
              <a:t>）</a:t>
            </a:r>
            <a:endParaRPr lang="en-US" altLang="zh-CN" kern="0" dirty="0" smtClean="0">
              <a:solidFill>
                <a:srgbClr val="000000"/>
              </a:solidFill>
            </a:endParaRPr>
          </a:p>
          <a:p>
            <a:pPr marL="896938" lvl="1" indent="-452438">
              <a:spcBef>
                <a:spcPts val="200"/>
              </a:spcBef>
              <a:buSzPct val="100000"/>
              <a:buFont typeface="Wingdings" panose="05000000000000000000" pitchFamily="2" charset="2"/>
              <a:buChar char="?"/>
            </a:pPr>
            <a:r>
              <a:rPr lang="zh-CN" altLang="en-US" kern="0" dirty="0" smtClean="0">
                <a:solidFill>
                  <a:srgbClr val="000000"/>
                </a:solidFill>
              </a:rPr>
              <a:t>输出接口：</a:t>
            </a:r>
            <a:r>
              <a:rPr lang="en-US" altLang="zh-CN" kern="0" dirty="0" smtClean="0">
                <a:solidFill>
                  <a:srgbClr val="000000"/>
                </a:solidFill>
              </a:rPr>
              <a:t/>
            </a:r>
            <a:br>
              <a:rPr lang="en-US" altLang="zh-CN" kern="0" dirty="0" smtClean="0">
                <a:solidFill>
                  <a:srgbClr val="000000"/>
                </a:solidFill>
              </a:rPr>
            </a:br>
            <a:r>
              <a:rPr lang="zh-CN" altLang="en-US" kern="0" dirty="0" smtClean="0">
                <a:solidFill>
                  <a:srgbClr val="000000"/>
                </a:solidFill>
              </a:rPr>
              <a:t>锁存器（</a:t>
            </a:r>
            <a:r>
              <a:rPr lang="en-US" altLang="zh-CN" kern="0" dirty="0" smtClean="0">
                <a:solidFill>
                  <a:srgbClr val="000000"/>
                </a:solidFill>
              </a:rPr>
              <a:t>74LS273</a:t>
            </a:r>
            <a:r>
              <a:rPr lang="zh-CN" altLang="en-US" kern="0" dirty="0" smtClean="0">
                <a:solidFill>
                  <a:srgbClr val="000000"/>
                </a:solidFill>
              </a:rPr>
              <a:t>、</a:t>
            </a:r>
            <a:r>
              <a:rPr lang="en-US" altLang="zh-CN" kern="0" dirty="0" smtClean="0">
                <a:solidFill>
                  <a:srgbClr val="000000"/>
                </a:solidFill>
              </a:rPr>
              <a:t>373</a:t>
            </a:r>
            <a:r>
              <a:rPr lang="zh-CN" altLang="en-US" kern="0" dirty="0" smtClean="0">
                <a:solidFill>
                  <a:srgbClr val="000000"/>
                </a:solidFill>
              </a:rPr>
              <a:t>）</a:t>
            </a:r>
            <a:endParaRPr lang="en-US" altLang="zh-CN" kern="0" dirty="0" smtClean="0">
              <a:solidFill>
                <a:srgbClr val="000000"/>
              </a:solidFill>
            </a:endParaRPr>
          </a:p>
          <a:p>
            <a:pPr marL="896938" lvl="1" indent="-452438">
              <a:spcBef>
                <a:spcPts val="200"/>
              </a:spcBef>
              <a:buSzPct val="100000"/>
              <a:buFont typeface="Wingdings" panose="05000000000000000000" pitchFamily="2" charset="2"/>
              <a:buChar char="?"/>
            </a:pPr>
            <a:r>
              <a:rPr lang="en-US" altLang="zh-CN" kern="0" dirty="0" smtClean="0">
                <a:solidFill>
                  <a:srgbClr val="000000"/>
                </a:solidFill>
              </a:rPr>
              <a:t>8255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3" name="右大括号 2"/>
          <p:cNvSpPr/>
          <p:nvPr/>
        </p:nvSpPr>
        <p:spPr bwMode="auto">
          <a:xfrm>
            <a:off x="3033663" y="1201782"/>
            <a:ext cx="216030" cy="787017"/>
          </a:xfrm>
          <a:prstGeom prst="rightBrace">
            <a:avLst>
              <a:gd name="adj1" fmla="val 32520"/>
              <a:gd name="adj2" fmla="val 26763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707880" y="1683342"/>
            <a:ext cx="20162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3707880" y="1683342"/>
            <a:ext cx="0" cy="21777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3707880" y="1712056"/>
            <a:ext cx="20162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4161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输出技术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中断过程：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中断源：中断请求</a:t>
            </a:r>
            <a:endParaRPr lang="en-US" altLang="zh-CN" dirty="0" smtClean="0"/>
          </a:p>
          <a:p>
            <a:pPr lvl="1"/>
            <a:r>
              <a:rPr lang="zh-CN" altLang="en-US" dirty="0"/>
              <a:t>中断响应</a:t>
            </a:r>
            <a:endParaRPr lang="en-US" altLang="zh-CN" dirty="0" smtClean="0"/>
          </a:p>
          <a:p>
            <a:pPr lvl="2"/>
            <a:r>
              <a:rPr lang="zh-CN" altLang="en-US" sz="2800" dirty="0" smtClean="0"/>
              <a:t>断点保护，关中断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获取</a:t>
            </a:r>
            <a:r>
              <a:rPr lang="zh-CN" altLang="en-US" sz="2800" dirty="0" smtClean="0">
                <a:solidFill>
                  <a:srgbClr val="D60093"/>
                </a:solidFill>
              </a:rPr>
              <a:t>中断向量码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查</a:t>
            </a:r>
            <a:r>
              <a:rPr lang="zh-CN" altLang="en-US" sz="2800" dirty="0" smtClean="0">
                <a:solidFill>
                  <a:srgbClr val="FF0000"/>
                </a:solidFill>
              </a:rPr>
              <a:t>中断向量表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获取中断服务程序入口地址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执行中断服务程序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14</a:t>
            </a:fld>
            <a:endParaRPr lang="en-US" altLang="zh-CN" dirty="0"/>
          </a:p>
        </p:txBody>
      </p:sp>
      <p:sp>
        <p:nvSpPr>
          <p:cNvPr id="7" name="TextBox 9"/>
          <p:cNvSpPr txBox="1"/>
          <p:nvPr/>
        </p:nvSpPr>
        <p:spPr>
          <a:xfrm>
            <a:off x="5490144" y="1095833"/>
            <a:ext cx="2970396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PUSH  FLAGS</a:t>
            </a:r>
          </a:p>
          <a:p>
            <a:pPr algn="l">
              <a:spcBef>
                <a:spcPts val="30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关中断</a:t>
            </a:r>
            <a:r>
              <a:rPr lang="en-US" altLang="zh-CN" sz="2400" dirty="0" smtClean="0">
                <a:solidFill>
                  <a:srgbClr val="0000FF"/>
                </a:solidFill>
              </a:rPr>
              <a:t>: IF=0; TF=0</a:t>
            </a:r>
          </a:p>
          <a:p>
            <a:pPr algn="l">
              <a:spcBef>
                <a:spcPts val="30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PUSH  CS</a:t>
            </a:r>
          </a:p>
          <a:p>
            <a:pPr algn="l">
              <a:spcBef>
                <a:spcPts val="30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PUSH  IP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左大括号 7"/>
          <p:cNvSpPr/>
          <p:nvPr/>
        </p:nvSpPr>
        <p:spPr bwMode="auto">
          <a:xfrm>
            <a:off x="5310120" y="1185845"/>
            <a:ext cx="180024" cy="1530204"/>
          </a:xfrm>
          <a:prstGeom prst="leftBrace">
            <a:avLst>
              <a:gd name="adj1" fmla="val 44917"/>
              <a:gd name="adj2" fmla="val 47969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416479" y="2492870"/>
            <a:ext cx="2946778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4705350" y="1916790"/>
            <a:ext cx="604770" cy="353648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 flipV="1">
            <a:off x="4363257" y="2132820"/>
            <a:ext cx="0" cy="36005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13"/>
          <p:cNvSpPr txBox="1"/>
          <p:nvPr/>
        </p:nvSpPr>
        <p:spPr>
          <a:xfrm>
            <a:off x="5543434" y="3415714"/>
            <a:ext cx="32867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PUSH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regs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STI </a:t>
            </a:r>
            <a:r>
              <a:rPr lang="zh-CN" altLang="en-US" sz="2400" dirty="0" smtClean="0">
                <a:solidFill>
                  <a:srgbClr val="0000FF"/>
                </a:solidFill>
              </a:rPr>
              <a:t>（选，允许嵌套）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algn="l">
              <a:spcBef>
                <a:spcPts val="0"/>
              </a:spcBef>
            </a:pPr>
            <a:r>
              <a:rPr lang="zh-CN" altLang="en-US" sz="2400" dirty="0" smtClean="0">
                <a:solidFill>
                  <a:srgbClr val="0000FF"/>
                </a:solidFill>
              </a:rPr>
              <a:t>中断处理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CLI </a:t>
            </a:r>
            <a:r>
              <a:rPr lang="zh-CN" altLang="en-US" sz="2400" dirty="0" smtClean="0">
                <a:solidFill>
                  <a:srgbClr val="0000FF"/>
                </a:solidFill>
              </a:rPr>
              <a:t>（选）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algn="l">
              <a:spcBef>
                <a:spcPts val="0"/>
              </a:spcBef>
            </a:pPr>
            <a:r>
              <a:rPr lang="zh-CN" altLang="en-US" sz="2400" dirty="0" smtClean="0">
                <a:solidFill>
                  <a:srgbClr val="FF6600"/>
                </a:solidFill>
              </a:rPr>
              <a:t>发</a:t>
            </a:r>
            <a:r>
              <a:rPr lang="en-US" altLang="zh-CN" sz="2400" dirty="0" smtClean="0">
                <a:solidFill>
                  <a:srgbClr val="FF6600"/>
                </a:solidFill>
              </a:rPr>
              <a:t>EOI</a:t>
            </a:r>
            <a:r>
              <a:rPr lang="zh-CN" altLang="en-US" sz="2400" dirty="0" smtClean="0">
                <a:solidFill>
                  <a:srgbClr val="FF6600"/>
                </a:solidFill>
              </a:rPr>
              <a:t>命令（选）</a:t>
            </a:r>
            <a:endParaRPr lang="en-US" altLang="zh-CN" sz="2400" dirty="0" smtClean="0">
              <a:solidFill>
                <a:srgbClr val="FF6600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POP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regs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altLang="zh-CN" sz="2400" dirty="0" smtClean="0">
                <a:solidFill>
                  <a:srgbClr val="0000FF"/>
                </a:solidFill>
              </a:rPr>
              <a:t>IRET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左大括号 27"/>
          <p:cNvSpPr/>
          <p:nvPr/>
        </p:nvSpPr>
        <p:spPr bwMode="auto">
          <a:xfrm>
            <a:off x="5273399" y="3505726"/>
            <a:ext cx="270036" cy="2502348"/>
          </a:xfrm>
          <a:prstGeom prst="leftBrace">
            <a:avLst>
              <a:gd name="adj1" fmla="val 44917"/>
              <a:gd name="adj2" fmla="val 22559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4373279" y="4063804"/>
            <a:ext cx="900120" cy="1588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4103243" y="3865774"/>
            <a:ext cx="260014" cy="19803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1187530" y="3865774"/>
            <a:ext cx="2915713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 flipV="1">
            <a:off x="4093220" y="3505726"/>
            <a:ext cx="0" cy="360048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2339689" y="4495071"/>
            <a:ext cx="2664371" cy="1026142"/>
          </a:xfrm>
          <a:prstGeom prst="rect">
            <a:avLst/>
          </a:prstGeom>
          <a:solidFill>
            <a:srgbClr val="FFFFCC"/>
          </a:solidFill>
          <a:ln w="28575">
            <a:solidFill>
              <a:srgbClr val="FF66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352425" indent="-352425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latin typeface="Courier New" pitchFamily="49" charset="0"/>
                <a:cs typeface="Courier New" pitchFamily="49" charset="0"/>
              </a:rPr>
              <a:t>MOV DX,8259</a:t>
            </a:r>
            <a:r>
              <a:rPr lang="zh-CN" altLang="en-US" sz="2000" kern="0" dirty="0" smtClean="0">
                <a:latin typeface="Courier New" pitchFamily="49" charset="0"/>
                <a:cs typeface="Courier New" pitchFamily="49" charset="0"/>
              </a:rPr>
              <a:t>偶地址</a:t>
            </a:r>
          </a:p>
          <a:p>
            <a:pPr marL="352425" indent="-352425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latin typeface="Courier New" pitchFamily="49" charset="0"/>
                <a:cs typeface="Courier New" pitchFamily="49" charset="0"/>
              </a:rPr>
              <a:t>MOV AL,20H</a:t>
            </a:r>
          </a:p>
          <a:p>
            <a:pPr marL="352425" indent="-352425"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kern="0" dirty="0" smtClean="0">
                <a:latin typeface="Courier New" pitchFamily="49" charset="0"/>
                <a:cs typeface="Courier New" pitchFamily="49" charset="0"/>
              </a:rPr>
              <a:t>OUT DX,AL</a:t>
            </a:r>
            <a:endParaRPr lang="en-US" altLang="zh-CN" sz="2000" kern="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H="1">
            <a:off x="5004061" y="5117827"/>
            <a:ext cx="610768" cy="0"/>
          </a:xfrm>
          <a:prstGeom prst="straightConnector1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4363257" y="2276048"/>
            <a:ext cx="342093" cy="0"/>
          </a:xfrm>
          <a:prstGeom prst="lin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953877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输出技术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8259</a:t>
            </a:r>
          </a:p>
          <a:p>
            <a:pPr lvl="1"/>
            <a:r>
              <a:rPr lang="zh-CN" altLang="en-US" dirty="0" smtClean="0"/>
              <a:t>工作方式：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自动</a:t>
            </a:r>
            <a:r>
              <a:rPr lang="en-US" altLang="zh-CN" dirty="0" smtClean="0"/>
              <a:t>EOI</a:t>
            </a:r>
            <a:r>
              <a:rPr lang="zh-CN" altLang="en-US" dirty="0" smtClean="0"/>
              <a:t>，非自动</a:t>
            </a:r>
            <a:r>
              <a:rPr lang="en-US" altLang="zh-CN" dirty="0" smtClean="0"/>
              <a:t>EOI</a:t>
            </a:r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一般嵌套</a:t>
            </a:r>
            <a:r>
              <a:rPr lang="zh-CN" altLang="en-US" dirty="0" smtClean="0"/>
              <a:t>（单片，或级联方式下的从片）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特殊全嵌套</a:t>
            </a:r>
            <a:r>
              <a:rPr lang="zh-CN" altLang="en-US" dirty="0" smtClean="0"/>
              <a:t>（级联方式下的主片）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一般屏蔽方式，特殊屏蔽方式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固定优先级，自动循环优先级，指定循环优先级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D60093"/>
                </a:solidFill>
              </a:rPr>
              <a:t>级</a:t>
            </a:r>
            <a:r>
              <a:rPr lang="zh-CN" altLang="en-US" dirty="0">
                <a:solidFill>
                  <a:srgbClr val="D60093"/>
                </a:solidFill>
              </a:rPr>
              <a:t>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15</a:t>
            </a:fld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560" y="3573020"/>
            <a:ext cx="6061844" cy="3056057"/>
          </a:xfrm>
          <a:prstGeom prst="rect">
            <a:avLst/>
          </a:prstGeom>
        </p:spPr>
      </p:pic>
      <p:grpSp>
        <p:nvGrpSpPr>
          <p:cNvPr id="9" name="组合 8"/>
          <p:cNvGrpSpPr>
            <a:grpSpLocks noChangeAspect="1"/>
          </p:cNvGrpSpPr>
          <p:nvPr/>
        </p:nvGrpSpPr>
        <p:grpSpPr>
          <a:xfrm rot="16200000">
            <a:off x="7091296" y="-676624"/>
            <a:ext cx="1152160" cy="2738488"/>
            <a:chOff x="7620000" y="304800"/>
            <a:chExt cx="1301750" cy="3094038"/>
          </a:xfrm>
        </p:grpSpPr>
        <p:pic>
          <p:nvPicPr>
            <p:cNvPr id="10" name="Picture 4" descr="C:\Users\CheXQ\AppData\Local\Microsoft\Windows\Temporary Internet Files\Content.IE5\RWM40N23\MCj04461000000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8305800" y="1676400"/>
              <a:ext cx="582613" cy="172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0" descr="C:\Users\CheXQ\AppData\Local\Microsoft\Windows\Temporary Internet Files\Content.IE5\RWM40N23\MCj04456420000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0" y="304800"/>
              <a:ext cx="1301750" cy="173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4208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常用接口器件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8255</a:t>
            </a:r>
          </a:p>
          <a:p>
            <a:pPr lvl="1"/>
            <a:r>
              <a:rPr lang="en-US" altLang="zh-CN" sz="2400" dirty="0" smtClean="0"/>
              <a:t>A</a:t>
            </a:r>
            <a:r>
              <a:rPr lang="zh-CN" altLang="en-US" sz="2400" dirty="0" smtClean="0"/>
              <a:t>口：方式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、方式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、方式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B</a:t>
            </a:r>
            <a:r>
              <a:rPr lang="zh-CN" altLang="en-US" sz="2400" dirty="0" smtClean="0"/>
              <a:t>口：方式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、方式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C</a:t>
            </a:r>
            <a:r>
              <a:rPr lang="zh-CN" altLang="en-US" sz="2400" dirty="0" smtClean="0"/>
              <a:t>口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zh-CN" altLang="en-US" sz="2400" dirty="0" smtClean="0"/>
              <a:t>高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位、低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 smtClean="0"/>
              <a:t>：方式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，支持按位操作。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内部寄存器地址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A</a:t>
            </a:r>
            <a:r>
              <a:rPr lang="zh-CN" altLang="en-US" sz="2400" dirty="0"/>
              <a:t>口</a:t>
            </a:r>
            <a:r>
              <a:rPr lang="en-US" altLang="zh-CN" sz="2400" dirty="0"/>
              <a:t>00</a:t>
            </a:r>
            <a:r>
              <a:rPr lang="zh-CN" altLang="en-US" sz="2400" dirty="0"/>
              <a:t>；</a:t>
            </a:r>
            <a:r>
              <a:rPr lang="en-US" altLang="zh-CN" sz="2400" dirty="0"/>
              <a:t>B</a:t>
            </a:r>
            <a:r>
              <a:rPr lang="zh-CN" altLang="en-US" sz="2400" dirty="0"/>
              <a:t>口</a:t>
            </a:r>
            <a:r>
              <a:rPr lang="en-US" altLang="zh-CN" sz="2400" dirty="0"/>
              <a:t>01</a:t>
            </a:r>
            <a:r>
              <a:rPr lang="zh-CN" altLang="en-US" sz="2400" dirty="0"/>
              <a:t>；</a:t>
            </a:r>
            <a:r>
              <a:rPr lang="en-US" altLang="zh-CN" sz="2400" dirty="0"/>
              <a:t>C</a:t>
            </a:r>
            <a:r>
              <a:rPr lang="zh-CN" altLang="en-US" sz="2400" dirty="0"/>
              <a:t>口</a:t>
            </a:r>
            <a:r>
              <a:rPr lang="en-US" altLang="zh-CN" sz="2400" dirty="0"/>
              <a:t>10</a:t>
            </a:r>
            <a:r>
              <a:rPr lang="zh-CN" altLang="en-US" sz="2400" dirty="0"/>
              <a:t>；控制字</a:t>
            </a:r>
            <a:r>
              <a:rPr lang="en-US" altLang="zh-CN" sz="2400" dirty="0"/>
              <a:t>11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dirty="0" smtClean="0"/>
              <a:t>8253</a:t>
            </a:r>
          </a:p>
          <a:p>
            <a:pPr lvl="1"/>
            <a:r>
              <a:rPr lang="en-US" altLang="zh-CN" sz="2400" dirty="0" smtClean="0"/>
              <a:t>16bit Timer × 3</a:t>
            </a:r>
          </a:p>
          <a:p>
            <a:pPr lvl="1"/>
            <a:r>
              <a:rPr lang="en-US" altLang="zh-CN" sz="2400" dirty="0" smtClean="0"/>
              <a:t>6</a:t>
            </a:r>
            <a:r>
              <a:rPr lang="zh-CN" altLang="en-US" sz="2400" dirty="0" smtClean="0"/>
              <a:t>种工作方式</a:t>
            </a:r>
            <a:endParaRPr lang="en-US" altLang="zh-CN" sz="2400" dirty="0" smtClean="0"/>
          </a:p>
          <a:p>
            <a:pPr lvl="2"/>
            <a:r>
              <a:rPr lang="zh-CN" altLang="en-US" dirty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：产生一定周期的负脉冲</a:t>
            </a:r>
            <a:endParaRPr lang="en-US" altLang="zh-CN" dirty="0"/>
          </a:p>
          <a:p>
            <a:pPr lvl="2"/>
            <a:r>
              <a:rPr lang="zh-CN" altLang="en-US" dirty="0"/>
              <a:t>方式</a:t>
            </a:r>
            <a:r>
              <a:rPr lang="en-US" altLang="zh-CN" dirty="0"/>
              <a:t>3</a:t>
            </a:r>
            <a:r>
              <a:rPr lang="zh-CN" altLang="en-US" dirty="0"/>
              <a:t>：产生</a:t>
            </a:r>
            <a:r>
              <a:rPr lang="zh-CN" altLang="en-US" dirty="0" smtClean="0"/>
              <a:t>方波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2</a:t>
            </a:r>
            <a:r>
              <a:rPr lang="zh-CN" altLang="en-US" sz="2400" dirty="0"/>
              <a:t>进</a:t>
            </a:r>
            <a:r>
              <a:rPr lang="zh-CN" altLang="en-US" sz="2400" dirty="0" smtClean="0"/>
              <a:t>制计数；</a:t>
            </a:r>
            <a:r>
              <a:rPr lang="en-US" altLang="zh-CN" sz="2400" dirty="0" smtClean="0"/>
              <a:t>BCD</a:t>
            </a:r>
            <a:r>
              <a:rPr lang="zh-CN" altLang="en-US" sz="2400" dirty="0" smtClean="0"/>
              <a:t>计数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锁</a:t>
            </a:r>
            <a:r>
              <a:rPr lang="zh-CN" altLang="en-US" sz="2400" dirty="0" smtClean="0"/>
              <a:t>存命令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16</a:t>
            </a:fld>
            <a:endParaRPr lang="en-US" altLang="zh-CN" dirty="0"/>
          </a:p>
        </p:txBody>
      </p:sp>
      <p:pic>
        <p:nvPicPr>
          <p:cNvPr id="7" name="Picture 9" descr="MCj044564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720" y="3693509"/>
            <a:ext cx="1445900" cy="316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688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 常用接口器件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8255</a:t>
            </a:r>
          </a:p>
          <a:p>
            <a:pPr lvl="1"/>
            <a:r>
              <a:rPr lang="zh-CN" altLang="en-US" dirty="0" smtClean="0"/>
              <a:t>连接到</a:t>
            </a:r>
            <a:r>
              <a:rPr lang="en-US" altLang="zh-CN" dirty="0" smtClean="0"/>
              <a:t>8088</a:t>
            </a:r>
            <a:r>
              <a:rPr lang="zh-CN" altLang="en-US" dirty="0"/>
              <a:t>或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系统总线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连接到外设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控制程序</a:t>
            </a:r>
            <a:endParaRPr lang="en-US" altLang="zh-CN" dirty="0" smtClean="0"/>
          </a:p>
          <a:p>
            <a:r>
              <a:rPr lang="en-US" altLang="zh-CN" dirty="0" smtClean="0"/>
              <a:t>8253</a:t>
            </a:r>
          </a:p>
          <a:p>
            <a:pPr lvl="1"/>
            <a:r>
              <a:rPr lang="zh-CN" altLang="en-US" dirty="0" smtClean="0"/>
              <a:t>电路连接：</a:t>
            </a:r>
            <a:r>
              <a:rPr lang="en-US" altLang="zh-CN" dirty="0" smtClean="0"/>
              <a:t>8088</a:t>
            </a:r>
            <a:r>
              <a:rPr lang="zh-CN" altLang="en-US" dirty="0" smtClean="0"/>
              <a:t>或</a:t>
            </a:r>
            <a:r>
              <a:rPr lang="en-US" altLang="zh-CN" dirty="0" smtClean="0"/>
              <a:t>8086</a:t>
            </a:r>
            <a:r>
              <a:rPr lang="zh-CN" altLang="en-US" dirty="0" smtClean="0"/>
              <a:t>总线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产生特定波形的信号：多个计数器串联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17</a:t>
            </a:fld>
            <a:endParaRPr lang="en-US" altLang="zh-CN" dirty="0"/>
          </a:p>
        </p:txBody>
      </p:sp>
      <p:pic>
        <p:nvPicPr>
          <p:cNvPr id="5" name="Picture 9" descr="C:\Users\CheXQ\AppData\Local\Microsoft\Windows\Temporary Internet Files\Content.IE5\A3CZ0G4I\MCj04456300000[1].wmf">
            <a:hlinkClick r:id="rId2" action="ppaction://hlinkpres?slideindex=3&amp;slidetitle=P326，习题7.1（1）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30" y="4832893"/>
            <a:ext cx="1657480" cy="198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7070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 基于</a:t>
            </a:r>
            <a:r>
              <a:rPr lang="en-US" altLang="zh-CN" dirty="0" smtClean="0"/>
              <a:t>ISA</a:t>
            </a:r>
            <a:r>
              <a:rPr lang="zh-CN" altLang="en-US" dirty="0" smtClean="0"/>
              <a:t>总线的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接口设计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24680"/>
            <a:ext cx="8362950" cy="5256729"/>
          </a:xfrm>
        </p:spPr>
        <p:txBody>
          <a:bodyPr/>
          <a:lstStyle/>
          <a:p>
            <a:r>
              <a:rPr lang="en-US" altLang="zh-CN" dirty="0" smtClean="0"/>
              <a:t>D/A</a:t>
            </a:r>
            <a:r>
              <a:rPr lang="zh-CN" altLang="en-US" dirty="0" smtClean="0"/>
              <a:t>变换器：</a:t>
            </a:r>
            <a:r>
              <a:rPr lang="en-US" altLang="zh-CN" dirty="0" smtClean="0"/>
              <a:t>DAC0832</a:t>
            </a:r>
          </a:p>
          <a:p>
            <a:r>
              <a:rPr lang="en-US" altLang="zh-CN" dirty="0" smtClean="0"/>
              <a:t>A/D</a:t>
            </a:r>
            <a:r>
              <a:rPr lang="zh-CN" altLang="en-US" dirty="0" smtClean="0"/>
              <a:t>变换器：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AD574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ADC0809</a:t>
            </a:r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8255</a:t>
            </a:r>
            <a:r>
              <a:rPr lang="zh-CN" altLang="en-US" dirty="0" smtClean="0"/>
              <a:t>配合使用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18</a:t>
            </a:fld>
            <a:endParaRPr lang="en-US" altLang="zh-CN" dirty="0"/>
          </a:p>
        </p:txBody>
      </p:sp>
      <p:pic>
        <p:nvPicPr>
          <p:cNvPr id="6" name="Picture 8" descr="C:\Users\车向泉\AppData\Local\Microsoft\Windows\Temporary Internet Files\Content.IE5\FE5TM330\MC90041702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12" y="4581160"/>
            <a:ext cx="3117508" cy="216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121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8086/8088 CPU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引脚：地址，数据。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内存地址空间</a:t>
            </a:r>
            <a:endParaRPr lang="en-US" altLang="zh-CN" dirty="0" smtClean="0"/>
          </a:p>
          <a:p>
            <a:pPr lvl="2"/>
            <a:r>
              <a:rPr lang="zh-CN" altLang="en-US" sz="2800" dirty="0" smtClean="0"/>
              <a:t>分段：物理地址＝段寄存器</a:t>
            </a:r>
            <a:r>
              <a:rPr lang="en-US" altLang="zh-CN" sz="2800" dirty="0" smtClean="0"/>
              <a:t>×16</a:t>
            </a:r>
            <a:r>
              <a:rPr lang="zh-CN" altLang="en-US" sz="2800" dirty="0" smtClean="0"/>
              <a:t>＋段内偏移</a:t>
            </a:r>
            <a:endParaRPr lang="en-US" altLang="zh-CN" sz="2800" dirty="0" smtClean="0"/>
          </a:p>
          <a:p>
            <a:pPr lvl="2"/>
            <a:r>
              <a:rPr lang="en-US" altLang="zh-CN" sz="2800" dirty="0" smtClean="0"/>
              <a:t>8086-</a:t>
            </a:r>
            <a:r>
              <a:rPr lang="zh-CN" altLang="en-US" sz="2800" dirty="0" smtClean="0"/>
              <a:t>分体：</a:t>
            </a:r>
            <a:r>
              <a:rPr lang="en-US" altLang="zh-CN" sz="2800" dirty="0" smtClean="0"/>
              <a:t>A0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BHE</a:t>
            </a:r>
          </a:p>
          <a:p>
            <a:pPr lvl="1"/>
            <a:r>
              <a:rPr lang="zh-CN" altLang="en-US" dirty="0" smtClean="0"/>
              <a:t>接口地址空间</a:t>
            </a:r>
            <a:endParaRPr lang="en-US" altLang="zh-CN" dirty="0" smtClean="0"/>
          </a:p>
          <a:p>
            <a:r>
              <a:rPr lang="zh-CN" altLang="en-US" dirty="0" smtClean="0"/>
              <a:t>其他常用引脚：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INTA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NMI</a:t>
            </a:r>
          </a:p>
          <a:p>
            <a:r>
              <a:rPr lang="zh-CN" altLang="en-US" dirty="0" smtClean="0"/>
              <a:t>标志寄存器 </a:t>
            </a:r>
            <a:r>
              <a:rPr lang="en-US" altLang="zh-CN" dirty="0" smtClean="0"/>
              <a:t>FLAGS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PSW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ZF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CF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IF</a:t>
            </a:r>
          </a:p>
          <a:p>
            <a:r>
              <a:rPr lang="zh-CN" altLang="en-US" dirty="0" smtClean="0"/>
              <a:t>系统总线：地址，数据，控制。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4157358" y="2106693"/>
            <a:ext cx="7201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6265404" y="3042823"/>
            <a:ext cx="8641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Picture 6" descr="C:\Users\车向泉\AppData\Local\Microsoft\Windows\Temporary Internet Files\Content.IE5\FE5TM330\MC90041795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608" y="4725180"/>
            <a:ext cx="2689460" cy="198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812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Intel x86 </a:t>
            </a:r>
            <a:r>
              <a:rPr lang="zh-CN" altLang="en-US" dirty="0" smtClean="0"/>
              <a:t>汇编语言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620610"/>
            <a:ext cx="8507410" cy="5760799"/>
          </a:xfrm>
        </p:spPr>
        <p:txBody>
          <a:bodyPr/>
          <a:lstStyle/>
          <a:p>
            <a:r>
              <a:rPr lang="zh-CN" altLang="en-US" dirty="0" smtClean="0"/>
              <a:t>常用指令</a:t>
            </a:r>
            <a:endParaRPr lang="en-US" altLang="zh-CN" dirty="0" smtClean="0"/>
          </a:p>
          <a:p>
            <a:pPr lvl="1"/>
            <a:r>
              <a:rPr lang="zh-CN" altLang="en-US" dirty="0"/>
              <a:t>数据传送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2"/>
            <a:r>
              <a:rPr lang="en-US" altLang="zh-CN" sz="2800" dirty="0" smtClean="0"/>
              <a:t>MOV</a:t>
            </a:r>
          </a:p>
          <a:p>
            <a:pPr marL="1254125" lvl="3" indent="-357188"/>
            <a:r>
              <a:rPr lang="zh-CN" altLang="en-US" sz="2800" dirty="0"/>
              <a:t>两个操作数的</a:t>
            </a:r>
            <a:r>
              <a:rPr lang="zh-CN" altLang="en-US" sz="2800" dirty="0">
                <a:solidFill>
                  <a:srgbClr val="FF0000"/>
                </a:solidFill>
              </a:rPr>
              <a:t>尺寸</a:t>
            </a:r>
            <a:r>
              <a:rPr lang="zh-CN" altLang="en-US" sz="2800" dirty="0"/>
              <a:t>必须</a:t>
            </a:r>
            <a:r>
              <a:rPr lang="zh-CN" altLang="en-US" sz="2800" dirty="0">
                <a:solidFill>
                  <a:srgbClr val="FF0000"/>
                </a:solidFill>
              </a:rPr>
              <a:t>一致</a:t>
            </a:r>
            <a:r>
              <a:rPr lang="zh-CN" altLang="en-US" sz="2800" dirty="0"/>
              <a:t>。</a:t>
            </a:r>
          </a:p>
          <a:p>
            <a:pPr marL="1254125" lvl="3" indent="-357188"/>
            <a:r>
              <a:rPr lang="zh-CN" altLang="en-US" sz="2800" dirty="0"/>
              <a:t>两个操作数不能同时为</a:t>
            </a:r>
            <a:r>
              <a:rPr lang="zh-CN" altLang="en-US" sz="2800" dirty="0">
                <a:solidFill>
                  <a:srgbClr val="FF0000"/>
                </a:solidFill>
              </a:rPr>
              <a:t>内存操作数</a:t>
            </a:r>
            <a:r>
              <a:rPr lang="zh-CN" altLang="en-US" sz="2800" dirty="0"/>
              <a:t>。</a:t>
            </a:r>
          </a:p>
          <a:p>
            <a:pPr marL="1254125" lvl="3" indent="-357188"/>
            <a:r>
              <a:rPr lang="zh-CN" altLang="en-US" sz="2800" dirty="0" smtClean="0">
                <a:solidFill>
                  <a:srgbClr val="FF0000"/>
                </a:solidFill>
              </a:rPr>
              <a:t>立即</a:t>
            </a:r>
            <a:r>
              <a:rPr lang="zh-CN" altLang="en-US" sz="2800" dirty="0">
                <a:solidFill>
                  <a:srgbClr val="FF0000"/>
                </a:solidFill>
              </a:rPr>
              <a:t>数</a:t>
            </a:r>
            <a:r>
              <a:rPr lang="zh-CN" altLang="en-US" sz="2800" dirty="0"/>
              <a:t>不能直接送至</a:t>
            </a:r>
            <a:r>
              <a:rPr lang="zh-CN" altLang="en-US" sz="2800" dirty="0">
                <a:solidFill>
                  <a:srgbClr val="FF0000"/>
                </a:solidFill>
              </a:rPr>
              <a:t>段寄存器</a:t>
            </a:r>
            <a:r>
              <a:rPr lang="zh-CN" altLang="en-US" sz="2800" dirty="0" smtClean="0"/>
              <a:t>。</a:t>
            </a:r>
            <a:endParaRPr lang="zh-CN" altLang="en-US" sz="2800" dirty="0"/>
          </a:p>
          <a:p>
            <a:pPr lvl="1"/>
            <a:r>
              <a:rPr lang="zh-CN" altLang="en-US" dirty="0"/>
              <a:t>算术运算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SUB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DEC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MUL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CMP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TEST</a:t>
            </a:r>
            <a:endParaRPr lang="zh-CN" altLang="en-US" dirty="0"/>
          </a:p>
          <a:p>
            <a:pPr lvl="1"/>
            <a:r>
              <a:rPr lang="zh-CN" altLang="en-US" dirty="0"/>
              <a:t>逻辑运算</a:t>
            </a:r>
            <a:r>
              <a:rPr lang="zh-CN" altLang="en-US" dirty="0" smtClean="0"/>
              <a:t>类：</a:t>
            </a:r>
            <a:r>
              <a:rPr lang="en-US" altLang="zh-CN" dirty="0" smtClean="0">
                <a:hlinkClick r:id="rId2" action="ppaction://hlinkpres?slideindex=40&amp;slidetitle=（一）移位和循环移位指令      4. SAL指令和SAR指令"/>
              </a:rPr>
              <a:t>SAR</a:t>
            </a:r>
            <a:r>
              <a:rPr lang="zh-CN" altLang="en-US" dirty="0" smtClean="0"/>
              <a:t>，</a:t>
            </a:r>
            <a:r>
              <a:rPr lang="en-US" altLang="zh-CN" dirty="0" smtClean="0">
                <a:hlinkClick r:id="rId3" action="ppaction://hlinkpres?slideindex=39&amp;slidetitle=（一）移位和循环移位指令      3. SHR指令：逻辑右移"/>
              </a:rPr>
              <a:t>SHR</a:t>
            </a:r>
            <a:r>
              <a:rPr lang="zh-CN" altLang="en-US" dirty="0" smtClean="0"/>
              <a:t>，</a:t>
            </a:r>
            <a:r>
              <a:rPr lang="en-US" altLang="zh-CN" dirty="0" smtClean="0">
                <a:hlinkClick r:id="rId4" action="ppaction://hlinkpres?slideindex=43&amp;slidetitle=（一）移位和循环移位指令      7. RCL指令和RCR指令"/>
              </a:rPr>
              <a:t>RCR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OR</a:t>
            </a:r>
            <a:endParaRPr lang="zh-CN" altLang="en-US" dirty="0"/>
          </a:p>
          <a:p>
            <a:pPr lvl="1"/>
            <a:r>
              <a:rPr lang="zh-CN" altLang="en-US" dirty="0" smtClean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r>
              <a:rPr lang="zh-CN" altLang="en-US" dirty="0" smtClean="0"/>
              <a:t>类：</a:t>
            </a:r>
            <a:r>
              <a:rPr lang="en-US" altLang="zh-CN" dirty="0" smtClean="0"/>
              <a:t>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OUT</a:t>
            </a:r>
            <a:r>
              <a:rPr lang="en-US" altLang="zh-CN" dirty="0">
                <a:latin typeface="+mn-ea"/>
              </a:rPr>
              <a:t>(</a:t>
            </a:r>
            <a:r>
              <a:rPr lang="en-US" altLang="zh-CN" dirty="0" smtClean="0"/>
              <a:t>DX</a:t>
            </a:r>
            <a:r>
              <a:rPr lang="zh-CN" altLang="en-US" dirty="0" smtClean="0"/>
              <a:t>、立即数；累加器</a:t>
            </a:r>
            <a:r>
              <a:rPr lang="en-US" altLang="zh-CN" dirty="0">
                <a:latin typeface="+mn-ea"/>
              </a:rPr>
              <a:t>)</a:t>
            </a:r>
            <a:endParaRPr lang="zh-CN" altLang="en-US" dirty="0">
              <a:latin typeface="+mn-ea"/>
            </a:endParaRPr>
          </a:p>
          <a:p>
            <a:pPr lvl="1"/>
            <a:r>
              <a:rPr lang="zh-CN" altLang="en-US" dirty="0" smtClean="0"/>
              <a:t>程序控制类：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Jcond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/>
              <a:t>条件转移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JMP</a:t>
            </a:r>
            <a:r>
              <a:rPr lang="zh-CN" altLang="en-US" dirty="0" smtClean="0"/>
              <a:t>；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CALL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RET</a:t>
            </a:r>
            <a:r>
              <a:rPr lang="zh-CN" altLang="en-US" dirty="0" smtClean="0"/>
              <a:t>；</a:t>
            </a:r>
            <a:r>
              <a:rPr lang="en-US" altLang="zh-CN" dirty="0" smtClean="0"/>
              <a:t>INT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IRET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42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Intel x86 </a:t>
            </a:r>
            <a:r>
              <a:rPr lang="zh-CN" altLang="en-US" dirty="0" smtClean="0"/>
              <a:t>汇编语言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620610"/>
            <a:ext cx="8579420" cy="5760799"/>
          </a:xfrm>
        </p:spPr>
        <p:txBody>
          <a:bodyPr/>
          <a:lstStyle/>
          <a:p>
            <a:r>
              <a:rPr lang="zh-CN" altLang="en-US" dirty="0" smtClean="0"/>
              <a:t>寻址方式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寄存器间接寻址：访问一维数组</a:t>
            </a:r>
            <a:endParaRPr lang="en-US" altLang="zh-CN" dirty="0" smtClean="0"/>
          </a:p>
          <a:p>
            <a:pPr lvl="1"/>
            <a:r>
              <a:rPr lang="zh-CN" altLang="en-US" dirty="0"/>
              <a:t>基址</a:t>
            </a:r>
            <a:r>
              <a:rPr lang="zh-CN" altLang="en-US" dirty="0" smtClean="0"/>
              <a:t>变址寻址：访问二维数组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相对基址</a:t>
            </a:r>
            <a:r>
              <a:rPr lang="zh-CN" altLang="en-US" dirty="0"/>
              <a:t>变址</a:t>
            </a:r>
            <a:r>
              <a:rPr lang="zh-CN" altLang="en-US" dirty="0" smtClean="0"/>
              <a:t>寻址：</a:t>
            </a:r>
            <a:r>
              <a:rPr lang="zh-CN" altLang="en-US" dirty="0"/>
              <a:t>访问二维数组</a:t>
            </a:r>
            <a:endParaRPr lang="en-US" altLang="zh-CN" dirty="0" smtClean="0"/>
          </a:p>
          <a:p>
            <a:r>
              <a:rPr lang="zh-CN" altLang="en-US" dirty="0"/>
              <a:t>常用操作符：</a:t>
            </a:r>
            <a:r>
              <a:rPr lang="en-US" altLang="zh-CN" dirty="0"/>
              <a:t>OFFSET</a:t>
            </a:r>
            <a:r>
              <a:rPr lang="zh-CN" altLang="en-US" dirty="0"/>
              <a:t>，</a:t>
            </a:r>
            <a:r>
              <a:rPr lang="en-US" altLang="zh-CN" dirty="0"/>
              <a:t>SEG</a:t>
            </a:r>
            <a:r>
              <a:rPr lang="zh-CN" altLang="en-US" dirty="0"/>
              <a:t>，</a:t>
            </a:r>
            <a:r>
              <a:rPr lang="en-US" altLang="zh-CN" dirty="0"/>
              <a:t>PTR</a:t>
            </a:r>
          </a:p>
          <a:p>
            <a:r>
              <a:rPr lang="zh-CN" altLang="en-US" dirty="0" smtClean="0"/>
              <a:t>子程序（过程）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堆栈</a:t>
            </a:r>
            <a:endParaRPr lang="en-US" altLang="zh-CN" dirty="0" smtClean="0"/>
          </a:p>
          <a:p>
            <a:pPr lvl="2"/>
            <a:r>
              <a:rPr lang="zh-CN" altLang="en-US" sz="2800" dirty="0"/>
              <a:t>栈顶 </a:t>
            </a:r>
            <a:r>
              <a:rPr lang="en-US" altLang="zh-CN" sz="2800" dirty="0"/>
              <a:t>—— </a:t>
            </a:r>
            <a:r>
              <a:rPr lang="zh-CN" altLang="en-US" sz="2800" dirty="0"/>
              <a:t>小地址；栈底 </a:t>
            </a:r>
            <a:r>
              <a:rPr lang="en-US" altLang="zh-CN" sz="2800" dirty="0"/>
              <a:t>—— </a:t>
            </a:r>
            <a:r>
              <a:rPr lang="zh-CN" altLang="en-US" sz="2800" dirty="0"/>
              <a:t>大地址。</a:t>
            </a:r>
          </a:p>
          <a:p>
            <a:pPr lvl="2"/>
            <a:r>
              <a:rPr lang="en-US" altLang="zh-CN" sz="2800" dirty="0"/>
              <a:t>8086</a:t>
            </a:r>
            <a:r>
              <a:rPr lang="zh-CN" altLang="en-US" sz="2800" dirty="0"/>
              <a:t>系统：堆栈中每个数据占两个字节</a:t>
            </a:r>
            <a:r>
              <a:rPr lang="en-US" altLang="zh-CN" sz="2800" dirty="0">
                <a:latin typeface="+mn-ea"/>
                <a:ea typeface="+mn-ea"/>
              </a:rPr>
              <a:t>(</a:t>
            </a:r>
            <a:r>
              <a:rPr lang="en-US" altLang="zh-CN" sz="2800" dirty="0"/>
              <a:t>16</a:t>
            </a:r>
            <a:r>
              <a:rPr lang="zh-CN" altLang="en-US" sz="2800" dirty="0"/>
              <a:t>位</a:t>
            </a:r>
            <a:r>
              <a:rPr lang="en-US" altLang="zh-CN" sz="2800" dirty="0">
                <a:latin typeface="+mn-ea"/>
                <a:ea typeface="+mn-ea"/>
              </a:rPr>
              <a:t>)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dirty="0"/>
              <a:t>保护现场、恢复现场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汇编语言结构：</a:t>
            </a:r>
            <a:r>
              <a:rPr lang="zh-CN" altLang="en-US" dirty="0"/>
              <a:t>简化段定义、完整段定义。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B93D84-87BE-4514-9293-7D5164B6320D}" type="slidenum">
              <a:rPr lang="zh-CN" altLang="en-US" smtClean="0"/>
              <a:pPr/>
              <a:t>4</a:t>
            </a:fld>
            <a:endParaRPr lang="en-US" altLang="zh-CN" dirty="0"/>
          </a:p>
        </p:txBody>
      </p:sp>
      <p:pic>
        <p:nvPicPr>
          <p:cNvPr id="3" name="图片 2">
            <a:hlinkClick r:id="rId2" action="ppaction://hlinkpres?slideindex=102&amp;slidetitle=（二）二维数组         2. 相对基址变址操作数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36370" y="836640"/>
            <a:ext cx="1456283" cy="19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25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Intel x86 </a:t>
            </a:r>
            <a:r>
              <a:rPr lang="zh-CN" altLang="en-US" dirty="0"/>
              <a:t>汇编语言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29EA-3689-43EF-BF3B-4AB4D9CC568A}" type="slidenum">
              <a:rPr lang="zh-CN" altLang="en-US" smtClean="0"/>
              <a:pPr/>
              <a:t>5</a:t>
            </a:fld>
            <a:endParaRPr lang="en-US" altLang="zh-CN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568325"/>
            <a:ext cx="8362950" cy="574675"/>
          </a:xfrm>
        </p:spPr>
        <p:txBody>
          <a:bodyPr/>
          <a:lstStyle/>
          <a:p>
            <a:pPr marL="355600" indent="-355600">
              <a:spcBef>
                <a:spcPts val="300"/>
              </a:spcBef>
            </a:pPr>
            <a:r>
              <a:rPr lang="zh-CN" altLang="en-US" dirty="0" smtClean="0">
                <a:solidFill>
                  <a:srgbClr val="0000FF"/>
                </a:solidFill>
              </a:rPr>
              <a:t>条件转移指令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388" y="1066800"/>
            <a:ext cx="8785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indent="-355600"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kern="0" dirty="0" smtClean="0"/>
              <a:t>基于特定 </a:t>
            </a:r>
            <a:r>
              <a:rPr lang="en-US" altLang="zh-CN" sz="2400" kern="0" dirty="0" smtClean="0"/>
              <a:t>CPU </a:t>
            </a:r>
            <a:r>
              <a:rPr lang="zh-CN" altLang="en-US" sz="2400" kern="0" dirty="0" smtClean="0">
                <a:solidFill>
                  <a:srgbClr val="FF0000"/>
                </a:solidFill>
                <a:ea typeface="黑体" pitchFamily="2" charset="-122"/>
              </a:rPr>
              <a:t>标志值</a:t>
            </a:r>
            <a:r>
              <a:rPr lang="zh-CN" altLang="en-US" sz="2400" kern="0" dirty="0" smtClean="0"/>
              <a:t>的跳转指令</a:t>
            </a:r>
            <a:endParaRPr lang="zh-CN" altLang="en-US" sz="2400" kern="0" dirty="0"/>
          </a:p>
        </p:txBody>
      </p:sp>
      <p:graphicFrame>
        <p:nvGraphicFramePr>
          <p:cNvPr id="7" name="Group 88"/>
          <p:cNvGraphicFramePr>
            <a:graphicFrameLocks noGrp="1"/>
          </p:cNvGraphicFramePr>
          <p:nvPr/>
        </p:nvGraphicFramePr>
        <p:xfrm>
          <a:off x="611188" y="1524000"/>
          <a:ext cx="8064500" cy="5029200"/>
        </p:xfrm>
        <a:graphic>
          <a:graphicData uri="http://schemas.openxmlformats.org/drawingml/2006/table">
            <a:tbl>
              <a:tblPr/>
              <a:tblGrid>
                <a:gridCol w="1296987"/>
                <a:gridCol w="5256213"/>
                <a:gridCol w="1511300"/>
              </a:tblGrid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助记符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描   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标志值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为零则跳转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不为零则跳转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如果设置进位标志则跳转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如果未设置进位标志则跳转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如果设置溢出标志则跳转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如果未设置溢出标志则跳转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如果设置符号标志则跳转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如果未设置符号标志则跳转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如果设置了奇偶标志则跳转（偶）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PF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如果未设置奇偶标志则跳转（奇）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PF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7894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Intel x86 </a:t>
            </a:r>
            <a:r>
              <a:rPr lang="zh-CN" altLang="en-US" dirty="0"/>
              <a:t>汇编语言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29EA-3689-43EF-BF3B-4AB4D9CC568A}" type="slidenum">
              <a:rPr lang="zh-CN" altLang="en-US" smtClean="0"/>
              <a:pPr/>
              <a:t>6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568325"/>
            <a:ext cx="8362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marR="0" lvl="0" indent="-3556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条件转移指令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2575" y="1124680"/>
            <a:ext cx="8785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marR="0" lvl="0" indent="-355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基于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无符号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整数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比较结果的跳转指令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graphicFrame>
        <p:nvGraphicFramePr>
          <p:cNvPr id="7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47181"/>
              </p:ext>
            </p:extLst>
          </p:nvPr>
        </p:nvGraphicFramePr>
        <p:xfrm>
          <a:off x="2084388" y="1628750"/>
          <a:ext cx="6767512" cy="4114800"/>
        </p:xfrm>
        <a:graphic>
          <a:graphicData uri="http://schemas.openxmlformats.org/drawingml/2006/table">
            <a:tbl>
              <a:tblPr/>
              <a:tblGrid>
                <a:gridCol w="1296988"/>
                <a:gridCol w="5470524"/>
              </a:tblGrid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助记符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描   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大于则跳转（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39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不小于或等于则跳转（同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0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大于或等于则跳转（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≥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不小于则跳转（同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JAE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小于则跳转（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＜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66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JNAE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不大于或等于则跳转（同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小于或等于则跳转（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不大于则跳转（同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JBE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138113" y="4432275"/>
            <a:ext cx="208915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t>A: Above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t>B: Below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pitchFamily="18" charset="0"/>
              </a:rPr>
              <a:t>E: Equal</a:t>
            </a:r>
            <a:endParaRPr lang="zh-CN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Picture 2" descr="C:\Users\CheXQ\AppData\Local\Microsoft\Windows\Temporary Internet Files\Content.IE5\1Q606VC8\MCj04304200000[1].wmf">
            <a:hlinkClick r:id="rId2" action="ppaction://hlinkpres?slideindex=24&amp;slidetitle=（三）条件跳转         3. 条件跳转指令的类型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25" y="5878306"/>
            <a:ext cx="17811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9829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Intel x86 </a:t>
            </a:r>
            <a:r>
              <a:rPr lang="zh-CN" altLang="en-US" dirty="0"/>
              <a:t>汇编语言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29EA-3689-43EF-BF3B-4AB4D9CC568A}" type="slidenum">
              <a:rPr lang="zh-CN" altLang="en-US" smtClean="0"/>
              <a:pPr/>
              <a:t>7</a:t>
            </a:fld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568325"/>
            <a:ext cx="83629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marR="0" lvl="0" indent="-3556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条件转移指令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2575" y="1124680"/>
            <a:ext cx="87852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5600" marR="0" lvl="0" indent="-355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基于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有符号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黑体" pitchFamily="2" charset="-122"/>
                <a:cs typeface="+mn-cs"/>
              </a:rPr>
              <a:t>整数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比较结果的跳转指令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graphicFrame>
        <p:nvGraphicFramePr>
          <p:cNvPr id="7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63275"/>
              </p:ext>
            </p:extLst>
          </p:nvPr>
        </p:nvGraphicFramePr>
        <p:xfrm>
          <a:off x="2082800" y="1628750"/>
          <a:ext cx="6769100" cy="4114800"/>
        </p:xfrm>
        <a:graphic>
          <a:graphicData uri="http://schemas.openxmlformats.org/drawingml/2006/table">
            <a:tbl>
              <a:tblPr/>
              <a:tblGrid>
                <a:gridCol w="1296987"/>
                <a:gridCol w="5472113"/>
              </a:tblGrid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助记符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描   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大于则跳转（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39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不小于或等于则跳转（同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603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大于或等于则跳转（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≥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不小于则跳转（同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JGE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小于则跳转（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＜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66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不大于或等于则跳转（同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3159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小于或等于则跳转（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leftOp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≤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rightOp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不大于则跳转（同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JLE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指令）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43"/>
          <p:cNvSpPr>
            <a:spLocks noChangeArrowheads="1"/>
          </p:cNvSpPr>
          <p:nvPr/>
        </p:nvSpPr>
        <p:spPr bwMode="auto">
          <a:xfrm>
            <a:off x="138113" y="4432275"/>
            <a:ext cx="208915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G: Greater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L: Less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E: Equal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91"/>
          <p:cNvSpPr txBox="1"/>
          <p:nvPr/>
        </p:nvSpPr>
        <p:spPr>
          <a:xfrm>
            <a:off x="354781" y="5949350"/>
            <a:ext cx="824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如何用汇编实现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if-else</a:t>
            </a: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的功能？</a:t>
            </a:r>
            <a:endParaRPr lang="zh-CN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7916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Intel x86 </a:t>
            </a:r>
            <a:r>
              <a:rPr lang="zh-CN" altLang="en-US" dirty="0"/>
              <a:t>汇编语言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10"/>
            <a:ext cx="8362950" cy="576079"/>
          </a:xfrm>
        </p:spPr>
        <p:txBody>
          <a:bodyPr/>
          <a:lstStyle/>
          <a:p>
            <a:r>
              <a:rPr lang="zh-CN" altLang="en-US" dirty="0"/>
              <a:t>数据的小端</a:t>
            </a:r>
            <a:r>
              <a:rPr lang="zh-CN" altLang="en-US" dirty="0" smtClean="0"/>
              <a:t>存储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29EA-3689-43EF-BF3B-4AB4D9CC568A}" type="slidenum">
              <a:rPr lang="zh-CN" altLang="en-US" smtClean="0"/>
              <a:pPr/>
              <a:t>8</a:t>
            </a:fld>
            <a:endParaRPr lang="en-US" altLang="zh-CN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50825" y="1268413"/>
            <a:ext cx="8713788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kern="0" dirty="0" smtClean="0"/>
              <a:t>例：</a:t>
            </a:r>
            <a:endParaRPr lang="zh-CN" altLang="en-US" kern="0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8313" y="3644900"/>
            <a:ext cx="8280400" cy="2686050"/>
          </a:xfrm>
          <a:prstGeom prst="rect">
            <a:avLst/>
          </a:prstGeom>
          <a:solidFill>
            <a:srgbClr val="FFFF99"/>
          </a:solidFill>
          <a:ln w="38100" algn="ctr">
            <a:solidFill>
              <a:srgbClr val="FF6600"/>
            </a:solidFill>
            <a:miter lim="800000"/>
            <a:headEnd/>
            <a:tailEnd/>
          </a:ln>
          <a:effectLst>
            <a:outerShdw dist="107763" dir="2700000" algn="ctr" rotWithShape="0">
              <a:srgbClr val="00007D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itchFamily="49" charset="0"/>
              </a:rPr>
              <a:t>.data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err="1">
                <a:solidFill>
                  <a:srgbClr val="000000"/>
                </a:solidFill>
                <a:latin typeface="Courier New" pitchFamily="49" charset="0"/>
              </a:rPr>
              <a:t>myDouble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itchFamily="49" charset="0"/>
              </a:rPr>
              <a:t> DWORD 12345678h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Courier New" pitchFamily="49" charset="0"/>
              </a:rPr>
              <a:t>.code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err="1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itchFamily="49" charset="0"/>
              </a:rPr>
              <a:t> ax,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itchFamily="49" charset="0"/>
              </a:rPr>
              <a:t>myDouble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itchFamily="49" charset="0"/>
              </a:rPr>
              <a:t>			; </a:t>
            </a:r>
            <a:r>
              <a:rPr lang="zh-CN" altLang="en-US" sz="2400" b="1" kern="0" dirty="0">
                <a:solidFill>
                  <a:srgbClr val="000000"/>
                </a:solidFill>
                <a:latin typeface="Courier New" pitchFamily="49" charset="0"/>
              </a:rPr>
              <a:t>错误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err="1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itchFamily="49" charset="0"/>
              </a:rPr>
              <a:t> ax, WORD PTR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itchFamily="49" charset="0"/>
              </a:rPr>
              <a:t>myDouble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itchFamily="49" charset="0"/>
              </a:rPr>
              <a:t>		; ax = ?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err="1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itchFamily="49" charset="0"/>
              </a:rPr>
              <a:t> ax, WORD PTR [myDouble+2]	; ax = ?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 err="1">
                <a:solidFill>
                  <a:srgbClr val="000000"/>
                </a:solidFill>
                <a:latin typeface="Courier New" pitchFamily="49" charset="0"/>
              </a:rPr>
              <a:t>mov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itchFamily="49" charset="0"/>
              </a:rPr>
              <a:t>bl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itchFamily="49" charset="0"/>
              </a:rPr>
              <a:t>, BYTE PTR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itchFamily="49" charset="0"/>
              </a:rPr>
              <a:t>myDouble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itchFamily="49" charset="0"/>
              </a:rPr>
              <a:t>		; </a:t>
            </a:r>
            <a:r>
              <a:rPr lang="en-US" altLang="zh-CN" sz="2400" b="1" kern="0" dirty="0" err="1">
                <a:solidFill>
                  <a:srgbClr val="000000"/>
                </a:solidFill>
                <a:latin typeface="Courier New" pitchFamily="49" charset="0"/>
              </a:rPr>
              <a:t>bl</a:t>
            </a:r>
            <a:r>
              <a:rPr lang="en-US" altLang="zh-CN" sz="2400" b="1" kern="0" dirty="0">
                <a:solidFill>
                  <a:srgbClr val="000000"/>
                </a:solidFill>
                <a:latin typeface="Courier New" pitchFamily="49" charset="0"/>
              </a:rPr>
              <a:t> = ?</a:t>
            </a:r>
          </a:p>
        </p:txBody>
      </p:sp>
      <p:graphicFrame>
        <p:nvGraphicFramePr>
          <p:cNvPr id="7" name="Group 89"/>
          <p:cNvGraphicFramePr>
            <a:graphicFrameLocks noGrp="1"/>
          </p:cNvGraphicFramePr>
          <p:nvPr/>
        </p:nvGraphicFramePr>
        <p:xfrm>
          <a:off x="3708400" y="1052513"/>
          <a:ext cx="4535488" cy="2286000"/>
        </p:xfrm>
        <a:graphic>
          <a:graphicData uri="http://schemas.openxmlformats.org/drawingml/2006/table">
            <a:tbl>
              <a:tblPr/>
              <a:tblGrid>
                <a:gridCol w="2232025"/>
                <a:gridCol w="1150938"/>
                <a:gridCol w="1152525"/>
              </a:tblGrid>
              <a:tr h="3349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偏移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字节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myDouble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78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myDouble+1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myDouble+2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myDouble+3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0003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557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</a:t>
            </a:r>
            <a:r>
              <a:rPr lang="en-US" altLang="zh-CN" dirty="0"/>
              <a:t>Intel x86 </a:t>
            </a:r>
            <a:r>
              <a:rPr lang="zh-CN" altLang="en-US" dirty="0"/>
              <a:t>汇编语言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44C29EA-3689-43EF-BF3B-4AB4D9CC568A}" type="slidenum">
              <a:rPr lang="zh-CN" altLang="en-US" smtClean="0"/>
              <a:pPr/>
              <a:t>9</a:t>
            </a:fld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388" y="692620"/>
            <a:ext cx="3600502" cy="58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279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398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anose="05000000000000000000" pitchFamily="2" charset="2"/>
              <a:buChar char="p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879600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3304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anose="05000000000000000000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P106 </a:t>
            </a:r>
            <a:r>
              <a:rPr lang="zh-CN" altLang="en-US" kern="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习题</a:t>
            </a:r>
            <a:endParaRPr lang="en-US" altLang="zh-CN" kern="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kern="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3.5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  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试编写程序将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BUFFER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中的一个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8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位二进制数转换为用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ASCII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码表示的十进制数，并按位数高低顺序存放在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ANSWER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为首地址的主存区域中。</a:t>
            </a:r>
            <a:endParaRPr lang="zh-CN" altLang="en-US" kern="0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923909" y="620713"/>
            <a:ext cx="4896241" cy="5632311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6600"/>
            </a:solidFill>
            <a:miter lim="800000"/>
            <a:headEnd/>
            <a:tailEnd type="none" w="med" len="lg"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START: MOV DX,SEG ANSWER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MOV DS,DX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</a:rPr>
              <a:t> 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      MOV </a:t>
            </a:r>
            <a:r>
              <a:rPr lang="en-US" altLang="zh-CN" sz="2000" kern="0" dirty="0">
                <a:solidFill>
                  <a:srgbClr val="000000"/>
                </a:solidFill>
              </a:rPr>
              <a:t>DI,OFFSET ANSWER</a:t>
            </a:r>
            <a:endParaRPr lang="en-US" altLang="zh-CN" sz="2000" kern="0" dirty="0" smtClean="0">
              <a:solidFill>
                <a:srgbClr val="000000"/>
              </a:solidFill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</a:rPr>
              <a:t>       MOV </a:t>
            </a:r>
            <a:r>
              <a:rPr lang="en-US" altLang="zh-CN" sz="2000" kern="0" dirty="0">
                <a:solidFill>
                  <a:srgbClr val="000000"/>
                </a:solidFill>
              </a:rPr>
              <a:t>WORD PTR [DI],3030H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</a:rPr>
              <a:t>       MOV BYTE PTR [DI+2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],’0’</a:t>
            </a:r>
            <a:endParaRPr lang="en-US" altLang="zh-CN" sz="2000" kern="0" dirty="0">
              <a:solidFill>
                <a:srgbClr val="000000"/>
              </a:solidFill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MOV AL,BUFFER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</a:rPr>
              <a:t> </a:t>
            </a:r>
            <a:r>
              <a:rPr lang="en-US" altLang="zh-CN" sz="2000" kern="0" dirty="0" smtClean="0">
                <a:solidFill>
                  <a:srgbClr val="000000"/>
                </a:solidFill>
              </a:rPr>
              <a:t>      MOV </a:t>
            </a:r>
            <a:r>
              <a:rPr lang="en-US" altLang="zh-CN" sz="2000" kern="0" dirty="0">
                <a:solidFill>
                  <a:srgbClr val="000000"/>
                </a:solidFill>
              </a:rPr>
              <a:t>AH,0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MOV BL,10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ADD DI,2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GOON:  CMP AX,0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JE  NEXT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DIV BL	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;BL=10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ADD AH,’0’	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;AH: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余数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MOV [DI],AH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MOV AH,0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DEC DI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       JMP GOON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</a:rPr>
              <a:t>NEXT: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02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heXQ_class_4比3_组成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eXQ_class_4比3_组成" id="{2E2F00E5-D45F-41D2-99A1-33C4BF84DE8C}" vid="{4F1B07DB-C361-4FB6-A6BA-95BC4BDFCDD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CheXQ_class_4比3_组成</Template>
  <TotalTime>35849</TotalTime>
  <Words>1156</Words>
  <Application>Microsoft Office PowerPoint</Application>
  <PresentationFormat>全屏显示(4:3)</PresentationFormat>
  <Paragraphs>275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Courier New</vt:lpstr>
      <vt:lpstr>Arial Black</vt:lpstr>
      <vt:lpstr>黑体</vt:lpstr>
      <vt:lpstr>Wingdings</vt:lpstr>
      <vt:lpstr>楷体</vt:lpstr>
      <vt:lpstr>Times New Roman</vt:lpstr>
      <vt:lpstr>Arial</vt:lpstr>
      <vt:lpstr>宋体</vt:lpstr>
      <vt:lpstr>楷体_GB2312</vt:lpstr>
      <vt:lpstr>CheXQ_class_4比3_组成</vt:lpstr>
      <vt:lpstr>微机原理与系统设计 复习(1503014/19/41班)</vt:lpstr>
      <vt:lpstr>第2章  8086/8088 CPU</vt:lpstr>
      <vt:lpstr>第3章  Intel x86 汇编语言</vt:lpstr>
      <vt:lpstr>第3章  Intel x86 汇编语言</vt:lpstr>
      <vt:lpstr>第3章  Intel x86 汇编语言</vt:lpstr>
      <vt:lpstr>第3章  Intel x86 汇编语言</vt:lpstr>
      <vt:lpstr>第3章  Intel x86 汇编语言</vt:lpstr>
      <vt:lpstr>第3章  Intel x86 汇编语言</vt:lpstr>
      <vt:lpstr>第3章  Intel x86 汇编语言</vt:lpstr>
      <vt:lpstr>第4章  总线</vt:lpstr>
      <vt:lpstr>第5章  存储技术</vt:lpstr>
      <vt:lpstr>第5章  存储技术</vt:lpstr>
      <vt:lpstr>第6章  输入/输出技术</vt:lpstr>
      <vt:lpstr>第6章  输入/输出技术</vt:lpstr>
      <vt:lpstr>第6章  输入/输出技术</vt:lpstr>
      <vt:lpstr>第7章  常用接口器件</vt:lpstr>
      <vt:lpstr>第7章  常用接口器件</vt:lpstr>
      <vt:lpstr>第8章  基于ISA总线的I/O接口设计</vt:lpstr>
    </vt:vector>
  </TitlesOfParts>
  <Company>西安电子科技大学 计算机学院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期末复习</dc:subject>
  <dc:creator>车向泉</dc:creator>
  <dc:description>期末复习</dc:description>
  <cp:lastModifiedBy>车向泉</cp:lastModifiedBy>
  <cp:revision>1693</cp:revision>
  <dcterms:created xsi:type="dcterms:W3CDTF">1601-01-01T00:00:00Z</dcterms:created>
  <dcterms:modified xsi:type="dcterms:W3CDTF">2017-12-03T14:56:17Z</dcterms:modified>
</cp:coreProperties>
</file>