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CC"/>
    <a:srgbClr val="FFFF00"/>
    <a:srgbClr val="FF66CC"/>
    <a:srgbClr val="00FF00"/>
    <a:srgbClr val="D60093"/>
    <a:srgbClr val="3399FF"/>
    <a:srgbClr val="CC66FF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75252-B5FF-470F-B61A-D0D743788986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C2BA8-322C-4BBB-BFD1-9D953BC03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1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C2BA8-322C-4BBB-BFD1-9D953BC03B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0" y="2590800"/>
              <a:ext cx="9144000" cy="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0539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73250"/>
            <a:ext cx="2895600" cy="32419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计算机学院</a:t>
            </a:r>
            <a:endParaRPr lang="en-US" altLang="zh-CN" sz="2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Rectangle 16"/>
          <p:cNvSpPr txBox="1">
            <a:spLocks noChangeArrowheads="1"/>
          </p:cNvSpPr>
          <p:nvPr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fld id="{87D8CD90-EB6C-4EF8-843B-BC01DDFAB9E6}" type="datetime3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 algn="l"/>
              <a:t>2018年9月12日星期三</a:t>
            </a:fld>
            <a:endParaRPr lang="en-US" altLang="zh-CN" sz="2000" b="1" dirty="0" smtClean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/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pPr algn="l"/>
              <a:t>15:55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00" y="89034"/>
            <a:ext cx="1677745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8178" y="620610"/>
            <a:ext cx="2914088" cy="86541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018178" y="690564"/>
            <a:ext cx="6874638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组合 1"/>
          <p:cNvGrpSpPr/>
          <p:nvPr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6" name="直接连接符 5"/>
            <p:cNvCxnSpPr/>
            <p:nvPr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0" name="组合 39"/>
            <p:cNvGrpSpPr/>
            <p:nvPr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325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B9BAD57-5CDD-4C3B-94A7-CC33A46C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53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D07C085-E71C-43B6-8837-58CB1CCC9C27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B9BAD57-5CDD-4C3B-94A7-CC33A46C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457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268288" indent="-268288">
              <a:defRPr sz="2400"/>
            </a:lvl1pPr>
            <a:lvl2pPr marL="536575" indent="-268288">
              <a:defRPr sz="2400"/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D07C085-E71C-43B6-8837-58CB1CCC9C27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B9BAD57-5CDD-4C3B-94A7-CC33A46C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752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990" y="116540"/>
            <a:ext cx="82296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20610"/>
            <a:ext cx="4040188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044341"/>
            <a:ext cx="4040188" cy="5337069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620610"/>
            <a:ext cx="4041775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044342"/>
            <a:ext cx="4041775" cy="5337068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D07C085-E71C-43B6-8837-58CB1CCC9C27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B9BAD57-5CDD-4C3B-94A7-CC33A46C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77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B9BAD57-5CDD-4C3B-94A7-CC33A46C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252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410"/>
            <a:ext cx="2895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66739"/>
            <a:ext cx="8362950" cy="581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3777"/>
            <a:ext cx="2133600" cy="33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fld id="{0D07C085-E71C-43B6-8837-58CB1CCC9C27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B9BAD57-5CDD-4C3B-94A7-CC33A46C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3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eaLnBrk="1" fontAlgn="base" hangingPunct="1">
        <a:spcBef>
          <a:spcPts val="3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eaLnBrk="1" fontAlgn="base" hangingPunct="1">
        <a:spcBef>
          <a:spcPts val="3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eaLnBrk="1" fontAlgn="base" hangingPunct="1">
        <a:spcBef>
          <a:spcPts val="3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eaLnBrk="1" fontAlgn="base" hangingPunct="1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FF00"/>
                </a:solidFill>
                <a:ea typeface="黑体" panose="02010609060101010101" pitchFamily="49" charset="-122"/>
              </a:rPr>
              <a:t>微机原理</a:t>
            </a:r>
            <a:r>
              <a:rPr lang="zh-CN" altLang="en-US" sz="3600" dirty="0">
                <a:ea typeface="黑体" panose="02010609060101010101" pitchFamily="49" charset="-122"/>
              </a:rPr>
              <a:t>及</a:t>
            </a:r>
            <a:r>
              <a:rPr lang="zh-CN" altLang="en-US" sz="3600" dirty="0">
                <a:solidFill>
                  <a:srgbClr val="FFCCFF"/>
                </a:solidFill>
                <a:ea typeface="黑体" panose="02010609060101010101" pitchFamily="49" charset="-122"/>
              </a:rPr>
              <a:t>接口技术</a:t>
            </a:r>
            <a:r>
              <a:rPr lang="zh-CN" altLang="en-US" sz="4400" dirty="0">
                <a:ea typeface="黑体" panose="02010609060101010101" pitchFamily="49" charset="-122"/>
              </a:rPr>
              <a:t/>
            </a:r>
            <a:br>
              <a:rPr lang="zh-CN" altLang="en-US" sz="4400" dirty="0">
                <a:ea typeface="黑体" panose="02010609060101010101" pitchFamily="49" charset="-122"/>
              </a:rPr>
            </a:br>
            <a:r>
              <a:rPr lang="zh-CN" altLang="en-US" dirty="0">
                <a:ea typeface="黑体" panose="02010609060101010101" pitchFamily="49" charset="-122"/>
              </a:rPr>
              <a:t>第</a:t>
            </a:r>
            <a:r>
              <a:rPr lang="en-US" altLang="zh-CN" sz="7200" dirty="0">
                <a:ea typeface="黑体" panose="02010609060101010101" pitchFamily="49" charset="-12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章  </a:t>
            </a:r>
            <a:r>
              <a:rPr lang="en-US" altLang="zh-CN" dirty="0">
                <a:ea typeface="黑体" panose="02010609060101010101" pitchFamily="49" charset="-122"/>
              </a:rPr>
              <a:t>Intel</a:t>
            </a:r>
            <a:r>
              <a:rPr lang="zh-CN" altLang="en-US" dirty="0">
                <a:ea typeface="黑体" panose="02010609060101010101" pitchFamily="49" charset="-122"/>
              </a:rPr>
              <a:t>单核</a:t>
            </a:r>
            <a:r>
              <a:rPr lang="en-US" altLang="zh-CN" dirty="0">
                <a:ea typeface="黑体" panose="02010609060101010101" pitchFamily="49" charset="-122"/>
              </a:rPr>
              <a:t>/</a:t>
            </a:r>
            <a:r>
              <a:rPr lang="zh-CN" altLang="en-US" dirty="0">
                <a:ea typeface="黑体" panose="02010609060101010101" pitchFamily="49" charset="-122"/>
              </a:rPr>
              <a:t>多核</a:t>
            </a:r>
            <a:r>
              <a:rPr lang="zh-CN" altLang="en-US" dirty="0" smtClean="0">
                <a:ea typeface="黑体" panose="02010609060101010101" pitchFamily="49" charset="-122"/>
              </a:rPr>
              <a:t>处理器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1760" y="4293096"/>
            <a:ext cx="6579840" cy="648072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单核处理器（</a:t>
            </a:r>
            <a:r>
              <a:rPr lang="en-US" altLang="zh-CN" dirty="0"/>
              <a:t>8086/8088</a:t>
            </a:r>
            <a:r>
              <a:rPr lang="zh-CN" altLang="en-US" dirty="0"/>
              <a:t>）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635897" y="5013176"/>
            <a:ext cx="496855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600" b="1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1pPr>
            <a:lvl2pPr marL="62865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kern="0" dirty="0" smtClean="0"/>
              <a:t>关于</a:t>
            </a:r>
            <a:r>
              <a:rPr lang="zh-CN" altLang="en-US" kern="0" dirty="0" smtClean="0">
                <a:solidFill>
                  <a:srgbClr val="FF0066"/>
                </a:solidFill>
              </a:rPr>
              <a:t>奇偶存储体</a:t>
            </a:r>
            <a:r>
              <a:rPr lang="zh-CN" altLang="en-US" kern="0" dirty="0" smtClean="0"/>
              <a:t>的解释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072158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445625" y="903657"/>
            <a:ext cx="1296144" cy="36004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445625" y="1263697"/>
            <a:ext cx="1296144" cy="3600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445625" y="1623737"/>
            <a:ext cx="1296144" cy="36004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445625" y="1983777"/>
            <a:ext cx="1296144" cy="3600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3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445625" y="2343817"/>
            <a:ext cx="1296144" cy="36004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445625" y="2703857"/>
            <a:ext cx="1296144" cy="3600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5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445625" y="3063897"/>
            <a:ext cx="1296144" cy="36004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445625" y="3423937"/>
            <a:ext cx="1296144" cy="3600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7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445625" y="3783977"/>
            <a:ext cx="1296144" cy="36004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445625" y="4144017"/>
            <a:ext cx="1296144" cy="3600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445625" y="4504057"/>
            <a:ext cx="1296144" cy="36004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445625" y="4864097"/>
            <a:ext cx="1296144" cy="3600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11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445625" y="5224137"/>
            <a:ext cx="1296144" cy="36004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12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445625" y="5584177"/>
            <a:ext cx="1296144" cy="3600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13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445625" y="5944217"/>
            <a:ext cx="1296144" cy="36004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14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45625" y="6304257"/>
            <a:ext cx="1296144" cy="3600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15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09521" y="903657"/>
            <a:ext cx="936104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rPr>
              <a:t>000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509521" y="1263697"/>
            <a:ext cx="936104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000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509521" y="1623737"/>
            <a:ext cx="936104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001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509521" y="1983777"/>
            <a:ext cx="936104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001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509521" y="2343817"/>
            <a:ext cx="936104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010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509521" y="2703857"/>
            <a:ext cx="936104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010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509521" y="3063897"/>
            <a:ext cx="936104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011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509521" y="3423937"/>
            <a:ext cx="936104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011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509521" y="3789040"/>
            <a:ext cx="936104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100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509521" y="4149080"/>
            <a:ext cx="936104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100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509521" y="4509120"/>
            <a:ext cx="936104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101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509521" y="4869160"/>
            <a:ext cx="936104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101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509521" y="5229200"/>
            <a:ext cx="936104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110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2509521" y="5589240"/>
            <a:ext cx="936104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110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2509521" y="5949280"/>
            <a:ext cx="936104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111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509521" y="6309320"/>
            <a:ext cx="936104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111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907704" y="980728"/>
            <a:ext cx="720080" cy="715017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000</a:t>
            </a:r>
          </a:p>
          <a:p>
            <a:pPr marL="0" marR="0" indent="0" algn="ctr" defTabSz="914400" rtl="0" eaLnBrk="1" fontAlgn="base" latinLnBrk="0" hangingPunct="1">
              <a:lnSpc>
                <a:spcPct val="8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907704" y="1695745"/>
            <a:ext cx="720080" cy="715017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001</a:t>
            </a:r>
          </a:p>
          <a:p>
            <a:pPr algn="ctr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1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907704" y="2410762"/>
            <a:ext cx="720080" cy="715017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010</a:t>
            </a:r>
          </a:p>
          <a:p>
            <a:pPr algn="ctr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2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907704" y="3125779"/>
            <a:ext cx="720080" cy="715017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011</a:t>
            </a:r>
          </a:p>
          <a:p>
            <a:pPr algn="ctr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3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907704" y="3837311"/>
            <a:ext cx="720080" cy="715017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100</a:t>
            </a:r>
          </a:p>
          <a:p>
            <a:pPr algn="ctr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4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1907704" y="4561293"/>
            <a:ext cx="720080" cy="715017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101</a:t>
            </a:r>
          </a:p>
          <a:p>
            <a:pPr algn="ctr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5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907704" y="5303205"/>
            <a:ext cx="720080" cy="715017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110</a:t>
            </a:r>
          </a:p>
          <a:p>
            <a:pPr algn="ctr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6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907704" y="6079305"/>
            <a:ext cx="720080" cy="627039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111</a:t>
            </a:r>
          </a:p>
          <a:p>
            <a:pPr algn="ctr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7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左大括号 60"/>
          <p:cNvSpPr/>
          <p:nvPr/>
        </p:nvSpPr>
        <p:spPr bwMode="auto">
          <a:xfrm>
            <a:off x="2537888" y="945770"/>
            <a:ext cx="184194" cy="656758"/>
          </a:xfrm>
          <a:prstGeom prst="leftBrace">
            <a:avLst>
              <a:gd name="adj1" fmla="val 41531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左大括号 61"/>
          <p:cNvSpPr/>
          <p:nvPr/>
        </p:nvSpPr>
        <p:spPr bwMode="auto">
          <a:xfrm>
            <a:off x="2537888" y="1684820"/>
            <a:ext cx="184194" cy="612475"/>
          </a:xfrm>
          <a:prstGeom prst="leftBrace">
            <a:avLst>
              <a:gd name="adj1" fmla="val 41531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左大括号 62"/>
          <p:cNvSpPr/>
          <p:nvPr/>
        </p:nvSpPr>
        <p:spPr bwMode="auto">
          <a:xfrm>
            <a:off x="2537888" y="2393826"/>
            <a:ext cx="184194" cy="633676"/>
          </a:xfrm>
          <a:prstGeom prst="leftBrace">
            <a:avLst>
              <a:gd name="adj1" fmla="val 41531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左大括号 63"/>
          <p:cNvSpPr/>
          <p:nvPr/>
        </p:nvSpPr>
        <p:spPr bwMode="auto">
          <a:xfrm>
            <a:off x="2537888" y="3124980"/>
            <a:ext cx="184194" cy="612476"/>
          </a:xfrm>
          <a:prstGeom prst="leftBrace">
            <a:avLst>
              <a:gd name="adj1" fmla="val 41531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左大括号 64"/>
          <p:cNvSpPr/>
          <p:nvPr/>
        </p:nvSpPr>
        <p:spPr bwMode="auto">
          <a:xfrm>
            <a:off x="2537888" y="3834399"/>
            <a:ext cx="184194" cy="624712"/>
          </a:xfrm>
          <a:prstGeom prst="leftBrace">
            <a:avLst>
              <a:gd name="adj1" fmla="val 41531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左大括号 65"/>
          <p:cNvSpPr/>
          <p:nvPr/>
        </p:nvSpPr>
        <p:spPr bwMode="auto">
          <a:xfrm>
            <a:off x="2537888" y="4551739"/>
            <a:ext cx="184194" cy="643972"/>
          </a:xfrm>
          <a:prstGeom prst="leftBrace">
            <a:avLst>
              <a:gd name="adj1" fmla="val 41531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左大括号 66"/>
          <p:cNvSpPr/>
          <p:nvPr/>
        </p:nvSpPr>
        <p:spPr bwMode="auto">
          <a:xfrm>
            <a:off x="2537888" y="5279622"/>
            <a:ext cx="184194" cy="627039"/>
          </a:xfrm>
          <a:prstGeom prst="leftBrace">
            <a:avLst>
              <a:gd name="adj1" fmla="val 41531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左大括号 67"/>
          <p:cNvSpPr/>
          <p:nvPr/>
        </p:nvSpPr>
        <p:spPr bwMode="auto">
          <a:xfrm>
            <a:off x="2537888" y="5995801"/>
            <a:ext cx="184194" cy="630940"/>
          </a:xfrm>
          <a:prstGeom prst="leftBrace">
            <a:avLst>
              <a:gd name="adj1" fmla="val 41531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208864" y="387309"/>
            <a:ext cx="297068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</a:t>
            </a:r>
            <a:r>
              <a:rPr lang="zh-CN" altLang="en-US" sz="2400" b="1" dirty="0" smtClean="0"/>
              <a:t>地址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dirty="0" smtClean="0"/>
              <a:t>内存地址</a:t>
            </a:r>
            <a:r>
              <a:rPr lang="en-US" altLang="zh-CN" sz="2400" b="1" dirty="0">
                <a:latin typeface="+mn-ea"/>
              </a:rPr>
              <a:t>)</a:t>
            </a:r>
            <a:endParaRPr lang="zh-CN" altLang="en-US" sz="2400" b="1" dirty="0"/>
          </a:p>
        </p:txBody>
      </p:sp>
      <p:sp>
        <p:nvSpPr>
          <p:cNvPr id="70" name="矩形 69"/>
          <p:cNvSpPr/>
          <p:nvPr/>
        </p:nvSpPr>
        <p:spPr>
          <a:xfrm>
            <a:off x="683568" y="103581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</a:t>
            </a:r>
            <a:r>
              <a:rPr lang="zh-CN" altLang="en-US" sz="2400" b="1" dirty="0" smtClean="0"/>
              <a:t>地址</a:t>
            </a:r>
            <a:endParaRPr lang="zh-CN" altLang="en-US" sz="2400" b="1" dirty="0"/>
          </a:p>
        </p:txBody>
      </p:sp>
      <p:cxnSp>
        <p:nvCxnSpPr>
          <p:cNvPr id="72" name="直接箭头连接符 71"/>
          <p:cNvCxnSpPr/>
          <p:nvPr/>
        </p:nvCxnSpPr>
        <p:spPr bwMode="auto">
          <a:xfrm>
            <a:off x="3042152" y="755146"/>
            <a:ext cx="0" cy="2160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>
            <a:off x="1717433" y="1268760"/>
            <a:ext cx="28803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78" name="左右箭头 77"/>
          <p:cNvSpPr/>
          <p:nvPr/>
        </p:nvSpPr>
        <p:spPr bwMode="auto">
          <a:xfrm>
            <a:off x="5628799" y="969738"/>
            <a:ext cx="936104" cy="227878"/>
          </a:xfrm>
          <a:prstGeom prst="leftRightArrow">
            <a:avLst>
              <a:gd name="adj1" fmla="val 41640"/>
              <a:gd name="adj2" fmla="val 50000"/>
            </a:avLst>
          </a:prstGeom>
          <a:solidFill>
            <a:srgbClr val="FF9933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左右箭头 78"/>
          <p:cNvSpPr/>
          <p:nvPr/>
        </p:nvSpPr>
        <p:spPr bwMode="auto">
          <a:xfrm>
            <a:off x="5628799" y="1329778"/>
            <a:ext cx="936104" cy="227878"/>
          </a:xfrm>
          <a:prstGeom prst="leftRightArrow">
            <a:avLst>
              <a:gd name="adj1" fmla="val 41640"/>
              <a:gd name="adj2" fmla="val 50000"/>
            </a:avLst>
          </a:prstGeom>
          <a:solidFill>
            <a:srgbClr val="CC66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492895" y="871311"/>
            <a:ext cx="114486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6600"/>
                </a:solidFill>
              </a:rPr>
              <a:t>D</a:t>
            </a:r>
            <a:r>
              <a:rPr lang="en-US" altLang="zh-CN" sz="2400" b="1" baseline="-25000" dirty="0" smtClean="0">
                <a:solidFill>
                  <a:srgbClr val="FF6600"/>
                </a:solidFill>
              </a:rPr>
              <a:t>0</a:t>
            </a:r>
            <a:r>
              <a:rPr lang="zh-CN" altLang="en-US" sz="2400" b="1" dirty="0" smtClean="0">
                <a:solidFill>
                  <a:srgbClr val="FF6600"/>
                </a:solidFill>
              </a:rPr>
              <a:t>～</a:t>
            </a:r>
            <a:r>
              <a:rPr lang="en-US" altLang="zh-CN" sz="2400" b="1" dirty="0" smtClean="0">
                <a:solidFill>
                  <a:srgbClr val="FF6600"/>
                </a:solidFill>
              </a:rPr>
              <a:t>D</a:t>
            </a:r>
            <a:r>
              <a:rPr lang="en-US" altLang="zh-CN" sz="2400" b="1" baseline="-25000" dirty="0" smtClean="0">
                <a:solidFill>
                  <a:srgbClr val="FF6600"/>
                </a:solidFill>
              </a:rPr>
              <a:t>7</a:t>
            </a:r>
            <a:endParaRPr lang="zh-CN" altLang="en-US" sz="2400" b="1" baseline="-25000" dirty="0">
              <a:solidFill>
                <a:srgbClr val="FF66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492895" y="1231351"/>
            <a:ext cx="124745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D60093"/>
                </a:solidFill>
              </a:rPr>
              <a:t>D</a:t>
            </a:r>
            <a:r>
              <a:rPr lang="en-US" altLang="zh-CN" sz="2400" b="1" baseline="-25000" dirty="0" smtClean="0">
                <a:solidFill>
                  <a:srgbClr val="D60093"/>
                </a:solidFill>
              </a:rPr>
              <a:t>8</a:t>
            </a:r>
            <a:r>
              <a:rPr lang="zh-CN" altLang="en-US" sz="2400" b="1" dirty="0" smtClean="0">
                <a:solidFill>
                  <a:srgbClr val="D60093"/>
                </a:solidFill>
              </a:rPr>
              <a:t>～</a:t>
            </a:r>
            <a:r>
              <a:rPr lang="en-US" altLang="zh-CN" sz="2400" b="1" dirty="0" smtClean="0">
                <a:solidFill>
                  <a:srgbClr val="D60093"/>
                </a:solidFill>
              </a:rPr>
              <a:t>D</a:t>
            </a:r>
            <a:r>
              <a:rPr lang="en-US" altLang="zh-CN" sz="2400" b="1" baseline="-25000" dirty="0" smtClean="0">
                <a:solidFill>
                  <a:srgbClr val="D60093"/>
                </a:solidFill>
              </a:rPr>
              <a:t>15</a:t>
            </a:r>
            <a:endParaRPr lang="zh-CN" altLang="en-US" sz="2400" b="1" baseline="-25000" dirty="0">
              <a:solidFill>
                <a:srgbClr val="D60093"/>
              </a:solidFill>
            </a:endParaRPr>
          </a:p>
        </p:txBody>
      </p:sp>
      <p:cxnSp>
        <p:nvCxnSpPr>
          <p:cNvPr id="71" name="直接连接符 70"/>
          <p:cNvCxnSpPr>
            <a:stCxn id="4" idx="3"/>
          </p:cNvCxnSpPr>
          <p:nvPr/>
        </p:nvCxnSpPr>
        <p:spPr bwMode="auto">
          <a:xfrm flipV="1">
            <a:off x="4741769" y="1083360"/>
            <a:ext cx="887030" cy="317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flipV="1">
            <a:off x="4756999" y="1804075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/>
          <p:nvPr/>
        </p:nvCxnSpPr>
        <p:spPr bwMode="auto">
          <a:xfrm flipV="1">
            <a:off x="4756999" y="2527369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4741769" y="3243915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 flipV="1">
            <a:off x="4741769" y="3967209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 flipV="1">
            <a:off x="4741769" y="4680864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 flipV="1">
            <a:off x="4741769" y="5407368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 flipV="1">
            <a:off x="4741769" y="6121024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 flipV="1">
            <a:off x="5060826" y="1083360"/>
            <a:ext cx="0" cy="5037664"/>
          </a:xfrm>
          <a:prstGeom prst="line">
            <a:avLst/>
          </a:prstGeom>
          <a:solidFill>
            <a:schemeClr val="accent1"/>
          </a:solidFill>
          <a:ln w="95250" cap="sq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接连接符 84"/>
          <p:cNvCxnSpPr>
            <a:stCxn id="15" idx="3"/>
          </p:cNvCxnSpPr>
          <p:nvPr/>
        </p:nvCxnSpPr>
        <p:spPr bwMode="auto">
          <a:xfrm>
            <a:off x="4741769" y="1443717"/>
            <a:ext cx="875563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>
            <a:off x="4739362" y="2163797"/>
            <a:ext cx="618856" cy="0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>
            <a:off x="4739362" y="2883877"/>
            <a:ext cx="618856" cy="0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4739362" y="3602192"/>
            <a:ext cx="618856" cy="0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/>
          <p:nvPr/>
        </p:nvCxnSpPr>
        <p:spPr bwMode="auto">
          <a:xfrm>
            <a:off x="4739362" y="4324037"/>
            <a:ext cx="618856" cy="0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>
            <a:off x="4739362" y="5044117"/>
            <a:ext cx="618856" cy="0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>
            <a:off x="4751398" y="5771161"/>
            <a:ext cx="618856" cy="0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4751398" y="6484277"/>
            <a:ext cx="618856" cy="0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 flipV="1">
            <a:off x="5358218" y="1443717"/>
            <a:ext cx="0" cy="5040560"/>
          </a:xfrm>
          <a:prstGeom prst="line">
            <a:avLst/>
          </a:prstGeom>
          <a:solidFill>
            <a:schemeClr val="accent1"/>
          </a:solidFill>
          <a:ln w="95250" cap="sq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28194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723839" y="692696"/>
            <a:ext cx="1296144" cy="36004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723839" y="1052736"/>
            <a:ext cx="1296144" cy="36004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2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723839" y="1412776"/>
            <a:ext cx="1296144" cy="36004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23839" y="1772816"/>
            <a:ext cx="1296144" cy="36004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6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723839" y="2132856"/>
            <a:ext cx="1296144" cy="36004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723839" y="2492896"/>
            <a:ext cx="1296144" cy="36004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10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723839" y="2852936"/>
            <a:ext cx="1296144" cy="36004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12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723839" y="3212976"/>
            <a:ext cx="1296144" cy="36004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14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723839" y="3783977"/>
            <a:ext cx="1296144" cy="3600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723839" y="4144017"/>
            <a:ext cx="1296144" cy="3600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723839" y="4504057"/>
            <a:ext cx="1296144" cy="3600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5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723839" y="4864097"/>
            <a:ext cx="1296144" cy="3600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7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723839" y="5224137"/>
            <a:ext cx="1296144" cy="3600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9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723839" y="5584177"/>
            <a:ext cx="1296144" cy="3600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11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23839" y="5944217"/>
            <a:ext cx="1296144" cy="3600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13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723839" y="6304257"/>
            <a:ext cx="1296144" cy="3600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15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266037" y="692696"/>
            <a:ext cx="457801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rPr>
              <a:t>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266037" y="1052736"/>
            <a:ext cx="457801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266037" y="1412776"/>
            <a:ext cx="457801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266037" y="1772816"/>
            <a:ext cx="457801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266037" y="2132856"/>
            <a:ext cx="457801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266037" y="2492896"/>
            <a:ext cx="457801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5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266037" y="2852936"/>
            <a:ext cx="457801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6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266037" y="3212976"/>
            <a:ext cx="457801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7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266037" y="3789040"/>
            <a:ext cx="457802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266037" y="4149080"/>
            <a:ext cx="457802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266037" y="4509120"/>
            <a:ext cx="457802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266037" y="4869160"/>
            <a:ext cx="457802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266037" y="5229200"/>
            <a:ext cx="457802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266037" y="5589240"/>
            <a:ext cx="457802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5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266037" y="5949280"/>
            <a:ext cx="457802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6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266037" y="6309320"/>
            <a:ext cx="457802" cy="36004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7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626078" y="195956"/>
            <a:ext cx="297068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</a:t>
            </a:r>
            <a:r>
              <a:rPr lang="zh-CN" altLang="en-US" sz="2400" b="1" dirty="0" smtClean="0"/>
              <a:t>地址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dirty="0" smtClean="0"/>
              <a:t>内存地址</a:t>
            </a:r>
            <a:r>
              <a:rPr lang="en-US" altLang="zh-CN" sz="2400" b="1" dirty="0">
                <a:latin typeface="+mn-ea"/>
              </a:rPr>
              <a:t>)</a:t>
            </a:r>
            <a:endParaRPr lang="zh-CN" altLang="en-US" sz="2400" b="1" dirty="0"/>
          </a:p>
        </p:txBody>
      </p:sp>
      <p:sp>
        <p:nvSpPr>
          <p:cNvPr id="70" name="矩形 69"/>
          <p:cNvSpPr/>
          <p:nvPr/>
        </p:nvSpPr>
        <p:spPr>
          <a:xfrm>
            <a:off x="3369257" y="63678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</a:t>
            </a:r>
            <a:r>
              <a:rPr lang="zh-CN" altLang="en-US" sz="2400" b="1" dirty="0" smtClean="0"/>
              <a:t>地址</a:t>
            </a:r>
            <a:endParaRPr lang="zh-CN" altLang="en-US" sz="2400" b="1" dirty="0"/>
          </a:p>
        </p:txBody>
      </p:sp>
      <p:sp>
        <p:nvSpPr>
          <p:cNvPr id="78" name="左右箭头 77"/>
          <p:cNvSpPr/>
          <p:nvPr/>
        </p:nvSpPr>
        <p:spPr bwMode="auto">
          <a:xfrm>
            <a:off x="6907013" y="753614"/>
            <a:ext cx="936104" cy="227878"/>
          </a:xfrm>
          <a:prstGeom prst="leftRightArrow">
            <a:avLst>
              <a:gd name="adj1" fmla="val 41640"/>
              <a:gd name="adj2" fmla="val 50000"/>
            </a:avLst>
          </a:prstGeom>
          <a:solidFill>
            <a:srgbClr val="FF9933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左右箭头 78"/>
          <p:cNvSpPr/>
          <p:nvPr/>
        </p:nvSpPr>
        <p:spPr bwMode="auto">
          <a:xfrm>
            <a:off x="6907013" y="3851607"/>
            <a:ext cx="936104" cy="227878"/>
          </a:xfrm>
          <a:prstGeom prst="leftRightArrow">
            <a:avLst>
              <a:gd name="adj1" fmla="val 41640"/>
              <a:gd name="adj2" fmla="val 50000"/>
            </a:avLst>
          </a:prstGeom>
          <a:solidFill>
            <a:srgbClr val="CC66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771109" y="655187"/>
            <a:ext cx="114486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6600"/>
                </a:solidFill>
              </a:rPr>
              <a:t>D</a:t>
            </a:r>
            <a:r>
              <a:rPr lang="en-US" altLang="zh-CN" sz="2400" b="1" baseline="-25000" dirty="0" smtClean="0">
                <a:solidFill>
                  <a:srgbClr val="FF6600"/>
                </a:solidFill>
              </a:rPr>
              <a:t>0</a:t>
            </a:r>
            <a:r>
              <a:rPr lang="zh-CN" altLang="en-US" sz="2400" b="1" dirty="0" smtClean="0">
                <a:solidFill>
                  <a:srgbClr val="FF6600"/>
                </a:solidFill>
              </a:rPr>
              <a:t>～</a:t>
            </a:r>
            <a:r>
              <a:rPr lang="en-US" altLang="zh-CN" sz="2400" b="1" dirty="0" smtClean="0">
                <a:solidFill>
                  <a:srgbClr val="FF6600"/>
                </a:solidFill>
              </a:rPr>
              <a:t>D</a:t>
            </a:r>
            <a:r>
              <a:rPr lang="en-US" altLang="zh-CN" sz="2400" b="1" baseline="-25000" dirty="0" smtClean="0">
                <a:solidFill>
                  <a:srgbClr val="FF6600"/>
                </a:solidFill>
              </a:rPr>
              <a:t>7</a:t>
            </a:r>
            <a:endParaRPr lang="zh-CN" altLang="en-US" sz="2400" b="1" baseline="-25000" dirty="0">
              <a:solidFill>
                <a:srgbClr val="FF66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771109" y="3753180"/>
            <a:ext cx="124745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D60093"/>
                </a:solidFill>
              </a:rPr>
              <a:t>D</a:t>
            </a:r>
            <a:r>
              <a:rPr lang="en-US" altLang="zh-CN" sz="2400" b="1" baseline="-25000" dirty="0" smtClean="0">
                <a:solidFill>
                  <a:srgbClr val="D60093"/>
                </a:solidFill>
              </a:rPr>
              <a:t>8</a:t>
            </a:r>
            <a:r>
              <a:rPr lang="zh-CN" altLang="en-US" sz="2400" b="1" dirty="0" smtClean="0">
                <a:solidFill>
                  <a:srgbClr val="D60093"/>
                </a:solidFill>
              </a:rPr>
              <a:t>～</a:t>
            </a:r>
            <a:r>
              <a:rPr lang="en-US" altLang="zh-CN" sz="2400" b="1" dirty="0" smtClean="0">
                <a:solidFill>
                  <a:srgbClr val="D60093"/>
                </a:solidFill>
              </a:rPr>
              <a:t>D</a:t>
            </a:r>
            <a:r>
              <a:rPr lang="en-US" altLang="zh-CN" sz="2400" b="1" baseline="-25000" dirty="0" smtClean="0">
                <a:solidFill>
                  <a:srgbClr val="D60093"/>
                </a:solidFill>
              </a:rPr>
              <a:t>15</a:t>
            </a:r>
            <a:endParaRPr lang="zh-CN" altLang="en-US" sz="2400" b="1" baseline="-25000" dirty="0">
              <a:solidFill>
                <a:srgbClr val="D60093"/>
              </a:solidFill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 flipV="1">
            <a:off x="6019983" y="867236"/>
            <a:ext cx="887030" cy="317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 flipV="1">
            <a:off x="6007947" y="1235286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 flipV="1">
            <a:off x="6009178" y="1587632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 flipV="1">
            <a:off x="6339040" y="867236"/>
            <a:ext cx="0" cy="2509842"/>
          </a:xfrm>
          <a:prstGeom prst="line">
            <a:avLst/>
          </a:prstGeom>
          <a:solidFill>
            <a:schemeClr val="accent1"/>
          </a:solidFill>
          <a:ln w="95250" cap="sq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 flipV="1">
            <a:off x="6017576" y="1950886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 flipV="1">
            <a:off x="6014580" y="2312875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 flipV="1">
            <a:off x="6022391" y="2663982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 flipV="1">
            <a:off x="6014579" y="3031007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/>
          <p:nvPr/>
        </p:nvCxnSpPr>
        <p:spPr bwMode="auto">
          <a:xfrm flipV="1">
            <a:off x="6022391" y="3377077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 flipV="1">
            <a:off x="6029519" y="3962048"/>
            <a:ext cx="887030" cy="317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 flipV="1">
            <a:off x="6017483" y="4330098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/>
          <p:nvPr/>
        </p:nvCxnSpPr>
        <p:spPr bwMode="auto">
          <a:xfrm flipV="1">
            <a:off x="6018714" y="4682444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 flipV="1">
            <a:off x="6348576" y="3962048"/>
            <a:ext cx="0" cy="2509842"/>
          </a:xfrm>
          <a:prstGeom prst="line">
            <a:avLst/>
          </a:prstGeom>
          <a:solidFill>
            <a:schemeClr val="accent1"/>
          </a:solidFill>
          <a:ln w="95250" cap="sq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直接连接符 102"/>
          <p:cNvCxnSpPr/>
          <p:nvPr/>
        </p:nvCxnSpPr>
        <p:spPr bwMode="auto">
          <a:xfrm flipV="1">
            <a:off x="6027112" y="5045698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/>
          <p:nvPr/>
        </p:nvCxnSpPr>
        <p:spPr bwMode="auto">
          <a:xfrm flipV="1">
            <a:off x="6024116" y="5407687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/>
          <p:nvPr/>
        </p:nvCxnSpPr>
        <p:spPr bwMode="auto">
          <a:xfrm flipV="1">
            <a:off x="6031927" y="5758794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/>
          <p:nvPr/>
        </p:nvCxnSpPr>
        <p:spPr bwMode="auto">
          <a:xfrm flipV="1">
            <a:off x="6024115" y="6125819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/>
          <p:nvPr/>
        </p:nvCxnSpPr>
        <p:spPr bwMode="auto">
          <a:xfrm flipV="1">
            <a:off x="6031927" y="6471889"/>
            <a:ext cx="319057" cy="1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矩形 107"/>
          <p:cNvSpPr/>
          <p:nvPr/>
        </p:nvSpPr>
        <p:spPr>
          <a:xfrm>
            <a:off x="3369256" y="374149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</a:t>
            </a:r>
            <a:r>
              <a:rPr lang="zh-CN" altLang="en-US" sz="2400" b="1" dirty="0" smtClean="0"/>
              <a:t>地址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3369256" y="636785"/>
            <a:ext cx="3094242" cy="3008239"/>
          </a:xfrm>
          <a:prstGeom prst="rect">
            <a:avLst/>
          </a:prstGeom>
          <a:solidFill>
            <a:srgbClr val="FFFF00">
              <a:alpha val="20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369256" y="3721814"/>
            <a:ext cx="3094242" cy="3008239"/>
          </a:xfrm>
          <a:prstGeom prst="rect">
            <a:avLst/>
          </a:prstGeom>
          <a:solidFill>
            <a:srgbClr val="FF99CC">
              <a:alpha val="20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2164300" y="1196752"/>
            <a:ext cx="1204955" cy="216024"/>
          </a:xfrm>
          <a:prstGeom prst="rightArrow">
            <a:avLst>
              <a:gd name="adj1" fmla="val 50000"/>
              <a:gd name="adj2" fmla="val 92990"/>
            </a:avLst>
          </a:prstGeom>
          <a:solidFill>
            <a:srgbClr val="33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0" name="右箭头 109"/>
          <p:cNvSpPr/>
          <p:nvPr/>
        </p:nvSpPr>
        <p:spPr bwMode="auto">
          <a:xfrm>
            <a:off x="2681862" y="4288033"/>
            <a:ext cx="687394" cy="216024"/>
          </a:xfrm>
          <a:prstGeom prst="rightArrow">
            <a:avLst>
              <a:gd name="adj1" fmla="val 50000"/>
              <a:gd name="adj2" fmla="val 92990"/>
            </a:avLst>
          </a:prstGeom>
          <a:solidFill>
            <a:srgbClr val="33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11" name="直接连接符 110"/>
          <p:cNvCxnSpPr>
            <a:stCxn id="110" idx="1"/>
          </p:cNvCxnSpPr>
          <p:nvPr/>
        </p:nvCxnSpPr>
        <p:spPr bwMode="auto">
          <a:xfrm flipV="1">
            <a:off x="2681862" y="1340769"/>
            <a:ext cx="0" cy="3055276"/>
          </a:xfrm>
          <a:prstGeom prst="line">
            <a:avLst/>
          </a:prstGeom>
          <a:solidFill>
            <a:schemeClr val="accent1"/>
          </a:solidFill>
          <a:ln w="107950" cap="sq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矩形 111"/>
          <p:cNvSpPr/>
          <p:nvPr/>
        </p:nvSpPr>
        <p:spPr>
          <a:xfrm>
            <a:off x="1063732" y="105273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</a:t>
            </a:r>
            <a:r>
              <a:rPr lang="zh-CN" altLang="en-US" sz="2400" b="1" dirty="0" smtClean="0"/>
              <a:t>地址</a:t>
            </a:r>
            <a:endParaRPr lang="zh-CN" altLang="en-US" sz="2400" b="1" dirty="0"/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2004451" y="3117538"/>
            <a:ext cx="1364805" cy="13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3" name="直接箭头连接符 112"/>
          <p:cNvCxnSpPr/>
          <p:nvPr/>
        </p:nvCxnSpPr>
        <p:spPr bwMode="auto">
          <a:xfrm>
            <a:off x="2176537" y="6246622"/>
            <a:ext cx="119271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4" name="矩形 113"/>
          <p:cNvSpPr/>
          <p:nvPr/>
        </p:nvSpPr>
        <p:spPr>
          <a:xfrm>
            <a:off x="1495471" y="2887941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A0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413760" y="6009601"/>
            <a:ext cx="83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BHE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1511804" y="6087309"/>
            <a:ext cx="62117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任意多边形 116"/>
          <p:cNvSpPr/>
          <p:nvPr/>
        </p:nvSpPr>
        <p:spPr bwMode="auto">
          <a:xfrm>
            <a:off x="4971073" y="490056"/>
            <a:ext cx="269541" cy="406415"/>
          </a:xfrm>
          <a:custGeom>
            <a:avLst/>
            <a:gdLst>
              <a:gd name="connsiteX0" fmla="*/ 81282 w 269541"/>
              <a:gd name="connsiteY0" fmla="*/ 0 h 349624"/>
              <a:gd name="connsiteX1" fmla="*/ 9564 w 269541"/>
              <a:gd name="connsiteY1" fmla="*/ 251012 h 349624"/>
              <a:gd name="connsiteX2" fmla="*/ 269541 w 269541"/>
              <a:gd name="connsiteY2" fmla="*/ 349624 h 34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541" h="349624">
                <a:moveTo>
                  <a:pt x="81282" y="0"/>
                </a:moveTo>
                <a:cubicBezTo>
                  <a:pt x="29735" y="96370"/>
                  <a:pt x="-21812" y="192741"/>
                  <a:pt x="9564" y="251012"/>
                </a:cubicBezTo>
                <a:cubicBezTo>
                  <a:pt x="40940" y="309283"/>
                  <a:pt x="155240" y="329453"/>
                  <a:pt x="269541" y="349624"/>
                </a:cubicBezTo>
              </a:path>
            </a:pathLst>
          </a:custGeom>
          <a:noFill/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8" name="任意多边形 117"/>
          <p:cNvSpPr/>
          <p:nvPr/>
        </p:nvSpPr>
        <p:spPr bwMode="auto">
          <a:xfrm>
            <a:off x="4858480" y="490056"/>
            <a:ext cx="400063" cy="3490273"/>
          </a:xfrm>
          <a:custGeom>
            <a:avLst/>
            <a:gdLst>
              <a:gd name="connsiteX0" fmla="*/ 193875 w 400063"/>
              <a:gd name="connsiteY0" fmla="*/ 0 h 3424517"/>
              <a:gd name="connsiteX1" fmla="*/ 23546 w 400063"/>
              <a:gd name="connsiteY1" fmla="*/ 448235 h 3424517"/>
              <a:gd name="connsiteX2" fmla="*/ 5616 w 400063"/>
              <a:gd name="connsiteY2" fmla="*/ 1120588 h 3424517"/>
              <a:gd name="connsiteX3" fmla="*/ 41475 w 400063"/>
              <a:gd name="connsiteY3" fmla="*/ 2832847 h 3424517"/>
              <a:gd name="connsiteX4" fmla="*/ 400063 w 400063"/>
              <a:gd name="connsiteY4" fmla="*/ 3424517 h 342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63" h="3424517">
                <a:moveTo>
                  <a:pt x="193875" y="0"/>
                </a:moveTo>
                <a:cubicBezTo>
                  <a:pt x="124398" y="130735"/>
                  <a:pt x="54922" y="261470"/>
                  <a:pt x="23546" y="448235"/>
                </a:cubicBezTo>
                <a:cubicBezTo>
                  <a:pt x="-7831" y="635000"/>
                  <a:pt x="2628" y="723153"/>
                  <a:pt x="5616" y="1120588"/>
                </a:cubicBezTo>
                <a:cubicBezTo>
                  <a:pt x="8604" y="1518023"/>
                  <a:pt x="-24266" y="2448859"/>
                  <a:pt x="41475" y="2832847"/>
                </a:cubicBezTo>
                <a:cubicBezTo>
                  <a:pt x="107216" y="3216835"/>
                  <a:pt x="253639" y="3320676"/>
                  <a:pt x="400063" y="3424517"/>
                </a:cubicBezTo>
              </a:path>
            </a:pathLst>
          </a:custGeom>
          <a:noFill/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431420" y="2919067"/>
            <a:ext cx="111280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D60093"/>
                </a:solidFill>
              </a:rPr>
              <a:t>偶</a:t>
            </a:r>
            <a:r>
              <a:rPr lang="zh-CN" altLang="en-US" sz="2400" b="1" dirty="0" smtClean="0"/>
              <a:t>地址</a:t>
            </a:r>
            <a:endParaRPr lang="zh-CN" altLang="en-US" sz="2400" b="1" dirty="0"/>
          </a:p>
        </p:txBody>
      </p:sp>
      <p:sp>
        <p:nvSpPr>
          <p:cNvPr id="120" name="矩形 119"/>
          <p:cNvSpPr/>
          <p:nvPr/>
        </p:nvSpPr>
        <p:spPr>
          <a:xfrm>
            <a:off x="6446740" y="5985431"/>
            <a:ext cx="111280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D60093"/>
                </a:solidFill>
              </a:rPr>
              <a:t>奇</a:t>
            </a:r>
            <a:r>
              <a:rPr lang="zh-CN" altLang="en-US" sz="2400" b="1" dirty="0" smtClean="0"/>
              <a:t>地址</a:t>
            </a:r>
            <a:endParaRPr lang="zh-CN" altLang="en-US" sz="2400" b="1" dirty="0"/>
          </a:p>
        </p:txBody>
      </p:sp>
      <p:sp>
        <p:nvSpPr>
          <p:cNvPr id="121" name="任意多边形 120"/>
          <p:cNvSpPr/>
          <p:nvPr/>
        </p:nvSpPr>
        <p:spPr bwMode="auto">
          <a:xfrm>
            <a:off x="5509555" y="941294"/>
            <a:ext cx="1374524" cy="1992498"/>
          </a:xfrm>
          <a:custGeom>
            <a:avLst/>
            <a:gdLst>
              <a:gd name="connsiteX0" fmla="*/ 0 w 1676400"/>
              <a:gd name="connsiteY0" fmla="*/ 0 h 1963271"/>
              <a:gd name="connsiteX1" fmla="*/ 1353671 w 1676400"/>
              <a:gd name="connsiteY1" fmla="*/ 609600 h 1963271"/>
              <a:gd name="connsiteX2" fmla="*/ 1676400 w 1676400"/>
              <a:gd name="connsiteY2" fmla="*/ 1963271 h 196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1963271">
                <a:moveTo>
                  <a:pt x="0" y="0"/>
                </a:moveTo>
                <a:cubicBezTo>
                  <a:pt x="537135" y="141194"/>
                  <a:pt x="1074271" y="282388"/>
                  <a:pt x="1353671" y="609600"/>
                </a:cubicBezTo>
                <a:cubicBezTo>
                  <a:pt x="1633071" y="936812"/>
                  <a:pt x="1676400" y="1963271"/>
                  <a:pt x="1676400" y="1963271"/>
                </a:cubicBezTo>
              </a:path>
            </a:pathLst>
          </a:custGeom>
          <a:noFill/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" name="任意多边形 121"/>
          <p:cNvSpPr/>
          <p:nvPr/>
        </p:nvSpPr>
        <p:spPr bwMode="auto">
          <a:xfrm>
            <a:off x="5500019" y="3980329"/>
            <a:ext cx="1374524" cy="2043212"/>
          </a:xfrm>
          <a:custGeom>
            <a:avLst/>
            <a:gdLst>
              <a:gd name="connsiteX0" fmla="*/ 0 w 1676400"/>
              <a:gd name="connsiteY0" fmla="*/ 0 h 1963271"/>
              <a:gd name="connsiteX1" fmla="*/ 1353671 w 1676400"/>
              <a:gd name="connsiteY1" fmla="*/ 609600 h 1963271"/>
              <a:gd name="connsiteX2" fmla="*/ 1676400 w 1676400"/>
              <a:gd name="connsiteY2" fmla="*/ 1963271 h 196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1963271">
                <a:moveTo>
                  <a:pt x="0" y="0"/>
                </a:moveTo>
                <a:cubicBezTo>
                  <a:pt x="537135" y="141194"/>
                  <a:pt x="1074271" y="282388"/>
                  <a:pt x="1353671" y="609600"/>
                </a:cubicBezTo>
                <a:cubicBezTo>
                  <a:pt x="1633071" y="936812"/>
                  <a:pt x="1676400" y="1963271"/>
                  <a:pt x="1676400" y="1963271"/>
                </a:cubicBezTo>
              </a:path>
            </a:pathLst>
          </a:custGeom>
          <a:noFill/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 bwMode="auto">
          <a:xfrm>
            <a:off x="5159929" y="941294"/>
            <a:ext cx="0" cy="24716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/>
          <p:nvPr/>
        </p:nvCxnSpPr>
        <p:spPr bwMode="auto">
          <a:xfrm>
            <a:off x="5166282" y="4000246"/>
            <a:ext cx="0" cy="25250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直接连接符 127"/>
          <p:cNvCxnSpPr/>
          <p:nvPr/>
        </p:nvCxnSpPr>
        <p:spPr bwMode="auto">
          <a:xfrm>
            <a:off x="5603165" y="1098450"/>
            <a:ext cx="0" cy="24025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直接连接符 129"/>
          <p:cNvCxnSpPr/>
          <p:nvPr/>
        </p:nvCxnSpPr>
        <p:spPr bwMode="auto">
          <a:xfrm>
            <a:off x="5603165" y="4079485"/>
            <a:ext cx="0" cy="25250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直接连接符 142"/>
          <p:cNvCxnSpPr/>
          <p:nvPr/>
        </p:nvCxnSpPr>
        <p:spPr bwMode="auto">
          <a:xfrm>
            <a:off x="4379029" y="1077053"/>
            <a:ext cx="0" cy="24716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直接连接符 144"/>
          <p:cNvCxnSpPr/>
          <p:nvPr/>
        </p:nvCxnSpPr>
        <p:spPr bwMode="auto">
          <a:xfrm flipH="1">
            <a:off x="3514933" y="1077053"/>
            <a:ext cx="86409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直接连接符 145"/>
          <p:cNvCxnSpPr/>
          <p:nvPr/>
        </p:nvCxnSpPr>
        <p:spPr bwMode="auto">
          <a:xfrm>
            <a:off x="4379029" y="4177912"/>
            <a:ext cx="0" cy="24716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直接连接符 146"/>
          <p:cNvCxnSpPr/>
          <p:nvPr/>
        </p:nvCxnSpPr>
        <p:spPr bwMode="auto">
          <a:xfrm flipH="1">
            <a:off x="3514933" y="4177912"/>
            <a:ext cx="86409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矩形 147"/>
          <p:cNvSpPr/>
          <p:nvPr/>
        </p:nvSpPr>
        <p:spPr>
          <a:xfrm>
            <a:off x="6426278" y="3268363"/>
            <a:ext cx="111280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 smtClean="0"/>
              <a:t>存储体</a:t>
            </a:r>
            <a:endParaRPr lang="zh-CN" altLang="en-US" sz="2400" b="1" dirty="0"/>
          </a:p>
        </p:txBody>
      </p:sp>
      <p:sp>
        <p:nvSpPr>
          <p:cNvPr id="149" name="矩形 148"/>
          <p:cNvSpPr/>
          <p:nvPr/>
        </p:nvSpPr>
        <p:spPr>
          <a:xfrm>
            <a:off x="6445272" y="6316636"/>
            <a:ext cx="111280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 smtClean="0"/>
              <a:t>存储体</a:t>
            </a:r>
            <a:endParaRPr lang="zh-CN" altLang="en-US" sz="2400" b="1" dirty="0"/>
          </a:p>
        </p:txBody>
      </p:sp>
      <p:sp>
        <p:nvSpPr>
          <p:cNvPr id="150" name="矩形 149"/>
          <p:cNvSpPr/>
          <p:nvPr/>
        </p:nvSpPr>
        <p:spPr>
          <a:xfrm>
            <a:off x="175947" y="2900600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地址译码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·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6538" y="6006174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地址译码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·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251520" y="1392655"/>
            <a:ext cx="2033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…</a:t>
            </a:r>
            <a:r>
              <a:rPr lang="en-US" altLang="zh-CN" sz="2400" b="1" dirty="0" smtClean="0"/>
              <a:t>  A3  A2  A1</a:t>
            </a:r>
            <a:endParaRPr lang="zh-CN" altLang="en-US" sz="2400" b="1" dirty="0"/>
          </a:p>
        </p:txBody>
      </p:sp>
      <p:grpSp>
        <p:nvGrpSpPr>
          <p:cNvPr id="158" name="组合 157"/>
          <p:cNvGrpSpPr/>
          <p:nvPr/>
        </p:nvGrpSpPr>
        <p:grpSpPr>
          <a:xfrm>
            <a:off x="3367975" y="2916476"/>
            <a:ext cx="579005" cy="461665"/>
            <a:chOff x="956560" y="4540270"/>
            <a:chExt cx="579005" cy="461665"/>
          </a:xfrm>
        </p:grpSpPr>
        <p:sp>
          <p:nvSpPr>
            <p:cNvPr id="153" name="矩形 152"/>
            <p:cNvSpPr/>
            <p:nvPr/>
          </p:nvSpPr>
          <p:spPr>
            <a:xfrm>
              <a:off x="956560" y="4540270"/>
              <a:ext cx="5790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/>
                <a:t>CS</a:t>
              </a:r>
              <a:endParaRPr lang="zh-CN" altLang="en-US" sz="2400" b="1" dirty="0"/>
            </a:p>
          </p:txBody>
        </p:sp>
        <p:cxnSp>
          <p:nvCxnSpPr>
            <p:cNvPr id="154" name="直接连接符 153"/>
            <p:cNvCxnSpPr/>
            <p:nvPr/>
          </p:nvCxnSpPr>
          <p:spPr bwMode="auto">
            <a:xfrm>
              <a:off x="1061538" y="4625953"/>
              <a:ext cx="38177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组合 158"/>
          <p:cNvGrpSpPr/>
          <p:nvPr/>
        </p:nvGrpSpPr>
        <p:grpSpPr>
          <a:xfrm>
            <a:off x="3348794" y="6023541"/>
            <a:ext cx="579005" cy="461665"/>
            <a:chOff x="956560" y="4540270"/>
            <a:chExt cx="579005" cy="461665"/>
          </a:xfrm>
        </p:grpSpPr>
        <p:sp>
          <p:nvSpPr>
            <p:cNvPr id="160" name="矩形 159"/>
            <p:cNvSpPr/>
            <p:nvPr/>
          </p:nvSpPr>
          <p:spPr>
            <a:xfrm>
              <a:off x="956560" y="4540270"/>
              <a:ext cx="5790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/>
                <a:t>CS</a:t>
              </a:r>
              <a:endParaRPr lang="zh-CN" altLang="en-US" sz="2400" b="1" dirty="0"/>
            </a:p>
          </p:txBody>
        </p:sp>
        <p:cxnSp>
          <p:nvCxnSpPr>
            <p:cNvPr id="161" name="直接连接符 160"/>
            <p:cNvCxnSpPr/>
            <p:nvPr/>
          </p:nvCxnSpPr>
          <p:spPr bwMode="auto">
            <a:xfrm>
              <a:off x="1061538" y="4625953"/>
              <a:ext cx="38177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6" name="组合 165"/>
          <p:cNvGrpSpPr/>
          <p:nvPr/>
        </p:nvGrpSpPr>
        <p:grpSpPr>
          <a:xfrm>
            <a:off x="3067574" y="2000917"/>
            <a:ext cx="1067448" cy="757130"/>
            <a:chOff x="3067574" y="2000917"/>
            <a:chExt cx="1067448" cy="757130"/>
          </a:xfrm>
        </p:grpSpPr>
        <p:cxnSp>
          <p:nvCxnSpPr>
            <p:cNvPr id="162" name="直接箭头连接符 161"/>
            <p:cNvCxnSpPr/>
            <p:nvPr/>
          </p:nvCxnSpPr>
          <p:spPr bwMode="auto">
            <a:xfrm>
              <a:off x="3067574" y="2225815"/>
              <a:ext cx="301682" cy="307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64" name="直接箭头连接符 163"/>
            <p:cNvCxnSpPr/>
            <p:nvPr/>
          </p:nvCxnSpPr>
          <p:spPr bwMode="auto">
            <a:xfrm>
              <a:off x="3067574" y="2409026"/>
              <a:ext cx="301682" cy="307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165" name="矩形 164"/>
            <p:cNvSpPr/>
            <p:nvPr/>
          </p:nvSpPr>
          <p:spPr>
            <a:xfrm>
              <a:off x="3331597" y="2000917"/>
              <a:ext cx="803425" cy="7571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 dirty="0" smtClean="0"/>
                <a:t>读写</a:t>
              </a:r>
              <a:r>
                <a:rPr lang="en-US" altLang="zh-CN" sz="2400" b="1" dirty="0" smtClean="0"/>
                <a:t/>
              </a:r>
              <a:br>
                <a:rPr lang="en-US" altLang="zh-CN" sz="2400" b="1" dirty="0" smtClean="0"/>
              </a:br>
              <a:r>
                <a:rPr lang="zh-CN" altLang="en-US" sz="2400" b="1" dirty="0" smtClean="0"/>
                <a:t>控制</a:t>
              </a:r>
              <a:endParaRPr lang="zh-CN" altLang="en-US" sz="2400" b="1" dirty="0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3069099" y="5120142"/>
            <a:ext cx="1067448" cy="757130"/>
            <a:chOff x="3067574" y="2000917"/>
            <a:chExt cx="1067448" cy="757130"/>
          </a:xfrm>
        </p:grpSpPr>
        <p:cxnSp>
          <p:nvCxnSpPr>
            <p:cNvPr id="168" name="直接箭头连接符 167"/>
            <p:cNvCxnSpPr/>
            <p:nvPr/>
          </p:nvCxnSpPr>
          <p:spPr bwMode="auto">
            <a:xfrm>
              <a:off x="3067574" y="2225815"/>
              <a:ext cx="301682" cy="307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69" name="直接箭头连接符 168"/>
            <p:cNvCxnSpPr/>
            <p:nvPr/>
          </p:nvCxnSpPr>
          <p:spPr bwMode="auto">
            <a:xfrm>
              <a:off x="3067574" y="2409026"/>
              <a:ext cx="301682" cy="307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170" name="矩形 169"/>
            <p:cNvSpPr/>
            <p:nvPr/>
          </p:nvSpPr>
          <p:spPr>
            <a:xfrm>
              <a:off x="3331597" y="2000917"/>
              <a:ext cx="803425" cy="7571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 dirty="0" smtClean="0"/>
                <a:t>读写</a:t>
              </a:r>
              <a:r>
                <a:rPr lang="en-US" altLang="zh-CN" sz="2400" b="1" dirty="0" smtClean="0"/>
                <a:t/>
              </a:r>
              <a:br>
                <a:rPr lang="en-US" altLang="zh-CN" sz="2400" b="1" dirty="0" smtClean="0"/>
              </a:br>
              <a:r>
                <a:rPr lang="zh-CN" altLang="en-US" sz="2400" b="1" dirty="0" smtClean="0"/>
                <a:t>控制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284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672877"/>
            <a:ext cx="8229600" cy="523875"/>
          </a:xfrm>
        </p:spPr>
        <p:txBody>
          <a:bodyPr/>
          <a:lstStyle/>
          <a:p>
            <a:r>
              <a:rPr lang="zh-CN" altLang="en-US" dirty="0" smtClean="0"/>
              <a:t>思考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14"/>
            <a:ext cx="8362950" cy="2592366"/>
          </a:xfrm>
        </p:spPr>
        <p:txBody>
          <a:bodyPr/>
          <a:lstStyle/>
          <a:p>
            <a:r>
              <a:rPr lang="en-US" altLang="zh-CN" dirty="0" smtClean="0"/>
              <a:t>BHE</a:t>
            </a:r>
            <a:r>
              <a:rPr lang="zh-CN" altLang="en-US" dirty="0" smtClean="0"/>
              <a:t>为何不用</a:t>
            </a:r>
            <a:r>
              <a:rPr lang="en-US" altLang="zh-CN" dirty="0" smtClean="0"/>
              <a:t>A0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smtClean="0"/>
              <a:t>A0</a:t>
            </a:r>
            <a:r>
              <a:rPr lang="zh-CN" altLang="en-US" dirty="0" smtClean="0"/>
              <a:t>的非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/>
              <a:t>代替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360362" lvl="1" indent="0">
              <a:buNone/>
            </a:pPr>
            <a:r>
              <a:rPr lang="zh-CN" altLang="en-US" dirty="0" smtClean="0"/>
              <a:t>因为</a:t>
            </a:r>
            <a:r>
              <a:rPr lang="en-US" altLang="zh-CN" dirty="0" smtClean="0"/>
              <a:t>A0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BHE</a:t>
            </a:r>
            <a:r>
              <a:rPr lang="zh-CN" altLang="en-US" dirty="0" smtClean="0"/>
              <a:t>可能需要同时有效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 smtClean="0"/>
              <a:t>低电平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位读写时，可以</a:t>
            </a:r>
            <a:r>
              <a:rPr lang="zh-CN" altLang="en-US" dirty="0" smtClean="0"/>
              <a:t>不区分奇偶存储体吗？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读时可以不区分，忽略高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/>
              <a:t>或低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写时必须区分，否则会修改不该写入的字节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899592" y="1646729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3087015" y="1655694"/>
            <a:ext cx="3959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2420725" y="2108375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64340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eXQ_class_4比3_组成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eXQ_class_4比3_组成" id="{2E2F00E5-D45F-41D2-99A1-33C4BF84DE8C}" vid="{4F1B07DB-C361-4FB6-A6BA-95BC4BDFCD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CheXQ_class_4比3_组成</Template>
  <TotalTime>136</TotalTime>
  <Words>218</Words>
  <Application>Microsoft Office PowerPoint</Application>
  <PresentationFormat>全屏显示(4:3)</PresentationFormat>
  <Paragraphs>113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黑体</vt:lpstr>
      <vt:lpstr>楷体</vt:lpstr>
      <vt:lpstr>楷体_GB2312</vt:lpstr>
      <vt:lpstr>宋体</vt:lpstr>
      <vt:lpstr>Arial</vt:lpstr>
      <vt:lpstr>Arial Black</vt:lpstr>
      <vt:lpstr>Times New Roman</vt:lpstr>
      <vt:lpstr>Wingdings</vt:lpstr>
      <vt:lpstr>CheXQ_class_4比3_组成</vt:lpstr>
      <vt:lpstr>微机原理及接口技术 第2章  Intel单核/多核处理器</vt:lpstr>
      <vt:lpstr>PowerPoint 演示文稿</vt:lpstr>
      <vt:lpstr>PowerPoint 演示文稿</vt:lpstr>
      <vt:lpstr>思考：</vt:lpstr>
    </vt:vector>
  </TitlesOfParts>
  <Company>西安电子科技大学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微机原理及接口技术 第2章  Intel单核/多核处理器</dc:title>
  <dc:creator>车向泉</dc:creator>
  <cp:lastModifiedBy>车向泉</cp:lastModifiedBy>
  <cp:revision>22</cp:revision>
  <dcterms:created xsi:type="dcterms:W3CDTF">2018-09-12T02:09:14Z</dcterms:created>
  <dcterms:modified xsi:type="dcterms:W3CDTF">2018-09-12T09:26:47Z</dcterms:modified>
</cp:coreProperties>
</file>