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25"/>
  </p:notesMasterIdLst>
  <p:handoutMasterIdLst>
    <p:handoutMasterId r:id="rId126"/>
  </p:handoutMasterIdLst>
  <p:sldIdLst>
    <p:sldId id="257" r:id="rId2"/>
    <p:sldId id="399" r:id="rId3"/>
    <p:sldId id="401" r:id="rId4"/>
    <p:sldId id="402" r:id="rId5"/>
    <p:sldId id="403" r:id="rId6"/>
    <p:sldId id="404" r:id="rId7"/>
    <p:sldId id="411" r:id="rId8"/>
    <p:sldId id="406" r:id="rId9"/>
    <p:sldId id="405" r:id="rId10"/>
    <p:sldId id="407" r:id="rId11"/>
    <p:sldId id="408" r:id="rId12"/>
    <p:sldId id="523" r:id="rId13"/>
    <p:sldId id="524" r:id="rId14"/>
    <p:sldId id="525" r:id="rId15"/>
    <p:sldId id="518" r:id="rId16"/>
    <p:sldId id="409" r:id="rId17"/>
    <p:sldId id="512" r:id="rId18"/>
    <p:sldId id="521" r:id="rId19"/>
    <p:sldId id="410" r:id="rId20"/>
    <p:sldId id="416" r:id="rId21"/>
    <p:sldId id="417" r:id="rId22"/>
    <p:sldId id="418" r:id="rId23"/>
    <p:sldId id="419" r:id="rId24"/>
    <p:sldId id="420" r:id="rId25"/>
    <p:sldId id="412" r:id="rId26"/>
    <p:sldId id="413" r:id="rId27"/>
    <p:sldId id="414" r:id="rId28"/>
    <p:sldId id="415" r:id="rId29"/>
    <p:sldId id="421" r:id="rId30"/>
    <p:sldId id="436" r:id="rId31"/>
    <p:sldId id="511" r:id="rId32"/>
    <p:sldId id="514" r:id="rId33"/>
    <p:sldId id="515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9" r:id="rId49"/>
    <p:sldId id="438" r:id="rId50"/>
    <p:sldId id="440" r:id="rId51"/>
    <p:sldId id="441" r:id="rId52"/>
    <p:sldId id="442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43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51" r:id="rId71"/>
    <p:sldId id="461" r:id="rId72"/>
    <p:sldId id="462" r:id="rId73"/>
    <p:sldId id="463" r:id="rId74"/>
    <p:sldId id="464" r:id="rId75"/>
    <p:sldId id="465" r:id="rId76"/>
    <p:sldId id="466" r:id="rId77"/>
    <p:sldId id="467" r:id="rId78"/>
    <p:sldId id="468" r:id="rId79"/>
    <p:sldId id="469" r:id="rId80"/>
    <p:sldId id="470" r:id="rId81"/>
    <p:sldId id="471" r:id="rId82"/>
    <p:sldId id="472" r:id="rId83"/>
    <p:sldId id="473" r:id="rId84"/>
    <p:sldId id="474" r:id="rId85"/>
    <p:sldId id="475" r:id="rId86"/>
    <p:sldId id="476" r:id="rId87"/>
    <p:sldId id="477" r:id="rId88"/>
    <p:sldId id="478" r:id="rId89"/>
    <p:sldId id="479" r:id="rId90"/>
    <p:sldId id="522" r:id="rId91"/>
    <p:sldId id="520" r:id="rId92"/>
    <p:sldId id="480" r:id="rId93"/>
    <p:sldId id="481" r:id="rId94"/>
    <p:sldId id="482" r:id="rId95"/>
    <p:sldId id="483" r:id="rId96"/>
    <p:sldId id="484" r:id="rId97"/>
    <p:sldId id="485" r:id="rId98"/>
    <p:sldId id="516" r:id="rId99"/>
    <p:sldId id="486" r:id="rId100"/>
    <p:sldId id="487" r:id="rId101"/>
    <p:sldId id="517" r:id="rId102"/>
    <p:sldId id="488" r:id="rId103"/>
    <p:sldId id="489" r:id="rId104"/>
    <p:sldId id="490" r:id="rId105"/>
    <p:sldId id="491" r:id="rId106"/>
    <p:sldId id="492" r:id="rId107"/>
    <p:sldId id="493" r:id="rId108"/>
    <p:sldId id="494" r:id="rId109"/>
    <p:sldId id="495" r:id="rId110"/>
    <p:sldId id="497" r:id="rId111"/>
    <p:sldId id="496" r:id="rId112"/>
    <p:sldId id="498" r:id="rId113"/>
    <p:sldId id="499" r:id="rId114"/>
    <p:sldId id="500" r:id="rId115"/>
    <p:sldId id="501" r:id="rId116"/>
    <p:sldId id="502" r:id="rId117"/>
    <p:sldId id="503" r:id="rId118"/>
    <p:sldId id="504" r:id="rId119"/>
    <p:sldId id="505" r:id="rId120"/>
    <p:sldId id="506" r:id="rId121"/>
    <p:sldId id="507" r:id="rId122"/>
    <p:sldId id="508" r:id="rId123"/>
    <p:sldId id="509" r:id="rId124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66"/>
    <a:srgbClr val="CC0066"/>
    <a:srgbClr val="FF6600"/>
    <a:srgbClr val="6699FF"/>
    <a:srgbClr val="990033"/>
    <a:srgbClr val="FFFF99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95" autoAdjust="0"/>
    <p:restoredTop sz="96465" autoAdjust="0"/>
  </p:normalViewPr>
  <p:slideViewPr>
    <p:cSldViewPr>
      <p:cViewPr varScale="1">
        <p:scale>
          <a:sx n="110" d="100"/>
          <a:sy n="110" d="100"/>
        </p:scale>
        <p:origin x="1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6"/>
    </p:cViewPr>
  </p:sorter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7.xml"/><Relationship Id="rId2" Type="http://schemas.openxmlformats.org/officeDocument/2006/relationships/slide" Target="slides/slide11.xml"/><Relationship Id="rId1" Type="http://schemas.openxmlformats.org/officeDocument/2006/relationships/slide" Target="slides/slide1.xml"/><Relationship Id="rId4" Type="http://schemas.openxmlformats.org/officeDocument/2006/relationships/slide" Target="slides/slide9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fld id="{37D13C23-B294-4443-B06C-F411506F90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4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fld id="{CE5995BA-257C-41EC-9E43-5D9C49B170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438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TIOBE</a:t>
            </a:r>
            <a:r>
              <a:rPr lang="zh-CN" altLang="en-US" dirty="0" smtClean="0"/>
              <a:t>编程语言社区排行榜是编程语言流行趋势的一个指标，每月更新，这份排行榜排名基于互联网上有经验的程序员、课程和第三方厂商的数量。排名使用著名的搜索引擎（诸如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Yahoo!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Wikipedia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YouTube </a:t>
            </a:r>
            <a:r>
              <a:rPr lang="zh-CN" altLang="en-US" dirty="0" smtClean="0"/>
              <a:t>以及 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等）进行计算。</a:t>
            </a:r>
            <a:endParaRPr lang="en-US" altLang="zh-CN" dirty="0" smtClean="0"/>
          </a:p>
          <a:p>
            <a:r>
              <a:rPr lang="zh-CN" altLang="en-US" dirty="0" smtClean="0"/>
              <a:t>请注意这个排行榜只是反映某个编程语言的热门程度，并不能说明一门编程语言好不好，或者一门语言所编写的代码数量多少。</a:t>
            </a:r>
          </a:p>
          <a:p>
            <a:r>
              <a:rPr lang="zh-CN" altLang="en-US" dirty="0" smtClean="0"/>
              <a:t>这个排行榜可以用来考查你的编程技能是否与时俱进，也可以在开发新系统时作为一个语言选择依据。</a:t>
            </a:r>
            <a:endParaRPr lang="en-US" altLang="zh-CN" dirty="0" smtClean="0"/>
          </a:p>
          <a:p>
            <a:r>
              <a:rPr lang="en-US" altLang="zh-CN" dirty="0" smtClean="0"/>
              <a:t>https://www.tiobe.com/tiobe-index/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95BA-257C-41EC-9E43-5D9C49B1704B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91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IEEE Spectrum </a:t>
            </a:r>
            <a:r>
              <a:rPr lang="zh-CN" altLang="en-US" dirty="0" smtClean="0"/>
              <a:t>发布了 </a:t>
            </a:r>
            <a:r>
              <a:rPr lang="en-US" altLang="zh-CN" dirty="0" smtClean="0"/>
              <a:t>2018 </a:t>
            </a:r>
            <a:r>
              <a:rPr lang="zh-CN" altLang="en-US" dirty="0" smtClean="0"/>
              <a:t>年年度编程语言排行榜。</a:t>
            </a:r>
            <a:r>
              <a:rPr lang="en-US" altLang="zh-CN" dirty="0" smtClean="0"/>
              <a:t>IEEE Spectrum </a:t>
            </a:r>
            <a:r>
              <a:rPr lang="zh-CN" altLang="en-US" dirty="0" smtClean="0"/>
              <a:t>编程语言排行榜一年发布一次，今年是其发布的第五年。</a:t>
            </a:r>
            <a:endParaRPr lang="en-US" altLang="zh-CN" dirty="0" smtClean="0"/>
          </a:p>
          <a:p>
            <a:r>
              <a:rPr lang="en-US" altLang="zh-CN" dirty="0" smtClean="0"/>
              <a:t>IEEE Spectrum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48 </a:t>
            </a:r>
            <a:r>
              <a:rPr lang="zh-CN" altLang="en-US" dirty="0" smtClean="0"/>
              <a:t>种语言进行排行，其排序综合 </a:t>
            </a:r>
            <a:r>
              <a:rPr lang="en-US" altLang="zh-CN" dirty="0" smtClean="0"/>
              <a:t>9 </a:t>
            </a:r>
            <a:r>
              <a:rPr lang="zh-CN" altLang="en-US" dirty="0" smtClean="0"/>
              <a:t>个重要线上数据源的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个指标而成（今年去掉了 </a:t>
            </a:r>
            <a:r>
              <a:rPr lang="en-US" altLang="zh-CN" dirty="0" smtClean="0"/>
              <a:t>Dice</a:t>
            </a:r>
            <a:r>
              <a:rPr lang="zh-CN" altLang="en-US" dirty="0" smtClean="0"/>
              <a:t>，因为其关闭了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），例如 </a:t>
            </a:r>
            <a:r>
              <a:rPr lang="en-US" altLang="zh-CN" dirty="0" smtClean="0"/>
              <a:t>Stack Overflow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Reddit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IEEE </a:t>
            </a:r>
            <a:r>
              <a:rPr lang="en-US" altLang="zh-CN" dirty="0" err="1" smtClean="0"/>
              <a:t>Xplore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CareerBuilder 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我们也有关注 </a:t>
            </a:r>
            <a:r>
              <a:rPr lang="en-US" altLang="zh-CN" dirty="0" smtClean="0"/>
              <a:t>TIOBE </a:t>
            </a:r>
            <a:r>
              <a:rPr lang="zh-CN" altLang="en-US" dirty="0" smtClean="0"/>
              <a:t>等编程语言排行榜单，然而与其它排行榜不同的是，</a:t>
            </a:r>
            <a:r>
              <a:rPr lang="en-US" altLang="zh-CN" dirty="0" smtClean="0"/>
              <a:t>IEEE Spectrum </a:t>
            </a:r>
            <a:r>
              <a:rPr lang="zh-CN" altLang="en-US" dirty="0" smtClean="0"/>
              <a:t>可以让读者自己选择参数组合时的权重，得到不同的排序结果。考虑到不同 </a:t>
            </a:r>
            <a:r>
              <a:rPr lang="en-US" altLang="zh-CN" dirty="0" smtClean="0"/>
              <a:t>Spectrum </a:t>
            </a:r>
            <a:r>
              <a:rPr lang="zh-CN" altLang="en-US" dirty="0" smtClean="0"/>
              <a:t>读者的需求，他们提供了几个预设的权重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如新兴的语言、雇主需求的语言、开源的热门语言等。</a:t>
            </a:r>
          </a:p>
          <a:p>
            <a:r>
              <a:rPr lang="zh-CN" altLang="en-US" dirty="0" smtClean="0"/>
              <a:t>今年的榜单中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卫冕成功，并且与第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名的距离拉得更远了一些，如今人工智能、大数据等重数据领域的浪潮未息，预估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还会继续火下去。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995BA-257C-41EC-9E43-5D9C49B1704B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64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AED89-8E31-4695-83D3-68B82548F23B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该例子不产生屏幕输出，可使用</a:t>
            </a:r>
            <a:r>
              <a:rPr lang="en-US" altLang="zh-CN"/>
              <a:t>Microsoft Visual Studio debugger</a:t>
            </a:r>
            <a:r>
              <a:rPr lang="zh-CN" altLang="en-US"/>
              <a:t>调试器单步运行，并查看内存及寄存器的内容。</a:t>
            </a:r>
          </a:p>
        </p:txBody>
      </p:sp>
    </p:spTree>
    <p:extLst>
      <p:ext uri="{BB962C8B-B14F-4D97-AF65-F5344CB8AC3E}">
        <p14:creationId xmlns:p14="http://schemas.microsoft.com/office/powerpoint/2010/main" val="102304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b="0">
                <a:latin typeface="Times New Roman" pitchFamily="18" charset="0"/>
              </a:endParaRPr>
            </a:p>
          </p:txBody>
        </p:sp>
        <p:grpSp>
          <p:nvGrpSpPr>
            <p:cNvPr id="1792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792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74556F-4EC0-4BA8-B6F1-C611D1289D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5C3701-DF4E-4CC2-876E-D4EE377AC21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57200"/>
            <a:ext cx="2090737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19813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C16C7B-7F25-4378-9CBA-30B333A9896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67BBA-6122-44C3-AFE0-795B6DC3B05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DCB2C9-B042-4FAB-8628-3AF6EDB3D6E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9D1C2-FAA3-419A-A2E8-2E844F9D473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D156FE-17DF-47DE-BBDA-721222F888E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6C85FC-3F98-44A9-A286-21AD603B745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CCAF5-B15E-4BDA-8F2D-CB4A678270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BABFF2-9B74-457B-8C1F-059821B00E3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516D69-0B25-4972-BBCC-F216E88E422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pitchFamily="34" charset="0"/>
              </a:defRPr>
            </a:lvl1pPr>
          </a:lstStyle>
          <a:p>
            <a:fld id="{15E3325C-CA7D-4E4A-B869-7F1F691B9BBF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3629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+mn-ea"/>
        </a:defRPr>
      </a:lvl4pPr>
      <a:lvl5pPr marL="23304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2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2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2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处理器指令系统及汇编语言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000">
                <a:latin typeface="Arial" charset="0"/>
                <a:ea typeface="黑体" pitchFamily="2" charset="-122"/>
              </a:rPr>
              <a:t>一、</a:t>
            </a:r>
            <a:r>
              <a:rPr lang="en-US" altLang="zh-CN" sz="3000">
                <a:latin typeface="Arial" charset="0"/>
                <a:ea typeface="黑体" pitchFamily="2" charset="-122"/>
              </a:rPr>
              <a:t>Intel x86 </a:t>
            </a:r>
            <a:r>
              <a:rPr lang="zh-CN" altLang="en-US" sz="3000">
                <a:latin typeface="Arial" charset="0"/>
                <a:ea typeface="黑体" pitchFamily="2" charset="-122"/>
              </a:rPr>
              <a:t>微处理器的组成结构</a:t>
            </a:r>
            <a:endParaRPr lang="zh-CN" altLang="en-US" sz="300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7620E-EFC3-43AB-922A-F01C04A897CC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574675"/>
          </a:xfrm>
          <a:noFill/>
          <a:ln/>
        </p:spPr>
        <p:txBody>
          <a:bodyPr anchor="t"/>
          <a:lstStyle/>
          <a:p>
            <a:r>
              <a:rPr lang="zh-CN" altLang="en-US"/>
              <a:t>一、</a:t>
            </a:r>
            <a:r>
              <a:rPr lang="en-US" altLang="zh-CN"/>
              <a:t>Intel x86 </a:t>
            </a:r>
            <a:r>
              <a:rPr lang="zh-CN" altLang="en-US"/>
              <a:t>微处理器的组成结构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工作过程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876925"/>
            <a:ext cx="7920037" cy="576263"/>
          </a:xfrm>
          <a:noFill/>
          <a:ln/>
        </p:spPr>
        <p:txBody>
          <a:bodyPr/>
          <a:lstStyle/>
          <a:p>
            <a:pPr marL="444500" indent="-44450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</a:rPr>
              <a:t>汇编语言的访问层次</a:t>
            </a:r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323850" y="2997200"/>
            <a:ext cx="2520950" cy="647700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2800">
                <a:latin typeface="Times New Roman" pitchFamily="18" charset="0"/>
              </a:rPr>
              <a:t>ASM</a:t>
            </a:r>
            <a:r>
              <a:rPr lang="zh-CN" altLang="en-US" sz="2800">
                <a:latin typeface="Times New Roman" pitchFamily="18" charset="0"/>
              </a:rPr>
              <a:t>程序</a:t>
            </a:r>
          </a:p>
        </p:txBody>
      </p:sp>
      <p:sp>
        <p:nvSpPr>
          <p:cNvPr id="773127" name="Rectangle 7"/>
          <p:cNvSpPr>
            <a:spLocks noChangeArrowheads="1"/>
          </p:cNvSpPr>
          <p:nvPr/>
        </p:nvSpPr>
        <p:spPr bwMode="auto">
          <a:xfrm>
            <a:off x="3995738" y="1844675"/>
            <a:ext cx="2520950" cy="647700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2800">
                <a:latin typeface="Times New Roman" pitchFamily="18" charset="0"/>
              </a:rPr>
              <a:t>OS</a:t>
            </a:r>
            <a:r>
              <a:rPr lang="zh-CN" altLang="en-US" sz="2800">
                <a:latin typeface="Times New Roman" pitchFamily="18" charset="0"/>
              </a:rPr>
              <a:t>函数</a:t>
            </a:r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6875463" y="1916113"/>
            <a:ext cx="165735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层次</a:t>
            </a:r>
            <a:r>
              <a:rPr lang="en-US" altLang="zh-CN" sz="2800">
                <a:latin typeface="Times New Roman" pitchFamily="18" charset="0"/>
              </a:rPr>
              <a:t>2</a:t>
            </a:r>
          </a:p>
        </p:txBody>
      </p:sp>
      <p:sp>
        <p:nvSpPr>
          <p:cNvPr id="773130" name="Rectangle 10"/>
          <p:cNvSpPr>
            <a:spLocks noChangeArrowheads="1"/>
          </p:cNvSpPr>
          <p:nvPr/>
        </p:nvSpPr>
        <p:spPr bwMode="auto">
          <a:xfrm>
            <a:off x="3995738" y="2997200"/>
            <a:ext cx="2520950" cy="647700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2800">
                <a:latin typeface="Times New Roman" pitchFamily="18" charset="0"/>
              </a:rPr>
              <a:t>BIOS</a:t>
            </a:r>
            <a:r>
              <a:rPr lang="zh-CN" altLang="en-US" sz="2800">
                <a:latin typeface="Times New Roman" pitchFamily="18" charset="0"/>
              </a:rPr>
              <a:t>功能</a:t>
            </a:r>
          </a:p>
        </p:txBody>
      </p:sp>
      <p:sp>
        <p:nvSpPr>
          <p:cNvPr id="773131" name="Text Box 11"/>
          <p:cNvSpPr txBox="1">
            <a:spLocks noChangeArrowheads="1"/>
          </p:cNvSpPr>
          <p:nvPr/>
        </p:nvSpPr>
        <p:spPr bwMode="auto">
          <a:xfrm>
            <a:off x="6875463" y="3068638"/>
            <a:ext cx="165735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层次</a:t>
            </a:r>
            <a:r>
              <a:rPr lang="en-US" altLang="zh-CN" sz="2800">
                <a:latin typeface="Times New Roman" pitchFamily="18" charset="0"/>
              </a:rPr>
              <a:t>1</a:t>
            </a:r>
          </a:p>
        </p:txBody>
      </p:sp>
      <p:sp>
        <p:nvSpPr>
          <p:cNvPr id="773133" name="Rectangle 13"/>
          <p:cNvSpPr>
            <a:spLocks noChangeArrowheads="1"/>
          </p:cNvSpPr>
          <p:nvPr/>
        </p:nvSpPr>
        <p:spPr bwMode="auto">
          <a:xfrm>
            <a:off x="3995738" y="4149725"/>
            <a:ext cx="2520950" cy="647700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2800">
                <a:latin typeface="Times New Roman" pitchFamily="18" charset="0"/>
              </a:rPr>
              <a:t>硬件</a:t>
            </a:r>
          </a:p>
        </p:txBody>
      </p:sp>
      <p:sp>
        <p:nvSpPr>
          <p:cNvPr id="773134" name="Text Box 14"/>
          <p:cNvSpPr txBox="1">
            <a:spLocks noChangeArrowheads="1"/>
          </p:cNvSpPr>
          <p:nvPr/>
        </p:nvSpPr>
        <p:spPr bwMode="auto">
          <a:xfrm>
            <a:off x="6875463" y="4221163"/>
            <a:ext cx="165735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层次</a:t>
            </a:r>
            <a:r>
              <a:rPr lang="en-US" altLang="zh-CN" sz="2800">
                <a:latin typeface="Times New Roman" pitchFamily="18" charset="0"/>
              </a:rPr>
              <a:t>0</a:t>
            </a:r>
          </a:p>
        </p:txBody>
      </p:sp>
      <p:sp>
        <p:nvSpPr>
          <p:cNvPr id="773135" name="Line 15"/>
          <p:cNvSpPr>
            <a:spLocks noChangeShapeType="1"/>
          </p:cNvSpPr>
          <p:nvPr/>
        </p:nvSpPr>
        <p:spPr bwMode="auto">
          <a:xfrm>
            <a:off x="2843213" y="3357563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36" name="Line 16"/>
          <p:cNvSpPr>
            <a:spLocks noChangeShapeType="1"/>
          </p:cNvSpPr>
          <p:nvPr/>
        </p:nvSpPr>
        <p:spPr bwMode="auto">
          <a:xfrm flipV="1">
            <a:off x="2843213" y="2205038"/>
            <a:ext cx="11525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37" name="Line 17"/>
          <p:cNvSpPr>
            <a:spLocks noChangeShapeType="1"/>
          </p:cNvSpPr>
          <p:nvPr/>
        </p:nvSpPr>
        <p:spPr bwMode="auto">
          <a:xfrm>
            <a:off x="2843213" y="3500438"/>
            <a:ext cx="1152525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17AFB-76DF-4BCB-9313-041029E04DA1}" type="slidenum">
              <a:rPr lang="zh-CN" altLang="en-US"/>
              <a:pPr/>
              <a:t>100</a:t>
            </a:fld>
            <a:endParaRPr lang="en-US" altLang="zh-CN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16557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出栈（</a:t>
            </a:r>
            <a:r>
              <a:rPr lang="en-US" altLang="zh-CN">
                <a:latin typeface="Times New Roman" pitchFamily="18" charset="0"/>
              </a:rPr>
              <a:t>POP</a:t>
            </a:r>
            <a:r>
              <a:rPr lang="zh-CN" altLang="en-US">
                <a:latin typeface="Times New Roman" pitchFamily="18" charset="0"/>
              </a:rPr>
              <a:t>）操作从堆栈顶端移走一个值并将其置于寄存器或变量中。在值从栈顶弹出后，堆栈指针相应增加。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（二）堆栈操作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堆栈：</a:t>
            </a:r>
            <a:r>
              <a:rPr lang="zh-CN" altLang="en-US">
                <a:solidFill>
                  <a:srgbClr val="FF0066"/>
                </a:solidFill>
              </a:rPr>
              <a:t>② 出栈操作</a:t>
            </a:r>
          </a:p>
        </p:txBody>
      </p:sp>
      <p:sp>
        <p:nvSpPr>
          <p:cNvPr id="857092" name="AutoShape 4"/>
          <p:cNvSpPr>
            <a:spLocks noChangeArrowheads="1"/>
          </p:cNvSpPr>
          <p:nvPr/>
        </p:nvSpPr>
        <p:spPr bwMode="auto">
          <a:xfrm>
            <a:off x="1549400" y="5157788"/>
            <a:ext cx="2016125" cy="574675"/>
          </a:xfrm>
          <a:prstGeom prst="cube">
            <a:avLst>
              <a:gd name="adj" fmla="val 22926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00000006</a:t>
            </a:r>
          </a:p>
        </p:txBody>
      </p:sp>
      <p:sp>
        <p:nvSpPr>
          <p:cNvPr id="857093" name="AutoShape 5"/>
          <p:cNvSpPr>
            <a:spLocks noChangeArrowheads="1"/>
          </p:cNvSpPr>
          <p:nvPr/>
        </p:nvSpPr>
        <p:spPr bwMode="auto">
          <a:xfrm>
            <a:off x="1549400" y="4724400"/>
            <a:ext cx="2016125" cy="574675"/>
          </a:xfrm>
          <a:prstGeom prst="cube">
            <a:avLst>
              <a:gd name="adj" fmla="val 22926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000000A5</a:t>
            </a:r>
          </a:p>
        </p:txBody>
      </p:sp>
      <p:sp>
        <p:nvSpPr>
          <p:cNvPr id="857094" name="AutoShape 6"/>
          <p:cNvSpPr>
            <a:spLocks noChangeArrowheads="1"/>
          </p:cNvSpPr>
          <p:nvPr/>
        </p:nvSpPr>
        <p:spPr bwMode="auto">
          <a:xfrm>
            <a:off x="1549400" y="4292600"/>
            <a:ext cx="2016125" cy="574675"/>
          </a:xfrm>
          <a:prstGeom prst="cube">
            <a:avLst>
              <a:gd name="adj" fmla="val 22926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00000001</a:t>
            </a:r>
          </a:p>
        </p:txBody>
      </p:sp>
      <p:sp>
        <p:nvSpPr>
          <p:cNvPr id="857095" name="AutoShape 7"/>
          <p:cNvSpPr>
            <a:spLocks noChangeArrowheads="1"/>
          </p:cNvSpPr>
          <p:nvPr/>
        </p:nvSpPr>
        <p:spPr bwMode="auto">
          <a:xfrm>
            <a:off x="1549400" y="3860800"/>
            <a:ext cx="2016125" cy="574675"/>
          </a:xfrm>
          <a:prstGeom prst="cube">
            <a:avLst>
              <a:gd name="adj" fmla="val 22926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00000002</a:t>
            </a:r>
          </a:p>
        </p:txBody>
      </p:sp>
      <p:sp>
        <p:nvSpPr>
          <p:cNvPr id="857096" name="AutoShape 8"/>
          <p:cNvSpPr>
            <a:spLocks noChangeArrowheads="1"/>
          </p:cNvSpPr>
          <p:nvPr/>
        </p:nvSpPr>
        <p:spPr bwMode="auto">
          <a:xfrm>
            <a:off x="1549400" y="34290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grpSp>
        <p:nvGrpSpPr>
          <p:cNvPr id="857097" name="Group 9"/>
          <p:cNvGrpSpPr>
            <a:grpSpLocks/>
          </p:cNvGrpSpPr>
          <p:nvPr/>
        </p:nvGrpSpPr>
        <p:grpSpPr bwMode="auto">
          <a:xfrm>
            <a:off x="107950" y="3573463"/>
            <a:ext cx="1441450" cy="2160587"/>
            <a:chOff x="295" y="2251"/>
            <a:chExt cx="1043" cy="1361"/>
          </a:xfrm>
        </p:grpSpPr>
        <p:sp>
          <p:nvSpPr>
            <p:cNvPr id="857098" name="Rectangle 10"/>
            <p:cNvSpPr>
              <a:spLocks noChangeArrowheads="1"/>
            </p:cNvSpPr>
            <p:nvPr/>
          </p:nvSpPr>
          <p:spPr bwMode="auto">
            <a:xfrm>
              <a:off x="295" y="3339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00001000</a:t>
              </a:r>
            </a:p>
          </p:txBody>
        </p:sp>
        <p:sp>
          <p:nvSpPr>
            <p:cNvPr id="857099" name="Rectangle 11"/>
            <p:cNvSpPr>
              <a:spLocks noChangeArrowheads="1"/>
            </p:cNvSpPr>
            <p:nvPr/>
          </p:nvSpPr>
          <p:spPr bwMode="auto">
            <a:xfrm>
              <a:off x="295" y="3067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00000FFC</a:t>
              </a:r>
            </a:p>
          </p:txBody>
        </p:sp>
        <p:sp>
          <p:nvSpPr>
            <p:cNvPr id="857100" name="Rectangle 12"/>
            <p:cNvSpPr>
              <a:spLocks noChangeArrowheads="1"/>
            </p:cNvSpPr>
            <p:nvPr/>
          </p:nvSpPr>
          <p:spPr bwMode="auto">
            <a:xfrm>
              <a:off x="295" y="2795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00000FF8</a:t>
              </a:r>
            </a:p>
          </p:txBody>
        </p:sp>
        <p:sp>
          <p:nvSpPr>
            <p:cNvPr id="857101" name="Rectangle 13"/>
            <p:cNvSpPr>
              <a:spLocks noChangeArrowheads="1"/>
            </p:cNvSpPr>
            <p:nvPr/>
          </p:nvSpPr>
          <p:spPr bwMode="auto">
            <a:xfrm>
              <a:off x="295" y="2523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00000FF4</a:t>
              </a:r>
            </a:p>
          </p:txBody>
        </p:sp>
        <p:sp>
          <p:nvSpPr>
            <p:cNvPr id="857102" name="Rectangle 14"/>
            <p:cNvSpPr>
              <a:spLocks noChangeArrowheads="1"/>
            </p:cNvSpPr>
            <p:nvPr/>
          </p:nvSpPr>
          <p:spPr bwMode="auto">
            <a:xfrm>
              <a:off x="295" y="2251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00000FF0</a:t>
              </a:r>
            </a:p>
          </p:txBody>
        </p:sp>
      </p:grpSp>
      <p:sp>
        <p:nvSpPr>
          <p:cNvPr id="857103" name="Line 15"/>
          <p:cNvSpPr>
            <a:spLocks noChangeShapeType="1"/>
          </p:cNvSpPr>
          <p:nvPr/>
        </p:nvSpPr>
        <p:spPr bwMode="auto">
          <a:xfrm flipH="1">
            <a:off x="3492500" y="4149725"/>
            <a:ext cx="360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7104" name="Rectangle 16"/>
          <p:cNvSpPr>
            <a:spLocks noChangeArrowheads="1"/>
          </p:cNvSpPr>
          <p:nvPr/>
        </p:nvSpPr>
        <p:spPr bwMode="auto">
          <a:xfrm>
            <a:off x="3781425" y="3933825"/>
            <a:ext cx="790575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en-US" altLang="zh-CN">
                <a:latin typeface="Times New Roman" pitchFamily="18" charset="0"/>
              </a:rPr>
              <a:t>ESP</a:t>
            </a:r>
          </a:p>
        </p:txBody>
      </p:sp>
      <p:sp>
        <p:nvSpPr>
          <p:cNvPr id="857105" name="Rectangle 17"/>
          <p:cNvSpPr>
            <a:spLocks noChangeArrowheads="1"/>
          </p:cNvSpPr>
          <p:nvPr/>
        </p:nvSpPr>
        <p:spPr bwMode="auto">
          <a:xfrm>
            <a:off x="1765300" y="2851150"/>
            <a:ext cx="1439863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>
                <a:latin typeface="Times New Roman" pitchFamily="18" charset="0"/>
              </a:rPr>
              <a:t>出栈之前</a:t>
            </a:r>
          </a:p>
        </p:txBody>
      </p:sp>
      <p:sp>
        <p:nvSpPr>
          <p:cNvPr id="857106" name="AutoShape 18"/>
          <p:cNvSpPr>
            <a:spLocks noChangeArrowheads="1"/>
          </p:cNvSpPr>
          <p:nvPr/>
        </p:nvSpPr>
        <p:spPr bwMode="auto">
          <a:xfrm>
            <a:off x="6013450" y="5157788"/>
            <a:ext cx="2016125" cy="574675"/>
          </a:xfrm>
          <a:prstGeom prst="cube">
            <a:avLst>
              <a:gd name="adj" fmla="val 22926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00000006</a:t>
            </a:r>
          </a:p>
        </p:txBody>
      </p:sp>
      <p:sp>
        <p:nvSpPr>
          <p:cNvPr id="857107" name="AutoShape 19"/>
          <p:cNvSpPr>
            <a:spLocks noChangeArrowheads="1"/>
          </p:cNvSpPr>
          <p:nvPr/>
        </p:nvSpPr>
        <p:spPr bwMode="auto">
          <a:xfrm>
            <a:off x="6013450" y="4724400"/>
            <a:ext cx="2016125" cy="574675"/>
          </a:xfrm>
          <a:prstGeom prst="cube">
            <a:avLst>
              <a:gd name="adj" fmla="val 22926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000000A5</a:t>
            </a:r>
          </a:p>
        </p:txBody>
      </p:sp>
      <p:sp>
        <p:nvSpPr>
          <p:cNvPr id="857108" name="AutoShape 20"/>
          <p:cNvSpPr>
            <a:spLocks noChangeArrowheads="1"/>
          </p:cNvSpPr>
          <p:nvPr/>
        </p:nvSpPr>
        <p:spPr bwMode="auto">
          <a:xfrm>
            <a:off x="6013450" y="4292600"/>
            <a:ext cx="2016125" cy="574675"/>
          </a:xfrm>
          <a:prstGeom prst="cube">
            <a:avLst>
              <a:gd name="adj" fmla="val 22926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00000001</a:t>
            </a:r>
          </a:p>
        </p:txBody>
      </p:sp>
      <p:sp>
        <p:nvSpPr>
          <p:cNvPr id="857109" name="AutoShape 21"/>
          <p:cNvSpPr>
            <a:spLocks noChangeArrowheads="1"/>
          </p:cNvSpPr>
          <p:nvPr/>
        </p:nvSpPr>
        <p:spPr bwMode="auto">
          <a:xfrm>
            <a:off x="6013450" y="38608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57110" name="AutoShape 22"/>
          <p:cNvSpPr>
            <a:spLocks noChangeArrowheads="1"/>
          </p:cNvSpPr>
          <p:nvPr/>
        </p:nvSpPr>
        <p:spPr bwMode="auto">
          <a:xfrm>
            <a:off x="6013450" y="34290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grpSp>
        <p:nvGrpSpPr>
          <p:cNvPr id="857111" name="Group 23"/>
          <p:cNvGrpSpPr>
            <a:grpSpLocks/>
          </p:cNvGrpSpPr>
          <p:nvPr/>
        </p:nvGrpSpPr>
        <p:grpSpPr bwMode="auto">
          <a:xfrm>
            <a:off x="4572000" y="3573463"/>
            <a:ext cx="1441450" cy="2160587"/>
            <a:chOff x="295" y="2251"/>
            <a:chExt cx="1043" cy="1361"/>
          </a:xfrm>
        </p:grpSpPr>
        <p:sp>
          <p:nvSpPr>
            <p:cNvPr id="857112" name="Rectangle 24"/>
            <p:cNvSpPr>
              <a:spLocks noChangeArrowheads="1"/>
            </p:cNvSpPr>
            <p:nvPr/>
          </p:nvSpPr>
          <p:spPr bwMode="auto">
            <a:xfrm>
              <a:off x="295" y="3339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00001000</a:t>
              </a:r>
            </a:p>
          </p:txBody>
        </p:sp>
        <p:sp>
          <p:nvSpPr>
            <p:cNvPr id="857113" name="Rectangle 25"/>
            <p:cNvSpPr>
              <a:spLocks noChangeArrowheads="1"/>
            </p:cNvSpPr>
            <p:nvPr/>
          </p:nvSpPr>
          <p:spPr bwMode="auto">
            <a:xfrm>
              <a:off x="295" y="3067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00000FFC</a:t>
              </a:r>
            </a:p>
          </p:txBody>
        </p:sp>
        <p:sp>
          <p:nvSpPr>
            <p:cNvPr id="857114" name="Rectangle 26"/>
            <p:cNvSpPr>
              <a:spLocks noChangeArrowheads="1"/>
            </p:cNvSpPr>
            <p:nvPr/>
          </p:nvSpPr>
          <p:spPr bwMode="auto">
            <a:xfrm>
              <a:off x="295" y="2795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00000FF8</a:t>
              </a:r>
            </a:p>
          </p:txBody>
        </p:sp>
        <p:sp>
          <p:nvSpPr>
            <p:cNvPr id="857115" name="Rectangle 27"/>
            <p:cNvSpPr>
              <a:spLocks noChangeArrowheads="1"/>
            </p:cNvSpPr>
            <p:nvPr/>
          </p:nvSpPr>
          <p:spPr bwMode="auto">
            <a:xfrm>
              <a:off x="295" y="2523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00000FF4</a:t>
              </a:r>
            </a:p>
          </p:txBody>
        </p:sp>
        <p:sp>
          <p:nvSpPr>
            <p:cNvPr id="857116" name="Rectangle 28"/>
            <p:cNvSpPr>
              <a:spLocks noChangeArrowheads="1"/>
            </p:cNvSpPr>
            <p:nvPr/>
          </p:nvSpPr>
          <p:spPr bwMode="auto">
            <a:xfrm>
              <a:off x="295" y="2251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00000FF0</a:t>
              </a:r>
            </a:p>
          </p:txBody>
        </p:sp>
      </p:grpSp>
      <p:sp>
        <p:nvSpPr>
          <p:cNvPr id="857117" name="Line 29"/>
          <p:cNvSpPr>
            <a:spLocks noChangeShapeType="1"/>
          </p:cNvSpPr>
          <p:nvPr/>
        </p:nvSpPr>
        <p:spPr bwMode="auto">
          <a:xfrm flipH="1">
            <a:off x="7956550" y="4581525"/>
            <a:ext cx="360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7118" name="Rectangle 30"/>
          <p:cNvSpPr>
            <a:spLocks noChangeArrowheads="1"/>
          </p:cNvSpPr>
          <p:nvPr/>
        </p:nvSpPr>
        <p:spPr bwMode="auto">
          <a:xfrm>
            <a:off x="8245475" y="4365625"/>
            <a:ext cx="790575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en-US" altLang="zh-CN">
                <a:latin typeface="Times New Roman" pitchFamily="18" charset="0"/>
              </a:rPr>
              <a:t>ESP</a:t>
            </a:r>
          </a:p>
        </p:txBody>
      </p:sp>
      <p:sp>
        <p:nvSpPr>
          <p:cNvPr id="857119" name="Rectangle 31"/>
          <p:cNvSpPr>
            <a:spLocks noChangeArrowheads="1"/>
          </p:cNvSpPr>
          <p:nvPr/>
        </p:nvSpPr>
        <p:spPr bwMode="auto">
          <a:xfrm>
            <a:off x="6229350" y="2851150"/>
            <a:ext cx="1439863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>
                <a:latin typeface="Times New Roman" pitchFamily="18" charset="0"/>
              </a:rPr>
              <a:t>出栈之后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6012976" y="5604798"/>
            <a:ext cx="2016125" cy="574675"/>
          </a:xfrm>
          <a:prstGeom prst="cube">
            <a:avLst>
              <a:gd name="adj" fmla="val 22926"/>
            </a:avLst>
          </a:prstGeom>
          <a:solidFill>
            <a:srgbClr val="C0C0C0"/>
          </a:solidFill>
          <a:ln w="28575">
            <a:solidFill>
              <a:srgbClr val="80808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 dirty="0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6012544" y="5157788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 dirty="0"/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6012544" y="47244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6012544" y="42926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6012544" y="38608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>
            <a:off x="6012544" y="34290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4571094" y="5300663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 dirty="0"/>
              <a:t>00001000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571094" y="4868863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/>
              <a:t>00000FFC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4571094" y="4437063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/>
              <a:t>00000FF8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4571094" y="4005263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/>
              <a:t>00000FF4</a:t>
            </a: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4571094" y="3573463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 dirty="0"/>
              <a:t>00000FF0</a:t>
            </a: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H="1">
            <a:off x="7955644" y="5891451"/>
            <a:ext cx="360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8244569" y="5675551"/>
            <a:ext cx="790575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en-US" altLang="zh-CN">
                <a:latin typeface="Times New Roman" pitchFamily="18" charset="0"/>
              </a:rPr>
              <a:t>ESP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4560640" y="5715016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 dirty="0" smtClean="0"/>
              <a:t>00001004</a:t>
            </a:r>
            <a:endParaRPr lang="en-US" altLang="zh-CN" sz="2000" dirty="0"/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17AFB-76DF-4BCB-9313-041029E04DA1}" type="slidenum">
              <a:rPr lang="zh-CN" altLang="en-US"/>
              <a:pPr/>
              <a:t>101</a:t>
            </a:fld>
            <a:endParaRPr lang="en-US" altLang="zh-CN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16557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出栈（</a:t>
            </a:r>
            <a:r>
              <a:rPr lang="en-US" altLang="zh-CN">
                <a:latin typeface="Times New Roman" pitchFamily="18" charset="0"/>
              </a:rPr>
              <a:t>POP</a:t>
            </a:r>
            <a:r>
              <a:rPr lang="zh-CN" altLang="en-US">
                <a:latin typeface="Times New Roman" pitchFamily="18" charset="0"/>
              </a:rPr>
              <a:t>）操作从堆栈顶端移走一个值并将其置于寄存器或变量中。在值从栈顶弹出后，堆栈指针相应增加。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（二）堆栈操作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堆栈：</a:t>
            </a:r>
            <a:r>
              <a:rPr lang="zh-CN" altLang="en-US">
                <a:solidFill>
                  <a:srgbClr val="FF0066"/>
                </a:solidFill>
              </a:rPr>
              <a:t>② 出栈操作</a:t>
            </a:r>
          </a:p>
        </p:txBody>
      </p:sp>
      <p:sp>
        <p:nvSpPr>
          <p:cNvPr id="857092" name="AutoShape 4"/>
          <p:cNvSpPr>
            <a:spLocks noChangeArrowheads="1"/>
          </p:cNvSpPr>
          <p:nvPr/>
        </p:nvSpPr>
        <p:spPr bwMode="auto">
          <a:xfrm>
            <a:off x="1549400" y="5157788"/>
            <a:ext cx="2016125" cy="574675"/>
          </a:xfrm>
          <a:prstGeom prst="cube">
            <a:avLst>
              <a:gd name="adj" fmla="val 22926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00000006</a:t>
            </a:r>
          </a:p>
        </p:txBody>
      </p:sp>
      <p:sp>
        <p:nvSpPr>
          <p:cNvPr id="857093" name="AutoShape 5"/>
          <p:cNvSpPr>
            <a:spLocks noChangeArrowheads="1"/>
          </p:cNvSpPr>
          <p:nvPr/>
        </p:nvSpPr>
        <p:spPr bwMode="auto">
          <a:xfrm>
            <a:off x="1549400" y="47244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 dirty="0"/>
          </a:p>
        </p:txBody>
      </p:sp>
      <p:sp>
        <p:nvSpPr>
          <p:cNvPr id="857094" name="AutoShape 6"/>
          <p:cNvSpPr>
            <a:spLocks noChangeArrowheads="1"/>
          </p:cNvSpPr>
          <p:nvPr/>
        </p:nvSpPr>
        <p:spPr bwMode="auto">
          <a:xfrm>
            <a:off x="1549400" y="42926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 dirty="0"/>
          </a:p>
        </p:txBody>
      </p:sp>
      <p:sp>
        <p:nvSpPr>
          <p:cNvPr id="857095" name="AutoShape 7"/>
          <p:cNvSpPr>
            <a:spLocks noChangeArrowheads="1"/>
          </p:cNvSpPr>
          <p:nvPr/>
        </p:nvSpPr>
        <p:spPr bwMode="auto">
          <a:xfrm>
            <a:off x="1549400" y="38608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 dirty="0"/>
          </a:p>
        </p:txBody>
      </p:sp>
      <p:sp>
        <p:nvSpPr>
          <p:cNvPr id="857096" name="AutoShape 8"/>
          <p:cNvSpPr>
            <a:spLocks noChangeArrowheads="1"/>
          </p:cNvSpPr>
          <p:nvPr/>
        </p:nvSpPr>
        <p:spPr bwMode="auto">
          <a:xfrm>
            <a:off x="1549400" y="34290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7950" y="3573463"/>
            <a:ext cx="1441450" cy="2160587"/>
            <a:chOff x="295" y="2251"/>
            <a:chExt cx="1043" cy="1361"/>
          </a:xfrm>
        </p:grpSpPr>
        <p:sp>
          <p:nvSpPr>
            <p:cNvPr id="857098" name="Rectangle 10"/>
            <p:cNvSpPr>
              <a:spLocks noChangeArrowheads="1"/>
            </p:cNvSpPr>
            <p:nvPr/>
          </p:nvSpPr>
          <p:spPr bwMode="auto">
            <a:xfrm>
              <a:off x="295" y="3339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00001000</a:t>
              </a:r>
            </a:p>
          </p:txBody>
        </p:sp>
        <p:sp>
          <p:nvSpPr>
            <p:cNvPr id="857099" name="Rectangle 11"/>
            <p:cNvSpPr>
              <a:spLocks noChangeArrowheads="1"/>
            </p:cNvSpPr>
            <p:nvPr/>
          </p:nvSpPr>
          <p:spPr bwMode="auto">
            <a:xfrm>
              <a:off x="295" y="3067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00000FFC</a:t>
              </a:r>
            </a:p>
          </p:txBody>
        </p:sp>
        <p:sp>
          <p:nvSpPr>
            <p:cNvPr id="857100" name="Rectangle 12"/>
            <p:cNvSpPr>
              <a:spLocks noChangeArrowheads="1"/>
            </p:cNvSpPr>
            <p:nvPr/>
          </p:nvSpPr>
          <p:spPr bwMode="auto">
            <a:xfrm>
              <a:off x="295" y="2795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00000FF8</a:t>
              </a:r>
            </a:p>
          </p:txBody>
        </p:sp>
        <p:sp>
          <p:nvSpPr>
            <p:cNvPr id="857101" name="Rectangle 13"/>
            <p:cNvSpPr>
              <a:spLocks noChangeArrowheads="1"/>
            </p:cNvSpPr>
            <p:nvPr/>
          </p:nvSpPr>
          <p:spPr bwMode="auto">
            <a:xfrm>
              <a:off x="295" y="2523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00000FF4</a:t>
              </a:r>
            </a:p>
          </p:txBody>
        </p:sp>
        <p:sp>
          <p:nvSpPr>
            <p:cNvPr id="857102" name="Rectangle 14"/>
            <p:cNvSpPr>
              <a:spLocks noChangeArrowheads="1"/>
            </p:cNvSpPr>
            <p:nvPr/>
          </p:nvSpPr>
          <p:spPr bwMode="auto">
            <a:xfrm>
              <a:off x="295" y="2251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00000FF0</a:t>
              </a:r>
            </a:p>
          </p:txBody>
        </p:sp>
      </p:grpSp>
      <p:sp>
        <p:nvSpPr>
          <p:cNvPr id="857103" name="Line 15"/>
          <p:cNvSpPr>
            <a:spLocks noChangeShapeType="1"/>
          </p:cNvSpPr>
          <p:nvPr/>
        </p:nvSpPr>
        <p:spPr bwMode="auto">
          <a:xfrm flipH="1">
            <a:off x="3492500" y="5466931"/>
            <a:ext cx="360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7104" name="Rectangle 16"/>
          <p:cNvSpPr>
            <a:spLocks noChangeArrowheads="1"/>
          </p:cNvSpPr>
          <p:nvPr/>
        </p:nvSpPr>
        <p:spPr bwMode="auto">
          <a:xfrm>
            <a:off x="3781425" y="5251031"/>
            <a:ext cx="790575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en-US" altLang="zh-CN">
                <a:latin typeface="Times New Roman" pitchFamily="18" charset="0"/>
              </a:rPr>
              <a:t>ESP</a:t>
            </a:r>
          </a:p>
        </p:txBody>
      </p:sp>
      <p:sp>
        <p:nvSpPr>
          <p:cNvPr id="857105" name="Rectangle 17"/>
          <p:cNvSpPr>
            <a:spLocks noChangeArrowheads="1"/>
          </p:cNvSpPr>
          <p:nvPr/>
        </p:nvSpPr>
        <p:spPr bwMode="auto">
          <a:xfrm>
            <a:off x="839990" y="2851150"/>
            <a:ext cx="3525157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 dirty="0" smtClean="0">
                <a:latin typeface="Times New Roman" pitchFamily="18" charset="0"/>
              </a:rPr>
              <a:t>最后一个数据出</a:t>
            </a:r>
            <a:r>
              <a:rPr lang="zh-CN" altLang="en-US" dirty="0">
                <a:latin typeface="Times New Roman" pitchFamily="18" charset="0"/>
              </a:rPr>
              <a:t>栈之前</a:t>
            </a: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5845630" y="2851150"/>
            <a:ext cx="2231571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dirty="0" smtClean="0">
                <a:latin typeface="Times New Roman" pitchFamily="18" charset="0"/>
              </a:rPr>
              <a:t>堆栈为空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7760854" y="5212022"/>
            <a:ext cx="1097644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栈底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7760854" y="3422194"/>
            <a:ext cx="1097644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栈顶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DB478-6E93-403C-95FE-E86F1D016F9E}" type="slidenum">
              <a:rPr lang="zh-CN" altLang="en-US"/>
              <a:pPr/>
              <a:t>102</a:t>
            </a:fld>
            <a:endParaRPr lang="en-US" altLang="zh-CN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在程序中，堆栈有几种重要的用途：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寄存器在用作多种用途的时候，堆栈可方便地作为其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临时保存区域</a:t>
            </a:r>
            <a:r>
              <a:rPr lang="zh-CN" altLang="en-US">
                <a:latin typeface="Times New Roman" pitchFamily="18" charset="0"/>
              </a:rPr>
              <a:t>；当寄存器使用完毕后，可从堆栈中恢复其原始值。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CALL</a:t>
            </a:r>
            <a:r>
              <a:rPr lang="zh-CN" altLang="en-US">
                <a:latin typeface="Times New Roman" pitchFamily="18" charset="0"/>
              </a:rPr>
              <a:t>指令执行时，</a:t>
            </a:r>
            <a:r>
              <a:rPr lang="en-US" altLang="zh-CN">
                <a:latin typeface="Times New Roman" pitchFamily="18" charset="0"/>
              </a:rPr>
              <a:t>CPU</a:t>
            </a:r>
            <a:r>
              <a:rPr lang="zh-CN" altLang="en-US">
                <a:latin typeface="Times New Roman" pitchFamily="18" charset="0"/>
              </a:rPr>
              <a:t>用堆栈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保存</a:t>
            </a:r>
            <a:r>
              <a:rPr lang="zh-CN" altLang="en-US">
                <a:latin typeface="Times New Roman" pitchFamily="18" charset="0"/>
              </a:rPr>
              <a:t>当前过程的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返回地址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调用过程时，可通过堆栈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传递参数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过程内的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局部变量</a:t>
            </a:r>
            <a:r>
              <a:rPr lang="zh-CN" altLang="en-US">
                <a:latin typeface="Times New Roman" pitchFamily="18" charset="0"/>
              </a:rPr>
              <a:t>在堆栈上创建，过程结束时，这些变量被丢弃。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（二）堆栈操作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堆栈：</a:t>
            </a:r>
            <a:r>
              <a:rPr lang="zh-CN" altLang="en-US">
                <a:solidFill>
                  <a:srgbClr val="FF0066"/>
                </a:solidFill>
              </a:rPr>
              <a:t>③ 堆栈的用途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628F3-1784-4798-9979-A01251145903}" type="slidenum">
              <a:rPr lang="zh-CN" altLang="en-US"/>
              <a:pPr/>
              <a:t>103</a:t>
            </a:fld>
            <a:endParaRPr lang="en-US" altLang="zh-CN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</p:spPr>
        <p:txBody>
          <a:bodyPr/>
          <a:lstStyle/>
          <a:p>
            <a:pPr marL="355600" indent="-355600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PUSH </a:t>
            </a:r>
            <a:r>
              <a:rPr lang="zh-CN" altLang="en-US">
                <a:latin typeface="Times New Roman" pitchFamily="18" charset="0"/>
              </a:rPr>
              <a:t>指令的执行过程：</a:t>
            </a:r>
          </a:p>
          <a:p>
            <a:pPr marL="990600" lvl="1" indent="-455613">
              <a:spcBef>
                <a:spcPct val="0"/>
              </a:spcBef>
              <a:buSzTx/>
              <a:buFont typeface="Wingdings" pitchFamily="2" charset="2"/>
              <a:buAutoNum type="circleNumDbPlain"/>
            </a:pPr>
            <a:r>
              <a:rPr lang="zh-CN" altLang="en-US">
                <a:latin typeface="Times New Roman" pitchFamily="18" charset="0"/>
              </a:rPr>
              <a:t>减小</a:t>
            </a:r>
            <a:r>
              <a:rPr lang="en-US" altLang="zh-CN">
                <a:latin typeface="Times New Roman" pitchFamily="18" charset="0"/>
              </a:rPr>
              <a:t>ESP</a:t>
            </a:r>
            <a:r>
              <a:rPr lang="zh-CN" altLang="en-US">
                <a:latin typeface="Times New Roman" pitchFamily="18" charset="0"/>
              </a:rPr>
              <a:t>的值。</a:t>
            </a:r>
          </a:p>
          <a:p>
            <a:pPr marL="1524000" lvl="2" indent="-354013">
              <a:spcBef>
                <a:spcPct val="0"/>
              </a:spcBef>
              <a:buSzPct val="75000"/>
              <a:buFont typeface="Wingdings" pitchFamily="2" charset="2"/>
              <a:buChar char="l"/>
            </a:pP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位操作数：</a:t>
            </a:r>
            <a:r>
              <a:rPr lang="en-US" altLang="zh-CN">
                <a:latin typeface="Times New Roman" pitchFamily="18" charset="0"/>
              </a:rPr>
              <a:t>ESP</a:t>
            </a:r>
            <a:r>
              <a:rPr lang="zh-CN" altLang="en-US">
                <a:latin typeface="Times New Roman" pitchFamily="18" charset="0"/>
              </a:rPr>
              <a:t>减</a:t>
            </a:r>
            <a:r>
              <a:rPr lang="en-US" altLang="zh-CN">
                <a:latin typeface="Times New Roman" pitchFamily="18" charset="0"/>
              </a:rPr>
              <a:t>2</a:t>
            </a:r>
          </a:p>
          <a:p>
            <a:pPr marL="1524000" lvl="2" indent="-354013">
              <a:spcBef>
                <a:spcPct val="0"/>
              </a:spcBef>
              <a:buSzPct val="75000"/>
              <a:buFont typeface="Wingdings" pitchFamily="2" charset="2"/>
              <a:buChar char="l"/>
            </a:pP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位操作数：</a:t>
            </a:r>
            <a:r>
              <a:rPr lang="en-US" altLang="zh-CN">
                <a:latin typeface="Times New Roman" pitchFamily="18" charset="0"/>
              </a:rPr>
              <a:t>ESP</a:t>
            </a:r>
            <a:r>
              <a:rPr lang="zh-CN" altLang="en-US">
                <a:latin typeface="Times New Roman" pitchFamily="18" charset="0"/>
              </a:rPr>
              <a:t>减</a:t>
            </a:r>
            <a:r>
              <a:rPr lang="en-US" altLang="zh-CN">
                <a:latin typeface="Times New Roman" pitchFamily="18" charset="0"/>
              </a:rPr>
              <a:t>4</a:t>
            </a:r>
          </a:p>
          <a:p>
            <a:pPr marL="990600" lvl="1" indent="-455613">
              <a:spcBef>
                <a:spcPct val="0"/>
              </a:spcBef>
              <a:buSzTx/>
              <a:buFont typeface="Wingdings" pitchFamily="2" charset="2"/>
              <a:buAutoNum type="circleNumDbPlain"/>
            </a:pPr>
            <a:r>
              <a:rPr lang="zh-CN" altLang="en-US">
                <a:latin typeface="Times New Roman" pitchFamily="18" charset="0"/>
              </a:rPr>
              <a:t>将一个</a:t>
            </a: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位或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位的源操作数拷贝至堆栈上。</a:t>
            </a:r>
          </a:p>
          <a:p>
            <a:pPr marL="355600" indent="-3556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指令格式：</a:t>
            </a:r>
          </a:p>
          <a:p>
            <a:pPr marL="990600" lvl="1" indent="-4556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push r/m16</a:t>
            </a:r>
          </a:p>
          <a:p>
            <a:pPr marL="990600" lvl="1" indent="-4556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push r/m32</a:t>
            </a:r>
          </a:p>
          <a:p>
            <a:pPr marL="990600" lvl="1" indent="-4556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push imm32</a:t>
            </a:r>
          </a:p>
          <a:p>
            <a:pPr marL="355600" indent="-3556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保护模式下的立即数总是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位的；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在实地址模式下，如果未使用</a:t>
            </a:r>
            <a:r>
              <a:rPr lang="en-US" altLang="zh-CN">
                <a:latin typeface="Times New Roman" pitchFamily="18" charset="0"/>
              </a:rPr>
              <a:t>.386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或更高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Times New Roman" pitchFamily="18" charset="0"/>
              </a:rPr>
              <a:t>处理器伪指令，默认的立即数是</a:t>
            </a: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位的。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574675"/>
          </a:xfrm>
          <a:noFill/>
          <a:ln/>
        </p:spPr>
        <p:txBody>
          <a:bodyPr anchor="t"/>
          <a:lstStyle/>
          <a:p>
            <a:r>
              <a:rPr lang="en-US" altLang="zh-CN">
                <a:solidFill>
                  <a:srgbClr val="008000"/>
                </a:solidFill>
              </a:rPr>
              <a:t>2. PUSH </a:t>
            </a:r>
            <a:r>
              <a:rPr lang="zh-CN" altLang="en-US">
                <a:solidFill>
                  <a:srgbClr val="008000"/>
                </a:solidFill>
              </a:rPr>
              <a:t>和 </a:t>
            </a:r>
            <a:r>
              <a:rPr lang="en-US" altLang="zh-CN">
                <a:solidFill>
                  <a:srgbClr val="008000"/>
                </a:solidFill>
              </a:rPr>
              <a:t>POP </a:t>
            </a:r>
            <a:r>
              <a:rPr lang="zh-CN" altLang="en-US">
                <a:solidFill>
                  <a:srgbClr val="008000"/>
                </a:solidFill>
              </a:rPr>
              <a:t>指令</a:t>
            </a:r>
            <a:r>
              <a:rPr lang="zh-CN" altLang="en-US"/>
              <a:t>       </a:t>
            </a:r>
            <a:r>
              <a:rPr lang="en-US" altLang="zh-CN">
                <a:solidFill>
                  <a:srgbClr val="FF0066"/>
                </a:solidFill>
              </a:rPr>
              <a:t>① PUSH </a:t>
            </a:r>
            <a:r>
              <a:rPr lang="zh-CN" altLang="en-US">
                <a:solidFill>
                  <a:srgbClr val="FF0066"/>
                </a:solidFill>
              </a:rPr>
              <a:t>指令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B4861C-3DC0-4C20-8C72-260D5482BCAC}" type="slidenum">
              <a:rPr lang="zh-CN" altLang="en-US"/>
              <a:pPr/>
              <a:t>104</a:t>
            </a:fld>
            <a:endParaRPr lang="en-US" altLang="zh-CN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327650"/>
          </a:xfrm>
        </p:spPr>
        <p:txBody>
          <a:bodyPr/>
          <a:lstStyle/>
          <a:p>
            <a:pPr marL="355600" indent="-355600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POP </a:t>
            </a:r>
            <a:r>
              <a:rPr lang="zh-CN" altLang="en-US">
                <a:latin typeface="Times New Roman" pitchFamily="18" charset="0"/>
              </a:rPr>
              <a:t>指令的执行过程：</a:t>
            </a:r>
          </a:p>
          <a:p>
            <a:pPr marL="990600" lvl="1" indent="-455613">
              <a:spcBef>
                <a:spcPct val="0"/>
              </a:spcBef>
              <a:buSzTx/>
              <a:buFont typeface="Wingdings" pitchFamily="2" charset="2"/>
              <a:buAutoNum type="circleNumDbPlain"/>
            </a:pPr>
            <a:r>
              <a:rPr lang="zh-CN" altLang="en-US">
                <a:latin typeface="Times New Roman" pitchFamily="18" charset="0"/>
              </a:rPr>
              <a:t>将</a:t>
            </a:r>
            <a:r>
              <a:rPr lang="en-US" altLang="zh-CN">
                <a:latin typeface="Times New Roman" pitchFamily="18" charset="0"/>
              </a:rPr>
              <a:t>ESP</a:t>
            </a:r>
            <a:r>
              <a:rPr lang="zh-CN" altLang="en-US">
                <a:latin typeface="Times New Roman" pitchFamily="18" charset="0"/>
              </a:rPr>
              <a:t>所指向的堆栈元素拷贝到</a:t>
            </a: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位或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位的目的操作数中。</a:t>
            </a:r>
          </a:p>
          <a:p>
            <a:pPr marL="990600" lvl="1" indent="-455613">
              <a:spcBef>
                <a:spcPct val="0"/>
              </a:spcBef>
              <a:buSzTx/>
              <a:buFont typeface="Wingdings" pitchFamily="2" charset="2"/>
              <a:buAutoNum type="circleNumDbPlain"/>
            </a:pPr>
            <a:r>
              <a:rPr lang="zh-CN" altLang="en-US">
                <a:latin typeface="Times New Roman" pitchFamily="18" charset="0"/>
              </a:rPr>
              <a:t>增加</a:t>
            </a:r>
            <a:r>
              <a:rPr lang="en-US" altLang="zh-CN">
                <a:latin typeface="Times New Roman" pitchFamily="18" charset="0"/>
              </a:rPr>
              <a:t>ESP</a:t>
            </a:r>
            <a:r>
              <a:rPr lang="zh-CN" altLang="en-US">
                <a:latin typeface="Times New Roman" pitchFamily="18" charset="0"/>
              </a:rPr>
              <a:t>的值。</a:t>
            </a:r>
          </a:p>
          <a:p>
            <a:pPr marL="1524000" lvl="2" indent="-354013">
              <a:spcBef>
                <a:spcPct val="0"/>
              </a:spcBef>
              <a:buSzPct val="75000"/>
              <a:buFont typeface="Wingdings" pitchFamily="2" charset="2"/>
              <a:buChar char="l"/>
            </a:pP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位操作数：</a:t>
            </a:r>
            <a:r>
              <a:rPr lang="en-US" altLang="zh-CN">
                <a:latin typeface="Times New Roman" pitchFamily="18" charset="0"/>
              </a:rPr>
              <a:t>ESP</a:t>
            </a:r>
            <a:r>
              <a:rPr lang="zh-CN" altLang="en-US">
                <a:latin typeface="Times New Roman" pitchFamily="18" charset="0"/>
              </a:rPr>
              <a:t>加</a:t>
            </a:r>
            <a:r>
              <a:rPr lang="en-US" altLang="zh-CN">
                <a:latin typeface="Times New Roman" pitchFamily="18" charset="0"/>
              </a:rPr>
              <a:t>2</a:t>
            </a:r>
          </a:p>
          <a:p>
            <a:pPr marL="1524000" lvl="2" indent="-354013">
              <a:spcBef>
                <a:spcPct val="0"/>
              </a:spcBef>
              <a:buSzPct val="75000"/>
              <a:buFont typeface="Wingdings" pitchFamily="2" charset="2"/>
              <a:buChar char="l"/>
            </a:pP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位操作数：</a:t>
            </a:r>
            <a:r>
              <a:rPr lang="en-US" altLang="zh-CN">
                <a:latin typeface="Times New Roman" pitchFamily="18" charset="0"/>
              </a:rPr>
              <a:t>ESP</a:t>
            </a:r>
            <a:r>
              <a:rPr lang="zh-CN" altLang="en-US">
                <a:latin typeface="Times New Roman" pitchFamily="18" charset="0"/>
              </a:rPr>
              <a:t>加</a:t>
            </a:r>
            <a:r>
              <a:rPr lang="en-US" altLang="zh-CN">
                <a:latin typeface="Times New Roman" pitchFamily="18" charset="0"/>
              </a:rPr>
              <a:t>4</a:t>
            </a:r>
            <a:endParaRPr lang="zh-CN" altLang="en-US">
              <a:latin typeface="Times New Roman" pitchFamily="18" charset="0"/>
            </a:endParaRPr>
          </a:p>
          <a:p>
            <a:pPr marL="355600" indent="-3556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指令格式：</a:t>
            </a:r>
          </a:p>
          <a:p>
            <a:pPr marL="990600" lvl="1" indent="-4556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pop r/m16</a:t>
            </a:r>
          </a:p>
          <a:p>
            <a:pPr marL="990600" lvl="1" indent="-4556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pop r/m32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574675"/>
          </a:xfrm>
          <a:noFill/>
          <a:ln/>
        </p:spPr>
        <p:txBody>
          <a:bodyPr anchor="t"/>
          <a:lstStyle/>
          <a:p>
            <a:r>
              <a:rPr lang="en-US" altLang="zh-CN">
                <a:solidFill>
                  <a:srgbClr val="008000"/>
                </a:solidFill>
              </a:rPr>
              <a:t>2. PUSH </a:t>
            </a:r>
            <a:r>
              <a:rPr lang="zh-CN" altLang="en-US">
                <a:solidFill>
                  <a:srgbClr val="008000"/>
                </a:solidFill>
              </a:rPr>
              <a:t>和 </a:t>
            </a:r>
            <a:r>
              <a:rPr lang="en-US" altLang="zh-CN">
                <a:solidFill>
                  <a:srgbClr val="008000"/>
                </a:solidFill>
              </a:rPr>
              <a:t>POP </a:t>
            </a:r>
            <a:r>
              <a:rPr lang="zh-CN" altLang="en-US">
                <a:solidFill>
                  <a:srgbClr val="008000"/>
                </a:solidFill>
              </a:rPr>
              <a:t>指令       </a:t>
            </a:r>
            <a:r>
              <a:rPr lang="en-US" altLang="zh-CN">
                <a:solidFill>
                  <a:srgbClr val="FF0066"/>
                </a:solidFill>
              </a:rPr>
              <a:t>② POP </a:t>
            </a:r>
            <a:r>
              <a:rPr lang="zh-CN" altLang="en-US">
                <a:solidFill>
                  <a:srgbClr val="FF0066"/>
                </a:solidFill>
              </a:rPr>
              <a:t>指令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49823-91BF-471D-988D-823032B12E65}" type="slidenum">
              <a:rPr lang="zh-CN" altLang="en-US"/>
              <a:pPr/>
              <a:t>105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832475"/>
          </a:xfrm>
        </p:spPr>
        <p:txBody>
          <a:bodyPr/>
          <a:lstStyle/>
          <a:p>
            <a:pPr marL="355600" indent="-355600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位程序：</a:t>
            </a:r>
          </a:p>
          <a:p>
            <a:pPr marL="901700" lvl="1" indent="-3667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PUSHFD </a:t>
            </a:r>
            <a:r>
              <a:rPr lang="zh-CN" altLang="en-US">
                <a:latin typeface="Times New Roman" pitchFamily="18" charset="0"/>
              </a:rPr>
              <a:t>指令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在堆栈上压入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位的</a:t>
            </a:r>
            <a:r>
              <a:rPr lang="en-US" altLang="zh-CN">
                <a:latin typeface="Times New Roman" pitchFamily="18" charset="0"/>
              </a:rPr>
              <a:t>EFLAGS</a:t>
            </a:r>
            <a:r>
              <a:rPr lang="zh-CN" altLang="en-US">
                <a:latin typeface="Times New Roman" pitchFamily="18" charset="0"/>
              </a:rPr>
              <a:t>寄存器的值。</a:t>
            </a:r>
          </a:p>
          <a:p>
            <a:pPr marL="901700" lvl="1" indent="-3667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POPFD </a:t>
            </a:r>
            <a:r>
              <a:rPr lang="zh-CN" altLang="en-US">
                <a:latin typeface="Times New Roman" pitchFamily="18" charset="0"/>
              </a:rPr>
              <a:t>指令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将堆栈顶部的值弹出并送至</a:t>
            </a:r>
            <a:r>
              <a:rPr lang="en-US" altLang="zh-CN">
                <a:latin typeface="Times New Roman" pitchFamily="18" charset="0"/>
              </a:rPr>
              <a:t>EFLAGS</a:t>
            </a:r>
            <a:r>
              <a:rPr lang="zh-CN" altLang="en-US">
                <a:latin typeface="Times New Roman" pitchFamily="18" charset="0"/>
              </a:rPr>
              <a:t>寄存器。</a:t>
            </a:r>
          </a:p>
          <a:p>
            <a:pPr marL="355600" indent="-3556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实地址模式程序：</a:t>
            </a:r>
          </a:p>
          <a:p>
            <a:pPr marL="901700" lvl="1" indent="-3667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PUSHF </a:t>
            </a:r>
            <a:r>
              <a:rPr lang="zh-CN" altLang="en-US">
                <a:latin typeface="Times New Roman" pitchFamily="18" charset="0"/>
              </a:rPr>
              <a:t>指令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在堆栈上压入</a:t>
            </a: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位的</a:t>
            </a:r>
            <a:r>
              <a:rPr lang="en-US" altLang="zh-CN">
                <a:latin typeface="Times New Roman" pitchFamily="18" charset="0"/>
              </a:rPr>
              <a:t>FLAGS</a:t>
            </a:r>
            <a:r>
              <a:rPr lang="zh-CN" altLang="en-US">
                <a:latin typeface="Times New Roman" pitchFamily="18" charset="0"/>
              </a:rPr>
              <a:t>寄存器的值。</a:t>
            </a:r>
          </a:p>
          <a:p>
            <a:pPr marL="901700" lvl="1" indent="-3667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POPF </a:t>
            </a:r>
            <a:r>
              <a:rPr lang="zh-CN" altLang="en-US">
                <a:latin typeface="Times New Roman" pitchFamily="18" charset="0"/>
              </a:rPr>
              <a:t>指令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从堆栈顶部弹出</a:t>
            </a: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位的值并送到</a:t>
            </a:r>
            <a:r>
              <a:rPr lang="en-US" altLang="zh-CN">
                <a:latin typeface="Times New Roman" pitchFamily="18" charset="0"/>
              </a:rPr>
              <a:t>FLAGS</a:t>
            </a:r>
            <a:r>
              <a:rPr lang="zh-CN" altLang="en-US">
                <a:latin typeface="Times New Roman" pitchFamily="18" charset="0"/>
              </a:rPr>
              <a:t>寄存器。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574675"/>
          </a:xfrm>
          <a:noFill/>
          <a:ln/>
        </p:spPr>
        <p:txBody>
          <a:bodyPr anchor="t"/>
          <a:lstStyle/>
          <a:p>
            <a:r>
              <a:rPr lang="en-US" altLang="zh-CN">
                <a:solidFill>
                  <a:srgbClr val="006600"/>
                </a:solidFill>
              </a:rPr>
              <a:t>2. PUSH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006600"/>
                </a:solidFill>
              </a:rPr>
              <a:t>POP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r>
              <a:rPr lang="zh-CN" altLang="en-US"/>
              <a:t>       </a:t>
            </a:r>
            <a:r>
              <a:rPr lang="en-US" altLang="zh-CN">
                <a:solidFill>
                  <a:srgbClr val="FF0066"/>
                </a:solidFill>
              </a:rPr>
              <a:t>③ PUSHFD</a:t>
            </a:r>
            <a:r>
              <a:rPr lang="zh-CN" altLang="en-US">
                <a:solidFill>
                  <a:srgbClr val="FF0066"/>
                </a:solidFill>
              </a:rPr>
              <a:t>和</a:t>
            </a:r>
            <a:r>
              <a:rPr lang="en-US" altLang="zh-CN">
                <a:solidFill>
                  <a:srgbClr val="FF0066"/>
                </a:solidFill>
              </a:rPr>
              <a:t>POPFD</a:t>
            </a:r>
            <a:r>
              <a:rPr lang="zh-CN" altLang="en-US">
                <a:solidFill>
                  <a:srgbClr val="FF0066"/>
                </a:solidFill>
              </a:rPr>
              <a:t>指令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8A1E0-80A0-455C-9581-28A896E7FB7E}" type="slidenum">
              <a:rPr lang="zh-CN" altLang="en-US"/>
              <a:pPr/>
              <a:t>106</a:t>
            </a:fld>
            <a:endParaRPr lang="en-US" altLang="zh-CN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280400" cy="5616575"/>
          </a:xfrm>
        </p:spPr>
        <p:txBody>
          <a:bodyPr/>
          <a:lstStyle/>
          <a:p>
            <a:pPr marL="355600" indent="-355600"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举例：将标志保存在变量中。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.data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saveFlags DWORD ?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.code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  </a:t>
            </a:r>
            <a:r>
              <a:rPr lang="en-US" altLang="zh-CN" sz="2400">
                <a:latin typeface="宋体"/>
              </a:rPr>
              <a:t>…………</a:t>
            </a:r>
            <a:endParaRPr lang="en-US" altLang="zh-CN" sz="240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pushfd		 ; </a:t>
            </a:r>
            <a:r>
              <a:rPr lang="zh-CN" altLang="en-US" sz="2400">
                <a:latin typeface="Courier New" pitchFamily="49" charset="0"/>
              </a:rPr>
              <a:t>标志入栈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pop  saveFlags	 ; </a:t>
            </a:r>
            <a:r>
              <a:rPr lang="zh-CN" altLang="en-US" sz="2400">
                <a:latin typeface="Courier New" pitchFamily="49" charset="0"/>
              </a:rPr>
              <a:t>拷贝到变量里面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  </a:t>
            </a:r>
            <a:r>
              <a:rPr lang="en-US" altLang="zh-CN" sz="2400">
                <a:latin typeface="宋体"/>
              </a:rPr>
              <a:t>…………</a:t>
            </a:r>
            <a:endParaRPr lang="en-US" altLang="zh-CN" sz="240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push saveFlags	 ; </a:t>
            </a:r>
            <a:r>
              <a:rPr lang="zh-CN" altLang="en-US" sz="2400">
                <a:latin typeface="Courier New" pitchFamily="49" charset="0"/>
              </a:rPr>
              <a:t>将保存的标志入栈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popfd			 ; </a:t>
            </a:r>
            <a:r>
              <a:rPr lang="zh-CN" altLang="en-US" sz="2400">
                <a:latin typeface="Courier New" pitchFamily="49" charset="0"/>
              </a:rPr>
              <a:t>恢复标志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  </a:t>
            </a:r>
            <a:r>
              <a:rPr lang="en-US" altLang="zh-CN" sz="2400">
                <a:latin typeface="宋体"/>
              </a:rPr>
              <a:t>…………</a:t>
            </a:r>
            <a:endParaRPr lang="en-US" altLang="zh-CN" sz="2400">
              <a:latin typeface="Courier New" pitchFamily="49" charset="0"/>
            </a:endParaRP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574675"/>
          </a:xfrm>
          <a:noFill/>
          <a:ln/>
        </p:spPr>
        <p:txBody>
          <a:bodyPr anchor="t"/>
          <a:lstStyle/>
          <a:p>
            <a:r>
              <a:rPr lang="en-US" altLang="zh-CN">
                <a:solidFill>
                  <a:srgbClr val="006600"/>
                </a:solidFill>
              </a:rPr>
              <a:t>2. PUSH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006600"/>
                </a:solidFill>
              </a:rPr>
              <a:t>POP </a:t>
            </a:r>
            <a:r>
              <a:rPr lang="zh-CN" altLang="en-US">
                <a:solidFill>
                  <a:srgbClr val="006600"/>
                </a:solidFill>
              </a:rPr>
              <a:t>指令       </a:t>
            </a:r>
            <a:r>
              <a:rPr lang="en-US" altLang="zh-CN">
                <a:solidFill>
                  <a:srgbClr val="FF0066"/>
                </a:solidFill>
              </a:rPr>
              <a:t>③ PUSHFD</a:t>
            </a:r>
            <a:r>
              <a:rPr lang="zh-CN" altLang="en-US">
                <a:solidFill>
                  <a:srgbClr val="FF0066"/>
                </a:solidFill>
              </a:rPr>
              <a:t>和</a:t>
            </a:r>
            <a:r>
              <a:rPr lang="en-US" altLang="zh-CN">
                <a:solidFill>
                  <a:srgbClr val="FF0066"/>
                </a:solidFill>
              </a:rPr>
              <a:t>POPFD</a:t>
            </a:r>
            <a:r>
              <a:rPr lang="zh-CN" altLang="en-US">
                <a:solidFill>
                  <a:srgbClr val="FF0066"/>
                </a:solidFill>
              </a:rPr>
              <a:t>指令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D2A86-B394-4AEB-BB4C-31351578EFD3}" type="slidenum">
              <a:rPr lang="zh-CN" altLang="en-US"/>
              <a:pPr/>
              <a:t>107</a:t>
            </a:fld>
            <a:endParaRPr lang="en-US" altLang="zh-CN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327650"/>
          </a:xfrm>
        </p:spPr>
        <p:txBody>
          <a:bodyPr/>
          <a:lstStyle/>
          <a:p>
            <a:pPr marL="355600" indent="-355600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PUSHAD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指令在堆栈上按下列顺序压入所有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位通用寄存器：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EAX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ECX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EDX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EBX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ESP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EBP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ESI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EDI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marL="355600" indent="-355600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POPAD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指令以相反的顺序从堆栈中弹出这些通用寄存器。</a:t>
            </a:r>
          </a:p>
          <a:p>
            <a:pPr marL="355600" indent="-3556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80286</a:t>
            </a:r>
            <a:r>
              <a:rPr lang="zh-CN" altLang="en-US">
                <a:latin typeface="Times New Roman" pitchFamily="18" charset="0"/>
              </a:rPr>
              <a:t>处理器：</a:t>
            </a:r>
          </a:p>
          <a:p>
            <a:pPr marL="901700" lvl="1" indent="-366713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PUSHA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指令：以同样的顺序压入所有的</a:t>
            </a: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位寄存器（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AX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CX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DX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BX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SP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BP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SI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DI</a:t>
            </a:r>
            <a:r>
              <a:rPr lang="zh-CN" altLang="en-US">
                <a:latin typeface="Times New Roman" pitchFamily="18" charset="0"/>
              </a:rPr>
              <a:t>）。</a:t>
            </a:r>
          </a:p>
          <a:p>
            <a:pPr marL="901700" lvl="1" indent="-366713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POPA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指令：以相反的顺序从堆栈中弹出这些通用寄存器。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>
                <a:solidFill>
                  <a:srgbClr val="006600"/>
                </a:solidFill>
              </a:rPr>
              <a:t>2. PUSH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006600"/>
                </a:solidFill>
              </a:rPr>
              <a:t>POP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</a:t>
            </a:r>
            <a:r>
              <a:rPr lang="en-US" altLang="zh-CN">
                <a:solidFill>
                  <a:srgbClr val="FF0066"/>
                </a:solidFill>
              </a:rPr>
              <a:t>④  PUSHAD</a:t>
            </a:r>
            <a:r>
              <a:rPr lang="zh-CN" altLang="en-US">
                <a:solidFill>
                  <a:srgbClr val="FF0066"/>
                </a:solidFill>
              </a:rPr>
              <a:t>，</a:t>
            </a:r>
            <a:r>
              <a:rPr lang="en-US" altLang="zh-CN">
                <a:solidFill>
                  <a:srgbClr val="FF0066"/>
                </a:solidFill>
              </a:rPr>
              <a:t>PUSHA</a:t>
            </a:r>
            <a:r>
              <a:rPr lang="zh-CN" altLang="en-US">
                <a:solidFill>
                  <a:srgbClr val="FF0066"/>
                </a:solidFill>
              </a:rPr>
              <a:t>，</a:t>
            </a:r>
            <a:r>
              <a:rPr lang="en-US" altLang="zh-CN">
                <a:solidFill>
                  <a:srgbClr val="FF0066"/>
                </a:solidFill>
              </a:rPr>
              <a:t>POPAD </a:t>
            </a:r>
            <a:r>
              <a:rPr lang="zh-CN" altLang="en-US">
                <a:solidFill>
                  <a:srgbClr val="FF0066"/>
                </a:solidFill>
              </a:rPr>
              <a:t>和 </a:t>
            </a:r>
            <a:r>
              <a:rPr lang="en-US" altLang="zh-CN">
                <a:solidFill>
                  <a:srgbClr val="FF0066"/>
                </a:solidFill>
              </a:rPr>
              <a:t>POPA </a:t>
            </a:r>
            <a:r>
              <a:rPr lang="zh-CN" altLang="en-US">
                <a:solidFill>
                  <a:srgbClr val="FF0066"/>
                </a:solidFill>
              </a:rPr>
              <a:t>指令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FC4DAA-2989-4E95-8885-B8B8B923FCA9}" type="slidenum">
              <a:rPr lang="zh-CN" altLang="en-US"/>
              <a:pPr/>
              <a:t>108</a:t>
            </a:fld>
            <a:endParaRPr lang="en-US" altLang="zh-CN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543550"/>
          </a:xfrm>
        </p:spPr>
        <p:txBody>
          <a:bodyPr/>
          <a:lstStyle/>
          <a:p>
            <a:pPr marL="355600" indent="-3556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如果在过程中修改了很多寄存器，则可以考虑使用</a:t>
            </a:r>
            <a:r>
              <a:rPr lang="en-US" altLang="zh-CN">
                <a:latin typeface="Times New Roman" pitchFamily="18" charset="0"/>
              </a:rPr>
              <a:t>PUSHAD </a:t>
            </a:r>
            <a:r>
              <a:rPr lang="zh-CN" altLang="en-US">
                <a:latin typeface="Times New Roman" pitchFamily="18" charset="0"/>
              </a:rPr>
              <a:t>和 </a:t>
            </a:r>
            <a:r>
              <a:rPr lang="en-US" altLang="zh-CN">
                <a:latin typeface="Times New Roman" pitchFamily="18" charset="0"/>
              </a:rPr>
              <a:t>POPAD </a:t>
            </a:r>
            <a:r>
              <a:rPr lang="zh-CN" altLang="en-US">
                <a:latin typeface="Times New Roman" pitchFamily="18" charset="0"/>
              </a:rPr>
              <a:t>指令保存和恢复寄存器的值。</a:t>
            </a:r>
          </a:p>
          <a:p>
            <a:pPr marL="901700" lvl="1" indent="-366713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MySub PROC</a:t>
            </a: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pushad		; </a:t>
            </a:r>
            <a:r>
              <a:rPr lang="zh-CN" altLang="en-US" sz="2400">
                <a:latin typeface="Courier New" pitchFamily="49" charset="0"/>
              </a:rPr>
              <a:t>保存通用寄存器的值</a:t>
            </a: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.</a:t>
            </a: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.</a:t>
            </a: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mov eax,...</a:t>
            </a: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mov edx,...</a:t>
            </a: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mov ecx,...</a:t>
            </a: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.</a:t>
            </a: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.</a:t>
            </a: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popad			; </a:t>
            </a:r>
            <a:r>
              <a:rPr lang="zh-CN" altLang="en-US" sz="2400">
                <a:latin typeface="Courier New" pitchFamily="49" charset="0"/>
              </a:rPr>
              <a:t>恢复通用寄存器的值</a:t>
            </a:r>
            <a:endParaRPr lang="en-US" altLang="zh-CN" sz="2400">
              <a:latin typeface="Courier New" pitchFamily="49" charset="0"/>
            </a:endParaRP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ret</a:t>
            </a: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MySub ENDP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>
                <a:solidFill>
                  <a:srgbClr val="006600"/>
                </a:solidFill>
              </a:rPr>
              <a:t>2. PUSH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006600"/>
                </a:solidFill>
              </a:rPr>
              <a:t>POP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</a:t>
            </a:r>
            <a:r>
              <a:rPr lang="en-US" altLang="zh-CN">
                <a:solidFill>
                  <a:srgbClr val="FF0066"/>
                </a:solidFill>
              </a:rPr>
              <a:t>④  PUSHAD</a:t>
            </a:r>
            <a:r>
              <a:rPr lang="zh-CN" altLang="en-US">
                <a:solidFill>
                  <a:srgbClr val="FF0066"/>
                </a:solidFill>
              </a:rPr>
              <a:t>，</a:t>
            </a:r>
            <a:r>
              <a:rPr lang="en-US" altLang="zh-CN">
                <a:solidFill>
                  <a:srgbClr val="FF0066"/>
                </a:solidFill>
              </a:rPr>
              <a:t>PUSHA</a:t>
            </a:r>
            <a:r>
              <a:rPr lang="zh-CN" altLang="en-US">
                <a:solidFill>
                  <a:srgbClr val="FF0066"/>
                </a:solidFill>
              </a:rPr>
              <a:t>，</a:t>
            </a:r>
            <a:r>
              <a:rPr lang="en-US" altLang="zh-CN">
                <a:solidFill>
                  <a:srgbClr val="FF0066"/>
                </a:solidFill>
              </a:rPr>
              <a:t>POPAD </a:t>
            </a:r>
            <a:r>
              <a:rPr lang="zh-CN" altLang="en-US">
                <a:solidFill>
                  <a:srgbClr val="FF0066"/>
                </a:solidFill>
              </a:rPr>
              <a:t>和 </a:t>
            </a:r>
            <a:r>
              <a:rPr lang="en-US" altLang="zh-CN">
                <a:solidFill>
                  <a:srgbClr val="FF0066"/>
                </a:solidFill>
              </a:rPr>
              <a:t>POPA </a:t>
            </a:r>
            <a:r>
              <a:rPr lang="zh-CN" altLang="en-US">
                <a:solidFill>
                  <a:srgbClr val="FF0066"/>
                </a:solidFill>
              </a:rPr>
              <a:t>指令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E5D7B-1AB6-4BCF-AF32-FBA8077D84A6}" type="slidenum">
              <a:rPr lang="zh-CN" altLang="en-US"/>
              <a:pPr/>
              <a:t>109</a:t>
            </a:fld>
            <a:endParaRPr lang="en-US" altLang="zh-CN"/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1050925"/>
            <a:ext cx="8208963" cy="5473700"/>
          </a:xfrm>
        </p:spPr>
        <p:txBody>
          <a:bodyPr/>
          <a:lstStyle/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TITLE Program Template          (RevStr.asm)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This program reverses a string.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INCLUDE Irvine32.inc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.data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</a:rPr>
              <a:t>aName</a:t>
            </a:r>
            <a:r>
              <a:rPr lang="en-US" altLang="zh-CN" sz="2000" dirty="0">
                <a:latin typeface="Courier New" pitchFamily="49" charset="0"/>
              </a:rPr>
              <a:t> BYTE "Abraham Lincoln",0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</a:rPr>
              <a:t>nameSize</a:t>
            </a:r>
            <a:r>
              <a:rPr lang="en-US" altLang="zh-CN" sz="2000" dirty="0">
                <a:latin typeface="Courier New" pitchFamily="49" charset="0"/>
              </a:rPr>
              <a:t> = ($ - </a:t>
            </a:r>
            <a:r>
              <a:rPr lang="en-US" altLang="zh-CN" sz="2000" dirty="0" err="1">
                <a:latin typeface="Courier New" pitchFamily="49" charset="0"/>
              </a:rPr>
              <a:t>aName</a:t>
            </a:r>
            <a:r>
              <a:rPr lang="en-US" altLang="zh-CN" sz="2000" dirty="0">
                <a:latin typeface="Courier New" pitchFamily="49" charset="0"/>
              </a:rPr>
              <a:t>) - 1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endParaRPr lang="en-US" altLang="zh-CN" sz="2000" dirty="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.code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main PROC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Push the name on the stack.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</a:rPr>
              <a:t>ecx,nameSize</a:t>
            </a:r>
            <a:endParaRPr lang="en-US" altLang="zh-CN" sz="2000" dirty="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esi,0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endParaRPr lang="en-US" altLang="zh-CN" sz="2000" dirty="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L1:	</a:t>
            </a:r>
            <a:r>
              <a:rPr lang="en-US" altLang="zh-CN" sz="2000" dirty="0" err="1">
                <a:latin typeface="Courier New" pitchFamily="49" charset="0"/>
              </a:rPr>
              <a:t>movzx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</a:rPr>
              <a:t>eax,aName</a:t>
            </a:r>
            <a:r>
              <a:rPr lang="en-US" altLang="zh-CN" sz="2000" dirty="0">
                <a:latin typeface="Courier New" pitchFamily="49" charset="0"/>
              </a:rPr>
              <a:t>[</a:t>
            </a:r>
            <a:r>
              <a:rPr lang="en-US" altLang="zh-CN" sz="2000" dirty="0" err="1">
                <a:latin typeface="Courier New" pitchFamily="49" charset="0"/>
              </a:rPr>
              <a:t>esi</a:t>
            </a:r>
            <a:r>
              <a:rPr lang="en-US" altLang="zh-CN" sz="2000" dirty="0">
                <a:latin typeface="Courier New" pitchFamily="49" charset="0"/>
              </a:rPr>
              <a:t>]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get character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push </a:t>
            </a:r>
            <a:r>
              <a:rPr lang="en-US" altLang="zh-CN" sz="2000" dirty="0" err="1">
                <a:latin typeface="Courier New" pitchFamily="49" charset="0"/>
              </a:rPr>
              <a:t>eax</a:t>
            </a:r>
            <a:r>
              <a:rPr lang="en-US" altLang="zh-CN" sz="2000" dirty="0">
                <a:latin typeface="Courier New" pitchFamily="49" charset="0"/>
              </a:rPr>
              <a:t>		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push on stack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inc </a:t>
            </a:r>
            <a:r>
              <a:rPr lang="en-US" altLang="zh-CN" sz="2000" dirty="0" err="1">
                <a:latin typeface="Courier New" pitchFamily="49" charset="0"/>
              </a:rPr>
              <a:t>esi</a:t>
            </a:r>
            <a:endParaRPr lang="en-US" altLang="zh-CN" sz="2000" dirty="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Loop L1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574675"/>
          </a:xfrm>
          <a:noFill/>
          <a:ln/>
        </p:spPr>
        <p:txBody>
          <a:bodyPr anchor="t"/>
          <a:lstStyle/>
          <a:p>
            <a:r>
              <a:rPr lang="en-US" altLang="zh-CN">
                <a:solidFill>
                  <a:srgbClr val="006600"/>
                </a:solidFill>
              </a:rPr>
              <a:t>2. PUSH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006600"/>
                </a:solidFill>
              </a:rPr>
              <a:t>POP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r>
              <a:rPr lang="zh-CN" altLang="en-US"/>
              <a:t>        </a:t>
            </a:r>
            <a:r>
              <a:rPr lang="en-US" altLang="zh-CN">
                <a:solidFill>
                  <a:srgbClr val="FF0066"/>
                </a:solidFill>
              </a:rPr>
              <a:t>⑤  </a:t>
            </a:r>
            <a:r>
              <a:rPr lang="zh-CN" altLang="en-US">
                <a:solidFill>
                  <a:srgbClr val="FF0066"/>
                </a:solidFill>
              </a:rPr>
              <a:t>例子：翻转字符串</a:t>
            </a:r>
            <a:endParaRPr lang="en-US" altLang="zh-CN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2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2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2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处理器指令系统及汇编语言</a:t>
            </a:r>
          </a:p>
        </p:txBody>
      </p:sp>
      <p:sp>
        <p:nvSpPr>
          <p:cNvPr id="774147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000">
                <a:latin typeface="Arial" charset="0"/>
                <a:ea typeface="黑体" pitchFamily="2" charset="-122"/>
              </a:rPr>
              <a:t>二、汇编语言基础</a:t>
            </a:r>
            <a:endParaRPr lang="zh-CN" altLang="en-US" sz="300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11F80E-8F1C-4BC5-8EB0-6C239573E621}" type="slidenum">
              <a:rPr lang="zh-CN" altLang="en-US"/>
              <a:pPr/>
              <a:t>110</a:t>
            </a:fld>
            <a:endParaRPr lang="en-US" altLang="zh-CN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848600" cy="5327650"/>
          </a:xfrm>
        </p:spPr>
        <p:txBody>
          <a:bodyPr/>
          <a:lstStyle/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Pop the name from the stack, in reverse,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and store in the </a:t>
            </a:r>
            <a:r>
              <a:rPr lang="en-US" altLang="zh-CN" sz="2000" dirty="0" err="1">
                <a:solidFill>
                  <a:srgbClr val="3366FF"/>
                </a:solidFill>
                <a:latin typeface="Courier New" pitchFamily="49" charset="0"/>
              </a:rPr>
              <a:t>aName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 array.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</a:rPr>
              <a:t>ecx,nameSize</a:t>
            </a:r>
            <a:endParaRPr lang="en-US" altLang="zh-CN" sz="2000" dirty="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esi,0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endParaRPr lang="en-US" altLang="zh-CN" sz="2000" dirty="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L2:	pop </a:t>
            </a:r>
            <a:r>
              <a:rPr lang="en-US" altLang="zh-CN" sz="2000" dirty="0" err="1">
                <a:latin typeface="Courier New" pitchFamily="49" charset="0"/>
              </a:rPr>
              <a:t>eax</a:t>
            </a:r>
            <a:r>
              <a:rPr lang="en-US" altLang="zh-CN" sz="2000" dirty="0">
                <a:latin typeface="Courier New" pitchFamily="49" charset="0"/>
              </a:rPr>
              <a:t>	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get character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</a:rPr>
              <a:t>aName</a:t>
            </a:r>
            <a:r>
              <a:rPr lang="en-US" altLang="zh-CN" sz="2000" dirty="0">
                <a:latin typeface="Courier New" pitchFamily="49" charset="0"/>
              </a:rPr>
              <a:t>[</a:t>
            </a:r>
            <a:r>
              <a:rPr lang="en-US" altLang="zh-CN" sz="2000" dirty="0" err="1">
                <a:latin typeface="Courier New" pitchFamily="49" charset="0"/>
              </a:rPr>
              <a:t>esi</a:t>
            </a:r>
            <a:r>
              <a:rPr lang="en-US" altLang="zh-CN" sz="2000" dirty="0">
                <a:latin typeface="Courier New" pitchFamily="49" charset="0"/>
              </a:rPr>
              <a:t>],al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store in string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inc </a:t>
            </a:r>
            <a:r>
              <a:rPr lang="en-US" altLang="zh-CN" sz="2000" dirty="0" err="1">
                <a:latin typeface="Courier New" pitchFamily="49" charset="0"/>
              </a:rPr>
              <a:t>esi</a:t>
            </a:r>
            <a:endParaRPr lang="en-US" altLang="zh-CN" sz="2000" dirty="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Loop L2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endParaRPr lang="en-US" altLang="zh-CN" sz="2000" dirty="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Display the name.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</a:rPr>
              <a:t>edx,OFFSET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</a:rPr>
              <a:t>aName</a:t>
            </a:r>
            <a:endParaRPr lang="en-US" altLang="zh-CN" sz="2000" dirty="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call </a:t>
            </a:r>
            <a:r>
              <a:rPr lang="en-US" altLang="zh-CN" sz="2000" dirty="0" err="1">
                <a:latin typeface="Courier New" pitchFamily="49" charset="0"/>
              </a:rPr>
              <a:t>Writestring</a:t>
            </a:r>
            <a:endParaRPr lang="en-US" altLang="zh-CN" sz="2000" dirty="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call </a:t>
            </a:r>
            <a:r>
              <a:rPr lang="en-US" altLang="zh-CN" sz="2000" dirty="0" err="1">
                <a:latin typeface="Courier New" pitchFamily="49" charset="0"/>
              </a:rPr>
              <a:t>Crlf</a:t>
            </a:r>
            <a:endParaRPr lang="en-US" altLang="zh-CN" sz="2000" dirty="0">
              <a:latin typeface="Courier New" pitchFamily="49" charset="0"/>
            </a:endParaRP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	exit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main ENDP</a:t>
            </a:r>
          </a:p>
          <a:p>
            <a:pPr marL="355600" indent="-3556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END main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574675"/>
          </a:xfrm>
          <a:noFill/>
          <a:ln/>
        </p:spPr>
        <p:txBody>
          <a:bodyPr anchor="t"/>
          <a:lstStyle/>
          <a:p>
            <a:r>
              <a:rPr lang="en-US" altLang="zh-CN">
                <a:solidFill>
                  <a:srgbClr val="006600"/>
                </a:solidFill>
              </a:rPr>
              <a:t>2. PUSH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006600"/>
                </a:solidFill>
              </a:rPr>
              <a:t>POP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r>
              <a:rPr lang="zh-CN" altLang="en-US"/>
              <a:t>        </a:t>
            </a:r>
            <a:r>
              <a:rPr lang="en-US" altLang="zh-CN">
                <a:solidFill>
                  <a:srgbClr val="FF0066"/>
                </a:solidFill>
              </a:rPr>
              <a:t>⑤  </a:t>
            </a:r>
            <a:r>
              <a:rPr lang="zh-CN" altLang="en-US">
                <a:solidFill>
                  <a:srgbClr val="FF0066"/>
                </a:solidFill>
              </a:rPr>
              <a:t>例子：翻转字符串</a:t>
            </a:r>
            <a:endParaRPr lang="en-US" altLang="zh-CN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2C41A4-DADF-4699-B17D-DC61AB0F4825}" type="slidenum">
              <a:rPr lang="zh-CN" altLang="en-US"/>
              <a:pPr/>
              <a:t>111</a:t>
            </a:fld>
            <a:endParaRPr lang="en-US" altLang="zh-CN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85225" cy="49688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任何复杂的问题在能够被理解、实现和有效测试之前必须首先分解成一系列的任务。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汇编语言 </a:t>
            </a:r>
            <a:r>
              <a:rPr lang="en-US" altLang="zh-CN">
                <a:latin typeface="Times New Roman" pitchFamily="18" charset="0"/>
              </a:rPr>
              <a:t>—— </a:t>
            </a:r>
            <a:r>
              <a:rPr lang="zh-CN" altLang="en-US">
                <a:latin typeface="Times New Roman" pitchFamily="18" charset="0"/>
              </a:rPr>
              <a:t>过程，</a:t>
            </a:r>
            <a:r>
              <a:rPr lang="en-US" altLang="zh-CN">
                <a:latin typeface="Times New Roman" pitchFamily="18" charset="0"/>
              </a:rPr>
              <a:t>procedure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D2C336-EEF4-4C27-BC2D-24B08F3D1E4F}" type="slidenum">
              <a:rPr lang="zh-CN" altLang="en-US"/>
              <a:pPr/>
              <a:t>112</a:t>
            </a:fld>
            <a:endParaRPr lang="en-US" altLang="zh-CN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10080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过程用</a:t>
            </a: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PROC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ENDP</a:t>
            </a:r>
            <a:r>
              <a:rPr lang="zh-CN" altLang="en-US">
                <a:latin typeface="Times New Roman" pitchFamily="18" charset="0"/>
              </a:rPr>
              <a:t>伪指令来声明，另外还必须给过程起一个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名字</a:t>
            </a:r>
            <a:r>
              <a:rPr lang="zh-CN" altLang="en-US">
                <a:latin typeface="Times New Roman" pitchFamily="18" charset="0"/>
              </a:rPr>
              <a:t>（一个有效的标识符）。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PROC</a:t>
            </a:r>
            <a:r>
              <a:rPr lang="zh-CN" altLang="en-US">
                <a:solidFill>
                  <a:srgbClr val="006600"/>
                </a:solidFill>
              </a:rPr>
              <a:t>伪指令</a:t>
            </a:r>
            <a:br>
              <a:rPr lang="zh-CN" altLang="en-US">
                <a:solidFill>
                  <a:srgbClr val="006600"/>
                </a:solidFill>
              </a:rPr>
            </a:br>
            <a:r>
              <a:rPr lang="zh-CN" altLang="en-US">
                <a:solidFill>
                  <a:srgbClr val="006600"/>
                </a:solidFill>
              </a:rPr>
              <a:t>        </a:t>
            </a:r>
            <a:r>
              <a:rPr lang="zh-CN" altLang="en-US">
                <a:solidFill>
                  <a:srgbClr val="FF0066"/>
                </a:solidFill>
              </a:rPr>
              <a:t>① 过程的定义</a:t>
            </a:r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1333500" y="2336800"/>
            <a:ext cx="2374900" cy="19462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main PROC</a:t>
            </a:r>
          </a:p>
          <a:p>
            <a:pPr algn="l"/>
            <a:r>
              <a:rPr lang="en-US" altLang="zh-CN"/>
              <a:t>  .</a:t>
            </a:r>
          </a:p>
          <a:p>
            <a:pPr algn="l"/>
            <a:r>
              <a:rPr lang="en-US" altLang="zh-CN"/>
              <a:t>  .</a:t>
            </a:r>
          </a:p>
          <a:p>
            <a:pPr algn="l"/>
            <a:r>
              <a:rPr lang="en-US" altLang="zh-CN"/>
              <a:t>  </a:t>
            </a:r>
            <a:r>
              <a:rPr lang="en-US" altLang="zh-CN">
                <a:solidFill>
                  <a:srgbClr val="008000"/>
                </a:solidFill>
              </a:rPr>
              <a:t>exit</a:t>
            </a:r>
          </a:p>
          <a:p>
            <a:pPr algn="l"/>
            <a:r>
              <a:rPr lang="en-US" altLang="zh-CN"/>
              <a:t>main ENDP</a:t>
            </a:r>
          </a:p>
        </p:txBody>
      </p:sp>
      <p:sp>
        <p:nvSpPr>
          <p:cNvPr id="869381" name="Text Box 5"/>
          <p:cNvSpPr txBox="1">
            <a:spLocks noChangeArrowheads="1"/>
          </p:cNvSpPr>
          <p:nvPr/>
        </p:nvSpPr>
        <p:spPr bwMode="auto">
          <a:xfrm>
            <a:off x="4357688" y="2336800"/>
            <a:ext cx="3527425" cy="19462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sample PROC</a:t>
            </a:r>
          </a:p>
          <a:p>
            <a:pPr algn="l"/>
            <a:r>
              <a:rPr lang="en-US" altLang="zh-CN"/>
              <a:t>  .</a:t>
            </a:r>
          </a:p>
          <a:p>
            <a:pPr algn="l"/>
            <a:r>
              <a:rPr lang="en-US" altLang="zh-CN"/>
              <a:t>  .</a:t>
            </a:r>
          </a:p>
          <a:p>
            <a:pPr algn="l"/>
            <a:r>
              <a:rPr lang="en-US" altLang="zh-CN"/>
              <a:t>  ret</a:t>
            </a:r>
          </a:p>
          <a:p>
            <a:pPr algn="l"/>
            <a:r>
              <a:rPr lang="en-US" altLang="zh-CN"/>
              <a:t>sample ENDP</a:t>
            </a:r>
          </a:p>
        </p:txBody>
      </p:sp>
      <p:sp>
        <p:nvSpPr>
          <p:cNvPr id="869382" name="Text Box 6"/>
          <p:cNvSpPr txBox="1">
            <a:spLocks noChangeArrowheads="1"/>
          </p:cNvSpPr>
          <p:nvPr/>
        </p:nvSpPr>
        <p:spPr bwMode="auto">
          <a:xfrm>
            <a:off x="1619250" y="4311650"/>
            <a:ext cx="18732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启动过程</a:t>
            </a:r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4572000" y="4352925"/>
            <a:ext cx="3313113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创建除了启动过程之外的其它过程</a:t>
            </a:r>
          </a:p>
        </p:txBody>
      </p:sp>
      <p:sp>
        <p:nvSpPr>
          <p:cNvPr id="869384" name="Text Box 8"/>
          <p:cNvSpPr txBox="1">
            <a:spLocks noChangeArrowheads="1"/>
          </p:cNvSpPr>
          <p:nvPr/>
        </p:nvSpPr>
        <p:spPr bwMode="auto">
          <a:xfrm>
            <a:off x="1692275" y="5030788"/>
            <a:ext cx="2374900" cy="85090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80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ah,4Ch</a:t>
            </a:r>
          </a:p>
          <a:p>
            <a:pPr algn="l"/>
            <a:r>
              <a:rPr lang="en-US" altLang="zh-CN"/>
              <a:t>int 21h</a:t>
            </a:r>
          </a:p>
        </p:txBody>
      </p:sp>
      <p:sp>
        <p:nvSpPr>
          <p:cNvPr id="869385" name="Text Box 9"/>
          <p:cNvSpPr txBox="1">
            <a:spLocks noChangeArrowheads="1"/>
          </p:cNvSpPr>
          <p:nvPr/>
        </p:nvSpPr>
        <p:spPr bwMode="auto">
          <a:xfrm>
            <a:off x="1692275" y="6038850"/>
            <a:ext cx="4032250" cy="485775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80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INVOKE ExitProcess,0</a:t>
            </a:r>
          </a:p>
        </p:txBody>
      </p:sp>
      <p:sp>
        <p:nvSpPr>
          <p:cNvPr id="869386" name="Text Box 10"/>
          <p:cNvSpPr txBox="1">
            <a:spLocks noChangeArrowheads="1"/>
          </p:cNvSpPr>
          <p:nvPr/>
        </p:nvSpPr>
        <p:spPr bwMode="auto">
          <a:xfrm>
            <a:off x="1116013" y="5664200"/>
            <a:ext cx="6492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或</a:t>
            </a:r>
          </a:p>
        </p:txBody>
      </p:sp>
      <p:sp>
        <p:nvSpPr>
          <p:cNvPr id="869387" name="Line 11"/>
          <p:cNvSpPr>
            <a:spLocks noChangeShapeType="1"/>
          </p:cNvSpPr>
          <p:nvPr/>
        </p:nvSpPr>
        <p:spPr bwMode="auto">
          <a:xfrm>
            <a:off x="973138" y="3735388"/>
            <a:ext cx="72072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69388" name="Line 12"/>
          <p:cNvSpPr>
            <a:spLocks noChangeShapeType="1"/>
          </p:cNvSpPr>
          <p:nvPr/>
        </p:nvSpPr>
        <p:spPr bwMode="auto">
          <a:xfrm>
            <a:off x="973138" y="3735388"/>
            <a:ext cx="0" cy="18002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69389" name="Line 13"/>
          <p:cNvSpPr>
            <a:spLocks noChangeShapeType="1"/>
          </p:cNvSpPr>
          <p:nvPr/>
        </p:nvSpPr>
        <p:spPr bwMode="auto">
          <a:xfrm flipH="1">
            <a:off x="973138" y="6254750"/>
            <a:ext cx="71913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69390" name="Line 14"/>
          <p:cNvSpPr>
            <a:spLocks noChangeShapeType="1"/>
          </p:cNvSpPr>
          <p:nvPr/>
        </p:nvSpPr>
        <p:spPr bwMode="auto">
          <a:xfrm flipV="1">
            <a:off x="973138" y="5607050"/>
            <a:ext cx="0" cy="6477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69391" name="Line 15"/>
          <p:cNvSpPr>
            <a:spLocks noChangeShapeType="1"/>
          </p:cNvSpPr>
          <p:nvPr/>
        </p:nvSpPr>
        <p:spPr bwMode="auto">
          <a:xfrm flipH="1">
            <a:off x="1044575" y="5462588"/>
            <a:ext cx="6477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69392" name="Text Box 16"/>
          <p:cNvSpPr txBox="1">
            <a:spLocks noChangeArrowheads="1"/>
          </p:cNvSpPr>
          <p:nvPr/>
        </p:nvSpPr>
        <p:spPr bwMode="auto">
          <a:xfrm>
            <a:off x="5795963" y="6067425"/>
            <a:ext cx="15128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保护模式</a:t>
            </a:r>
          </a:p>
        </p:txBody>
      </p:sp>
      <p:sp>
        <p:nvSpPr>
          <p:cNvPr id="869393" name="Text Box 17"/>
          <p:cNvSpPr txBox="1">
            <a:spLocks noChangeArrowheads="1"/>
          </p:cNvSpPr>
          <p:nvPr/>
        </p:nvSpPr>
        <p:spPr bwMode="auto">
          <a:xfrm>
            <a:off x="4140200" y="537368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实模式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0753E-5742-4383-9BEB-E599867764C9}" type="slidenum">
              <a:rPr lang="zh-CN" altLang="en-US"/>
              <a:pPr/>
              <a:t>113</a:t>
            </a:fld>
            <a:endParaRPr lang="en-US" altLang="zh-CN"/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353425" cy="489585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SumOf PROC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	add eax,ebx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	add eax,ecx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	ret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SumOf ENDP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PROC</a:t>
            </a:r>
            <a:r>
              <a:rPr lang="zh-CN" altLang="en-US">
                <a:solidFill>
                  <a:srgbClr val="006600"/>
                </a:solidFill>
              </a:rPr>
              <a:t>伪指令</a:t>
            </a:r>
            <a:br>
              <a:rPr lang="zh-CN" altLang="en-US">
                <a:solidFill>
                  <a:srgbClr val="006600"/>
                </a:solidFill>
              </a:rPr>
            </a:br>
            <a:r>
              <a:rPr lang="zh-CN" altLang="en-US">
                <a:solidFill>
                  <a:srgbClr val="006600"/>
                </a:solidFill>
              </a:rPr>
              <a:t>        </a:t>
            </a:r>
            <a:r>
              <a:rPr lang="zh-CN" altLang="en-US">
                <a:solidFill>
                  <a:srgbClr val="FF0066"/>
                </a:solidFill>
              </a:rPr>
              <a:t>② 例子：三个整数之和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FA498B-8C5D-482D-BEDE-EB58899E848C}" type="slidenum">
              <a:rPr lang="zh-CN" altLang="en-US"/>
              <a:pPr/>
              <a:t>114</a:t>
            </a:fld>
            <a:endParaRPr lang="en-US" altLang="zh-CN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424863" cy="5040312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过程开始处的文档的几点建议：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过程完成的所有任务的描述。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输入参数的清单及使用方法。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过程返回值的描述。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列出特殊要求，即调用过程之前必须满足的条件。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PROC</a:t>
            </a:r>
            <a:r>
              <a:rPr lang="zh-CN" altLang="en-US">
                <a:solidFill>
                  <a:srgbClr val="006600"/>
                </a:solidFill>
              </a:rPr>
              <a:t>伪指令</a:t>
            </a:r>
            <a:br>
              <a:rPr lang="zh-CN" altLang="en-US">
                <a:solidFill>
                  <a:srgbClr val="006600"/>
                </a:solidFill>
              </a:rPr>
            </a:br>
            <a:r>
              <a:rPr lang="zh-CN" altLang="en-US">
                <a:solidFill>
                  <a:srgbClr val="006600"/>
                </a:solidFill>
              </a:rPr>
              <a:t>        </a:t>
            </a:r>
            <a:r>
              <a:rPr lang="zh-CN" altLang="en-US">
                <a:solidFill>
                  <a:srgbClr val="FF0066"/>
                </a:solidFill>
              </a:rPr>
              <a:t>③ 为过程添加文档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3B6C5-77F5-47FC-82F7-A79082EE1F45}" type="slidenum">
              <a:rPr lang="zh-CN" altLang="en-US"/>
              <a:pPr/>
              <a:t>115</a:t>
            </a:fld>
            <a:endParaRPr lang="en-US" altLang="zh-CN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64613" cy="5040312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6699"/>
                </a:solidFill>
                <a:latin typeface="Courier New" pitchFamily="49" charset="0"/>
              </a:rPr>
              <a:t>;--------------------------------------------------------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SumOf </a:t>
            </a:r>
            <a:r>
              <a:rPr lang="en-US" altLang="zh-CN" sz="2000">
                <a:solidFill>
                  <a:srgbClr val="CC0000"/>
                </a:solidFill>
                <a:latin typeface="Courier New" pitchFamily="49" charset="0"/>
              </a:rPr>
              <a:t>PROC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6699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6699"/>
                </a:solidFill>
                <a:latin typeface="Courier New" pitchFamily="49" charset="0"/>
              </a:rPr>
              <a:t>; Calculates and returns the sum of three 32-bit integers.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6699"/>
                </a:solidFill>
                <a:latin typeface="Courier New" pitchFamily="49" charset="0"/>
              </a:rPr>
              <a:t>; Receives: EAX, EBX, ECX, the three integers. May be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6699"/>
                </a:solidFill>
                <a:latin typeface="Courier New" pitchFamily="49" charset="0"/>
              </a:rPr>
              <a:t>;           signed or unsigned.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6699"/>
                </a:solidFill>
                <a:latin typeface="Courier New" pitchFamily="49" charset="0"/>
              </a:rPr>
              <a:t>; Returns:  EAX = sum, and the status flags (Carry,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6699"/>
                </a:solidFill>
                <a:latin typeface="Courier New" pitchFamily="49" charset="0"/>
              </a:rPr>
              <a:t>;           Overflow, etc.) are changed.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6699"/>
                </a:solidFill>
                <a:latin typeface="Courier New" pitchFamily="49" charset="0"/>
              </a:rPr>
              <a:t>;--------------------------------------------------------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	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add</a:t>
            </a:r>
            <a:r>
              <a:rPr lang="en-US" altLang="zh-CN" sz="2000">
                <a:latin typeface="Courier New" pitchFamily="49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Courier New" pitchFamily="49" charset="0"/>
              </a:rPr>
              <a:t>eax</a:t>
            </a:r>
            <a:r>
              <a:rPr lang="en-US" altLang="zh-CN" sz="2000">
                <a:latin typeface="Courier New" pitchFamily="49" charset="0"/>
              </a:rPr>
              <a:t>,</a:t>
            </a:r>
            <a:r>
              <a:rPr lang="en-US" altLang="zh-CN" sz="2000">
                <a:solidFill>
                  <a:srgbClr val="CC0066"/>
                </a:solidFill>
                <a:latin typeface="Courier New" pitchFamily="49" charset="0"/>
              </a:rPr>
              <a:t>ebx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	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add</a:t>
            </a:r>
            <a:r>
              <a:rPr lang="en-US" altLang="zh-CN" sz="2000">
                <a:latin typeface="Courier New" pitchFamily="49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Courier New" pitchFamily="49" charset="0"/>
              </a:rPr>
              <a:t>eax</a:t>
            </a:r>
            <a:r>
              <a:rPr lang="en-US" altLang="zh-CN" sz="2000">
                <a:latin typeface="Courier New" pitchFamily="49" charset="0"/>
              </a:rPr>
              <a:t>,</a:t>
            </a:r>
            <a:r>
              <a:rPr lang="en-US" altLang="zh-CN" sz="2000">
                <a:solidFill>
                  <a:srgbClr val="CC0066"/>
                </a:solidFill>
                <a:latin typeface="Courier New" pitchFamily="49" charset="0"/>
              </a:rPr>
              <a:t>ecx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	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ret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SumOf </a:t>
            </a:r>
            <a:r>
              <a:rPr lang="en-US" altLang="zh-CN" sz="2000">
                <a:solidFill>
                  <a:srgbClr val="CC0000"/>
                </a:solidFill>
                <a:latin typeface="Courier New" pitchFamily="49" charset="0"/>
              </a:rPr>
              <a:t>ENDP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PROC</a:t>
            </a:r>
            <a:r>
              <a:rPr lang="zh-CN" altLang="en-US">
                <a:solidFill>
                  <a:srgbClr val="006600"/>
                </a:solidFill>
              </a:rPr>
              <a:t>伪指令</a:t>
            </a:r>
            <a:br>
              <a:rPr lang="zh-CN" altLang="en-US">
                <a:solidFill>
                  <a:srgbClr val="006600"/>
                </a:solidFill>
              </a:rPr>
            </a:br>
            <a:r>
              <a:rPr lang="zh-CN" altLang="en-US">
                <a:solidFill>
                  <a:srgbClr val="006600"/>
                </a:solidFill>
              </a:rPr>
              <a:t>        </a:t>
            </a:r>
            <a:r>
              <a:rPr lang="zh-CN" altLang="en-US">
                <a:solidFill>
                  <a:srgbClr val="FF0066"/>
                </a:solidFill>
              </a:rPr>
              <a:t>③ 为过程添加文档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FAE52-83F6-4A3F-A462-4489741D798F}" type="slidenum">
              <a:rPr lang="zh-CN" altLang="en-US"/>
              <a:pPr/>
              <a:t>116</a:t>
            </a:fld>
            <a:endParaRPr lang="en-US" altLang="zh-CN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76262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2. CALL</a:t>
            </a:r>
            <a:r>
              <a:rPr lang="zh-CN" altLang="en-US">
                <a:solidFill>
                  <a:srgbClr val="006600"/>
                </a:solidFill>
              </a:rPr>
              <a:t>和</a:t>
            </a:r>
            <a:r>
              <a:rPr lang="en-US" altLang="zh-CN">
                <a:solidFill>
                  <a:srgbClr val="006600"/>
                </a:solidFill>
              </a:rPr>
              <a:t>RET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br>
              <a:rPr lang="zh-CN" altLang="en-US">
                <a:solidFill>
                  <a:srgbClr val="006600"/>
                </a:solidFill>
              </a:rPr>
            </a:br>
            <a:r>
              <a:rPr lang="zh-CN" altLang="en-US">
                <a:solidFill>
                  <a:srgbClr val="006600"/>
                </a:solidFill>
              </a:rPr>
              <a:t>        </a:t>
            </a:r>
            <a:r>
              <a:rPr lang="zh-CN" altLang="en-US">
                <a:solidFill>
                  <a:srgbClr val="FF0066"/>
                </a:solidFill>
              </a:rPr>
              <a:t>① 调用和返回的例子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5938838" y="1477963"/>
            <a:ext cx="2736850" cy="23114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MySub PROC</a:t>
            </a:r>
          </a:p>
          <a:p>
            <a:pPr algn="l"/>
            <a:r>
              <a:rPr lang="en-US" altLang="zh-CN"/>
              <a:t>  mov eax,edx</a:t>
            </a:r>
          </a:p>
          <a:p>
            <a:pPr algn="l"/>
            <a:r>
              <a:rPr lang="en-US" altLang="zh-CN"/>
              <a:t>  .</a:t>
            </a:r>
          </a:p>
          <a:p>
            <a:pPr algn="l"/>
            <a:r>
              <a:rPr lang="en-US" altLang="zh-CN"/>
              <a:t>  .</a:t>
            </a:r>
          </a:p>
          <a:p>
            <a:pPr algn="l"/>
            <a:r>
              <a:rPr lang="en-US" altLang="zh-CN"/>
              <a:t>  ret</a:t>
            </a:r>
          </a:p>
          <a:p>
            <a:pPr algn="l"/>
            <a:r>
              <a:rPr lang="en-US" altLang="zh-CN"/>
              <a:t>MySub ENDP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1401763" y="1477963"/>
            <a:ext cx="2881312" cy="23114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main PROC</a:t>
            </a:r>
          </a:p>
          <a:p>
            <a:pPr algn="l"/>
            <a:r>
              <a:rPr lang="en-US" altLang="zh-CN"/>
              <a:t>  .</a:t>
            </a:r>
          </a:p>
          <a:p>
            <a:pPr algn="l"/>
            <a:r>
              <a:rPr lang="en-US" altLang="zh-CN"/>
              <a:t>  call MySub</a:t>
            </a:r>
          </a:p>
          <a:p>
            <a:pPr algn="l"/>
            <a:r>
              <a:rPr lang="en-US" altLang="zh-CN"/>
              <a:t>  mov  eax,ebx</a:t>
            </a:r>
          </a:p>
          <a:p>
            <a:pPr algn="l"/>
            <a:r>
              <a:rPr lang="en-US" altLang="zh-CN"/>
              <a:t>  .</a:t>
            </a:r>
          </a:p>
          <a:p>
            <a:pPr algn="l"/>
            <a:r>
              <a:rPr lang="en-US" altLang="zh-CN"/>
              <a:t>main ENDP</a:t>
            </a: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250825" y="2270125"/>
            <a:ext cx="14033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00000020</a:t>
            </a:r>
          </a:p>
        </p:txBody>
      </p:sp>
      <p:sp>
        <p:nvSpPr>
          <p:cNvPr id="873479" name="Text Box 7"/>
          <p:cNvSpPr txBox="1">
            <a:spLocks noChangeArrowheads="1"/>
          </p:cNvSpPr>
          <p:nvPr/>
        </p:nvSpPr>
        <p:spPr bwMode="auto">
          <a:xfrm>
            <a:off x="250825" y="2630488"/>
            <a:ext cx="14033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00000025</a:t>
            </a:r>
          </a:p>
        </p:txBody>
      </p:sp>
      <p:sp>
        <p:nvSpPr>
          <p:cNvPr id="873480" name="Text Box 8"/>
          <p:cNvSpPr txBox="1">
            <a:spLocks noChangeArrowheads="1"/>
          </p:cNvSpPr>
          <p:nvPr/>
        </p:nvSpPr>
        <p:spPr bwMode="auto">
          <a:xfrm>
            <a:off x="4787900" y="1909763"/>
            <a:ext cx="14033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00000040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auto">
          <a:xfrm>
            <a:off x="398463" y="5589588"/>
            <a:ext cx="1654175" cy="431800"/>
          </a:xfrm>
          <a:prstGeom prst="cube">
            <a:avLst>
              <a:gd name="adj" fmla="val 16912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000"/>
              <a:t>00000025</a:t>
            </a:r>
          </a:p>
        </p:txBody>
      </p:sp>
      <p:sp>
        <p:nvSpPr>
          <p:cNvPr id="873483" name="AutoShape 11"/>
          <p:cNvSpPr>
            <a:spLocks noChangeArrowheads="1"/>
          </p:cNvSpPr>
          <p:nvPr/>
        </p:nvSpPr>
        <p:spPr bwMode="auto">
          <a:xfrm>
            <a:off x="398463" y="5230813"/>
            <a:ext cx="1654175" cy="431800"/>
          </a:xfrm>
          <a:prstGeom prst="cube">
            <a:avLst>
              <a:gd name="adj" fmla="val 16912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 sz="2000"/>
          </a:p>
        </p:txBody>
      </p:sp>
      <p:sp>
        <p:nvSpPr>
          <p:cNvPr id="873484" name="AutoShape 12"/>
          <p:cNvSpPr>
            <a:spLocks noChangeArrowheads="1"/>
          </p:cNvSpPr>
          <p:nvPr/>
        </p:nvSpPr>
        <p:spPr bwMode="auto">
          <a:xfrm>
            <a:off x="398463" y="4870450"/>
            <a:ext cx="1654175" cy="431800"/>
          </a:xfrm>
          <a:prstGeom prst="cube">
            <a:avLst>
              <a:gd name="adj" fmla="val 16912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 sz="2000"/>
          </a:p>
        </p:txBody>
      </p:sp>
      <p:sp>
        <p:nvSpPr>
          <p:cNvPr id="873485" name="Line 13"/>
          <p:cNvSpPr>
            <a:spLocks noChangeShapeType="1"/>
          </p:cNvSpPr>
          <p:nvPr/>
        </p:nvSpPr>
        <p:spPr bwMode="auto">
          <a:xfrm flipH="1">
            <a:off x="2054225" y="5805488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73486" name="Text Box 14"/>
          <p:cNvSpPr txBox="1">
            <a:spLocks noChangeArrowheads="1"/>
          </p:cNvSpPr>
          <p:nvPr/>
        </p:nvSpPr>
        <p:spPr bwMode="auto">
          <a:xfrm>
            <a:off x="2270125" y="5589588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ESP</a:t>
            </a:r>
          </a:p>
        </p:txBody>
      </p:sp>
      <p:sp>
        <p:nvSpPr>
          <p:cNvPr id="873487" name="AutoShape 15"/>
          <p:cNvSpPr>
            <a:spLocks noChangeArrowheads="1"/>
          </p:cNvSpPr>
          <p:nvPr/>
        </p:nvSpPr>
        <p:spPr bwMode="auto">
          <a:xfrm>
            <a:off x="2701925" y="4868863"/>
            <a:ext cx="1654175" cy="431800"/>
          </a:xfrm>
          <a:prstGeom prst="cube">
            <a:avLst>
              <a:gd name="adj" fmla="val 16912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000"/>
              <a:t>00000040</a:t>
            </a:r>
          </a:p>
        </p:txBody>
      </p:sp>
      <p:sp>
        <p:nvSpPr>
          <p:cNvPr id="873488" name="Text Box 16"/>
          <p:cNvSpPr txBox="1">
            <a:spLocks noChangeArrowheads="1"/>
          </p:cNvSpPr>
          <p:nvPr/>
        </p:nvSpPr>
        <p:spPr bwMode="auto">
          <a:xfrm>
            <a:off x="3205163" y="526415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EIP</a:t>
            </a:r>
          </a:p>
        </p:txBody>
      </p:sp>
      <p:sp>
        <p:nvSpPr>
          <p:cNvPr id="873489" name="Text Box 17"/>
          <p:cNvSpPr txBox="1">
            <a:spLocks noChangeArrowheads="1"/>
          </p:cNvSpPr>
          <p:nvPr/>
        </p:nvSpPr>
        <p:spPr bwMode="auto">
          <a:xfrm>
            <a:off x="758825" y="4267200"/>
            <a:ext cx="32400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CALL</a:t>
            </a:r>
            <a:r>
              <a:rPr lang="zh-CN" altLang="en-US">
                <a:latin typeface="Times New Roman" pitchFamily="18" charset="0"/>
              </a:rPr>
              <a:t>指令执行时：</a:t>
            </a:r>
          </a:p>
        </p:txBody>
      </p:sp>
      <p:sp>
        <p:nvSpPr>
          <p:cNvPr id="873490" name="AutoShape 18"/>
          <p:cNvSpPr>
            <a:spLocks noChangeArrowheads="1"/>
          </p:cNvSpPr>
          <p:nvPr/>
        </p:nvSpPr>
        <p:spPr bwMode="auto">
          <a:xfrm>
            <a:off x="4787900" y="5588000"/>
            <a:ext cx="1654175" cy="431800"/>
          </a:xfrm>
          <a:prstGeom prst="cube">
            <a:avLst>
              <a:gd name="adj" fmla="val 16912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000"/>
              <a:t>00000025</a:t>
            </a:r>
          </a:p>
        </p:txBody>
      </p:sp>
      <p:sp>
        <p:nvSpPr>
          <p:cNvPr id="873491" name="AutoShape 19"/>
          <p:cNvSpPr>
            <a:spLocks noChangeArrowheads="1"/>
          </p:cNvSpPr>
          <p:nvPr/>
        </p:nvSpPr>
        <p:spPr bwMode="auto">
          <a:xfrm>
            <a:off x="4787900" y="5229225"/>
            <a:ext cx="1654175" cy="431800"/>
          </a:xfrm>
          <a:prstGeom prst="cube">
            <a:avLst>
              <a:gd name="adj" fmla="val 16912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 sz="2000"/>
          </a:p>
        </p:txBody>
      </p:sp>
      <p:sp>
        <p:nvSpPr>
          <p:cNvPr id="873492" name="AutoShape 20"/>
          <p:cNvSpPr>
            <a:spLocks noChangeArrowheads="1"/>
          </p:cNvSpPr>
          <p:nvPr/>
        </p:nvSpPr>
        <p:spPr bwMode="auto">
          <a:xfrm>
            <a:off x="4787900" y="4868863"/>
            <a:ext cx="1654175" cy="431800"/>
          </a:xfrm>
          <a:prstGeom prst="cube">
            <a:avLst>
              <a:gd name="adj" fmla="val 16912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 sz="2000"/>
          </a:p>
        </p:txBody>
      </p:sp>
      <p:sp>
        <p:nvSpPr>
          <p:cNvPr id="873493" name="Line 21"/>
          <p:cNvSpPr>
            <a:spLocks noChangeShapeType="1"/>
          </p:cNvSpPr>
          <p:nvPr/>
        </p:nvSpPr>
        <p:spPr bwMode="auto">
          <a:xfrm flipH="1">
            <a:off x="6443663" y="6127750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73494" name="Text Box 22"/>
          <p:cNvSpPr txBox="1">
            <a:spLocks noChangeArrowheads="1"/>
          </p:cNvSpPr>
          <p:nvPr/>
        </p:nvSpPr>
        <p:spPr bwMode="auto">
          <a:xfrm>
            <a:off x="6659563" y="591185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ESP</a:t>
            </a:r>
          </a:p>
        </p:txBody>
      </p:sp>
      <p:sp>
        <p:nvSpPr>
          <p:cNvPr id="873495" name="AutoShape 23"/>
          <p:cNvSpPr>
            <a:spLocks noChangeArrowheads="1"/>
          </p:cNvSpPr>
          <p:nvPr/>
        </p:nvSpPr>
        <p:spPr bwMode="auto">
          <a:xfrm>
            <a:off x="7091363" y="4867275"/>
            <a:ext cx="1654175" cy="431800"/>
          </a:xfrm>
          <a:prstGeom prst="cube">
            <a:avLst>
              <a:gd name="adj" fmla="val 16912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000"/>
              <a:t>00000025</a:t>
            </a:r>
          </a:p>
        </p:txBody>
      </p:sp>
      <p:sp>
        <p:nvSpPr>
          <p:cNvPr id="873496" name="Text Box 24"/>
          <p:cNvSpPr txBox="1">
            <a:spLocks noChangeArrowheads="1"/>
          </p:cNvSpPr>
          <p:nvPr/>
        </p:nvSpPr>
        <p:spPr bwMode="auto">
          <a:xfrm>
            <a:off x="7594600" y="5262563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EIP</a:t>
            </a:r>
          </a:p>
        </p:txBody>
      </p:sp>
      <p:sp>
        <p:nvSpPr>
          <p:cNvPr id="873497" name="Text Box 25"/>
          <p:cNvSpPr txBox="1">
            <a:spLocks noChangeArrowheads="1"/>
          </p:cNvSpPr>
          <p:nvPr/>
        </p:nvSpPr>
        <p:spPr bwMode="auto">
          <a:xfrm>
            <a:off x="5148263" y="4265613"/>
            <a:ext cx="32400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RET</a:t>
            </a:r>
            <a:r>
              <a:rPr lang="zh-CN" altLang="en-US">
                <a:latin typeface="Times New Roman" pitchFamily="18" charset="0"/>
              </a:rPr>
              <a:t>指令执行时：</a:t>
            </a:r>
          </a:p>
        </p:txBody>
      </p:sp>
      <p:sp>
        <p:nvSpPr>
          <p:cNvPr id="873498" name="Line 26"/>
          <p:cNvSpPr>
            <a:spLocks noChangeShapeType="1"/>
          </p:cNvSpPr>
          <p:nvPr/>
        </p:nvSpPr>
        <p:spPr bwMode="auto">
          <a:xfrm>
            <a:off x="6443663" y="58054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73499" name="Line 27"/>
          <p:cNvSpPr>
            <a:spLocks noChangeShapeType="1"/>
          </p:cNvSpPr>
          <p:nvPr/>
        </p:nvSpPr>
        <p:spPr bwMode="auto">
          <a:xfrm flipV="1">
            <a:off x="6732588" y="5084763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73500" name="Line 28"/>
          <p:cNvSpPr>
            <a:spLocks noChangeShapeType="1"/>
          </p:cNvSpPr>
          <p:nvPr/>
        </p:nvSpPr>
        <p:spPr bwMode="auto">
          <a:xfrm>
            <a:off x="6732588" y="508476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41CB18-1968-4CE3-B1B2-795149F0D599}" type="slidenum">
              <a:rPr lang="zh-CN" altLang="en-US"/>
              <a:pPr/>
              <a:t>117</a:t>
            </a:fld>
            <a:endParaRPr lang="en-US" altLang="zh-CN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76262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2. CALL</a:t>
            </a:r>
            <a:r>
              <a:rPr lang="zh-CN" altLang="en-US">
                <a:solidFill>
                  <a:srgbClr val="006600"/>
                </a:solidFill>
              </a:rPr>
              <a:t>和</a:t>
            </a:r>
            <a:r>
              <a:rPr lang="en-US" altLang="zh-CN">
                <a:solidFill>
                  <a:srgbClr val="006600"/>
                </a:solidFill>
              </a:rPr>
              <a:t>RET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br>
              <a:rPr lang="zh-CN" altLang="en-US">
                <a:solidFill>
                  <a:srgbClr val="006600"/>
                </a:solidFill>
              </a:rPr>
            </a:br>
            <a:r>
              <a:rPr lang="zh-CN" altLang="en-US">
                <a:solidFill>
                  <a:srgbClr val="006600"/>
                </a:solidFill>
              </a:rPr>
              <a:t>        </a:t>
            </a:r>
            <a:r>
              <a:rPr lang="zh-CN" altLang="en-US">
                <a:solidFill>
                  <a:srgbClr val="FF0066"/>
                </a:solidFill>
              </a:rPr>
              <a:t>② 过程的嵌套调用</a:t>
            </a:r>
          </a:p>
        </p:txBody>
      </p:sp>
      <p:sp>
        <p:nvSpPr>
          <p:cNvPr id="874524" name="Text Box 28"/>
          <p:cNvSpPr txBox="1">
            <a:spLocks noChangeArrowheads="1"/>
          </p:cNvSpPr>
          <p:nvPr/>
        </p:nvSpPr>
        <p:spPr bwMode="auto">
          <a:xfrm>
            <a:off x="973138" y="1552575"/>
            <a:ext cx="2303462" cy="19494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main PROC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.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.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call Sub1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exit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main ENDP</a:t>
            </a:r>
          </a:p>
        </p:txBody>
      </p:sp>
      <p:sp>
        <p:nvSpPr>
          <p:cNvPr id="874525" name="Text Box 29"/>
          <p:cNvSpPr txBox="1">
            <a:spLocks noChangeArrowheads="1"/>
          </p:cNvSpPr>
          <p:nvPr/>
        </p:nvSpPr>
        <p:spPr bwMode="auto">
          <a:xfrm>
            <a:off x="973138" y="4076700"/>
            <a:ext cx="2303462" cy="19494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Sub1 PROC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.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.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call Sub2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ret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Sub1 ENDP</a:t>
            </a:r>
          </a:p>
        </p:txBody>
      </p:sp>
      <p:sp>
        <p:nvSpPr>
          <p:cNvPr id="874526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2303462" cy="19494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Sub2 PROC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.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.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call Sub3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ret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Sub2 ENDP</a:t>
            </a:r>
          </a:p>
        </p:txBody>
      </p: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4427538" y="4076700"/>
            <a:ext cx="2303462" cy="19494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Sub3 PROC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.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.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.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ret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Sub3 ENDP</a:t>
            </a:r>
          </a:p>
        </p:txBody>
      </p:sp>
      <p:sp>
        <p:nvSpPr>
          <p:cNvPr id="874528" name="Freeform 32"/>
          <p:cNvSpPr>
            <a:spLocks/>
          </p:cNvSpPr>
          <p:nvPr/>
        </p:nvSpPr>
        <p:spPr bwMode="auto">
          <a:xfrm>
            <a:off x="2916238" y="2695575"/>
            <a:ext cx="719137" cy="138112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44" y="144"/>
              </a:cxn>
              <a:cxn ang="0">
                <a:pos x="227" y="870"/>
              </a:cxn>
            </a:cxnLst>
            <a:rect l="0" t="0" r="r" b="b"/>
            <a:pathLst>
              <a:path w="582" h="870">
                <a:moveTo>
                  <a:pt x="0" y="8"/>
                </a:moveTo>
                <a:cubicBezTo>
                  <a:pt x="253" y="4"/>
                  <a:pt x="506" y="0"/>
                  <a:pt x="544" y="144"/>
                </a:cubicBezTo>
                <a:cubicBezTo>
                  <a:pt x="582" y="288"/>
                  <a:pt x="404" y="579"/>
                  <a:pt x="227" y="87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74529" name="Freeform 33"/>
          <p:cNvSpPr>
            <a:spLocks/>
          </p:cNvSpPr>
          <p:nvPr/>
        </p:nvSpPr>
        <p:spPr bwMode="auto">
          <a:xfrm>
            <a:off x="2916238" y="1773238"/>
            <a:ext cx="1511300" cy="3455987"/>
          </a:xfrm>
          <a:custGeom>
            <a:avLst/>
            <a:gdLst/>
            <a:ahLst/>
            <a:cxnLst>
              <a:cxn ang="0">
                <a:pos x="0" y="2177"/>
              </a:cxn>
              <a:cxn ang="0">
                <a:pos x="544" y="1678"/>
              </a:cxn>
              <a:cxn ang="0">
                <a:pos x="680" y="363"/>
              </a:cxn>
              <a:cxn ang="0">
                <a:pos x="952" y="0"/>
              </a:cxn>
            </a:cxnLst>
            <a:rect l="0" t="0" r="r" b="b"/>
            <a:pathLst>
              <a:path w="952" h="2177">
                <a:moveTo>
                  <a:pt x="0" y="2177"/>
                </a:moveTo>
                <a:cubicBezTo>
                  <a:pt x="215" y="2078"/>
                  <a:pt x="431" y="1980"/>
                  <a:pt x="544" y="1678"/>
                </a:cubicBezTo>
                <a:cubicBezTo>
                  <a:pt x="657" y="1376"/>
                  <a:pt x="612" y="643"/>
                  <a:pt x="680" y="363"/>
                </a:cubicBezTo>
                <a:cubicBezTo>
                  <a:pt x="748" y="83"/>
                  <a:pt x="850" y="41"/>
                  <a:pt x="95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74530" name="Freeform 34"/>
          <p:cNvSpPr>
            <a:spLocks/>
          </p:cNvSpPr>
          <p:nvPr/>
        </p:nvSpPr>
        <p:spPr bwMode="auto">
          <a:xfrm>
            <a:off x="6384925" y="2708275"/>
            <a:ext cx="708025" cy="138112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44" y="144"/>
              </a:cxn>
              <a:cxn ang="0">
                <a:pos x="227" y="870"/>
              </a:cxn>
            </a:cxnLst>
            <a:rect l="0" t="0" r="r" b="b"/>
            <a:pathLst>
              <a:path w="582" h="870">
                <a:moveTo>
                  <a:pt x="0" y="8"/>
                </a:moveTo>
                <a:cubicBezTo>
                  <a:pt x="253" y="4"/>
                  <a:pt x="506" y="0"/>
                  <a:pt x="544" y="144"/>
                </a:cubicBezTo>
                <a:cubicBezTo>
                  <a:pt x="582" y="288"/>
                  <a:pt x="404" y="579"/>
                  <a:pt x="227" y="87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EB2D9-BD1B-4DFB-A193-B720911B64E6}" type="slidenum">
              <a:rPr lang="zh-CN" altLang="en-US"/>
              <a:pPr/>
              <a:t>118</a:t>
            </a:fld>
            <a:endParaRPr lang="en-US" altLang="zh-CN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2520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默认情况下，代码标号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以单个冒号结尾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Times New Roman" pitchFamily="18" charset="0"/>
              </a:rPr>
              <a:t>有一个局部域，使得它仅对其所在过程内的语句可见。这阻止了跳转或循环语句转移到当前过程之外的标号。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声明全局标号，需在标号后跟两个冒号。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例：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2. CALL</a:t>
            </a:r>
            <a:r>
              <a:rPr lang="zh-CN" altLang="en-US">
                <a:solidFill>
                  <a:srgbClr val="006600"/>
                </a:solidFill>
              </a:rPr>
              <a:t>和</a:t>
            </a:r>
            <a:r>
              <a:rPr lang="en-US" altLang="zh-CN">
                <a:solidFill>
                  <a:srgbClr val="006600"/>
                </a:solidFill>
              </a:rPr>
              <a:t>RET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br>
              <a:rPr lang="zh-CN" altLang="en-US">
                <a:solidFill>
                  <a:srgbClr val="006600"/>
                </a:solidFill>
              </a:rPr>
            </a:br>
            <a:r>
              <a:rPr lang="zh-CN" altLang="en-US">
                <a:solidFill>
                  <a:srgbClr val="006600"/>
                </a:solidFill>
              </a:rPr>
              <a:t>        </a:t>
            </a:r>
            <a:r>
              <a:rPr lang="zh-CN" altLang="en-US">
                <a:solidFill>
                  <a:srgbClr val="FF0066"/>
                </a:solidFill>
              </a:rPr>
              <a:t>③ 局部标号和全局标号</a:t>
            </a:r>
          </a:p>
        </p:txBody>
      </p:sp>
      <p:sp>
        <p:nvSpPr>
          <p:cNvPr id="875531" name="Text Box 11"/>
          <p:cNvSpPr txBox="1">
            <a:spLocks noChangeArrowheads="1"/>
          </p:cNvSpPr>
          <p:nvPr/>
        </p:nvSpPr>
        <p:spPr bwMode="auto">
          <a:xfrm>
            <a:off x="1979613" y="3070225"/>
            <a:ext cx="4537075" cy="34734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main PROC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jmp L2	; </a:t>
            </a:r>
            <a:r>
              <a:rPr lang="en-US" altLang="zh-CN" sz="2000">
                <a:solidFill>
                  <a:srgbClr val="FF0000"/>
                </a:solidFill>
              </a:rPr>
              <a:t>error!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L1::		; global label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exit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main ENDP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000"/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sub2 PROC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L2:		; local label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jmp L1	; </a:t>
            </a:r>
            <a:r>
              <a:rPr lang="en-US" altLang="zh-CN" sz="2000">
                <a:solidFill>
                  <a:srgbClr val="FF0000"/>
                </a:solidFill>
              </a:rPr>
              <a:t>OK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ret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sub2 ENDP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20435-D1D0-4C98-B326-E6D8B4F90FE0}" type="slidenum">
              <a:rPr lang="zh-CN" altLang="en-US"/>
              <a:pPr/>
              <a:t>119</a:t>
            </a:fld>
            <a:endParaRPr lang="en-US" altLang="zh-CN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6477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2. CALL</a:t>
            </a:r>
            <a:r>
              <a:rPr lang="zh-CN" altLang="en-US">
                <a:solidFill>
                  <a:srgbClr val="006600"/>
                </a:solidFill>
              </a:rPr>
              <a:t>和</a:t>
            </a:r>
            <a:r>
              <a:rPr lang="en-US" altLang="zh-CN">
                <a:solidFill>
                  <a:srgbClr val="006600"/>
                </a:solidFill>
              </a:rPr>
              <a:t>RET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br>
              <a:rPr lang="zh-CN" altLang="en-US">
                <a:solidFill>
                  <a:srgbClr val="006600"/>
                </a:solidFill>
              </a:rPr>
            </a:br>
            <a:r>
              <a:rPr lang="zh-CN" altLang="en-US">
                <a:solidFill>
                  <a:srgbClr val="006600"/>
                </a:solidFill>
              </a:rPr>
              <a:t>        </a:t>
            </a:r>
            <a:r>
              <a:rPr lang="zh-CN" altLang="en-US">
                <a:solidFill>
                  <a:srgbClr val="FF0066"/>
                </a:solidFill>
              </a:rPr>
              <a:t>④ 向过程传递寄存器参数</a:t>
            </a:r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1116013" y="1412875"/>
            <a:ext cx="7343775" cy="28638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.data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theSum DWORD ?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.code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main PROC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	mov  eax,10000h		; argument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	mov  ebx,20000h		; argument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	mov  ecx,30000h		; argument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	call SumOf		; EAX=(EAX+EBX+ECX)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	mov  theSum,eax		; save the sum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40D553-CC59-4755-92E0-19CF2BF2A61B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6053"/>
            <a:ext cx="8497069" cy="574675"/>
          </a:xfrm>
          <a:noFill/>
          <a:ln/>
        </p:spPr>
        <p:txBody>
          <a:bodyPr anchor="t"/>
          <a:lstStyle/>
          <a:p>
            <a:r>
              <a:rPr lang="zh-CN" altLang="en-US" smtClean="0">
                <a:solidFill>
                  <a:srgbClr val="FF6600"/>
                </a:solidFill>
              </a:rPr>
              <a:t>为什么要学习汇编语言？</a:t>
            </a:r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196752"/>
            <a:ext cx="8362950" cy="4032671"/>
          </a:xfrm>
        </p:spPr>
        <p:txBody>
          <a:bodyPr/>
          <a:lstStyle/>
          <a:p>
            <a:r>
              <a:rPr lang="zh-CN" altLang="en-US" smtClean="0"/>
              <a:t>嵌入式系统：在特定硬件下，对</a:t>
            </a:r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程序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大小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运行速度</a:t>
            </a:r>
            <a:r>
              <a:rPr lang="zh-CN" altLang="en-US" smtClean="0"/>
              <a:t>需要</a:t>
            </a:r>
            <a:r>
              <a:rPr lang="zh-CN" altLang="en-US" smtClean="0">
                <a:solidFill>
                  <a:srgbClr val="FF0066"/>
                </a:solidFill>
              </a:rPr>
              <a:t>高度优化</a:t>
            </a:r>
            <a:r>
              <a:rPr lang="zh-CN" altLang="en-US" smtClean="0"/>
              <a:t>的情况。</a:t>
            </a:r>
            <a:endParaRPr lang="en-US" altLang="zh-CN" smtClean="0"/>
          </a:p>
          <a:p>
            <a:r>
              <a:rPr lang="zh-CN" altLang="en-US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驱动程序</a:t>
            </a:r>
            <a:r>
              <a:rPr lang="zh-CN" altLang="en-US" smtClean="0"/>
              <a:t>的设计者；</a:t>
            </a:r>
            <a:r>
              <a:rPr lang="zh-CN" altLang="en-US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操作系统内核</a:t>
            </a:r>
            <a:r>
              <a:rPr lang="zh-CN" altLang="en-US" smtClean="0"/>
              <a:t>的设计者；</a:t>
            </a:r>
            <a:r>
              <a:rPr lang="zh-CN" altLang="en-US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编译程序</a:t>
            </a:r>
            <a:r>
              <a:rPr lang="zh-CN" altLang="en-US" smtClean="0"/>
              <a:t>的设计者。</a:t>
            </a:r>
          </a:p>
          <a:p>
            <a:r>
              <a:rPr lang="zh-CN" altLang="en-US" smtClean="0"/>
              <a:t>有助于对计算机</a:t>
            </a:r>
            <a:r>
              <a:rPr lang="zh-CN" altLang="en-US" smtClean="0">
                <a:solidFill>
                  <a:srgbClr val="FF0000"/>
                </a:solidFill>
              </a:rPr>
              <a:t>硬件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操作系统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应用程序</a:t>
            </a:r>
            <a:r>
              <a:rPr lang="zh-CN" altLang="en-US" smtClean="0"/>
              <a:t>之间交互的整体理解。</a:t>
            </a:r>
            <a:endParaRPr lang="en-US" altLang="zh-CN" smtClean="0"/>
          </a:p>
          <a:p>
            <a:r>
              <a:rPr lang="zh-CN" altLang="en-US" smtClean="0"/>
              <a:t>突破高级语言的局限：</a:t>
            </a:r>
            <a:r>
              <a:rPr lang="zh-CN" altLang="en-US" smtClean="0">
                <a:solidFill>
                  <a:srgbClr val="0000FF"/>
                </a:solidFill>
              </a:rPr>
              <a:t>高级语言</a:t>
            </a:r>
            <a:r>
              <a:rPr lang="zh-CN" altLang="en-US" smtClean="0"/>
              <a:t>中</a:t>
            </a:r>
            <a:r>
              <a:rPr lang="zh-CN" altLang="en-US" smtClean="0">
                <a:solidFill>
                  <a:srgbClr val="0000FF"/>
                </a:solidFill>
              </a:rPr>
              <a:t>嵌入汇编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pic>
        <p:nvPicPr>
          <p:cNvPr id="10" name="Picture 14" descr="C:\Users\CheXQ\AppData\Local\Microsoft\Windows\Temporary Internet Files\Content.IE5\RWM40N23\MCj04461060000[1].wm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4" y="4653136"/>
            <a:ext cx="15494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4975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94A1F-9B1C-4150-9EBA-E2334E574663}" type="slidenum">
              <a:rPr lang="zh-CN" altLang="en-US"/>
              <a:pPr/>
              <a:t>120</a:t>
            </a:fld>
            <a:endParaRPr lang="en-US" altLang="zh-CN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765175"/>
            <a:ext cx="8353425" cy="5762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ArraySum </a:t>
            </a:r>
            <a:r>
              <a:rPr lang="zh-CN" altLang="en-US">
                <a:latin typeface="Times New Roman" pitchFamily="18" charset="0"/>
              </a:rPr>
              <a:t>过程：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例子</a:t>
            </a:r>
            <a:r>
              <a:rPr lang="zh-CN" altLang="en-US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>
                <a:solidFill>
                  <a:srgbClr val="006600"/>
                </a:solidFill>
              </a:rPr>
              <a:t>对整数数组求和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468313" y="1268413"/>
            <a:ext cx="7777162" cy="5338762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>
                <a:solidFill>
                  <a:srgbClr val="3366FF"/>
                </a:solidFill>
              </a:rPr>
              <a:t>;-----------------------------------------------------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ArraySum PROC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>
                <a:solidFill>
                  <a:srgbClr val="3366FF"/>
                </a:solidFill>
              </a:rPr>
              <a:t>;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>
                <a:solidFill>
                  <a:srgbClr val="3366FF"/>
                </a:solidFill>
              </a:rPr>
              <a:t>; Calculates the sum of an array of 32-bit integers.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>
                <a:solidFill>
                  <a:srgbClr val="3366FF"/>
                </a:solidFill>
              </a:rPr>
              <a:t>; Receives: ESI points to the array, ECX = array size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>
                <a:solidFill>
                  <a:srgbClr val="3366FF"/>
                </a:solidFill>
              </a:rPr>
              <a:t>; Returns:  EAX = sum of the array elements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>
                <a:solidFill>
                  <a:srgbClr val="3366FF"/>
                </a:solidFill>
              </a:rPr>
              <a:t>;-----------------------------------------------------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	push  esi		</a:t>
            </a:r>
            <a:r>
              <a:rPr lang="en-US" altLang="zh-CN" sz="1800">
                <a:solidFill>
                  <a:srgbClr val="3366FF"/>
                </a:solidFill>
              </a:rPr>
              <a:t>; save ESI, ECX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	push  ecx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	mov   eax,0		</a:t>
            </a:r>
            <a:r>
              <a:rPr lang="en-US" altLang="zh-CN" sz="1800">
                <a:solidFill>
                  <a:srgbClr val="3366FF"/>
                </a:solidFill>
              </a:rPr>
              <a:t>; set the sum to zero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L1: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	add   eax,[esi]	</a:t>
            </a:r>
            <a:r>
              <a:rPr lang="en-US" altLang="zh-CN" sz="1800">
                <a:solidFill>
                  <a:srgbClr val="3366FF"/>
                </a:solidFill>
              </a:rPr>
              <a:t>; add each integer to sum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	add   esi,4		</a:t>
            </a:r>
            <a:r>
              <a:rPr lang="en-US" altLang="zh-CN" sz="1800">
                <a:solidFill>
                  <a:srgbClr val="3366FF"/>
                </a:solidFill>
              </a:rPr>
              <a:t>; point to next integer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	loop  L1		</a:t>
            </a:r>
            <a:r>
              <a:rPr lang="en-US" altLang="zh-CN" sz="1800">
                <a:solidFill>
                  <a:srgbClr val="3366FF"/>
                </a:solidFill>
              </a:rPr>
              <a:t>; repeat for array size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1800">
              <a:solidFill>
                <a:srgbClr val="3366FF"/>
              </a:solidFill>
            </a:endParaRP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	pop   ecx		</a:t>
            </a:r>
            <a:r>
              <a:rPr lang="en-US" altLang="zh-CN" sz="1800">
                <a:solidFill>
                  <a:srgbClr val="3366FF"/>
                </a:solidFill>
              </a:rPr>
              <a:t>; restore ECX, ESI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	pop   esi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	ret			</a:t>
            </a:r>
            <a:r>
              <a:rPr lang="en-US" altLang="zh-CN" sz="1800">
                <a:solidFill>
                  <a:srgbClr val="3366FF"/>
                </a:solidFill>
              </a:rPr>
              <a:t>; sum is in EAX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/>
              <a:t>ArraySum ENDP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7C272-A0C3-46AA-91C3-E567C7E9EFFC}" type="slidenum">
              <a:rPr lang="zh-CN" altLang="en-US"/>
              <a:pPr/>
              <a:t>121</a:t>
            </a:fld>
            <a:endParaRPr lang="en-US" altLang="zh-CN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>
                <a:latin typeface="Times New Roman" pitchFamily="18" charset="0"/>
              </a:rPr>
              <a:t>ArraySum </a:t>
            </a:r>
            <a:r>
              <a:rPr lang="zh-CN" altLang="en-US">
                <a:latin typeface="Times New Roman" pitchFamily="18" charset="0"/>
              </a:rPr>
              <a:t>过程：</a:t>
            </a:r>
          </a:p>
          <a:p>
            <a:pPr marL="812800" lvl="1" indent="-290513"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从调用程序接收的参数：</a:t>
            </a:r>
          </a:p>
          <a:p>
            <a:pPr marL="1439863" lvl="2"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指向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位整数数组的指针</a:t>
            </a:r>
          </a:p>
          <a:p>
            <a:pPr marL="1439863" lvl="2"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保护数组元素数目的计数值</a:t>
            </a:r>
          </a:p>
          <a:p>
            <a:pPr marL="812800" lvl="1" indent="-290513"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返回：数组之和在</a:t>
            </a:r>
            <a:r>
              <a:rPr lang="en-US" altLang="zh-CN">
                <a:latin typeface="Times New Roman" pitchFamily="18" charset="0"/>
              </a:rPr>
              <a:t>EAX</a:t>
            </a:r>
            <a:r>
              <a:rPr lang="zh-CN" altLang="en-US">
                <a:latin typeface="Times New Roman" pitchFamily="18" charset="0"/>
              </a:rPr>
              <a:t>中</a:t>
            </a:r>
          </a:p>
          <a:p>
            <a:pPr marL="812800" lvl="1" indent="-290513"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该过程中没有任何东西与特定数组的名字或大小相关，因此可用于任何需要计算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位整数数组和的地方。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例子</a:t>
            </a:r>
            <a:r>
              <a:rPr lang="zh-CN" altLang="en-US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>
                <a:solidFill>
                  <a:srgbClr val="006600"/>
                </a:solidFill>
              </a:rPr>
              <a:t>对整数数组求和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940CBA-EDFF-463A-971B-A8C49258C264}" type="slidenum">
              <a:rPr lang="zh-CN" altLang="en-US"/>
              <a:pPr/>
              <a:t>122</a:t>
            </a:fld>
            <a:endParaRPr lang="en-US" altLang="zh-CN"/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765175"/>
            <a:ext cx="8353425" cy="5762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调用 </a:t>
            </a:r>
            <a:r>
              <a:rPr lang="en-US" altLang="zh-CN">
                <a:latin typeface="Times New Roman" pitchFamily="18" charset="0"/>
              </a:rPr>
              <a:t>ArraySum </a:t>
            </a:r>
            <a:r>
              <a:rPr lang="zh-CN" altLang="en-US">
                <a:latin typeface="Times New Roman" pitchFamily="18" charset="0"/>
              </a:rPr>
              <a:t>：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（三）过程的定义和使用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例子</a:t>
            </a:r>
            <a:r>
              <a:rPr lang="zh-CN" altLang="en-US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>
                <a:solidFill>
                  <a:srgbClr val="006600"/>
                </a:solidFill>
              </a:rPr>
              <a:t>对整数数组求和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468313" y="1700213"/>
            <a:ext cx="8424862" cy="31686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.data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array  DWORD 10000h,20000h,30000h,40000h,50000h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theSum DWORD ?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.code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main PROC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mov  esi,OFFSET array	</a:t>
            </a:r>
            <a:r>
              <a:rPr lang="en-US" altLang="zh-CN" sz="2000">
                <a:solidFill>
                  <a:srgbClr val="3366FF"/>
                </a:solidFill>
              </a:rPr>
              <a:t>; ESI points to array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mov  ecx,LENGTHOF array	</a:t>
            </a:r>
            <a:r>
              <a:rPr lang="en-US" altLang="zh-CN" sz="2000">
                <a:solidFill>
                  <a:srgbClr val="3366FF"/>
                </a:solidFill>
              </a:rPr>
              <a:t>; ECX = array count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call ArraySum			</a:t>
            </a:r>
            <a:r>
              <a:rPr lang="en-US" altLang="zh-CN" sz="2000">
                <a:solidFill>
                  <a:srgbClr val="3366FF"/>
                </a:solidFill>
              </a:rPr>
              <a:t>; calculate the sum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mov  theSum,eax		</a:t>
            </a:r>
            <a:r>
              <a:rPr lang="en-US" altLang="zh-CN" sz="2000">
                <a:solidFill>
                  <a:srgbClr val="3366FF"/>
                </a:solidFill>
              </a:rPr>
              <a:t>; returned in EAX</a:t>
            </a:r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/>
              <a:t>   ......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8F1CA-FB70-48B5-8D2A-8C3C5A7A26A9}" type="slidenum">
              <a:rPr lang="zh-CN" altLang="en-US"/>
              <a:pPr/>
              <a:t>123</a:t>
            </a:fld>
            <a:endParaRPr lang="en-US" altLang="zh-CN"/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写一个程序提示用户输入一个或多个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32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位整数，将其保存在数组中，计算数组的和并在屏幕上显示总和。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zh-CN" altLang="en-US" dirty="0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《Intel</a:t>
            </a:r>
            <a:r>
              <a:rPr lang="zh-CN" altLang="en-US" dirty="0">
                <a:latin typeface="Times New Roman" pitchFamily="18" charset="0"/>
              </a:rPr>
              <a:t>汇编语言程序设计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Times New Roman" pitchFamily="18" charset="0"/>
              </a:rPr>
              <a:t>第四版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en-US" altLang="zh-CN" dirty="0">
                <a:latin typeface="Times New Roman" pitchFamily="18" charset="0"/>
              </a:rPr>
              <a:t>》</a:t>
            </a:r>
            <a:r>
              <a:rPr lang="zh-CN" altLang="en-US" dirty="0">
                <a:latin typeface="Times New Roman" pitchFamily="18" charset="0"/>
              </a:rPr>
              <a:t>随书光盘：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	第</a:t>
            </a: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章 例子</a:t>
            </a:r>
            <a:r>
              <a:rPr lang="en-US" altLang="zh-CN" dirty="0">
                <a:latin typeface="宋体" pitchFamily="2" charset="-122"/>
              </a:rPr>
              <a:t>( </a:t>
            </a:r>
            <a:r>
              <a:rPr lang="en-US" altLang="zh-CN" dirty="0">
                <a:latin typeface="Times New Roman" pitchFamily="18" charset="0"/>
              </a:rPr>
              <a:t>\Masm615\Examples\ch05 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</a:rPr>
              <a:t>sum2.asm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（四）使用过程进行程序设计</a:t>
            </a:r>
            <a:r>
              <a:rPr lang="en-US" altLang="zh-CN"/>
              <a:t>      </a:t>
            </a:r>
            <a:r>
              <a:rPr lang="zh-CN" altLang="en-US">
                <a:solidFill>
                  <a:srgbClr val="006600"/>
                </a:solidFill>
              </a:rPr>
              <a:t>整数求和程序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40D553-CC59-4755-92E0-19CF2BF2A61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722785" y="257230"/>
            <a:ext cx="553998" cy="6527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TIOBE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编程语言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榜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20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榜单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9632" y="116631"/>
            <a:ext cx="5293568" cy="67122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5400000">
            <a:off x="5222359" y="302774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https://www.tiobe.com/tiobe-index/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259632" y="3284984"/>
            <a:ext cx="5293568" cy="288032"/>
          </a:xfrm>
          <a:prstGeom prst="roundRect">
            <a:avLst>
              <a:gd name="adj" fmla="val 40855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390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6856" y="384845"/>
            <a:ext cx="8229600" cy="523875"/>
          </a:xfrm>
        </p:spPr>
        <p:txBody>
          <a:bodyPr/>
          <a:lstStyle/>
          <a:p>
            <a:r>
              <a:rPr lang="en-US" altLang="zh-CN" sz="2400" dirty="0"/>
              <a:t>IEEE Spectrum 2018 </a:t>
            </a:r>
            <a:r>
              <a:rPr lang="zh-CN" altLang="en-US" sz="2400" dirty="0"/>
              <a:t>年度编程语言排行榜</a:t>
            </a:r>
            <a:endParaRPr lang="zh-CN" altLang="en-US" sz="2400" dirty="0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40D553-CC59-4755-92E0-19CF2BF2A61B}" type="slidenum">
              <a:rPr lang="zh-CN" altLang="en-US"/>
              <a:pPr/>
              <a:t>14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68899"/>
            <a:ext cx="4487779" cy="5280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908720"/>
            <a:ext cx="4482330" cy="54403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13" y="6341258"/>
            <a:ext cx="8208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https://spectrum.ieee.org/static/interactive-the-top-programming-languages-2018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07504" y="4653136"/>
            <a:ext cx="4464497" cy="288032"/>
          </a:xfrm>
          <a:prstGeom prst="roundRect">
            <a:avLst>
              <a:gd name="adj" fmla="val 40855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572000" y="3933056"/>
            <a:ext cx="4464497" cy="288032"/>
          </a:xfrm>
          <a:prstGeom prst="roundRect">
            <a:avLst>
              <a:gd name="adj" fmla="val 40855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267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40D553-CC59-4755-92E0-19CF2BF2A61B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（一）概述     </a:t>
            </a:r>
            <a:r>
              <a:rPr lang="en-US" altLang="zh-CN" smtClean="0">
                <a:solidFill>
                  <a:srgbClr val="006600"/>
                </a:solidFill>
              </a:rPr>
              <a:t>Translating Languages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7" name="Text Box 1027"/>
          <p:cNvSpPr txBox="1">
            <a:spLocks noChangeArrowheads="1"/>
          </p:cNvSpPr>
          <p:nvPr/>
        </p:nvSpPr>
        <p:spPr bwMode="auto">
          <a:xfrm>
            <a:off x="611560" y="1285870"/>
            <a:ext cx="7486601" cy="584775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37160" bIns="13716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charset="-122"/>
              </a:rPr>
              <a:t>English: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Display the sum of A times B plus C.</a:t>
            </a:r>
          </a:p>
        </p:txBody>
      </p:sp>
      <p:sp>
        <p:nvSpPr>
          <p:cNvPr id="18" name="Text Box 1028"/>
          <p:cNvSpPr txBox="1">
            <a:spLocks noChangeArrowheads="1"/>
          </p:cNvSpPr>
          <p:nvPr/>
        </p:nvSpPr>
        <p:spPr bwMode="auto">
          <a:xfrm>
            <a:off x="611561" y="2428870"/>
            <a:ext cx="4462264" cy="584775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37160" bIns="13716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charset="-122"/>
              </a:rPr>
              <a:t>C++: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 cout &lt;&lt; (A * B + C);</a:t>
            </a:r>
          </a:p>
        </p:txBody>
      </p:sp>
      <p:sp>
        <p:nvSpPr>
          <p:cNvPr id="19" name="Text Box 1029"/>
          <p:cNvSpPr txBox="1">
            <a:spLocks noChangeArrowheads="1"/>
          </p:cNvSpPr>
          <p:nvPr/>
        </p:nvSpPr>
        <p:spPr bwMode="auto">
          <a:xfrm>
            <a:off x="611561" y="3648070"/>
            <a:ext cx="3200400" cy="1877437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37160" bIns="13716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charset="-122"/>
              </a:rPr>
              <a:t>Assembly Language:</a:t>
            </a:r>
          </a:p>
          <a:p>
            <a:pPr marL="0" marR="0" lvl="0" indent="0" algn="l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mov eax,A</a:t>
            </a:r>
          </a:p>
          <a:p>
            <a:pPr marL="0" marR="0" lvl="0" indent="0" algn="l" defTabSz="914400" eaLnBrk="1" fontAlgn="auto" latinLnBrk="0" hangingPunct="1">
              <a:lnSpc>
                <a:spcPct val="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mul B</a:t>
            </a:r>
          </a:p>
          <a:p>
            <a:pPr marL="0" marR="0" lvl="0" indent="0" algn="l" defTabSz="914400" eaLnBrk="1" fontAlgn="auto" latinLnBrk="0" hangingPunct="1">
              <a:lnSpc>
                <a:spcPct val="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add eax,C</a:t>
            </a:r>
          </a:p>
          <a:p>
            <a:pPr marL="0" marR="0" lvl="0" indent="0" algn="l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call WriteInt</a:t>
            </a:r>
          </a:p>
        </p:txBody>
      </p:sp>
      <p:sp>
        <p:nvSpPr>
          <p:cNvPr id="20" name="Text Box 1030"/>
          <p:cNvSpPr txBox="1">
            <a:spLocks noChangeArrowheads="1"/>
          </p:cNvSpPr>
          <p:nvPr/>
        </p:nvSpPr>
        <p:spPr bwMode="auto">
          <a:xfrm>
            <a:off x="4650161" y="3648070"/>
            <a:ext cx="4024064" cy="2085186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37160" bIns="13716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charset="-122"/>
              </a:rPr>
              <a:t>Intel Machine Language:</a:t>
            </a:r>
          </a:p>
          <a:p>
            <a:pPr marL="0" marR="0" lvl="0" indent="0" algn="l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A1 00000000</a:t>
            </a:r>
          </a:p>
          <a:p>
            <a:pPr marL="0" marR="0" lvl="0" indent="0" algn="l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F7 25 00000004</a:t>
            </a:r>
          </a:p>
          <a:p>
            <a:pPr marL="0" marR="0" lvl="0" indent="0" algn="l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03 05 00000008</a:t>
            </a:r>
          </a:p>
          <a:p>
            <a:pPr marL="0" marR="0" lvl="0" indent="0" algn="l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E8 00500000</a:t>
            </a:r>
          </a:p>
        </p:txBody>
      </p:sp>
      <p:sp>
        <p:nvSpPr>
          <p:cNvPr id="21" name="Line 1031"/>
          <p:cNvSpPr>
            <a:spLocks noChangeShapeType="1"/>
          </p:cNvSpPr>
          <p:nvPr/>
        </p:nvSpPr>
        <p:spPr bwMode="auto">
          <a:xfrm>
            <a:off x="1906961" y="1928126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tIns="137160" bIns="13716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1032"/>
          <p:cNvSpPr>
            <a:spLocks noChangeShapeType="1"/>
          </p:cNvSpPr>
          <p:nvPr/>
        </p:nvSpPr>
        <p:spPr bwMode="auto">
          <a:xfrm>
            <a:off x="1906961" y="311467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tIns="137160" bIns="13716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1033"/>
          <p:cNvSpPr>
            <a:spLocks noChangeShapeType="1"/>
          </p:cNvSpPr>
          <p:nvPr/>
        </p:nvSpPr>
        <p:spPr bwMode="auto">
          <a:xfrm>
            <a:off x="3855505" y="4562470"/>
            <a:ext cx="762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tIns="137160" bIns="13716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40D553-CC59-4755-92E0-19CF2BF2A61B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1. Hello world </a:t>
            </a:r>
            <a:r>
              <a:rPr lang="zh-CN" altLang="en-US">
                <a:solidFill>
                  <a:srgbClr val="006600"/>
                </a:solidFill>
              </a:rPr>
              <a:t>程序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08050"/>
            <a:ext cx="6911975" cy="5761038"/>
          </a:xfrm>
          <a:solidFill>
            <a:srgbClr val="FFFFCC"/>
          </a:solidFill>
          <a:ln w="19050" cap="flat" algn="ctr">
            <a:solidFill>
              <a:srgbClr val="FF6600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stack	segment stack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		db 100 dup (?)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stack	ends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CC0000"/>
                </a:solidFill>
                <a:latin typeface="Courier New" pitchFamily="49" charset="0"/>
              </a:rPr>
              <a:t>data	segment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CC0000"/>
                </a:solidFill>
                <a:latin typeface="Courier New" pitchFamily="49" charset="0"/>
              </a:rPr>
              <a:t>		message db 'Hello, world',0dh,0ah,'$'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CC0000"/>
                </a:solidFill>
                <a:latin typeface="Courier New" pitchFamily="49" charset="0"/>
              </a:rPr>
              <a:t>data	ends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code	segment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	assume cs:code,ds:data,ss:stack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start: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FF0066"/>
                </a:solidFill>
                <a:latin typeface="Courier New" pitchFamily="49" charset="0"/>
              </a:rPr>
              <a:t>		mov  ax,data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FF0066"/>
                </a:solidFill>
                <a:latin typeface="Courier New" pitchFamily="49" charset="0"/>
              </a:rPr>
              <a:t>		mov  ds,ax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	mov  ah,9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	mov  dx,offset message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	int  21h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FF0066"/>
                </a:solidFill>
                <a:latin typeface="Courier New" pitchFamily="49" charset="0"/>
              </a:rPr>
              <a:t>		mov  ah,4ch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FF0066"/>
                </a:solidFill>
                <a:latin typeface="Courier New" pitchFamily="49" charset="0"/>
              </a:rPr>
              <a:t>		int  21h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code	ends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	end start</a:t>
            </a:r>
            <a:endParaRPr lang="zh-CN" altLang="en-US" sz="2000">
              <a:latin typeface="Courier New" pitchFamily="49" charset="0"/>
            </a:endParaRPr>
          </a:p>
        </p:txBody>
      </p:sp>
      <p:sp>
        <p:nvSpPr>
          <p:cNvPr id="775172" name="Text Box 4"/>
          <p:cNvSpPr txBox="1">
            <a:spLocks noChangeArrowheads="1"/>
          </p:cNvSpPr>
          <p:nvPr/>
        </p:nvSpPr>
        <p:spPr bwMode="auto">
          <a:xfrm>
            <a:off x="8027988" y="1700213"/>
            <a:ext cx="611187" cy="38893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DOS</a:t>
            </a:r>
            <a:r>
              <a:rPr lang="zh-CN" altLang="en-US" sz="2800" b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（实模式）下</a:t>
            </a:r>
          </a:p>
        </p:txBody>
      </p:sp>
      <p:sp>
        <p:nvSpPr>
          <p:cNvPr id="775174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6550" y="260350"/>
            <a:ext cx="1042988" cy="863600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chemeClr val="bg2"/>
                </a:solidFill>
              </a:rPr>
              <a:t>完整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段定义</a:t>
            </a:r>
          </a:p>
        </p:txBody>
      </p:sp>
      <p:sp>
        <p:nvSpPr>
          <p:cNvPr id="775175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956550" y="1270000"/>
            <a:ext cx="1008063" cy="503238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224A9B-98E8-44C4-A9B8-BF7D16ABA5B0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1. Hello world </a:t>
            </a:r>
            <a:r>
              <a:rPr lang="zh-CN" altLang="en-US">
                <a:solidFill>
                  <a:srgbClr val="006600"/>
                </a:solidFill>
              </a:rPr>
              <a:t>程序</a:t>
            </a:r>
          </a:p>
        </p:txBody>
      </p:sp>
      <p:sp>
        <p:nvSpPr>
          <p:cNvPr id="8878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1728787"/>
          </a:xfrm>
          <a:solidFill>
            <a:srgbClr val="CCFFCC"/>
          </a:solidFill>
          <a:ln w="28575">
            <a:solidFill>
              <a:srgbClr val="006600"/>
            </a:solidFill>
          </a:ln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CC0066"/>
                </a:solidFill>
                <a:latin typeface="Courier New" pitchFamily="49" charset="0"/>
                <a:ea typeface="楷体_GB2312" pitchFamily="49" charset="-122"/>
              </a:rPr>
              <a:t>完整段定义：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Courier New" pitchFamily="49" charset="0"/>
              </a:rPr>
              <a:t>段名	</a:t>
            </a:r>
            <a:r>
              <a:rPr lang="en-US" altLang="zh-CN" sz="2400">
                <a:latin typeface="Courier New" pitchFamily="49" charset="0"/>
              </a:rPr>
              <a:t>SEGMENT [</a:t>
            </a:r>
            <a:r>
              <a:rPr lang="zh-CN" altLang="en-US" sz="2400">
                <a:latin typeface="Courier New" pitchFamily="49" charset="0"/>
              </a:rPr>
              <a:t>对齐方式</a:t>
            </a:r>
            <a:r>
              <a:rPr lang="en-US" altLang="zh-CN" sz="2400">
                <a:latin typeface="Courier New" pitchFamily="49" charset="0"/>
              </a:rPr>
              <a:t>] [</a:t>
            </a:r>
            <a:r>
              <a:rPr lang="zh-CN" altLang="en-US" sz="2400">
                <a:latin typeface="Courier New" pitchFamily="49" charset="0"/>
              </a:rPr>
              <a:t>组合方式</a:t>
            </a:r>
            <a:r>
              <a:rPr lang="en-US" altLang="zh-CN" sz="2400">
                <a:latin typeface="Courier New" pitchFamily="49" charset="0"/>
              </a:rPr>
              <a:t>] ['</a:t>
            </a:r>
            <a:r>
              <a:rPr lang="zh-CN" altLang="en-US" sz="2400">
                <a:latin typeface="Courier New" pitchFamily="49" charset="0"/>
              </a:rPr>
              <a:t>类</a:t>
            </a:r>
            <a:r>
              <a:rPr lang="en-US" altLang="zh-CN" sz="2400">
                <a:latin typeface="Courier New" pitchFamily="49" charset="0"/>
              </a:rPr>
              <a:t>']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ourier New" pitchFamily="49" charset="0"/>
              </a:rPr>
              <a:t>    	</a:t>
            </a:r>
            <a:r>
              <a:rPr lang="zh-CN" altLang="en-US" sz="2400">
                <a:latin typeface="Courier New" pitchFamily="49" charset="0"/>
              </a:rPr>
              <a:t>语句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Courier New" pitchFamily="49" charset="0"/>
              </a:rPr>
              <a:t>段名 	</a:t>
            </a:r>
            <a:r>
              <a:rPr lang="en-US" altLang="zh-CN" sz="2400">
                <a:latin typeface="Courier New" pitchFamily="49" charset="0"/>
              </a:rPr>
              <a:t>ENDS</a:t>
            </a:r>
            <a:endParaRPr lang="zh-CN" altLang="en-US"/>
          </a:p>
        </p:txBody>
      </p:sp>
      <p:sp>
        <p:nvSpPr>
          <p:cNvPr id="887815" name="Rectangle 7"/>
          <p:cNvSpPr>
            <a:spLocks noChangeArrowheads="1"/>
          </p:cNvSpPr>
          <p:nvPr/>
        </p:nvSpPr>
        <p:spPr bwMode="auto">
          <a:xfrm>
            <a:off x="468313" y="2997200"/>
            <a:ext cx="8362950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2425" indent="-352425" algn="l">
              <a:spcAft>
                <a:spcPct val="20000"/>
              </a:spcAft>
              <a:buClr>
                <a:srgbClr val="006600"/>
              </a:buClr>
              <a:buSzPct val="75000"/>
              <a:buFont typeface="Wingdings" pitchFamily="2" charset="2"/>
              <a:buChar char="u"/>
            </a:pPr>
            <a:r>
              <a:rPr lang="zh-CN" altLang="en-US" sz="2800">
                <a:latin typeface="Times New Roman" pitchFamily="18" charset="0"/>
              </a:rPr>
              <a:t>段名：标识段的名字，惟一的或已存在的。</a:t>
            </a:r>
          </a:p>
          <a:p>
            <a:pPr marL="352425" indent="-352425" algn="l">
              <a:spcAft>
                <a:spcPct val="20000"/>
              </a:spcAft>
              <a:buClr>
                <a:srgbClr val="006600"/>
              </a:buClr>
              <a:buSzPct val="75000"/>
              <a:buFont typeface="Wingdings" pitchFamily="2" charset="2"/>
              <a:buChar char="u"/>
            </a:pPr>
            <a:r>
              <a:rPr lang="zh-CN" altLang="en-US" sz="2800">
                <a:latin typeface="Times New Roman" pitchFamily="18" charset="0"/>
              </a:rPr>
              <a:t>对齐方式：可以是</a:t>
            </a:r>
            <a:br>
              <a:rPr lang="zh-CN" altLang="en-US" sz="2800">
                <a:latin typeface="Times New Roman" pitchFamily="18" charset="0"/>
              </a:rPr>
            </a:br>
            <a:r>
              <a:rPr lang="en-US" altLang="zh-CN" sz="2800">
                <a:latin typeface="Times New Roman" pitchFamily="18" charset="0"/>
              </a:rPr>
              <a:t>BYTE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WORD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DWORD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PARA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PAGE</a:t>
            </a:r>
            <a:r>
              <a:rPr lang="zh-CN" altLang="en-US" sz="2800">
                <a:latin typeface="Times New Roman" pitchFamily="18" charset="0"/>
              </a:rPr>
              <a:t>。</a:t>
            </a:r>
          </a:p>
          <a:p>
            <a:pPr marL="352425" indent="-352425" algn="l">
              <a:spcAft>
                <a:spcPct val="20000"/>
              </a:spcAft>
              <a:buClr>
                <a:srgbClr val="006600"/>
              </a:buClr>
              <a:buSzPct val="75000"/>
              <a:buFont typeface="Wingdings" pitchFamily="2" charset="2"/>
              <a:buChar char="u"/>
            </a:pPr>
            <a:r>
              <a:rPr lang="zh-CN" altLang="en-US" sz="2800">
                <a:latin typeface="Times New Roman" pitchFamily="18" charset="0"/>
              </a:rPr>
              <a:t>组合方式：可以是 </a:t>
            </a:r>
            <a:r>
              <a:rPr lang="en-US" altLang="zh-CN" sz="2800">
                <a:latin typeface="Times New Roman" pitchFamily="18" charset="0"/>
              </a:rPr>
              <a:t>PRIVATE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PUBLIC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STACK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COMMON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MEMORY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AT</a:t>
            </a:r>
            <a:r>
              <a:rPr lang="zh-CN" altLang="en-US" sz="2800">
                <a:latin typeface="Times New Roman" pitchFamily="18" charset="0"/>
              </a:rPr>
              <a:t>地址。</a:t>
            </a:r>
          </a:p>
          <a:p>
            <a:pPr marL="352425" indent="-352425" algn="l">
              <a:spcAft>
                <a:spcPct val="20000"/>
              </a:spcAft>
              <a:buClr>
                <a:srgbClr val="006600"/>
              </a:buClr>
              <a:buSzPct val="75000"/>
              <a:buFont typeface="Wingdings" pitchFamily="2" charset="2"/>
              <a:buChar char="u"/>
            </a:pPr>
            <a:r>
              <a:rPr lang="zh-CN" altLang="en-US" sz="2800">
                <a:latin typeface="Times New Roman" pitchFamily="18" charset="0"/>
              </a:rPr>
              <a:t>类：用于标识特定类型段的名字，如</a:t>
            </a:r>
            <a:r>
              <a:rPr lang="en-US" altLang="zh-CN" sz="2800">
                <a:latin typeface="Times New Roman" pitchFamily="18" charset="0"/>
              </a:rPr>
              <a:t>CODE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STACK</a:t>
            </a:r>
            <a:r>
              <a:rPr lang="zh-CN" altLang="en-US" sz="2800">
                <a:latin typeface="Times New Roman" pitchFamily="18" charset="0"/>
              </a:rPr>
              <a:t>等。</a:t>
            </a:r>
          </a:p>
        </p:txBody>
      </p:sp>
      <p:sp>
        <p:nvSpPr>
          <p:cNvPr id="887816" name="AutoShape 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188913"/>
            <a:ext cx="504825" cy="503237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AD393-0720-427A-8F88-985A850126C9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1. Hello world </a:t>
            </a:r>
            <a:r>
              <a:rPr lang="zh-CN" altLang="en-US">
                <a:solidFill>
                  <a:srgbClr val="006600"/>
                </a:solidFill>
              </a:rPr>
              <a:t>程序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08720"/>
            <a:ext cx="7199313" cy="5688632"/>
          </a:xfrm>
          <a:solidFill>
            <a:srgbClr val="FFFFCC"/>
          </a:solidFill>
          <a:ln w="19050">
            <a:solidFill>
              <a:srgbClr val="FF6600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solidFill>
                  <a:srgbClr val="C00000"/>
                </a:solidFill>
                <a:latin typeface="Courier New" pitchFamily="49" charset="0"/>
              </a:rPr>
              <a:t>.386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solidFill>
                  <a:srgbClr val="C00000"/>
                </a:solidFill>
                <a:latin typeface="Courier New" pitchFamily="49" charset="0"/>
              </a:rPr>
              <a:t>.model flat,stdcall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MessageBoxA 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</a:rPr>
              <a:t>PROTO</a:t>
            </a: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	hWnd: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</a:rPr>
              <a:t>DWORD</a:t>
            </a: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	lpText: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</a:rPr>
              <a:t>PTR BYTE</a:t>
            </a: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	lpCaption: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</a:rPr>
              <a:t>PTR BYTE</a:t>
            </a: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	style: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</a:rPr>
              <a:t>DWORD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ExitProcess 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</a:rPr>
              <a:t>PROTO</a:t>
            </a: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	exitCode: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</a:rPr>
              <a:t>DWORD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1800" smtClean="0">
                <a:solidFill>
                  <a:srgbClr val="008000"/>
                </a:solidFill>
                <a:latin typeface="Courier New" pitchFamily="49" charset="0"/>
              </a:rPr>
              <a:t>.data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solidFill>
                  <a:srgbClr val="008000"/>
                </a:solidFill>
                <a:latin typeface="Courier New" pitchFamily="49" charset="0"/>
              </a:rPr>
              <a:t>szCaption db  'A MessageBox !',0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solidFill>
                  <a:srgbClr val="008000"/>
                </a:solidFill>
                <a:latin typeface="Courier New" pitchFamily="49" charset="0"/>
              </a:rPr>
              <a:t>szText    db  'Hello, World !',0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1800" smtClean="0">
                <a:latin typeface="Courier New" pitchFamily="49" charset="0"/>
              </a:rPr>
              <a:t>.code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latin typeface="Courier New" pitchFamily="49" charset="0"/>
              </a:rPr>
              <a:t>start:	push  0                   </a:t>
            </a:r>
            <a:r>
              <a:rPr lang="en-US" altLang="zh-CN" sz="1800" smtClean="0">
                <a:solidFill>
                  <a:srgbClr val="6699FF"/>
                </a:solidFill>
                <a:latin typeface="Courier New" pitchFamily="49" charset="0"/>
              </a:rPr>
              <a:t>; MB_OK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latin typeface="Courier New" pitchFamily="49" charset="0"/>
              </a:rPr>
              <a:t>	push  offset szCaption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latin typeface="Courier New" pitchFamily="49" charset="0"/>
              </a:rPr>
              <a:t>	push  offset szText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latin typeface="Courier New" pitchFamily="49" charset="0"/>
              </a:rPr>
              <a:t>	push  0                   </a:t>
            </a:r>
            <a:r>
              <a:rPr lang="en-US" altLang="zh-CN" sz="1800" smtClean="0">
                <a:solidFill>
                  <a:srgbClr val="6699FF"/>
                </a:solidFill>
                <a:latin typeface="Courier New" pitchFamily="49" charset="0"/>
              </a:rPr>
              <a:t>; NULL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latin typeface="Courier New" pitchFamily="49" charset="0"/>
              </a:rPr>
              <a:t>	</a:t>
            </a: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call  MessageBoxA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1800" smtClean="0">
                <a:latin typeface="Courier New" pitchFamily="49" charset="0"/>
              </a:rPr>
              <a:t>	push  0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latin typeface="Courier New" pitchFamily="49" charset="0"/>
              </a:rPr>
              <a:t>	</a:t>
            </a:r>
            <a:r>
              <a:rPr lang="en-US" altLang="zh-CN" sz="1800" smtClean="0">
                <a:solidFill>
                  <a:srgbClr val="CC0066"/>
                </a:solidFill>
                <a:latin typeface="Courier New" pitchFamily="49" charset="0"/>
              </a:rPr>
              <a:t>call  ExitProcess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smtClean="0">
                <a:latin typeface="Courier New" pitchFamily="49" charset="0"/>
              </a:rPr>
              <a:t>end	start</a:t>
            </a:r>
          </a:p>
        </p:txBody>
      </p:sp>
      <p:sp>
        <p:nvSpPr>
          <p:cNvPr id="776196" name="Text Box 4"/>
          <p:cNvSpPr txBox="1">
            <a:spLocks noChangeArrowheads="1"/>
          </p:cNvSpPr>
          <p:nvPr/>
        </p:nvSpPr>
        <p:spPr bwMode="auto">
          <a:xfrm>
            <a:off x="8137525" y="1484313"/>
            <a:ext cx="611188" cy="45370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Windows</a:t>
            </a:r>
            <a:r>
              <a:rPr lang="zh-CN" altLang="en-US" sz="2800" b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（保护模式）下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AD393-0720-427A-8F88-985A850126C9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1. Hello world </a:t>
            </a:r>
            <a:r>
              <a:rPr lang="zh-CN" altLang="en-US">
                <a:solidFill>
                  <a:srgbClr val="006600"/>
                </a:solidFill>
              </a:rPr>
              <a:t>程序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08721"/>
            <a:ext cx="7199313" cy="4896544"/>
          </a:xfrm>
          <a:solidFill>
            <a:srgbClr val="FFFFCC"/>
          </a:solidFill>
          <a:ln w="19050">
            <a:solidFill>
              <a:srgbClr val="FF6600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C00000"/>
                </a:solidFill>
                <a:latin typeface="Courier New" pitchFamily="49" charset="0"/>
              </a:rPr>
              <a:t>.386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C00000"/>
                </a:solidFill>
                <a:latin typeface="Courier New" pitchFamily="49" charset="0"/>
              </a:rPr>
              <a:t>.model flat,stdcall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endParaRPr lang="en-US" altLang="zh-CN" sz="2000">
              <a:solidFill>
                <a:srgbClr val="CC0000"/>
              </a:solidFill>
              <a:latin typeface="Courier New" pitchFamily="49" charset="0"/>
            </a:endParaRP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CC0066"/>
                </a:solidFill>
                <a:latin typeface="Courier New" pitchFamily="49" charset="0"/>
              </a:rPr>
              <a:t>INCLUDE	GraphWin.inc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CC0066"/>
                </a:solidFill>
                <a:latin typeface="Courier New" pitchFamily="49" charset="0"/>
              </a:rPr>
              <a:t>includelib	user32.lib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CC0066"/>
                </a:solidFill>
                <a:latin typeface="Courier New" pitchFamily="49" charset="0"/>
              </a:rPr>
              <a:t>includelib	kernel32.lib</a:t>
            </a:r>
          </a:p>
          <a:p>
            <a:pPr marL="444500" indent="-444500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itchFamily="49" charset="0"/>
              </a:rPr>
              <a:t>.data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itchFamily="49" charset="0"/>
              </a:rPr>
              <a:t>szCaption	db	'A MessageBox !',0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itchFamily="49" charset="0"/>
              </a:rPr>
              <a:t>szText	db	'Hello, World !',0</a:t>
            </a:r>
          </a:p>
          <a:p>
            <a:pPr marL="444500" indent="-444500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.code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start: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	invoke  MessageBox,NULL,offset szText,</a:t>
            </a:r>
            <a:br>
              <a:rPr lang="en-US" altLang="zh-CN" sz="2000">
                <a:latin typeface="Courier New" pitchFamily="49" charset="0"/>
              </a:rPr>
            </a:br>
            <a:r>
              <a:rPr lang="en-US" altLang="zh-CN" sz="2000">
                <a:latin typeface="Courier New" pitchFamily="49" charset="0"/>
              </a:rPr>
              <a:t>		  offset szCaption,MB_OK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FF0066"/>
                </a:solidFill>
                <a:latin typeface="Courier New" pitchFamily="49" charset="0"/>
              </a:rPr>
              <a:t>		invoke  ExitProcess,NULL</a:t>
            </a:r>
          </a:p>
          <a:p>
            <a:pPr marL="444500" indent="-4445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end	start</a:t>
            </a:r>
            <a:endParaRPr lang="zh-CN" altLang="en-US" sz="2000">
              <a:latin typeface="Courier New" pitchFamily="49" charset="0"/>
            </a:endParaRPr>
          </a:p>
        </p:txBody>
      </p:sp>
      <p:sp>
        <p:nvSpPr>
          <p:cNvPr id="776196" name="Text Box 4"/>
          <p:cNvSpPr txBox="1">
            <a:spLocks noChangeArrowheads="1"/>
          </p:cNvSpPr>
          <p:nvPr/>
        </p:nvSpPr>
        <p:spPr bwMode="auto">
          <a:xfrm>
            <a:off x="8137525" y="1484313"/>
            <a:ext cx="611188" cy="45370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Windows</a:t>
            </a:r>
            <a:r>
              <a:rPr lang="zh-CN" altLang="en-US" sz="2800" b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（保护模式）下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94928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</a:t>
            </a:r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includelib</a:t>
            </a:r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</a:t>
            </a:r>
            <a:r>
              <a: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1B59-39B7-4380-B032-EFEFC130D37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51838" cy="574675"/>
          </a:xfrm>
          <a:noFill/>
          <a:ln/>
        </p:spPr>
        <p:txBody>
          <a:bodyPr anchor="t"/>
          <a:lstStyle/>
          <a:p>
            <a:r>
              <a:rPr lang="zh-CN" altLang="en-US"/>
              <a:t>一、</a:t>
            </a:r>
            <a:r>
              <a:rPr lang="en-US" altLang="zh-CN"/>
              <a:t>Intel x86 </a:t>
            </a:r>
            <a:r>
              <a:rPr lang="zh-CN" altLang="en-US"/>
              <a:t>微处理器的组成结构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内部寄存器</a:t>
            </a:r>
          </a:p>
        </p:txBody>
      </p:sp>
      <p:pic>
        <p:nvPicPr>
          <p:cNvPr id="6901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217613"/>
            <a:ext cx="8135938" cy="46593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</p:pic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2124075" y="5949950"/>
            <a:ext cx="4968875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IA-32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处理器的基本寄存器</a:t>
            </a: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3059113" y="836613"/>
            <a:ext cx="2735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32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位通用寄存器</a:t>
            </a:r>
          </a:p>
        </p:txBody>
      </p:sp>
      <p:sp>
        <p:nvSpPr>
          <p:cNvPr id="690184" name="Text Box 8"/>
          <p:cNvSpPr txBox="1">
            <a:spLocks noChangeArrowheads="1"/>
          </p:cNvSpPr>
          <p:nvPr/>
        </p:nvSpPr>
        <p:spPr bwMode="auto">
          <a:xfrm>
            <a:off x="5076825" y="3644900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16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位段寄存器</a:t>
            </a:r>
          </a:p>
        </p:txBody>
      </p:sp>
      <p:sp>
        <p:nvSpPr>
          <p:cNvPr id="690185" name="Text Box 9"/>
          <p:cNvSpPr txBox="1">
            <a:spLocks noChangeArrowheads="1"/>
          </p:cNvSpPr>
          <p:nvPr/>
        </p:nvSpPr>
        <p:spPr bwMode="auto">
          <a:xfrm>
            <a:off x="2268538" y="3933825"/>
            <a:ext cx="19446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标志寄存器</a:t>
            </a:r>
          </a:p>
        </p:txBody>
      </p:sp>
      <p:sp>
        <p:nvSpPr>
          <p:cNvPr id="690186" name="Text Box 10"/>
          <p:cNvSpPr txBox="1">
            <a:spLocks noChangeArrowheads="1"/>
          </p:cNvSpPr>
          <p:nvPr/>
        </p:nvSpPr>
        <p:spPr bwMode="auto">
          <a:xfrm>
            <a:off x="2628900" y="5132388"/>
            <a:ext cx="16557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指令指针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4FD34-CA6B-4E45-9DDD-DB934ABC75CA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85225" cy="5905500"/>
          </a:xfrm>
        </p:spPr>
        <p:txBody>
          <a:bodyPr/>
          <a:lstStyle/>
          <a:p>
            <a:r>
              <a:rPr lang="zh-CN" altLang="en-US">
                <a:ea typeface="黑体" pitchFamily="2" charset="-122"/>
              </a:rPr>
              <a:t>汇编语言</a:t>
            </a:r>
            <a:r>
              <a:rPr lang="zh-CN" altLang="en-US"/>
              <a:t>：用</a:t>
            </a:r>
            <a:r>
              <a:rPr lang="zh-CN" altLang="en-US">
                <a:solidFill>
                  <a:srgbClr val="FF0000"/>
                </a:solidFill>
              </a:rPr>
              <a:t>指令的助记符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符号地址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标号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伪指令</a:t>
            </a:r>
            <a:r>
              <a:rPr lang="zh-CN" altLang="en-US"/>
              <a:t>等</a:t>
            </a:r>
            <a:r>
              <a:rPr lang="zh-CN" altLang="en-US">
                <a:solidFill>
                  <a:srgbClr val="CC0099"/>
                </a:solidFill>
              </a:rPr>
              <a:t>符号</a:t>
            </a:r>
            <a:r>
              <a:rPr lang="zh-CN" altLang="en-US"/>
              <a:t>书写程序的语言。</a:t>
            </a:r>
          </a:p>
          <a:p>
            <a:r>
              <a:rPr lang="zh-CN" altLang="en-US">
                <a:ea typeface="黑体" pitchFamily="2" charset="-122"/>
              </a:rPr>
              <a:t>汇编语言源程序</a:t>
            </a:r>
            <a:r>
              <a:rPr lang="zh-CN" altLang="en-US"/>
              <a:t>：用汇编语言书写的程序。</a:t>
            </a:r>
          </a:p>
          <a:p>
            <a:r>
              <a:rPr lang="zh-CN" altLang="en-US">
                <a:ea typeface="黑体" pitchFamily="2" charset="-122"/>
              </a:rPr>
              <a:t>汇编</a:t>
            </a:r>
            <a:r>
              <a:rPr lang="zh-CN" altLang="en-US"/>
              <a:t>：把</a:t>
            </a:r>
            <a:r>
              <a:rPr lang="zh-CN" altLang="en-US">
                <a:solidFill>
                  <a:srgbClr val="0000FF"/>
                </a:solidFill>
              </a:rPr>
              <a:t>汇编语言源程序</a:t>
            </a:r>
            <a:r>
              <a:rPr lang="zh-CN" altLang="en-US"/>
              <a:t>翻译成</a:t>
            </a:r>
            <a:r>
              <a:rPr lang="zh-CN" altLang="en-US">
                <a:solidFill>
                  <a:srgbClr val="0000FF"/>
                </a:solidFill>
              </a:rPr>
              <a:t>机器语言程序</a:t>
            </a:r>
            <a:r>
              <a:rPr lang="zh-CN" altLang="en-US"/>
              <a:t>的过程。</a:t>
            </a:r>
          </a:p>
          <a:p>
            <a:r>
              <a:rPr lang="zh-CN" altLang="en-US">
                <a:ea typeface="黑体" pitchFamily="2" charset="-122"/>
              </a:rPr>
              <a:t>汇编程序</a:t>
            </a:r>
            <a:r>
              <a:rPr lang="zh-CN" altLang="en-US"/>
              <a:t>：完成汇编过程的</a:t>
            </a:r>
            <a:r>
              <a:rPr lang="zh-CN" altLang="en-US">
                <a:solidFill>
                  <a:srgbClr val="0000FF"/>
                </a:solidFill>
              </a:rPr>
              <a:t>系统程序</a:t>
            </a:r>
            <a:r>
              <a:rPr lang="zh-CN" altLang="en-US"/>
              <a:t>。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496300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006600"/>
                </a:solidFill>
              </a:rPr>
              <a:t>汇编语言与汇编程序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3AC258-B60E-47AD-9351-CBADAD70365D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85225" cy="5834063"/>
          </a:xfrm>
        </p:spPr>
        <p:txBody>
          <a:bodyPr/>
          <a:lstStyle/>
          <a:p>
            <a:pPr marL="533400" indent="-533400">
              <a:buSzTx/>
              <a:buFont typeface="Wingdings" pitchFamily="2" charset="2"/>
              <a:buAutoNum type="circleNumDbPlain"/>
            </a:pPr>
            <a:r>
              <a:rPr lang="zh-CN" altLang="en-US"/>
              <a:t>汇编语言的语句格式</a:t>
            </a:r>
          </a:p>
          <a:p>
            <a:pPr marL="533400" indent="-533400">
              <a:buSzTx/>
              <a:buFont typeface="Wingdings" pitchFamily="2" charset="2"/>
              <a:buAutoNum type="circleNumDbPlain"/>
            </a:pPr>
            <a:r>
              <a:rPr lang="zh-CN" altLang="en-US"/>
              <a:t>常数</a:t>
            </a:r>
          </a:p>
          <a:p>
            <a:pPr marL="533400" indent="-533400">
              <a:buSzTx/>
              <a:buFont typeface="Wingdings" pitchFamily="2" charset="2"/>
              <a:buAutoNum type="circleNumDbPlain"/>
            </a:pPr>
            <a:r>
              <a:rPr lang="zh-CN" altLang="en-US"/>
              <a:t>伪指令：用来对</a:t>
            </a:r>
            <a:r>
              <a:rPr lang="zh-CN" altLang="en-US">
                <a:solidFill>
                  <a:srgbClr val="FF0000"/>
                </a:solidFill>
              </a:rPr>
              <a:t>汇编程序</a:t>
            </a:r>
            <a:r>
              <a:rPr lang="zh-CN" altLang="en-US"/>
              <a:t>进行</a:t>
            </a:r>
            <a:r>
              <a:rPr lang="zh-CN" altLang="en-US">
                <a:solidFill>
                  <a:srgbClr val="0000FF"/>
                </a:solidFill>
              </a:rPr>
              <a:t>控制</a:t>
            </a:r>
            <a:r>
              <a:rPr lang="zh-CN" altLang="en-US"/>
              <a:t>，以使程序中的</a:t>
            </a:r>
            <a:r>
              <a:rPr lang="zh-CN" altLang="en-US">
                <a:solidFill>
                  <a:srgbClr val="FF0000"/>
                </a:solidFill>
              </a:rPr>
              <a:t>数据</a:t>
            </a:r>
            <a:r>
              <a:rPr lang="zh-CN" altLang="en-US"/>
              <a:t>实现</a:t>
            </a:r>
            <a:r>
              <a:rPr lang="zh-CN" altLang="en-US">
                <a:solidFill>
                  <a:srgbClr val="0000FF"/>
                </a:solidFill>
              </a:rPr>
              <a:t>条件转移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列表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存储空间分配</a:t>
            </a:r>
            <a:r>
              <a:rPr lang="zh-CN" altLang="en-US"/>
              <a:t>等处理。其格式与汇编指令一样，但一般</a:t>
            </a:r>
            <a:r>
              <a:rPr lang="zh-CN" altLang="en-US">
                <a:solidFill>
                  <a:srgbClr val="006600"/>
                </a:solidFill>
              </a:rPr>
              <a:t>不产生目的代码</a:t>
            </a:r>
            <a:r>
              <a:rPr lang="zh-CN" altLang="en-US"/>
              <a:t>。</a:t>
            </a:r>
          </a:p>
          <a:p>
            <a:pPr marL="533400" indent="-533400">
              <a:buSzTx/>
              <a:buFont typeface="Wingdings" pitchFamily="2" charset="2"/>
              <a:buAutoNum type="circleNumDbPlain"/>
            </a:pPr>
            <a:r>
              <a:rPr lang="zh-CN" altLang="en-US"/>
              <a:t>汇编语言的运算符</a:t>
            </a:r>
          </a:p>
          <a:p>
            <a:pPr marL="533400" indent="-533400"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CC0099"/>
                </a:solidFill>
                <a:ea typeface="黑体" pitchFamily="2" charset="-122"/>
              </a:rPr>
              <a:t>汇编语言源程序的结构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496300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006600"/>
                </a:solidFill>
              </a:rPr>
              <a:t>汇编语言与汇编程序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8E93B-6D78-41F3-A592-0B1A985F6D59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85225" cy="5473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STACK  </a:t>
            </a:r>
            <a:r>
              <a:rPr lang="en-US" altLang="zh-CN" sz="2400" dirty="0">
                <a:solidFill>
                  <a:srgbClr val="9900CC"/>
                </a:solidFill>
                <a:latin typeface="Courier New" pitchFamily="49" charset="0"/>
              </a:rPr>
              <a:t>SEGMENT</a:t>
            </a:r>
            <a:r>
              <a:rPr lang="en-US" altLang="zh-CN" sz="2400" dirty="0">
                <a:latin typeface="Courier New" pitchFamily="49" charset="0"/>
              </a:rPr>
              <a:t> PARA STACK ‘STACK’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       DB	500 DUP(0)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STACK  ENDS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DATA   </a:t>
            </a:r>
            <a:r>
              <a:rPr lang="en-US" altLang="zh-CN" sz="2400" dirty="0">
                <a:solidFill>
                  <a:srgbClr val="9900CC"/>
                </a:solidFill>
                <a:latin typeface="Courier New" pitchFamily="49" charset="0"/>
              </a:rPr>
              <a:t>SEGMENT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       </a:t>
            </a:r>
            <a:r>
              <a:rPr lang="en-US" altLang="zh-CN" sz="2400" dirty="0">
                <a:latin typeface="宋体"/>
              </a:rPr>
              <a:t>…………</a:t>
            </a:r>
            <a:endParaRPr lang="en-US" altLang="zh-CN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DATA   ENDS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CODE   </a:t>
            </a:r>
            <a:r>
              <a:rPr lang="en-US" altLang="zh-CN" sz="2400" dirty="0">
                <a:solidFill>
                  <a:srgbClr val="9900CC"/>
                </a:solidFill>
                <a:latin typeface="Courier New" pitchFamily="49" charset="0"/>
              </a:rPr>
              <a:t>SEGMENT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       </a:t>
            </a:r>
            <a:r>
              <a:rPr lang="en-US" altLang="zh-CN" sz="2400" dirty="0">
                <a:solidFill>
                  <a:srgbClr val="9900CC"/>
                </a:solidFill>
                <a:latin typeface="Courier New" pitchFamily="49" charset="0"/>
              </a:rPr>
              <a:t>ASSUME</a:t>
            </a:r>
            <a:r>
              <a:rPr lang="en-US" altLang="zh-CN" sz="2400" dirty="0">
                <a:latin typeface="Courier New" pitchFamily="49" charset="0"/>
              </a:rPr>
              <a:t> CS:CODE,DS:DATA,ES:DATA,SS:STACK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START: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</a:rPr>
              <a:t> MOV AX,DATA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</a:rPr>
              <a:t>       MOV DS,AX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       MOV ES,AX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       </a:t>
            </a:r>
            <a:r>
              <a:rPr lang="en-US" altLang="zh-CN" sz="2400" dirty="0">
                <a:latin typeface="宋体"/>
              </a:rPr>
              <a:t>…………</a:t>
            </a:r>
            <a:endParaRPr lang="en-US" altLang="zh-CN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</a:rPr>
              <a:t>       MOV AH,4CH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</a:rPr>
              <a:t>       INT 21H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CODE   ENDS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       END START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935038"/>
          </a:xfrm>
          <a:noFill/>
          <a:ln/>
        </p:spPr>
        <p:txBody>
          <a:bodyPr anchor="t"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汇编语言源程序的结构</a:t>
            </a:r>
            <a:r>
              <a:rPr lang="zh-CN" altLang="en-US">
                <a:solidFill>
                  <a:srgbClr val="CC0099"/>
                </a:solidFill>
              </a:rPr>
              <a:t/>
            </a:r>
            <a:br>
              <a:rPr lang="zh-CN" altLang="en-US">
                <a:solidFill>
                  <a:srgbClr val="CC0099"/>
                </a:solidFill>
              </a:rPr>
            </a:br>
            <a:r>
              <a:rPr lang="zh-CN" altLang="en-US">
                <a:solidFill>
                  <a:srgbClr val="CC0099"/>
                </a:solidFill>
              </a:rPr>
              <a:t>     </a:t>
            </a:r>
            <a:r>
              <a:rPr lang="en-US" altLang="zh-CN">
                <a:solidFill>
                  <a:srgbClr val="FF6600"/>
                </a:solidFill>
              </a:rPr>
              <a:t>1</a:t>
            </a:r>
            <a:r>
              <a:rPr lang="zh-CN" altLang="en-US">
                <a:solidFill>
                  <a:srgbClr val="FF6600"/>
                </a:solidFill>
              </a:rPr>
              <a:t>）</a:t>
            </a:r>
            <a:r>
              <a:rPr lang="zh-CN" altLang="en-US">
                <a:solidFill>
                  <a:srgbClr val="FF6600"/>
                </a:solidFill>
                <a:latin typeface="Courier New" pitchFamily="49" charset="0"/>
              </a:rPr>
              <a:t>完整段定义的程序结构</a:t>
            </a:r>
          </a:p>
        </p:txBody>
      </p:sp>
      <p:sp>
        <p:nvSpPr>
          <p:cNvPr id="784388" name="Text Box 4"/>
          <p:cNvSpPr txBox="1">
            <a:spLocks noChangeArrowheads="1"/>
          </p:cNvSpPr>
          <p:nvPr/>
        </p:nvSpPr>
        <p:spPr bwMode="auto">
          <a:xfrm>
            <a:off x="3419475" y="2205038"/>
            <a:ext cx="8636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charset="0"/>
              </a:rPr>
              <a:t>段名</a:t>
            </a:r>
          </a:p>
        </p:txBody>
      </p:sp>
      <p:sp>
        <p:nvSpPr>
          <p:cNvPr id="784389" name="Text Box 5"/>
          <p:cNvSpPr txBox="1">
            <a:spLocks noChangeArrowheads="1"/>
          </p:cNvSpPr>
          <p:nvPr/>
        </p:nvSpPr>
        <p:spPr bwMode="auto">
          <a:xfrm>
            <a:off x="4284663" y="2205038"/>
            <a:ext cx="15843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charset="0"/>
              </a:rPr>
              <a:t>对齐方式</a:t>
            </a: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5795963" y="2205038"/>
            <a:ext cx="15843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charset="0"/>
              </a:rPr>
              <a:t>组合方式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7235825" y="2205038"/>
            <a:ext cx="7921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'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类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'</a:t>
            </a:r>
          </a:p>
        </p:txBody>
      </p:sp>
      <p:sp>
        <p:nvSpPr>
          <p:cNvPr id="784392" name="Line 8"/>
          <p:cNvSpPr>
            <a:spLocks noChangeShapeType="1"/>
          </p:cNvSpPr>
          <p:nvPr/>
        </p:nvSpPr>
        <p:spPr bwMode="auto">
          <a:xfrm flipH="1" flipV="1">
            <a:off x="1258888" y="1557338"/>
            <a:ext cx="2233612" cy="7921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393" name="Line 9"/>
          <p:cNvSpPr>
            <a:spLocks noChangeShapeType="1"/>
          </p:cNvSpPr>
          <p:nvPr/>
        </p:nvSpPr>
        <p:spPr bwMode="auto">
          <a:xfrm flipH="1" flipV="1">
            <a:off x="3851275" y="1557338"/>
            <a:ext cx="1008063" cy="719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394" name="Line 10"/>
          <p:cNvSpPr>
            <a:spLocks noChangeShapeType="1"/>
          </p:cNvSpPr>
          <p:nvPr/>
        </p:nvSpPr>
        <p:spPr bwMode="auto">
          <a:xfrm flipH="1" flipV="1">
            <a:off x="4932363" y="1557338"/>
            <a:ext cx="1079500" cy="719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395" name="Line 11"/>
          <p:cNvSpPr>
            <a:spLocks noChangeShapeType="1"/>
          </p:cNvSpPr>
          <p:nvPr/>
        </p:nvSpPr>
        <p:spPr bwMode="auto">
          <a:xfrm flipH="1" flipV="1">
            <a:off x="6227763" y="1557338"/>
            <a:ext cx="1223962" cy="719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" dur="500"/>
                                        <p:tgtEl>
                                          <p:spTgt spid="78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78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7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7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8" grpId="0"/>
      <p:bldP spid="784389" grpId="0"/>
      <p:bldP spid="784390" grpId="0"/>
      <p:bldP spid="784391" grpId="0"/>
      <p:bldP spid="784392" grpId="0" animBg="1"/>
      <p:bldP spid="784393" grpId="0" animBg="1"/>
      <p:bldP spid="784394" grpId="0" animBg="1"/>
      <p:bldP spid="7843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A465B4-920D-4E13-B2E3-A4141F636795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85225" cy="5473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ASSUME</a:t>
            </a:r>
            <a:r>
              <a:rPr lang="zh-CN" altLang="en-US">
                <a:latin typeface="Times New Roman" pitchFamily="18" charset="0"/>
              </a:rPr>
              <a:t>伪指令：告诉汇编程序，哪一个段和哪一个段寄存器相对应，即某一段地址应放入哪一个段寄存器。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操作系统的装入程序在装入执行时，把</a:t>
            </a:r>
            <a:r>
              <a:rPr lang="en-US" altLang="zh-CN">
                <a:latin typeface="Times New Roman" pitchFamily="18" charset="0"/>
              </a:rPr>
              <a:t>CS</a:t>
            </a:r>
            <a:r>
              <a:rPr lang="zh-CN" altLang="en-US">
                <a:latin typeface="Times New Roman" pitchFamily="18" charset="0"/>
              </a:rPr>
              <a:t>初始化成正确的代码段地址，把</a:t>
            </a:r>
            <a:r>
              <a:rPr lang="en-US" altLang="zh-CN">
                <a:latin typeface="Times New Roman" pitchFamily="18" charset="0"/>
              </a:rPr>
              <a:t>SS</a:t>
            </a:r>
            <a:r>
              <a:rPr lang="zh-CN" altLang="en-US">
                <a:latin typeface="Times New Roman" pitchFamily="18" charset="0"/>
              </a:rPr>
              <a:t>初始化为正确的堆栈段地址，因此源程序中无再需初始化</a:t>
            </a:r>
            <a:r>
              <a:rPr lang="en-US" altLang="zh-CN">
                <a:latin typeface="Times New Roman" pitchFamily="18" charset="0"/>
              </a:rPr>
              <a:t>CS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SS</a:t>
            </a:r>
            <a:r>
              <a:rPr lang="zh-CN" altLang="en-US">
                <a:latin typeface="Times New Roman" pitchFamily="18" charset="0"/>
              </a:rPr>
              <a:t>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装入程序已将</a:t>
            </a:r>
            <a:r>
              <a:rPr lang="en-US" altLang="zh-CN">
                <a:latin typeface="Times New Roman" pitchFamily="18" charset="0"/>
              </a:rPr>
              <a:t>DS</a:t>
            </a:r>
            <a:r>
              <a:rPr lang="zh-CN" altLang="en-US">
                <a:latin typeface="Times New Roman" pitchFamily="18" charset="0"/>
              </a:rPr>
              <a:t>寄存器留作它用，故在源程序中应有以下两条指令：</a:t>
            </a:r>
            <a:r>
              <a:rPr lang="zh-CN" altLang="en-US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MOV AX,DATA</a:t>
            </a:r>
            <a:br>
              <a:rPr lang="en-US" altLang="zh-CN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			MOV DS,AX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DOS</a:t>
            </a:r>
            <a:r>
              <a:rPr lang="zh-CN" altLang="en-US">
                <a:latin typeface="Times New Roman" pitchFamily="18" charset="0"/>
              </a:rPr>
              <a:t>环境下，汇编语言返回</a:t>
            </a:r>
            <a:r>
              <a:rPr lang="en-US" altLang="zh-CN">
                <a:latin typeface="Times New Roman" pitchFamily="18" charset="0"/>
              </a:rPr>
              <a:t>DOS</a:t>
            </a:r>
            <a:r>
              <a:rPr lang="zh-CN" altLang="en-US">
                <a:latin typeface="Times New Roman" pitchFamily="18" charset="0"/>
              </a:rPr>
              <a:t>：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solidFill>
                  <a:srgbClr val="0000FF"/>
                </a:solidFill>
                <a:latin typeface="Courier New" pitchFamily="49" charset="0"/>
              </a:rPr>
              <a:t>				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MOV AH,4CH</a:t>
            </a:r>
            <a:br>
              <a:rPr lang="en-US" altLang="zh-CN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			INT 21H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935038"/>
          </a:xfrm>
          <a:noFill/>
          <a:ln/>
        </p:spPr>
        <p:txBody>
          <a:bodyPr anchor="t"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汇编语言源程序的结构</a:t>
            </a:r>
            <a:r>
              <a:rPr lang="zh-CN" altLang="en-US">
                <a:solidFill>
                  <a:srgbClr val="CC0099"/>
                </a:solidFill>
              </a:rPr>
              <a:t/>
            </a:r>
            <a:br>
              <a:rPr lang="zh-CN" altLang="en-US">
                <a:solidFill>
                  <a:srgbClr val="CC0099"/>
                </a:solidFill>
              </a:rPr>
            </a:br>
            <a:r>
              <a:rPr lang="zh-CN" altLang="en-US">
                <a:solidFill>
                  <a:srgbClr val="CC0099"/>
                </a:solidFill>
              </a:rPr>
              <a:t>     </a:t>
            </a:r>
            <a:r>
              <a:rPr lang="en-US" altLang="zh-CN">
                <a:solidFill>
                  <a:srgbClr val="FF6600"/>
                </a:solidFill>
              </a:rPr>
              <a:t>1</a:t>
            </a:r>
            <a:r>
              <a:rPr lang="zh-CN" altLang="en-US">
                <a:solidFill>
                  <a:srgbClr val="FF6600"/>
                </a:solidFill>
              </a:rPr>
              <a:t>）</a:t>
            </a:r>
            <a:r>
              <a:rPr lang="zh-CN" altLang="en-US">
                <a:solidFill>
                  <a:srgbClr val="FF6600"/>
                </a:solidFill>
                <a:latin typeface="Courier New" pitchFamily="49" charset="0"/>
              </a:rPr>
              <a:t>完整段定义的程序结构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6E82-1784-4434-AA8C-91C18C750421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785225" cy="5329238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.MODEL SMALL			;</a:t>
            </a:r>
            <a:r>
              <a:rPr lang="zh-CN" altLang="en-US" sz="2400">
                <a:latin typeface="Courier New" pitchFamily="49" charset="0"/>
              </a:rPr>
              <a:t>存储模型：小型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.STACK 100H			;</a:t>
            </a:r>
            <a:r>
              <a:rPr lang="zh-CN" altLang="en-US" sz="2400">
                <a:latin typeface="Courier New" pitchFamily="49" charset="0"/>
              </a:rPr>
              <a:t>定义堆栈段及其大小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.DATA					;</a:t>
            </a:r>
            <a:r>
              <a:rPr lang="zh-CN" altLang="en-US" sz="2400">
                <a:latin typeface="Courier New" pitchFamily="49" charset="0"/>
              </a:rPr>
              <a:t>定义数据段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/>
              </a:rPr>
              <a:t>…………</a:t>
            </a:r>
            <a:r>
              <a:rPr lang="en-US" altLang="zh-CN" sz="2400">
                <a:latin typeface="Courier New" pitchFamily="49" charset="0"/>
              </a:rPr>
              <a:t>				;</a:t>
            </a:r>
            <a:r>
              <a:rPr lang="zh-CN" altLang="en-US" sz="2400">
                <a:latin typeface="Courier New" pitchFamily="49" charset="0"/>
              </a:rPr>
              <a:t>数据声明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.CODE					;</a:t>
            </a:r>
            <a:r>
              <a:rPr lang="zh-CN" altLang="en-US" sz="2400">
                <a:latin typeface="Courier New" pitchFamily="49" charset="0"/>
              </a:rPr>
              <a:t>定义代码段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 START:				;</a:t>
            </a:r>
            <a:r>
              <a:rPr lang="zh-CN" altLang="en-US" sz="2400">
                <a:latin typeface="Courier New" pitchFamily="49" charset="0"/>
              </a:rPr>
              <a:t>起始执行地址标号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       MOV AX,@DATA		;</a:t>
            </a:r>
            <a:r>
              <a:rPr lang="zh-CN" altLang="en-US" sz="2400">
                <a:latin typeface="Courier New" pitchFamily="49" charset="0"/>
              </a:rPr>
              <a:t>数据段地址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       MOV DS,AX		;</a:t>
            </a:r>
            <a:r>
              <a:rPr lang="zh-CN" altLang="en-US" sz="2400">
                <a:latin typeface="Courier New" pitchFamily="49" charset="0"/>
              </a:rPr>
              <a:t>存入数据段寄存器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       </a:t>
            </a:r>
            <a:r>
              <a:rPr lang="en-US" altLang="zh-CN" sz="2400">
                <a:latin typeface="宋体"/>
              </a:rPr>
              <a:t>…………</a:t>
            </a:r>
            <a:r>
              <a:rPr lang="en-US" altLang="zh-CN" sz="2400">
                <a:latin typeface="Courier New" pitchFamily="49" charset="0"/>
              </a:rPr>
              <a:t>			;</a:t>
            </a:r>
            <a:r>
              <a:rPr lang="zh-CN" altLang="en-US" sz="2400">
                <a:latin typeface="Courier New" pitchFamily="49" charset="0"/>
              </a:rPr>
              <a:t>具体程序代码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       MOV AH,4CH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       INT 21H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       END START		;</a:t>
            </a:r>
            <a:r>
              <a:rPr lang="zh-CN" altLang="en-US" sz="2400">
                <a:latin typeface="Courier New" pitchFamily="49" charset="0"/>
              </a:rPr>
              <a:t>程序结束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935038"/>
          </a:xfrm>
          <a:noFill/>
          <a:ln/>
        </p:spPr>
        <p:txBody>
          <a:bodyPr anchor="t"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汇编语言源程序的结构</a:t>
            </a:r>
            <a:r>
              <a:rPr lang="zh-CN" altLang="en-US">
                <a:solidFill>
                  <a:srgbClr val="CC0099"/>
                </a:solidFill>
              </a:rPr>
              <a:t/>
            </a:r>
            <a:br>
              <a:rPr lang="zh-CN" altLang="en-US">
                <a:solidFill>
                  <a:srgbClr val="CC0099"/>
                </a:solidFill>
              </a:rPr>
            </a:br>
            <a:r>
              <a:rPr lang="zh-CN" altLang="en-US">
                <a:solidFill>
                  <a:srgbClr val="CC0099"/>
                </a:solidFill>
              </a:rPr>
              <a:t>     </a:t>
            </a:r>
            <a:r>
              <a:rPr lang="en-US" altLang="zh-CN">
                <a:solidFill>
                  <a:srgbClr val="FF6600"/>
                </a:solidFill>
              </a:rPr>
              <a:t>2</a:t>
            </a:r>
            <a:r>
              <a:rPr lang="zh-CN" altLang="en-US">
                <a:solidFill>
                  <a:srgbClr val="FF6600"/>
                </a:solidFill>
              </a:rPr>
              <a:t>）</a:t>
            </a:r>
            <a:r>
              <a:rPr lang="zh-CN" altLang="en-US">
                <a:solidFill>
                  <a:srgbClr val="FF6600"/>
                </a:solidFill>
                <a:latin typeface="Courier New" pitchFamily="49" charset="0"/>
              </a:rPr>
              <a:t>简化段定义的程序结构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A56DD-077B-407C-879B-8E7E01A2E61F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4. MASM</a:t>
            </a:r>
            <a:r>
              <a:rPr lang="zh-CN" altLang="en-US">
                <a:solidFill>
                  <a:srgbClr val="006600"/>
                </a:solidFill>
              </a:rPr>
              <a:t>编译器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</p:spPr>
        <p:txBody>
          <a:bodyPr/>
          <a:lstStyle/>
          <a:p>
            <a:r>
              <a:rPr lang="en-US" altLang="zh-CN" sz="2400">
                <a:latin typeface="Times New Roman" pitchFamily="18" charset="0"/>
              </a:rPr>
              <a:t>MASM 4.00</a:t>
            </a:r>
            <a:br>
              <a:rPr lang="en-US" altLang="zh-CN" sz="2400">
                <a:latin typeface="Times New Roman" pitchFamily="18" charset="0"/>
              </a:rPr>
            </a:br>
            <a:r>
              <a:rPr lang="zh-CN" altLang="en-US" sz="2400">
                <a:latin typeface="Times New Roman" pitchFamily="18" charset="0"/>
              </a:rPr>
              <a:t>这是最先广泛使用的一个</a:t>
            </a:r>
            <a:r>
              <a:rPr lang="en-US" altLang="zh-CN" sz="2400">
                <a:latin typeface="Times New Roman" pitchFamily="18" charset="0"/>
              </a:rPr>
              <a:t>MASM</a:t>
            </a:r>
            <a:r>
              <a:rPr lang="zh-CN" altLang="en-US" sz="2400">
                <a:latin typeface="Times New Roman" pitchFamily="18" charset="0"/>
              </a:rPr>
              <a:t>版本，适用于</a:t>
            </a:r>
            <a:r>
              <a:rPr lang="en-US" altLang="zh-CN" sz="2400">
                <a:latin typeface="Times New Roman" pitchFamily="18" charset="0"/>
              </a:rPr>
              <a:t>DOS </a:t>
            </a:r>
            <a:r>
              <a:rPr lang="zh-CN" altLang="en-US" sz="2400">
                <a:latin typeface="Times New Roman" pitchFamily="18" charset="0"/>
              </a:rPr>
              <a:t>下的汇编编程。它很精巧，但使用起来不是很智能化，需要用户自己一板一眼地写出所有的东西。很多教科书上讲的</a:t>
            </a:r>
            <a:r>
              <a:rPr lang="en-US" altLang="zh-CN" sz="2400">
                <a:latin typeface="Times New Roman" pitchFamily="18" charset="0"/>
              </a:rPr>
              <a:t>8086 </a:t>
            </a:r>
            <a:r>
              <a:rPr lang="zh-CN" altLang="en-US" sz="2400">
                <a:latin typeface="Times New Roman" pitchFamily="18" charset="0"/>
              </a:rPr>
              <a:t>汇编语法都是针对这个版本的，对程序员来说，它只比用</a:t>
            </a:r>
            <a:r>
              <a:rPr lang="en-US" altLang="zh-CN" sz="2400">
                <a:latin typeface="Times New Roman" pitchFamily="18" charset="0"/>
              </a:rPr>
              <a:t>Debug </a:t>
            </a:r>
            <a:r>
              <a:rPr lang="zh-CN" altLang="en-US" sz="2400">
                <a:latin typeface="Times New Roman" pitchFamily="18" charset="0"/>
              </a:rPr>
              <a:t>方便一点点。</a:t>
            </a:r>
          </a:p>
          <a:p>
            <a:r>
              <a:rPr lang="en-US" altLang="zh-CN" sz="2400">
                <a:latin typeface="Times New Roman" pitchFamily="18" charset="0"/>
              </a:rPr>
              <a:t>MASM 5.00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MASM 5.00 </a:t>
            </a:r>
            <a:r>
              <a:rPr lang="zh-CN" altLang="en-US" sz="2400">
                <a:latin typeface="Times New Roman" pitchFamily="18" charset="0"/>
              </a:rPr>
              <a:t>比</a:t>
            </a:r>
            <a:r>
              <a:rPr lang="en-US" altLang="zh-CN" sz="2400">
                <a:latin typeface="Times New Roman" pitchFamily="18" charset="0"/>
              </a:rPr>
              <a:t>4.00 </a:t>
            </a:r>
            <a:r>
              <a:rPr lang="zh-CN" altLang="en-US" sz="2400">
                <a:latin typeface="Times New Roman" pitchFamily="18" charset="0"/>
              </a:rPr>
              <a:t>在速度上快了很多，并将段定义的伪指令简化为类似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.code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与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.data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之类的定义方式，同时增加了对</a:t>
            </a:r>
            <a:r>
              <a:rPr lang="en-US" altLang="zh-CN" sz="2400">
                <a:latin typeface="Times New Roman" pitchFamily="18" charset="0"/>
              </a:rPr>
              <a:t>80386 </a:t>
            </a:r>
            <a:r>
              <a:rPr lang="zh-CN" altLang="en-US" sz="2400">
                <a:latin typeface="Times New Roman" pitchFamily="18" charset="0"/>
              </a:rPr>
              <a:t>处理器指令的支持，对</a:t>
            </a:r>
            <a:r>
              <a:rPr lang="en-US" altLang="zh-CN" sz="2400">
                <a:latin typeface="Times New Roman" pitchFamily="18" charset="0"/>
              </a:rPr>
              <a:t>4.00 </a:t>
            </a:r>
            <a:r>
              <a:rPr lang="zh-CN" altLang="en-US" sz="2400">
                <a:latin typeface="Times New Roman" pitchFamily="18" charset="0"/>
              </a:rPr>
              <a:t>版本的兼容性很好。</a:t>
            </a:r>
          </a:p>
          <a:p>
            <a:r>
              <a:rPr lang="en-US" altLang="zh-CN" sz="2400">
                <a:latin typeface="Times New Roman" pitchFamily="18" charset="0"/>
              </a:rPr>
              <a:t>MASM 5.10</a:t>
            </a:r>
            <a:br>
              <a:rPr lang="en-US" altLang="zh-CN" sz="2400">
                <a:latin typeface="Times New Roman" pitchFamily="18" charset="0"/>
              </a:rPr>
            </a:br>
            <a:r>
              <a:rPr lang="zh-CN" altLang="en-US" sz="2400">
                <a:latin typeface="Times New Roman" pitchFamily="18" charset="0"/>
              </a:rPr>
              <a:t>对程序员来说，这个版本最大的进步是增加了对</a:t>
            </a:r>
            <a:r>
              <a:rPr lang="en-US" altLang="zh-CN" sz="2400">
                <a:latin typeface="Times New Roman" pitchFamily="18" charset="0"/>
              </a:rPr>
              <a:t>@@</a:t>
            </a:r>
            <a:r>
              <a:rPr lang="zh-CN" altLang="en-US" sz="2400">
                <a:latin typeface="Times New Roman" pitchFamily="18" charset="0"/>
              </a:rPr>
              <a:t>标号的支持。这样，程序员可以不再为标号的起名花掉很多时间。另外，</a:t>
            </a:r>
            <a:r>
              <a:rPr lang="en-US" altLang="zh-CN" sz="2400">
                <a:latin typeface="Times New Roman" pitchFamily="18" charset="0"/>
              </a:rPr>
              <a:t>MASM 5.10 </a:t>
            </a:r>
            <a:r>
              <a:rPr lang="zh-CN" altLang="en-US" sz="2400">
                <a:latin typeface="Times New Roman" pitchFamily="18" charset="0"/>
              </a:rPr>
              <a:t>增加了对</a:t>
            </a:r>
            <a:r>
              <a:rPr lang="en-US" altLang="zh-CN" sz="2400">
                <a:latin typeface="Times New Roman" pitchFamily="18" charset="0"/>
              </a:rPr>
              <a:t>OS/2 1.x </a:t>
            </a:r>
            <a:r>
              <a:rPr lang="zh-CN" altLang="en-US" sz="2400">
                <a:latin typeface="Times New Roman" pitchFamily="18" charset="0"/>
              </a:rPr>
              <a:t>的支持。</a:t>
            </a:r>
            <a:endParaRPr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C72109-5BD4-469B-9E7B-AD7796D74810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4. MASM</a:t>
            </a:r>
            <a:r>
              <a:rPr lang="zh-CN" altLang="en-US">
                <a:solidFill>
                  <a:srgbClr val="006600"/>
                </a:solidFill>
              </a:rPr>
              <a:t>编译器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</p:spPr>
        <p:txBody>
          <a:bodyPr/>
          <a:lstStyle/>
          <a:p>
            <a:r>
              <a:rPr lang="en-US" altLang="zh-CN" sz="2400">
                <a:latin typeface="Times New Roman" pitchFamily="18" charset="0"/>
              </a:rPr>
              <a:t>MASM 5.10B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1989 </a:t>
            </a:r>
            <a:r>
              <a:rPr lang="zh-CN" altLang="en-US" sz="2400">
                <a:latin typeface="Times New Roman" pitchFamily="18" charset="0"/>
              </a:rPr>
              <a:t>年推出，比上一个版本更稳定、更快，它是传统的</a:t>
            </a:r>
            <a:r>
              <a:rPr lang="en-US" altLang="zh-CN" sz="2400">
                <a:latin typeface="Times New Roman" pitchFamily="18" charset="0"/>
              </a:rPr>
              <a:t>DOS </a:t>
            </a:r>
            <a:r>
              <a:rPr lang="zh-CN" altLang="en-US" sz="2400">
                <a:latin typeface="Times New Roman" pitchFamily="18" charset="0"/>
              </a:rPr>
              <a:t>汇编编译器中最完善的版本。</a:t>
            </a:r>
          </a:p>
          <a:p>
            <a:r>
              <a:rPr lang="en-US" altLang="zh-CN" sz="2400">
                <a:latin typeface="Times New Roman" pitchFamily="18" charset="0"/>
              </a:rPr>
              <a:t>MASM 6.00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1992 </a:t>
            </a:r>
            <a:r>
              <a:rPr lang="zh-CN" altLang="en-US" sz="2400">
                <a:latin typeface="Times New Roman" pitchFamily="18" charset="0"/>
              </a:rPr>
              <a:t>年发布，有了很多的改进。编译器可以使用扩展内存，这样可以编译更大的文件，可执行文件名相应从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Masm.exe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改为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ML.exe</a:t>
            </a:r>
            <a:r>
              <a:rPr lang="zh-CN" altLang="en-US" sz="2400">
                <a:latin typeface="Times New Roman" pitchFamily="18" charset="0"/>
              </a:rPr>
              <a:t>。从这个版本开始可以在命令行上用*</a:t>
            </a:r>
            <a:r>
              <a:rPr lang="en-US" altLang="zh-CN" sz="2400">
                <a:latin typeface="Times New Roman" pitchFamily="18" charset="0"/>
              </a:rPr>
              <a:t>.asm </a:t>
            </a:r>
            <a:r>
              <a:rPr lang="zh-CN" altLang="en-US" sz="2400">
                <a:latin typeface="Times New Roman" pitchFamily="18" charset="0"/>
              </a:rPr>
              <a:t>同时编译多个源文件，源程序中数据结构的使用和命令行参数的语法也更像</a:t>
            </a:r>
            <a:r>
              <a:rPr lang="en-US" altLang="zh-CN" sz="2400">
                <a:latin typeface="Times New Roman" pitchFamily="18" charset="0"/>
              </a:rPr>
              <a:t>C </a:t>
            </a:r>
            <a:r>
              <a:rPr lang="zh-CN" altLang="en-US" sz="2400">
                <a:latin typeface="Times New Roman" pitchFamily="18" charset="0"/>
              </a:rPr>
              <a:t>的风格。最大的改进之一是开始支持 </a:t>
            </a: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.if/.endif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这样的高级语法，这样，使用复杂的条件分支时和用高级语言书写一样简单，可以做到几千行的代码中不定义一个标号；另外增加了</a:t>
            </a: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invoke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伪指令来简化带参数的子程序调用。这两个改进使汇编代码的风格越来越像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zh-CN" altLang="en-US" sz="2400">
                <a:latin typeface="Times New Roman" pitchFamily="18" charset="0"/>
              </a:rPr>
              <a:t>，可读性和可维护性提高了很多。</a:t>
            </a:r>
            <a:endParaRPr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78B18-5A83-493B-A2F1-C79EE28E51B0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4. MASM</a:t>
            </a:r>
            <a:r>
              <a:rPr lang="zh-CN" altLang="en-US">
                <a:solidFill>
                  <a:srgbClr val="006600"/>
                </a:solidFill>
              </a:rPr>
              <a:t>编译器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</p:spPr>
        <p:txBody>
          <a:bodyPr/>
          <a:lstStyle/>
          <a:p>
            <a:r>
              <a:rPr lang="en-US" altLang="zh-CN" sz="2400">
                <a:latin typeface="Times New Roman" pitchFamily="18" charset="0"/>
              </a:rPr>
              <a:t>MASM 6.00A</a:t>
            </a:r>
            <a:br>
              <a:rPr lang="en-US" altLang="zh-CN" sz="2400">
                <a:latin typeface="Times New Roman" pitchFamily="18" charset="0"/>
              </a:rPr>
            </a:br>
            <a:r>
              <a:rPr lang="zh-CN" altLang="en-US" sz="2400">
                <a:latin typeface="Times New Roman" pitchFamily="18" charset="0"/>
              </a:rPr>
              <a:t>未发售的版本。</a:t>
            </a:r>
          </a:p>
          <a:p>
            <a:r>
              <a:rPr lang="en-US" altLang="zh-CN" sz="2400">
                <a:latin typeface="Times New Roman" pitchFamily="18" charset="0"/>
              </a:rPr>
              <a:t>MASM 6.00B</a:t>
            </a:r>
            <a:br>
              <a:rPr lang="en-US" altLang="zh-CN" sz="2400">
                <a:latin typeface="Times New Roman" pitchFamily="18" charset="0"/>
              </a:rPr>
            </a:br>
            <a:r>
              <a:rPr lang="zh-CN" altLang="en-US" sz="2400">
                <a:latin typeface="Times New Roman" pitchFamily="18" charset="0"/>
              </a:rPr>
              <a:t>最后一个支持</a:t>
            </a:r>
            <a:r>
              <a:rPr lang="en-US" altLang="zh-CN" sz="2400">
                <a:latin typeface="Times New Roman" pitchFamily="18" charset="0"/>
              </a:rPr>
              <a:t>OS/2 </a:t>
            </a:r>
            <a:r>
              <a:rPr lang="zh-CN" altLang="en-US" sz="2400">
                <a:latin typeface="Times New Roman" pitchFamily="18" charset="0"/>
              </a:rPr>
              <a:t>的</a:t>
            </a:r>
            <a:r>
              <a:rPr lang="en-US" altLang="zh-CN" sz="2400">
                <a:latin typeface="Times New Roman" pitchFamily="18" charset="0"/>
              </a:rPr>
              <a:t>MASM </a:t>
            </a:r>
            <a:r>
              <a:rPr lang="zh-CN" altLang="en-US" sz="2400">
                <a:latin typeface="Times New Roman" pitchFamily="18" charset="0"/>
              </a:rPr>
              <a:t>版本，修正了上一版本中的一些错误。</a:t>
            </a:r>
          </a:p>
          <a:p>
            <a:r>
              <a:rPr lang="en-US" altLang="zh-CN" sz="2400">
                <a:latin typeface="Times New Roman" pitchFamily="18" charset="0"/>
              </a:rPr>
              <a:t>MASM 6.10</a:t>
            </a:r>
            <a:br>
              <a:rPr lang="en-US" altLang="zh-CN" sz="2400">
                <a:latin typeface="Times New Roman" pitchFamily="18" charset="0"/>
              </a:rPr>
            </a:br>
            <a:r>
              <a:rPr lang="zh-CN" altLang="en-US" sz="2400">
                <a:latin typeface="Times New Roman" pitchFamily="18" charset="0"/>
              </a:rPr>
              <a:t>修正了一些错误，同时增加了</a:t>
            </a: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/Sc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选项，可以在产生的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list </a:t>
            </a:r>
            <a:r>
              <a:rPr lang="zh-CN" altLang="en-US" sz="2400">
                <a:latin typeface="Times New Roman" pitchFamily="18" charset="0"/>
              </a:rPr>
              <a:t>文件中列出每条指令使用的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时钟周期数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r>
              <a:rPr lang="en-US" altLang="zh-CN" sz="2400">
                <a:latin typeface="Times New Roman" pitchFamily="18" charset="0"/>
              </a:rPr>
              <a:t>MASM 6.10A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1992 </a:t>
            </a:r>
            <a:r>
              <a:rPr lang="zh-CN" altLang="en-US" sz="2400">
                <a:latin typeface="Times New Roman" pitchFamily="18" charset="0"/>
              </a:rPr>
              <a:t>年发布，修正了一些内存管理方面的问题。</a:t>
            </a:r>
          </a:p>
          <a:p>
            <a:r>
              <a:rPr lang="en-US" altLang="zh-CN" sz="2400">
                <a:latin typeface="Times New Roman" pitchFamily="18" charset="0"/>
              </a:rPr>
              <a:t>MASM 6.11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1993 </a:t>
            </a:r>
            <a:r>
              <a:rPr lang="zh-CN" altLang="en-US" sz="2400">
                <a:latin typeface="Times New Roman" pitchFamily="18" charset="0"/>
              </a:rPr>
              <a:t>年</a:t>
            </a:r>
            <a:r>
              <a:rPr lang="en-US" altLang="zh-CN" sz="2400">
                <a:latin typeface="Times New Roman" pitchFamily="18" charset="0"/>
              </a:rPr>
              <a:t>11 </a:t>
            </a:r>
            <a:r>
              <a:rPr lang="zh-CN" altLang="en-US" sz="2400">
                <a:latin typeface="Times New Roman" pitchFamily="18" charset="0"/>
              </a:rPr>
              <a:t>月发布，支持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Windows NT</a:t>
            </a:r>
            <a:r>
              <a:rPr lang="zh-CN" altLang="en-US" sz="2400">
                <a:latin typeface="Times New Roman" pitchFamily="18" charset="0"/>
              </a:rPr>
              <a:t>，可以编写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Win32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程序，同时支持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Pentium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指令，但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</a:rPr>
              <a:t>不支持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MMX</a:t>
            </a:r>
            <a:r>
              <a:rPr lang="zh-CN" altLang="en-US" sz="2400">
                <a:latin typeface="Times New Roman" pitchFamily="18" charset="0"/>
              </a:rPr>
              <a:t>指令集。</a:t>
            </a:r>
            <a:endParaRPr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65E5E1-81BF-44EC-9D84-AF0F960B967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4. MASM</a:t>
            </a:r>
            <a:r>
              <a:rPr lang="zh-CN" altLang="en-US">
                <a:solidFill>
                  <a:srgbClr val="006600"/>
                </a:solidFill>
              </a:rPr>
              <a:t>编译器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</p:spPr>
        <p:txBody>
          <a:bodyPr/>
          <a:lstStyle/>
          <a:p>
            <a:r>
              <a:rPr lang="en-US" altLang="zh-CN" sz="2400">
                <a:latin typeface="Times New Roman" pitchFamily="18" charset="0"/>
              </a:rPr>
              <a:t>MASM 6.11C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1994 </a:t>
            </a:r>
            <a:r>
              <a:rPr lang="zh-CN" altLang="en-US" sz="2400">
                <a:latin typeface="Times New Roman" pitchFamily="18" charset="0"/>
              </a:rPr>
              <a:t>年发布，增加了对</a:t>
            </a: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Windows 95 VxD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的支持。</a:t>
            </a:r>
          </a:p>
          <a:p>
            <a:r>
              <a:rPr lang="en-US" altLang="zh-CN" sz="2400">
                <a:latin typeface="Times New Roman" pitchFamily="18" charset="0"/>
              </a:rPr>
              <a:t>MASM 6.12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1997 </a:t>
            </a:r>
            <a:r>
              <a:rPr lang="zh-CN" altLang="en-US" sz="2400">
                <a:latin typeface="Times New Roman" pitchFamily="18" charset="0"/>
              </a:rPr>
              <a:t>年</a:t>
            </a:r>
            <a:r>
              <a:rPr lang="en-US" altLang="zh-CN" sz="2400">
                <a:latin typeface="Times New Roman" pitchFamily="18" charset="0"/>
              </a:rPr>
              <a:t>8 </a:t>
            </a:r>
            <a:r>
              <a:rPr lang="zh-CN" altLang="en-US" sz="2400">
                <a:latin typeface="Times New Roman" pitchFamily="18" charset="0"/>
              </a:rPr>
              <a:t>月发布，增加 </a:t>
            </a: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.686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.686P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.MMX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声明和对相应指令的支持。</a:t>
            </a:r>
            <a:endParaRPr lang="en-US" altLang="zh-CN" sz="2400">
              <a:latin typeface="Times New Roman" pitchFamily="18" charset="0"/>
            </a:endParaRPr>
          </a:p>
          <a:p>
            <a:r>
              <a:rPr lang="en-US" altLang="zh-CN" sz="2400">
                <a:latin typeface="Times New Roman" pitchFamily="18" charset="0"/>
              </a:rPr>
              <a:t>MASM 6.13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1997 </a:t>
            </a:r>
            <a:r>
              <a:rPr lang="zh-CN" altLang="en-US" sz="2400">
                <a:latin typeface="Times New Roman" pitchFamily="18" charset="0"/>
              </a:rPr>
              <a:t>年</a:t>
            </a:r>
            <a:r>
              <a:rPr lang="en-US" altLang="zh-CN" sz="2400">
                <a:latin typeface="Times New Roman" pitchFamily="18" charset="0"/>
              </a:rPr>
              <a:t>12 </a:t>
            </a:r>
            <a:r>
              <a:rPr lang="zh-CN" altLang="en-US" sz="2400">
                <a:latin typeface="Times New Roman" pitchFamily="18" charset="0"/>
              </a:rPr>
              <a:t>月发布，增加了</a:t>
            </a:r>
            <a:r>
              <a:rPr lang="zh-CN" altLang="en-US" sz="240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.K3D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声明，开始支持</a:t>
            </a:r>
            <a:r>
              <a:rPr lang="en-US" altLang="zh-CN" sz="2400">
                <a:latin typeface="Times New Roman" pitchFamily="18" charset="0"/>
              </a:rPr>
              <a:t>AMD </a:t>
            </a:r>
            <a:r>
              <a:rPr lang="zh-CN" altLang="en-US" sz="2400">
                <a:latin typeface="Times New Roman" pitchFamily="18" charset="0"/>
              </a:rPr>
              <a:t>处理器的</a:t>
            </a:r>
            <a:r>
              <a:rPr lang="en-US" altLang="zh-CN" sz="2400">
                <a:latin typeface="Times New Roman" pitchFamily="18" charset="0"/>
              </a:rPr>
              <a:t>3D </a:t>
            </a:r>
            <a:r>
              <a:rPr lang="zh-CN" altLang="en-US" sz="2400">
                <a:latin typeface="Times New Roman" pitchFamily="18" charset="0"/>
              </a:rPr>
              <a:t>指令。</a:t>
            </a:r>
            <a:endParaRPr lang="en-US" altLang="zh-CN" sz="2400">
              <a:latin typeface="Times New Roman" pitchFamily="18" charset="0"/>
            </a:endParaRPr>
          </a:p>
          <a:p>
            <a:r>
              <a:rPr lang="en-US" altLang="zh-CN" sz="2400">
                <a:latin typeface="Times New Roman" pitchFamily="18" charset="0"/>
              </a:rPr>
              <a:t>MASM 6.14</a:t>
            </a:r>
            <a:br>
              <a:rPr lang="en-US" altLang="zh-CN" sz="2400">
                <a:latin typeface="Times New Roman" pitchFamily="18" charset="0"/>
              </a:rPr>
            </a:br>
            <a:r>
              <a:rPr lang="zh-CN" altLang="en-US" sz="2400">
                <a:latin typeface="Times New Roman" pitchFamily="18" charset="0"/>
              </a:rPr>
              <a:t>这是一个很完善的版本，它在 </a:t>
            </a: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.XMM</a:t>
            </a:r>
            <a:r>
              <a:rPr lang="zh-CN" altLang="en-US" sz="2400">
                <a:latin typeface="Times New Roman" pitchFamily="18" charset="0"/>
              </a:rPr>
              <a:t>中增加了对</a:t>
            </a:r>
            <a:r>
              <a:rPr lang="en-US" altLang="zh-CN" sz="2400">
                <a:latin typeface="Times New Roman" pitchFamily="18" charset="0"/>
              </a:rPr>
              <a:t>Pentium III</a:t>
            </a:r>
            <a:r>
              <a:rPr lang="zh-CN" altLang="en-US" sz="2400">
                <a:latin typeface="Times New Roman" pitchFamily="18" charset="0"/>
              </a:rPr>
              <a:t>的</a:t>
            </a:r>
            <a:r>
              <a:rPr lang="en-US" altLang="zh-CN" sz="2400">
                <a:latin typeface="Times New Roman" pitchFamily="18" charset="0"/>
              </a:rPr>
              <a:t>SIMD</a:t>
            </a:r>
            <a:r>
              <a:rPr lang="zh-CN" altLang="en-US" sz="2400">
                <a:latin typeface="Times New Roman" pitchFamily="18" charset="0"/>
              </a:rPr>
              <a:t>指令集的支持，相应增加了</a:t>
            </a: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OWORD</a:t>
            </a: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16 </a:t>
            </a:r>
            <a:r>
              <a:rPr lang="zh-CN" altLang="en-US" sz="2400">
                <a:latin typeface="Times New Roman" pitchFamily="18" charset="0"/>
              </a:rPr>
              <a:t>字节）的变量类型。</a:t>
            </a:r>
            <a:endParaRPr lang="en-US" altLang="zh-CN" sz="2400">
              <a:latin typeface="Times New Roman" pitchFamily="18" charset="0"/>
            </a:endParaRPr>
          </a:p>
          <a:p>
            <a:r>
              <a:rPr lang="en-US" altLang="zh-CN" sz="2400">
                <a:latin typeface="Times New Roman" pitchFamily="18" charset="0"/>
              </a:rPr>
              <a:t>MASM 6.15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2000 </a:t>
            </a:r>
            <a:r>
              <a:rPr lang="zh-CN" altLang="en-US" sz="2400">
                <a:latin typeface="Times New Roman" pitchFamily="18" charset="0"/>
              </a:rPr>
              <a:t>年</a:t>
            </a:r>
            <a:r>
              <a:rPr lang="en-US" altLang="zh-CN" sz="2400">
                <a:latin typeface="Times New Roman" pitchFamily="18" charset="0"/>
              </a:rPr>
              <a:t>4 </a:t>
            </a:r>
            <a:r>
              <a:rPr lang="zh-CN" altLang="en-US" sz="2400">
                <a:latin typeface="Times New Roman" pitchFamily="18" charset="0"/>
              </a:rPr>
              <a:t>月发布。</a:t>
            </a:r>
            <a:endParaRPr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F964F-69BB-49A3-9B03-2F6C2701F425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zh-CN" altLang="en-US">
                <a:solidFill>
                  <a:srgbClr val="006600"/>
                </a:solidFill>
              </a:rPr>
              <a:t>编译、链接和运行程序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165850"/>
            <a:ext cx="8713788" cy="50323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787461" name="Rectangle 5"/>
          <p:cNvSpPr>
            <a:spLocks noChangeArrowheads="1"/>
          </p:cNvSpPr>
          <p:nvPr/>
        </p:nvSpPr>
        <p:spPr bwMode="auto">
          <a:xfrm>
            <a:off x="323850" y="2708275"/>
            <a:ext cx="935038" cy="647700"/>
          </a:xfrm>
          <a:prstGeom prst="rect">
            <a:avLst/>
          </a:prstGeom>
          <a:solidFill>
            <a:srgbClr val="FFCCCC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Source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file</a:t>
            </a:r>
          </a:p>
        </p:txBody>
      </p:sp>
      <p:sp>
        <p:nvSpPr>
          <p:cNvPr id="787462" name="Rectangle 6"/>
          <p:cNvSpPr>
            <a:spLocks noChangeArrowheads="1"/>
          </p:cNvSpPr>
          <p:nvPr/>
        </p:nvSpPr>
        <p:spPr bwMode="auto">
          <a:xfrm>
            <a:off x="2843213" y="1774825"/>
            <a:ext cx="1008062" cy="647700"/>
          </a:xfrm>
          <a:prstGeom prst="rect">
            <a:avLst/>
          </a:prstGeom>
          <a:solidFill>
            <a:srgbClr val="CC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Link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library</a:t>
            </a:r>
          </a:p>
        </p:txBody>
      </p:sp>
      <p:sp>
        <p:nvSpPr>
          <p:cNvPr id="787463" name="Rectangle 7"/>
          <p:cNvSpPr>
            <a:spLocks noChangeArrowheads="1"/>
          </p:cNvSpPr>
          <p:nvPr/>
        </p:nvSpPr>
        <p:spPr bwMode="auto">
          <a:xfrm>
            <a:off x="2843213" y="2709863"/>
            <a:ext cx="1008062" cy="647700"/>
          </a:xfrm>
          <a:prstGeom prst="rect">
            <a:avLst/>
          </a:prstGeom>
          <a:solidFill>
            <a:srgbClr val="FFCCCC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Object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file</a:t>
            </a:r>
          </a:p>
        </p:txBody>
      </p:sp>
      <p:sp>
        <p:nvSpPr>
          <p:cNvPr id="787464" name="Rectangle 8"/>
          <p:cNvSpPr>
            <a:spLocks noChangeArrowheads="1"/>
          </p:cNvSpPr>
          <p:nvPr/>
        </p:nvSpPr>
        <p:spPr bwMode="auto">
          <a:xfrm>
            <a:off x="2843213" y="3717925"/>
            <a:ext cx="1008062" cy="647700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Listing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file</a:t>
            </a:r>
          </a:p>
        </p:txBody>
      </p:sp>
      <p:sp>
        <p:nvSpPr>
          <p:cNvPr id="787465" name="Rectangle 9"/>
          <p:cNvSpPr>
            <a:spLocks noChangeArrowheads="1"/>
          </p:cNvSpPr>
          <p:nvPr/>
        </p:nvSpPr>
        <p:spPr bwMode="auto">
          <a:xfrm>
            <a:off x="5291138" y="2709863"/>
            <a:ext cx="1368425" cy="647700"/>
          </a:xfrm>
          <a:prstGeom prst="rect">
            <a:avLst/>
          </a:prstGeom>
          <a:solidFill>
            <a:srgbClr val="FFCCCC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Executable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file</a:t>
            </a:r>
          </a:p>
        </p:txBody>
      </p:sp>
      <p:sp>
        <p:nvSpPr>
          <p:cNvPr id="787466" name="Rectangle 10"/>
          <p:cNvSpPr>
            <a:spLocks noChangeArrowheads="1"/>
          </p:cNvSpPr>
          <p:nvPr/>
        </p:nvSpPr>
        <p:spPr bwMode="auto">
          <a:xfrm>
            <a:off x="5291138" y="3716338"/>
            <a:ext cx="792162" cy="647700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Map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file</a:t>
            </a:r>
          </a:p>
        </p:txBody>
      </p:sp>
      <p:sp>
        <p:nvSpPr>
          <p:cNvPr id="787467" name="Rectangle 11"/>
          <p:cNvSpPr>
            <a:spLocks noChangeArrowheads="1"/>
          </p:cNvSpPr>
          <p:nvPr/>
        </p:nvSpPr>
        <p:spPr bwMode="auto">
          <a:xfrm>
            <a:off x="7958138" y="2708275"/>
            <a:ext cx="935037" cy="647700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Output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787468" name="Rectangle 12"/>
          <p:cNvSpPr>
            <a:spLocks noChangeArrowheads="1"/>
          </p:cNvSpPr>
          <p:nvPr/>
        </p:nvSpPr>
        <p:spPr bwMode="auto">
          <a:xfrm>
            <a:off x="1330325" y="2420938"/>
            <a:ext cx="1370013" cy="6477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Step2:</a:t>
            </a:r>
          </a:p>
          <a:p>
            <a:pPr algn="l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Assembler</a:t>
            </a:r>
          </a:p>
        </p:txBody>
      </p:sp>
      <p:sp>
        <p:nvSpPr>
          <p:cNvPr id="787469" name="Line 13"/>
          <p:cNvSpPr>
            <a:spLocks noChangeShapeType="1"/>
          </p:cNvSpPr>
          <p:nvPr/>
        </p:nvSpPr>
        <p:spPr bwMode="auto">
          <a:xfrm>
            <a:off x="1258888" y="3068638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0" name="Line 14"/>
          <p:cNvSpPr>
            <a:spLocks noChangeShapeType="1"/>
          </p:cNvSpPr>
          <p:nvPr/>
        </p:nvSpPr>
        <p:spPr bwMode="auto">
          <a:xfrm>
            <a:off x="2338388" y="3068638"/>
            <a:ext cx="0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1" name="Line 15"/>
          <p:cNvSpPr>
            <a:spLocks noChangeShapeType="1"/>
          </p:cNvSpPr>
          <p:nvPr/>
        </p:nvSpPr>
        <p:spPr bwMode="auto">
          <a:xfrm>
            <a:off x="2338388" y="40767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2" name="Rectangle 16"/>
          <p:cNvSpPr>
            <a:spLocks noChangeArrowheads="1"/>
          </p:cNvSpPr>
          <p:nvPr/>
        </p:nvSpPr>
        <p:spPr bwMode="auto">
          <a:xfrm>
            <a:off x="4211638" y="2420938"/>
            <a:ext cx="1008062" cy="6477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Step3:</a:t>
            </a:r>
          </a:p>
          <a:p>
            <a:pPr algn="l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Linker</a:t>
            </a:r>
          </a:p>
        </p:txBody>
      </p:sp>
      <p:sp>
        <p:nvSpPr>
          <p:cNvPr id="787473" name="Line 17"/>
          <p:cNvSpPr>
            <a:spLocks noChangeShapeType="1"/>
          </p:cNvSpPr>
          <p:nvPr/>
        </p:nvSpPr>
        <p:spPr bwMode="auto">
          <a:xfrm>
            <a:off x="3851275" y="2133600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4" name="Line 18"/>
          <p:cNvSpPr>
            <a:spLocks noChangeShapeType="1"/>
          </p:cNvSpPr>
          <p:nvPr/>
        </p:nvSpPr>
        <p:spPr bwMode="auto">
          <a:xfrm>
            <a:off x="3851275" y="3068638"/>
            <a:ext cx="144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5" name="Line 19"/>
          <p:cNvSpPr>
            <a:spLocks noChangeShapeType="1"/>
          </p:cNvSpPr>
          <p:nvPr/>
        </p:nvSpPr>
        <p:spPr bwMode="auto">
          <a:xfrm>
            <a:off x="4211638" y="2133600"/>
            <a:ext cx="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6" name="Line 20"/>
          <p:cNvSpPr>
            <a:spLocks noChangeShapeType="1"/>
          </p:cNvSpPr>
          <p:nvPr/>
        </p:nvSpPr>
        <p:spPr bwMode="auto">
          <a:xfrm>
            <a:off x="4787900" y="3068638"/>
            <a:ext cx="0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7" name="Line 21"/>
          <p:cNvSpPr>
            <a:spLocks noChangeShapeType="1"/>
          </p:cNvSpPr>
          <p:nvPr/>
        </p:nvSpPr>
        <p:spPr bwMode="auto">
          <a:xfrm>
            <a:off x="4787900" y="40767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8" name="Rectangle 22"/>
          <p:cNvSpPr>
            <a:spLocks noChangeArrowheads="1"/>
          </p:cNvSpPr>
          <p:nvPr/>
        </p:nvSpPr>
        <p:spPr bwMode="auto">
          <a:xfrm>
            <a:off x="6659563" y="2420938"/>
            <a:ext cx="1295400" cy="6477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Step4:</a:t>
            </a:r>
          </a:p>
          <a:p>
            <a:pPr algn="l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OS loader</a:t>
            </a:r>
          </a:p>
        </p:txBody>
      </p:sp>
      <p:sp>
        <p:nvSpPr>
          <p:cNvPr id="787479" name="Line 23"/>
          <p:cNvSpPr>
            <a:spLocks noChangeShapeType="1"/>
          </p:cNvSpPr>
          <p:nvPr/>
        </p:nvSpPr>
        <p:spPr bwMode="auto">
          <a:xfrm>
            <a:off x="6659563" y="3068638"/>
            <a:ext cx="1296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0" name="Line 24"/>
          <p:cNvSpPr>
            <a:spLocks noChangeShapeType="1"/>
          </p:cNvSpPr>
          <p:nvPr/>
        </p:nvSpPr>
        <p:spPr bwMode="auto">
          <a:xfrm flipV="1">
            <a:off x="827088" y="3357563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1" name="Rectangle 25"/>
          <p:cNvSpPr>
            <a:spLocks noChangeArrowheads="1"/>
          </p:cNvSpPr>
          <p:nvPr/>
        </p:nvSpPr>
        <p:spPr bwMode="auto">
          <a:xfrm>
            <a:off x="465138" y="4365625"/>
            <a:ext cx="1370012" cy="6477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Step1:</a:t>
            </a:r>
          </a:p>
          <a:p>
            <a:pPr algn="l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Text editor</a:t>
            </a:r>
          </a:p>
        </p:txBody>
      </p:sp>
      <p:sp>
        <p:nvSpPr>
          <p:cNvPr id="787482" name="AutoShape 26"/>
          <p:cNvSpPr>
            <a:spLocks noChangeArrowheads="1"/>
          </p:cNvSpPr>
          <p:nvPr/>
        </p:nvSpPr>
        <p:spPr bwMode="auto">
          <a:xfrm>
            <a:off x="2627313" y="2565400"/>
            <a:ext cx="1368425" cy="20161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3" name="Line 27"/>
          <p:cNvSpPr>
            <a:spLocks noChangeShapeType="1"/>
          </p:cNvSpPr>
          <p:nvPr/>
        </p:nvSpPr>
        <p:spPr bwMode="auto">
          <a:xfrm>
            <a:off x="3348038" y="4581525"/>
            <a:ext cx="0" cy="7191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4" name="Line 28"/>
          <p:cNvSpPr>
            <a:spLocks noChangeShapeType="1"/>
          </p:cNvSpPr>
          <p:nvPr/>
        </p:nvSpPr>
        <p:spPr bwMode="auto">
          <a:xfrm flipH="1">
            <a:off x="827088" y="5300663"/>
            <a:ext cx="76327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5" name="Line 29"/>
          <p:cNvSpPr>
            <a:spLocks noChangeShapeType="1"/>
          </p:cNvSpPr>
          <p:nvPr/>
        </p:nvSpPr>
        <p:spPr bwMode="auto">
          <a:xfrm flipV="1">
            <a:off x="827088" y="5013325"/>
            <a:ext cx="0" cy="2873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6" name="AutoShape 30"/>
          <p:cNvSpPr>
            <a:spLocks noChangeArrowheads="1"/>
          </p:cNvSpPr>
          <p:nvPr/>
        </p:nvSpPr>
        <p:spPr bwMode="auto">
          <a:xfrm>
            <a:off x="5076825" y="2565400"/>
            <a:ext cx="1655763" cy="20161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7" name="Line 31"/>
          <p:cNvSpPr>
            <a:spLocks noChangeShapeType="1"/>
          </p:cNvSpPr>
          <p:nvPr/>
        </p:nvSpPr>
        <p:spPr bwMode="auto">
          <a:xfrm>
            <a:off x="5940425" y="4581525"/>
            <a:ext cx="0" cy="7191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8" name="Rectangle 32"/>
          <p:cNvSpPr>
            <a:spLocks noChangeArrowheads="1"/>
          </p:cNvSpPr>
          <p:nvPr/>
        </p:nvSpPr>
        <p:spPr bwMode="auto">
          <a:xfrm>
            <a:off x="2700338" y="4797425"/>
            <a:ext cx="792162" cy="36036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rgbClr val="FF6600"/>
                </a:solidFill>
                <a:latin typeface="Times New Roman" pitchFamily="18" charset="0"/>
              </a:rPr>
              <a:t>有错</a:t>
            </a:r>
          </a:p>
        </p:txBody>
      </p:sp>
      <p:sp>
        <p:nvSpPr>
          <p:cNvPr id="787489" name="Rectangle 33"/>
          <p:cNvSpPr>
            <a:spLocks noChangeArrowheads="1"/>
          </p:cNvSpPr>
          <p:nvPr/>
        </p:nvSpPr>
        <p:spPr bwMode="auto">
          <a:xfrm>
            <a:off x="5292725" y="4797425"/>
            <a:ext cx="792163" cy="36036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rgbClr val="FF6600"/>
                </a:solidFill>
                <a:latin typeface="Times New Roman" pitchFamily="18" charset="0"/>
              </a:rPr>
              <a:t>有错</a:t>
            </a:r>
          </a:p>
        </p:txBody>
      </p:sp>
      <p:sp>
        <p:nvSpPr>
          <p:cNvPr id="787490" name="AutoShape 34"/>
          <p:cNvSpPr>
            <a:spLocks noChangeArrowheads="1"/>
          </p:cNvSpPr>
          <p:nvPr/>
        </p:nvSpPr>
        <p:spPr bwMode="auto">
          <a:xfrm>
            <a:off x="7885113" y="2565400"/>
            <a:ext cx="1079500" cy="20161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91" name="Line 35"/>
          <p:cNvSpPr>
            <a:spLocks noChangeShapeType="1"/>
          </p:cNvSpPr>
          <p:nvPr/>
        </p:nvSpPr>
        <p:spPr bwMode="auto">
          <a:xfrm>
            <a:off x="8459788" y="4581525"/>
            <a:ext cx="0" cy="7191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92" name="Rectangle 36"/>
          <p:cNvSpPr>
            <a:spLocks noChangeArrowheads="1"/>
          </p:cNvSpPr>
          <p:nvPr/>
        </p:nvSpPr>
        <p:spPr bwMode="auto">
          <a:xfrm>
            <a:off x="7812088" y="4797425"/>
            <a:ext cx="792162" cy="36036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rgbClr val="FF6600"/>
                </a:solidFill>
                <a:latin typeface="Times New Roman" pitchFamily="18" charset="0"/>
              </a:rPr>
              <a:t>有错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455BAD-D423-4627-B5CB-0478D74B7C97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51838" cy="574675"/>
          </a:xfrm>
          <a:noFill/>
          <a:ln/>
        </p:spPr>
        <p:txBody>
          <a:bodyPr anchor="t"/>
          <a:lstStyle/>
          <a:p>
            <a:r>
              <a:rPr lang="zh-CN" altLang="en-US"/>
              <a:t>一、</a:t>
            </a:r>
            <a:r>
              <a:rPr lang="en-US" altLang="zh-CN"/>
              <a:t>Intel x86 </a:t>
            </a:r>
            <a:r>
              <a:rPr lang="zh-CN" altLang="en-US"/>
              <a:t>微处理器的组成结构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内部寄存器</a:t>
            </a:r>
          </a:p>
        </p:txBody>
      </p:sp>
      <p:sp>
        <p:nvSpPr>
          <p:cNvPr id="7659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218487" cy="5761037"/>
          </a:xfrm>
          <a:noFill/>
          <a:ln/>
        </p:spPr>
        <p:txBody>
          <a:bodyPr/>
          <a:lstStyle/>
          <a:p>
            <a:r>
              <a:rPr lang="zh-CN" altLang="en-US" dirty="0"/>
              <a:t>通用寄存器：主要</a:t>
            </a:r>
            <a:r>
              <a:rPr lang="zh-CN" altLang="en-US" dirty="0" smtClean="0"/>
              <a:t>用于</a:t>
            </a:r>
            <a:r>
              <a:rPr lang="zh-CN" altLang="en-US" dirty="0" smtClean="0">
                <a:solidFill>
                  <a:srgbClr val="0000FF"/>
                </a:solidFill>
              </a:rPr>
              <a:t>算术运算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数据传送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sz="2400" dirty="0"/>
              <a:t>每个寄存器可作</a:t>
            </a:r>
            <a:r>
              <a:rPr lang="en-US" altLang="zh-CN" sz="2400" dirty="0"/>
              <a:t>32</a:t>
            </a:r>
            <a:r>
              <a:rPr lang="zh-CN" altLang="en-US" sz="2400" dirty="0"/>
              <a:t>位或</a:t>
            </a:r>
            <a:r>
              <a:rPr lang="en-US" altLang="zh-CN" sz="2400" dirty="0"/>
              <a:t>16</a:t>
            </a:r>
            <a:r>
              <a:rPr lang="zh-CN" altLang="en-US" sz="2400" dirty="0"/>
              <a:t>位使用。</a:t>
            </a:r>
          </a:p>
          <a:p>
            <a:pPr lvl="1"/>
            <a:r>
              <a:rPr lang="zh-CN" altLang="en-US" sz="2400" dirty="0"/>
              <a:t>一些</a:t>
            </a:r>
            <a:r>
              <a:rPr lang="en-US" altLang="zh-CN" sz="2400" dirty="0"/>
              <a:t>16</a:t>
            </a:r>
            <a:r>
              <a:rPr lang="zh-CN" altLang="en-US" sz="2400" dirty="0"/>
              <a:t>位的寄存器也可以作为两个单独的</a:t>
            </a:r>
            <a:r>
              <a:rPr lang="en-US" altLang="zh-CN" sz="2400" dirty="0"/>
              <a:t>8</a:t>
            </a:r>
            <a:r>
              <a:rPr lang="zh-CN" altLang="en-US" sz="2400" dirty="0"/>
              <a:t>位使用。</a:t>
            </a:r>
          </a:p>
        </p:txBody>
      </p:sp>
      <p:pic>
        <p:nvPicPr>
          <p:cNvPr id="765962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350" y="2552700"/>
            <a:ext cx="6197600" cy="33242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65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6DD0CC-3A18-4075-A404-4C29F29D4E6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zh-CN" altLang="en-US">
                <a:solidFill>
                  <a:srgbClr val="006600"/>
                </a:solidFill>
              </a:rPr>
              <a:t>编译、链接和运行程序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13788" cy="5832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汇编程序做了什么？</a:t>
            </a:r>
          </a:p>
        </p:txBody>
      </p:sp>
      <p:pic>
        <p:nvPicPr>
          <p:cNvPr id="802852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28775"/>
            <a:ext cx="3657600" cy="4429125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802853" name="Picture 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2852738"/>
            <a:ext cx="6019800" cy="3524250"/>
          </a:xfrm>
          <a:prstGeom prst="rect">
            <a:avLst/>
          </a:prstGeom>
          <a:noFill/>
          <a:ln w="28575" algn="ctr">
            <a:solidFill>
              <a:srgbClr val="008000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802854" name="Freeform 38"/>
          <p:cNvSpPr>
            <a:spLocks/>
          </p:cNvSpPr>
          <p:nvPr/>
        </p:nvSpPr>
        <p:spPr bwMode="auto">
          <a:xfrm>
            <a:off x="2916238" y="4268788"/>
            <a:ext cx="6192837" cy="239712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1361" y="15"/>
              </a:cxn>
              <a:cxn ang="0">
                <a:pos x="3085" y="151"/>
              </a:cxn>
              <a:cxn ang="0">
                <a:pos x="3856" y="15"/>
              </a:cxn>
            </a:cxnLst>
            <a:rect l="0" t="0" r="r" b="b"/>
            <a:pathLst>
              <a:path w="3856" h="151">
                <a:moveTo>
                  <a:pt x="0" y="61"/>
                </a:moveTo>
                <a:cubicBezTo>
                  <a:pt x="423" y="30"/>
                  <a:pt x="847" y="0"/>
                  <a:pt x="1361" y="15"/>
                </a:cubicBezTo>
                <a:cubicBezTo>
                  <a:pt x="1875" y="30"/>
                  <a:pt x="2669" y="151"/>
                  <a:pt x="3085" y="151"/>
                </a:cubicBezTo>
                <a:cubicBezTo>
                  <a:pt x="3501" y="151"/>
                  <a:pt x="3678" y="83"/>
                  <a:pt x="3856" y="15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55" name="Freeform 39"/>
          <p:cNvSpPr>
            <a:spLocks/>
          </p:cNvSpPr>
          <p:nvPr/>
        </p:nvSpPr>
        <p:spPr bwMode="auto">
          <a:xfrm>
            <a:off x="2916238" y="4365625"/>
            <a:ext cx="6192837" cy="239713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1361" y="15"/>
              </a:cxn>
              <a:cxn ang="0">
                <a:pos x="3085" y="151"/>
              </a:cxn>
              <a:cxn ang="0">
                <a:pos x="3856" y="15"/>
              </a:cxn>
            </a:cxnLst>
            <a:rect l="0" t="0" r="r" b="b"/>
            <a:pathLst>
              <a:path w="3856" h="151">
                <a:moveTo>
                  <a:pt x="0" y="61"/>
                </a:moveTo>
                <a:cubicBezTo>
                  <a:pt x="423" y="30"/>
                  <a:pt x="847" y="0"/>
                  <a:pt x="1361" y="15"/>
                </a:cubicBezTo>
                <a:cubicBezTo>
                  <a:pt x="1875" y="30"/>
                  <a:pt x="2669" y="151"/>
                  <a:pt x="3085" y="151"/>
                </a:cubicBezTo>
                <a:cubicBezTo>
                  <a:pt x="3501" y="151"/>
                  <a:pt x="3678" y="83"/>
                  <a:pt x="3856" y="15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56" name="Freeform 40"/>
          <p:cNvSpPr>
            <a:spLocks/>
          </p:cNvSpPr>
          <p:nvPr/>
        </p:nvSpPr>
        <p:spPr bwMode="auto">
          <a:xfrm>
            <a:off x="3995738" y="1820863"/>
            <a:ext cx="1296987" cy="1031875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544" y="106"/>
              </a:cxn>
              <a:cxn ang="0">
                <a:pos x="817" y="650"/>
              </a:cxn>
            </a:cxnLst>
            <a:rect l="0" t="0" r="r" b="b"/>
            <a:pathLst>
              <a:path w="817" h="650">
                <a:moveTo>
                  <a:pt x="0" y="15"/>
                </a:moveTo>
                <a:cubicBezTo>
                  <a:pt x="204" y="7"/>
                  <a:pt x="408" y="0"/>
                  <a:pt x="544" y="106"/>
                </a:cubicBezTo>
                <a:cubicBezTo>
                  <a:pt x="680" y="212"/>
                  <a:pt x="748" y="431"/>
                  <a:pt x="817" y="65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58" name="Text Box 42"/>
          <p:cNvSpPr txBox="1">
            <a:spLocks noChangeArrowheads="1"/>
          </p:cNvSpPr>
          <p:nvPr/>
        </p:nvSpPr>
        <p:spPr bwMode="auto">
          <a:xfrm>
            <a:off x="2916238" y="1262063"/>
            <a:ext cx="136842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Arial" charset="0"/>
              </a:rPr>
              <a:t>Hello.asm</a:t>
            </a:r>
          </a:p>
        </p:txBody>
      </p:sp>
      <p:sp>
        <p:nvSpPr>
          <p:cNvPr id="802859" name="Text Box 43"/>
          <p:cNvSpPr txBox="1">
            <a:spLocks noChangeArrowheads="1"/>
          </p:cNvSpPr>
          <p:nvPr/>
        </p:nvSpPr>
        <p:spPr bwMode="auto">
          <a:xfrm>
            <a:off x="5148263" y="2486025"/>
            <a:ext cx="136842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Arial" charset="0"/>
              </a:rPr>
              <a:t>Hello.exe</a:t>
            </a:r>
          </a:p>
        </p:txBody>
      </p:sp>
      <p:sp>
        <p:nvSpPr>
          <p:cNvPr id="802860" name="Text Box 44"/>
          <p:cNvSpPr txBox="1">
            <a:spLocks noChangeArrowheads="1"/>
          </p:cNvSpPr>
          <p:nvPr/>
        </p:nvSpPr>
        <p:spPr bwMode="auto">
          <a:xfrm>
            <a:off x="4859338" y="1736725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汇编程序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0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54" grpId="0" animBg="1"/>
      <p:bldP spid="802855" grpId="0" animBg="1"/>
      <p:bldP spid="802856" grpId="0" animBg="1"/>
      <p:bldP spid="802859" grpId="0"/>
      <p:bldP spid="8028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B019B-70E5-48F1-AE72-9CF07C655569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zh-CN" altLang="en-US">
                <a:solidFill>
                  <a:srgbClr val="006600"/>
                </a:solidFill>
              </a:rPr>
              <a:t>编译、链接和运行程序</a:t>
            </a:r>
          </a:p>
        </p:txBody>
      </p:sp>
      <p:pic>
        <p:nvPicPr>
          <p:cNvPr id="883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52613"/>
            <a:ext cx="7489825" cy="4384675"/>
          </a:xfrm>
          <a:prstGeom prst="rect">
            <a:avLst/>
          </a:prstGeom>
          <a:noFill/>
          <a:ln w="28575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</p:pic>
      <p:grpSp>
        <p:nvGrpSpPr>
          <p:cNvPr id="883717" name="Group 5"/>
          <p:cNvGrpSpPr>
            <a:grpSpLocks/>
          </p:cNvGrpSpPr>
          <p:nvPr/>
        </p:nvGrpSpPr>
        <p:grpSpPr bwMode="auto">
          <a:xfrm>
            <a:off x="179388" y="3644900"/>
            <a:ext cx="7632700" cy="336550"/>
            <a:chOff x="158" y="2296"/>
            <a:chExt cx="3901" cy="212"/>
          </a:xfrm>
        </p:grpSpPr>
        <p:sp>
          <p:nvSpPr>
            <p:cNvPr id="883718" name="Freeform 6"/>
            <p:cNvSpPr>
              <a:spLocks/>
            </p:cNvSpPr>
            <p:nvPr/>
          </p:nvSpPr>
          <p:spPr bwMode="auto">
            <a:xfrm>
              <a:off x="158" y="2296"/>
              <a:ext cx="3901" cy="151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361" y="15"/>
                </a:cxn>
                <a:cxn ang="0">
                  <a:pos x="3085" y="151"/>
                </a:cxn>
                <a:cxn ang="0">
                  <a:pos x="3856" y="15"/>
                </a:cxn>
              </a:cxnLst>
              <a:rect l="0" t="0" r="r" b="b"/>
              <a:pathLst>
                <a:path w="3856" h="151">
                  <a:moveTo>
                    <a:pt x="0" y="61"/>
                  </a:moveTo>
                  <a:cubicBezTo>
                    <a:pt x="423" y="30"/>
                    <a:pt x="847" y="0"/>
                    <a:pt x="1361" y="15"/>
                  </a:cubicBezTo>
                  <a:cubicBezTo>
                    <a:pt x="1875" y="30"/>
                    <a:pt x="2669" y="151"/>
                    <a:pt x="3085" y="151"/>
                  </a:cubicBezTo>
                  <a:cubicBezTo>
                    <a:pt x="3501" y="151"/>
                    <a:pt x="3678" y="83"/>
                    <a:pt x="3856" y="15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3719" name="Freeform 7"/>
            <p:cNvSpPr>
              <a:spLocks/>
            </p:cNvSpPr>
            <p:nvPr/>
          </p:nvSpPr>
          <p:spPr bwMode="auto">
            <a:xfrm>
              <a:off x="158" y="2357"/>
              <a:ext cx="3901" cy="151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361" y="15"/>
                </a:cxn>
                <a:cxn ang="0">
                  <a:pos x="3085" y="151"/>
                </a:cxn>
                <a:cxn ang="0">
                  <a:pos x="3856" y="15"/>
                </a:cxn>
              </a:cxnLst>
              <a:rect l="0" t="0" r="r" b="b"/>
              <a:pathLst>
                <a:path w="3856" h="151">
                  <a:moveTo>
                    <a:pt x="0" y="61"/>
                  </a:moveTo>
                  <a:cubicBezTo>
                    <a:pt x="423" y="30"/>
                    <a:pt x="847" y="0"/>
                    <a:pt x="1361" y="15"/>
                  </a:cubicBezTo>
                  <a:cubicBezTo>
                    <a:pt x="1875" y="30"/>
                    <a:pt x="2669" y="151"/>
                    <a:pt x="3085" y="151"/>
                  </a:cubicBezTo>
                  <a:cubicBezTo>
                    <a:pt x="3501" y="151"/>
                    <a:pt x="3678" y="83"/>
                    <a:pt x="3856" y="15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3721" name="AutoShape 9"/>
          <p:cNvSpPr>
            <a:spLocks noChangeArrowheads="1"/>
          </p:cNvSpPr>
          <p:nvPr/>
        </p:nvSpPr>
        <p:spPr bwMode="auto">
          <a:xfrm>
            <a:off x="106363" y="4451350"/>
            <a:ext cx="7705725" cy="1281113"/>
          </a:xfrm>
          <a:prstGeom prst="roundRect">
            <a:avLst>
              <a:gd name="adj" fmla="val 11995"/>
            </a:avLst>
          </a:prstGeom>
          <a:noFill/>
          <a:ln w="19050" algn="ctr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22" name="AutoShape 10"/>
          <p:cNvSpPr>
            <a:spLocks noChangeArrowheads="1"/>
          </p:cNvSpPr>
          <p:nvPr/>
        </p:nvSpPr>
        <p:spPr bwMode="auto">
          <a:xfrm>
            <a:off x="107950" y="5767388"/>
            <a:ext cx="7705725" cy="166687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23" name="AutoShape 11"/>
          <p:cNvSpPr>
            <a:spLocks noChangeArrowheads="1"/>
          </p:cNvSpPr>
          <p:nvPr/>
        </p:nvSpPr>
        <p:spPr bwMode="auto">
          <a:xfrm>
            <a:off x="107950" y="5964238"/>
            <a:ext cx="7705725" cy="17145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24" name="Text Box 12"/>
          <p:cNvSpPr txBox="1">
            <a:spLocks noChangeArrowheads="1"/>
          </p:cNvSpPr>
          <p:nvPr/>
        </p:nvSpPr>
        <p:spPr bwMode="auto">
          <a:xfrm>
            <a:off x="2771775" y="6237288"/>
            <a:ext cx="21621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latin typeface="Arial" charset="0"/>
              </a:rPr>
              <a:t>Hello.exe</a:t>
            </a:r>
          </a:p>
        </p:txBody>
      </p:sp>
      <p:sp>
        <p:nvSpPr>
          <p:cNvPr id="883725" name="Text Box 13"/>
          <p:cNvSpPr txBox="1">
            <a:spLocks noChangeArrowheads="1"/>
          </p:cNvSpPr>
          <p:nvPr/>
        </p:nvSpPr>
        <p:spPr bwMode="auto">
          <a:xfrm>
            <a:off x="7740650" y="2822575"/>
            <a:ext cx="1223963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EXE</a:t>
            </a:r>
            <a:br>
              <a:rPr lang="en-US" altLang="zh-CN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文件头</a:t>
            </a:r>
          </a:p>
        </p:txBody>
      </p:sp>
      <p:sp>
        <p:nvSpPr>
          <p:cNvPr id="883726" name="Text Box 14"/>
          <p:cNvSpPr txBox="1">
            <a:spLocks noChangeArrowheads="1"/>
          </p:cNvSpPr>
          <p:nvPr/>
        </p:nvSpPr>
        <p:spPr bwMode="auto">
          <a:xfrm>
            <a:off x="7740650" y="4797425"/>
            <a:ext cx="12239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堆栈段</a:t>
            </a:r>
          </a:p>
        </p:txBody>
      </p:sp>
      <p:sp>
        <p:nvSpPr>
          <p:cNvPr id="883727" name="Text Box 15"/>
          <p:cNvSpPr txBox="1">
            <a:spLocks noChangeArrowheads="1"/>
          </p:cNvSpPr>
          <p:nvPr/>
        </p:nvSpPr>
        <p:spPr bwMode="auto">
          <a:xfrm>
            <a:off x="7885113" y="5445125"/>
            <a:ext cx="12239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数据段</a:t>
            </a:r>
          </a:p>
        </p:txBody>
      </p:sp>
      <p:sp>
        <p:nvSpPr>
          <p:cNvPr id="883728" name="Text Box 16"/>
          <p:cNvSpPr txBox="1">
            <a:spLocks noChangeArrowheads="1"/>
          </p:cNvSpPr>
          <p:nvPr/>
        </p:nvSpPr>
        <p:spPr bwMode="auto">
          <a:xfrm>
            <a:off x="7885113" y="5805488"/>
            <a:ext cx="12239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代码段</a:t>
            </a:r>
          </a:p>
        </p:txBody>
      </p:sp>
      <p:sp>
        <p:nvSpPr>
          <p:cNvPr id="883729" name="Line 17"/>
          <p:cNvSpPr>
            <a:spLocks noChangeShapeType="1"/>
          </p:cNvSpPr>
          <p:nvPr/>
        </p:nvSpPr>
        <p:spPr bwMode="auto">
          <a:xfrm flipV="1">
            <a:off x="7812088" y="5734050"/>
            <a:ext cx="288925" cy="71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30" name="Line 18"/>
          <p:cNvSpPr>
            <a:spLocks noChangeShapeType="1"/>
          </p:cNvSpPr>
          <p:nvPr/>
        </p:nvSpPr>
        <p:spPr bwMode="auto">
          <a:xfrm>
            <a:off x="7812088" y="6021388"/>
            <a:ext cx="28892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31" name="AutoShape 19"/>
          <p:cNvSpPr>
            <a:spLocks noChangeArrowheads="1"/>
          </p:cNvSpPr>
          <p:nvPr/>
        </p:nvSpPr>
        <p:spPr bwMode="auto">
          <a:xfrm>
            <a:off x="1258888" y="1989138"/>
            <a:ext cx="649287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32" name="AutoShape 20"/>
          <p:cNvSpPr>
            <a:spLocks noChangeArrowheads="1"/>
          </p:cNvSpPr>
          <p:nvPr/>
        </p:nvSpPr>
        <p:spPr bwMode="auto">
          <a:xfrm>
            <a:off x="3563938" y="1989138"/>
            <a:ext cx="576262" cy="208778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33" name="Line 21"/>
          <p:cNvSpPr>
            <a:spLocks noChangeShapeType="1"/>
          </p:cNvSpPr>
          <p:nvPr/>
        </p:nvSpPr>
        <p:spPr bwMode="auto">
          <a:xfrm flipV="1">
            <a:off x="4067175" y="1571612"/>
            <a:ext cx="576263" cy="417526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34" name="Text Box 22"/>
          <p:cNvSpPr txBox="1">
            <a:spLocks noChangeArrowheads="1"/>
          </p:cNvSpPr>
          <p:nvPr/>
        </p:nvSpPr>
        <p:spPr bwMode="auto">
          <a:xfrm>
            <a:off x="4270386" y="1214422"/>
            <a:ext cx="15843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66"/>
                </a:solidFill>
                <a:latin typeface="Times New Roman" pitchFamily="18" charset="0"/>
              </a:rPr>
              <a:t>文件头长度</a:t>
            </a:r>
            <a:endParaRPr lang="en-US" altLang="zh-CN" sz="20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883735" name="AutoShape 23"/>
          <p:cNvSpPr>
            <a:spLocks noChangeArrowheads="1"/>
          </p:cNvSpPr>
          <p:nvPr/>
        </p:nvSpPr>
        <p:spPr bwMode="auto">
          <a:xfrm>
            <a:off x="5292725" y="1989138"/>
            <a:ext cx="576263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36" name="Line 24"/>
          <p:cNvSpPr>
            <a:spLocks noChangeShapeType="1"/>
          </p:cNvSpPr>
          <p:nvPr/>
        </p:nvSpPr>
        <p:spPr bwMode="auto">
          <a:xfrm flipV="1">
            <a:off x="5795963" y="1714488"/>
            <a:ext cx="419111" cy="27465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37" name="Text Box 25"/>
          <p:cNvSpPr txBox="1">
            <a:spLocks noChangeArrowheads="1"/>
          </p:cNvSpPr>
          <p:nvPr/>
        </p:nvSpPr>
        <p:spPr bwMode="auto">
          <a:xfrm>
            <a:off x="5857884" y="1389051"/>
            <a:ext cx="7191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SS</a:t>
            </a:r>
          </a:p>
        </p:txBody>
      </p:sp>
      <p:sp>
        <p:nvSpPr>
          <p:cNvPr id="883738" name="AutoShape 26"/>
          <p:cNvSpPr>
            <a:spLocks noChangeArrowheads="1"/>
          </p:cNvSpPr>
          <p:nvPr/>
        </p:nvSpPr>
        <p:spPr bwMode="auto">
          <a:xfrm>
            <a:off x="1258888" y="2205038"/>
            <a:ext cx="649287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39" name="Text Box 27"/>
          <p:cNvSpPr txBox="1">
            <a:spLocks noChangeArrowheads="1"/>
          </p:cNvSpPr>
          <p:nvPr/>
        </p:nvSpPr>
        <p:spPr bwMode="auto">
          <a:xfrm>
            <a:off x="571472" y="1317613"/>
            <a:ext cx="7191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SP</a:t>
            </a:r>
          </a:p>
        </p:txBody>
      </p:sp>
      <p:sp>
        <p:nvSpPr>
          <p:cNvPr id="883740" name="Freeform 28"/>
          <p:cNvSpPr>
            <a:spLocks/>
          </p:cNvSpPr>
          <p:nvPr/>
        </p:nvSpPr>
        <p:spPr bwMode="auto">
          <a:xfrm flipH="1">
            <a:off x="857224" y="1628775"/>
            <a:ext cx="407988" cy="647700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227" y="272"/>
              </a:cxn>
              <a:cxn ang="0">
                <a:pos x="181" y="0"/>
              </a:cxn>
            </a:cxnLst>
            <a:rect l="0" t="0" r="r" b="b"/>
            <a:pathLst>
              <a:path w="257" h="408">
                <a:moveTo>
                  <a:pt x="0" y="408"/>
                </a:moveTo>
                <a:cubicBezTo>
                  <a:pt x="98" y="374"/>
                  <a:pt x="197" y="340"/>
                  <a:pt x="227" y="272"/>
                </a:cubicBezTo>
                <a:cubicBezTo>
                  <a:pt x="257" y="204"/>
                  <a:pt x="219" y="102"/>
                  <a:pt x="181" y="0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41" name="AutoShape 29"/>
          <p:cNvSpPr>
            <a:spLocks noChangeArrowheads="1"/>
          </p:cNvSpPr>
          <p:nvPr/>
        </p:nvSpPr>
        <p:spPr bwMode="auto">
          <a:xfrm>
            <a:off x="2411413" y="2223082"/>
            <a:ext cx="576262" cy="19785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42" name="Text Box 30"/>
          <p:cNvSpPr txBox="1">
            <a:spLocks noChangeArrowheads="1"/>
          </p:cNvSpPr>
          <p:nvPr/>
        </p:nvSpPr>
        <p:spPr bwMode="auto">
          <a:xfrm>
            <a:off x="2709854" y="1389051"/>
            <a:ext cx="7191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IP</a:t>
            </a:r>
          </a:p>
        </p:txBody>
      </p:sp>
      <p:sp>
        <p:nvSpPr>
          <p:cNvPr id="883743" name="AutoShape 31"/>
          <p:cNvSpPr>
            <a:spLocks noChangeArrowheads="1"/>
          </p:cNvSpPr>
          <p:nvPr/>
        </p:nvSpPr>
        <p:spPr bwMode="auto">
          <a:xfrm>
            <a:off x="2987675" y="2231472"/>
            <a:ext cx="576263" cy="18946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44" name="Text Box 32"/>
          <p:cNvSpPr txBox="1">
            <a:spLocks noChangeArrowheads="1"/>
          </p:cNvSpPr>
          <p:nvPr/>
        </p:nvSpPr>
        <p:spPr bwMode="auto">
          <a:xfrm>
            <a:off x="3281359" y="1412875"/>
            <a:ext cx="7191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CS</a:t>
            </a:r>
          </a:p>
        </p:txBody>
      </p:sp>
      <p:sp>
        <p:nvSpPr>
          <p:cNvPr id="883745" name="Line 33"/>
          <p:cNvSpPr>
            <a:spLocks noChangeShapeType="1"/>
          </p:cNvSpPr>
          <p:nvPr/>
        </p:nvSpPr>
        <p:spPr bwMode="auto">
          <a:xfrm flipV="1">
            <a:off x="3276600" y="1142983"/>
            <a:ext cx="223830" cy="86201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46" name="Line 34"/>
          <p:cNvSpPr>
            <a:spLocks noChangeShapeType="1"/>
          </p:cNvSpPr>
          <p:nvPr/>
        </p:nvSpPr>
        <p:spPr bwMode="auto">
          <a:xfrm flipH="1" flipV="1">
            <a:off x="2071670" y="1357298"/>
            <a:ext cx="428628" cy="642942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>
              <a:ln w="76200">
                <a:solidFill>
                  <a:srgbClr val="FF33CC"/>
                </a:solidFill>
                <a:prstDash val="sysDash"/>
              </a:ln>
            </a:endParaRPr>
          </a:p>
        </p:txBody>
      </p:sp>
      <p:sp>
        <p:nvSpPr>
          <p:cNvPr id="883747" name="Text Box 35"/>
          <p:cNvSpPr txBox="1">
            <a:spLocks noChangeArrowheads="1"/>
          </p:cNvSpPr>
          <p:nvPr/>
        </p:nvSpPr>
        <p:spPr bwMode="auto">
          <a:xfrm>
            <a:off x="3214678" y="785794"/>
            <a:ext cx="1428760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重定位项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/>
            </a:r>
            <a:b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的个数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83748" name="Text Box 36"/>
          <p:cNvSpPr txBox="1">
            <a:spLocks noChangeArrowheads="1"/>
          </p:cNvSpPr>
          <p:nvPr/>
        </p:nvSpPr>
        <p:spPr bwMode="auto">
          <a:xfrm>
            <a:off x="4341824" y="928670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66"/>
                </a:solidFill>
                <a:latin typeface="Times New Roman" pitchFamily="18" charset="0"/>
              </a:rPr>
              <a:t>(16</a:t>
            </a:r>
            <a:r>
              <a:rPr lang="zh-CN" altLang="en-US" sz="2000">
                <a:solidFill>
                  <a:srgbClr val="FF0066"/>
                </a:solidFill>
                <a:latin typeface="Times New Roman" pitchFamily="18" charset="0"/>
              </a:rPr>
              <a:t>字节整数倍</a:t>
            </a:r>
            <a:r>
              <a:rPr lang="en-US" altLang="zh-CN" sz="2000">
                <a:solidFill>
                  <a:srgbClr val="FF0066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883749" name="AutoShape 37"/>
          <p:cNvSpPr>
            <a:spLocks noChangeArrowheads="1"/>
          </p:cNvSpPr>
          <p:nvPr/>
        </p:nvSpPr>
        <p:spPr bwMode="auto">
          <a:xfrm>
            <a:off x="3563938" y="2223082"/>
            <a:ext cx="576262" cy="19785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83" name="Text Box 71"/>
          <p:cNvSpPr txBox="1">
            <a:spLocks noChangeArrowheads="1"/>
          </p:cNvSpPr>
          <p:nvPr/>
        </p:nvSpPr>
        <p:spPr bwMode="auto">
          <a:xfrm>
            <a:off x="5364163" y="2384425"/>
            <a:ext cx="1295400" cy="396875"/>
          </a:xfrm>
          <a:prstGeom prst="rect">
            <a:avLst/>
          </a:prstGeom>
          <a:solidFill>
            <a:srgbClr val="FFFF00">
              <a:alpha val="50000"/>
            </a:srgbClr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66"/>
                </a:solidFill>
                <a:latin typeface="Times New Roman" pitchFamily="18" charset="0"/>
              </a:rPr>
              <a:t>段内偏移</a:t>
            </a:r>
          </a:p>
        </p:txBody>
      </p:sp>
      <p:sp>
        <p:nvSpPr>
          <p:cNvPr id="883750" name="AutoShape 38"/>
          <p:cNvSpPr>
            <a:spLocks noChangeArrowheads="1"/>
          </p:cNvSpPr>
          <p:nvPr/>
        </p:nvSpPr>
        <p:spPr bwMode="auto">
          <a:xfrm>
            <a:off x="5292725" y="2205038"/>
            <a:ext cx="576263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84" name="Text Box 72"/>
          <p:cNvSpPr txBox="1">
            <a:spLocks noChangeArrowheads="1"/>
          </p:cNvSpPr>
          <p:nvPr/>
        </p:nvSpPr>
        <p:spPr bwMode="auto">
          <a:xfrm>
            <a:off x="1116013" y="2600325"/>
            <a:ext cx="1081087" cy="396875"/>
          </a:xfrm>
          <a:prstGeom prst="rect">
            <a:avLst/>
          </a:prstGeom>
          <a:solidFill>
            <a:srgbClr val="FFFF00">
              <a:alpha val="50000"/>
            </a:srgbClr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66"/>
                </a:solidFill>
                <a:latin typeface="Times New Roman" pitchFamily="18" charset="0"/>
              </a:rPr>
              <a:t>段地址</a:t>
            </a:r>
          </a:p>
        </p:txBody>
      </p:sp>
      <p:sp>
        <p:nvSpPr>
          <p:cNvPr id="883751" name="AutoShape 39"/>
          <p:cNvSpPr>
            <a:spLocks noChangeArrowheads="1"/>
          </p:cNvSpPr>
          <p:nvPr/>
        </p:nvSpPr>
        <p:spPr bwMode="auto">
          <a:xfrm>
            <a:off x="1258888" y="2420938"/>
            <a:ext cx="649287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86" name="Text Box 74"/>
          <p:cNvSpPr txBox="1">
            <a:spLocks noChangeArrowheads="1"/>
          </p:cNvSpPr>
          <p:nvPr/>
        </p:nvSpPr>
        <p:spPr bwMode="auto">
          <a:xfrm>
            <a:off x="2987675" y="2636838"/>
            <a:ext cx="2305050" cy="701675"/>
          </a:xfrm>
          <a:prstGeom prst="rect">
            <a:avLst/>
          </a:prstGeom>
          <a:solidFill>
            <a:srgbClr val="FFFF00">
              <a:alpha val="50000"/>
            </a:srgbClr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第一个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ea typeface="黑体" pitchFamily="2" charset="-122"/>
              </a:rPr>
              <a:t>重定位项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/>
            </a:r>
            <a:b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</a:rPr>
              <a:t>32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位双字</a:t>
            </a:r>
            <a:r>
              <a:rPr lang="en-US" altLang="zh-CN" sz="2000">
                <a:solidFill>
                  <a:schemeClr val="bg2"/>
                </a:solidFill>
                <a:latin typeface="宋体" pitchFamily="2" charset="-122"/>
              </a:rPr>
              <a:t>)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</a:rPr>
              <a:t>的位置</a:t>
            </a:r>
            <a:endParaRPr lang="en-US" altLang="zh-CN" sz="20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83782" name="Freeform 70"/>
          <p:cNvSpPr>
            <a:spLocks/>
          </p:cNvSpPr>
          <p:nvPr/>
        </p:nvSpPr>
        <p:spPr bwMode="auto">
          <a:xfrm>
            <a:off x="4067175" y="2420938"/>
            <a:ext cx="1296988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9" y="181"/>
              </a:cxn>
              <a:cxn ang="0">
                <a:pos x="772" y="0"/>
              </a:cxn>
            </a:cxnLst>
            <a:rect l="0" t="0" r="r" b="b"/>
            <a:pathLst>
              <a:path w="772" h="181">
                <a:moveTo>
                  <a:pt x="0" y="0"/>
                </a:moveTo>
                <a:cubicBezTo>
                  <a:pt x="140" y="90"/>
                  <a:pt x="280" y="181"/>
                  <a:pt x="409" y="181"/>
                </a:cubicBezTo>
                <a:cubicBezTo>
                  <a:pt x="538" y="181"/>
                  <a:pt x="655" y="90"/>
                  <a:pt x="772" y="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883790" name="Group 78"/>
          <p:cNvGrpSpPr>
            <a:grpSpLocks/>
          </p:cNvGrpSpPr>
          <p:nvPr/>
        </p:nvGrpSpPr>
        <p:grpSpPr bwMode="auto">
          <a:xfrm>
            <a:off x="1763713" y="3787775"/>
            <a:ext cx="215900" cy="217488"/>
            <a:chOff x="1429" y="2341"/>
            <a:chExt cx="181" cy="182"/>
          </a:xfrm>
        </p:grpSpPr>
        <p:sp>
          <p:nvSpPr>
            <p:cNvPr id="883787" name="Line 75"/>
            <p:cNvSpPr>
              <a:spLocks noChangeShapeType="1"/>
            </p:cNvSpPr>
            <p:nvPr/>
          </p:nvSpPr>
          <p:spPr bwMode="auto">
            <a:xfrm>
              <a:off x="1429" y="2432"/>
              <a:ext cx="18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83788" name="Line 76"/>
            <p:cNvSpPr>
              <a:spLocks noChangeShapeType="1"/>
            </p:cNvSpPr>
            <p:nvPr/>
          </p:nvSpPr>
          <p:spPr bwMode="auto">
            <a:xfrm>
              <a:off x="1519" y="2341"/>
              <a:ext cx="0" cy="18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83789" name="Oval 77"/>
            <p:cNvSpPr>
              <a:spLocks noChangeArrowheads="1"/>
            </p:cNvSpPr>
            <p:nvPr/>
          </p:nvSpPr>
          <p:spPr bwMode="auto">
            <a:xfrm>
              <a:off x="1429" y="2341"/>
              <a:ext cx="181" cy="182"/>
            </a:xfrm>
            <a:prstGeom prst="ellipse">
              <a:avLst/>
            </a:prstGeom>
            <a:noFill/>
            <a:ln w="28575" algn="ctr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3792" name="Line 80"/>
          <p:cNvSpPr>
            <a:spLocks noChangeShapeType="1"/>
          </p:cNvSpPr>
          <p:nvPr/>
        </p:nvSpPr>
        <p:spPr bwMode="auto">
          <a:xfrm>
            <a:off x="1874838" y="4038600"/>
            <a:ext cx="0" cy="19431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83793" name="Freeform 81"/>
          <p:cNvSpPr>
            <a:spLocks/>
          </p:cNvSpPr>
          <p:nvPr/>
        </p:nvSpPr>
        <p:spPr bwMode="auto">
          <a:xfrm>
            <a:off x="1547813" y="2997200"/>
            <a:ext cx="234950" cy="82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" y="317"/>
              </a:cxn>
              <a:cxn ang="0">
                <a:pos x="136" y="499"/>
              </a:cxn>
            </a:cxnLst>
            <a:rect l="0" t="0" r="r" b="b"/>
            <a:pathLst>
              <a:path w="136" h="499">
                <a:moveTo>
                  <a:pt x="0" y="0"/>
                </a:moveTo>
                <a:cubicBezTo>
                  <a:pt x="11" y="117"/>
                  <a:pt x="22" y="234"/>
                  <a:pt x="45" y="317"/>
                </a:cubicBezTo>
                <a:cubicBezTo>
                  <a:pt x="68" y="400"/>
                  <a:pt x="102" y="449"/>
                  <a:pt x="136" y="499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83794" name="Freeform 82"/>
          <p:cNvSpPr>
            <a:spLocks/>
          </p:cNvSpPr>
          <p:nvPr/>
        </p:nvSpPr>
        <p:spPr bwMode="auto">
          <a:xfrm>
            <a:off x="1979613" y="2781300"/>
            <a:ext cx="3887787" cy="1079500"/>
          </a:xfrm>
          <a:custGeom>
            <a:avLst/>
            <a:gdLst/>
            <a:ahLst/>
            <a:cxnLst>
              <a:cxn ang="0">
                <a:pos x="2449" y="0"/>
              </a:cxn>
              <a:cxn ang="0">
                <a:pos x="1814" y="544"/>
              </a:cxn>
              <a:cxn ang="0">
                <a:pos x="0" y="680"/>
              </a:cxn>
            </a:cxnLst>
            <a:rect l="0" t="0" r="r" b="b"/>
            <a:pathLst>
              <a:path w="2449" h="680">
                <a:moveTo>
                  <a:pt x="2449" y="0"/>
                </a:moveTo>
                <a:cubicBezTo>
                  <a:pt x="2335" y="215"/>
                  <a:pt x="2222" y="431"/>
                  <a:pt x="1814" y="544"/>
                </a:cubicBezTo>
                <a:cubicBezTo>
                  <a:pt x="1406" y="657"/>
                  <a:pt x="703" y="668"/>
                  <a:pt x="0" y="68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83795" name="Text Box 83"/>
          <p:cNvSpPr txBox="1">
            <a:spLocks noChangeArrowheads="1"/>
          </p:cNvSpPr>
          <p:nvPr/>
        </p:nvSpPr>
        <p:spPr bwMode="auto">
          <a:xfrm>
            <a:off x="1300163" y="6118225"/>
            <a:ext cx="1295400" cy="396875"/>
          </a:xfrm>
          <a:prstGeom prst="rect">
            <a:avLst/>
          </a:prstGeom>
          <a:solidFill>
            <a:srgbClr val="FFFF00">
              <a:alpha val="50000"/>
            </a:srgbClr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66"/>
                </a:solidFill>
                <a:latin typeface="Times New Roman" pitchFamily="18" charset="0"/>
              </a:rPr>
              <a:t>重定位项</a:t>
            </a:r>
          </a:p>
        </p:txBody>
      </p:sp>
      <p:sp>
        <p:nvSpPr>
          <p:cNvPr id="883785" name="AutoShape 73"/>
          <p:cNvSpPr>
            <a:spLocks noChangeArrowheads="1"/>
          </p:cNvSpPr>
          <p:nvPr/>
        </p:nvSpPr>
        <p:spPr bwMode="auto">
          <a:xfrm>
            <a:off x="1619250" y="5949950"/>
            <a:ext cx="576263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83807" name="Group 95"/>
          <p:cNvGrpSpPr>
            <a:grpSpLocks/>
          </p:cNvGrpSpPr>
          <p:nvPr/>
        </p:nvGrpSpPr>
        <p:grpSpPr bwMode="auto">
          <a:xfrm>
            <a:off x="677863" y="4371975"/>
            <a:ext cx="261937" cy="1819275"/>
            <a:chOff x="435" y="2754"/>
            <a:chExt cx="165" cy="1146"/>
          </a:xfrm>
        </p:grpSpPr>
        <p:sp>
          <p:nvSpPr>
            <p:cNvPr id="883796" name="Text Box 84"/>
            <p:cNvSpPr txBox="1">
              <a:spLocks noChangeArrowheads="1"/>
            </p:cNvSpPr>
            <p:nvPr/>
          </p:nvSpPr>
          <p:spPr bwMode="auto">
            <a:xfrm>
              <a:off x="435" y="2754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83797" name="Text Box 85"/>
            <p:cNvSpPr txBox="1">
              <a:spLocks noChangeArrowheads="1"/>
            </p:cNvSpPr>
            <p:nvPr/>
          </p:nvSpPr>
          <p:spPr bwMode="auto">
            <a:xfrm>
              <a:off x="435" y="2871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83800" name="Text Box 88"/>
            <p:cNvSpPr txBox="1">
              <a:spLocks noChangeArrowheads="1"/>
            </p:cNvSpPr>
            <p:nvPr/>
          </p:nvSpPr>
          <p:spPr bwMode="auto">
            <a:xfrm>
              <a:off x="435" y="2991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83801" name="Text Box 89"/>
            <p:cNvSpPr txBox="1">
              <a:spLocks noChangeArrowheads="1"/>
            </p:cNvSpPr>
            <p:nvPr/>
          </p:nvSpPr>
          <p:spPr bwMode="auto">
            <a:xfrm>
              <a:off x="435" y="3114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83802" name="Text Box 90"/>
            <p:cNvSpPr txBox="1">
              <a:spLocks noChangeArrowheads="1"/>
            </p:cNvSpPr>
            <p:nvPr/>
          </p:nvSpPr>
          <p:spPr bwMode="auto">
            <a:xfrm>
              <a:off x="435" y="3231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83803" name="Text Box 91"/>
            <p:cNvSpPr txBox="1">
              <a:spLocks noChangeArrowheads="1"/>
            </p:cNvSpPr>
            <p:nvPr/>
          </p:nvSpPr>
          <p:spPr bwMode="auto">
            <a:xfrm>
              <a:off x="435" y="3351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83804" name="Text Box 92"/>
            <p:cNvSpPr txBox="1">
              <a:spLocks noChangeArrowheads="1"/>
            </p:cNvSpPr>
            <p:nvPr/>
          </p:nvSpPr>
          <p:spPr bwMode="auto">
            <a:xfrm>
              <a:off x="435" y="3471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83805" name="Text Box 93"/>
            <p:cNvSpPr txBox="1">
              <a:spLocks noChangeArrowheads="1"/>
            </p:cNvSpPr>
            <p:nvPr/>
          </p:nvSpPr>
          <p:spPr bwMode="auto">
            <a:xfrm>
              <a:off x="435" y="3588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83806" name="Text Box 94"/>
            <p:cNvSpPr txBox="1">
              <a:spLocks noChangeArrowheads="1"/>
            </p:cNvSpPr>
            <p:nvPr/>
          </p:nvSpPr>
          <p:spPr bwMode="auto">
            <a:xfrm>
              <a:off x="435" y="3708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</p:grpSp>
      <p:sp>
        <p:nvSpPr>
          <p:cNvPr id="883808" name="AutoShape 9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6550" y="1835827"/>
            <a:ext cx="1008063" cy="576263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chemeClr val="bg2"/>
                </a:solidFill>
              </a:rPr>
              <a:t>源程序</a:t>
            </a:r>
          </a:p>
        </p:txBody>
      </p:sp>
      <p:sp>
        <p:nvSpPr>
          <p:cNvPr id="66" name="AutoShape 9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142976" y="1428737"/>
            <a:ext cx="785818" cy="357189"/>
          </a:xfrm>
          <a:prstGeom prst="actionButtonBlank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“MZ”</a:t>
            </a:r>
            <a:endParaRPr lang="zh-CN" altLang="en-US" sz="2000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5400000" flipH="1" flipV="1">
            <a:off x="1423939" y="1833059"/>
            <a:ext cx="293743" cy="1588"/>
          </a:xfrm>
          <a:prstGeom prst="straightConnector1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</p:cxnSp>
      <p:sp>
        <p:nvSpPr>
          <p:cNvPr id="69" name="AutoShape 19"/>
          <p:cNvSpPr>
            <a:spLocks noChangeArrowheads="1"/>
          </p:cNvSpPr>
          <p:nvPr/>
        </p:nvSpPr>
        <p:spPr bwMode="auto">
          <a:xfrm>
            <a:off x="1857357" y="2000240"/>
            <a:ext cx="571504" cy="214314"/>
          </a:xfrm>
          <a:prstGeom prst="roundRect">
            <a:avLst>
              <a:gd name="adj" fmla="val 50000"/>
            </a:avLst>
          </a:prstGeom>
          <a:noFill/>
          <a:ln w="22225" algn="ctr">
            <a:solidFill>
              <a:srgbClr val="33CC33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19"/>
          <p:cNvSpPr>
            <a:spLocks noChangeArrowheads="1"/>
          </p:cNvSpPr>
          <p:nvPr/>
        </p:nvSpPr>
        <p:spPr bwMode="auto">
          <a:xfrm>
            <a:off x="2428860" y="2000240"/>
            <a:ext cx="571504" cy="197676"/>
          </a:xfrm>
          <a:prstGeom prst="roundRect">
            <a:avLst>
              <a:gd name="adj" fmla="val 50000"/>
            </a:avLst>
          </a:prstGeom>
          <a:noFill/>
          <a:ln w="22225" algn="ctr">
            <a:solidFill>
              <a:srgbClr val="33CC33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19"/>
          <p:cNvSpPr>
            <a:spLocks noChangeArrowheads="1"/>
          </p:cNvSpPr>
          <p:nvPr/>
        </p:nvSpPr>
        <p:spPr bwMode="auto">
          <a:xfrm>
            <a:off x="3000364" y="2000240"/>
            <a:ext cx="571504" cy="206065"/>
          </a:xfrm>
          <a:prstGeom prst="roundRect">
            <a:avLst>
              <a:gd name="adj" fmla="val 50000"/>
            </a:avLst>
          </a:prstGeom>
          <a:noFill/>
          <a:ln w="22225" algn="ctr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任意多边形 71"/>
          <p:cNvSpPr/>
          <p:nvPr/>
        </p:nvSpPr>
        <p:spPr bwMode="auto">
          <a:xfrm>
            <a:off x="3529781" y="1700981"/>
            <a:ext cx="104877" cy="530942"/>
          </a:xfrm>
          <a:custGeom>
            <a:avLst/>
            <a:gdLst>
              <a:gd name="connsiteX0" fmla="*/ 0 w 104877"/>
              <a:gd name="connsiteY0" fmla="*/ 530942 h 530942"/>
              <a:gd name="connsiteX1" fmla="*/ 88490 w 104877"/>
              <a:gd name="connsiteY1" fmla="*/ 383458 h 530942"/>
              <a:gd name="connsiteX2" fmla="*/ 98322 w 104877"/>
              <a:gd name="connsiteY2" fmla="*/ 0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77" h="530942">
                <a:moveTo>
                  <a:pt x="0" y="530942"/>
                </a:moveTo>
                <a:cubicBezTo>
                  <a:pt x="36051" y="501445"/>
                  <a:pt x="72103" y="471948"/>
                  <a:pt x="88490" y="383458"/>
                </a:cubicBezTo>
                <a:cubicBezTo>
                  <a:pt x="104877" y="294968"/>
                  <a:pt x="101599" y="147484"/>
                  <a:pt x="98322" y="0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CN" altLang="en-US" smtClean="0"/>
          </a:p>
        </p:txBody>
      </p:sp>
      <p:sp>
        <p:nvSpPr>
          <p:cNvPr id="73" name="任意多边形 72"/>
          <p:cNvSpPr/>
          <p:nvPr/>
        </p:nvSpPr>
        <p:spPr bwMode="auto">
          <a:xfrm>
            <a:off x="2928926" y="1714488"/>
            <a:ext cx="104877" cy="530942"/>
          </a:xfrm>
          <a:custGeom>
            <a:avLst/>
            <a:gdLst>
              <a:gd name="connsiteX0" fmla="*/ 0 w 104877"/>
              <a:gd name="connsiteY0" fmla="*/ 530942 h 530942"/>
              <a:gd name="connsiteX1" fmla="*/ 88490 w 104877"/>
              <a:gd name="connsiteY1" fmla="*/ 383458 h 530942"/>
              <a:gd name="connsiteX2" fmla="*/ 98322 w 104877"/>
              <a:gd name="connsiteY2" fmla="*/ 0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77" h="530942">
                <a:moveTo>
                  <a:pt x="0" y="530942"/>
                </a:moveTo>
                <a:cubicBezTo>
                  <a:pt x="36051" y="501445"/>
                  <a:pt x="72103" y="471948"/>
                  <a:pt x="88490" y="383458"/>
                </a:cubicBezTo>
                <a:cubicBezTo>
                  <a:pt x="104877" y="294968"/>
                  <a:pt x="101599" y="147484"/>
                  <a:pt x="98322" y="0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CN" altLang="en-US" smtClean="0"/>
          </a:p>
        </p:txBody>
      </p:sp>
      <p:sp>
        <p:nvSpPr>
          <p:cNvPr id="75" name="AutoShape 9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71538" y="785794"/>
            <a:ext cx="2286016" cy="642942"/>
          </a:xfrm>
          <a:prstGeom prst="actionButtonBlank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文件长度除以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512</a:t>
            </a:r>
            <a:r>
              <a:rPr lang="zh-CN" alt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余数、商</a:t>
            </a:r>
            <a:r>
              <a:rPr lang="en-US" altLang="zh-CN" sz="2000" dirty="0" smtClean="0">
                <a:solidFill>
                  <a:srgbClr val="008000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向上取整</a:t>
            </a:r>
            <a:r>
              <a:rPr lang="en-US" altLang="zh-CN" sz="2000" dirty="0" smtClean="0">
                <a:solidFill>
                  <a:srgbClr val="008000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008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9" name="AutoShape 19"/>
          <p:cNvSpPr>
            <a:spLocks noChangeArrowheads="1"/>
          </p:cNvSpPr>
          <p:nvPr/>
        </p:nvSpPr>
        <p:spPr bwMode="auto">
          <a:xfrm>
            <a:off x="4148603" y="2025407"/>
            <a:ext cx="571504" cy="197676"/>
          </a:xfrm>
          <a:prstGeom prst="roundRect">
            <a:avLst>
              <a:gd name="adj" fmla="val 50000"/>
            </a:avLst>
          </a:prstGeom>
          <a:noFill/>
          <a:ln w="22225" algn="ctr">
            <a:solidFill>
              <a:srgbClr val="33CC33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19"/>
          <p:cNvSpPr>
            <a:spLocks noChangeArrowheads="1"/>
          </p:cNvSpPr>
          <p:nvPr/>
        </p:nvSpPr>
        <p:spPr bwMode="auto">
          <a:xfrm>
            <a:off x="4693887" y="2025407"/>
            <a:ext cx="571504" cy="197676"/>
          </a:xfrm>
          <a:prstGeom prst="roundRect">
            <a:avLst>
              <a:gd name="adj" fmla="val 50000"/>
            </a:avLst>
          </a:prstGeom>
          <a:noFill/>
          <a:ln w="22225" algn="ctr">
            <a:solidFill>
              <a:srgbClr val="33CC33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3720" name="AutoShape 8"/>
          <p:cNvSpPr>
            <a:spLocks noChangeArrowheads="1"/>
          </p:cNvSpPr>
          <p:nvPr/>
        </p:nvSpPr>
        <p:spPr bwMode="auto">
          <a:xfrm>
            <a:off x="107950" y="2041525"/>
            <a:ext cx="7705725" cy="2371725"/>
          </a:xfrm>
          <a:prstGeom prst="roundRect">
            <a:avLst>
              <a:gd name="adj" fmla="val 11995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AutoShape 9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43636" y="785794"/>
            <a:ext cx="2286016" cy="642942"/>
          </a:xfrm>
          <a:prstGeom prst="actionButtonBlank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程序运行所需的</a:t>
            </a:r>
            <a:r>
              <a:rPr lang="en-US" altLang="zh-CN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最小、最大段数</a:t>
            </a:r>
            <a:endParaRPr lang="zh-CN" altLang="en-US" sz="2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Line 34"/>
          <p:cNvSpPr>
            <a:spLocks noChangeShapeType="1"/>
          </p:cNvSpPr>
          <p:nvPr/>
        </p:nvSpPr>
        <p:spPr bwMode="auto">
          <a:xfrm flipV="1">
            <a:off x="4714876" y="1285860"/>
            <a:ext cx="1643074" cy="785818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>
              <a:ln w="76200">
                <a:solidFill>
                  <a:srgbClr val="FF33CC"/>
                </a:solidFill>
                <a:prstDash val="sysDash"/>
              </a:ln>
            </a:endParaRPr>
          </a:p>
        </p:txBody>
      </p:sp>
      <p:sp>
        <p:nvSpPr>
          <p:cNvPr id="84" name="任意多边形 83"/>
          <p:cNvSpPr/>
          <p:nvPr/>
        </p:nvSpPr>
        <p:spPr bwMode="auto">
          <a:xfrm>
            <a:off x="1568740" y="1400960"/>
            <a:ext cx="562063" cy="595619"/>
          </a:xfrm>
          <a:custGeom>
            <a:avLst/>
            <a:gdLst>
              <a:gd name="connsiteX0" fmla="*/ 696287 w 696287"/>
              <a:gd name="connsiteY0" fmla="*/ 805343 h 805343"/>
              <a:gd name="connsiteX1" fmla="*/ 419450 w 696287"/>
              <a:gd name="connsiteY1" fmla="*/ 167780 h 805343"/>
              <a:gd name="connsiteX2" fmla="*/ 0 w 696287"/>
              <a:gd name="connsiteY2" fmla="*/ 0 h 80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287" h="805343">
                <a:moveTo>
                  <a:pt x="696287" y="805343"/>
                </a:moveTo>
                <a:cubicBezTo>
                  <a:pt x="615892" y="553673"/>
                  <a:pt x="535498" y="302004"/>
                  <a:pt x="419450" y="167780"/>
                </a:cubicBezTo>
                <a:cubicBezTo>
                  <a:pt x="303402" y="33556"/>
                  <a:pt x="151701" y="16778"/>
                  <a:pt x="0" y="0"/>
                </a:cubicBezTo>
              </a:path>
            </a:pathLst>
          </a:custGeom>
          <a:noFill/>
          <a:ln w="28575">
            <a:solidFill>
              <a:srgbClr val="00CC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CN" altLang="en-US" smtClean="0">
              <a:ln w="76200">
                <a:solidFill>
                  <a:srgbClr val="FF33CC"/>
                </a:solidFill>
                <a:prstDash val="sysDash"/>
              </a:ln>
            </a:endParaRPr>
          </a:p>
        </p:txBody>
      </p:sp>
      <p:sp>
        <p:nvSpPr>
          <p:cNvPr id="85" name="AutoShape 19"/>
          <p:cNvSpPr>
            <a:spLocks noChangeArrowheads="1"/>
          </p:cNvSpPr>
          <p:nvPr/>
        </p:nvSpPr>
        <p:spPr bwMode="auto">
          <a:xfrm>
            <a:off x="1035235" y="1119396"/>
            <a:ext cx="571504" cy="323510"/>
          </a:xfrm>
          <a:prstGeom prst="roundRect">
            <a:avLst>
              <a:gd name="adj" fmla="val 50000"/>
            </a:avLst>
          </a:prstGeom>
          <a:noFill/>
          <a:ln w="12700" algn="ctr">
            <a:solidFill>
              <a:srgbClr val="33CC33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19"/>
          <p:cNvSpPr>
            <a:spLocks noChangeArrowheads="1"/>
          </p:cNvSpPr>
          <p:nvPr/>
        </p:nvSpPr>
        <p:spPr bwMode="auto">
          <a:xfrm>
            <a:off x="1778465" y="1119396"/>
            <a:ext cx="365169" cy="323510"/>
          </a:xfrm>
          <a:prstGeom prst="roundRect">
            <a:avLst>
              <a:gd name="adj" fmla="val 50000"/>
            </a:avLst>
          </a:prstGeom>
          <a:noFill/>
          <a:ln w="12700" algn="ctr">
            <a:solidFill>
              <a:srgbClr val="33CC33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9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8763062">
            <a:off x="-15645" y="1084096"/>
            <a:ext cx="1357322" cy="357190"/>
          </a:xfrm>
          <a:prstGeom prst="actionButtonBlank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1Block</a:t>
            </a:r>
            <a:r>
              <a:rPr lang="zh-CN" altLang="en-US" sz="1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1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512B</a:t>
            </a:r>
            <a:endParaRPr lang="zh-CN" altLang="en-US" sz="1600" dirty="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动作按钮: 前进或下一项 86">
            <a:hlinkClick r:id="" action="ppaction://hlinkshowjump?jump=nextslide" highlightClick="1"/>
          </p:cNvPr>
          <p:cNvSpPr/>
          <p:nvPr/>
        </p:nvSpPr>
        <p:spPr bwMode="auto">
          <a:xfrm>
            <a:off x="8388424" y="260648"/>
            <a:ext cx="504056" cy="504056"/>
          </a:xfrm>
          <a:prstGeom prst="actionButtonForwardNex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3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3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88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8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88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3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83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3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49" grpId="0" animBg="1"/>
      <p:bldP spid="883783" grpId="0" animBg="1"/>
      <p:bldP spid="883750" grpId="0" animBg="1"/>
      <p:bldP spid="883784" grpId="0" animBg="1"/>
      <p:bldP spid="883751" grpId="0" animBg="1"/>
      <p:bldP spid="883786" grpId="0" animBg="1"/>
      <p:bldP spid="883782" grpId="0" animBg="1"/>
      <p:bldP spid="883792" grpId="0" animBg="1"/>
      <p:bldP spid="883793" grpId="0" animBg="1"/>
      <p:bldP spid="883794" grpId="0" animBg="1"/>
      <p:bldP spid="883795" grpId="0" animBg="1"/>
      <p:bldP spid="88378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478706-D308-40CA-9C54-4BCA8827D10E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（一）概述  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zh-CN" altLang="en-US">
                <a:solidFill>
                  <a:srgbClr val="006600"/>
                </a:solidFill>
              </a:rPr>
              <a:t>编译、链接和运行程序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13788" cy="5832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汇编程序做了什么？</a:t>
            </a:r>
          </a:p>
        </p:txBody>
      </p:sp>
      <p:pic>
        <p:nvPicPr>
          <p:cNvPr id="803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52613"/>
            <a:ext cx="7489825" cy="4384675"/>
          </a:xfrm>
          <a:prstGeom prst="rect">
            <a:avLst/>
          </a:prstGeom>
          <a:noFill/>
          <a:ln w="28575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9388" y="3644900"/>
            <a:ext cx="7632700" cy="336550"/>
            <a:chOff x="158" y="2296"/>
            <a:chExt cx="3901" cy="212"/>
          </a:xfrm>
        </p:grpSpPr>
        <p:sp>
          <p:nvSpPr>
            <p:cNvPr id="803846" name="Freeform 6"/>
            <p:cNvSpPr>
              <a:spLocks/>
            </p:cNvSpPr>
            <p:nvPr/>
          </p:nvSpPr>
          <p:spPr bwMode="auto">
            <a:xfrm>
              <a:off x="158" y="2296"/>
              <a:ext cx="3901" cy="151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361" y="15"/>
                </a:cxn>
                <a:cxn ang="0">
                  <a:pos x="3085" y="151"/>
                </a:cxn>
                <a:cxn ang="0">
                  <a:pos x="3856" y="15"/>
                </a:cxn>
              </a:cxnLst>
              <a:rect l="0" t="0" r="r" b="b"/>
              <a:pathLst>
                <a:path w="3856" h="151">
                  <a:moveTo>
                    <a:pt x="0" y="61"/>
                  </a:moveTo>
                  <a:cubicBezTo>
                    <a:pt x="423" y="30"/>
                    <a:pt x="847" y="0"/>
                    <a:pt x="1361" y="15"/>
                  </a:cubicBezTo>
                  <a:cubicBezTo>
                    <a:pt x="1875" y="30"/>
                    <a:pt x="2669" y="151"/>
                    <a:pt x="3085" y="151"/>
                  </a:cubicBezTo>
                  <a:cubicBezTo>
                    <a:pt x="3501" y="151"/>
                    <a:pt x="3678" y="83"/>
                    <a:pt x="3856" y="15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847" name="Freeform 7"/>
            <p:cNvSpPr>
              <a:spLocks/>
            </p:cNvSpPr>
            <p:nvPr/>
          </p:nvSpPr>
          <p:spPr bwMode="auto">
            <a:xfrm>
              <a:off x="158" y="2357"/>
              <a:ext cx="3901" cy="151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361" y="15"/>
                </a:cxn>
                <a:cxn ang="0">
                  <a:pos x="3085" y="151"/>
                </a:cxn>
                <a:cxn ang="0">
                  <a:pos x="3856" y="15"/>
                </a:cxn>
              </a:cxnLst>
              <a:rect l="0" t="0" r="r" b="b"/>
              <a:pathLst>
                <a:path w="3856" h="151">
                  <a:moveTo>
                    <a:pt x="0" y="61"/>
                  </a:moveTo>
                  <a:cubicBezTo>
                    <a:pt x="423" y="30"/>
                    <a:pt x="847" y="0"/>
                    <a:pt x="1361" y="15"/>
                  </a:cubicBezTo>
                  <a:cubicBezTo>
                    <a:pt x="1875" y="30"/>
                    <a:pt x="2669" y="151"/>
                    <a:pt x="3085" y="151"/>
                  </a:cubicBezTo>
                  <a:cubicBezTo>
                    <a:pt x="3501" y="151"/>
                    <a:pt x="3678" y="83"/>
                    <a:pt x="3856" y="15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3853" name="AutoShape 13"/>
          <p:cNvSpPr>
            <a:spLocks noChangeArrowheads="1"/>
          </p:cNvSpPr>
          <p:nvPr/>
        </p:nvSpPr>
        <p:spPr bwMode="auto">
          <a:xfrm>
            <a:off x="107950" y="2041525"/>
            <a:ext cx="7705725" cy="2371725"/>
          </a:xfrm>
          <a:prstGeom prst="roundRect">
            <a:avLst>
              <a:gd name="adj" fmla="val 11995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54" name="AutoShape 14"/>
          <p:cNvSpPr>
            <a:spLocks noChangeArrowheads="1"/>
          </p:cNvSpPr>
          <p:nvPr/>
        </p:nvSpPr>
        <p:spPr bwMode="auto">
          <a:xfrm>
            <a:off x="106363" y="4451350"/>
            <a:ext cx="7705725" cy="1281113"/>
          </a:xfrm>
          <a:prstGeom prst="roundRect">
            <a:avLst>
              <a:gd name="adj" fmla="val 11995"/>
            </a:avLst>
          </a:prstGeom>
          <a:noFill/>
          <a:ln w="19050" algn="ctr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55" name="AutoShape 15"/>
          <p:cNvSpPr>
            <a:spLocks noChangeArrowheads="1"/>
          </p:cNvSpPr>
          <p:nvPr/>
        </p:nvSpPr>
        <p:spPr bwMode="auto">
          <a:xfrm>
            <a:off x="107950" y="5767388"/>
            <a:ext cx="7705725" cy="166687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56" name="AutoShape 16"/>
          <p:cNvSpPr>
            <a:spLocks noChangeArrowheads="1"/>
          </p:cNvSpPr>
          <p:nvPr/>
        </p:nvSpPr>
        <p:spPr bwMode="auto">
          <a:xfrm>
            <a:off x="107950" y="5964238"/>
            <a:ext cx="7705725" cy="17145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57" name="Text Box 17"/>
          <p:cNvSpPr txBox="1">
            <a:spLocks noChangeArrowheads="1"/>
          </p:cNvSpPr>
          <p:nvPr/>
        </p:nvSpPr>
        <p:spPr bwMode="auto">
          <a:xfrm>
            <a:off x="2771775" y="6237288"/>
            <a:ext cx="21621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latin typeface="Arial" charset="0"/>
              </a:rPr>
              <a:t>Hello.exe</a:t>
            </a: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7740650" y="2822575"/>
            <a:ext cx="1223963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EXE</a:t>
            </a:r>
            <a:br>
              <a:rPr lang="en-US" altLang="zh-CN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文件头</a:t>
            </a:r>
          </a:p>
        </p:txBody>
      </p:sp>
      <p:sp>
        <p:nvSpPr>
          <p:cNvPr id="803859" name="Text Box 19"/>
          <p:cNvSpPr txBox="1">
            <a:spLocks noChangeArrowheads="1"/>
          </p:cNvSpPr>
          <p:nvPr/>
        </p:nvSpPr>
        <p:spPr bwMode="auto">
          <a:xfrm>
            <a:off x="7740650" y="4797425"/>
            <a:ext cx="12239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堆栈段</a:t>
            </a:r>
          </a:p>
        </p:txBody>
      </p:sp>
      <p:sp>
        <p:nvSpPr>
          <p:cNvPr id="803860" name="Text Box 20"/>
          <p:cNvSpPr txBox="1">
            <a:spLocks noChangeArrowheads="1"/>
          </p:cNvSpPr>
          <p:nvPr/>
        </p:nvSpPr>
        <p:spPr bwMode="auto">
          <a:xfrm>
            <a:off x="7885113" y="5445125"/>
            <a:ext cx="12239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数据段</a:t>
            </a:r>
          </a:p>
        </p:txBody>
      </p:sp>
      <p:sp>
        <p:nvSpPr>
          <p:cNvPr id="803861" name="Text Box 21"/>
          <p:cNvSpPr txBox="1">
            <a:spLocks noChangeArrowheads="1"/>
          </p:cNvSpPr>
          <p:nvPr/>
        </p:nvSpPr>
        <p:spPr bwMode="auto">
          <a:xfrm>
            <a:off x="7885113" y="5805488"/>
            <a:ext cx="12239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代码段</a:t>
            </a:r>
          </a:p>
        </p:txBody>
      </p:sp>
      <p:sp>
        <p:nvSpPr>
          <p:cNvPr id="803862" name="Line 22"/>
          <p:cNvSpPr>
            <a:spLocks noChangeShapeType="1"/>
          </p:cNvSpPr>
          <p:nvPr/>
        </p:nvSpPr>
        <p:spPr bwMode="auto">
          <a:xfrm flipV="1">
            <a:off x="7812088" y="5734050"/>
            <a:ext cx="288925" cy="71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63" name="Line 23"/>
          <p:cNvSpPr>
            <a:spLocks noChangeShapeType="1"/>
          </p:cNvSpPr>
          <p:nvPr/>
        </p:nvSpPr>
        <p:spPr bwMode="auto">
          <a:xfrm>
            <a:off x="7812088" y="6021388"/>
            <a:ext cx="28892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64" name="AutoShape 24"/>
          <p:cNvSpPr>
            <a:spLocks noChangeArrowheads="1"/>
          </p:cNvSpPr>
          <p:nvPr/>
        </p:nvSpPr>
        <p:spPr bwMode="auto">
          <a:xfrm>
            <a:off x="1258888" y="1989138"/>
            <a:ext cx="649287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65" name="AutoShape 25"/>
          <p:cNvSpPr>
            <a:spLocks noChangeArrowheads="1"/>
          </p:cNvSpPr>
          <p:nvPr/>
        </p:nvSpPr>
        <p:spPr bwMode="auto">
          <a:xfrm>
            <a:off x="3563938" y="1989138"/>
            <a:ext cx="576262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66" name="Line 26"/>
          <p:cNvSpPr>
            <a:spLocks noChangeShapeType="1"/>
          </p:cNvSpPr>
          <p:nvPr/>
        </p:nvSpPr>
        <p:spPr bwMode="auto">
          <a:xfrm flipV="1">
            <a:off x="4067175" y="1341438"/>
            <a:ext cx="1009650" cy="6477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4716463" y="981075"/>
            <a:ext cx="15843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66"/>
                </a:solidFill>
                <a:latin typeface="Times New Roman" pitchFamily="18" charset="0"/>
              </a:rPr>
              <a:t>文件头长度</a:t>
            </a:r>
            <a:endParaRPr lang="en-US" altLang="zh-CN" sz="20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803868" name="AutoShape 28"/>
          <p:cNvSpPr>
            <a:spLocks noChangeArrowheads="1"/>
          </p:cNvSpPr>
          <p:nvPr/>
        </p:nvSpPr>
        <p:spPr bwMode="auto">
          <a:xfrm>
            <a:off x="5292725" y="1989138"/>
            <a:ext cx="576263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69" name="Line 29"/>
          <p:cNvSpPr>
            <a:spLocks noChangeShapeType="1"/>
          </p:cNvSpPr>
          <p:nvPr/>
        </p:nvSpPr>
        <p:spPr bwMode="auto">
          <a:xfrm flipV="1">
            <a:off x="5795963" y="1341438"/>
            <a:ext cx="1009650" cy="6477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70" name="Text Box 30"/>
          <p:cNvSpPr txBox="1">
            <a:spLocks noChangeArrowheads="1"/>
          </p:cNvSpPr>
          <p:nvPr/>
        </p:nvSpPr>
        <p:spPr bwMode="auto">
          <a:xfrm>
            <a:off x="6588125" y="1052513"/>
            <a:ext cx="7191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66"/>
                </a:solidFill>
                <a:latin typeface="Times New Roman" pitchFamily="18" charset="0"/>
              </a:rPr>
              <a:t>SS</a:t>
            </a:r>
          </a:p>
        </p:txBody>
      </p:sp>
      <p:sp>
        <p:nvSpPr>
          <p:cNvPr id="803871" name="AutoShape 31"/>
          <p:cNvSpPr>
            <a:spLocks noChangeArrowheads="1"/>
          </p:cNvSpPr>
          <p:nvPr/>
        </p:nvSpPr>
        <p:spPr bwMode="auto">
          <a:xfrm>
            <a:off x="1258888" y="2205038"/>
            <a:ext cx="649287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72" name="Text Box 32"/>
          <p:cNvSpPr txBox="1">
            <a:spLocks noChangeArrowheads="1"/>
          </p:cNvSpPr>
          <p:nvPr/>
        </p:nvSpPr>
        <p:spPr bwMode="auto">
          <a:xfrm>
            <a:off x="1836738" y="1299493"/>
            <a:ext cx="7191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SP</a:t>
            </a:r>
          </a:p>
        </p:txBody>
      </p:sp>
      <p:sp>
        <p:nvSpPr>
          <p:cNvPr id="803875" name="Freeform 35"/>
          <p:cNvSpPr>
            <a:spLocks/>
          </p:cNvSpPr>
          <p:nvPr/>
        </p:nvSpPr>
        <p:spPr bwMode="auto">
          <a:xfrm>
            <a:off x="1908175" y="1628775"/>
            <a:ext cx="407988" cy="647700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227" y="272"/>
              </a:cxn>
              <a:cxn ang="0">
                <a:pos x="181" y="0"/>
              </a:cxn>
            </a:cxnLst>
            <a:rect l="0" t="0" r="r" b="b"/>
            <a:pathLst>
              <a:path w="257" h="408">
                <a:moveTo>
                  <a:pt x="0" y="408"/>
                </a:moveTo>
                <a:cubicBezTo>
                  <a:pt x="98" y="374"/>
                  <a:pt x="197" y="340"/>
                  <a:pt x="227" y="272"/>
                </a:cubicBezTo>
                <a:cubicBezTo>
                  <a:pt x="257" y="204"/>
                  <a:pt x="219" y="102"/>
                  <a:pt x="181" y="0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76" name="AutoShape 36"/>
          <p:cNvSpPr>
            <a:spLocks noChangeArrowheads="1"/>
          </p:cNvSpPr>
          <p:nvPr/>
        </p:nvSpPr>
        <p:spPr bwMode="auto">
          <a:xfrm>
            <a:off x="2411413" y="2205038"/>
            <a:ext cx="576262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77" name="Text Box 37"/>
          <p:cNvSpPr txBox="1">
            <a:spLocks noChangeArrowheads="1"/>
          </p:cNvSpPr>
          <p:nvPr/>
        </p:nvSpPr>
        <p:spPr bwMode="auto">
          <a:xfrm>
            <a:off x="2339975" y="1299493"/>
            <a:ext cx="7191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66"/>
                </a:solidFill>
                <a:latin typeface="Times New Roman" pitchFamily="18" charset="0"/>
              </a:rPr>
              <a:t>IP</a:t>
            </a:r>
          </a:p>
        </p:txBody>
      </p:sp>
      <p:sp>
        <p:nvSpPr>
          <p:cNvPr id="803879" name="AutoShape 39"/>
          <p:cNvSpPr>
            <a:spLocks noChangeArrowheads="1"/>
          </p:cNvSpPr>
          <p:nvPr/>
        </p:nvSpPr>
        <p:spPr bwMode="auto">
          <a:xfrm>
            <a:off x="2987675" y="2205038"/>
            <a:ext cx="576263" cy="2159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80" name="Text Box 40"/>
          <p:cNvSpPr txBox="1">
            <a:spLocks noChangeArrowheads="1"/>
          </p:cNvSpPr>
          <p:nvPr/>
        </p:nvSpPr>
        <p:spPr bwMode="auto">
          <a:xfrm>
            <a:off x="2916238" y="1315353"/>
            <a:ext cx="7191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CS</a:t>
            </a:r>
          </a:p>
        </p:txBody>
      </p:sp>
      <p:sp>
        <p:nvSpPr>
          <p:cNvPr id="803882" name="Line 42"/>
          <p:cNvSpPr>
            <a:spLocks noChangeShapeType="1"/>
          </p:cNvSpPr>
          <p:nvPr/>
        </p:nvSpPr>
        <p:spPr bwMode="auto">
          <a:xfrm flipV="1">
            <a:off x="3276600" y="1643050"/>
            <a:ext cx="0" cy="5619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83" name="Line 43"/>
          <p:cNvSpPr>
            <a:spLocks noChangeShapeType="1"/>
          </p:cNvSpPr>
          <p:nvPr/>
        </p:nvSpPr>
        <p:spPr bwMode="auto">
          <a:xfrm flipV="1">
            <a:off x="2700338" y="1628775"/>
            <a:ext cx="0" cy="5762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85" name="Text Box 45"/>
          <p:cNvSpPr txBox="1">
            <a:spLocks noChangeArrowheads="1"/>
          </p:cNvSpPr>
          <p:nvPr/>
        </p:nvSpPr>
        <p:spPr bwMode="auto">
          <a:xfrm>
            <a:off x="4570413" y="754063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66"/>
                </a:solidFill>
                <a:latin typeface="Times New Roman" pitchFamily="18" charset="0"/>
              </a:rPr>
              <a:t>(16</a:t>
            </a:r>
            <a:r>
              <a:rPr lang="zh-CN" altLang="en-US" sz="2000">
                <a:solidFill>
                  <a:srgbClr val="FF0066"/>
                </a:solidFill>
                <a:latin typeface="Times New Roman" pitchFamily="18" charset="0"/>
              </a:rPr>
              <a:t>字节整数倍</a:t>
            </a:r>
            <a:r>
              <a:rPr lang="en-US" altLang="zh-CN" sz="2000">
                <a:solidFill>
                  <a:srgbClr val="FF0066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803886" name="AutoShape 46"/>
          <p:cNvSpPr>
            <a:spLocks noChangeArrowheads="1"/>
          </p:cNvSpPr>
          <p:nvPr/>
        </p:nvSpPr>
        <p:spPr bwMode="auto">
          <a:xfrm>
            <a:off x="3563938" y="2205038"/>
            <a:ext cx="576262" cy="2159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87" name="AutoShape 47"/>
          <p:cNvSpPr>
            <a:spLocks noChangeArrowheads="1"/>
          </p:cNvSpPr>
          <p:nvPr/>
        </p:nvSpPr>
        <p:spPr bwMode="auto">
          <a:xfrm>
            <a:off x="5292725" y="2205038"/>
            <a:ext cx="576263" cy="2159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88" name="AutoShape 48"/>
          <p:cNvSpPr>
            <a:spLocks noChangeArrowheads="1"/>
          </p:cNvSpPr>
          <p:nvPr/>
        </p:nvSpPr>
        <p:spPr bwMode="auto">
          <a:xfrm>
            <a:off x="1331913" y="2420938"/>
            <a:ext cx="576262" cy="2159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91" name="Freeform 51"/>
          <p:cNvSpPr>
            <a:spLocks/>
          </p:cNvSpPr>
          <p:nvPr/>
        </p:nvSpPr>
        <p:spPr bwMode="auto">
          <a:xfrm>
            <a:off x="8794750" y="4292600"/>
            <a:ext cx="325438" cy="1728788"/>
          </a:xfrm>
          <a:custGeom>
            <a:avLst/>
            <a:gdLst/>
            <a:ahLst/>
            <a:cxnLst>
              <a:cxn ang="0">
                <a:pos x="136" y="1089"/>
              </a:cxn>
              <a:cxn ang="0">
                <a:pos x="182" y="862"/>
              </a:cxn>
              <a:cxn ang="0">
                <a:pos x="0" y="0"/>
              </a:cxn>
            </a:cxnLst>
            <a:rect l="0" t="0" r="r" b="b"/>
            <a:pathLst>
              <a:path w="205" h="1089">
                <a:moveTo>
                  <a:pt x="136" y="1089"/>
                </a:moveTo>
                <a:cubicBezTo>
                  <a:pt x="170" y="1066"/>
                  <a:pt x="205" y="1043"/>
                  <a:pt x="182" y="862"/>
                </a:cubicBezTo>
                <a:cubicBezTo>
                  <a:pt x="159" y="681"/>
                  <a:pt x="79" y="340"/>
                  <a:pt x="0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920" name="AutoShape 80"/>
          <p:cNvSpPr>
            <a:spLocks noChangeArrowheads="1"/>
          </p:cNvSpPr>
          <p:nvPr/>
        </p:nvSpPr>
        <p:spPr bwMode="auto">
          <a:xfrm>
            <a:off x="1619250" y="5949950"/>
            <a:ext cx="576263" cy="2159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677863" y="4371975"/>
            <a:ext cx="261937" cy="1819275"/>
            <a:chOff x="435" y="2754"/>
            <a:chExt cx="165" cy="1146"/>
          </a:xfrm>
        </p:grpSpPr>
        <p:sp>
          <p:nvSpPr>
            <p:cNvPr id="803929" name="Text Box 89"/>
            <p:cNvSpPr txBox="1">
              <a:spLocks noChangeArrowheads="1"/>
            </p:cNvSpPr>
            <p:nvPr/>
          </p:nvSpPr>
          <p:spPr bwMode="auto">
            <a:xfrm>
              <a:off x="435" y="2754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03930" name="Text Box 90"/>
            <p:cNvSpPr txBox="1">
              <a:spLocks noChangeArrowheads="1"/>
            </p:cNvSpPr>
            <p:nvPr/>
          </p:nvSpPr>
          <p:spPr bwMode="auto">
            <a:xfrm>
              <a:off x="435" y="2871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03931" name="Text Box 91"/>
            <p:cNvSpPr txBox="1">
              <a:spLocks noChangeArrowheads="1"/>
            </p:cNvSpPr>
            <p:nvPr/>
          </p:nvSpPr>
          <p:spPr bwMode="auto">
            <a:xfrm>
              <a:off x="435" y="2991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03932" name="Text Box 92"/>
            <p:cNvSpPr txBox="1">
              <a:spLocks noChangeArrowheads="1"/>
            </p:cNvSpPr>
            <p:nvPr/>
          </p:nvSpPr>
          <p:spPr bwMode="auto">
            <a:xfrm>
              <a:off x="435" y="3114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03933" name="Text Box 93"/>
            <p:cNvSpPr txBox="1">
              <a:spLocks noChangeArrowheads="1"/>
            </p:cNvSpPr>
            <p:nvPr/>
          </p:nvSpPr>
          <p:spPr bwMode="auto">
            <a:xfrm>
              <a:off x="435" y="3231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03934" name="Text Box 94"/>
            <p:cNvSpPr txBox="1">
              <a:spLocks noChangeArrowheads="1"/>
            </p:cNvSpPr>
            <p:nvPr/>
          </p:nvSpPr>
          <p:spPr bwMode="auto">
            <a:xfrm>
              <a:off x="435" y="3351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03935" name="Text Box 95"/>
            <p:cNvSpPr txBox="1">
              <a:spLocks noChangeArrowheads="1"/>
            </p:cNvSpPr>
            <p:nvPr/>
          </p:nvSpPr>
          <p:spPr bwMode="auto">
            <a:xfrm>
              <a:off x="435" y="3471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03936" name="Text Box 96"/>
            <p:cNvSpPr txBox="1">
              <a:spLocks noChangeArrowheads="1"/>
            </p:cNvSpPr>
            <p:nvPr/>
          </p:nvSpPr>
          <p:spPr bwMode="auto">
            <a:xfrm>
              <a:off x="435" y="3588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03937" name="Text Box 97"/>
            <p:cNvSpPr txBox="1">
              <a:spLocks noChangeArrowheads="1"/>
            </p:cNvSpPr>
            <p:nvPr/>
          </p:nvSpPr>
          <p:spPr bwMode="auto">
            <a:xfrm>
              <a:off x="435" y="3708"/>
              <a:ext cx="16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0</a:t>
              </a:r>
            </a:p>
          </p:txBody>
        </p:sp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9847" y="2716052"/>
            <a:ext cx="4643470" cy="1529119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rgbClr val="808080"/>
            </a:outerShdw>
          </a:effectLst>
        </p:spPr>
      </p:pic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5519755" y="2952668"/>
            <a:ext cx="762000" cy="1162050"/>
            <a:chOff x="3495" y="1881"/>
            <a:chExt cx="480" cy="732"/>
          </a:xfrm>
        </p:grpSpPr>
        <p:sp>
          <p:nvSpPr>
            <p:cNvPr id="803892" name="AutoShape 52"/>
            <p:cNvSpPr>
              <a:spLocks noChangeArrowheads="1"/>
            </p:cNvSpPr>
            <p:nvPr/>
          </p:nvSpPr>
          <p:spPr bwMode="auto">
            <a:xfrm>
              <a:off x="3495" y="1881"/>
              <a:ext cx="477" cy="108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893" name="AutoShape 53"/>
            <p:cNvSpPr>
              <a:spLocks noChangeArrowheads="1"/>
            </p:cNvSpPr>
            <p:nvPr/>
          </p:nvSpPr>
          <p:spPr bwMode="auto">
            <a:xfrm>
              <a:off x="3495" y="1989"/>
              <a:ext cx="477" cy="105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894" name="AutoShape 54"/>
            <p:cNvSpPr>
              <a:spLocks noChangeArrowheads="1"/>
            </p:cNvSpPr>
            <p:nvPr/>
          </p:nvSpPr>
          <p:spPr bwMode="auto">
            <a:xfrm>
              <a:off x="3495" y="2094"/>
              <a:ext cx="477" cy="102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895" name="AutoShape 55"/>
            <p:cNvSpPr>
              <a:spLocks noChangeArrowheads="1"/>
            </p:cNvSpPr>
            <p:nvPr/>
          </p:nvSpPr>
          <p:spPr bwMode="auto">
            <a:xfrm>
              <a:off x="3498" y="2196"/>
              <a:ext cx="477" cy="105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896" name="AutoShape 56"/>
            <p:cNvSpPr>
              <a:spLocks noChangeArrowheads="1"/>
            </p:cNvSpPr>
            <p:nvPr/>
          </p:nvSpPr>
          <p:spPr bwMode="auto">
            <a:xfrm>
              <a:off x="3495" y="2301"/>
              <a:ext cx="477" cy="102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897" name="AutoShape 57"/>
            <p:cNvSpPr>
              <a:spLocks noChangeArrowheads="1"/>
            </p:cNvSpPr>
            <p:nvPr/>
          </p:nvSpPr>
          <p:spPr bwMode="auto">
            <a:xfrm>
              <a:off x="3495" y="2403"/>
              <a:ext cx="477" cy="105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898" name="AutoShape 58"/>
            <p:cNvSpPr>
              <a:spLocks noChangeArrowheads="1"/>
            </p:cNvSpPr>
            <p:nvPr/>
          </p:nvSpPr>
          <p:spPr bwMode="auto">
            <a:xfrm>
              <a:off x="3495" y="2508"/>
              <a:ext cx="477" cy="105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7000892" y="2952668"/>
            <a:ext cx="1862138" cy="1162050"/>
            <a:chOff x="3495" y="1881"/>
            <a:chExt cx="480" cy="732"/>
          </a:xfrm>
        </p:grpSpPr>
        <p:sp>
          <p:nvSpPr>
            <p:cNvPr id="803902" name="AutoShape 62"/>
            <p:cNvSpPr>
              <a:spLocks noChangeArrowheads="1"/>
            </p:cNvSpPr>
            <p:nvPr/>
          </p:nvSpPr>
          <p:spPr bwMode="auto">
            <a:xfrm>
              <a:off x="3495" y="1881"/>
              <a:ext cx="477" cy="108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03" name="AutoShape 63"/>
            <p:cNvSpPr>
              <a:spLocks noChangeArrowheads="1"/>
            </p:cNvSpPr>
            <p:nvPr/>
          </p:nvSpPr>
          <p:spPr bwMode="auto">
            <a:xfrm>
              <a:off x="3495" y="1989"/>
              <a:ext cx="477" cy="105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04" name="AutoShape 64"/>
            <p:cNvSpPr>
              <a:spLocks noChangeArrowheads="1"/>
            </p:cNvSpPr>
            <p:nvPr/>
          </p:nvSpPr>
          <p:spPr bwMode="auto">
            <a:xfrm>
              <a:off x="3495" y="2094"/>
              <a:ext cx="477" cy="102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05" name="AutoShape 65"/>
            <p:cNvSpPr>
              <a:spLocks noChangeArrowheads="1"/>
            </p:cNvSpPr>
            <p:nvPr/>
          </p:nvSpPr>
          <p:spPr bwMode="auto">
            <a:xfrm>
              <a:off x="3498" y="2196"/>
              <a:ext cx="477" cy="105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06" name="AutoShape 66"/>
            <p:cNvSpPr>
              <a:spLocks noChangeArrowheads="1"/>
            </p:cNvSpPr>
            <p:nvPr/>
          </p:nvSpPr>
          <p:spPr bwMode="auto">
            <a:xfrm>
              <a:off x="3495" y="2301"/>
              <a:ext cx="477" cy="102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07" name="AutoShape 67"/>
            <p:cNvSpPr>
              <a:spLocks noChangeArrowheads="1"/>
            </p:cNvSpPr>
            <p:nvPr/>
          </p:nvSpPr>
          <p:spPr bwMode="auto">
            <a:xfrm>
              <a:off x="3495" y="2403"/>
              <a:ext cx="477" cy="105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08" name="AutoShape 68"/>
            <p:cNvSpPr>
              <a:spLocks noChangeArrowheads="1"/>
            </p:cNvSpPr>
            <p:nvPr/>
          </p:nvSpPr>
          <p:spPr bwMode="auto">
            <a:xfrm>
              <a:off x="3495" y="2508"/>
              <a:ext cx="477" cy="105"/>
            </a:xfrm>
            <a:prstGeom prst="roundRect">
              <a:avLst>
                <a:gd name="adj" fmla="val 50000"/>
              </a:avLst>
            </a:prstGeom>
            <a:noFill/>
            <a:ln w="12700" algn="ctr">
              <a:solidFill>
                <a:srgbClr val="FF0066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6281755" y="3038393"/>
            <a:ext cx="714375" cy="1000125"/>
            <a:chOff x="3975" y="1935"/>
            <a:chExt cx="450" cy="630"/>
          </a:xfrm>
        </p:grpSpPr>
        <p:sp>
          <p:nvSpPr>
            <p:cNvPr id="803909" name="Line 69"/>
            <p:cNvSpPr>
              <a:spLocks noChangeShapeType="1"/>
            </p:cNvSpPr>
            <p:nvPr/>
          </p:nvSpPr>
          <p:spPr bwMode="auto">
            <a:xfrm>
              <a:off x="3975" y="1935"/>
              <a:ext cx="447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10" name="Line 70"/>
            <p:cNvSpPr>
              <a:spLocks noChangeShapeType="1"/>
            </p:cNvSpPr>
            <p:nvPr/>
          </p:nvSpPr>
          <p:spPr bwMode="auto">
            <a:xfrm>
              <a:off x="3975" y="2040"/>
              <a:ext cx="447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11" name="Line 71"/>
            <p:cNvSpPr>
              <a:spLocks noChangeShapeType="1"/>
            </p:cNvSpPr>
            <p:nvPr/>
          </p:nvSpPr>
          <p:spPr bwMode="auto">
            <a:xfrm>
              <a:off x="3978" y="2145"/>
              <a:ext cx="447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12" name="Line 72"/>
            <p:cNvSpPr>
              <a:spLocks noChangeShapeType="1"/>
            </p:cNvSpPr>
            <p:nvPr/>
          </p:nvSpPr>
          <p:spPr bwMode="auto">
            <a:xfrm>
              <a:off x="3978" y="2247"/>
              <a:ext cx="447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13" name="Line 73"/>
            <p:cNvSpPr>
              <a:spLocks noChangeShapeType="1"/>
            </p:cNvSpPr>
            <p:nvPr/>
          </p:nvSpPr>
          <p:spPr bwMode="auto">
            <a:xfrm>
              <a:off x="3978" y="2352"/>
              <a:ext cx="447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14" name="Line 74"/>
            <p:cNvSpPr>
              <a:spLocks noChangeShapeType="1"/>
            </p:cNvSpPr>
            <p:nvPr/>
          </p:nvSpPr>
          <p:spPr bwMode="auto">
            <a:xfrm>
              <a:off x="3978" y="2457"/>
              <a:ext cx="447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915" name="Line 75"/>
            <p:cNvSpPr>
              <a:spLocks noChangeShapeType="1"/>
            </p:cNvSpPr>
            <p:nvPr/>
          </p:nvSpPr>
          <p:spPr bwMode="auto">
            <a:xfrm>
              <a:off x="3978" y="2565"/>
              <a:ext cx="447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3918" name="Text Box 78"/>
          <p:cNvSpPr txBox="1">
            <a:spLocks noChangeArrowheads="1"/>
          </p:cNvSpPr>
          <p:nvPr/>
        </p:nvSpPr>
        <p:spPr bwMode="auto">
          <a:xfrm>
            <a:off x="5241942" y="2643182"/>
            <a:ext cx="13462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66"/>
                </a:solidFill>
                <a:latin typeface="Arial" charset="0"/>
              </a:rPr>
              <a:t>可执行代码</a:t>
            </a:r>
          </a:p>
        </p:txBody>
      </p:sp>
      <p:sp>
        <p:nvSpPr>
          <p:cNvPr id="803917" name="Text Box 77"/>
          <p:cNvSpPr txBox="1">
            <a:spLocks noChangeArrowheads="1"/>
          </p:cNvSpPr>
          <p:nvPr/>
        </p:nvSpPr>
        <p:spPr bwMode="auto">
          <a:xfrm>
            <a:off x="6918342" y="2643182"/>
            <a:ext cx="13462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66"/>
                </a:solidFill>
                <a:latin typeface="Arial" charset="0"/>
              </a:rPr>
              <a:t>指令助记符</a:t>
            </a:r>
          </a:p>
        </p:txBody>
      </p:sp>
      <p:pic>
        <p:nvPicPr>
          <p:cNvPr id="803938" name="Picture 9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275" y="1643050"/>
            <a:ext cx="7921625" cy="382746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</p:pic>
      <p:sp>
        <p:nvSpPr>
          <p:cNvPr id="803939" name="AutoShape 99"/>
          <p:cNvSpPr>
            <a:spLocks noChangeArrowheads="1"/>
          </p:cNvSpPr>
          <p:nvPr/>
        </p:nvSpPr>
        <p:spPr bwMode="auto">
          <a:xfrm>
            <a:off x="1947887" y="3773475"/>
            <a:ext cx="838200" cy="17145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00FF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940" name="AutoShape 100"/>
          <p:cNvSpPr>
            <a:spLocks noChangeArrowheads="1"/>
          </p:cNvSpPr>
          <p:nvPr/>
        </p:nvSpPr>
        <p:spPr bwMode="auto">
          <a:xfrm>
            <a:off x="3662387" y="2439975"/>
            <a:ext cx="533400" cy="17145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FF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941" name="Text Box 101"/>
          <p:cNvSpPr txBox="1">
            <a:spLocks noChangeArrowheads="1"/>
          </p:cNvSpPr>
          <p:nvPr/>
        </p:nvSpPr>
        <p:spPr bwMode="auto">
          <a:xfrm>
            <a:off x="4100537" y="2309800"/>
            <a:ext cx="14763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FFFF"/>
                </a:solidFill>
                <a:latin typeface="Times New Roman" pitchFamily="18" charset="0"/>
              </a:rPr>
              <a:t>1541</a:t>
            </a:r>
            <a:r>
              <a:rPr lang="en-US" altLang="zh-CN" sz="2000">
                <a:solidFill>
                  <a:srgbClr val="FFFF00"/>
                </a:solidFill>
                <a:latin typeface="Times New Roman" pitchFamily="18" charset="0"/>
              </a:rPr>
              <a:t>+0007</a:t>
            </a:r>
          </a:p>
        </p:txBody>
      </p:sp>
      <p:sp>
        <p:nvSpPr>
          <p:cNvPr id="803942" name="AutoShape 102"/>
          <p:cNvSpPr>
            <a:spLocks noChangeArrowheads="1"/>
          </p:cNvSpPr>
          <p:nvPr/>
        </p:nvSpPr>
        <p:spPr bwMode="auto">
          <a:xfrm>
            <a:off x="2852762" y="3773475"/>
            <a:ext cx="800100" cy="17145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FF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943" name="Text Box 103"/>
          <p:cNvSpPr txBox="1">
            <a:spLocks noChangeArrowheads="1"/>
          </p:cNvSpPr>
          <p:nvPr/>
        </p:nvSpPr>
        <p:spPr bwMode="auto">
          <a:xfrm>
            <a:off x="4271987" y="3100375"/>
            <a:ext cx="14763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FFFF"/>
                </a:solidFill>
                <a:latin typeface="Times New Roman" pitchFamily="18" charset="0"/>
              </a:rPr>
              <a:t>1541</a:t>
            </a:r>
            <a:r>
              <a:rPr lang="en-US" altLang="zh-CN" sz="2000">
                <a:solidFill>
                  <a:srgbClr val="FFFF00"/>
                </a:solidFill>
                <a:latin typeface="Times New Roman" pitchFamily="18" charset="0"/>
              </a:rPr>
              <a:t>+0008</a:t>
            </a:r>
          </a:p>
        </p:txBody>
      </p:sp>
      <p:sp>
        <p:nvSpPr>
          <p:cNvPr id="803944" name="Freeform 104"/>
          <p:cNvSpPr>
            <a:spLocks/>
          </p:cNvSpPr>
          <p:nvPr/>
        </p:nvSpPr>
        <p:spPr bwMode="auto">
          <a:xfrm>
            <a:off x="3614762" y="3319450"/>
            <a:ext cx="790575" cy="466725"/>
          </a:xfrm>
          <a:custGeom>
            <a:avLst/>
            <a:gdLst/>
            <a:ahLst/>
            <a:cxnLst>
              <a:cxn ang="0">
                <a:pos x="0" y="294"/>
              </a:cxn>
              <a:cxn ang="0">
                <a:pos x="162" y="126"/>
              </a:cxn>
              <a:cxn ang="0">
                <a:pos x="492" y="0"/>
              </a:cxn>
            </a:cxnLst>
            <a:rect l="0" t="0" r="r" b="b"/>
            <a:pathLst>
              <a:path w="492" h="294">
                <a:moveTo>
                  <a:pt x="0" y="294"/>
                </a:moveTo>
                <a:cubicBezTo>
                  <a:pt x="40" y="234"/>
                  <a:pt x="80" y="175"/>
                  <a:pt x="162" y="126"/>
                </a:cubicBezTo>
                <a:cubicBezTo>
                  <a:pt x="244" y="77"/>
                  <a:pt x="368" y="38"/>
                  <a:pt x="492" y="0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6" name="AutoShape 9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84368" y="908521"/>
            <a:ext cx="1008063" cy="576263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chemeClr val="bg2"/>
                </a:solidFill>
              </a:rPr>
              <a:t>源程序</a:t>
            </a:r>
          </a:p>
        </p:txBody>
      </p:sp>
      <p:sp>
        <p:nvSpPr>
          <p:cNvPr id="89" name="动作按钮: 后退或前一项 88">
            <a:hlinkClick r:id="" action="ppaction://hlinkshowjump?jump=previousslide" highlightClick="1"/>
          </p:cNvPr>
          <p:cNvSpPr/>
          <p:nvPr/>
        </p:nvSpPr>
        <p:spPr bwMode="auto">
          <a:xfrm>
            <a:off x="8388424" y="260648"/>
            <a:ext cx="504056" cy="504056"/>
          </a:xfrm>
          <a:prstGeom prst="actionButtonBackPrevious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0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3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3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8039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8039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8039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80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803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803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803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91" grpId="0" animBg="1"/>
      <p:bldP spid="803918" grpId="0"/>
      <p:bldP spid="803917" grpId="0"/>
      <p:bldP spid="803939" grpId="0" animBg="1"/>
      <p:bldP spid="803940" grpId="0" animBg="1"/>
      <p:bldP spid="803941" grpId="0"/>
      <p:bldP spid="803942" grpId="0" animBg="1"/>
      <p:bldP spid="803943" grpId="0"/>
      <p:bldP spid="8039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66" y="404795"/>
            <a:ext cx="8229600" cy="523875"/>
          </a:xfrm>
        </p:spPr>
        <p:txBody>
          <a:bodyPr/>
          <a:lstStyle/>
          <a:p>
            <a:r>
              <a:rPr lang="zh-CN" altLang="zh-CN" dirty="0" smtClean="0"/>
              <a:t>马克·茨柏克沃斯基（</a:t>
            </a:r>
            <a:r>
              <a:rPr lang="en-US" altLang="zh-CN" dirty="0" smtClean="0"/>
              <a:t>Mark </a:t>
            </a:r>
            <a:r>
              <a:rPr lang="en-US" altLang="zh-CN" dirty="0" err="1" smtClean="0"/>
              <a:t>Zbikowski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992" y="909637"/>
            <a:ext cx="6543692" cy="351949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曾是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高级构架师和最早的计算机黑客之一，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DOS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可执行文件格式的设计者。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曾带领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OS/2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Cairo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Windows NT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团队。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2006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年，为公司服务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25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年，是除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Bill Gates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和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Steve Ballmer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之外，获得这一殊荣的第一位员工。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67BBA-6122-44C3-AFE0-795B6DC3B05B}" type="slidenum">
              <a:rPr lang="zh-CN" altLang="en-US" smtClean="0"/>
              <a:pPr/>
              <a:t>33</a:t>
            </a:fld>
            <a:endParaRPr lang="en-US" altLang="zh-CN"/>
          </a:p>
        </p:txBody>
      </p:sp>
      <p:pic>
        <p:nvPicPr>
          <p:cNvPr id="902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6451" y="857232"/>
            <a:ext cx="2224705" cy="3343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85794" y="4357694"/>
            <a:ext cx="754379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800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于</a:t>
            </a:r>
            <a:r>
              <a:rPr lang="en-US" altLang="zh-CN" sz="2800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2006</a:t>
            </a:r>
            <a:r>
              <a:rPr lang="zh-CN" altLang="en-US" sz="2800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年</a:t>
            </a:r>
            <a:r>
              <a:rPr lang="en-US" altLang="zh-CN" sz="2800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lang="zh-CN" altLang="en-US" sz="2800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月从 </a:t>
            </a:r>
            <a:r>
              <a:rPr lang="en-US" altLang="zh-CN" sz="2800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Microsoft </a:t>
            </a:r>
            <a:r>
              <a:rPr lang="zh-CN" altLang="en-US" sz="2800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退休。</a:t>
            </a:r>
            <a:endParaRPr lang="en-US" altLang="zh-CN" sz="2800" kern="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algn="l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800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目前是 </a:t>
            </a:r>
            <a:r>
              <a:rPr lang="en-US" altLang="zh-CN" sz="2800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Blue Dot </a:t>
            </a:r>
            <a:r>
              <a:rPr lang="zh-CN" altLang="en-US" sz="2800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的技术顾问和投资方，同时还是华盛顿大学的讲师。</a:t>
            </a:r>
            <a:endParaRPr lang="en-US" altLang="zh-CN" sz="2800" kern="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algn="l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800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持有哈佛大学应用数学学士学位和耶鲁大学硕士学位。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AutoShape 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58214" y="5715016"/>
            <a:ext cx="504825" cy="503237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2F7F6-8C59-4A3C-A241-B7281FF4C88A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（二）汇编语言的基本元素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整数常量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9638"/>
            <a:ext cx="8713788" cy="5832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[{+|-}] digits [</a:t>
            </a:r>
            <a:r>
              <a:rPr lang="en-US" altLang="zh-CN" i="1" dirty="0">
                <a:latin typeface="Courier New" pitchFamily="49" charset="0"/>
              </a:rPr>
              <a:t>radix</a:t>
            </a:r>
            <a:r>
              <a:rPr lang="en-US" altLang="zh-CN" dirty="0">
                <a:latin typeface="Courier New" pitchFamily="49" charset="0"/>
              </a:rPr>
              <a:t>]</a:t>
            </a:r>
          </a:p>
          <a:p>
            <a:r>
              <a:rPr lang="en-US" altLang="zh-CN" dirty="0">
                <a:latin typeface="Courier New" pitchFamily="49" charset="0"/>
              </a:rPr>
              <a:t>[…]</a:t>
            </a:r>
            <a:r>
              <a:rPr lang="zh-CN" altLang="en-US" dirty="0">
                <a:latin typeface="Courier New" pitchFamily="49" charset="0"/>
              </a:rPr>
              <a:t>中的参数可选；</a:t>
            </a:r>
          </a:p>
          <a:p>
            <a:r>
              <a:rPr lang="en-US" altLang="zh-CN" dirty="0">
                <a:latin typeface="Courier New" pitchFamily="49" charset="0"/>
              </a:rPr>
              <a:t>{…|…}</a:t>
            </a:r>
            <a:r>
              <a:rPr lang="zh-CN" altLang="en-US" dirty="0">
                <a:latin typeface="Times New Roman" pitchFamily="18" charset="0"/>
              </a:rPr>
              <a:t>多选一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Times New Roman" pitchFamily="18" charset="0"/>
              </a:rPr>
              <a:t>由</a:t>
            </a:r>
            <a:r>
              <a:rPr lang="zh-CN" altLang="en-US" dirty="0" smtClean="0">
                <a:latin typeface="Times New Roman" pitchFamily="18" charset="0"/>
              </a:rPr>
              <a:t>“</a:t>
            </a:r>
            <a:r>
              <a:rPr lang="en-US" altLang="zh-CN" dirty="0" smtClean="0">
                <a:latin typeface="Times New Roman" pitchFamily="18" charset="0"/>
              </a:rPr>
              <a:t>|</a:t>
            </a:r>
            <a:r>
              <a:rPr lang="zh-CN" altLang="en-US" dirty="0" smtClean="0">
                <a:latin typeface="Times New Roman" pitchFamily="18" charset="0"/>
              </a:rPr>
              <a:t>”分割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r>
              <a:rPr lang="en-US" altLang="zh-CN" i="1" dirty="0">
                <a:latin typeface="Courier New" pitchFamily="49" charset="0"/>
              </a:rPr>
              <a:t>radix</a:t>
            </a:r>
            <a:r>
              <a:rPr lang="zh-CN" altLang="en-US" dirty="0">
                <a:latin typeface="Times New Roman" pitchFamily="18" charset="0"/>
              </a:rPr>
              <a:t>（基数后缀）可以是以下之一（大小写均可）</a:t>
            </a:r>
            <a:r>
              <a:rPr lang="en-US" altLang="zh-CN" dirty="0">
                <a:latin typeface="Times New Roman" pitchFamily="18" charset="0"/>
              </a:rPr>
              <a:t>: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/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/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/>
            </a:r>
            <a:br>
              <a:rPr lang="en-US" altLang="zh-CN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例：</a:t>
            </a:r>
            <a:br>
              <a:rPr lang="zh-CN" altLang="en-US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26		26d		11010011b		42q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42o		1Ah	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A3h</a:t>
            </a:r>
          </a:p>
        </p:txBody>
      </p:sp>
      <p:graphicFrame>
        <p:nvGraphicFramePr>
          <p:cNvPr id="788582" name="Group 102"/>
          <p:cNvGraphicFramePr>
            <a:graphicFrameLocks noGrp="1"/>
          </p:cNvGraphicFramePr>
          <p:nvPr/>
        </p:nvGraphicFramePr>
        <p:xfrm>
          <a:off x="2051050" y="3070225"/>
          <a:ext cx="6096000" cy="1554480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十六进制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二进制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q/o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八进制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编码实数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十进制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5CC1E0-E8F8-4F42-9CB8-608F67B7B63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（二）汇编语言的基本元素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006600"/>
                </a:solidFill>
              </a:rPr>
              <a:t>整数表达式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508500"/>
            <a:ext cx="8713788" cy="2160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  <a:r>
              <a:rPr lang="zh-CN" altLang="en-US">
                <a:latin typeface="Courier New" pitchFamily="49" charset="0"/>
              </a:rPr>
              <a:t>	</a:t>
            </a:r>
            <a:r>
              <a:rPr lang="en-US" altLang="zh-CN">
                <a:latin typeface="Courier New" pitchFamily="49" charset="0"/>
              </a:rPr>
              <a:t>16/5</a:t>
            </a:r>
            <a:br>
              <a:rPr lang="en-US" altLang="zh-CN">
                <a:latin typeface="Courier New" pitchFamily="49" charset="0"/>
              </a:rPr>
            </a:br>
            <a:r>
              <a:rPr lang="en-US" altLang="zh-CN">
                <a:latin typeface="Courier New" pitchFamily="49" charset="0"/>
              </a:rPr>
              <a:t>	-(3+4)*(6-1)</a:t>
            </a:r>
            <a:br>
              <a:rPr lang="en-US" altLang="zh-CN">
                <a:latin typeface="Courier New" pitchFamily="49" charset="0"/>
              </a:rPr>
            </a:br>
            <a:r>
              <a:rPr lang="en-US" altLang="zh-CN">
                <a:latin typeface="Courier New" pitchFamily="49" charset="0"/>
              </a:rPr>
              <a:t>	-3+4*6-1</a:t>
            </a:r>
            <a:br>
              <a:rPr lang="en-US" altLang="zh-CN">
                <a:latin typeface="Courier New" pitchFamily="49" charset="0"/>
              </a:rPr>
            </a:br>
            <a:r>
              <a:rPr lang="en-US" altLang="zh-CN">
                <a:latin typeface="Courier New" pitchFamily="49" charset="0"/>
              </a:rPr>
              <a:t>	25 mod 3</a:t>
            </a:r>
          </a:p>
        </p:txBody>
      </p:sp>
      <p:graphicFrame>
        <p:nvGraphicFramePr>
          <p:cNvPr id="789589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78900"/>
              </p:ext>
            </p:extLst>
          </p:nvPr>
        </p:nvGraphicFramePr>
        <p:xfrm>
          <a:off x="1284288" y="908050"/>
          <a:ext cx="6096000" cy="32004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算术运算符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优先级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圆括号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单目加、减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*，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乘、除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MOD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取模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加、减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24D8F7-848B-4DCE-B64A-21219FAC2D7E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（二）汇编语言的基本元素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字符、字符串常量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  <a:br>
              <a:rPr lang="zh-CN" altLang="en-US">
                <a:latin typeface="Times New Roman" pitchFamily="18" charset="0"/>
              </a:rPr>
            </a:br>
            <a:r>
              <a:rPr lang="en-US" altLang="zh-CN">
                <a:latin typeface="Courier New" pitchFamily="49" charset="0"/>
              </a:rPr>
              <a:t>'A'</a:t>
            </a:r>
            <a:br>
              <a:rPr lang="en-US" altLang="zh-CN">
                <a:latin typeface="Courier New" pitchFamily="49" charset="0"/>
              </a:rPr>
            </a:br>
            <a:r>
              <a:rPr lang="en-US" altLang="zh-CN">
                <a:latin typeface="Courier New" pitchFamily="49" charset="0"/>
              </a:rPr>
              <a:t>"d"</a:t>
            </a:r>
            <a:br>
              <a:rPr lang="en-US" altLang="zh-CN">
                <a:latin typeface="Courier New" pitchFamily="49" charset="0"/>
              </a:rPr>
            </a:br>
            <a:r>
              <a:rPr lang="en-US" altLang="zh-CN">
                <a:latin typeface="Courier New" pitchFamily="49" charset="0"/>
              </a:rPr>
              <a:t>'ABC'</a:t>
            </a:r>
            <a:br>
              <a:rPr lang="en-US" altLang="zh-CN">
                <a:latin typeface="Courier New" pitchFamily="49" charset="0"/>
              </a:rPr>
            </a:br>
            <a:r>
              <a:rPr lang="en-US" altLang="zh-CN">
                <a:latin typeface="Courier New" pitchFamily="49" charset="0"/>
              </a:rPr>
              <a:t>"Goodnight, Gracie"</a:t>
            </a:r>
            <a:br>
              <a:rPr lang="en-US" altLang="zh-CN">
                <a:latin typeface="Courier New" pitchFamily="49" charset="0"/>
              </a:rPr>
            </a:br>
            <a:r>
              <a:rPr lang="en-US" altLang="zh-CN">
                <a:latin typeface="Courier New" pitchFamily="49" charset="0"/>
              </a:rPr>
              <a:t>'4096'</a:t>
            </a:r>
            <a:br>
              <a:rPr lang="en-US" altLang="zh-CN">
                <a:latin typeface="Courier New" pitchFamily="49" charset="0"/>
              </a:rPr>
            </a:br>
            <a:r>
              <a:rPr lang="en-US" altLang="zh-CN">
                <a:latin typeface="Courier New" pitchFamily="49" charset="0"/>
              </a:rPr>
              <a:t>"This isn't a test"</a:t>
            </a:r>
            <a:br>
              <a:rPr lang="en-US" altLang="zh-CN">
                <a:latin typeface="Courier New" pitchFamily="49" charset="0"/>
              </a:rPr>
            </a:br>
            <a:r>
              <a:rPr lang="en-US" altLang="zh-CN">
                <a:latin typeface="Courier New" pitchFamily="49" charset="0"/>
              </a:rPr>
              <a:t>'Say "Goodnight," Gracie'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051FE9-A337-4A1E-90D6-4D995BFA294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（二）汇编语言的基本元素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006600"/>
                </a:solidFill>
              </a:rPr>
              <a:t>保留字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dirty="0">
                <a:latin typeface="Courier New" pitchFamily="49" charset="0"/>
              </a:rPr>
              <a:t>保留字：有特殊含义，只能用于正确的上下文环境中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指令助记符</a:t>
            </a:r>
            <a:r>
              <a:rPr lang="zh-CN" altLang="en-US" dirty="0">
                <a:latin typeface="Courier New" pitchFamily="49" charset="0"/>
              </a:rPr>
              <a:t>，例如：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MOV</a:t>
            </a:r>
            <a:r>
              <a:rPr lang="zh-CN" altLang="en-US" dirty="0">
                <a:latin typeface="Courier New" pitchFamily="49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ADD</a:t>
            </a:r>
            <a:r>
              <a:rPr lang="zh-CN" altLang="en-US" dirty="0">
                <a:latin typeface="Courier New" pitchFamily="49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MUL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伪指令</a:t>
            </a:r>
            <a:r>
              <a:rPr lang="zh-CN" altLang="en-US" dirty="0">
                <a:latin typeface="Times New Roman" pitchFamily="18" charset="0"/>
              </a:rPr>
              <a:t>，告诉</a:t>
            </a:r>
            <a:r>
              <a:rPr lang="en-US" altLang="zh-CN" dirty="0">
                <a:latin typeface="Times New Roman" pitchFamily="18" charset="0"/>
              </a:rPr>
              <a:t>MASM</a:t>
            </a:r>
            <a:r>
              <a:rPr lang="zh-CN" altLang="en-US" dirty="0">
                <a:latin typeface="Times New Roman" pitchFamily="18" charset="0"/>
              </a:rPr>
              <a:t>如何</a:t>
            </a:r>
            <a:r>
              <a:rPr lang="zh-CN" altLang="en-US" dirty="0" smtClean="0">
                <a:latin typeface="Times New Roman" pitchFamily="18" charset="0"/>
              </a:rPr>
              <a:t>编译程序，如：</a:t>
            </a: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ASSUME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OFFSET</a:t>
            </a: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属性</a:t>
            </a:r>
            <a:r>
              <a:rPr lang="zh-CN" altLang="en-US" dirty="0">
                <a:latin typeface="Times New Roman" pitchFamily="18" charset="0"/>
              </a:rPr>
              <a:t>，为变量和操作数提供有关尺寸及使用方式信息，如：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BYTE</a:t>
            </a:r>
            <a:r>
              <a:rPr lang="zh-CN" altLang="en-US" dirty="0">
                <a:latin typeface="Courier New" pitchFamily="49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WORD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运算符</a:t>
            </a:r>
            <a:r>
              <a:rPr lang="zh-CN" altLang="en-US" dirty="0">
                <a:latin typeface="Times New Roman" pitchFamily="18" charset="0"/>
              </a:rPr>
              <a:t>，用在常量表达式</a:t>
            </a:r>
            <a:r>
              <a:rPr lang="zh-CN" altLang="en-US" dirty="0" smtClean="0">
                <a:latin typeface="Times New Roman" pitchFamily="18" charset="0"/>
              </a:rPr>
              <a:t>中，如：</a:t>
            </a: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+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-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*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/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预定义符号</a:t>
            </a:r>
            <a:r>
              <a:rPr lang="zh-CN" altLang="en-US" dirty="0">
                <a:latin typeface="Times New Roman" pitchFamily="18" charset="0"/>
              </a:rPr>
              <a:t>，例如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@data</a:t>
            </a:r>
            <a:r>
              <a:rPr lang="zh-CN" altLang="en-US" dirty="0">
                <a:latin typeface="Times New Roman" pitchFamily="18" charset="0"/>
              </a:rPr>
              <a:t>，在编译时返回整数常量值。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4C6C9-6A11-404A-8EA5-AFFE8A5DF572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（二）汇编语言的基本元素  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zh-CN" altLang="en-US">
                <a:solidFill>
                  <a:srgbClr val="006600"/>
                </a:solidFill>
              </a:rPr>
              <a:t>标识符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808"/>
            <a:ext cx="8713788" cy="3096344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0"/>
              </a:spcAft>
            </a:pPr>
            <a:r>
              <a:rPr lang="zh-CN" altLang="en-US" dirty="0" smtClean="0">
                <a:latin typeface="Times New Roman" pitchFamily="18" charset="0"/>
              </a:rPr>
              <a:t>可</a:t>
            </a:r>
            <a:r>
              <a:rPr lang="zh-CN" altLang="en-US" dirty="0">
                <a:latin typeface="Times New Roman" pitchFamily="18" charset="0"/>
              </a:rPr>
              <a:t>包含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～</a:t>
            </a:r>
            <a:r>
              <a:rPr lang="en-US" altLang="zh-CN" dirty="0">
                <a:latin typeface="Times New Roman" pitchFamily="18" charset="0"/>
              </a:rPr>
              <a:t>247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zh-CN" altLang="en-US" dirty="0" smtClean="0">
                <a:latin typeface="Times New Roman" pitchFamily="18" charset="0"/>
              </a:rPr>
              <a:t>字符。</a:t>
            </a:r>
            <a:endParaRPr lang="zh-CN" altLang="en-US" dirty="0">
              <a:latin typeface="Times New Roman" pitchFamily="18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latin typeface="Times New Roman" pitchFamily="18" charset="0"/>
              </a:rPr>
              <a:t>大小写不</a:t>
            </a:r>
            <a:r>
              <a:rPr lang="zh-CN" altLang="en-US" dirty="0" smtClean="0">
                <a:latin typeface="Times New Roman" pitchFamily="18" charset="0"/>
              </a:rPr>
              <a:t>敏感。</a:t>
            </a:r>
            <a:r>
              <a:rPr lang="zh-CN" altLang="en-US" sz="2400" dirty="0" smtClean="0">
                <a:latin typeface="Times New Roman" pitchFamily="18" charset="0"/>
              </a:rPr>
              <a:t>（汇编器加“</a:t>
            </a:r>
            <a:r>
              <a:rPr lang="en-US" altLang="zh-CN" sz="2400" dirty="0" smtClean="0">
                <a:latin typeface="Times New Roman" pitchFamily="18" charset="0"/>
              </a:rPr>
              <a:t>-</a:t>
            </a:r>
            <a:r>
              <a:rPr lang="en-US" altLang="zh-CN" sz="2400" dirty="0" err="1" smtClean="0">
                <a:latin typeface="Times New Roman" pitchFamily="18" charset="0"/>
              </a:rPr>
              <a:t>Cp</a:t>
            </a:r>
            <a:r>
              <a:rPr lang="zh-CN" altLang="en-US" sz="2400" dirty="0" smtClean="0">
                <a:latin typeface="Times New Roman" pitchFamily="18" charset="0"/>
              </a:rPr>
              <a:t>”参数则大小写敏感）</a:t>
            </a:r>
            <a:endParaRPr lang="zh-CN" altLang="en-US" dirty="0">
              <a:latin typeface="Times New Roman" pitchFamily="18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latin typeface="Times New Roman" pitchFamily="18" charset="0"/>
              </a:rPr>
              <a:t>第一个字符必须是字母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z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Times New Roman" pitchFamily="18" charset="0"/>
              </a:rPr>
              <a:t>、下划线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_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@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?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或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$</a:t>
            </a:r>
            <a:r>
              <a:rPr lang="zh-CN" altLang="en-US" dirty="0">
                <a:latin typeface="Times New Roman" pitchFamily="18" charset="0"/>
              </a:rPr>
              <a:t>，后续字符可以是数字。</a:t>
            </a: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zh-CN" altLang="en-US" dirty="0">
                <a:latin typeface="Times New Roman" pitchFamily="18" charset="0"/>
              </a:rPr>
              <a:t>不能与</a:t>
            </a:r>
            <a:r>
              <a:rPr lang="zh-CN" altLang="en-US" dirty="0">
                <a:solidFill>
                  <a:srgbClr val="FF0066"/>
                </a:solidFill>
                <a:latin typeface="Times New Roman" pitchFamily="18" charset="0"/>
              </a:rPr>
              <a:t>保留字</a:t>
            </a:r>
            <a:r>
              <a:rPr lang="zh-CN" altLang="en-US" dirty="0">
                <a:latin typeface="Times New Roman" pitchFamily="18" charset="0"/>
              </a:rPr>
              <a:t>相同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zh-CN" altLang="en-US" dirty="0" smtClean="0">
                <a:latin typeface="Times New Roman" pitchFamily="18" charset="0"/>
              </a:rPr>
              <a:t>尽量避免用“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@</a:t>
            </a:r>
            <a:r>
              <a:rPr lang="zh-CN" altLang="en-US" dirty="0" smtClean="0">
                <a:latin typeface="Times New Roman" pitchFamily="18" charset="0"/>
              </a:rPr>
              <a:t>”和“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_</a:t>
            </a:r>
            <a:r>
              <a:rPr lang="zh-CN" altLang="en-US" dirty="0" smtClean="0">
                <a:latin typeface="Times New Roman" pitchFamily="18" charset="0"/>
              </a:rPr>
              <a:t>”作为第一个字符，因为它们即用于</a:t>
            </a:r>
            <a:r>
              <a:rPr lang="zh-CN" altLang="en-US" dirty="0" smtClean="0">
                <a:solidFill>
                  <a:srgbClr val="008000"/>
                </a:solidFill>
                <a:latin typeface="Times New Roman" pitchFamily="18" charset="0"/>
              </a:rPr>
              <a:t>汇编器</a:t>
            </a:r>
            <a:r>
              <a:rPr lang="zh-CN" altLang="en-US" dirty="0" smtClean="0">
                <a:latin typeface="Times New Roman" pitchFamily="18" charset="0"/>
              </a:rPr>
              <a:t>，也用于</a:t>
            </a:r>
            <a:r>
              <a:rPr lang="zh-CN" altLang="en-US" dirty="0" smtClean="0">
                <a:solidFill>
                  <a:srgbClr val="008000"/>
                </a:solidFill>
                <a:latin typeface="Times New Roman" pitchFamily="18" charset="0"/>
              </a:rPr>
              <a:t>高级语言编译器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>
              <a:latin typeface="Courier New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825" y="857250"/>
            <a:ext cx="8713788" cy="105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439863" indent="-1439863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kern="0" dirty="0" smtClean="0">
                <a:solidFill>
                  <a:srgbClr val="FF0000"/>
                </a:solidFill>
                <a:latin typeface="Courier New" pitchFamily="49" charset="0"/>
              </a:rPr>
              <a:t>标识符</a:t>
            </a:r>
            <a:r>
              <a:rPr lang="zh-CN" altLang="en-US" kern="0" dirty="0" smtClean="0">
                <a:latin typeface="Courier New" pitchFamily="49" charset="0"/>
              </a:rPr>
              <a:t>：程序员选择的名字，</a:t>
            </a:r>
            <a:r>
              <a:rPr lang="en-US" altLang="zh-CN" kern="0" dirty="0" smtClean="0">
                <a:latin typeface="Courier New" pitchFamily="49" charset="0"/>
              </a:rPr>
              <a:t/>
            </a:r>
            <a:br>
              <a:rPr lang="en-US" altLang="zh-CN" kern="0" dirty="0" smtClean="0">
                <a:latin typeface="Courier New" pitchFamily="49" charset="0"/>
              </a:rPr>
            </a:br>
            <a:r>
              <a:rPr lang="zh-CN" altLang="en-US" kern="0" dirty="0" smtClean="0">
                <a:latin typeface="Courier New" pitchFamily="49" charset="0"/>
              </a:rPr>
              <a:t>用来识别</a:t>
            </a:r>
            <a:r>
              <a:rPr lang="zh-CN" altLang="en-US" kern="0" dirty="0" smtClean="0">
                <a:solidFill>
                  <a:srgbClr val="CC0066"/>
                </a:solidFill>
                <a:latin typeface="Courier New" pitchFamily="49" charset="0"/>
              </a:rPr>
              <a:t>变量</a:t>
            </a:r>
            <a:r>
              <a:rPr lang="zh-CN" altLang="en-US" kern="0" dirty="0" smtClean="0">
                <a:latin typeface="Courier New" pitchFamily="49" charset="0"/>
              </a:rPr>
              <a:t>、</a:t>
            </a:r>
            <a:r>
              <a:rPr lang="zh-CN" altLang="en-US" kern="0" dirty="0" smtClean="0">
                <a:solidFill>
                  <a:srgbClr val="CC0066"/>
                </a:solidFill>
                <a:latin typeface="Courier New" pitchFamily="49" charset="0"/>
              </a:rPr>
              <a:t>常量</a:t>
            </a:r>
            <a:r>
              <a:rPr lang="zh-CN" altLang="en-US" kern="0" dirty="0" smtClean="0">
                <a:latin typeface="Courier New" pitchFamily="49" charset="0"/>
              </a:rPr>
              <a:t>、</a:t>
            </a:r>
            <a:r>
              <a:rPr lang="zh-CN" altLang="en-US" kern="0" dirty="0" smtClean="0">
                <a:solidFill>
                  <a:srgbClr val="CC0066"/>
                </a:solidFill>
                <a:latin typeface="Courier New" pitchFamily="49" charset="0"/>
              </a:rPr>
              <a:t>过程</a:t>
            </a:r>
            <a:r>
              <a:rPr lang="zh-CN" altLang="en-US" kern="0" dirty="0" smtClean="0">
                <a:latin typeface="Courier New" pitchFamily="49" charset="0"/>
              </a:rPr>
              <a:t>或</a:t>
            </a:r>
            <a:r>
              <a:rPr lang="zh-CN" altLang="en-US" kern="0" dirty="0" smtClean="0">
                <a:solidFill>
                  <a:srgbClr val="CC0066"/>
                </a:solidFill>
                <a:latin typeface="Courier New" pitchFamily="49" charset="0"/>
              </a:rPr>
              <a:t>代码标号</a:t>
            </a:r>
            <a:r>
              <a:rPr lang="zh-CN" altLang="en-US" kern="0" dirty="0" smtClean="0">
                <a:latin typeface="Courier New" pitchFamily="49" charset="0"/>
              </a:rPr>
              <a:t>。</a:t>
            </a:r>
            <a:endParaRPr lang="en-US" altLang="zh-CN" kern="0" dirty="0"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4725144"/>
            <a:ext cx="8713788" cy="188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kern="0" dirty="0" smtClean="0">
                <a:latin typeface="Times New Roman" pitchFamily="18" charset="0"/>
              </a:rPr>
              <a:t>例：</a:t>
            </a:r>
            <a:r>
              <a:rPr lang="en-US" altLang="zh-CN" kern="0" dirty="0" smtClean="0">
                <a:latin typeface="Times New Roman" pitchFamily="18" charset="0"/>
              </a:rPr>
              <a:t>	</a:t>
            </a:r>
            <a:r>
              <a:rPr lang="en-US" altLang="zh-CN" kern="0" dirty="0" err="1" smtClean="0">
                <a:latin typeface="Courier New" pitchFamily="49" charset="0"/>
              </a:rPr>
              <a:t>lineCount</a:t>
            </a:r>
            <a:r>
              <a:rPr lang="en-US" altLang="zh-CN" kern="0" dirty="0" smtClean="0">
                <a:latin typeface="Courier New" pitchFamily="49" charset="0"/>
              </a:rPr>
              <a:t>	</a:t>
            </a:r>
            <a:r>
              <a:rPr lang="en-US" altLang="zh-CN" kern="0" dirty="0" err="1" smtClean="0">
                <a:latin typeface="Courier New" pitchFamily="49" charset="0"/>
              </a:rPr>
              <a:t>line_Count</a:t>
            </a:r>
            <a:r>
              <a:rPr lang="en-US" altLang="zh-CN" kern="0" dirty="0" smtClean="0">
                <a:latin typeface="Courier New" pitchFamily="49" charset="0"/>
              </a:rPr>
              <a:t>	</a:t>
            </a:r>
            <a:r>
              <a:rPr lang="en-US" altLang="zh-CN" kern="0" dirty="0" err="1" smtClean="0">
                <a:latin typeface="Courier New" pitchFamily="49" charset="0"/>
              </a:rPr>
              <a:t>x_Coord</a:t>
            </a:r>
            <a:r>
              <a:rPr lang="en-US" altLang="zh-CN" kern="0" dirty="0">
                <a:latin typeface="Courier New" pitchFamily="49" charset="0"/>
              </a:rPr>
              <a:t/>
            </a:r>
            <a:br>
              <a:rPr lang="en-US" altLang="zh-CN" kern="0" dirty="0">
                <a:latin typeface="Courier New" pitchFamily="49" charset="0"/>
              </a:rPr>
            </a:br>
            <a:r>
              <a:rPr lang="zh-CN" altLang="en-US" kern="0" dirty="0" smtClean="0">
                <a:latin typeface="Courier New" pitchFamily="49" charset="0"/>
              </a:rPr>
              <a:t>	</a:t>
            </a:r>
            <a:r>
              <a:rPr lang="en-US" altLang="zh-CN" kern="0" dirty="0" smtClean="0">
                <a:latin typeface="Courier New" pitchFamily="49" charset="0"/>
              </a:rPr>
              <a:t>var1			Count		</a:t>
            </a:r>
            <a:r>
              <a:rPr lang="en-US" altLang="zh-CN" kern="0" dirty="0" err="1">
                <a:latin typeface="Courier New" pitchFamily="49" charset="0"/>
              </a:rPr>
              <a:t>open_file</a:t>
            </a:r>
            <a:r>
              <a:rPr lang="en-US" altLang="zh-CN" kern="0" dirty="0" smtClean="0">
                <a:latin typeface="Courier New" pitchFamily="49" charset="0"/>
              </a:rPr>
              <a:t/>
            </a:r>
            <a:br>
              <a:rPr lang="en-US" altLang="zh-CN" kern="0" dirty="0" smtClean="0">
                <a:latin typeface="Courier New" pitchFamily="49" charset="0"/>
              </a:rPr>
            </a:br>
            <a:r>
              <a:rPr lang="en-US" altLang="zh-CN" kern="0" dirty="0" smtClean="0">
                <a:latin typeface="Courier New" pitchFamily="49" charset="0"/>
              </a:rPr>
              <a:t>	</a:t>
            </a:r>
            <a:r>
              <a:rPr lang="en-US" altLang="zh-CN" kern="0" dirty="0" err="1">
                <a:latin typeface="Courier New" pitchFamily="49" charset="0"/>
              </a:rPr>
              <a:t>xVal</a:t>
            </a:r>
            <a:r>
              <a:rPr lang="en-US" altLang="zh-CN" kern="0" dirty="0" smtClean="0">
                <a:latin typeface="Courier New" pitchFamily="49" charset="0"/>
              </a:rPr>
              <a:t>			??0001		$</a:t>
            </a:r>
            <a:r>
              <a:rPr lang="en-US" altLang="zh-CN" kern="0" dirty="0">
                <a:latin typeface="Courier New" pitchFamily="49" charset="0"/>
              </a:rPr>
              <a:t>first</a:t>
            </a:r>
            <a:r>
              <a:rPr lang="en-US" altLang="zh-CN" kern="0" dirty="0" smtClean="0">
                <a:latin typeface="Courier New" pitchFamily="49" charset="0"/>
              </a:rPr>
              <a:t/>
            </a:r>
            <a:br>
              <a:rPr lang="en-US" altLang="zh-CN" kern="0" dirty="0" smtClean="0">
                <a:latin typeface="Courier New" pitchFamily="49" charset="0"/>
              </a:rPr>
            </a:br>
            <a:r>
              <a:rPr lang="en-US" altLang="zh-CN" kern="0" dirty="0" smtClean="0">
                <a:latin typeface="Courier New" pitchFamily="49" charset="0"/>
              </a:rPr>
              <a:t>	@@</a:t>
            </a:r>
            <a:r>
              <a:rPr lang="en-US" altLang="zh-CN" kern="0" dirty="0" err="1" smtClean="0">
                <a:latin typeface="Courier New" pitchFamily="49" charset="0"/>
              </a:rPr>
              <a:t>myfile</a:t>
            </a:r>
            <a:r>
              <a:rPr lang="en-US" altLang="zh-CN" kern="0" dirty="0" smtClean="0">
                <a:latin typeface="Courier New" pitchFamily="49" charset="0"/>
              </a:rPr>
              <a:t>		_</a:t>
            </a:r>
            <a:r>
              <a:rPr lang="en-US" altLang="zh-CN" kern="0" dirty="0">
                <a:latin typeface="Courier New" pitchFamily="49" charset="0"/>
              </a:rPr>
              <a:t>main</a:t>
            </a:r>
            <a:r>
              <a:rPr lang="en-US" altLang="zh-CN" kern="0" dirty="0" smtClean="0">
                <a:latin typeface="Courier New" pitchFamily="49" charset="0"/>
              </a:rPr>
              <a:t>		_12345</a:t>
            </a:r>
            <a:endParaRPr lang="en-US" altLang="zh-CN" kern="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D01A3-95B5-47BC-A55E-8EAAEC7FE16D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（二）汇编语言的基本元素     </a:t>
            </a:r>
            <a:r>
              <a:rPr lang="en-US" altLang="zh-CN">
                <a:solidFill>
                  <a:srgbClr val="006600"/>
                </a:solidFill>
              </a:rPr>
              <a:t>6. </a:t>
            </a:r>
            <a:r>
              <a:rPr lang="zh-CN" altLang="en-US">
                <a:solidFill>
                  <a:srgbClr val="006600"/>
                </a:solidFill>
              </a:rPr>
              <a:t>伪指令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  <a:r>
              <a:rPr lang="zh-CN" altLang="en-US">
                <a:latin typeface="Courier New" pitchFamily="49" charset="0"/>
              </a:rPr>
              <a:t>	</a:t>
            </a:r>
            <a:r>
              <a:rPr lang="en-US" altLang="zh-CN">
                <a:latin typeface="Courier New" pitchFamily="49" charset="0"/>
              </a:rPr>
              <a:t>.data</a:t>
            </a:r>
            <a:br>
              <a:rPr lang="en-US" altLang="zh-CN">
                <a:latin typeface="Courier New" pitchFamily="49" charset="0"/>
              </a:rPr>
            </a:br>
            <a:r>
              <a:rPr lang="en-US" altLang="zh-CN">
                <a:latin typeface="Courier New" pitchFamily="49" charset="0"/>
              </a:rPr>
              <a:t>	.code</a:t>
            </a:r>
            <a:br>
              <a:rPr lang="en-US" altLang="zh-CN">
                <a:latin typeface="Courier New" pitchFamily="49" charset="0"/>
              </a:rPr>
            </a:br>
            <a:r>
              <a:rPr lang="en-US" altLang="zh-CN">
                <a:latin typeface="Courier New" pitchFamily="49" charset="0"/>
              </a:rPr>
              <a:t>	name PROC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87C08-0CD2-4583-899A-20312C6F3269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51838" cy="574675"/>
          </a:xfrm>
          <a:noFill/>
          <a:ln/>
        </p:spPr>
        <p:txBody>
          <a:bodyPr anchor="t"/>
          <a:lstStyle/>
          <a:p>
            <a:r>
              <a:rPr lang="zh-CN" altLang="en-US"/>
              <a:t>一、</a:t>
            </a:r>
            <a:r>
              <a:rPr lang="en-US" altLang="zh-CN"/>
              <a:t>Intel x86 </a:t>
            </a:r>
            <a:r>
              <a:rPr lang="zh-CN" altLang="en-US"/>
              <a:t>微处理器的组成结构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内部寄存器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218487" cy="5761037"/>
          </a:xfrm>
          <a:noFill/>
          <a:ln/>
        </p:spPr>
        <p:txBody>
          <a:bodyPr/>
          <a:lstStyle/>
          <a:p>
            <a:r>
              <a:rPr lang="zh-CN" altLang="en-US" dirty="0"/>
              <a:t>通用寄存器：主要用于</a:t>
            </a:r>
            <a:r>
              <a:rPr lang="zh-CN" altLang="en-US" dirty="0" smtClean="0">
                <a:solidFill>
                  <a:srgbClr val="0000FF"/>
                </a:solidFill>
              </a:rPr>
              <a:t>算术运算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数据传送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sz="2400" dirty="0"/>
              <a:t>每个寄存器可作</a:t>
            </a:r>
            <a:r>
              <a:rPr lang="en-US" altLang="zh-CN" sz="2400" dirty="0"/>
              <a:t>32</a:t>
            </a:r>
            <a:r>
              <a:rPr lang="zh-CN" altLang="en-US" sz="2400" dirty="0"/>
              <a:t>位或</a:t>
            </a:r>
            <a:r>
              <a:rPr lang="en-US" altLang="zh-CN" sz="2400" dirty="0"/>
              <a:t>16</a:t>
            </a:r>
            <a:r>
              <a:rPr lang="zh-CN" altLang="en-US" sz="2400" dirty="0"/>
              <a:t>位使用。</a:t>
            </a:r>
          </a:p>
          <a:p>
            <a:pPr lvl="1"/>
            <a:r>
              <a:rPr lang="zh-CN" altLang="en-US" sz="2400" dirty="0"/>
              <a:t>一些</a:t>
            </a:r>
            <a:r>
              <a:rPr lang="en-US" altLang="zh-CN" sz="2400" dirty="0"/>
              <a:t>16</a:t>
            </a:r>
            <a:r>
              <a:rPr lang="zh-CN" altLang="en-US" sz="2400" dirty="0"/>
              <a:t>位的寄存器也可以作为两个单独的</a:t>
            </a:r>
            <a:r>
              <a:rPr lang="en-US" altLang="zh-CN" sz="2400" dirty="0"/>
              <a:t>8</a:t>
            </a:r>
            <a:r>
              <a:rPr lang="zh-CN" altLang="en-US" sz="2400" dirty="0"/>
              <a:t>位使用。</a:t>
            </a:r>
          </a:p>
        </p:txBody>
      </p:sp>
      <p:graphicFrame>
        <p:nvGraphicFramePr>
          <p:cNvPr id="768059" name="Group 59"/>
          <p:cNvGraphicFramePr>
            <a:graphicFrameLocks noGrp="1"/>
          </p:cNvGraphicFramePr>
          <p:nvPr/>
        </p:nvGraphicFramePr>
        <p:xfrm>
          <a:off x="1187450" y="3217863"/>
          <a:ext cx="6913563" cy="2590800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16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低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EAX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ECX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6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D6421-6AB2-49E7-8BE6-150D5CFA35F0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（二）汇编语言的基本元素     </a:t>
            </a:r>
            <a:r>
              <a:rPr lang="en-US" altLang="zh-CN">
                <a:solidFill>
                  <a:srgbClr val="006600"/>
                </a:solidFill>
              </a:rPr>
              <a:t>7.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5761038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指令：</a:t>
            </a: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程序被加载至内存开始运行后，由处理器执行的语句。</a:t>
            </a:r>
            <a:endParaRPr lang="en-US" altLang="zh-CN">
              <a:latin typeface="Courier New" pitchFamily="49" charset="0"/>
            </a:endParaRPr>
          </a:p>
        </p:txBody>
      </p:sp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395288" y="2276475"/>
            <a:ext cx="1728787" cy="647700"/>
          </a:xfrm>
          <a:prstGeom prst="rect">
            <a:avLst/>
          </a:prstGeom>
          <a:solidFill>
            <a:srgbClr val="FFFF66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800">
                <a:latin typeface="Times New Roman" pitchFamily="18" charset="0"/>
              </a:rPr>
              <a:t>标号</a:t>
            </a:r>
            <a:r>
              <a:rPr lang="en-US" altLang="zh-CN" sz="2800">
                <a:latin typeface="Times New Roman" pitchFamily="18" charset="0"/>
              </a:rPr>
              <a:t>:</a:t>
            </a:r>
          </a:p>
        </p:txBody>
      </p:sp>
      <p:sp>
        <p:nvSpPr>
          <p:cNvPr id="794629" name="Rectangle 5"/>
          <p:cNvSpPr>
            <a:spLocks noChangeArrowheads="1"/>
          </p:cNvSpPr>
          <p:nvPr/>
        </p:nvSpPr>
        <p:spPr bwMode="auto">
          <a:xfrm>
            <a:off x="2339975" y="2276475"/>
            <a:ext cx="2159000" cy="647700"/>
          </a:xfrm>
          <a:prstGeom prst="rect">
            <a:avLst/>
          </a:prstGeom>
          <a:solidFill>
            <a:srgbClr val="FFFF66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800">
                <a:latin typeface="Times New Roman" pitchFamily="18" charset="0"/>
              </a:rPr>
              <a:t>指令助记符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94630" name="Rectangle 6"/>
          <p:cNvSpPr>
            <a:spLocks noChangeArrowheads="1"/>
          </p:cNvSpPr>
          <p:nvPr/>
        </p:nvSpPr>
        <p:spPr bwMode="auto">
          <a:xfrm>
            <a:off x="4714875" y="2276475"/>
            <a:ext cx="1944688" cy="647700"/>
          </a:xfrm>
          <a:prstGeom prst="rect">
            <a:avLst/>
          </a:prstGeom>
          <a:solidFill>
            <a:srgbClr val="FFFF66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800">
                <a:latin typeface="Times New Roman" pitchFamily="18" charset="0"/>
              </a:rPr>
              <a:t>操作数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94631" name="Rectangle 7"/>
          <p:cNvSpPr>
            <a:spLocks noChangeArrowheads="1"/>
          </p:cNvSpPr>
          <p:nvPr/>
        </p:nvSpPr>
        <p:spPr bwMode="auto">
          <a:xfrm>
            <a:off x="6875463" y="2276475"/>
            <a:ext cx="1944687" cy="647700"/>
          </a:xfrm>
          <a:prstGeom prst="rect">
            <a:avLst/>
          </a:prstGeom>
          <a:solidFill>
            <a:srgbClr val="FFFF66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800">
                <a:latin typeface="Times New Roman" pitchFamily="18" charset="0"/>
              </a:rPr>
              <a:t>;</a:t>
            </a:r>
            <a:r>
              <a:rPr lang="zh-CN" altLang="en-US" sz="2800">
                <a:latin typeface="Times New Roman" pitchFamily="18" charset="0"/>
              </a:rPr>
              <a:t>注释</a:t>
            </a:r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395288" y="2924175"/>
            <a:ext cx="1728787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charset="0"/>
              </a:rPr>
              <a:t>（可选）</a:t>
            </a:r>
          </a:p>
        </p:txBody>
      </p:sp>
      <p:sp>
        <p:nvSpPr>
          <p:cNvPr id="794633" name="Text Box 9"/>
          <p:cNvSpPr txBox="1">
            <a:spLocks noChangeArrowheads="1"/>
          </p:cNvSpPr>
          <p:nvPr/>
        </p:nvSpPr>
        <p:spPr bwMode="auto">
          <a:xfrm>
            <a:off x="2339975" y="2924175"/>
            <a:ext cx="2160588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charset="0"/>
              </a:rPr>
              <a:t>（必需）</a:t>
            </a:r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4500563" y="2924175"/>
            <a:ext cx="2376487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charset="0"/>
              </a:rPr>
              <a:t>（通常需要）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6948488" y="2924175"/>
            <a:ext cx="1728787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charset="0"/>
              </a:rPr>
              <a:t>（可选）</a:t>
            </a:r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323850" y="3519488"/>
            <a:ext cx="2087563" cy="15240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;</a:t>
            </a:r>
            <a:r>
              <a:rPr lang="zh-CN" altLang="en-US" sz="2000"/>
              <a:t>代码标号</a:t>
            </a:r>
          </a:p>
          <a:p>
            <a:pPr algn="l"/>
            <a:r>
              <a:rPr lang="en-US" altLang="zh-CN" sz="1800"/>
              <a:t>target:</a:t>
            </a:r>
          </a:p>
          <a:p>
            <a:pPr algn="l"/>
            <a:r>
              <a:rPr lang="en-US" altLang="zh-CN" sz="1800"/>
              <a:t>  mov ax,bx</a:t>
            </a:r>
          </a:p>
          <a:p>
            <a:pPr algn="l"/>
            <a:r>
              <a:rPr lang="en-US" altLang="zh-CN" sz="1800"/>
              <a:t>  ...</a:t>
            </a:r>
          </a:p>
          <a:p>
            <a:pPr algn="l"/>
            <a:r>
              <a:rPr lang="en-US" altLang="zh-CN" sz="1800"/>
              <a:t>  jmp target</a:t>
            </a:r>
          </a:p>
        </p:txBody>
      </p:sp>
      <p:sp>
        <p:nvSpPr>
          <p:cNvPr id="794637" name="Text Box 13"/>
          <p:cNvSpPr txBox="1">
            <a:spLocks noChangeArrowheads="1"/>
          </p:cNvSpPr>
          <p:nvPr/>
        </p:nvSpPr>
        <p:spPr bwMode="auto">
          <a:xfrm>
            <a:off x="323850" y="5176838"/>
            <a:ext cx="2087563" cy="700087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;</a:t>
            </a:r>
            <a:r>
              <a:rPr lang="zh-CN" altLang="en-US" sz="2000"/>
              <a:t>数据标号</a:t>
            </a:r>
          </a:p>
          <a:p>
            <a:pPr algn="l"/>
            <a:r>
              <a:rPr lang="en-US" altLang="zh-CN" sz="1800"/>
              <a:t>first BYTE 10</a:t>
            </a:r>
          </a:p>
        </p:txBody>
      </p:sp>
      <p:sp>
        <p:nvSpPr>
          <p:cNvPr id="794638" name="Text Box 14"/>
          <p:cNvSpPr txBox="1">
            <a:spLocks noChangeArrowheads="1"/>
          </p:cNvSpPr>
          <p:nvPr/>
        </p:nvSpPr>
        <p:spPr bwMode="auto">
          <a:xfrm>
            <a:off x="2771775" y="3500438"/>
            <a:ext cx="1368425" cy="194945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mov</a:t>
            </a:r>
          </a:p>
          <a:p>
            <a:pPr algn="l"/>
            <a:r>
              <a:rPr lang="en-US" altLang="zh-CN" sz="2000"/>
              <a:t>add</a:t>
            </a:r>
          </a:p>
          <a:p>
            <a:pPr algn="l"/>
            <a:r>
              <a:rPr lang="en-US" altLang="zh-CN" sz="2000"/>
              <a:t>sub</a:t>
            </a:r>
          </a:p>
          <a:p>
            <a:pPr algn="l"/>
            <a:r>
              <a:rPr lang="en-US" altLang="zh-CN" sz="2000"/>
              <a:t>mul</a:t>
            </a:r>
          </a:p>
          <a:p>
            <a:pPr algn="l"/>
            <a:r>
              <a:rPr lang="en-US" altLang="zh-CN" sz="2000"/>
              <a:t>jmp</a:t>
            </a:r>
          </a:p>
          <a:p>
            <a:pPr algn="l"/>
            <a:r>
              <a:rPr lang="en-US" altLang="zh-CN" sz="2000"/>
              <a:t>call</a:t>
            </a:r>
            <a:endParaRPr lang="en-US" altLang="zh-CN" sz="1800"/>
          </a:p>
        </p:txBody>
      </p:sp>
      <p:graphicFrame>
        <p:nvGraphicFramePr>
          <p:cNvPr id="794685" name="Group 61"/>
          <p:cNvGraphicFramePr>
            <a:graphicFrameLocks noGrp="1"/>
          </p:cNvGraphicFramePr>
          <p:nvPr/>
        </p:nvGraphicFramePr>
        <p:xfrm>
          <a:off x="4500563" y="3500438"/>
          <a:ext cx="2879725" cy="1981200"/>
        </p:xfrm>
        <a:graphic>
          <a:graphicData uri="http://schemas.openxmlformats.org/drawingml/2006/table">
            <a:tbl>
              <a:tblPr/>
              <a:tblGrid>
                <a:gridCol w="1271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例子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操作数类型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常量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立即数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2+4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常量表达式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寄存器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count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内存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BD726-20DF-4FD4-B6C8-01A101BA14B8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（三）例子：加减法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496300" cy="57610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.386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.MODEL </a:t>
            </a:r>
            <a:r>
              <a:rPr lang="en-US" altLang="zh-CN" sz="1800" dirty="0" err="1">
                <a:latin typeface="Courier New" pitchFamily="49" charset="0"/>
              </a:rPr>
              <a:t>flat,stdcall</a:t>
            </a:r>
            <a:endParaRPr lang="en-US" altLang="zh-CN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.STACK 4096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endParaRPr lang="en-US" altLang="zh-CN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 err="1">
                <a:latin typeface="Courier New" pitchFamily="49" charset="0"/>
              </a:rPr>
              <a:t>ExitProcess</a:t>
            </a:r>
            <a:r>
              <a:rPr lang="en-US" altLang="zh-CN" sz="1800" dirty="0">
                <a:latin typeface="Courier New" pitchFamily="49" charset="0"/>
              </a:rPr>
              <a:t> </a:t>
            </a:r>
            <a:r>
              <a:rPr lang="en-US" altLang="zh-CN" sz="1800" dirty="0" err="1">
                <a:latin typeface="Courier New" pitchFamily="49" charset="0"/>
              </a:rPr>
              <a:t>PROTO,dwExitCode:DWORD</a:t>
            </a:r>
            <a:endParaRPr lang="en-US" altLang="zh-CN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 err="1">
                <a:latin typeface="Courier New" pitchFamily="49" charset="0"/>
              </a:rPr>
              <a:t>DumpRegs</a:t>
            </a:r>
            <a:r>
              <a:rPr lang="en-US" altLang="zh-CN" sz="1800" dirty="0">
                <a:latin typeface="Courier New" pitchFamily="49" charset="0"/>
              </a:rPr>
              <a:t> PROTO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endParaRPr lang="en-US" altLang="zh-CN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.code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main PROC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endParaRPr lang="en-US" altLang="zh-CN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</a:t>
            </a:r>
            <a:r>
              <a:rPr lang="en-US" altLang="zh-CN" sz="1800" dirty="0" err="1">
                <a:latin typeface="Courier New" pitchFamily="49" charset="0"/>
              </a:rPr>
              <a:t>mov</a:t>
            </a:r>
            <a:r>
              <a:rPr lang="en-US" altLang="zh-CN" sz="1800" dirty="0">
                <a:latin typeface="Courier New" pitchFamily="49" charset="0"/>
              </a:rPr>
              <a:t> eax,10000h		; EAX = 10000h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add eax,40000h		; EAX = 50000h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sub eax,20000h		; EAX = 30000h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call </a:t>
            </a:r>
            <a:r>
              <a:rPr lang="en-US" altLang="zh-CN" sz="1800" dirty="0" err="1">
                <a:latin typeface="Courier New" pitchFamily="49" charset="0"/>
              </a:rPr>
              <a:t>DumpRegs</a:t>
            </a:r>
            <a:endParaRPr lang="en-US" altLang="zh-CN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endParaRPr lang="en-US" altLang="zh-CN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INVOKE ExitProcess,0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main ENDP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END main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36192-DF70-4547-9095-B50443EB9409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（四）定义数据</a:t>
            </a:r>
            <a:endParaRPr lang="zh-CN" altLang="en-US">
              <a:solidFill>
                <a:srgbClr val="006600"/>
              </a:solidFill>
            </a:endParaRPr>
          </a:p>
        </p:txBody>
      </p:sp>
      <p:graphicFrame>
        <p:nvGraphicFramePr>
          <p:cNvPr id="796767" name="Group 95"/>
          <p:cNvGraphicFramePr>
            <a:graphicFrameLocks noGrp="1"/>
          </p:cNvGraphicFramePr>
          <p:nvPr/>
        </p:nvGraphicFramePr>
        <p:xfrm>
          <a:off x="250825" y="1196975"/>
          <a:ext cx="8713788" cy="5029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用途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用途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BYTE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位无符号整数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位整数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可在保护模式下用作远指针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SBYTE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位有符号整数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位整数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位无符号整数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可在实模式下用作近指针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TBYTE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位整数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位有符号整数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REAL4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IEEE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短实数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位无符号整数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可在保护模式下用作近指针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REAL8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IEEE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长实数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SDWORD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位有符号整数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REAL10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IEEE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扩展精度实数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96768" name="Rectangle 96"/>
          <p:cNvSpPr>
            <a:spLocks noChangeArrowheads="1"/>
          </p:cNvSpPr>
          <p:nvPr/>
        </p:nvSpPr>
        <p:spPr bwMode="auto">
          <a:xfrm>
            <a:off x="3203575" y="476250"/>
            <a:ext cx="4968875" cy="576263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0066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/>
              <a:t>早期版本：</a:t>
            </a:r>
            <a:r>
              <a:rPr lang="en-US" altLang="zh-CN"/>
              <a:t>DB</a:t>
            </a:r>
            <a:r>
              <a:rPr lang="zh-CN" altLang="en-US"/>
              <a:t>、</a:t>
            </a:r>
            <a:r>
              <a:rPr lang="en-US" altLang="zh-CN"/>
              <a:t>DW</a:t>
            </a:r>
            <a:r>
              <a:rPr lang="zh-CN" altLang="en-US"/>
              <a:t>、</a:t>
            </a:r>
            <a:r>
              <a:rPr lang="en-US" altLang="zh-CN"/>
              <a:t>DD</a:t>
            </a:r>
            <a:r>
              <a:rPr lang="zh-CN" altLang="en-US"/>
              <a:t>、</a:t>
            </a:r>
            <a:r>
              <a:rPr lang="en-US" altLang="zh-CN"/>
              <a:t>DQ</a:t>
            </a:r>
            <a:r>
              <a:rPr lang="zh-CN" altLang="en-US"/>
              <a:t>、</a:t>
            </a:r>
            <a:r>
              <a:rPr lang="en-US" altLang="zh-CN"/>
              <a:t>DT</a:t>
            </a:r>
          </a:p>
        </p:txBody>
      </p:sp>
      <p:sp>
        <p:nvSpPr>
          <p:cNvPr id="796770" name="Freeform 98"/>
          <p:cNvSpPr>
            <a:spLocks/>
          </p:cNvSpPr>
          <p:nvPr/>
        </p:nvSpPr>
        <p:spPr bwMode="auto">
          <a:xfrm>
            <a:off x="1187450" y="908050"/>
            <a:ext cx="3744913" cy="1152525"/>
          </a:xfrm>
          <a:custGeom>
            <a:avLst/>
            <a:gdLst/>
            <a:ahLst/>
            <a:cxnLst>
              <a:cxn ang="0">
                <a:pos x="0" y="726"/>
              </a:cxn>
              <a:cxn ang="0">
                <a:pos x="1724" y="590"/>
              </a:cxn>
              <a:cxn ang="0">
                <a:pos x="2359" y="0"/>
              </a:cxn>
            </a:cxnLst>
            <a:rect l="0" t="0" r="r" b="b"/>
            <a:pathLst>
              <a:path w="2359" h="726">
                <a:moveTo>
                  <a:pt x="0" y="726"/>
                </a:moveTo>
                <a:cubicBezTo>
                  <a:pt x="665" y="718"/>
                  <a:pt x="1331" y="711"/>
                  <a:pt x="1724" y="590"/>
                </a:cubicBezTo>
                <a:cubicBezTo>
                  <a:pt x="2117" y="469"/>
                  <a:pt x="2238" y="234"/>
                  <a:pt x="2359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72" name="Freeform 100"/>
          <p:cNvSpPr>
            <a:spLocks/>
          </p:cNvSpPr>
          <p:nvPr/>
        </p:nvSpPr>
        <p:spPr bwMode="auto">
          <a:xfrm>
            <a:off x="1331913" y="908050"/>
            <a:ext cx="4895850" cy="4249738"/>
          </a:xfrm>
          <a:custGeom>
            <a:avLst/>
            <a:gdLst/>
            <a:ahLst/>
            <a:cxnLst>
              <a:cxn ang="0">
                <a:pos x="0" y="2677"/>
              </a:cxn>
              <a:cxn ang="0">
                <a:pos x="1950" y="908"/>
              </a:cxn>
              <a:cxn ang="0">
                <a:pos x="2948" y="590"/>
              </a:cxn>
              <a:cxn ang="0">
                <a:pos x="3356" y="0"/>
              </a:cxn>
            </a:cxnLst>
            <a:rect l="0" t="0" r="r" b="b"/>
            <a:pathLst>
              <a:path w="3356" h="2677">
                <a:moveTo>
                  <a:pt x="0" y="2677"/>
                </a:moveTo>
                <a:cubicBezTo>
                  <a:pt x="729" y="1966"/>
                  <a:pt x="1459" y="1256"/>
                  <a:pt x="1950" y="908"/>
                </a:cubicBezTo>
                <a:cubicBezTo>
                  <a:pt x="2441" y="560"/>
                  <a:pt x="2714" y="741"/>
                  <a:pt x="2948" y="590"/>
                </a:cubicBezTo>
                <a:cubicBezTo>
                  <a:pt x="3182" y="439"/>
                  <a:pt x="3269" y="219"/>
                  <a:pt x="3356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73" name="Freeform 101"/>
          <p:cNvSpPr>
            <a:spLocks/>
          </p:cNvSpPr>
          <p:nvPr/>
        </p:nvSpPr>
        <p:spPr bwMode="auto">
          <a:xfrm>
            <a:off x="1187450" y="908050"/>
            <a:ext cx="4464050" cy="2592388"/>
          </a:xfrm>
          <a:custGeom>
            <a:avLst/>
            <a:gdLst/>
            <a:ahLst/>
            <a:cxnLst>
              <a:cxn ang="0">
                <a:pos x="0" y="1633"/>
              </a:cxn>
              <a:cxn ang="0">
                <a:pos x="1814" y="726"/>
              </a:cxn>
              <a:cxn ang="0">
                <a:pos x="2450" y="499"/>
              </a:cxn>
              <a:cxn ang="0">
                <a:pos x="2812" y="0"/>
              </a:cxn>
            </a:cxnLst>
            <a:rect l="0" t="0" r="r" b="b"/>
            <a:pathLst>
              <a:path w="2812" h="1633">
                <a:moveTo>
                  <a:pt x="0" y="1633"/>
                </a:moveTo>
                <a:cubicBezTo>
                  <a:pt x="703" y="1274"/>
                  <a:pt x="1406" y="915"/>
                  <a:pt x="1814" y="726"/>
                </a:cubicBezTo>
                <a:cubicBezTo>
                  <a:pt x="2222" y="537"/>
                  <a:pt x="2284" y="620"/>
                  <a:pt x="2450" y="499"/>
                </a:cubicBezTo>
                <a:cubicBezTo>
                  <a:pt x="2616" y="378"/>
                  <a:pt x="2714" y="189"/>
                  <a:pt x="2812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74" name="Freeform 102"/>
          <p:cNvSpPr>
            <a:spLocks/>
          </p:cNvSpPr>
          <p:nvPr/>
        </p:nvSpPr>
        <p:spPr bwMode="auto">
          <a:xfrm>
            <a:off x="5364163" y="908050"/>
            <a:ext cx="1655762" cy="1800225"/>
          </a:xfrm>
          <a:custGeom>
            <a:avLst/>
            <a:gdLst/>
            <a:ahLst/>
            <a:cxnLst>
              <a:cxn ang="0">
                <a:pos x="0" y="1088"/>
              </a:cxn>
              <a:cxn ang="0">
                <a:pos x="726" y="816"/>
              </a:cxn>
              <a:cxn ang="0">
                <a:pos x="1043" y="0"/>
              </a:cxn>
            </a:cxnLst>
            <a:rect l="0" t="0" r="r" b="b"/>
            <a:pathLst>
              <a:path w="1043" h="1088">
                <a:moveTo>
                  <a:pt x="0" y="1088"/>
                </a:moveTo>
                <a:cubicBezTo>
                  <a:pt x="276" y="1042"/>
                  <a:pt x="552" y="997"/>
                  <a:pt x="726" y="816"/>
                </a:cubicBezTo>
                <a:cubicBezTo>
                  <a:pt x="900" y="635"/>
                  <a:pt x="971" y="317"/>
                  <a:pt x="1043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75" name="Freeform 103"/>
          <p:cNvSpPr>
            <a:spLocks/>
          </p:cNvSpPr>
          <p:nvPr/>
        </p:nvSpPr>
        <p:spPr bwMode="auto">
          <a:xfrm>
            <a:off x="5364163" y="908050"/>
            <a:ext cx="2303462" cy="2592388"/>
          </a:xfrm>
          <a:custGeom>
            <a:avLst/>
            <a:gdLst/>
            <a:ahLst/>
            <a:cxnLst>
              <a:cxn ang="0">
                <a:pos x="0" y="1633"/>
              </a:cxn>
              <a:cxn ang="0">
                <a:pos x="1134" y="1134"/>
              </a:cxn>
              <a:cxn ang="0">
                <a:pos x="1588" y="0"/>
              </a:cxn>
            </a:cxnLst>
            <a:rect l="0" t="0" r="r" b="b"/>
            <a:pathLst>
              <a:path w="1588" h="1633">
                <a:moveTo>
                  <a:pt x="0" y="1633"/>
                </a:moveTo>
                <a:cubicBezTo>
                  <a:pt x="434" y="1519"/>
                  <a:pt x="869" y="1406"/>
                  <a:pt x="1134" y="1134"/>
                </a:cubicBezTo>
                <a:cubicBezTo>
                  <a:pt x="1399" y="862"/>
                  <a:pt x="1493" y="431"/>
                  <a:pt x="1588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79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79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9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9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79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68" grpId="0" animBg="1"/>
      <p:bldP spid="796770" grpId="0" animBg="1"/>
      <p:bldP spid="796772" grpId="0" animBg="1"/>
      <p:bldP spid="796773" grpId="0" animBg="1"/>
      <p:bldP spid="796774" grpId="0" animBg="1"/>
      <p:bldP spid="79677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9F6D5-7C17-412D-A9BA-C973F670B3C2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（四）定义数据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58324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dirty="0">
                <a:latin typeface="Courier New" pitchFamily="49" charset="0"/>
              </a:rPr>
              <a:t>数据定义语句：</a:t>
            </a: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[</a:t>
            </a:r>
            <a:r>
              <a:rPr lang="zh-CN" altLang="en-US" dirty="0">
                <a:latin typeface="Courier New" pitchFamily="49" charset="0"/>
              </a:rPr>
              <a:t>名称</a:t>
            </a:r>
            <a:r>
              <a:rPr lang="en-US" altLang="zh-CN" dirty="0">
                <a:latin typeface="Courier New" pitchFamily="49" charset="0"/>
              </a:rPr>
              <a:t>] </a:t>
            </a:r>
            <a:r>
              <a:rPr lang="zh-CN" altLang="en-US" dirty="0">
                <a:latin typeface="Courier New" pitchFamily="49" charset="0"/>
              </a:rPr>
              <a:t>数据定义伪指令 初始值</a:t>
            </a:r>
            <a:r>
              <a:rPr lang="en-US" altLang="zh-CN" dirty="0">
                <a:latin typeface="Courier New" pitchFamily="49" charset="0"/>
              </a:rPr>
              <a:t>[,</a:t>
            </a:r>
            <a:r>
              <a:rPr lang="zh-CN" altLang="en-US" dirty="0">
                <a:latin typeface="Courier New" pitchFamily="49" charset="0"/>
              </a:rPr>
              <a:t>初始值</a:t>
            </a:r>
            <a:r>
              <a:rPr lang="en-US" altLang="zh-CN" dirty="0">
                <a:latin typeface="Courier New" pitchFamily="49" charset="0"/>
              </a:rPr>
              <a:t>]</a:t>
            </a:r>
            <a:r>
              <a:rPr lang="en-US" altLang="zh-CN" dirty="0">
                <a:latin typeface="宋体"/>
              </a:rPr>
              <a:t>…</a:t>
            </a:r>
            <a:endParaRPr lang="en-US" altLang="zh-CN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Courier New" pitchFamily="49" charset="0"/>
              </a:rPr>
              <a:t>例：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.data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value1 BYTE 10h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value2 BYTE ?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list1  BYTE 10,20,30,40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       BYTE 50,60,70,80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list2  BYTE 32,41h,00100010b,'a'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greeting BYTE "Good afternoon",0dh,0ah,0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array  WORD 5 DUP(?)	;5</a:t>
            </a:r>
            <a:r>
              <a:rPr lang="zh-CN" altLang="en-US" dirty="0">
                <a:latin typeface="Courier New" pitchFamily="49" charset="0"/>
              </a:rPr>
              <a:t>个未初始化的值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value3 DWORD 12345678h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dirty="0">
              <a:latin typeface="Courier New" pitchFamily="49" charset="0"/>
            </a:endParaRPr>
          </a:p>
        </p:txBody>
      </p:sp>
      <p:sp>
        <p:nvSpPr>
          <p:cNvPr id="797754" name="Line 58"/>
          <p:cNvSpPr>
            <a:spLocks noChangeShapeType="1"/>
          </p:cNvSpPr>
          <p:nvPr/>
        </p:nvSpPr>
        <p:spPr bwMode="auto">
          <a:xfrm>
            <a:off x="2987675" y="6165850"/>
            <a:ext cx="20161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55" name="Freeform 59"/>
          <p:cNvSpPr>
            <a:spLocks/>
          </p:cNvSpPr>
          <p:nvPr/>
        </p:nvSpPr>
        <p:spPr bwMode="auto">
          <a:xfrm>
            <a:off x="4067175" y="4149725"/>
            <a:ext cx="3025775" cy="2784475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499" y="1542"/>
              </a:cxn>
              <a:cxn ang="0">
                <a:pos x="1906" y="0"/>
              </a:cxn>
            </a:cxnLst>
            <a:rect l="0" t="0" r="r" b="b"/>
            <a:pathLst>
              <a:path w="1906" h="1754">
                <a:moveTo>
                  <a:pt x="0" y="1270"/>
                </a:moveTo>
                <a:cubicBezTo>
                  <a:pt x="90" y="1512"/>
                  <a:pt x="181" y="1754"/>
                  <a:pt x="499" y="1542"/>
                </a:cubicBezTo>
                <a:cubicBezTo>
                  <a:pt x="817" y="1330"/>
                  <a:pt x="1361" y="665"/>
                  <a:pt x="1906" y="0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7760" name="Group 64"/>
          <p:cNvGrpSpPr>
            <a:grpSpLocks/>
          </p:cNvGrpSpPr>
          <p:nvPr/>
        </p:nvGrpSpPr>
        <p:grpSpPr bwMode="auto">
          <a:xfrm>
            <a:off x="3540125" y="1857376"/>
            <a:ext cx="5064124" cy="2363788"/>
            <a:chOff x="2230" y="1170"/>
            <a:chExt cx="3190" cy="1489"/>
          </a:xfrm>
        </p:grpSpPr>
        <p:sp>
          <p:nvSpPr>
            <p:cNvPr id="797742" name="Rectangle 46"/>
            <p:cNvSpPr>
              <a:spLocks noChangeArrowheads="1"/>
            </p:cNvSpPr>
            <p:nvPr/>
          </p:nvSpPr>
          <p:spPr bwMode="auto">
            <a:xfrm>
              <a:off x="4649" y="1434"/>
              <a:ext cx="771" cy="272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78h</a:t>
              </a:r>
            </a:p>
          </p:txBody>
        </p:sp>
        <p:sp>
          <p:nvSpPr>
            <p:cNvPr id="797743" name="Rectangle 47"/>
            <p:cNvSpPr>
              <a:spLocks noChangeArrowheads="1"/>
            </p:cNvSpPr>
            <p:nvPr/>
          </p:nvSpPr>
          <p:spPr bwMode="auto">
            <a:xfrm>
              <a:off x="4649" y="1706"/>
              <a:ext cx="771" cy="272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56h</a:t>
              </a:r>
            </a:p>
          </p:txBody>
        </p:sp>
        <p:sp>
          <p:nvSpPr>
            <p:cNvPr id="797744" name="Rectangle 48"/>
            <p:cNvSpPr>
              <a:spLocks noChangeArrowheads="1"/>
            </p:cNvSpPr>
            <p:nvPr/>
          </p:nvSpPr>
          <p:spPr bwMode="auto">
            <a:xfrm>
              <a:off x="4649" y="1978"/>
              <a:ext cx="771" cy="272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34h</a:t>
              </a:r>
            </a:p>
          </p:txBody>
        </p:sp>
        <p:sp>
          <p:nvSpPr>
            <p:cNvPr id="797746" name="Rectangle 50"/>
            <p:cNvSpPr>
              <a:spLocks noChangeArrowheads="1"/>
            </p:cNvSpPr>
            <p:nvPr/>
          </p:nvSpPr>
          <p:spPr bwMode="auto">
            <a:xfrm>
              <a:off x="3787" y="1706"/>
              <a:ext cx="86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dirty="0" smtClean="0">
                  <a:solidFill>
                    <a:srgbClr val="008000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srgbClr val="0080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797747" name="Rectangle 51"/>
            <p:cNvSpPr>
              <a:spLocks noChangeArrowheads="1"/>
            </p:cNvSpPr>
            <p:nvPr/>
          </p:nvSpPr>
          <p:spPr bwMode="auto">
            <a:xfrm>
              <a:off x="3787" y="1978"/>
              <a:ext cx="86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dirty="0" smtClean="0">
                  <a:solidFill>
                    <a:srgbClr val="008000"/>
                  </a:solidFill>
                  <a:latin typeface="Times New Roman" pitchFamily="18" charset="0"/>
                </a:rPr>
                <a:t>2</a:t>
              </a:r>
              <a:r>
                <a:rPr lang="en-US" altLang="zh-CN" dirty="0">
                  <a:solidFill>
                    <a:srgbClr val="0080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797748" name="Line 52"/>
            <p:cNvSpPr>
              <a:spLocks noChangeShapeType="1"/>
            </p:cNvSpPr>
            <p:nvPr/>
          </p:nvSpPr>
          <p:spPr bwMode="auto">
            <a:xfrm>
              <a:off x="4649" y="1298"/>
              <a:ext cx="0" cy="136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7749" name="Line 53"/>
            <p:cNvSpPr>
              <a:spLocks noChangeShapeType="1"/>
            </p:cNvSpPr>
            <p:nvPr/>
          </p:nvSpPr>
          <p:spPr bwMode="auto">
            <a:xfrm>
              <a:off x="5420" y="1298"/>
              <a:ext cx="0" cy="136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7750" name="Rectangle 54"/>
            <p:cNvSpPr>
              <a:spLocks noChangeArrowheads="1"/>
            </p:cNvSpPr>
            <p:nvPr/>
          </p:nvSpPr>
          <p:spPr bwMode="auto">
            <a:xfrm>
              <a:off x="4649" y="2250"/>
              <a:ext cx="771" cy="272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12h</a:t>
              </a:r>
            </a:p>
          </p:txBody>
        </p:sp>
        <p:sp>
          <p:nvSpPr>
            <p:cNvPr id="797751" name="Rectangle 55"/>
            <p:cNvSpPr>
              <a:spLocks noChangeArrowheads="1"/>
            </p:cNvSpPr>
            <p:nvPr/>
          </p:nvSpPr>
          <p:spPr bwMode="auto">
            <a:xfrm>
              <a:off x="3787" y="2250"/>
              <a:ext cx="86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dirty="0" smtClean="0">
                  <a:solidFill>
                    <a:srgbClr val="008000"/>
                  </a:solidFill>
                  <a:latin typeface="Times New Roman" pitchFamily="18" charset="0"/>
                </a:rPr>
                <a:t>3</a:t>
              </a:r>
              <a:r>
                <a:rPr lang="en-US" altLang="zh-CN" dirty="0">
                  <a:solidFill>
                    <a:srgbClr val="0080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797752" name="Rectangle 56"/>
            <p:cNvSpPr>
              <a:spLocks noChangeArrowheads="1"/>
            </p:cNvSpPr>
            <p:nvPr/>
          </p:nvSpPr>
          <p:spPr bwMode="auto">
            <a:xfrm>
              <a:off x="2230" y="1170"/>
              <a:ext cx="2405" cy="31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</a:rPr>
                <a:t>Intel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</a:rPr>
                <a:t>处理器采用</a:t>
              </a:r>
              <a:r>
                <a:rPr lang="zh-CN" altLang="en-US" dirty="0">
                  <a:solidFill>
                    <a:srgbClr val="FF0000"/>
                  </a:solidFill>
                  <a:latin typeface="Times New Roman" pitchFamily="18" charset="0"/>
                </a:rPr>
                <a:t>小尾顺序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</a:rPr>
                <a:t>：</a:t>
              </a:r>
            </a:p>
          </p:txBody>
        </p:sp>
        <p:sp>
          <p:nvSpPr>
            <p:cNvPr id="797756" name="Rectangle 60"/>
            <p:cNvSpPr>
              <a:spLocks noChangeArrowheads="1"/>
            </p:cNvSpPr>
            <p:nvPr/>
          </p:nvSpPr>
          <p:spPr bwMode="auto">
            <a:xfrm>
              <a:off x="3479" y="1448"/>
              <a:ext cx="1168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dirty="0" smtClean="0">
                  <a:solidFill>
                    <a:srgbClr val="006600"/>
                  </a:solidFill>
                </a:rPr>
                <a:t>Value3</a:t>
              </a:r>
              <a:r>
                <a:rPr lang="en-US" altLang="zh-CN" dirty="0" smtClean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 :</a:t>
              </a:r>
              <a:endParaRPr lang="zh-CN" alt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7757" name="Rectangle 61"/>
            <p:cNvSpPr>
              <a:spLocks noChangeArrowheads="1"/>
            </p:cNvSpPr>
            <p:nvPr/>
          </p:nvSpPr>
          <p:spPr bwMode="auto">
            <a:xfrm>
              <a:off x="3525" y="1713"/>
              <a:ext cx="953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dirty="0">
                  <a:solidFill>
                    <a:srgbClr val="006600"/>
                  </a:solidFill>
                </a:rPr>
                <a:t>value3+</a:t>
              </a:r>
              <a:endParaRPr lang="zh-CN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797758" name="Rectangle 62"/>
            <p:cNvSpPr>
              <a:spLocks noChangeArrowheads="1"/>
            </p:cNvSpPr>
            <p:nvPr/>
          </p:nvSpPr>
          <p:spPr bwMode="auto">
            <a:xfrm>
              <a:off x="3526" y="1986"/>
              <a:ext cx="953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>
                  <a:solidFill>
                    <a:srgbClr val="006600"/>
                  </a:solidFill>
                </a:rPr>
                <a:t>value3+</a:t>
              </a:r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797759" name="Rectangle 63"/>
            <p:cNvSpPr>
              <a:spLocks noChangeArrowheads="1"/>
            </p:cNvSpPr>
            <p:nvPr/>
          </p:nvSpPr>
          <p:spPr bwMode="auto">
            <a:xfrm>
              <a:off x="3526" y="2258"/>
              <a:ext cx="953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>
                  <a:solidFill>
                    <a:srgbClr val="006600"/>
                  </a:solidFill>
                </a:rPr>
                <a:t>value3+</a:t>
              </a:r>
              <a:endParaRPr lang="zh-CN" altLang="en-US">
                <a:solidFill>
                  <a:srgbClr val="0066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57554" y="228599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CC0099"/>
                </a:solidFill>
              </a:rPr>
              <a:t>（小端存储方式）</a:t>
            </a:r>
            <a:endParaRPr lang="zh-CN" altLang="en-US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7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7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79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9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4" grpId="0" animBg="1"/>
      <p:bldP spid="797755" grpId="0" animBg="1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2500FD-46EC-4E30-9B53-8DB1A25ADFDB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（五）符号常量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583247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符号常量：不占用任何实际的存储空间。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等号伪指令</a:t>
            </a:r>
            <a:br>
              <a:rPr lang="zh-CN" altLang="en-US">
                <a:latin typeface="Courier New" pitchFamily="49" charset="0"/>
              </a:rPr>
            </a:br>
            <a:r>
              <a:rPr lang="zh-CN" altLang="en-US">
                <a:latin typeface="Courier New" pitchFamily="49" charset="0"/>
              </a:rPr>
              <a:t>例：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COUNT = 500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ESC_key = 27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array COUNT DUP(0)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cx,COUNT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al,ESC_key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Courier New" pitchFamily="49" charset="0"/>
              </a:rPr>
              <a:t>EQU</a:t>
            </a:r>
            <a:r>
              <a:rPr lang="zh-CN" altLang="en-US">
                <a:latin typeface="Courier New" pitchFamily="49" charset="0"/>
              </a:rPr>
              <a:t>伪指令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Courier New" pitchFamily="49" charset="0"/>
              </a:rPr>
              <a:t>TEXTEQU</a:t>
            </a:r>
            <a:r>
              <a:rPr lang="zh-CN" altLang="en-US">
                <a:latin typeface="Courier New" pitchFamily="49" charset="0"/>
              </a:rPr>
              <a:t>伪指令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F64460-373C-43A3-A2CE-EAEB2544ED33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（五）符号常量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583247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Courier New" pitchFamily="49" charset="0"/>
              </a:rPr>
              <a:t>符号常量：不占用任何实际的存储空间。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Courier New" pitchFamily="49" charset="0"/>
              </a:rPr>
              <a:t>计算数组和字符串的大小</a:t>
            </a:r>
            <a:br>
              <a:rPr lang="zh-CN" altLang="en-US" dirty="0">
                <a:latin typeface="Courier New" pitchFamily="49" charset="0"/>
              </a:rPr>
            </a:br>
            <a:r>
              <a:rPr lang="zh-CN" altLang="en-US" dirty="0">
                <a:latin typeface="Courier New" pitchFamily="49" charset="0"/>
              </a:rPr>
              <a:t>例：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Courier New" pitchFamily="49" charset="0"/>
              </a:rPr>
              <a:t> list1 BYTE 10,20,30,40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Courier New" pitchFamily="49" charset="0"/>
              </a:rPr>
              <a:t> List1Size = ($ - list1)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myString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BYTE "This is a long string,"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     BYTE " Containing any number"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     BYTE " of characters",0dh,0ah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MyString_len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= ($ -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myString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66"/>
                </a:solidFill>
                <a:latin typeface="Courier New" pitchFamily="49" charset="0"/>
              </a:rPr>
              <a:t> list2 WORD 1000h,2000h,3000h,4000h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66"/>
                </a:solidFill>
                <a:latin typeface="Courier New" pitchFamily="49" charset="0"/>
              </a:rPr>
              <a:t> List2Size = ($ - list2)/2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11111-44DA-41F8-BB47-62327D82EDFA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374062" cy="523875"/>
          </a:xfrm>
        </p:spPr>
        <p:txBody>
          <a:bodyPr/>
          <a:lstStyle/>
          <a:p>
            <a:r>
              <a:rPr lang="zh-CN" altLang="en-US"/>
              <a:t>（六）例子：加减法－实地址模式，添加变量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836613"/>
            <a:ext cx="6551612" cy="5976937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latin typeface="Courier New" pitchFamily="49" charset="0"/>
              </a:rPr>
              <a:t>.MODEL small,stdcall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latin typeface="Courier New" pitchFamily="49" charset="0"/>
              </a:rPr>
              <a:t>.386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latin typeface="Courier New" pitchFamily="49" charset="0"/>
              </a:rPr>
              <a:t>DumpRegs PROTO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latin typeface="Courier New" pitchFamily="49" charset="0"/>
              </a:rPr>
              <a:t>.STACK 4096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8000"/>
                </a:solidFill>
                <a:latin typeface="Courier New" pitchFamily="49" charset="0"/>
              </a:rPr>
              <a:t>.data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8000"/>
                </a:solidFill>
                <a:latin typeface="Courier New" pitchFamily="49" charset="0"/>
              </a:rPr>
              <a:t>val1      DWORD 10000h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8000"/>
                </a:solidFill>
                <a:latin typeface="Courier New" pitchFamily="49" charset="0"/>
              </a:rPr>
              <a:t>val2      DWORD 40000h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8000"/>
                </a:solidFill>
                <a:latin typeface="Courier New" pitchFamily="49" charset="0"/>
              </a:rPr>
              <a:t>val3      DWORD 20000h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8000"/>
                </a:solidFill>
                <a:latin typeface="Courier New" pitchFamily="49" charset="0"/>
              </a:rPr>
              <a:t>finalVal  DWORD ?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D60093"/>
                </a:solidFill>
                <a:latin typeface="Courier New" pitchFamily="49" charset="0"/>
              </a:rPr>
              <a:t>.code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D60093"/>
                </a:solidFill>
                <a:latin typeface="Courier New" pitchFamily="49" charset="0"/>
              </a:rPr>
              <a:t>main PROC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00FF"/>
                </a:solidFill>
                <a:latin typeface="Courier New" pitchFamily="49" charset="0"/>
              </a:rPr>
              <a:t>	mov ax,@data		; data seg address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00FF"/>
                </a:solidFill>
                <a:latin typeface="Courier New" pitchFamily="49" charset="0"/>
              </a:rPr>
              <a:t>	mov ds,ax		; copy to DS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00FF"/>
                </a:solidFill>
                <a:latin typeface="Courier New" pitchFamily="49" charset="0"/>
              </a:rPr>
              <a:t>	mov es,ax		; copy to ES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D60093"/>
                </a:solidFill>
                <a:latin typeface="Courier New" pitchFamily="49" charset="0"/>
              </a:rPr>
              <a:t>	mov eax,val1		; EAX = 10000h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D60093"/>
                </a:solidFill>
                <a:latin typeface="Courier New" pitchFamily="49" charset="0"/>
              </a:rPr>
              <a:t>	add eax,val2		; EAX = 50000h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D60093"/>
                </a:solidFill>
                <a:latin typeface="Courier New" pitchFamily="49" charset="0"/>
              </a:rPr>
              <a:t>	sub eax,val3		; EAX = 30000h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D60093"/>
                </a:solidFill>
                <a:latin typeface="Courier New" pitchFamily="49" charset="0"/>
              </a:rPr>
              <a:t>	mov finalVal,eax	; store the result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D60093"/>
                </a:solidFill>
                <a:latin typeface="Courier New" pitchFamily="49" charset="0"/>
              </a:rPr>
              <a:t>	call DumpRegs	; display registers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00FF"/>
                </a:solidFill>
                <a:latin typeface="Courier New" pitchFamily="49" charset="0"/>
              </a:rPr>
              <a:t>	mov ah,4Ch		; exit process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00FF"/>
                </a:solidFill>
                <a:latin typeface="Courier New" pitchFamily="49" charset="0"/>
              </a:rPr>
              <a:t>	mov al,0		; return code = 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00FF"/>
                </a:solidFill>
                <a:latin typeface="Courier New" pitchFamily="49" charset="0"/>
              </a:rPr>
              <a:t>	int 21h		; call MS-DOS function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D60093"/>
                </a:solidFill>
                <a:latin typeface="Courier New" pitchFamily="49" charset="0"/>
              </a:rPr>
              <a:t>main ENDP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D60093"/>
                </a:solidFill>
                <a:latin typeface="Courier New" pitchFamily="49" charset="0"/>
              </a:rPr>
              <a:t>END main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2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2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2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处理器指令系统及汇编语言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000" dirty="0">
                <a:latin typeface="Arial" charset="0"/>
                <a:ea typeface="黑体" pitchFamily="2" charset="-122"/>
              </a:rPr>
              <a:t>三、数据传送、寻址和</a:t>
            </a:r>
            <a:r>
              <a:rPr lang="zh-CN" altLang="en-US" sz="3000" dirty="0" smtClean="0">
                <a:latin typeface="Arial" charset="0"/>
                <a:ea typeface="黑体" pitchFamily="2" charset="-122"/>
              </a:rPr>
              <a:t>算术运算</a:t>
            </a:r>
            <a:endParaRPr lang="zh-CN" altLang="en-US" sz="3000" dirty="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D629E-5B7E-4136-BB5E-FDBEA5275714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本节要点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数据传送指令</a:t>
            </a:r>
          </a:p>
          <a:p>
            <a:r>
              <a:rPr lang="zh-CN" altLang="en-US">
                <a:latin typeface="Times New Roman" pitchFamily="18" charset="0"/>
              </a:rPr>
              <a:t>加法和减法</a:t>
            </a:r>
          </a:p>
          <a:p>
            <a:r>
              <a:rPr lang="zh-CN" altLang="en-US">
                <a:latin typeface="Times New Roman" pitchFamily="18" charset="0"/>
              </a:rPr>
              <a:t>和数据传送相关的操作符和伪指令</a:t>
            </a:r>
          </a:p>
          <a:p>
            <a:r>
              <a:rPr lang="zh-CN" altLang="en-US">
                <a:latin typeface="Times New Roman" pitchFamily="18" charset="0"/>
              </a:rPr>
              <a:t>间接寻址</a:t>
            </a:r>
          </a:p>
          <a:p>
            <a:r>
              <a:rPr lang="en-US" altLang="zh-CN">
                <a:latin typeface="Times New Roman" pitchFamily="18" charset="0"/>
              </a:rPr>
              <a:t>JMP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LOOP</a:t>
            </a:r>
            <a:r>
              <a:rPr lang="zh-CN" altLang="en-US">
                <a:latin typeface="Times New Roman" pitchFamily="18" charset="0"/>
              </a:rPr>
              <a:t>指令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0D681-56EA-4DC1-9165-FD9C714DDD71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立即操作数（</a:t>
            </a:r>
            <a:r>
              <a:rPr lang="en-US" altLang="zh-CN">
                <a:latin typeface="Times New Roman" pitchFamily="18" charset="0"/>
              </a:rPr>
              <a:t>immediate</a:t>
            </a:r>
            <a:r>
              <a:rPr lang="zh-CN" altLang="en-US">
                <a:latin typeface="Times New Roman" pitchFamily="18" charset="0"/>
              </a:rPr>
              <a:t>）</a:t>
            </a:r>
          </a:p>
          <a:p>
            <a:pPr marL="812800" lvl="1" indent="-2905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imm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8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16</a:t>
            </a:r>
            <a:r>
              <a:rPr lang="zh-CN" altLang="en-US" sz="2400">
                <a:latin typeface="Times New Roman" pitchFamily="18" charset="0"/>
              </a:rPr>
              <a:t>或</a:t>
            </a:r>
            <a:r>
              <a:rPr lang="en-US" altLang="zh-CN" sz="2400">
                <a:latin typeface="Times New Roman" pitchFamily="18" charset="0"/>
              </a:rPr>
              <a:t>32</a:t>
            </a:r>
            <a:r>
              <a:rPr lang="zh-CN" altLang="en-US" sz="2400">
                <a:latin typeface="Times New Roman" pitchFamily="18" charset="0"/>
              </a:rPr>
              <a:t>位立即数</a:t>
            </a:r>
          </a:p>
          <a:p>
            <a:pPr marL="812800" lvl="1" indent="-2905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imm8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8</a:t>
            </a:r>
            <a:r>
              <a:rPr lang="zh-CN" altLang="en-US" sz="2400">
                <a:latin typeface="Times New Roman" pitchFamily="18" charset="0"/>
              </a:rPr>
              <a:t>位立即数（字节）</a:t>
            </a:r>
          </a:p>
          <a:p>
            <a:pPr marL="812800" lvl="1" indent="-2905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imm16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16</a:t>
            </a:r>
            <a:r>
              <a:rPr lang="zh-CN" altLang="en-US" sz="2400">
                <a:latin typeface="Times New Roman" pitchFamily="18" charset="0"/>
              </a:rPr>
              <a:t>位立即数（字）</a:t>
            </a:r>
          </a:p>
          <a:p>
            <a:pPr marL="812800" lvl="1" indent="-2905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imm32</a:t>
            </a:r>
            <a:r>
              <a:rPr lang="zh-CN" altLang="en-US" sz="2400">
                <a:latin typeface="Times New Roman" pitchFamily="18" charset="0"/>
              </a:rPr>
              <a:t>： </a:t>
            </a:r>
            <a:r>
              <a:rPr lang="en-US" altLang="zh-CN" sz="2400">
                <a:latin typeface="Times New Roman" pitchFamily="18" charset="0"/>
              </a:rPr>
              <a:t>32</a:t>
            </a:r>
            <a:r>
              <a:rPr lang="zh-CN" altLang="en-US" sz="2400">
                <a:latin typeface="Times New Roman" pitchFamily="18" charset="0"/>
              </a:rPr>
              <a:t>位立即数（双字）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寄存器操作数（</a:t>
            </a:r>
            <a:r>
              <a:rPr lang="en-US" altLang="zh-CN">
                <a:latin typeface="Times New Roman" pitchFamily="18" charset="0"/>
              </a:rPr>
              <a:t>register</a:t>
            </a:r>
            <a:r>
              <a:rPr lang="zh-CN" altLang="en-US">
                <a:latin typeface="Times New Roman" pitchFamily="18" charset="0"/>
              </a:rPr>
              <a:t>）</a:t>
            </a:r>
          </a:p>
          <a:p>
            <a:pPr marL="812800" lvl="1" indent="-2905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reg</a:t>
            </a:r>
            <a:r>
              <a:rPr lang="zh-CN" altLang="en-US" sz="2400">
                <a:latin typeface="Times New Roman" pitchFamily="18" charset="0"/>
              </a:rPr>
              <a:t>：任意的通用寄存器</a:t>
            </a:r>
          </a:p>
          <a:p>
            <a:pPr marL="812800" lvl="1" indent="-2905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sreg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16</a:t>
            </a:r>
            <a:r>
              <a:rPr lang="zh-CN" altLang="en-US" sz="2400">
                <a:latin typeface="Times New Roman" pitchFamily="18" charset="0"/>
              </a:rPr>
              <a:t>位段寄存器</a:t>
            </a:r>
            <a:r>
              <a:rPr lang="en-US" altLang="zh-CN" sz="2400">
                <a:latin typeface="Times New Roman" pitchFamily="18" charset="0"/>
              </a:rPr>
              <a:t>CS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DS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SS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ES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FS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GS</a:t>
            </a:r>
          </a:p>
          <a:p>
            <a:pPr marL="812800" lvl="1" indent="-2905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r8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AH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AL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BH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BL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CH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CL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DH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DL</a:t>
            </a:r>
          </a:p>
          <a:p>
            <a:pPr marL="812800" lvl="1" indent="-2905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r16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AX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BX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CX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DX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SI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DI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SP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BP</a:t>
            </a:r>
          </a:p>
          <a:p>
            <a:pPr marL="812800" lvl="1" indent="-2905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r32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EAX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EBX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ECX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EDX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ESI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EDI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ESP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EBP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内存操作数（</a:t>
            </a:r>
            <a:r>
              <a:rPr lang="en-US" altLang="zh-CN">
                <a:latin typeface="Times New Roman" pitchFamily="18" charset="0"/>
              </a:rPr>
              <a:t>memory</a:t>
            </a:r>
            <a:r>
              <a:rPr lang="zh-CN" altLang="en-US">
                <a:latin typeface="Times New Roman" pitchFamily="18" charset="0"/>
              </a:rPr>
              <a:t>）</a:t>
            </a:r>
          </a:p>
          <a:p>
            <a:pPr marL="812800" lvl="1" indent="-2905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mem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8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latin typeface="Times New Roman" pitchFamily="18" charset="0"/>
              </a:rPr>
              <a:t>16</a:t>
            </a:r>
            <a:r>
              <a:rPr lang="zh-CN" altLang="en-US" sz="2400">
                <a:latin typeface="Times New Roman" pitchFamily="18" charset="0"/>
              </a:rPr>
              <a:t>或</a:t>
            </a:r>
            <a:r>
              <a:rPr lang="en-US" altLang="zh-CN" sz="2400">
                <a:latin typeface="Times New Roman" pitchFamily="18" charset="0"/>
              </a:rPr>
              <a:t>32</a:t>
            </a:r>
            <a:r>
              <a:rPr lang="zh-CN" altLang="en-US" sz="2400">
                <a:latin typeface="Times New Roman" pitchFamily="18" charset="0"/>
              </a:rPr>
              <a:t>位内存操作数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（一）数据传送指令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操作数类型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0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0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0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0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0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0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0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0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0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804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0B2E5-505A-4E0C-9A07-7AF79FC0B03C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51838" cy="574675"/>
          </a:xfrm>
          <a:noFill/>
          <a:ln/>
        </p:spPr>
        <p:txBody>
          <a:bodyPr anchor="t"/>
          <a:lstStyle/>
          <a:p>
            <a:r>
              <a:rPr lang="zh-CN" altLang="en-US"/>
              <a:t>一、</a:t>
            </a:r>
            <a:r>
              <a:rPr lang="en-US" altLang="zh-CN"/>
              <a:t>Intel x86 </a:t>
            </a:r>
            <a:r>
              <a:rPr lang="zh-CN" altLang="en-US"/>
              <a:t>微处理器的组成结构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内部寄存器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218487" cy="5761037"/>
          </a:xfrm>
          <a:noFill/>
          <a:ln/>
        </p:spPr>
        <p:txBody>
          <a:bodyPr/>
          <a:lstStyle/>
          <a:p>
            <a:r>
              <a:rPr lang="zh-CN" altLang="en-US" dirty="0"/>
              <a:t>通用寄存器：主要用于</a:t>
            </a:r>
            <a:r>
              <a:rPr lang="zh-CN" altLang="en-US" dirty="0" smtClean="0">
                <a:solidFill>
                  <a:srgbClr val="0000FF"/>
                </a:solidFill>
              </a:rPr>
              <a:t>算术运算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数据传送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sz="2400" dirty="0"/>
              <a:t>每个寄存器可作</a:t>
            </a:r>
            <a:r>
              <a:rPr lang="en-US" altLang="zh-CN" sz="2400" dirty="0"/>
              <a:t>32</a:t>
            </a:r>
            <a:r>
              <a:rPr lang="zh-CN" altLang="en-US" sz="2400" dirty="0"/>
              <a:t>位或</a:t>
            </a:r>
            <a:r>
              <a:rPr lang="en-US" altLang="zh-CN" sz="2400" dirty="0"/>
              <a:t>16</a:t>
            </a:r>
            <a:r>
              <a:rPr lang="zh-CN" altLang="en-US" sz="2400" dirty="0"/>
              <a:t>位使用。</a:t>
            </a:r>
          </a:p>
          <a:p>
            <a:pPr lvl="1"/>
            <a:r>
              <a:rPr lang="zh-CN" altLang="en-US" sz="2400" dirty="0"/>
              <a:t>一些</a:t>
            </a:r>
            <a:r>
              <a:rPr lang="en-US" altLang="zh-CN" sz="2400" dirty="0"/>
              <a:t>16</a:t>
            </a:r>
            <a:r>
              <a:rPr lang="zh-CN" altLang="en-US" sz="2400" dirty="0"/>
              <a:t>位的寄存器也可以作为两个单独的</a:t>
            </a:r>
            <a:r>
              <a:rPr lang="en-US" altLang="zh-CN" sz="2400" dirty="0"/>
              <a:t>8</a:t>
            </a:r>
            <a:r>
              <a:rPr lang="zh-CN" altLang="en-US" sz="2400" dirty="0"/>
              <a:t>位使用。</a:t>
            </a:r>
          </a:p>
          <a:p>
            <a:pPr lvl="1"/>
            <a:r>
              <a:rPr lang="zh-CN" altLang="en-US" sz="2400" dirty="0"/>
              <a:t>其余通用寄存器的低</a:t>
            </a:r>
            <a:r>
              <a:rPr lang="en-US" altLang="zh-CN" sz="2400" dirty="0"/>
              <a:t>16</a:t>
            </a:r>
            <a:r>
              <a:rPr lang="zh-CN" altLang="en-US" sz="2400" dirty="0"/>
              <a:t>位有独立的名字，但不能进一步细分。下面列出的</a:t>
            </a:r>
            <a:r>
              <a:rPr lang="en-US" altLang="zh-CN" sz="2400" dirty="0"/>
              <a:t>16</a:t>
            </a:r>
            <a:r>
              <a:rPr lang="zh-CN" altLang="en-US" sz="2400" dirty="0"/>
              <a:t>位寄存器通常只在编写运行于实地址模式下的程序时才使用。</a:t>
            </a:r>
          </a:p>
        </p:txBody>
      </p:sp>
      <p:graphicFrame>
        <p:nvGraphicFramePr>
          <p:cNvPr id="769110" name="Group 86"/>
          <p:cNvGraphicFramePr>
            <a:graphicFrameLocks noGrp="1"/>
          </p:cNvGraphicFramePr>
          <p:nvPr/>
        </p:nvGraphicFramePr>
        <p:xfrm>
          <a:off x="2532063" y="3649663"/>
          <a:ext cx="4056062" cy="259080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16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ESI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EDI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0057B-AFEC-4578-B7C0-B5BF46948712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>
                <a:latin typeface="Times New Roman" pitchFamily="18" charset="0"/>
              </a:rPr>
              <a:t>其它约定</a:t>
            </a:r>
          </a:p>
          <a:p>
            <a:pPr marL="901700" lvl="1" indent="-3794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r/m8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8</a:t>
            </a:r>
            <a:r>
              <a:rPr lang="zh-CN" altLang="en-US" sz="2400">
                <a:latin typeface="Times New Roman" pitchFamily="18" charset="0"/>
              </a:rPr>
              <a:t>位操作数（</a:t>
            </a:r>
            <a:r>
              <a:rPr lang="en-US" altLang="zh-CN" sz="2400">
                <a:latin typeface="Times New Roman" pitchFamily="18" charset="0"/>
              </a:rPr>
              <a:t>8</a:t>
            </a:r>
            <a:r>
              <a:rPr lang="zh-CN" altLang="en-US" sz="2400">
                <a:latin typeface="Times New Roman" pitchFamily="18" charset="0"/>
              </a:rPr>
              <a:t>位通用寄存器或内存字节）</a:t>
            </a:r>
          </a:p>
          <a:p>
            <a:pPr marL="901700" lvl="1" indent="-3794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r/m16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16</a:t>
            </a:r>
            <a:r>
              <a:rPr lang="zh-CN" altLang="en-US" sz="2400">
                <a:latin typeface="Times New Roman" pitchFamily="18" charset="0"/>
              </a:rPr>
              <a:t>位操作数（</a:t>
            </a:r>
            <a:r>
              <a:rPr lang="en-US" altLang="zh-CN" sz="2400">
                <a:latin typeface="Times New Roman" pitchFamily="18" charset="0"/>
              </a:rPr>
              <a:t>16</a:t>
            </a:r>
            <a:r>
              <a:rPr lang="zh-CN" altLang="en-US" sz="2400">
                <a:latin typeface="Times New Roman" pitchFamily="18" charset="0"/>
              </a:rPr>
              <a:t>位通用寄存器或内存字）</a:t>
            </a:r>
          </a:p>
          <a:p>
            <a:pPr marL="901700" lvl="1" indent="-379413">
              <a:spcBef>
                <a:spcPct val="10000"/>
              </a:spcBef>
            </a:pPr>
            <a:r>
              <a:rPr lang="en-US" altLang="zh-CN" sz="2400">
                <a:latin typeface="Times New Roman" pitchFamily="18" charset="0"/>
              </a:rPr>
              <a:t>r/m32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</a:rPr>
              <a:t>32</a:t>
            </a:r>
            <a:r>
              <a:rPr lang="zh-CN" altLang="en-US" sz="2400">
                <a:latin typeface="Times New Roman" pitchFamily="18" charset="0"/>
              </a:rPr>
              <a:t>位操作数（</a:t>
            </a:r>
            <a:r>
              <a:rPr lang="en-US" altLang="zh-CN" sz="2400">
                <a:latin typeface="Times New Roman" pitchFamily="18" charset="0"/>
              </a:rPr>
              <a:t>32</a:t>
            </a:r>
            <a:r>
              <a:rPr lang="zh-CN" altLang="en-US" sz="2400">
                <a:latin typeface="Times New Roman" pitchFamily="18" charset="0"/>
              </a:rPr>
              <a:t>位通用寄存器或内存双字）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（一）数据传送指令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操作数类型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0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0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06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DE565-3D97-41A8-844D-31657C0BF191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.data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/>
              </a:rPr>
              <a:t>…………</a:t>
            </a:r>
            <a:endParaRPr lang="en-US" altLang="zh-CN" sz="240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var1 BYTE 55h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var2 BYTE 10h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var3 BYTE 0aah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.code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mov ax,@data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mov ds,ax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</a:t>
            </a:r>
            <a:r>
              <a:rPr lang="en-US" altLang="zh-CN" sz="2400">
                <a:latin typeface="宋体"/>
              </a:rPr>
              <a:t>…………</a:t>
            </a:r>
            <a:endParaRPr lang="en-US" altLang="zh-CN" sz="240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mov al,[1040h]	;</a:t>
            </a:r>
            <a:r>
              <a:rPr lang="zh-CN" altLang="en-US" sz="2400">
                <a:latin typeface="Courier New" pitchFamily="49" charset="0"/>
              </a:rPr>
              <a:t>假设</a:t>
            </a:r>
            <a:r>
              <a:rPr lang="en-US" altLang="zh-CN" sz="2400">
                <a:latin typeface="Courier New" pitchFamily="49" charset="0"/>
              </a:rPr>
              <a:t>var1</a:t>
            </a:r>
            <a:r>
              <a:rPr lang="zh-CN" altLang="en-US" sz="2400">
                <a:latin typeface="Courier New" pitchFamily="49" charset="0"/>
              </a:rPr>
              <a:t>位于偏移</a:t>
            </a:r>
            <a:r>
              <a:rPr lang="en-US" altLang="zh-CN" sz="2400">
                <a:latin typeface="Courier New" pitchFamily="49" charset="0"/>
              </a:rPr>
              <a:t>1040h</a:t>
            </a:r>
            <a:r>
              <a:rPr lang="zh-CN" altLang="en-US" sz="2400">
                <a:latin typeface="Courier New" pitchFamily="49" charset="0"/>
              </a:rPr>
              <a:t>处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</a:t>
            </a:r>
            <a:r>
              <a:rPr lang="en-US" altLang="zh-CN" sz="2400">
                <a:latin typeface="宋体"/>
              </a:rPr>
              <a:t>…………</a:t>
            </a:r>
            <a:endParaRPr lang="en-US" altLang="zh-CN" sz="240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mov al,var1		;</a:t>
            </a:r>
            <a:r>
              <a:rPr lang="zh-CN" altLang="en-US" sz="2400">
                <a:latin typeface="Courier New" pitchFamily="49" charset="0"/>
              </a:rPr>
              <a:t>使用</a:t>
            </a:r>
            <a:r>
              <a:rPr lang="en-US" altLang="zh-CN" sz="2400">
                <a:latin typeface="Courier New" pitchFamily="49" charset="0"/>
              </a:rPr>
              <a:t>var1</a:t>
            </a:r>
            <a:r>
              <a:rPr lang="zh-CN" altLang="en-US" sz="2400">
                <a:latin typeface="Courier New" pitchFamily="49" charset="0"/>
              </a:rPr>
              <a:t>的符号名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mov al,[var1]		;</a:t>
            </a:r>
            <a:r>
              <a:rPr lang="zh-CN" altLang="en-US" sz="2400">
                <a:latin typeface="Courier New" pitchFamily="49" charset="0"/>
              </a:rPr>
              <a:t>上一条语句的另一种写法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Courier New" pitchFamily="49" charset="0"/>
              </a:rPr>
              <a:t>	</a:t>
            </a:r>
            <a:r>
              <a:rPr lang="en-US" altLang="zh-CN" sz="2400">
                <a:latin typeface="Courier New" pitchFamily="49" charset="0"/>
              </a:rPr>
              <a:t>mov al,[var1+2]	;</a:t>
            </a:r>
            <a:r>
              <a:rPr lang="zh-CN" altLang="en-US" sz="2400">
                <a:latin typeface="Courier New" pitchFamily="49" charset="0"/>
              </a:rPr>
              <a:t>直接偏移操作数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</a:t>
            </a:r>
            <a:r>
              <a:rPr lang="en-US" altLang="zh-CN" sz="2400">
                <a:latin typeface="宋体"/>
              </a:rPr>
              <a:t>…………</a:t>
            </a:r>
            <a:endParaRPr lang="zh-CN" altLang="en-US" sz="2400">
              <a:latin typeface="Courier New" pitchFamily="49" charset="0"/>
            </a:endParaRP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（一）数据传送指令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006600"/>
                </a:solidFill>
              </a:rPr>
              <a:t>直接内存操作数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3995738" y="2276475"/>
            <a:ext cx="4535487" cy="11525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/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编译器会自动将名称转换为数字偏移，然后根据该偏移来寻址。</a:t>
            </a:r>
          </a:p>
        </p:txBody>
      </p:sp>
      <p:grpSp>
        <p:nvGrpSpPr>
          <p:cNvPr id="807950" name="Group 14"/>
          <p:cNvGrpSpPr>
            <a:grpSpLocks/>
          </p:cNvGrpSpPr>
          <p:nvPr/>
        </p:nvGrpSpPr>
        <p:grpSpPr bwMode="auto">
          <a:xfrm>
            <a:off x="2700338" y="3502025"/>
            <a:ext cx="1439862" cy="2374900"/>
            <a:chOff x="1701" y="1979"/>
            <a:chExt cx="907" cy="1496"/>
          </a:xfrm>
        </p:grpSpPr>
        <p:sp>
          <p:nvSpPr>
            <p:cNvPr id="807942" name="Freeform 6"/>
            <p:cNvSpPr>
              <a:spLocks/>
            </p:cNvSpPr>
            <p:nvPr/>
          </p:nvSpPr>
          <p:spPr bwMode="auto">
            <a:xfrm>
              <a:off x="1701" y="1979"/>
              <a:ext cx="907" cy="997"/>
            </a:xfrm>
            <a:custGeom>
              <a:avLst/>
              <a:gdLst/>
              <a:ahLst/>
              <a:cxnLst>
                <a:cxn ang="0">
                  <a:pos x="0" y="997"/>
                </a:cxn>
                <a:cxn ang="0">
                  <a:pos x="635" y="725"/>
                </a:cxn>
                <a:cxn ang="0">
                  <a:pos x="952" y="0"/>
                </a:cxn>
              </a:cxnLst>
              <a:rect l="0" t="0" r="r" b="b"/>
              <a:pathLst>
                <a:path w="952" h="997">
                  <a:moveTo>
                    <a:pt x="0" y="997"/>
                  </a:moveTo>
                  <a:cubicBezTo>
                    <a:pt x="238" y="944"/>
                    <a:pt x="476" y="891"/>
                    <a:pt x="635" y="725"/>
                  </a:cubicBezTo>
                  <a:cubicBezTo>
                    <a:pt x="794" y="559"/>
                    <a:pt x="873" y="279"/>
                    <a:pt x="952" y="0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7947" name="Freeform 11"/>
            <p:cNvSpPr>
              <a:spLocks/>
            </p:cNvSpPr>
            <p:nvPr/>
          </p:nvSpPr>
          <p:spPr bwMode="auto">
            <a:xfrm>
              <a:off x="1927" y="2160"/>
              <a:ext cx="635" cy="1089"/>
            </a:xfrm>
            <a:custGeom>
              <a:avLst/>
              <a:gdLst/>
              <a:ahLst/>
              <a:cxnLst>
                <a:cxn ang="0">
                  <a:pos x="0" y="1089"/>
                </a:cxn>
                <a:cxn ang="0">
                  <a:pos x="409" y="771"/>
                </a:cxn>
                <a:cxn ang="0">
                  <a:pos x="635" y="0"/>
                </a:cxn>
              </a:cxnLst>
              <a:rect l="0" t="0" r="r" b="b"/>
              <a:pathLst>
                <a:path w="635" h="1089">
                  <a:moveTo>
                    <a:pt x="0" y="1089"/>
                  </a:moveTo>
                  <a:cubicBezTo>
                    <a:pt x="151" y="1020"/>
                    <a:pt x="303" y="952"/>
                    <a:pt x="409" y="771"/>
                  </a:cubicBezTo>
                  <a:cubicBezTo>
                    <a:pt x="515" y="590"/>
                    <a:pt x="567" y="113"/>
                    <a:pt x="635" y="0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7949" name="Freeform 13"/>
            <p:cNvSpPr>
              <a:spLocks/>
            </p:cNvSpPr>
            <p:nvPr/>
          </p:nvSpPr>
          <p:spPr bwMode="auto">
            <a:xfrm>
              <a:off x="2154" y="2296"/>
              <a:ext cx="363" cy="1179"/>
            </a:xfrm>
            <a:custGeom>
              <a:avLst/>
              <a:gdLst/>
              <a:ahLst/>
              <a:cxnLst>
                <a:cxn ang="0">
                  <a:pos x="0" y="1179"/>
                </a:cxn>
                <a:cxn ang="0">
                  <a:pos x="227" y="726"/>
                </a:cxn>
                <a:cxn ang="0">
                  <a:pos x="363" y="0"/>
                </a:cxn>
              </a:cxnLst>
              <a:rect l="0" t="0" r="r" b="b"/>
              <a:pathLst>
                <a:path w="363" h="1179">
                  <a:moveTo>
                    <a:pt x="0" y="1179"/>
                  </a:moveTo>
                  <a:cubicBezTo>
                    <a:pt x="83" y="1050"/>
                    <a:pt x="166" y="922"/>
                    <a:pt x="227" y="726"/>
                  </a:cubicBezTo>
                  <a:cubicBezTo>
                    <a:pt x="288" y="530"/>
                    <a:pt x="333" y="113"/>
                    <a:pt x="363" y="0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0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8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B6F06-D96F-4776-9840-2048B45D434D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destination,source</a:t>
            </a:r>
          </a:p>
          <a:p>
            <a:pPr defTabSz="812800"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latin typeface="Courier New" pitchFamily="49" charset="0"/>
            </a:endParaRPr>
          </a:p>
          <a:p>
            <a:pPr defTabSz="81280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回忆：</a:t>
            </a:r>
            <a:r>
              <a:rPr lang="en-US" altLang="zh-CN">
                <a:latin typeface="Times New Roman" pitchFamily="18" charset="0"/>
              </a:rPr>
              <a:t>C++</a:t>
            </a:r>
            <a:r>
              <a:rPr lang="zh-CN" altLang="en-US">
                <a:latin typeface="Times New Roman" pitchFamily="18" charset="0"/>
              </a:rPr>
              <a:t>或</a:t>
            </a:r>
            <a:r>
              <a:rPr lang="en-US" altLang="zh-CN">
                <a:latin typeface="Times New Roman" pitchFamily="18" charset="0"/>
              </a:rPr>
              <a:t>Java</a:t>
            </a:r>
            <a:r>
              <a:rPr lang="zh-CN" altLang="en-US">
                <a:latin typeface="Times New Roman" pitchFamily="18" charset="0"/>
              </a:rPr>
              <a:t>中的赋值语句</a:t>
            </a:r>
          </a:p>
          <a:p>
            <a:pPr defTabSz="81280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		</a:t>
            </a:r>
            <a:r>
              <a:rPr lang="en-US" altLang="zh-CN">
                <a:latin typeface="Courier New" pitchFamily="49" charset="0"/>
              </a:rPr>
              <a:t>dest = source;</a:t>
            </a:r>
          </a:p>
          <a:p>
            <a:pPr defTabSz="812800"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latin typeface="Courier New" pitchFamily="49" charset="0"/>
            </a:endParaRPr>
          </a:p>
          <a:p>
            <a:pPr defTabSz="812800"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latin typeface="Courier New" pitchFamily="49" charset="0"/>
            </a:endParaRPr>
          </a:p>
          <a:p>
            <a:pPr defTabSz="812800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MOV</a:t>
            </a:r>
            <a:r>
              <a:rPr lang="zh-CN" altLang="en-US">
                <a:latin typeface="Times New Roman" pitchFamily="18" charset="0"/>
              </a:rPr>
              <a:t>指令需要遵循的规则：</a:t>
            </a:r>
          </a:p>
          <a:p>
            <a:pPr marL="812800" lvl="1" indent="-290513"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两个操作数的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尺寸</a:t>
            </a:r>
            <a:r>
              <a:rPr lang="zh-CN" altLang="en-US">
                <a:latin typeface="Times New Roman" pitchFamily="18" charset="0"/>
              </a:rPr>
              <a:t>必须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一致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marL="812800" lvl="1" indent="-290513"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两个操作数不能同时为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内存操作数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marL="812800" lvl="1" indent="-290513" defTabSz="812800">
              <a:spcBef>
                <a:spcPct val="0"/>
              </a:spcBef>
            </a:pP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目的操作数</a:t>
            </a:r>
            <a:r>
              <a:rPr lang="zh-CN" altLang="en-US">
                <a:latin typeface="Times New Roman" pitchFamily="18" charset="0"/>
              </a:rPr>
              <a:t>不能是</a:t>
            </a: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CS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EIP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IP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marL="812800" lvl="1" indent="-290513" defTabSz="812800">
              <a:spcBef>
                <a:spcPct val="0"/>
              </a:spcBef>
            </a:pP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立即数</a:t>
            </a:r>
            <a:r>
              <a:rPr lang="zh-CN" altLang="en-US">
                <a:latin typeface="Times New Roman" pitchFamily="18" charset="0"/>
              </a:rPr>
              <a:t>不能直接送至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段寄存器</a:t>
            </a:r>
            <a:r>
              <a:rPr lang="zh-CN" altLang="en-US">
                <a:latin typeface="Times New Roman" pitchFamily="18" charset="0"/>
              </a:rPr>
              <a:t>。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（一）数据传送指令     </a:t>
            </a:r>
            <a:r>
              <a:rPr lang="en-US" altLang="zh-CN">
                <a:solidFill>
                  <a:srgbClr val="006600"/>
                </a:solidFill>
              </a:rPr>
              <a:t>3. MOV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08964" name="Freeform 4"/>
          <p:cNvSpPr>
            <a:spLocks/>
          </p:cNvSpPr>
          <p:nvPr/>
        </p:nvSpPr>
        <p:spPr bwMode="auto">
          <a:xfrm>
            <a:off x="2843213" y="1341438"/>
            <a:ext cx="1368425" cy="358775"/>
          </a:xfrm>
          <a:custGeom>
            <a:avLst/>
            <a:gdLst/>
            <a:ahLst/>
            <a:cxnLst>
              <a:cxn ang="0">
                <a:pos x="862" y="0"/>
              </a:cxn>
              <a:cxn ang="0">
                <a:pos x="318" y="226"/>
              </a:cxn>
              <a:cxn ang="0">
                <a:pos x="0" y="0"/>
              </a:cxn>
            </a:cxnLst>
            <a:rect l="0" t="0" r="r" b="b"/>
            <a:pathLst>
              <a:path w="862" h="226">
                <a:moveTo>
                  <a:pt x="862" y="0"/>
                </a:moveTo>
                <a:cubicBezTo>
                  <a:pt x="662" y="113"/>
                  <a:pt x="462" y="226"/>
                  <a:pt x="318" y="226"/>
                </a:cubicBezTo>
                <a:cubicBezTo>
                  <a:pt x="174" y="226"/>
                  <a:pt x="87" y="113"/>
                  <a:pt x="0" y="0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8965" name="Freeform 5"/>
          <p:cNvSpPr>
            <a:spLocks/>
          </p:cNvSpPr>
          <p:nvPr/>
        </p:nvSpPr>
        <p:spPr bwMode="auto">
          <a:xfrm>
            <a:off x="1979613" y="2636838"/>
            <a:ext cx="1368425" cy="358775"/>
          </a:xfrm>
          <a:custGeom>
            <a:avLst/>
            <a:gdLst/>
            <a:ahLst/>
            <a:cxnLst>
              <a:cxn ang="0">
                <a:pos x="862" y="0"/>
              </a:cxn>
              <a:cxn ang="0">
                <a:pos x="318" y="226"/>
              </a:cxn>
              <a:cxn ang="0">
                <a:pos x="0" y="0"/>
              </a:cxn>
            </a:cxnLst>
            <a:rect l="0" t="0" r="r" b="b"/>
            <a:pathLst>
              <a:path w="862" h="226">
                <a:moveTo>
                  <a:pt x="862" y="0"/>
                </a:moveTo>
                <a:cubicBezTo>
                  <a:pt x="662" y="113"/>
                  <a:pt x="462" y="226"/>
                  <a:pt x="318" y="226"/>
                </a:cubicBezTo>
                <a:cubicBezTo>
                  <a:pt x="174" y="226"/>
                  <a:pt x="87" y="113"/>
                  <a:pt x="0" y="0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46878-F3D2-4908-8982-6DDF9AA51181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 defTabSz="812800">
              <a:spcBef>
                <a:spcPct val="0"/>
              </a:spcBef>
            </a:pPr>
            <a:r>
              <a:rPr lang="en-US" altLang="zh-CN" dirty="0">
                <a:latin typeface="Times New Roman" pitchFamily="18" charset="0"/>
              </a:rPr>
              <a:t>MOV</a:t>
            </a:r>
            <a:r>
              <a:rPr lang="zh-CN" altLang="en-US" dirty="0">
                <a:latin typeface="Times New Roman" pitchFamily="18" charset="0"/>
              </a:rPr>
              <a:t>指令格式：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err="1">
                <a:latin typeface="Courier New" pitchFamily="49" charset="0"/>
              </a:rPr>
              <a:t>mov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reg,reg</a:t>
            </a:r>
            <a:endParaRPr lang="en-US" altLang="zh-CN" dirty="0">
              <a:latin typeface="Courier New" pitchFamily="49" charset="0"/>
            </a:endParaRP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err="1">
                <a:latin typeface="Courier New" pitchFamily="49" charset="0"/>
              </a:rPr>
              <a:t>mov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mem,reg</a:t>
            </a:r>
            <a:endParaRPr lang="en-US" altLang="zh-CN" dirty="0">
              <a:latin typeface="Courier New" pitchFamily="49" charset="0"/>
            </a:endParaRP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err="1">
                <a:latin typeface="Courier New" pitchFamily="49" charset="0"/>
              </a:rPr>
              <a:t>mov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reg,mem</a:t>
            </a:r>
            <a:endParaRPr lang="en-US" altLang="zh-CN" dirty="0">
              <a:latin typeface="Courier New" pitchFamily="49" charset="0"/>
            </a:endParaRP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err="1">
                <a:latin typeface="Courier New" pitchFamily="49" charset="0"/>
              </a:rPr>
              <a:t>mov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mem,imm</a:t>
            </a:r>
            <a:endParaRPr lang="en-US" altLang="zh-CN" dirty="0">
              <a:latin typeface="Courier New" pitchFamily="49" charset="0"/>
            </a:endParaRP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err="1">
                <a:latin typeface="Courier New" pitchFamily="49" charset="0"/>
              </a:rPr>
              <a:t>mov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reg,imm</a:t>
            </a:r>
            <a:endParaRPr lang="en-US" altLang="zh-CN" dirty="0">
              <a:latin typeface="Courier New" pitchFamily="49" charset="0"/>
            </a:endParaRPr>
          </a:p>
          <a:p>
            <a:pPr defTabSz="812800">
              <a:spcBef>
                <a:spcPct val="0"/>
              </a:spcBef>
            </a:pPr>
            <a:r>
              <a:rPr lang="zh-CN" altLang="en-US" dirty="0">
                <a:latin typeface="Courier New" pitchFamily="49" charset="0"/>
              </a:rPr>
              <a:t>段寄存器仅用于实地址模式下运行的程序。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err="1">
                <a:latin typeface="Courier New" pitchFamily="49" charset="0"/>
              </a:rPr>
              <a:t>mov</a:t>
            </a:r>
            <a:r>
              <a:rPr lang="en-US" altLang="zh-CN" dirty="0">
                <a:latin typeface="Courier New" pitchFamily="49" charset="0"/>
              </a:rPr>
              <a:t> r/m16,sreg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err="1">
                <a:latin typeface="Courier New" pitchFamily="49" charset="0"/>
              </a:rPr>
              <a:t>mov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sreg,r</a:t>
            </a:r>
            <a:r>
              <a:rPr lang="en-US" altLang="zh-CN" dirty="0">
                <a:latin typeface="Courier New" pitchFamily="49" charset="0"/>
              </a:rPr>
              <a:t>/m16</a:t>
            </a:r>
          </a:p>
          <a:p>
            <a:pPr defTabSz="812800">
              <a:spcBef>
                <a:spcPct val="0"/>
              </a:spcBef>
            </a:pPr>
            <a:r>
              <a:rPr lang="zh-CN" altLang="en-US" dirty="0">
                <a:latin typeface="Courier New" pitchFamily="49" charset="0"/>
              </a:rPr>
              <a:t>内存之间的</a:t>
            </a:r>
            <a:r>
              <a:rPr lang="zh-CN" altLang="en-US" dirty="0" smtClean="0">
                <a:latin typeface="Courier New" pitchFamily="49" charset="0"/>
              </a:rPr>
              <a:t>移动</a:t>
            </a:r>
            <a:r>
              <a:rPr lang="en-US" altLang="zh-CN" dirty="0" smtClean="0">
                <a:latin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</a:rPr>
            </a:br>
            <a:r>
              <a:rPr lang="zh-CN" altLang="en-US" dirty="0" smtClean="0">
                <a:latin typeface="Courier New" pitchFamily="49" charset="0"/>
              </a:rPr>
              <a:t>通过</a:t>
            </a:r>
            <a:r>
              <a:rPr lang="zh-CN" altLang="en-US" dirty="0">
                <a:latin typeface="Courier New" pitchFamily="49" charset="0"/>
              </a:rPr>
              <a:t>寄存器暂存。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（一）数据传送指令     </a:t>
            </a:r>
            <a:r>
              <a:rPr lang="en-US" altLang="zh-CN">
                <a:solidFill>
                  <a:srgbClr val="006600"/>
                </a:solidFill>
              </a:rPr>
              <a:t>3. MOV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11014" name="Text Box 6"/>
          <p:cNvSpPr txBox="1">
            <a:spLocks noChangeArrowheads="1"/>
          </p:cNvSpPr>
          <p:nvPr/>
        </p:nvSpPr>
        <p:spPr bwMode="auto">
          <a:xfrm>
            <a:off x="4645025" y="4108471"/>
            <a:ext cx="2447925" cy="23209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var1 WORD ?</a:t>
            </a:r>
          </a:p>
          <a:p>
            <a:pPr algn="l"/>
            <a:r>
              <a:rPr lang="en-US" altLang="zh-CN"/>
              <a:t>var2 WORD ?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mov ax,var1</a:t>
            </a:r>
          </a:p>
          <a:p>
            <a:pPr algn="l"/>
            <a:r>
              <a:rPr lang="en-US" altLang="zh-CN"/>
              <a:t>mov var2,ax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28B06-9C33-4407-972C-D4FB9C7C88CC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473700"/>
          </a:xfrm>
        </p:spPr>
        <p:txBody>
          <a:bodyPr/>
          <a:lstStyle/>
          <a:p>
            <a:pPr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含义：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mov</a:t>
            </a:r>
            <a:r>
              <a:rPr lang="en-US" altLang="zh-CN">
                <a:latin typeface="Times New Roman" pitchFamily="18" charset="0"/>
              </a:rPr>
              <a:t>e with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altLang="zh-CN">
                <a:latin typeface="Times New Roman" pitchFamily="18" charset="0"/>
              </a:rPr>
              <a:t>ero-e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tend</a:t>
            </a:r>
          </a:p>
          <a:p>
            <a:pPr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movzx r32,r/m8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movzx r32,r/m16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movzx r16,r/m8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935038"/>
          </a:xfrm>
          <a:noFill/>
          <a:ln/>
        </p:spPr>
        <p:txBody>
          <a:bodyPr anchor="t"/>
          <a:lstStyle/>
          <a:p>
            <a:r>
              <a:rPr lang="zh-CN" altLang="en-US"/>
              <a:t>（一）数据传送指令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006600"/>
                </a:solidFill>
              </a:rPr>
              <a:t>整数的零</a:t>
            </a:r>
            <a:r>
              <a:rPr lang="en-US" altLang="zh-CN">
                <a:solidFill>
                  <a:srgbClr val="006600"/>
                </a:solidFill>
              </a:rPr>
              <a:t>/</a:t>
            </a:r>
            <a:r>
              <a:rPr lang="zh-CN" altLang="en-US">
                <a:solidFill>
                  <a:srgbClr val="006600"/>
                </a:solidFill>
              </a:rPr>
              <a:t>符号扩展</a:t>
            </a:r>
            <a:br>
              <a:rPr lang="zh-CN" altLang="en-US">
                <a:solidFill>
                  <a:srgbClr val="006600"/>
                </a:solidFill>
              </a:rPr>
            </a:br>
            <a:r>
              <a:rPr lang="zh-CN" altLang="en-US">
                <a:solidFill>
                  <a:srgbClr val="FF0066"/>
                </a:solidFill>
              </a:rPr>
              <a:t>           </a:t>
            </a:r>
            <a:r>
              <a:rPr lang="en-US" altLang="zh-CN">
                <a:solidFill>
                  <a:srgbClr val="FF0066"/>
                </a:solidFill>
              </a:rPr>
              <a:t>1</a:t>
            </a:r>
            <a:r>
              <a:rPr lang="zh-CN" altLang="en-US">
                <a:solidFill>
                  <a:srgbClr val="FF0066"/>
                </a:solidFill>
              </a:rPr>
              <a:t>）</a:t>
            </a:r>
            <a:r>
              <a:rPr lang="en-US" altLang="zh-CN">
                <a:solidFill>
                  <a:srgbClr val="FF0066"/>
                </a:solidFill>
              </a:rPr>
              <a:t>MOVZX</a:t>
            </a:r>
            <a:r>
              <a:rPr lang="zh-CN" altLang="en-US">
                <a:solidFill>
                  <a:srgbClr val="FF0066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Courier New" pitchFamily="49" charset="0"/>
            </a:endParaRPr>
          </a:p>
        </p:txBody>
      </p:sp>
      <p:sp>
        <p:nvSpPr>
          <p:cNvPr id="812037" name="Rectangle 5"/>
          <p:cNvSpPr>
            <a:spLocks noChangeArrowheads="1"/>
          </p:cNvSpPr>
          <p:nvPr/>
        </p:nvSpPr>
        <p:spPr bwMode="auto">
          <a:xfrm>
            <a:off x="4498975" y="4005263"/>
            <a:ext cx="1728788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/>
              <a:t>10001101</a:t>
            </a:r>
          </a:p>
        </p:txBody>
      </p:sp>
      <p:sp>
        <p:nvSpPr>
          <p:cNvPr id="812040" name="Rectangle 8"/>
          <p:cNvSpPr>
            <a:spLocks noChangeArrowheads="1"/>
          </p:cNvSpPr>
          <p:nvPr/>
        </p:nvSpPr>
        <p:spPr bwMode="auto">
          <a:xfrm>
            <a:off x="4498975" y="5189538"/>
            <a:ext cx="1728788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/>
              <a:t>10001101</a:t>
            </a:r>
          </a:p>
        </p:txBody>
      </p:sp>
      <p:sp>
        <p:nvSpPr>
          <p:cNvPr id="812041" name="Rectangle 9"/>
          <p:cNvSpPr>
            <a:spLocks noChangeArrowheads="1"/>
          </p:cNvSpPr>
          <p:nvPr/>
        </p:nvSpPr>
        <p:spPr bwMode="auto">
          <a:xfrm>
            <a:off x="2771775" y="5189538"/>
            <a:ext cx="1727200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/>
              <a:t>00000000</a:t>
            </a:r>
          </a:p>
        </p:txBody>
      </p:sp>
      <p:sp>
        <p:nvSpPr>
          <p:cNvPr id="812042" name="Rectangle 10"/>
          <p:cNvSpPr>
            <a:spLocks noChangeArrowheads="1"/>
          </p:cNvSpPr>
          <p:nvPr/>
        </p:nvSpPr>
        <p:spPr bwMode="auto">
          <a:xfrm>
            <a:off x="2771775" y="4005263"/>
            <a:ext cx="1728788" cy="495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/>
              <a:t>0</a:t>
            </a:r>
          </a:p>
        </p:txBody>
      </p:sp>
      <p:sp>
        <p:nvSpPr>
          <p:cNvPr id="812043" name="Line 11"/>
          <p:cNvSpPr>
            <a:spLocks noChangeShapeType="1"/>
          </p:cNvSpPr>
          <p:nvPr/>
        </p:nvSpPr>
        <p:spPr bwMode="auto">
          <a:xfrm>
            <a:off x="2771775" y="5084763"/>
            <a:ext cx="1728788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2044" name="Line 12"/>
          <p:cNvSpPr>
            <a:spLocks noChangeShapeType="1"/>
          </p:cNvSpPr>
          <p:nvPr/>
        </p:nvSpPr>
        <p:spPr bwMode="auto">
          <a:xfrm>
            <a:off x="3635375" y="4437063"/>
            <a:ext cx="0" cy="6477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2045" name="Line 13"/>
          <p:cNvSpPr>
            <a:spLocks noChangeShapeType="1"/>
          </p:cNvSpPr>
          <p:nvPr/>
        </p:nvSpPr>
        <p:spPr bwMode="auto">
          <a:xfrm>
            <a:off x="5364163" y="4508500"/>
            <a:ext cx="0" cy="6477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2046" name="Rectangle 14"/>
          <p:cNvSpPr>
            <a:spLocks noChangeArrowheads="1"/>
          </p:cNvSpPr>
          <p:nvPr/>
        </p:nvSpPr>
        <p:spPr bwMode="auto">
          <a:xfrm>
            <a:off x="6372225" y="4005263"/>
            <a:ext cx="1728788" cy="495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源操作数</a:t>
            </a:r>
          </a:p>
        </p:txBody>
      </p:sp>
      <p:sp>
        <p:nvSpPr>
          <p:cNvPr id="812047" name="Rectangle 15"/>
          <p:cNvSpPr>
            <a:spLocks noChangeArrowheads="1"/>
          </p:cNvSpPr>
          <p:nvPr/>
        </p:nvSpPr>
        <p:spPr bwMode="auto">
          <a:xfrm>
            <a:off x="6372225" y="5157788"/>
            <a:ext cx="1728788" cy="495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目的操作数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92EC5B-A177-46A1-8253-E625FCA56B8E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76262"/>
          </a:xfrm>
        </p:spPr>
        <p:txBody>
          <a:bodyPr/>
          <a:lstStyle/>
          <a:p>
            <a:pPr defTabSz="81280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  <a:endParaRPr lang="en-US" altLang="zh-CN">
              <a:latin typeface="Courier New" pitchFamily="49" charset="0"/>
            </a:endParaRP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935038"/>
          </a:xfrm>
          <a:noFill/>
          <a:ln/>
        </p:spPr>
        <p:txBody>
          <a:bodyPr anchor="t"/>
          <a:lstStyle/>
          <a:p>
            <a:r>
              <a:rPr lang="zh-CN" altLang="en-US"/>
              <a:t>（一）数据传送指令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006600"/>
                </a:solidFill>
              </a:rPr>
              <a:t>整数的零</a:t>
            </a:r>
            <a:r>
              <a:rPr lang="en-US" altLang="zh-CN">
                <a:solidFill>
                  <a:srgbClr val="006600"/>
                </a:solidFill>
              </a:rPr>
              <a:t>/</a:t>
            </a:r>
            <a:r>
              <a:rPr lang="zh-CN" altLang="en-US">
                <a:solidFill>
                  <a:srgbClr val="006600"/>
                </a:solidFill>
              </a:rPr>
              <a:t>符号扩展</a:t>
            </a:r>
            <a:br>
              <a:rPr lang="zh-CN" altLang="en-US">
                <a:solidFill>
                  <a:srgbClr val="006600"/>
                </a:solidFill>
              </a:rPr>
            </a:br>
            <a:r>
              <a:rPr lang="zh-CN" altLang="en-US">
                <a:solidFill>
                  <a:srgbClr val="FF0066"/>
                </a:solidFill>
              </a:rPr>
              <a:t>           </a:t>
            </a:r>
            <a:r>
              <a:rPr lang="en-US" altLang="zh-CN">
                <a:solidFill>
                  <a:srgbClr val="FF0066"/>
                </a:solidFill>
              </a:rPr>
              <a:t>1</a:t>
            </a:r>
            <a:r>
              <a:rPr lang="zh-CN" altLang="en-US">
                <a:solidFill>
                  <a:srgbClr val="FF0066"/>
                </a:solidFill>
              </a:rPr>
              <a:t>）</a:t>
            </a:r>
            <a:r>
              <a:rPr lang="en-US" altLang="zh-CN">
                <a:solidFill>
                  <a:srgbClr val="FF0066"/>
                </a:solidFill>
              </a:rPr>
              <a:t>MOVZX</a:t>
            </a:r>
            <a:r>
              <a:rPr lang="zh-CN" altLang="en-US">
                <a:solidFill>
                  <a:srgbClr val="FF0066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Courier New" pitchFamily="49" charset="0"/>
            </a:endParaRPr>
          </a:p>
        </p:txBody>
      </p:sp>
      <p:sp>
        <p:nvSpPr>
          <p:cNvPr id="813069" name="Text Box 13"/>
          <p:cNvSpPr txBox="1">
            <a:spLocks noChangeArrowheads="1"/>
          </p:cNvSpPr>
          <p:nvPr/>
        </p:nvSpPr>
        <p:spPr bwMode="auto">
          <a:xfrm>
            <a:off x="755650" y="2060575"/>
            <a:ext cx="3311525" cy="15906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  bx,0A69Bh</a:t>
            </a:r>
          </a:p>
          <a:p>
            <a:pPr algn="l"/>
            <a:r>
              <a:rPr lang="en-US" altLang="zh-CN"/>
              <a:t>movzx eax,bx</a:t>
            </a:r>
          </a:p>
          <a:p>
            <a:pPr algn="l"/>
            <a:r>
              <a:rPr lang="en-US" altLang="zh-CN"/>
              <a:t>movzx edx,bl</a:t>
            </a:r>
          </a:p>
          <a:p>
            <a:pPr algn="l"/>
            <a:r>
              <a:rPr lang="en-US" altLang="zh-CN"/>
              <a:t>movzx cx,bl</a:t>
            </a:r>
          </a:p>
        </p:txBody>
      </p:sp>
      <p:sp>
        <p:nvSpPr>
          <p:cNvPr id="813070" name="Text Box 14"/>
          <p:cNvSpPr txBox="1">
            <a:spLocks noChangeArrowheads="1"/>
          </p:cNvSpPr>
          <p:nvPr/>
        </p:nvSpPr>
        <p:spPr bwMode="auto">
          <a:xfrm>
            <a:off x="4427538" y="2060575"/>
            <a:ext cx="4321175" cy="34163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byte1 BYTE 9Bh</a:t>
            </a:r>
          </a:p>
          <a:p>
            <a:pPr algn="l"/>
            <a:r>
              <a:rPr lang="en-US" altLang="zh-CN"/>
              <a:t>word1 WORD 0A69Bh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 </a:t>
            </a:r>
            <a:r>
              <a:rPr lang="en-US" altLang="zh-CN">
                <a:latin typeface="宋体"/>
              </a:rPr>
              <a:t>……</a:t>
            </a:r>
            <a:endParaRPr lang="en-US" altLang="zh-CN"/>
          </a:p>
          <a:p>
            <a:pPr algn="l"/>
            <a:r>
              <a:rPr lang="en-US" altLang="zh-CN"/>
              <a:t> movzx eax,word1</a:t>
            </a:r>
          </a:p>
          <a:p>
            <a:pPr algn="l"/>
            <a:r>
              <a:rPr lang="en-US" altLang="zh-CN"/>
              <a:t> movzx edx,byte1</a:t>
            </a:r>
          </a:p>
          <a:p>
            <a:pPr algn="l"/>
            <a:r>
              <a:rPr lang="en-US" altLang="zh-CN"/>
              <a:t> movzx cx,byte1</a:t>
            </a:r>
          </a:p>
          <a:p>
            <a:pPr algn="l"/>
            <a:r>
              <a:rPr lang="en-US" altLang="zh-CN"/>
              <a:t> </a:t>
            </a:r>
            <a:r>
              <a:rPr lang="en-US" altLang="zh-CN">
                <a:latin typeface="宋体"/>
              </a:rPr>
              <a:t>……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BD938F-AB86-4B77-85A6-DD1ED5A9DF69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473700"/>
          </a:xfrm>
        </p:spPr>
        <p:txBody>
          <a:bodyPr/>
          <a:lstStyle/>
          <a:p>
            <a:pPr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含义：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mo</a:t>
            </a:r>
            <a:r>
              <a:rPr lang="en-US" altLang="zh-CN">
                <a:latin typeface="Times New Roman" pitchFamily="18" charset="0"/>
              </a:rPr>
              <a:t>ve with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</a:rPr>
              <a:t>ign-e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tend</a:t>
            </a:r>
          </a:p>
          <a:p>
            <a:pPr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movsx r32,r/m8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movsx r32,r/m16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movsx r16,r/m8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935038"/>
          </a:xfrm>
          <a:noFill/>
          <a:ln/>
        </p:spPr>
        <p:txBody>
          <a:bodyPr anchor="t"/>
          <a:lstStyle/>
          <a:p>
            <a:r>
              <a:rPr lang="zh-CN" altLang="en-US"/>
              <a:t>（一）数据传送指令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006600"/>
                </a:solidFill>
              </a:rPr>
              <a:t>整数的零</a:t>
            </a:r>
            <a:r>
              <a:rPr lang="en-US" altLang="zh-CN">
                <a:solidFill>
                  <a:srgbClr val="006600"/>
                </a:solidFill>
              </a:rPr>
              <a:t>/</a:t>
            </a:r>
            <a:r>
              <a:rPr lang="zh-CN" altLang="en-US">
                <a:solidFill>
                  <a:srgbClr val="006600"/>
                </a:solidFill>
              </a:rPr>
              <a:t>符号扩展</a:t>
            </a:r>
            <a:br>
              <a:rPr lang="zh-CN" altLang="en-US">
                <a:solidFill>
                  <a:srgbClr val="006600"/>
                </a:solidFill>
              </a:rPr>
            </a:br>
            <a:r>
              <a:rPr lang="zh-CN" altLang="en-US">
                <a:solidFill>
                  <a:srgbClr val="FF0066"/>
                </a:solidFill>
              </a:rPr>
              <a:t>           </a:t>
            </a:r>
            <a:r>
              <a:rPr lang="en-US" altLang="zh-CN">
                <a:solidFill>
                  <a:srgbClr val="FF0066"/>
                </a:solidFill>
              </a:rPr>
              <a:t>2</a:t>
            </a:r>
            <a:r>
              <a:rPr lang="zh-CN" altLang="en-US">
                <a:solidFill>
                  <a:srgbClr val="FF0066"/>
                </a:solidFill>
              </a:rPr>
              <a:t>）</a:t>
            </a:r>
            <a:r>
              <a:rPr lang="en-US" altLang="zh-CN">
                <a:solidFill>
                  <a:srgbClr val="FF0066"/>
                </a:solidFill>
              </a:rPr>
              <a:t>MOVSX</a:t>
            </a:r>
            <a:r>
              <a:rPr lang="zh-CN" altLang="en-US">
                <a:solidFill>
                  <a:srgbClr val="FF0066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Courier New" pitchFamily="49" charset="0"/>
            </a:endParaRPr>
          </a:p>
        </p:txBody>
      </p:sp>
      <p:sp>
        <p:nvSpPr>
          <p:cNvPr id="814084" name="Rectangle 4"/>
          <p:cNvSpPr>
            <a:spLocks noChangeArrowheads="1"/>
          </p:cNvSpPr>
          <p:nvPr/>
        </p:nvSpPr>
        <p:spPr bwMode="auto">
          <a:xfrm>
            <a:off x="2051050" y="4054475"/>
            <a:ext cx="1728788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/>
              <a:t>10001101</a:t>
            </a:r>
          </a:p>
        </p:txBody>
      </p:sp>
      <p:sp>
        <p:nvSpPr>
          <p:cNvPr id="814085" name="Rectangle 5"/>
          <p:cNvSpPr>
            <a:spLocks noChangeArrowheads="1"/>
          </p:cNvSpPr>
          <p:nvPr/>
        </p:nvSpPr>
        <p:spPr bwMode="auto">
          <a:xfrm>
            <a:off x="2051050" y="5238750"/>
            <a:ext cx="1728788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/>
              <a:t>10001101</a:t>
            </a:r>
          </a:p>
        </p:txBody>
      </p:sp>
      <p:sp>
        <p:nvSpPr>
          <p:cNvPr id="814086" name="Rectangle 6"/>
          <p:cNvSpPr>
            <a:spLocks noChangeArrowheads="1"/>
          </p:cNvSpPr>
          <p:nvPr/>
        </p:nvSpPr>
        <p:spPr bwMode="auto">
          <a:xfrm>
            <a:off x="323850" y="5238750"/>
            <a:ext cx="1727200" cy="495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/>
              <a:t>11111111</a:t>
            </a:r>
          </a:p>
        </p:txBody>
      </p:sp>
      <p:sp>
        <p:nvSpPr>
          <p:cNvPr id="814088" name="Line 8"/>
          <p:cNvSpPr>
            <a:spLocks noChangeShapeType="1"/>
          </p:cNvSpPr>
          <p:nvPr/>
        </p:nvSpPr>
        <p:spPr bwMode="auto">
          <a:xfrm>
            <a:off x="323850" y="5133975"/>
            <a:ext cx="1728788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4089" name="Line 9"/>
          <p:cNvSpPr>
            <a:spLocks noChangeShapeType="1"/>
          </p:cNvSpPr>
          <p:nvPr/>
        </p:nvSpPr>
        <p:spPr bwMode="auto">
          <a:xfrm flipH="1">
            <a:off x="1187450" y="4414838"/>
            <a:ext cx="1008063" cy="71913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4090" name="Line 10"/>
          <p:cNvSpPr>
            <a:spLocks noChangeShapeType="1"/>
          </p:cNvSpPr>
          <p:nvPr/>
        </p:nvSpPr>
        <p:spPr bwMode="auto">
          <a:xfrm>
            <a:off x="2916238" y="4557713"/>
            <a:ext cx="0" cy="6477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4091" name="Rectangle 11"/>
          <p:cNvSpPr>
            <a:spLocks noChangeArrowheads="1"/>
          </p:cNvSpPr>
          <p:nvPr/>
        </p:nvSpPr>
        <p:spPr bwMode="auto">
          <a:xfrm>
            <a:off x="3924300" y="4054475"/>
            <a:ext cx="1728788" cy="495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源操作数</a:t>
            </a:r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3924300" y="5207000"/>
            <a:ext cx="1728788" cy="495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目的操作数</a:t>
            </a:r>
          </a:p>
        </p:txBody>
      </p:sp>
      <p:sp>
        <p:nvSpPr>
          <p:cNvPr id="814093" name="Text Box 13"/>
          <p:cNvSpPr txBox="1">
            <a:spLocks noChangeArrowheads="1"/>
          </p:cNvSpPr>
          <p:nvPr/>
        </p:nvSpPr>
        <p:spPr bwMode="auto">
          <a:xfrm>
            <a:off x="5437188" y="2343150"/>
            <a:ext cx="3311525" cy="15906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  bx,0A69Bh</a:t>
            </a:r>
          </a:p>
          <a:p>
            <a:pPr algn="l"/>
            <a:r>
              <a:rPr lang="en-US" altLang="zh-CN"/>
              <a:t>movsx eax,bx</a:t>
            </a:r>
          </a:p>
          <a:p>
            <a:pPr algn="l"/>
            <a:r>
              <a:rPr lang="en-US" altLang="zh-CN"/>
              <a:t>movsx edx,bl</a:t>
            </a:r>
          </a:p>
          <a:p>
            <a:pPr algn="l"/>
            <a:r>
              <a:rPr lang="en-US" altLang="zh-CN"/>
              <a:t>movsx cx,bl</a:t>
            </a:r>
          </a:p>
        </p:txBody>
      </p:sp>
      <p:sp>
        <p:nvSpPr>
          <p:cNvPr id="814094" name="Text Box 14"/>
          <p:cNvSpPr txBox="1">
            <a:spLocks noChangeArrowheads="1"/>
          </p:cNvSpPr>
          <p:nvPr/>
        </p:nvSpPr>
        <p:spPr bwMode="auto">
          <a:xfrm>
            <a:off x="5942013" y="4508500"/>
            <a:ext cx="3022600" cy="1225550"/>
          </a:xfrm>
          <a:prstGeom prst="rect">
            <a:avLst/>
          </a:prstGeom>
          <a:solidFill>
            <a:srgbClr val="CCFF99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eax = FFFFA69Bh</a:t>
            </a:r>
          </a:p>
          <a:p>
            <a:pPr algn="l"/>
            <a:r>
              <a:rPr lang="en-US" altLang="zh-CN"/>
              <a:t>edx = FFFFFF9Bh</a:t>
            </a:r>
          </a:p>
          <a:p>
            <a:pPr algn="l"/>
            <a:r>
              <a:rPr lang="en-US" altLang="zh-CN"/>
              <a:t>cx = FF9Bh</a:t>
            </a:r>
          </a:p>
        </p:txBody>
      </p:sp>
      <p:sp>
        <p:nvSpPr>
          <p:cNvPr id="814095" name="Freeform 15"/>
          <p:cNvSpPr>
            <a:spLocks/>
          </p:cNvSpPr>
          <p:nvPr/>
        </p:nvSpPr>
        <p:spPr bwMode="auto">
          <a:xfrm>
            <a:off x="8027988" y="3284538"/>
            <a:ext cx="528637" cy="1225550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318" y="182"/>
              </a:cxn>
              <a:cxn ang="0">
                <a:pos x="0" y="772"/>
              </a:cxn>
            </a:cxnLst>
            <a:rect l="0" t="0" r="r" b="b"/>
            <a:pathLst>
              <a:path w="333" h="772">
                <a:moveTo>
                  <a:pt x="91" y="0"/>
                </a:moveTo>
                <a:cubicBezTo>
                  <a:pt x="212" y="26"/>
                  <a:pt x="333" y="53"/>
                  <a:pt x="318" y="182"/>
                </a:cubicBezTo>
                <a:cubicBezTo>
                  <a:pt x="303" y="311"/>
                  <a:pt x="151" y="541"/>
                  <a:pt x="0" y="772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4096" name="Text Box 16"/>
          <p:cNvSpPr txBox="1">
            <a:spLocks noChangeArrowheads="1"/>
          </p:cNvSpPr>
          <p:nvPr/>
        </p:nvSpPr>
        <p:spPr bwMode="auto">
          <a:xfrm>
            <a:off x="5364163" y="1757363"/>
            <a:ext cx="936625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例：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94" grpId="0" animBg="1"/>
      <p:bldP spid="81409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A96E6-C58D-4D44-816B-B3A4D31A4DA0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含义：</a:t>
            </a:r>
            <a:r>
              <a:rPr lang="en-US" altLang="zh-CN">
                <a:latin typeface="Times New Roman" pitchFamily="18" charset="0"/>
              </a:rPr>
              <a:t>e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xch</a:t>
            </a:r>
            <a:r>
              <a:rPr lang="en-US" altLang="zh-CN">
                <a:latin typeface="Times New Roman" pitchFamily="18" charset="0"/>
              </a:rPr>
              <a:t>an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e data</a:t>
            </a:r>
            <a:r>
              <a:rPr lang="zh-CN" altLang="en-US">
                <a:latin typeface="Times New Roman" pitchFamily="18" charset="0"/>
              </a:rPr>
              <a:t>，交换两个操作数的内容。</a:t>
            </a:r>
          </a:p>
          <a:p>
            <a:pPr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xchg reg,reg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xchg reg,mem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xchg mem,reg</a:t>
            </a:r>
          </a:p>
          <a:p>
            <a:pPr defTabSz="812800"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交换两个内存操作数：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利用寄存器，</a:t>
            </a:r>
            <a:r>
              <a:rPr lang="en-US" altLang="zh-CN">
                <a:latin typeface="Times New Roman" pitchFamily="18" charset="0"/>
              </a:rPr>
              <a:t>MOV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>
                <a:latin typeface="Times New Roman" pitchFamily="18" charset="0"/>
              </a:rPr>
              <a:t>XCHG</a:t>
            </a:r>
            <a:r>
              <a:rPr lang="zh-CN" altLang="en-US">
                <a:latin typeface="Times New Roman" pitchFamily="18" charset="0"/>
              </a:rPr>
              <a:t>结合使用。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 ax,val1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xchg ax,val2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 val1,ax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（一）数据传送指令     </a:t>
            </a:r>
            <a:r>
              <a:rPr lang="en-US" altLang="zh-CN">
                <a:solidFill>
                  <a:srgbClr val="006600"/>
                </a:solidFill>
              </a:rPr>
              <a:t>5. XCHG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Courier New" pitchFamily="49" charset="0"/>
            </a:endParaRPr>
          </a:p>
        </p:txBody>
      </p:sp>
      <p:sp>
        <p:nvSpPr>
          <p:cNvPr id="815120" name="Text Box 16"/>
          <p:cNvSpPr txBox="1">
            <a:spLocks noChangeArrowheads="1"/>
          </p:cNvSpPr>
          <p:nvPr/>
        </p:nvSpPr>
        <p:spPr bwMode="auto">
          <a:xfrm>
            <a:off x="5942013" y="2070100"/>
            <a:ext cx="2590800" cy="15906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xchg ax,bx</a:t>
            </a:r>
          </a:p>
          <a:p>
            <a:pPr algn="l"/>
            <a:r>
              <a:rPr lang="en-US" altLang="zh-CN"/>
              <a:t>xchg ah,al</a:t>
            </a:r>
          </a:p>
          <a:p>
            <a:pPr algn="l"/>
            <a:r>
              <a:rPr lang="en-US" altLang="zh-CN"/>
              <a:t>xchg var1,bx</a:t>
            </a:r>
          </a:p>
          <a:p>
            <a:pPr algn="l"/>
            <a:r>
              <a:rPr lang="en-US" altLang="zh-CN"/>
              <a:t>xchg eax,ebx</a:t>
            </a:r>
          </a:p>
        </p:txBody>
      </p:sp>
      <p:sp>
        <p:nvSpPr>
          <p:cNvPr id="815121" name="Text Box 17"/>
          <p:cNvSpPr txBox="1">
            <a:spLocks noChangeArrowheads="1"/>
          </p:cNvSpPr>
          <p:nvPr/>
        </p:nvSpPr>
        <p:spPr bwMode="auto">
          <a:xfrm>
            <a:off x="5868988" y="1484313"/>
            <a:ext cx="936625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例：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4D771-6F83-4010-A107-4062D719B56C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（一）数据传送指令     </a:t>
            </a:r>
            <a:r>
              <a:rPr lang="en-US" altLang="zh-CN">
                <a:solidFill>
                  <a:srgbClr val="006600"/>
                </a:solidFill>
              </a:rPr>
              <a:t>6. </a:t>
            </a:r>
            <a:r>
              <a:rPr lang="zh-CN" altLang="en-US">
                <a:solidFill>
                  <a:srgbClr val="006600"/>
                </a:solidFill>
              </a:rPr>
              <a:t>直接偏移操作数</a:t>
            </a:r>
            <a:endParaRPr lang="zh-CN" altLang="en-US">
              <a:solidFill>
                <a:srgbClr val="FF0066"/>
              </a:solidFill>
              <a:latin typeface="Courier New" pitchFamily="49" charset="0"/>
            </a:endParaRPr>
          </a:p>
        </p:txBody>
      </p:sp>
      <p:sp>
        <p:nvSpPr>
          <p:cNvPr id="816134" name="Text Box 6"/>
          <p:cNvSpPr txBox="1">
            <a:spLocks noChangeArrowheads="1"/>
          </p:cNvSpPr>
          <p:nvPr/>
        </p:nvSpPr>
        <p:spPr bwMode="auto">
          <a:xfrm>
            <a:off x="250825" y="1606550"/>
            <a:ext cx="7416800" cy="268605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arrayB BYTE 10h,20h,30h,40h,50h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mov al,arrayB		; AL=10h</a:t>
            </a:r>
          </a:p>
          <a:p>
            <a:pPr algn="l"/>
            <a:r>
              <a:rPr lang="en-US" altLang="zh-CN"/>
              <a:t>mov al,[arrayB+1]	; AL=20h</a:t>
            </a:r>
          </a:p>
          <a:p>
            <a:pPr algn="l"/>
            <a:r>
              <a:rPr lang="en-US" altLang="zh-CN"/>
              <a:t>mov al,[arrayB+2]	; AL=30h</a:t>
            </a:r>
          </a:p>
          <a:p>
            <a:pPr algn="l"/>
            <a:r>
              <a:rPr lang="en-US" altLang="zh-CN"/>
              <a:t>mov al,[arrayB+20]	; AL=??</a:t>
            </a:r>
          </a:p>
        </p:txBody>
      </p:sp>
      <p:sp>
        <p:nvSpPr>
          <p:cNvPr id="816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0825" y="4652963"/>
            <a:ext cx="8713788" cy="187325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注意：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MASM</a:t>
            </a:r>
            <a:r>
              <a:rPr lang="zh-CN" altLang="en-US">
                <a:latin typeface="Times New Roman" pitchFamily="18" charset="0"/>
              </a:rPr>
              <a:t>并不要求一定要使用方括号。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MASM</a:t>
            </a:r>
            <a:r>
              <a:rPr lang="zh-CN" altLang="en-US">
                <a:latin typeface="Times New Roman" pitchFamily="18" charset="0"/>
              </a:rPr>
              <a:t>对有效地址没有内建的范围检查模块。</a:t>
            </a:r>
          </a:p>
        </p:txBody>
      </p:sp>
      <p:sp>
        <p:nvSpPr>
          <p:cNvPr id="816136" name="Rectangle 8"/>
          <p:cNvSpPr>
            <a:spLocks noChangeArrowheads="1"/>
          </p:cNvSpPr>
          <p:nvPr/>
        </p:nvSpPr>
        <p:spPr bwMode="auto">
          <a:xfrm>
            <a:off x="179388" y="981075"/>
            <a:ext cx="87137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例：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E104D-C57A-4627-93C7-F0659C252E53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（一）数据传送指令     </a:t>
            </a:r>
            <a:r>
              <a:rPr lang="en-US" altLang="zh-CN">
                <a:solidFill>
                  <a:srgbClr val="006600"/>
                </a:solidFill>
              </a:rPr>
              <a:t>6. </a:t>
            </a:r>
            <a:r>
              <a:rPr lang="zh-CN" altLang="en-US">
                <a:solidFill>
                  <a:srgbClr val="006600"/>
                </a:solidFill>
              </a:rPr>
              <a:t>直接偏移操作数</a:t>
            </a:r>
            <a:endParaRPr lang="zh-CN" altLang="en-US">
              <a:solidFill>
                <a:srgbClr val="FF0066"/>
              </a:solidFill>
              <a:latin typeface="Courier New" pitchFamily="49" charset="0"/>
            </a:endParaRPr>
          </a:p>
        </p:txBody>
      </p:sp>
      <p:sp>
        <p:nvSpPr>
          <p:cNvPr id="817155" name="Text Box 3"/>
          <p:cNvSpPr txBox="1">
            <a:spLocks noChangeArrowheads="1"/>
          </p:cNvSpPr>
          <p:nvPr/>
        </p:nvSpPr>
        <p:spPr bwMode="auto">
          <a:xfrm>
            <a:off x="323850" y="1606550"/>
            <a:ext cx="7416800" cy="19558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arrayW WORD 100h,200h,300h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mov ax,arrayW		; AX=100h</a:t>
            </a:r>
          </a:p>
          <a:p>
            <a:pPr algn="l"/>
            <a:r>
              <a:rPr lang="en-US" altLang="zh-CN"/>
              <a:t>mov ax,[arrayW+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]	; AX=200h</a:t>
            </a:r>
          </a:p>
        </p:txBody>
      </p:sp>
      <p:sp>
        <p:nvSpPr>
          <p:cNvPr id="817157" name="Rectangle 5"/>
          <p:cNvSpPr>
            <a:spLocks noChangeArrowheads="1"/>
          </p:cNvSpPr>
          <p:nvPr/>
        </p:nvSpPr>
        <p:spPr bwMode="auto">
          <a:xfrm>
            <a:off x="179388" y="981075"/>
            <a:ext cx="87137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例：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字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双字</a:t>
            </a:r>
            <a:r>
              <a:rPr lang="zh-CN" altLang="en-US" sz="2800">
                <a:latin typeface="Times New Roman" pitchFamily="18" charset="0"/>
              </a:rPr>
              <a:t>数组</a:t>
            </a:r>
          </a:p>
        </p:txBody>
      </p:sp>
      <p:sp>
        <p:nvSpPr>
          <p:cNvPr id="817159" name="Text Box 7"/>
          <p:cNvSpPr txBox="1">
            <a:spLocks noChangeArrowheads="1"/>
          </p:cNvSpPr>
          <p:nvPr/>
        </p:nvSpPr>
        <p:spPr bwMode="auto">
          <a:xfrm>
            <a:off x="323850" y="3860800"/>
            <a:ext cx="7416800" cy="19558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arrayD DWORD 10000h,20000h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mov eax,arrayD		; EAX=10000h</a:t>
            </a:r>
          </a:p>
          <a:p>
            <a:pPr algn="l"/>
            <a:r>
              <a:rPr lang="en-US" altLang="zh-CN"/>
              <a:t>mov eax,[arrayD+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en-US" altLang="zh-CN"/>
              <a:t>]	; EAX=20000h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013588-5B92-43BE-AAB9-EF03C55818E3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574675"/>
          </a:xfrm>
          <a:noFill/>
          <a:ln/>
        </p:spPr>
        <p:txBody>
          <a:bodyPr anchor="t"/>
          <a:lstStyle/>
          <a:p>
            <a:r>
              <a:rPr lang="zh-CN" altLang="en-US"/>
              <a:t>一、</a:t>
            </a:r>
            <a:r>
              <a:rPr lang="en-US" altLang="zh-CN"/>
              <a:t>Intel x86 </a:t>
            </a:r>
            <a:r>
              <a:rPr lang="zh-CN" altLang="en-US"/>
              <a:t>微处理器的组成结构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006600"/>
                </a:solidFill>
              </a:rPr>
              <a:t>内存管理</a:t>
            </a:r>
          </a:p>
        </p:txBody>
      </p:sp>
      <p:pic>
        <p:nvPicPr>
          <p:cNvPr id="770073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836613"/>
            <a:ext cx="6551612" cy="58769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</p:pic>
      <p:sp>
        <p:nvSpPr>
          <p:cNvPr id="770074" name="Text Box 26"/>
          <p:cNvSpPr txBox="1">
            <a:spLocks noChangeArrowheads="1"/>
          </p:cNvSpPr>
          <p:nvPr/>
        </p:nvSpPr>
        <p:spPr bwMode="auto">
          <a:xfrm>
            <a:off x="3132138" y="836613"/>
            <a:ext cx="5472112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Arial" charset="0"/>
              </a:rPr>
              <a:t>实地址模式下的分段内存映射</a:t>
            </a:r>
          </a:p>
        </p:txBody>
      </p:sp>
      <p:sp>
        <p:nvSpPr>
          <p:cNvPr id="770075" name="Rectangle 27"/>
          <p:cNvSpPr>
            <a:spLocks noChangeArrowheads="1"/>
          </p:cNvSpPr>
          <p:nvPr/>
        </p:nvSpPr>
        <p:spPr bwMode="auto">
          <a:xfrm>
            <a:off x="1270000" y="3402013"/>
            <a:ext cx="1570038" cy="339725"/>
          </a:xfrm>
          <a:prstGeom prst="rect">
            <a:avLst/>
          </a:prstGeom>
          <a:solidFill>
            <a:schemeClr val="folHlink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A57735-8A76-4C16-897B-7FB314EC1955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含义：</a:t>
            </a:r>
            <a:r>
              <a:rPr lang="en-US" altLang="zh-CN">
                <a:latin typeface="Times New Roman" pitchFamily="18" charset="0"/>
              </a:rPr>
              <a:t>increment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decrement</a:t>
            </a:r>
            <a:r>
              <a:rPr lang="zh-CN" altLang="en-US">
                <a:latin typeface="Times New Roman" pitchFamily="18" charset="0"/>
              </a:rPr>
              <a:t>，加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、减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inc reg/mem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dec reg/mem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（二）加法和减法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en-US" altLang="zh-CN">
                <a:solidFill>
                  <a:srgbClr val="FF0000"/>
                </a:solidFill>
              </a:rPr>
              <a:t>INC</a:t>
            </a:r>
            <a:r>
              <a:rPr lang="zh-CN" altLang="en-US">
                <a:solidFill>
                  <a:srgbClr val="0066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DEC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755650" y="3357563"/>
            <a:ext cx="4752975" cy="23209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myWord WORD 1000h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inc myWord		; 1001h</a:t>
            </a:r>
          </a:p>
          <a:p>
            <a:pPr algn="l"/>
            <a:r>
              <a:rPr lang="en-US" altLang="zh-CN"/>
              <a:t>mov bx,myWord</a:t>
            </a:r>
          </a:p>
          <a:p>
            <a:pPr algn="l"/>
            <a:r>
              <a:rPr lang="en-US" altLang="zh-CN"/>
              <a:t>dec bx		; 1000h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55CB76-633E-47C6-A1EA-C01A7F802A13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将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同尺寸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源操作数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目的操作数</a:t>
            </a:r>
            <a:r>
              <a:rPr lang="zh-CN" altLang="en-US">
                <a:latin typeface="Times New Roman" pitchFamily="18" charset="0"/>
              </a:rPr>
              <a:t>相加，结果在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目的操作数</a:t>
            </a:r>
            <a:r>
              <a:rPr lang="zh-CN" altLang="en-US">
                <a:latin typeface="Times New Roman" pitchFamily="18" charset="0"/>
              </a:rPr>
              <a:t>中（不改变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源操作数</a:t>
            </a:r>
            <a:r>
              <a:rPr lang="zh-CN" altLang="en-US">
                <a:latin typeface="Times New Roman" pitchFamily="18" charset="0"/>
              </a:rPr>
              <a:t>）。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格式：与</a:t>
            </a:r>
            <a:r>
              <a:rPr lang="en-US" altLang="zh-CN">
                <a:latin typeface="Times New Roman" pitchFamily="18" charset="0"/>
              </a:rPr>
              <a:t>MOV</a:t>
            </a:r>
            <a:r>
              <a:rPr lang="zh-CN" altLang="en-US">
                <a:latin typeface="Times New Roman" pitchFamily="18" charset="0"/>
              </a:rPr>
              <a:t>指令相同。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add </a:t>
            </a:r>
            <a:r>
              <a:rPr lang="zh-CN" altLang="en-US">
                <a:latin typeface="Courier New" pitchFamily="49" charset="0"/>
              </a:rPr>
              <a:t>目的操作数</a:t>
            </a:r>
            <a:r>
              <a:rPr lang="en-US" altLang="zh-CN">
                <a:latin typeface="Courier New" pitchFamily="49" charset="0"/>
              </a:rPr>
              <a:t>,</a:t>
            </a:r>
            <a:r>
              <a:rPr lang="zh-CN" altLang="en-US">
                <a:latin typeface="Courier New" pitchFamily="49" charset="0"/>
              </a:rPr>
              <a:t>源操作数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（二）加法和减法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en-US" altLang="zh-CN">
                <a:solidFill>
                  <a:srgbClr val="FF0000"/>
                </a:solidFill>
              </a:rPr>
              <a:t>ADD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20228" name="Text Box 4"/>
          <p:cNvSpPr txBox="1">
            <a:spLocks noChangeArrowheads="1"/>
          </p:cNvSpPr>
          <p:nvPr/>
        </p:nvSpPr>
        <p:spPr bwMode="auto">
          <a:xfrm>
            <a:off x="755650" y="3357563"/>
            <a:ext cx="4752975" cy="23209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var1 DWORD 10000h</a:t>
            </a:r>
          </a:p>
          <a:p>
            <a:pPr algn="l"/>
            <a:r>
              <a:rPr lang="en-US" altLang="zh-CN"/>
              <a:t>var2 DWORD 20000h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mov eax,var1</a:t>
            </a:r>
          </a:p>
          <a:p>
            <a:pPr algn="l"/>
            <a:r>
              <a:rPr lang="en-US" altLang="zh-CN"/>
              <a:t>add eax,var2	; 30000h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0890E9-9DA5-4E6B-B41F-79A27DFEFD67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将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源操作数</a:t>
            </a:r>
            <a:r>
              <a:rPr lang="zh-CN" altLang="en-US">
                <a:latin typeface="Times New Roman" pitchFamily="18" charset="0"/>
              </a:rPr>
              <a:t>从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目的操作数</a:t>
            </a:r>
            <a:r>
              <a:rPr lang="zh-CN" altLang="en-US">
                <a:latin typeface="Times New Roman" pitchFamily="18" charset="0"/>
              </a:rPr>
              <a:t>中减掉，结果在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目的操作数</a:t>
            </a:r>
            <a:r>
              <a:rPr lang="zh-CN" altLang="en-US">
                <a:latin typeface="Times New Roman" pitchFamily="18" charset="0"/>
              </a:rPr>
              <a:t>中（不改变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源操作数</a:t>
            </a:r>
            <a:r>
              <a:rPr lang="zh-CN" altLang="en-US">
                <a:latin typeface="Times New Roman" pitchFamily="18" charset="0"/>
              </a:rPr>
              <a:t>）。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格式：与</a:t>
            </a:r>
            <a:r>
              <a:rPr lang="en-US" altLang="zh-CN">
                <a:latin typeface="Times New Roman" pitchFamily="18" charset="0"/>
              </a:rPr>
              <a:t>MOV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ADD</a:t>
            </a:r>
            <a:r>
              <a:rPr lang="zh-CN" altLang="en-US">
                <a:latin typeface="Times New Roman" pitchFamily="18" charset="0"/>
              </a:rPr>
              <a:t>指令相同。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sub </a:t>
            </a:r>
            <a:r>
              <a:rPr lang="zh-CN" altLang="en-US">
                <a:latin typeface="Courier New" pitchFamily="49" charset="0"/>
              </a:rPr>
              <a:t>目的操作数</a:t>
            </a:r>
            <a:r>
              <a:rPr lang="en-US" altLang="zh-CN">
                <a:latin typeface="Courier New" pitchFamily="49" charset="0"/>
              </a:rPr>
              <a:t>,</a:t>
            </a:r>
            <a:r>
              <a:rPr lang="zh-CN" altLang="en-US">
                <a:latin typeface="Courier New" pitchFamily="49" charset="0"/>
              </a:rPr>
              <a:t>源操作数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影响的标志位：</a:t>
            </a:r>
            <a:br>
              <a:rPr lang="zh-CN" altLang="en-US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CF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ZF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OF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AF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PF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（二）加法和减法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en-US" altLang="zh-CN">
                <a:solidFill>
                  <a:srgbClr val="FF0000"/>
                </a:solidFill>
              </a:rPr>
              <a:t>SUB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755650" y="3141663"/>
            <a:ext cx="4752975" cy="23209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var1 DWORD 30000h</a:t>
            </a:r>
          </a:p>
          <a:p>
            <a:pPr algn="l"/>
            <a:r>
              <a:rPr lang="en-US" altLang="zh-CN"/>
              <a:t>var2 DWORD 10000h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mov eax,var1</a:t>
            </a:r>
          </a:p>
          <a:p>
            <a:pPr algn="l"/>
            <a:r>
              <a:rPr lang="en-US" altLang="zh-CN"/>
              <a:t>sub eax,var2	; 20000h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72DF2-3C11-4A27-A206-2C0CBDAB5BF0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含义：</a:t>
            </a:r>
            <a:r>
              <a:rPr lang="en-US" altLang="zh-CN">
                <a:latin typeface="Times New Roman" pitchFamily="18" charset="0"/>
              </a:rPr>
              <a:t>negate</a:t>
            </a:r>
            <a:r>
              <a:rPr lang="zh-CN" altLang="en-US">
                <a:latin typeface="Times New Roman" pitchFamily="18" charset="0"/>
              </a:rPr>
              <a:t>，求负。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将操作数按位取反、末位加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neg reg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neg mem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影响的标志位：</a:t>
            </a:r>
            <a:br>
              <a:rPr lang="zh-CN" altLang="en-US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CF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ZF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OF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AF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PF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（二）加法和减法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en-US" altLang="zh-CN">
                <a:solidFill>
                  <a:srgbClr val="FF0000"/>
                </a:solidFill>
              </a:rPr>
              <a:t>NEG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BAB69-B6AC-4E36-AFCB-1776AB665034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263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Rval = -Xval + (Yval – Zval)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 dirty="0"/>
              <a:t>（二）加法和减法     </a:t>
            </a:r>
            <a:r>
              <a:rPr lang="en-US" altLang="zh-CN" dirty="0">
                <a:solidFill>
                  <a:srgbClr val="006600"/>
                </a:solidFill>
              </a:rPr>
              <a:t>5. </a:t>
            </a:r>
            <a:r>
              <a:rPr lang="zh-CN" altLang="en-US" dirty="0">
                <a:solidFill>
                  <a:srgbClr val="006600"/>
                </a:solidFill>
              </a:rPr>
              <a:t>例子</a:t>
            </a:r>
            <a:r>
              <a:rPr lang="en-US" altLang="zh-CN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dirty="0">
                <a:solidFill>
                  <a:srgbClr val="006600"/>
                </a:solidFill>
              </a:rPr>
              <a:t>实现算术表达式</a:t>
            </a:r>
            <a:endParaRPr lang="zh-CN" altLang="en-US" dirty="0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23300" name="Text Box 4"/>
          <p:cNvSpPr txBox="1">
            <a:spLocks noChangeArrowheads="1"/>
          </p:cNvSpPr>
          <p:nvPr/>
        </p:nvSpPr>
        <p:spPr bwMode="auto">
          <a:xfrm>
            <a:off x="755650" y="1557338"/>
            <a:ext cx="5472113" cy="45116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Rval SDWORD ?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Xval SDWORD 26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Yval SDWORD 30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Zval SDWORD 40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mov eax,Xval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neg eax		; EAX = -26</a:t>
            </a:r>
          </a:p>
          <a:p>
            <a:pPr algn="l"/>
            <a:r>
              <a:rPr lang="en-US" altLang="zh-CN">
                <a:solidFill>
                  <a:srgbClr val="008000"/>
                </a:solidFill>
              </a:rPr>
              <a:t>mov ebx,Yval</a:t>
            </a:r>
          </a:p>
          <a:p>
            <a:pPr algn="l"/>
            <a:r>
              <a:rPr lang="en-US" altLang="zh-CN">
                <a:solidFill>
                  <a:srgbClr val="008000"/>
                </a:solidFill>
              </a:rPr>
              <a:t>sub ebx,Zval	; EBX = -10</a:t>
            </a:r>
          </a:p>
          <a:p>
            <a:pPr algn="l"/>
            <a:r>
              <a:rPr lang="en-US" altLang="zh-CN">
                <a:solidFill>
                  <a:srgbClr val="0000FF"/>
                </a:solidFill>
              </a:rPr>
              <a:t>add eax,ebx</a:t>
            </a:r>
          </a:p>
          <a:p>
            <a:pPr algn="l"/>
            <a:r>
              <a:rPr lang="en-US" altLang="zh-CN">
                <a:solidFill>
                  <a:srgbClr val="0000FF"/>
                </a:solidFill>
              </a:rPr>
              <a:t>mov Rval,eax	; -36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62054-93CE-4B24-BAB7-2A58BAB7CFCD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 dirty="0"/>
              <a:t>（二）加法和减法     </a:t>
            </a:r>
            <a:r>
              <a:rPr lang="en-US" altLang="zh-CN" dirty="0">
                <a:solidFill>
                  <a:srgbClr val="006600"/>
                </a:solidFill>
              </a:rPr>
              <a:t>6. </a:t>
            </a:r>
            <a:r>
              <a:rPr lang="zh-CN" altLang="en-US" dirty="0" smtClean="0">
                <a:solidFill>
                  <a:srgbClr val="006600"/>
                </a:solidFill>
              </a:rPr>
              <a:t>算术运算</a:t>
            </a:r>
            <a:r>
              <a:rPr lang="zh-CN" altLang="en-US" dirty="0">
                <a:solidFill>
                  <a:srgbClr val="006600"/>
                </a:solidFill>
              </a:rPr>
              <a:t>影响的标志</a:t>
            </a:r>
            <a:endParaRPr lang="zh-CN" altLang="en-US" dirty="0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612775" y="1617663"/>
            <a:ext cx="5254625" cy="19558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cx,1</a:t>
            </a:r>
          </a:p>
          <a:p>
            <a:pPr algn="l"/>
            <a:r>
              <a:rPr lang="en-US" altLang="zh-CN"/>
              <a:t>sub cx,1		; ZF =</a:t>
            </a:r>
          </a:p>
          <a:p>
            <a:pPr algn="l"/>
            <a:r>
              <a:rPr lang="en-US" altLang="zh-CN"/>
              <a:t>mov ax,0FFFFh</a:t>
            </a:r>
          </a:p>
          <a:p>
            <a:pPr algn="l"/>
            <a:r>
              <a:rPr lang="en-US" altLang="zh-CN"/>
              <a:t>inc ax		; ZF =</a:t>
            </a:r>
          </a:p>
          <a:p>
            <a:pPr algn="l"/>
            <a:r>
              <a:rPr lang="en-US" altLang="zh-CN"/>
              <a:t>inc ax		; ZF =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243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40067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零标志和符号标志</a:t>
            </a:r>
          </a:p>
        </p:txBody>
      </p:sp>
      <p:sp>
        <p:nvSpPr>
          <p:cNvPr id="824328" name="Text Box 8"/>
          <p:cNvSpPr txBox="1">
            <a:spLocks noChangeArrowheads="1"/>
          </p:cNvSpPr>
          <p:nvPr/>
        </p:nvSpPr>
        <p:spPr bwMode="auto">
          <a:xfrm>
            <a:off x="4573588" y="1628775"/>
            <a:ext cx="503237" cy="19177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4329" name="Text Box 9"/>
          <p:cNvSpPr txBox="1">
            <a:spLocks noChangeArrowheads="1"/>
          </p:cNvSpPr>
          <p:nvPr/>
        </p:nvSpPr>
        <p:spPr bwMode="auto">
          <a:xfrm>
            <a:off x="611188" y="3933825"/>
            <a:ext cx="5254625" cy="122555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cx,0</a:t>
            </a:r>
          </a:p>
          <a:p>
            <a:pPr algn="l"/>
            <a:r>
              <a:rPr lang="en-US" altLang="zh-CN"/>
              <a:t>sub cx,1		; SF =</a:t>
            </a:r>
          </a:p>
          <a:p>
            <a:pPr algn="l"/>
            <a:r>
              <a:rPr lang="en-US" altLang="zh-CN"/>
              <a:t>add cx,2		; SF =</a:t>
            </a:r>
          </a:p>
        </p:txBody>
      </p:sp>
      <p:sp>
        <p:nvSpPr>
          <p:cNvPr id="824330" name="Text Box 10"/>
          <p:cNvSpPr txBox="1">
            <a:spLocks noChangeArrowheads="1"/>
          </p:cNvSpPr>
          <p:nvPr/>
        </p:nvSpPr>
        <p:spPr bwMode="auto">
          <a:xfrm>
            <a:off x="4572000" y="3933825"/>
            <a:ext cx="503238" cy="11874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4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4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24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24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24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C307E-17C9-4ABE-9E53-F8F82F41B82B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 dirty="0"/>
              <a:t>（二）加法和减法     </a:t>
            </a:r>
            <a:r>
              <a:rPr lang="en-US" altLang="zh-CN" dirty="0">
                <a:solidFill>
                  <a:srgbClr val="006600"/>
                </a:solidFill>
              </a:rPr>
              <a:t>6. </a:t>
            </a:r>
            <a:r>
              <a:rPr lang="zh-CN" altLang="en-US" dirty="0" smtClean="0">
                <a:solidFill>
                  <a:srgbClr val="006600"/>
                </a:solidFill>
              </a:rPr>
              <a:t>算术运算</a:t>
            </a:r>
            <a:r>
              <a:rPr lang="zh-CN" altLang="en-US" dirty="0">
                <a:solidFill>
                  <a:srgbClr val="006600"/>
                </a:solidFill>
              </a:rPr>
              <a:t>影响的标志</a:t>
            </a:r>
            <a:endParaRPr lang="zh-CN" altLang="en-US" dirty="0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25347" name="Text Box 3"/>
          <p:cNvSpPr txBox="1">
            <a:spLocks noChangeArrowheads="1"/>
          </p:cNvSpPr>
          <p:nvPr/>
        </p:nvSpPr>
        <p:spPr bwMode="auto">
          <a:xfrm>
            <a:off x="612775" y="2060575"/>
            <a:ext cx="5254625" cy="8604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al,0FFh</a:t>
            </a:r>
          </a:p>
          <a:p>
            <a:pPr algn="l"/>
            <a:r>
              <a:rPr lang="en-US" altLang="zh-CN"/>
              <a:t>add al,1		; CF =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25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Courier New" pitchFamily="49" charset="0"/>
              </a:rPr>
              <a:t>进位标志（无符号</a:t>
            </a:r>
            <a:r>
              <a:rPr lang="zh-CN" altLang="en-US" dirty="0" smtClean="0">
                <a:latin typeface="Courier New" pitchFamily="49" charset="0"/>
              </a:rPr>
              <a:t>算术运算</a:t>
            </a:r>
            <a:r>
              <a:rPr lang="zh-CN" altLang="en-US" dirty="0">
                <a:latin typeface="Courier New" pitchFamily="49" charset="0"/>
              </a:rPr>
              <a:t>）</a:t>
            </a:r>
            <a:br>
              <a:rPr lang="zh-CN" altLang="en-US" dirty="0">
                <a:latin typeface="Courier New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INC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DEC</a:t>
            </a:r>
            <a:r>
              <a:rPr lang="zh-CN" altLang="en-US" dirty="0">
                <a:latin typeface="Times New Roman" pitchFamily="18" charset="0"/>
              </a:rPr>
              <a:t>指令</a:t>
            </a:r>
            <a:r>
              <a:rPr lang="zh-CN" altLang="en-US" dirty="0">
                <a:solidFill>
                  <a:srgbClr val="D60093"/>
                </a:solidFill>
                <a:latin typeface="Times New Roman" pitchFamily="18" charset="0"/>
              </a:rPr>
              <a:t>不影响进位标志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4573588" y="2071688"/>
            <a:ext cx="503237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5352" name="Text Box 8"/>
          <p:cNvSpPr txBox="1">
            <a:spLocks noChangeArrowheads="1"/>
          </p:cNvSpPr>
          <p:nvPr/>
        </p:nvSpPr>
        <p:spPr bwMode="auto">
          <a:xfrm>
            <a:off x="611188" y="3155950"/>
            <a:ext cx="5254625" cy="8604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ax,00FFh</a:t>
            </a:r>
          </a:p>
          <a:p>
            <a:pPr algn="l"/>
            <a:r>
              <a:rPr lang="en-US" altLang="zh-CN"/>
              <a:t>add ax,1		; CF =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25353" name="Text Box 9"/>
          <p:cNvSpPr txBox="1">
            <a:spLocks noChangeArrowheads="1"/>
          </p:cNvSpPr>
          <p:nvPr/>
        </p:nvSpPr>
        <p:spPr bwMode="auto">
          <a:xfrm>
            <a:off x="4572000" y="3167063"/>
            <a:ext cx="503238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5354" name="Text Box 10"/>
          <p:cNvSpPr txBox="1">
            <a:spLocks noChangeArrowheads="1"/>
          </p:cNvSpPr>
          <p:nvPr/>
        </p:nvSpPr>
        <p:spPr bwMode="auto">
          <a:xfrm>
            <a:off x="611188" y="4232275"/>
            <a:ext cx="5254625" cy="8604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ax,0FFFFh</a:t>
            </a:r>
          </a:p>
          <a:p>
            <a:pPr algn="l"/>
            <a:r>
              <a:rPr lang="en-US" altLang="zh-CN"/>
              <a:t>add ax,1		; CF =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25355" name="Text Box 11"/>
          <p:cNvSpPr txBox="1">
            <a:spLocks noChangeArrowheads="1"/>
          </p:cNvSpPr>
          <p:nvPr/>
        </p:nvSpPr>
        <p:spPr bwMode="auto">
          <a:xfrm>
            <a:off x="4572000" y="4243388"/>
            <a:ext cx="503238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5356" name="Text Box 12"/>
          <p:cNvSpPr txBox="1">
            <a:spLocks noChangeArrowheads="1"/>
          </p:cNvSpPr>
          <p:nvPr/>
        </p:nvSpPr>
        <p:spPr bwMode="auto">
          <a:xfrm>
            <a:off x="611188" y="5311775"/>
            <a:ext cx="5254625" cy="8604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al,1</a:t>
            </a:r>
          </a:p>
          <a:p>
            <a:pPr algn="l"/>
            <a:r>
              <a:rPr lang="en-US" altLang="zh-CN"/>
              <a:t>sub al,2		; CF =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25357" name="Text Box 13"/>
          <p:cNvSpPr txBox="1">
            <a:spLocks noChangeArrowheads="1"/>
          </p:cNvSpPr>
          <p:nvPr/>
        </p:nvSpPr>
        <p:spPr bwMode="auto">
          <a:xfrm>
            <a:off x="4572000" y="5322888"/>
            <a:ext cx="503238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5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25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25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11F20-A20C-435B-B7F1-F83A47754E5C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 dirty="0"/>
              <a:t>（二）加法和减法     </a:t>
            </a:r>
            <a:r>
              <a:rPr lang="en-US" altLang="zh-CN" dirty="0">
                <a:solidFill>
                  <a:srgbClr val="006600"/>
                </a:solidFill>
              </a:rPr>
              <a:t>6. </a:t>
            </a:r>
            <a:r>
              <a:rPr lang="zh-CN" altLang="en-US" dirty="0" smtClean="0">
                <a:solidFill>
                  <a:srgbClr val="006600"/>
                </a:solidFill>
              </a:rPr>
              <a:t>算术运算</a:t>
            </a:r>
            <a:r>
              <a:rPr lang="zh-CN" altLang="en-US" dirty="0">
                <a:solidFill>
                  <a:srgbClr val="006600"/>
                </a:solidFill>
              </a:rPr>
              <a:t>影响的标志</a:t>
            </a:r>
            <a:endParaRPr lang="zh-CN" altLang="en-US" dirty="0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26371" name="Text Box 3"/>
          <p:cNvSpPr txBox="1">
            <a:spLocks noChangeArrowheads="1"/>
          </p:cNvSpPr>
          <p:nvPr/>
        </p:nvSpPr>
        <p:spPr bwMode="auto">
          <a:xfrm>
            <a:off x="612775" y="1557338"/>
            <a:ext cx="5254625" cy="8604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al,+127</a:t>
            </a:r>
          </a:p>
          <a:p>
            <a:pPr algn="l"/>
            <a:r>
              <a:rPr lang="en-US" altLang="zh-CN"/>
              <a:t>add al,1		; OF =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26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Courier New" pitchFamily="49" charset="0"/>
              </a:rPr>
              <a:t>溢出标志（有符号</a:t>
            </a:r>
            <a:r>
              <a:rPr lang="zh-CN" altLang="en-US" dirty="0" smtClean="0">
                <a:latin typeface="Courier New" pitchFamily="49" charset="0"/>
              </a:rPr>
              <a:t>算术运算</a:t>
            </a:r>
            <a:r>
              <a:rPr lang="zh-CN" altLang="en-US" dirty="0">
                <a:latin typeface="Courier New" pitchFamily="49" charset="0"/>
              </a:rPr>
              <a:t>）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26373" name="Text Box 5"/>
          <p:cNvSpPr txBox="1">
            <a:spLocks noChangeArrowheads="1"/>
          </p:cNvSpPr>
          <p:nvPr/>
        </p:nvSpPr>
        <p:spPr bwMode="auto">
          <a:xfrm>
            <a:off x="4573588" y="1568450"/>
            <a:ext cx="503237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611188" y="2636838"/>
            <a:ext cx="5254625" cy="8604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al,-128</a:t>
            </a:r>
          </a:p>
          <a:p>
            <a:pPr algn="l"/>
            <a:r>
              <a:rPr lang="en-US" altLang="zh-CN"/>
              <a:t>sub al,1		; OF =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26381" name="Text Box 13"/>
          <p:cNvSpPr txBox="1">
            <a:spLocks noChangeArrowheads="1"/>
          </p:cNvSpPr>
          <p:nvPr/>
        </p:nvSpPr>
        <p:spPr bwMode="auto">
          <a:xfrm>
            <a:off x="4572000" y="2647950"/>
            <a:ext cx="503238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6383" name="Text Box 15"/>
          <p:cNvSpPr txBox="1">
            <a:spLocks noChangeArrowheads="1"/>
          </p:cNvSpPr>
          <p:nvPr/>
        </p:nvSpPr>
        <p:spPr bwMode="auto">
          <a:xfrm>
            <a:off x="611188" y="3716338"/>
            <a:ext cx="7921625" cy="8604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al,-128	; AL = 10000000b</a:t>
            </a:r>
          </a:p>
          <a:p>
            <a:pPr algn="l"/>
            <a:r>
              <a:rPr lang="en-US" altLang="zh-CN"/>
              <a:t>neg al		; AL =          , OF =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26384" name="Text Box 16"/>
          <p:cNvSpPr txBox="1">
            <a:spLocks noChangeArrowheads="1"/>
          </p:cNvSpPr>
          <p:nvPr/>
        </p:nvSpPr>
        <p:spPr bwMode="auto">
          <a:xfrm>
            <a:off x="4643438" y="3727450"/>
            <a:ext cx="3744912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10000000b       1</a:t>
            </a:r>
          </a:p>
        </p:txBody>
      </p:sp>
      <p:sp>
        <p:nvSpPr>
          <p:cNvPr id="826385" name="Text Box 17"/>
          <p:cNvSpPr txBox="1">
            <a:spLocks noChangeArrowheads="1"/>
          </p:cNvSpPr>
          <p:nvPr/>
        </p:nvSpPr>
        <p:spPr bwMode="auto">
          <a:xfrm>
            <a:off x="611188" y="4797425"/>
            <a:ext cx="7921625" cy="8604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al,+127	; AL = 01111111b</a:t>
            </a:r>
          </a:p>
          <a:p>
            <a:pPr algn="l"/>
            <a:r>
              <a:rPr lang="en-US" altLang="zh-CN"/>
              <a:t>neg al		; AL =          , OF =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26386" name="Text Box 18"/>
          <p:cNvSpPr txBox="1">
            <a:spLocks noChangeArrowheads="1"/>
          </p:cNvSpPr>
          <p:nvPr/>
        </p:nvSpPr>
        <p:spPr bwMode="auto">
          <a:xfrm>
            <a:off x="4643438" y="4808538"/>
            <a:ext cx="3744912" cy="822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10000001b       0</a:t>
            </a:r>
          </a:p>
        </p:txBody>
      </p:sp>
      <p:graphicFrame>
        <p:nvGraphicFramePr>
          <p:cNvPr id="826387" name="Object 19"/>
          <p:cNvGraphicFramePr>
            <a:graphicFrameLocks noChangeAspect="1"/>
          </p:cNvGraphicFramePr>
          <p:nvPr/>
        </p:nvGraphicFramePr>
        <p:xfrm>
          <a:off x="6011863" y="908050"/>
          <a:ext cx="26019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04" name="公式" r:id="rId3" imgW="965160" imgH="228600" progId="Equation.3">
                  <p:embed/>
                </p:oleObj>
              </mc:Choice>
              <mc:Fallback>
                <p:oleObj name="公式" r:id="rId3" imgW="96516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908050"/>
                        <a:ext cx="260191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88" name="Text Box 20"/>
          <p:cNvSpPr txBox="1">
            <a:spLocks noChangeArrowheads="1"/>
          </p:cNvSpPr>
          <p:nvPr/>
        </p:nvSpPr>
        <p:spPr bwMode="auto">
          <a:xfrm>
            <a:off x="6011863" y="1412875"/>
            <a:ext cx="3024187" cy="19177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3366FF"/>
                </a:solidFill>
                <a:latin typeface="Times New Roman" pitchFamily="18" charset="0"/>
              </a:rPr>
              <a:t>其中，</a:t>
            </a:r>
          </a:p>
          <a:p>
            <a:pPr algn="l"/>
            <a:r>
              <a:rPr lang="en-US" altLang="zh-CN">
                <a:solidFill>
                  <a:srgbClr val="3366FF"/>
                </a:solidFill>
                <a:latin typeface="Times New Roman" pitchFamily="18" charset="0"/>
              </a:rPr>
              <a:t>C</a:t>
            </a:r>
            <a:r>
              <a:rPr lang="en-US" altLang="zh-CN" i="1" baseline="-25000">
                <a:solidFill>
                  <a:srgbClr val="3366FF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3366FF"/>
                </a:solidFill>
                <a:latin typeface="Times New Roman" pitchFamily="18" charset="0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符号位</a:t>
            </a:r>
            <a:r>
              <a:rPr lang="zh-CN" altLang="en-US">
                <a:solidFill>
                  <a:srgbClr val="3366FF"/>
                </a:solidFill>
                <a:latin typeface="Times New Roman" pitchFamily="18" charset="0"/>
              </a:rPr>
              <a:t>产生的</a:t>
            </a:r>
            <a:r>
              <a:rPr lang="zh-CN" altLang="en-US">
                <a:solidFill>
                  <a:srgbClr val="006600"/>
                </a:solidFill>
                <a:latin typeface="Times New Roman" pitchFamily="18" charset="0"/>
              </a:rPr>
              <a:t>进位</a:t>
            </a:r>
            <a:r>
              <a:rPr lang="zh-CN" altLang="en-US">
                <a:solidFill>
                  <a:srgbClr val="3366FF"/>
                </a:solidFill>
                <a:latin typeface="Times New Roman" pitchFamily="18" charset="0"/>
              </a:rPr>
              <a:t>，即标志位</a:t>
            </a:r>
            <a:r>
              <a:rPr lang="en-US" altLang="zh-CN">
                <a:solidFill>
                  <a:srgbClr val="3366FF"/>
                </a:solidFill>
                <a:latin typeface="Times New Roman" pitchFamily="18" charset="0"/>
              </a:rPr>
              <a:t>CF</a:t>
            </a:r>
            <a:r>
              <a:rPr lang="zh-CN" altLang="en-US">
                <a:solidFill>
                  <a:srgbClr val="3366FF"/>
                </a:solidFill>
                <a:latin typeface="Times New Roman" pitchFamily="18" charset="0"/>
              </a:rPr>
              <a:t>； </a:t>
            </a:r>
            <a:r>
              <a:rPr lang="en-US" altLang="zh-CN">
                <a:solidFill>
                  <a:srgbClr val="3366FF"/>
                </a:solidFill>
                <a:latin typeface="Times New Roman" pitchFamily="18" charset="0"/>
              </a:rPr>
              <a:t>C</a:t>
            </a:r>
            <a:r>
              <a:rPr lang="en-US" altLang="zh-CN" i="1" baseline="-25000">
                <a:solidFill>
                  <a:srgbClr val="3366FF"/>
                </a:solidFill>
                <a:latin typeface="Times New Roman" pitchFamily="18" charset="0"/>
              </a:rPr>
              <a:t>n</a:t>
            </a:r>
            <a:r>
              <a:rPr lang="en-US" altLang="zh-CN" baseline="-25000">
                <a:solidFill>
                  <a:srgbClr val="3366FF"/>
                </a:solidFill>
                <a:latin typeface="Times New Roman" pitchFamily="18" charset="0"/>
              </a:rPr>
              <a:t>-1</a:t>
            </a:r>
            <a:r>
              <a:rPr lang="zh-CN" altLang="en-US">
                <a:solidFill>
                  <a:srgbClr val="3366FF"/>
                </a:solidFill>
                <a:latin typeface="Times New Roman" pitchFamily="18" charset="0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最高有效位</a:t>
            </a:r>
            <a:r>
              <a:rPr lang="zh-CN" altLang="en-US">
                <a:solidFill>
                  <a:srgbClr val="3366FF"/>
                </a:solidFill>
                <a:latin typeface="Times New Roman" pitchFamily="18" charset="0"/>
              </a:rPr>
              <a:t>向符号位产生的</a:t>
            </a:r>
            <a:r>
              <a:rPr lang="zh-CN" altLang="en-US">
                <a:solidFill>
                  <a:srgbClr val="006600"/>
                </a:solidFill>
                <a:latin typeface="Times New Roman" pitchFamily="18" charset="0"/>
              </a:rPr>
              <a:t>进位</a:t>
            </a:r>
            <a:r>
              <a:rPr lang="zh-CN" altLang="en-US">
                <a:solidFill>
                  <a:srgbClr val="3366FF"/>
                </a:solidFill>
                <a:latin typeface="Times New Roman" pitchFamily="18" charset="0"/>
              </a:rPr>
              <a:t>。</a:t>
            </a:r>
            <a:endParaRPr lang="en-US" altLang="zh-CN">
              <a:solidFill>
                <a:srgbClr val="3366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6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26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2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E2D69-84EC-489A-A7C2-7F333BB41D30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 dirty="0"/>
              <a:t>（二）加法和减法     </a:t>
            </a:r>
            <a:r>
              <a:rPr lang="en-US" altLang="zh-CN" dirty="0">
                <a:solidFill>
                  <a:srgbClr val="006600"/>
                </a:solidFill>
              </a:rPr>
              <a:t>6. </a:t>
            </a:r>
            <a:r>
              <a:rPr lang="zh-CN" altLang="en-US" dirty="0" smtClean="0">
                <a:solidFill>
                  <a:srgbClr val="006600"/>
                </a:solidFill>
              </a:rPr>
              <a:t>算术运算</a:t>
            </a:r>
            <a:r>
              <a:rPr lang="zh-CN" altLang="en-US" dirty="0">
                <a:solidFill>
                  <a:srgbClr val="006600"/>
                </a:solidFill>
              </a:rPr>
              <a:t>影响的标志</a:t>
            </a:r>
            <a:endParaRPr lang="zh-CN" altLang="en-US" dirty="0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27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713788" cy="4752975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>
                <a:latin typeface="Times New Roman" pitchFamily="18" charset="0"/>
              </a:rPr>
              <a:t>CPU</a:t>
            </a:r>
            <a:r>
              <a:rPr lang="zh-CN" altLang="en-US">
                <a:latin typeface="Times New Roman" pitchFamily="18" charset="0"/>
              </a:rPr>
              <a:t>如何知道一个数字是有符号的还是无符号的？</a:t>
            </a:r>
          </a:p>
          <a:p>
            <a:pPr marL="812800" lvl="1" indent="-290513">
              <a:spcBef>
                <a:spcPct val="30000"/>
              </a:spcBef>
            </a:pPr>
            <a:r>
              <a:rPr lang="en-US" altLang="zh-CN">
                <a:latin typeface="Times New Roman" pitchFamily="18" charset="0"/>
              </a:rPr>
              <a:t>CPU</a:t>
            </a:r>
            <a:r>
              <a:rPr lang="zh-CN" altLang="en-US">
                <a:latin typeface="Times New Roman" pitchFamily="18" charset="0"/>
              </a:rPr>
              <a:t>并不知道 </a:t>
            </a:r>
            <a:r>
              <a:rPr lang="en-US" altLang="zh-CN">
                <a:latin typeface="Times New Roman" pitchFamily="18" charset="0"/>
              </a:rPr>
              <a:t>—— </a:t>
            </a:r>
            <a:r>
              <a:rPr lang="zh-CN" altLang="en-US">
                <a:latin typeface="Times New Roman" pitchFamily="18" charset="0"/>
              </a:rPr>
              <a:t>只有程序员才知道。</a:t>
            </a:r>
          </a:p>
          <a:p>
            <a:pPr marL="812800" lvl="1" indent="-290513">
              <a:spcBef>
                <a:spcPct val="30000"/>
              </a:spcBef>
            </a:pPr>
            <a:r>
              <a:rPr lang="en-US" altLang="zh-CN">
                <a:latin typeface="Times New Roman" pitchFamily="18" charset="0"/>
              </a:rPr>
              <a:t>CPU</a:t>
            </a:r>
            <a:r>
              <a:rPr lang="zh-CN" altLang="en-US">
                <a:latin typeface="Times New Roman" pitchFamily="18" charset="0"/>
              </a:rPr>
              <a:t>在执行指令之后机械地设置各种状态标志，它并不知道哪些对程序员是重要的，程序员自己来选择解释哪些标志和忽略哪些标志。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3677D-4653-412B-92AF-AFA0BA0442CF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03238"/>
          </a:xfrm>
          <a:noFill/>
          <a:ln/>
        </p:spPr>
        <p:txBody>
          <a:bodyPr anchor="t"/>
          <a:lstStyle/>
          <a:p>
            <a:r>
              <a:rPr lang="zh-CN" altLang="en-US"/>
              <a:t>（二）加法和减法     </a:t>
            </a:r>
            <a:r>
              <a:rPr lang="en-US" altLang="zh-CN">
                <a:solidFill>
                  <a:srgbClr val="006600"/>
                </a:solidFill>
              </a:rPr>
              <a:t>7. </a:t>
            </a:r>
            <a:r>
              <a:rPr lang="zh-CN" altLang="en-US">
                <a:solidFill>
                  <a:srgbClr val="006600"/>
                </a:solidFill>
              </a:rPr>
              <a:t>例子程序（</a:t>
            </a:r>
            <a:r>
              <a:rPr lang="en-US" altLang="zh-CN">
                <a:solidFill>
                  <a:srgbClr val="006600"/>
                </a:solidFill>
              </a:rPr>
              <a:t>AddSub3</a:t>
            </a:r>
            <a:r>
              <a:rPr lang="zh-CN" altLang="en-US">
                <a:solidFill>
                  <a:srgbClr val="006600"/>
                </a:solidFill>
              </a:rPr>
              <a:t>）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1854"/>
            <a:ext cx="6337300" cy="5883294"/>
          </a:xfrm>
          <a:solidFill>
            <a:srgbClr val="FFFF99"/>
          </a:solidFill>
          <a:ln w="28575">
            <a:solidFill>
              <a:srgbClr val="FF6600"/>
            </a:solidFill>
          </a:ln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</a:rPr>
              <a:t>.386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</a:rPr>
              <a:t>.MODEL flat, 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</a:rPr>
              <a:t>stdcall</a:t>
            </a:r>
            <a:endParaRPr lang="en-US" altLang="zh-CN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 pitchFamily="49" charset="0"/>
              </a:rPr>
              <a:t>.STACK 4096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rgbClr val="D60093"/>
                </a:solidFill>
                <a:latin typeface="Courier New" pitchFamily="49" charset="0"/>
              </a:rPr>
              <a:t>ExitProcess</a:t>
            </a:r>
            <a:r>
              <a:rPr lang="en-US" altLang="zh-CN" sz="1800" dirty="0" smtClean="0">
                <a:solidFill>
                  <a:srgbClr val="D60093"/>
                </a:solidFill>
                <a:latin typeface="Courier New" pitchFamily="49" charset="0"/>
              </a:rPr>
              <a:t> </a:t>
            </a:r>
            <a:r>
              <a:rPr lang="en-US" altLang="zh-CN" sz="1800" dirty="0" err="1" smtClean="0">
                <a:solidFill>
                  <a:srgbClr val="D60093"/>
                </a:solidFill>
                <a:latin typeface="Courier New" pitchFamily="49" charset="0"/>
              </a:rPr>
              <a:t>PROTO,dwExitCode:DWORD</a:t>
            </a:r>
            <a:endParaRPr lang="en-US" altLang="zh-CN" sz="1800" dirty="0" smtClean="0">
              <a:solidFill>
                <a:srgbClr val="D60093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en-US" altLang="zh-CN" sz="1800" dirty="0">
                <a:solidFill>
                  <a:srgbClr val="008000"/>
                </a:solidFill>
                <a:latin typeface="Courier New" pitchFamily="49" charset="0"/>
              </a:rPr>
              <a:t>data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 err="1">
                <a:latin typeface="Courier New" pitchFamily="49" charset="0"/>
              </a:rPr>
              <a:t>Rval</a:t>
            </a:r>
            <a:r>
              <a:rPr lang="en-US" altLang="zh-CN" sz="1800" dirty="0">
                <a:latin typeface="Courier New" pitchFamily="49" charset="0"/>
              </a:rPr>
              <a:t> SDWORD ?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 err="1">
                <a:latin typeface="Courier New" pitchFamily="49" charset="0"/>
              </a:rPr>
              <a:t>Xval</a:t>
            </a:r>
            <a:r>
              <a:rPr lang="en-US" altLang="zh-CN" sz="1800" dirty="0">
                <a:latin typeface="Courier New" pitchFamily="49" charset="0"/>
              </a:rPr>
              <a:t> SDWORD 26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 err="1">
                <a:latin typeface="Courier New" pitchFamily="49" charset="0"/>
              </a:rPr>
              <a:t>Yval</a:t>
            </a:r>
            <a:r>
              <a:rPr lang="en-US" altLang="zh-CN" sz="1800" dirty="0">
                <a:latin typeface="Courier New" pitchFamily="49" charset="0"/>
              </a:rPr>
              <a:t> SDWORD 30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 err="1">
                <a:latin typeface="Courier New" pitchFamily="49" charset="0"/>
              </a:rPr>
              <a:t>Zval</a:t>
            </a:r>
            <a:r>
              <a:rPr lang="en-US" altLang="zh-CN" sz="1800" dirty="0">
                <a:latin typeface="Courier New" pitchFamily="49" charset="0"/>
              </a:rPr>
              <a:t> SDWORD 40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  <a:latin typeface="Courier New" pitchFamily="49" charset="0"/>
              </a:rPr>
              <a:t>.code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main PROC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Courier New" pitchFamily="49" charset="0"/>
              </a:rPr>
              <a:t>	</a:t>
            </a:r>
            <a:r>
              <a:rPr lang="en-US" altLang="zh-CN" sz="1800" dirty="0" err="1" smtClean="0">
                <a:latin typeface="Courier New" pitchFamily="49" charset="0"/>
              </a:rPr>
              <a:t>mov</a:t>
            </a:r>
            <a:r>
              <a:rPr lang="en-US" altLang="zh-CN" sz="1800" dirty="0" smtClean="0">
                <a:latin typeface="Courier New" pitchFamily="49" charset="0"/>
              </a:rPr>
              <a:t> ax,1000h   </a:t>
            </a:r>
            <a:r>
              <a:rPr lang="en-US" altLang="zh-CN" sz="1800" dirty="0" smtClean="0">
                <a:solidFill>
                  <a:srgbClr val="0070C0"/>
                </a:solidFill>
                <a:latin typeface="Courier New" pitchFamily="49" charset="0"/>
              </a:rPr>
              <a:t>; INC and DEC</a:t>
            </a:r>
            <a:endParaRPr lang="en-US" altLang="zh-CN" sz="18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inc ax	    </a:t>
            </a:r>
            <a:r>
              <a:rPr lang="en-US" altLang="zh-CN" sz="1800" dirty="0">
                <a:solidFill>
                  <a:srgbClr val="0070C0"/>
                </a:solidFill>
                <a:latin typeface="Courier New" pitchFamily="49" charset="0"/>
              </a:rPr>
              <a:t>; 1001h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</a:t>
            </a:r>
            <a:r>
              <a:rPr lang="en-US" altLang="zh-CN" sz="1800" dirty="0" err="1">
                <a:latin typeface="Courier New" pitchFamily="49" charset="0"/>
              </a:rPr>
              <a:t>dec</a:t>
            </a:r>
            <a:r>
              <a:rPr lang="en-US" altLang="zh-CN" sz="1800" dirty="0">
                <a:latin typeface="Courier New" pitchFamily="49" charset="0"/>
              </a:rPr>
              <a:t> ax	    </a:t>
            </a:r>
            <a:r>
              <a:rPr lang="en-US" altLang="zh-CN" sz="1800" dirty="0">
                <a:solidFill>
                  <a:srgbClr val="0070C0"/>
                </a:solidFill>
                <a:latin typeface="Courier New" pitchFamily="49" charset="0"/>
              </a:rPr>
              <a:t>; 1000h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</a:t>
            </a:r>
            <a:r>
              <a:rPr lang="en-US" altLang="zh-CN" sz="1800" dirty="0">
                <a:solidFill>
                  <a:srgbClr val="0070C0"/>
                </a:solidFill>
                <a:latin typeface="Courier New" pitchFamily="49" charset="0"/>
              </a:rPr>
              <a:t>; Expression: </a:t>
            </a:r>
            <a:r>
              <a:rPr lang="en-US" altLang="zh-CN" sz="1800" dirty="0" err="1">
                <a:solidFill>
                  <a:srgbClr val="0070C0"/>
                </a:solidFill>
                <a:latin typeface="Courier New" pitchFamily="49" charset="0"/>
              </a:rPr>
              <a:t>Rval</a:t>
            </a:r>
            <a:r>
              <a:rPr lang="en-US" altLang="zh-CN" sz="1800" dirty="0">
                <a:solidFill>
                  <a:srgbClr val="0070C0"/>
                </a:solidFill>
                <a:latin typeface="Courier New" pitchFamily="49" charset="0"/>
              </a:rPr>
              <a:t> = -</a:t>
            </a:r>
            <a:r>
              <a:rPr lang="en-US" altLang="zh-CN" sz="1800" dirty="0" err="1">
                <a:solidFill>
                  <a:srgbClr val="0070C0"/>
                </a:solidFill>
                <a:latin typeface="Courier New" pitchFamily="49" charset="0"/>
              </a:rPr>
              <a:t>Xval</a:t>
            </a:r>
            <a:r>
              <a:rPr lang="en-US" altLang="zh-CN" sz="1800" dirty="0">
                <a:solidFill>
                  <a:srgbClr val="0070C0"/>
                </a:solidFill>
                <a:latin typeface="Courier New" pitchFamily="49" charset="0"/>
              </a:rPr>
              <a:t> + (</a:t>
            </a:r>
            <a:r>
              <a:rPr lang="en-US" altLang="zh-CN" sz="1800" dirty="0" err="1">
                <a:solidFill>
                  <a:srgbClr val="0070C0"/>
                </a:solidFill>
                <a:latin typeface="Courier New" pitchFamily="49" charset="0"/>
              </a:rPr>
              <a:t>Yval</a:t>
            </a:r>
            <a:r>
              <a:rPr lang="en-US" altLang="zh-CN" sz="1800" dirty="0">
                <a:solidFill>
                  <a:srgbClr val="0070C0"/>
                </a:solidFill>
                <a:latin typeface="Courier New" pitchFamily="49" charset="0"/>
              </a:rPr>
              <a:t> - </a:t>
            </a:r>
            <a:r>
              <a:rPr lang="en-US" altLang="zh-CN" sz="1800" dirty="0" err="1">
                <a:solidFill>
                  <a:srgbClr val="0070C0"/>
                </a:solidFill>
                <a:latin typeface="Courier New" pitchFamily="49" charset="0"/>
              </a:rPr>
              <a:t>Zval</a:t>
            </a:r>
            <a:r>
              <a:rPr lang="en-US" altLang="zh-CN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</a:t>
            </a:r>
            <a:r>
              <a:rPr lang="en-US" altLang="zh-CN" sz="1800" dirty="0" err="1">
                <a:latin typeface="Courier New" pitchFamily="49" charset="0"/>
              </a:rPr>
              <a:t>mov</a:t>
            </a:r>
            <a:r>
              <a:rPr lang="en-US" altLang="zh-CN" sz="1800" dirty="0">
                <a:latin typeface="Courier New" pitchFamily="49" charset="0"/>
              </a:rPr>
              <a:t>  </a:t>
            </a:r>
            <a:r>
              <a:rPr lang="en-US" altLang="zh-CN" sz="1800" dirty="0" err="1">
                <a:latin typeface="Courier New" pitchFamily="49" charset="0"/>
              </a:rPr>
              <a:t>eax,Xval</a:t>
            </a:r>
            <a:endParaRPr lang="en-US" altLang="zh-CN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</a:t>
            </a:r>
            <a:r>
              <a:rPr lang="en-US" altLang="zh-CN" sz="1800" dirty="0" err="1">
                <a:latin typeface="Courier New" pitchFamily="49" charset="0"/>
              </a:rPr>
              <a:t>neg</a:t>
            </a:r>
            <a:r>
              <a:rPr lang="en-US" altLang="zh-CN" sz="1800" dirty="0">
                <a:latin typeface="Courier New" pitchFamily="49" charset="0"/>
              </a:rPr>
              <a:t>  </a:t>
            </a:r>
            <a:r>
              <a:rPr lang="en-US" altLang="zh-CN" sz="1800" dirty="0" err="1">
                <a:latin typeface="Courier New" pitchFamily="49" charset="0"/>
              </a:rPr>
              <a:t>eax</a:t>
            </a:r>
            <a:r>
              <a:rPr lang="en-US" altLang="zh-CN" sz="1800" dirty="0">
                <a:latin typeface="Courier New" pitchFamily="49" charset="0"/>
              </a:rPr>
              <a:t>	    </a:t>
            </a:r>
            <a:r>
              <a:rPr lang="en-US" altLang="zh-CN" sz="1800" dirty="0">
                <a:solidFill>
                  <a:srgbClr val="0070C0"/>
                </a:solidFill>
                <a:latin typeface="Courier New" pitchFamily="49" charset="0"/>
              </a:rPr>
              <a:t>; -26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</a:t>
            </a:r>
            <a:r>
              <a:rPr lang="en-US" altLang="zh-CN" sz="1800" dirty="0" err="1">
                <a:latin typeface="Courier New" pitchFamily="49" charset="0"/>
              </a:rPr>
              <a:t>mov</a:t>
            </a:r>
            <a:r>
              <a:rPr lang="en-US" altLang="zh-CN" sz="1800" dirty="0">
                <a:latin typeface="Courier New" pitchFamily="49" charset="0"/>
              </a:rPr>
              <a:t>  </a:t>
            </a:r>
            <a:r>
              <a:rPr lang="en-US" altLang="zh-CN" sz="1800" dirty="0" err="1">
                <a:latin typeface="Courier New" pitchFamily="49" charset="0"/>
              </a:rPr>
              <a:t>ebx,Yval</a:t>
            </a:r>
            <a:endParaRPr lang="en-US" altLang="zh-CN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sub  </a:t>
            </a:r>
            <a:r>
              <a:rPr lang="en-US" altLang="zh-CN" sz="1800" dirty="0" err="1">
                <a:latin typeface="Courier New" pitchFamily="49" charset="0"/>
              </a:rPr>
              <a:t>ebx,Zval</a:t>
            </a:r>
            <a:r>
              <a:rPr lang="en-US" altLang="zh-CN" sz="1800" dirty="0">
                <a:latin typeface="Courier New" pitchFamily="49" charset="0"/>
              </a:rPr>
              <a:t>  </a:t>
            </a:r>
            <a:r>
              <a:rPr lang="en-US" altLang="zh-CN" sz="1800" dirty="0">
                <a:solidFill>
                  <a:srgbClr val="0070C0"/>
                </a:solidFill>
                <a:latin typeface="Courier New" pitchFamily="49" charset="0"/>
              </a:rPr>
              <a:t>; -10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add  </a:t>
            </a:r>
            <a:r>
              <a:rPr lang="en-US" altLang="zh-CN" sz="1800" dirty="0" err="1">
                <a:latin typeface="Courier New" pitchFamily="49" charset="0"/>
              </a:rPr>
              <a:t>eax,ebx</a:t>
            </a:r>
            <a:endParaRPr lang="en-US" altLang="zh-CN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Courier New" pitchFamily="49" charset="0"/>
              </a:rPr>
              <a:t>	</a:t>
            </a:r>
            <a:r>
              <a:rPr lang="en-US" altLang="zh-CN" sz="1800" dirty="0" err="1">
                <a:latin typeface="Courier New" pitchFamily="49" charset="0"/>
              </a:rPr>
              <a:t>mov</a:t>
            </a:r>
            <a:r>
              <a:rPr lang="en-US" altLang="zh-CN" sz="1800" dirty="0">
                <a:latin typeface="Courier New" pitchFamily="49" charset="0"/>
              </a:rPr>
              <a:t>  </a:t>
            </a:r>
            <a:r>
              <a:rPr lang="en-US" altLang="zh-CN" sz="1800" dirty="0" err="1">
                <a:latin typeface="Courier New" pitchFamily="49" charset="0"/>
              </a:rPr>
              <a:t>Rval,eax</a:t>
            </a:r>
            <a:r>
              <a:rPr lang="en-US" altLang="zh-CN" sz="1800" dirty="0">
                <a:latin typeface="Courier New" pitchFamily="49" charset="0"/>
              </a:rPr>
              <a:t>  </a:t>
            </a:r>
            <a:r>
              <a:rPr lang="en-US" altLang="zh-CN" sz="1800" dirty="0">
                <a:solidFill>
                  <a:srgbClr val="0070C0"/>
                </a:solidFill>
                <a:latin typeface="Courier New" pitchFamily="49" charset="0"/>
              </a:rPr>
              <a:t>; -36</a:t>
            </a:r>
            <a:endParaRPr lang="zh-CN" altLang="en-US" sz="18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828420" name="Rectangle 4"/>
          <p:cNvSpPr>
            <a:spLocks noChangeArrowheads="1"/>
          </p:cNvSpPr>
          <p:nvPr/>
        </p:nvSpPr>
        <p:spPr bwMode="auto">
          <a:xfrm>
            <a:off x="3708400" y="836613"/>
            <a:ext cx="5327650" cy="5905500"/>
          </a:xfrm>
          <a:prstGeom prst="rect">
            <a:avLst/>
          </a:prstGeom>
          <a:solidFill>
            <a:srgbClr val="CCFF99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1800" dirty="0"/>
              <a:t>	</a:t>
            </a:r>
            <a:r>
              <a:rPr lang="en-US" altLang="zh-CN" sz="1800" dirty="0">
                <a:solidFill>
                  <a:srgbClr val="0070C0"/>
                </a:solidFill>
                <a:ea typeface="+mn-ea"/>
              </a:rPr>
              <a:t>; Zero flag example: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cx,1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sub cx,1		</a:t>
            </a:r>
            <a:r>
              <a:rPr lang="en-US" altLang="zh-CN" sz="1800" dirty="0">
                <a:solidFill>
                  <a:srgbClr val="0070C0"/>
                </a:solidFill>
                <a:ea typeface="+mn-ea"/>
              </a:rPr>
              <a:t>; ZF = 1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ax,0FFFFh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inc ax		</a:t>
            </a:r>
            <a:r>
              <a:rPr lang="en-US" altLang="zh-CN" sz="1800" dirty="0">
                <a:solidFill>
                  <a:srgbClr val="0070C0"/>
                </a:solidFill>
                <a:ea typeface="+mn-ea"/>
              </a:rPr>
              <a:t>; ZF = 1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70C0"/>
                </a:solidFill>
                <a:ea typeface="+mn-ea"/>
              </a:rPr>
              <a:t>; Sign flag example: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cx,0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sub cx,1		</a:t>
            </a:r>
            <a:r>
              <a:rPr lang="en-US" altLang="zh-CN" sz="1800" dirty="0">
                <a:solidFill>
                  <a:srgbClr val="0070C0"/>
                </a:solidFill>
                <a:ea typeface="+mn-ea"/>
              </a:rPr>
              <a:t>; SF = 1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ax,7FFFh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add ax,2		</a:t>
            </a:r>
            <a:r>
              <a:rPr lang="en-US" altLang="zh-CN" sz="1800" dirty="0">
                <a:solidFill>
                  <a:srgbClr val="0070C0"/>
                </a:solidFill>
                <a:ea typeface="+mn-ea"/>
              </a:rPr>
              <a:t>; SF = 1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70C0"/>
                </a:solidFill>
                <a:ea typeface="+mn-ea"/>
              </a:rPr>
              <a:t>; Carry flag example: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al,0FFh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add al,1		</a:t>
            </a:r>
            <a:r>
              <a:rPr lang="en-US" altLang="zh-CN" sz="1800" dirty="0">
                <a:solidFill>
                  <a:srgbClr val="0070C0"/>
                </a:solidFill>
                <a:ea typeface="+mn-ea"/>
              </a:rPr>
              <a:t>; CF = 1, AL = 00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70C0"/>
                </a:solidFill>
                <a:ea typeface="+mn-ea"/>
              </a:rPr>
              <a:t>; Overflow flag example: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al,+127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add  al,1		</a:t>
            </a:r>
            <a:r>
              <a:rPr lang="en-US" altLang="zh-CN" sz="1800" dirty="0">
                <a:solidFill>
                  <a:srgbClr val="0070C0"/>
                </a:solidFill>
                <a:ea typeface="+mn-ea"/>
              </a:rPr>
              <a:t>; OF = 1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al,-128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sub  al,1		</a:t>
            </a:r>
            <a:r>
              <a:rPr lang="en-US" altLang="zh-CN" sz="1800" dirty="0">
                <a:solidFill>
                  <a:srgbClr val="0070C0"/>
                </a:solidFill>
                <a:ea typeface="+mn-ea"/>
              </a:rPr>
              <a:t>; OF = 1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INVOKE ExitProcess,0</a:t>
            </a:r>
            <a:endParaRPr lang="en-US" altLang="zh-CN" sz="1800" dirty="0"/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main ENDP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dirty="0"/>
              <a:t>END main</a:t>
            </a:r>
            <a:endParaRPr lang="zh-CN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22" name="Rectangle 6"/>
          <p:cNvSpPr>
            <a:spLocks noChangeArrowheads="1"/>
          </p:cNvSpPr>
          <p:nvPr/>
        </p:nvSpPr>
        <p:spPr bwMode="auto">
          <a:xfrm>
            <a:off x="2622555" y="2184417"/>
            <a:ext cx="1223962" cy="43180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latin typeface="Times New Roman" pitchFamily="18" charset="0"/>
              </a:rPr>
              <a:t>9AH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77223" name="Rectangle 7"/>
          <p:cNvSpPr>
            <a:spLocks noChangeArrowheads="1"/>
          </p:cNvSpPr>
          <p:nvPr/>
        </p:nvSpPr>
        <p:spPr bwMode="auto">
          <a:xfrm>
            <a:off x="2622555" y="2616217"/>
            <a:ext cx="1223962" cy="43180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latin typeface="Times New Roman" pitchFamily="18" charset="0"/>
              </a:rPr>
              <a:t>78H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2622555" y="3048017"/>
            <a:ext cx="1223962" cy="43180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latin typeface="Times New Roman" pitchFamily="18" charset="0"/>
              </a:rPr>
              <a:t>56H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2613688" y="3478666"/>
            <a:ext cx="1223962" cy="43180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latin typeface="Times New Roman" pitchFamily="18" charset="0"/>
              </a:rPr>
              <a:t>34H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613688" y="3907294"/>
            <a:ext cx="1223962" cy="431800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latin typeface="Times New Roman" pitchFamily="18" charset="0"/>
              </a:rPr>
              <a:t>12H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DAFDC-1EB6-4FEC-9016-A4D9A43B6F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574675"/>
          </a:xfrm>
          <a:noFill/>
          <a:ln/>
        </p:spPr>
        <p:txBody>
          <a:bodyPr anchor="t"/>
          <a:lstStyle/>
          <a:p>
            <a:r>
              <a:rPr lang="zh-CN" altLang="en-US"/>
              <a:t>一、</a:t>
            </a:r>
            <a:r>
              <a:rPr lang="en-US" altLang="zh-CN"/>
              <a:t>Intel x86 </a:t>
            </a:r>
            <a:r>
              <a:rPr lang="zh-CN" altLang="en-US"/>
              <a:t>微处理器的组成结构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006600"/>
                </a:solidFill>
              </a:rPr>
              <a:t>内存管理</a:t>
            </a: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1254130" y="2184417"/>
            <a:ext cx="13684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dirty="0" smtClean="0">
                <a:latin typeface="Times New Roman" pitchFamily="18" charset="0"/>
              </a:rPr>
              <a:t>01917H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1254130" y="2616217"/>
            <a:ext cx="13684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dirty="0" smtClean="0">
                <a:latin typeface="Times New Roman" pitchFamily="18" charset="0"/>
              </a:rPr>
              <a:t>01918H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1254130" y="3048017"/>
            <a:ext cx="13684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dirty="0" smtClean="0">
                <a:latin typeface="Times New Roman" pitchFamily="18" charset="0"/>
              </a:rPr>
              <a:t>01919H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77228" name="Line 12"/>
          <p:cNvSpPr>
            <a:spLocks noChangeShapeType="1"/>
          </p:cNvSpPr>
          <p:nvPr/>
        </p:nvSpPr>
        <p:spPr bwMode="auto">
          <a:xfrm>
            <a:off x="2622555" y="1752616"/>
            <a:ext cx="0" cy="31051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29" name="Line 13"/>
          <p:cNvSpPr>
            <a:spLocks noChangeShapeType="1"/>
          </p:cNvSpPr>
          <p:nvPr/>
        </p:nvSpPr>
        <p:spPr bwMode="auto">
          <a:xfrm>
            <a:off x="3846517" y="1752616"/>
            <a:ext cx="0" cy="31051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30" name="AutoShape 14"/>
          <p:cNvSpPr>
            <a:spLocks/>
          </p:cNvSpPr>
          <p:nvPr/>
        </p:nvSpPr>
        <p:spPr bwMode="auto">
          <a:xfrm>
            <a:off x="3919542" y="2677885"/>
            <a:ext cx="162601" cy="801931"/>
          </a:xfrm>
          <a:prstGeom prst="rightBrace">
            <a:avLst>
              <a:gd name="adj1" fmla="val 5037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31" name="Rectangle 15"/>
          <p:cNvSpPr>
            <a:spLocks noChangeArrowheads="1"/>
          </p:cNvSpPr>
          <p:nvPr/>
        </p:nvSpPr>
        <p:spPr bwMode="auto">
          <a:xfrm>
            <a:off x="4062417" y="2832117"/>
            <a:ext cx="12239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 dirty="0">
                <a:latin typeface="Times New Roman" pitchFamily="18" charset="0"/>
              </a:rPr>
              <a:t>字单元</a:t>
            </a:r>
          </a:p>
        </p:txBody>
      </p:sp>
      <p:sp>
        <p:nvSpPr>
          <p:cNvPr id="777232" name="Rectangle 16"/>
          <p:cNvSpPr>
            <a:spLocks noChangeArrowheads="1"/>
          </p:cNvSpPr>
          <p:nvPr/>
        </p:nvSpPr>
        <p:spPr bwMode="auto">
          <a:xfrm>
            <a:off x="5500694" y="2214554"/>
            <a:ext cx="13684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 dirty="0">
                <a:latin typeface="Times New Roman" pitchFamily="18" charset="0"/>
              </a:rPr>
              <a:t>字节单元</a:t>
            </a:r>
          </a:p>
        </p:txBody>
      </p:sp>
      <p:sp>
        <p:nvSpPr>
          <p:cNvPr id="777247" name="Line 31"/>
          <p:cNvSpPr>
            <a:spLocks noChangeShapeType="1"/>
          </p:cNvSpPr>
          <p:nvPr/>
        </p:nvSpPr>
        <p:spPr bwMode="auto">
          <a:xfrm>
            <a:off x="4567242" y="3263917"/>
            <a:ext cx="0" cy="1951033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48" name="Line 32"/>
          <p:cNvSpPr>
            <a:spLocks noChangeShapeType="1"/>
          </p:cNvSpPr>
          <p:nvPr/>
        </p:nvSpPr>
        <p:spPr bwMode="auto">
          <a:xfrm>
            <a:off x="4206880" y="3263917"/>
            <a:ext cx="863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49" name="Text Box 33"/>
          <p:cNvSpPr txBox="1">
            <a:spLocks noChangeArrowheads="1"/>
          </p:cNvSpPr>
          <p:nvPr/>
        </p:nvSpPr>
        <p:spPr bwMode="auto">
          <a:xfrm>
            <a:off x="5500694" y="5241209"/>
            <a:ext cx="2928958" cy="830997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0066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地址：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01918H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内容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12345678H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29322" y="905516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CC0099"/>
                </a:solidFill>
              </a:rPr>
              <a:t>小端存储方式</a:t>
            </a:r>
            <a:endParaRPr lang="zh-CN" altLang="en-US" sz="2800" dirty="0">
              <a:solidFill>
                <a:srgbClr val="CC0099"/>
              </a:solidFill>
            </a:endParaRP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2767016" y="5214950"/>
            <a:ext cx="2376488" cy="8509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0066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地址：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01918H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内容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5678H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2633658" y="4357694"/>
            <a:ext cx="1223962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latin typeface="+mn-ea"/>
                <a:ea typeface="+mn-ea"/>
              </a:rPr>
              <a:t>……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2633658" y="1714488"/>
            <a:ext cx="1223962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latin typeface="+mn-ea"/>
                <a:ea typeface="+mn-ea"/>
              </a:rPr>
              <a:t>……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0" name="右箭头 49"/>
          <p:cNvSpPr/>
          <p:nvPr/>
        </p:nvSpPr>
        <p:spPr bwMode="auto">
          <a:xfrm>
            <a:off x="785786" y="2732005"/>
            <a:ext cx="642942" cy="214314"/>
          </a:xfrm>
          <a:prstGeom prst="rightArrow">
            <a:avLst>
              <a:gd name="adj1" fmla="val 50000"/>
              <a:gd name="adj2" fmla="val 124626"/>
            </a:avLst>
          </a:prstGeom>
          <a:solidFill>
            <a:srgbClr val="FF33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1" name="AutoShape 14"/>
          <p:cNvSpPr>
            <a:spLocks/>
          </p:cNvSpPr>
          <p:nvPr/>
        </p:nvSpPr>
        <p:spPr bwMode="auto">
          <a:xfrm>
            <a:off x="5286380" y="2612570"/>
            <a:ext cx="210906" cy="1745123"/>
          </a:xfrm>
          <a:prstGeom prst="rightBrace">
            <a:avLst>
              <a:gd name="adj1" fmla="val 5037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3" name="直接箭头连接符 52"/>
          <p:cNvCxnSpPr>
            <a:endCxn id="777232" idx="1"/>
          </p:cNvCxnSpPr>
          <p:nvPr/>
        </p:nvCxnSpPr>
        <p:spPr bwMode="auto">
          <a:xfrm>
            <a:off x="3929058" y="2428868"/>
            <a:ext cx="1571636" cy="15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>
            <a:off x="3929058" y="4357694"/>
            <a:ext cx="13573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>
            <a:off x="3929058" y="2621410"/>
            <a:ext cx="13573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5500694" y="3282952"/>
            <a:ext cx="1643074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 dirty="0" smtClean="0">
                <a:latin typeface="Times New Roman" pitchFamily="18" charset="0"/>
              </a:rPr>
              <a:t>双字</a:t>
            </a:r>
            <a:r>
              <a:rPr lang="zh-CN" altLang="en-US" dirty="0">
                <a:latin typeface="Times New Roman" pitchFamily="18" charset="0"/>
              </a:rPr>
              <a:t>单元</a:t>
            </a:r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5643570" y="3714752"/>
            <a:ext cx="1214446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6215074" y="3714752"/>
            <a:ext cx="0" cy="152240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1252977" y="3489552"/>
            <a:ext cx="13684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dirty="0" smtClean="0">
                <a:latin typeface="Times New Roman" pitchFamily="18" charset="0"/>
              </a:rPr>
              <a:t>0191AH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1252977" y="3918180"/>
            <a:ext cx="13684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dirty="0" smtClean="0">
                <a:latin typeface="Times New Roman" pitchFamily="18" charset="0"/>
              </a:rPr>
              <a:t>0191BH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3174" y="1191268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内存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28728" y="1191268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地址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7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47" grpId="0" animBg="1"/>
      <p:bldP spid="777248" grpId="0" animBg="1"/>
      <p:bldP spid="777249" grpId="0" animBg="1"/>
      <p:bldP spid="46" grpId="0" animBg="1"/>
      <p:bldP spid="59" grpId="0" animBg="1"/>
      <p:bldP spid="6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8657D6-14F8-4671-8E39-BE6A0D41A6A7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473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OFFSET </a:t>
            </a:r>
            <a:r>
              <a:rPr lang="zh-CN" altLang="en-US">
                <a:latin typeface="Times New Roman" pitchFamily="18" charset="0"/>
              </a:rPr>
              <a:t>操作符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PTR </a:t>
            </a:r>
            <a:r>
              <a:rPr lang="zh-CN" altLang="en-US">
                <a:latin typeface="Times New Roman" pitchFamily="18" charset="0"/>
              </a:rPr>
              <a:t>操作符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TYPE </a:t>
            </a:r>
            <a:r>
              <a:rPr lang="zh-CN" altLang="en-US">
                <a:latin typeface="Times New Roman" pitchFamily="18" charset="0"/>
              </a:rPr>
              <a:t>操作符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LENGTHOF </a:t>
            </a:r>
            <a:r>
              <a:rPr lang="zh-CN" altLang="en-US">
                <a:latin typeface="Times New Roman" pitchFamily="18" charset="0"/>
              </a:rPr>
              <a:t>操作符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SIZEOF </a:t>
            </a:r>
            <a:r>
              <a:rPr lang="zh-CN" altLang="en-US">
                <a:latin typeface="Times New Roman" pitchFamily="18" charset="0"/>
              </a:rPr>
              <a:t>操作符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（三）和数据相关的</a:t>
            </a:r>
            <a:r>
              <a:rPr lang="zh-CN" altLang="en-US">
                <a:solidFill>
                  <a:srgbClr val="D60093"/>
                </a:solidFill>
              </a:rPr>
              <a:t>操作符</a:t>
            </a:r>
            <a:r>
              <a:rPr lang="zh-CN" altLang="en-US"/>
              <a:t>和</a:t>
            </a:r>
            <a:r>
              <a:rPr lang="zh-CN" altLang="en-US">
                <a:solidFill>
                  <a:srgbClr val="D60093"/>
                </a:solidFill>
              </a:rPr>
              <a:t>伪指令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CA07E-2340-4EAE-8082-E5E37AA2B16A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8713788" cy="489743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>
                <a:latin typeface="Times New Roman" pitchFamily="18" charset="0"/>
              </a:rPr>
              <a:t>OFFSET </a:t>
            </a:r>
            <a:r>
              <a:rPr lang="zh-CN" altLang="en-US">
                <a:latin typeface="Times New Roman" pitchFamily="18" charset="0"/>
              </a:rPr>
              <a:t>操作符返回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数据标号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偏移地址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标号</a:t>
            </a:r>
            <a:r>
              <a:rPr lang="zh-CN" altLang="en-US">
                <a:latin typeface="Times New Roman" pitchFamily="18" charset="0"/>
              </a:rPr>
              <a:t>距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数据段开始</a:t>
            </a:r>
            <a:r>
              <a:rPr lang="zh-CN" altLang="en-US">
                <a:latin typeface="Times New Roman" pitchFamily="18" charset="0"/>
              </a:rPr>
              <a:t>的距离，以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字节</a:t>
            </a:r>
            <a:r>
              <a:rPr lang="zh-CN" altLang="en-US">
                <a:latin typeface="Times New Roman" pitchFamily="18" charset="0"/>
              </a:rPr>
              <a:t>为单位）。</a:t>
            </a:r>
          </a:p>
          <a:p>
            <a:pPr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保护模式下偏移总是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位的。</a:t>
            </a:r>
          </a:p>
          <a:p>
            <a:pPr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实模式下偏移只有</a:t>
            </a: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位。</a:t>
            </a:r>
            <a:endParaRPr lang="en-US" altLang="zh-CN" sz="2400">
              <a:latin typeface="Courier New" pitchFamily="49" charset="0"/>
            </a:endParaRP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（三）和数据相关的</a:t>
            </a:r>
            <a:r>
              <a:rPr lang="zh-CN" altLang="en-US">
                <a:solidFill>
                  <a:srgbClr val="D60093"/>
                </a:solidFill>
              </a:rPr>
              <a:t>操作符</a:t>
            </a:r>
            <a:r>
              <a:rPr lang="zh-CN" altLang="en-US"/>
              <a:t>和</a:t>
            </a:r>
            <a:r>
              <a:rPr lang="zh-CN" altLang="en-US">
                <a:solidFill>
                  <a:srgbClr val="D60093"/>
                </a:solidFill>
              </a:rPr>
              <a:t>伪指令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en-US" altLang="zh-CN">
                <a:solidFill>
                  <a:srgbClr val="FF0066"/>
                </a:solidFill>
              </a:rPr>
              <a:t>OFFSET</a:t>
            </a:r>
            <a:r>
              <a:rPr lang="zh-CN" altLang="en-US">
                <a:solidFill>
                  <a:srgbClr val="006600"/>
                </a:solidFill>
              </a:rPr>
              <a:t>操作符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B285E-5740-412C-A528-E19E1AE16E61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473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例：假设</a:t>
            </a:r>
            <a:r>
              <a:rPr lang="en-US" altLang="zh-CN">
                <a:latin typeface="Times New Roman" pitchFamily="18" charset="0"/>
              </a:rPr>
              <a:t>bVal</a:t>
            </a:r>
            <a:r>
              <a:rPr lang="zh-CN" altLang="en-US">
                <a:latin typeface="Times New Roman" pitchFamily="18" charset="0"/>
              </a:rPr>
              <a:t>位于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00303000</a:t>
            </a:r>
            <a:r>
              <a:rPr lang="en-US" altLang="zh-CN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处。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.data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bVal  BYTE  ?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wVal  WORD  ?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dVal1 DWORD ?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dVal2 DWORD ?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.code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/>
              </a:rPr>
              <a:t>……</a:t>
            </a:r>
            <a:endParaRPr lang="en-US" altLang="zh-CN" sz="2400">
              <a:latin typeface="Courier New" pitchFamily="49" charset="0"/>
            </a:endParaRP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esi,OFFSET bVal	; ESI =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esi,OFFSET wVal	; ESI =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esi,OFFSET dVal1	; ESI =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esi,OFFSET dVal2	; ESI =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esi,OFFSET bVal + 1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/>
              </a:rPr>
              <a:t>……</a:t>
            </a:r>
            <a:endParaRPr lang="en-US" altLang="zh-CN" sz="2400">
              <a:latin typeface="Courier New" pitchFamily="49" charset="0"/>
            </a:endParaRP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（三）和数据相关的</a:t>
            </a:r>
            <a:r>
              <a:rPr lang="zh-CN" altLang="en-US">
                <a:solidFill>
                  <a:srgbClr val="D60093"/>
                </a:solidFill>
              </a:rPr>
              <a:t>操作符</a:t>
            </a:r>
            <a:r>
              <a:rPr lang="zh-CN" altLang="en-US"/>
              <a:t>和</a:t>
            </a:r>
            <a:r>
              <a:rPr lang="zh-CN" altLang="en-US">
                <a:solidFill>
                  <a:srgbClr val="D60093"/>
                </a:solidFill>
              </a:rPr>
              <a:t>伪指令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en-US" altLang="zh-CN">
                <a:solidFill>
                  <a:srgbClr val="FF0066"/>
                </a:solidFill>
              </a:rPr>
              <a:t>OFFSET</a:t>
            </a:r>
            <a:r>
              <a:rPr lang="zh-CN" altLang="en-US">
                <a:solidFill>
                  <a:srgbClr val="006600"/>
                </a:solidFill>
              </a:rPr>
              <a:t>操作符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94425" y="4246563"/>
            <a:ext cx="18002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00303000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00303001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00303003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00303007</a:t>
            </a: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auto">
          <a:xfrm>
            <a:off x="2339975" y="6092825"/>
            <a:ext cx="2736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0470" name="Text Box 6"/>
          <p:cNvSpPr txBox="1">
            <a:spLocks noChangeArrowheads="1"/>
          </p:cNvSpPr>
          <p:nvPr/>
        </p:nvSpPr>
        <p:spPr bwMode="auto">
          <a:xfrm>
            <a:off x="2484438" y="6067425"/>
            <a:ext cx="611981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OFFSET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操作符与直接偏移操作数联合使用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3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3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3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3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3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3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3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3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3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30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30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30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9" grpId="0" animBg="1"/>
      <p:bldP spid="83047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640A78-B2AF-475B-A82D-2D623A9D1710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8713788" cy="46085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用来重载操作数的默认尺寸。</a:t>
            </a: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必须和以下标准数据类型联合使用：</a:t>
            </a:r>
            <a:br>
              <a:rPr lang="zh-CN" altLang="en-US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BYTE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SBYTE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WORD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SWORD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DWORD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SDWORD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FWORD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QWORD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TBYTE</a:t>
            </a:r>
            <a:endParaRPr lang="zh-CN" altLang="en-US">
              <a:latin typeface="Courier New" pitchFamily="49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（三）和数据相关的</a:t>
            </a:r>
            <a:r>
              <a:rPr lang="zh-CN" altLang="en-US">
                <a:solidFill>
                  <a:srgbClr val="D60093"/>
                </a:solidFill>
              </a:rPr>
              <a:t>操作符</a:t>
            </a:r>
            <a:r>
              <a:rPr lang="zh-CN" altLang="en-US"/>
              <a:t>和</a:t>
            </a:r>
            <a:r>
              <a:rPr lang="zh-CN" altLang="en-US">
                <a:solidFill>
                  <a:srgbClr val="D60093"/>
                </a:solidFill>
              </a:rPr>
              <a:t>伪指令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en-US" altLang="zh-CN">
                <a:solidFill>
                  <a:srgbClr val="FF0066"/>
                </a:solidFill>
              </a:rPr>
              <a:t>PTR</a:t>
            </a:r>
            <a:r>
              <a:rPr lang="zh-CN" altLang="en-US">
                <a:solidFill>
                  <a:srgbClr val="006600"/>
                </a:solidFill>
              </a:rPr>
              <a:t>操作符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676171-48F5-4AB5-9167-7E3E379314D7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76262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  <a:endParaRPr lang="zh-CN" altLang="en-US">
              <a:latin typeface="Courier New" pitchFamily="49" charset="0"/>
            </a:endParaRP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（三）和数据相关的</a:t>
            </a:r>
            <a:r>
              <a:rPr lang="zh-CN" altLang="en-US">
                <a:solidFill>
                  <a:srgbClr val="D60093"/>
                </a:solidFill>
              </a:rPr>
              <a:t>操作符</a:t>
            </a:r>
            <a:r>
              <a:rPr lang="zh-CN" altLang="en-US"/>
              <a:t>和</a:t>
            </a:r>
            <a:r>
              <a:rPr lang="zh-CN" altLang="en-US">
                <a:solidFill>
                  <a:srgbClr val="D60093"/>
                </a:solidFill>
              </a:rPr>
              <a:t>伪指令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en-US" altLang="zh-CN">
                <a:solidFill>
                  <a:srgbClr val="FF0066"/>
                </a:solidFill>
              </a:rPr>
              <a:t>PTR</a:t>
            </a:r>
            <a:r>
              <a:rPr lang="zh-CN" altLang="en-US">
                <a:solidFill>
                  <a:srgbClr val="006600"/>
                </a:solidFill>
              </a:rPr>
              <a:t>操作符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468313" y="3644900"/>
            <a:ext cx="8280400" cy="268605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myDouble DWORD 12345678h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mov ax, myDouble			; </a:t>
            </a:r>
            <a:r>
              <a:rPr lang="zh-CN" altLang="en-US"/>
              <a:t>错误</a:t>
            </a:r>
          </a:p>
          <a:p>
            <a:pPr algn="l"/>
            <a:r>
              <a:rPr lang="en-US" altLang="zh-CN"/>
              <a:t>mov ax, WORD PTR myDouble		; ax = ?</a:t>
            </a:r>
          </a:p>
          <a:p>
            <a:pPr algn="l"/>
            <a:r>
              <a:rPr lang="en-US" altLang="zh-CN"/>
              <a:t>mov ax, WORD PTR [myDouble+2]	; ax = ?</a:t>
            </a:r>
          </a:p>
          <a:p>
            <a:pPr algn="l"/>
            <a:r>
              <a:rPr lang="en-US" altLang="zh-CN"/>
              <a:t>mov bl, BYTE PTR myDouble		; bl = ?</a:t>
            </a:r>
          </a:p>
        </p:txBody>
      </p:sp>
      <p:sp>
        <p:nvSpPr>
          <p:cNvPr id="832517" name="Text Box 5"/>
          <p:cNvSpPr txBox="1">
            <a:spLocks noChangeArrowheads="1"/>
          </p:cNvSpPr>
          <p:nvPr/>
        </p:nvSpPr>
        <p:spPr bwMode="auto">
          <a:xfrm>
            <a:off x="7523163" y="5130800"/>
            <a:ext cx="1152525" cy="11874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5678h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1234h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78h</a:t>
            </a:r>
          </a:p>
        </p:txBody>
      </p:sp>
      <p:graphicFrame>
        <p:nvGraphicFramePr>
          <p:cNvPr id="832601" name="Group 89"/>
          <p:cNvGraphicFramePr>
            <a:graphicFrameLocks noGrp="1"/>
          </p:cNvGraphicFramePr>
          <p:nvPr/>
        </p:nvGraphicFramePr>
        <p:xfrm>
          <a:off x="3708400" y="1052513"/>
          <a:ext cx="4535488" cy="2286000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偏移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字节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myDouble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myDouble+1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myDouble+2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myDouble+3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3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32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32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32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3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3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3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83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83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83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6723FC-2F17-40EC-B69A-E86817FDF0C0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473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返回按字节计算的变量的单个元素的大小。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.data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var1 BYTE ?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var2 WORD ?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var3 DWORD ?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var4 QWORD ?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（三）和数据相关的</a:t>
            </a:r>
            <a:r>
              <a:rPr lang="zh-CN" altLang="en-US">
                <a:solidFill>
                  <a:srgbClr val="D60093"/>
                </a:solidFill>
              </a:rPr>
              <a:t>操作符</a:t>
            </a:r>
            <a:r>
              <a:rPr lang="zh-CN" altLang="en-US"/>
              <a:t>和</a:t>
            </a:r>
            <a:r>
              <a:rPr lang="zh-CN" altLang="en-US">
                <a:solidFill>
                  <a:srgbClr val="D60093"/>
                </a:solidFill>
              </a:rPr>
              <a:t>伪指令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en-US" altLang="zh-CN">
                <a:solidFill>
                  <a:srgbClr val="FF0066"/>
                </a:solidFill>
              </a:rPr>
              <a:t>TYPE</a:t>
            </a:r>
            <a:r>
              <a:rPr lang="zh-CN" altLang="en-US">
                <a:solidFill>
                  <a:srgbClr val="006600"/>
                </a:solidFill>
              </a:rPr>
              <a:t>操作符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graphicFrame>
        <p:nvGraphicFramePr>
          <p:cNvPr id="833575" name="Group 39"/>
          <p:cNvGraphicFramePr>
            <a:graphicFrameLocks noGrp="1"/>
          </p:cNvGraphicFramePr>
          <p:nvPr/>
        </p:nvGraphicFramePr>
        <p:xfrm>
          <a:off x="4427538" y="3357563"/>
          <a:ext cx="3911600" cy="2286000"/>
        </p:xfrm>
        <a:graphic>
          <a:graphicData uri="http://schemas.openxmlformats.org/drawingml/2006/table">
            <a:tbl>
              <a:tblPr/>
              <a:tblGrid>
                <a:gridCol w="259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表达式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TYPE var1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TYPE var2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TYPE var3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TYPE var4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30A2D-308F-4FF8-8A59-18B90D195E47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473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计算数组中元素的个数。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例：</a:t>
            </a:r>
            <a:endParaRPr lang="en-US" altLang="zh-CN" sz="2400" dirty="0">
              <a:latin typeface="Courier New" pitchFamily="49" charset="0"/>
            </a:endParaRP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（三）和数据相关的</a:t>
            </a:r>
            <a:r>
              <a:rPr lang="zh-CN" altLang="en-US">
                <a:solidFill>
                  <a:srgbClr val="D60093"/>
                </a:solidFill>
              </a:rPr>
              <a:t>操作符</a:t>
            </a:r>
            <a:r>
              <a:rPr lang="zh-CN" altLang="en-US"/>
              <a:t>和</a:t>
            </a:r>
            <a:r>
              <a:rPr lang="zh-CN" altLang="en-US">
                <a:solidFill>
                  <a:srgbClr val="D60093"/>
                </a:solidFill>
              </a:rPr>
              <a:t>伪指令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en-US" altLang="zh-CN">
                <a:solidFill>
                  <a:srgbClr val="FF0066"/>
                </a:solidFill>
              </a:rPr>
              <a:t>LENGTHOF</a:t>
            </a:r>
            <a:r>
              <a:rPr lang="zh-CN" altLang="en-US">
                <a:solidFill>
                  <a:srgbClr val="006600"/>
                </a:solidFill>
              </a:rPr>
              <a:t>操作符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34591" name="Text Box 31"/>
          <p:cNvSpPr txBox="1">
            <a:spLocks noChangeArrowheads="1"/>
          </p:cNvSpPr>
          <p:nvPr/>
        </p:nvSpPr>
        <p:spPr bwMode="auto">
          <a:xfrm>
            <a:off x="468313" y="4276725"/>
            <a:ext cx="5616575" cy="23209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byte1    BYTE 10,20,30</a:t>
            </a:r>
          </a:p>
          <a:p>
            <a:pPr algn="l"/>
            <a:r>
              <a:rPr lang="en-US" altLang="zh-CN"/>
              <a:t>array1   WORD 30 DUP(?),0,0</a:t>
            </a:r>
          </a:p>
          <a:p>
            <a:pPr algn="l"/>
            <a:r>
              <a:rPr lang="en-US" altLang="zh-CN"/>
              <a:t>array2   WORD 5 DUP(3 DUP(?))</a:t>
            </a:r>
          </a:p>
          <a:p>
            <a:pPr algn="l"/>
            <a:r>
              <a:rPr lang="en-US" altLang="zh-CN"/>
              <a:t>arrar3   DWORD 1,2,3,4</a:t>
            </a:r>
          </a:p>
          <a:p>
            <a:pPr algn="l"/>
            <a:r>
              <a:rPr lang="en-US" altLang="zh-CN"/>
              <a:t>digitStr BYTE "12345678",0</a:t>
            </a:r>
            <a:endParaRPr lang="zh-CN" altLang="en-US"/>
          </a:p>
        </p:txBody>
      </p:sp>
      <p:graphicFrame>
        <p:nvGraphicFramePr>
          <p:cNvPr id="834602" name="Group 42"/>
          <p:cNvGraphicFramePr>
            <a:graphicFrameLocks noGrp="1"/>
          </p:cNvGraphicFramePr>
          <p:nvPr/>
        </p:nvGraphicFramePr>
        <p:xfrm>
          <a:off x="4140200" y="1844675"/>
          <a:ext cx="4537075" cy="2743200"/>
        </p:xfrm>
        <a:graphic>
          <a:graphicData uri="http://schemas.openxmlformats.org/drawingml/2006/table">
            <a:tbl>
              <a:tblPr/>
              <a:tblGrid>
                <a:gridCol w="34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表达式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LENGTHOF byte1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LENGTHOF array1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LENGTHOF array2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5×3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LENGTHOF array3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LENGTHOF digitStr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3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74AD2-F390-491B-8212-C50A3D354B7E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4737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SIZEOF</a:t>
            </a:r>
            <a:r>
              <a:rPr lang="zh-CN" altLang="en-US">
                <a:latin typeface="Times New Roman" pitchFamily="18" charset="0"/>
              </a:rPr>
              <a:t>返回值＝</a:t>
            </a:r>
            <a:r>
              <a:rPr lang="en-US" altLang="zh-CN">
                <a:latin typeface="Times New Roman" pitchFamily="18" charset="0"/>
              </a:rPr>
              <a:t>LENGTHOF</a:t>
            </a:r>
            <a:r>
              <a:rPr lang="zh-CN" altLang="en-US">
                <a:latin typeface="Times New Roman" pitchFamily="18" charset="0"/>
              </a:rPr>
              <a:t>返回值</a:t>
            </a:r>
            <a:r>
              <a:rPr lang="en-US" altLang="zh-CN">
                <a:latin typeface="Times New Roman" pitchFamily="18" charset="0"/>
              </a:rPr>
              <a:t>×TYPE</a:t>
            </a:r>
            <a:r>
              <a:rPr lang="zh-CN" altLang="en-US">
                <a:latin typeface="Times New Roman" pitchFamily="18" charset="0"/>
              </a:rPr>
              <a:t>返回值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  <a:endParaRPr lang="en-US" altLang="zh-CN" sz="2400">
              <a:latin typeface="Courier New" pitchFamily="49" charset="0"/>
            </a:endParaRP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（三）和数据相关的</a:t>
            </a:r>
            <a:r>
              <a:rPr lang="zh-CN" altLang="en-US">
                <a:solidFill>
                  <a:srgbClr val="D60093"/>
                </a:solidFill>
              </a:rPr>
              <a:t>操作符</a:t>
            </a:r>
            <a:r>
              <a:rPr lang="zh-CN" altLang="en-US"/>
              <a:t>和</a:t>
            </a:r>
            <a:r>
              <a:rPr lang="zh-CN" altLang="en-US">
                <a:solidFill>
                  <a:srgbClr val="D60093"/>
                </a:solidFill>
              </a:rPr>
              <a:t>伪指令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en-US" altLang="zh-CN">
                <a:solidFill>
                  <a:srgbClr val="FF0066"/>
                </a:solidFill>
              </a:rPr>
              <a:t>SIZEOF</a:t>
            </a:r>
            <a:r>
              <a:rPr lang="zh-CN" altLang="en-US">
                <a:solidFill>
                  <a:srgbClr val="006600"/>
                </a:solidFill>
              </a:rPr>
              <a:t>操作符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35588" name="Text Box 4"/>
          <p:cNvSpPr txBox="1">
            <a:spLocks noChangeArrowheads="1"/>
          </p:cNvSpPr>
          <p:nvPr/>
        </p:nvSpPr>
        <p:spPr bwMode="auto">
          <a:xfrm>
            <a:off x="827088" y="2352675"/>
            <a:ext cx="5616575" cy="8604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intArray WORD 32 DUP(0)</a:t>
            </a:r>
          </a:p>
        </p:txBody>
      </p:sp>
      <p:graphicFrame>
        <p:nvGraphicFramePr>
          <p:cNvPr id="835617" name="Group 33"/>
          <p:cNvGraphicFramePr>
            <a:graphicFrameLocks noGrp="1"/>
          </p:cNvGraphicFramePr>
          <p:nvPr/>
        </p:nvGraphicFramePr>
        <p:xfrm>
          <a:off x="827088" y="3767138"/>
          <a:ext cx="5616575" cy="1828800"/>
        </p:xfrm>
        <a:graphic>
          <a:graphicData uri="http://schemas.openxmlformats.org/drawingml/2006/table">
            <a:tbl>
              <a:tblPr/>
              <a:tblGrid>
                <a:gridCol w="425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表达式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TYPE intArray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LENGTHOF intArray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SIZEOF intArray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3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FE3F8-12AE-4A64-A931-C2229BF760F4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>
                <a:latin typeface="Times New Roman" pitchFamily="18" charset="0"/>
              </a:rPr>
              <a:t>汇编语言中如何处理数组？</a:t>
            </a:r>
          </a:p>
          <a:p>
            <a:pPr marL="812800" lvl="1" indent="-290513"/>
            <a:r>
              <a:rPr lang="zh-CN" altLang="en-US">
                <a:latin typeface="Times New Roman" pitchFamily="18" charset="0"/>
              </a:rPr>
              <a:t>完全使用直接寻址 </a:t>
            </a:r>
            <a:r>
              <a:rPr lang="en-US" altLang="zh-CN">
                <a:latin typeface="Times New Roman" pitchFamily="18" charset="0"/>
              </a:rPr>
              <a:t>—— </a:t>
            </a:r>
            <a:r>
              <a:rPr lang="zh-CN" altLang="en-US">
                <a:latin typeface="Times New Roman" pitchFamily="18" charset="0"/>
              </a:rPr>
              <a:t>不切实际</a:t>
            </a:r>
          </a:p>
          <a:p>
            <a:pPr marL="812800" lvl="1" indent="-290513"/>
            <a:r>
              <a:rPr lang="zh-CN" altLang="en-US">
                <a:latin typeface="Times New Roman" pitchFamily="18" charset="0"/>
              </a:rPr>
              <a:t>解决办法：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用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寄存器</a:t>
            </a:r>
            <a:r>
              <a:rPr lang="zh-CN" altLang="en-US">
                <a:latin typeface="Times New Roman" pitchFamily="18" charset="0"/>
              </a:rPr>
              <a:t>作为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指针</a:t>
            </a:r>
            <a:r>
              <a:rPr lang="zh-CN" altLang="en-US">
                <a:latin typeface="Times New Roman" pitchFamily="18" charset="0"/>
              </a:rPr>
              <a:t>，通过改变指针寄存器的值来访问数组中的不同元素，这种寻址方式称为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寄存器间接寻址</a:t>
            </a:r>
            <a:r>
              <a:rPr lang="zh-CN" altLang="en-US">
                <a:latin typeface="Times New Roman" pitchFamily="18" charset="0"/>
              </a:rPr>
              <a:t>，存放地址的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寄存器</a:t>
            </a:r>
            <a:r>
              <a:rPr lang="zh-CN" altLang="en-US">
                <a:latin typeface="Times New Roman" pitchFamily="18" charset="0"/>
              </a:rPr>
              <a:t>称为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间接操作数</a:t>
            </a:r>
            <a:r>
              <a:rPr lang="zh-CN" altLang="en-US">
                <a:latin typeface="Times New Roman" pitchFamily="18" charset="0"/>
              </a:rPr>
              <a:t>。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（四）间接寻址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间接操作数（寄存器间接寻址）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7" name="Rectangle 5"/>
          <p:cNvSpPr>
            <a:spLocks noChangeArrowheads="1"/>
          </p:cNvSpPr>
          <p:nvPr/>
        </p:nvSpPr>
        <p:spPr bwMode="auto">
          <a:xfrm>
            <a:off x="755650" y="2349500"/>
            <a:ext cx="3600450" cy="2303463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F116C-394B-4168-A97B-ED26B3278FAF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间接操作数</a:t>
            </a:r>
            <a:r>
              <a:rPr lang="zh-CN" altLang="en-US" dirty="0">
                <a:latin typeface="Times New Roman" pitchFamily="18" charset="0"/>
              </a:rPr>
              <a:t>可以是任何用方括号括起来的</a:t>
            </a:r>
            <a:r>
              <a:rPr lang="en-US" altLang="zh-CN" dirty="0">
                <a:latin typeface="Times New Roman" pitchFamily="18" charset="0"/>
              </a:rPr>
              <a:t>32</a:t>
            </a:r>
            <a:r>
              <a:rPr lang="zh-CN" altLang="en-US" dirty="0">
                <a:latin typeface="Times New Roman" pitchFamily="18" charset="0"/>
              </a:rPr>
              <a:t>位通用寄存器（</a:t>
            </a:r>
            <a:r>
              <a:rPr lang="en-US" altLang="zh-CN" dirty="0">
                <a:latin typeface="Times New Roman" pitchFamily="18" charset="0"/>
              </a:rPr>
              <a:t>EAX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EBX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ECX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EDX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ESI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EDI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EBP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ESP</a:t>
            </a:r>
            <a:r>
              <a:rPr lang="zh-CN" altLang="en-US" dirty="0">
                <a:latin typeface="Times New Roman" pitchFamily="18" charset="0"/>
              </a:rPr>
              <a:t>）。例：</a:t>
            </a:r>
          </a:p>
          <a:p>
            <a:pPr marL="812800" lvl="1" indent="-290513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.data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val1 BYTE 10h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.code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err="1">
                <a:latin typeface="Courier New" pitchFamily="49" charset="0"/>
              </a:rPr>
              <a:t>mov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</a:rPr>
              <a:t>esi,OFFSET</a:t>
            </a:r>
            <a:r>
              <a:rPr lang="en-US" altLang="zh-CN" sz="2400" dirty="0">
                <a:latin typeface="Courier New" pitchFamily="49" charset="0"/>
              </a:rPr>
              <a:t> val1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err="1">
                <a:latin typeface="Courier New" pitchFamily="49" charset="0"/>
              </a:rPr>
              <a:t>mov</a:t>
            </a:r>
            <a:r>
              <a:rPr lang="en-US" altLang="zh-CN" sz="2400" dirty="0">
                <a:latin typeface="Courier New" pitchFamily="49" charset="0"/>
              </a:rPr>
              <a:t> AL,[</a:t>
            </a:r>
            <a:r>
              <a:rPr lang="en-US" altLang="zh-CN" sz="2400" dirty="0" err="1">
                <a:latin typeface="Courier New" pitchFamily="49" charset="0"/>
              </a:rPr>
              <a:t>esi</a:t>
            </a:r>
            <a:r>
              <a:rPr lang="en-US" altLang="zh-CN" sz="2400" dirty="0">
                <a:latin typeface="Courier New" pitchFamily="49" charset="0"/>
              </a:rPr>
              <a:t>]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err="1">
                <a:latin typeface="Courier New" pitchFamily="49" charset="0"/>
              </a:rPr>
              <a:t>mov</a:t>
            </a:r>
            <a:r>
              <a:rPr lang="en-US" altLang="zh-CN" sz="2400" dirty="0">
                <a:latin typeface="Courier New" pitchFamily="49" charset="0"/>
              </a:rPr>
              <a:t> [</a:t>
            </a:r>
            <a:r>
              <a:rPr lang="en-US" altLang="zh-CN" sz="2400" dirty="0" err="1">
                <a:latin typeface="Courier New" pitchFamily="49" charset="0"/>
              </a:rPr>
              <a:t>esi</a:t>
            </a:r>
            <a:r>
              <a:rPr lang="en-US" altLang="zh-CN" sz="2400" dirty="0">
                <a:latin typeface="Courier New" pitchFamily="49" charset="0"/>
              </a:rPr>
              <a:t>],BL</a:t>
            </a:r>
          </a:p>
          <a:p>
            <a:pPr>
              <a:spcBef>
                <a:spcPct val="0"/>
              </a:spcBef>
            </a:pPr>
            <a:endParaRPr lang="zh-CN" altLang="en-US" dirty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D60093"/>
                </a:solidFill>
                <a:latin typeface="Times New Roman" pitchFamily="18" charset="0"/>
                <a:ea typeface="黑体" pitchFamily="2" charset="-122"/>
              </a:rPr>
              <a:t>实地址模式</a:t>
            </a:r>
            <a:r>
              <a:rPr lang="zh-CN" altLang="en-US" dirty="0">
                <a:latin typeface="Times New Roman" pitchFamily="18" charset="0"/>
              </a:rPr>
              <a:t>下只能用</a:t>
            </a:r>
            <a:r>
              <a:rPr lang="en-US" altLang="zh-CN" dirty="0">
                <a:latin typeface="Times New Roman" pitchFamily="18" charset="0"/>
              </a:rPr>
              <a:t>SI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DI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BX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BP</a:t>
            </a:r>
            <a:r>
              <a:rPr lang="zh-CN" altLang="en-US" dirty="0">
                <a:latin typeface="Times New Roman" pitchFamily="18" charset="0"/>
              </a:rPr>
              <a:t>。通常尽量避免使用</a:t>
            </a:r>
            <a:r>
              <a:rPr lang="en-US" altLang="zh-CN" dirty="0">
                <a:latin typeface="Times New Roman" pitchFamily="18" charset="0"/>
              </a:rPr>
              <a:t>BP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BP</a:t>
            </a:r>
            <a:r>
              <a:rPr lang="zh-CN" altLang="en-US" dirty="0">
                <a:latin typeface="Times New Roman" pitchFamily="18" charset="0"/>
              </a:rPr>
              <a:t>常用来寻址堆栈而不是数据段）。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（四）间接寻址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间接操作数（寄存器间接寻址）</a:t>
            </a:r>
          </a:p>
        </p:txBody>
      </p:sp>
      <p:sp>
        <p:nvSpPr>
          <p:cNvPr id="837636" name="Text Box 4"/>
          <p:cNvSpPr txBox="1">
            <a:spLocks noChangeArrowheads="1"/>
          </p:cNvSpPr>
          <p:nvPr/>
        </p:nvSpPr>
        <p:spPr bwMode="auto">
          <a:xfrm>
            <a:off x="4572000" y="2332038"/>
            <a:ext cx="4321175" cy="232092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val1 BYTE 10h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main proc</a:t>
            </a:r>
          </a:p>
          <a:p>
            <a:pPr algn="l"/>
            <a:r>
              <a:rPr lang="en-US" altLang="zh-CN"/>
              <a:t>  mov si,OFFSET val1</a:t>
            </a:r>
          </a:p>
          <a:p>
            <a:pPr algn="l"/>
            <a:r>
              <a:rPr lang="en-US" altLang="zh-CN"/>
              <a:t>  mov AL,[si] </a:t>
            </a:r>
            <a:r>
              <a:rPr lang="en-US" altLang="zh-CN">
                <a:solidFill>
                  <a:schemeClr val="hlink"/>
                </a:solidFill>
              </a:rPr>
              <a:t>;AL=10h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B1F04C-4ABC-486F-942C-69C1EE893FDB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574675"/>
          </a:xfrm>
          <a:noFill/>
          <a:ln/>
        </p:spPr>
        <p:txBody>
          <a:bodyPr anchor="t"/>
          <a:lstStyle/>
          <a:p>
            <a:r>
              <a:rPr lang="zh-CN" altLang="en-US"/>
              <a:t>一、</a:t>
            </a:r>
            <a:r>
              <a:rPr lang="en-US" altLang="zh-CN"/>
              <a:t>Intel x86 </a:t>
            </a:r>
            <a:r>
              <a:rPr lang="zh-CN" altLang="en-US"/>
              <a:t>微处理器的组成结构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工作过程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876925"/>
            <a:ext cx="7920037" cy="576263"/>
          </a:xfrm>
          <a:noFill/>
          <a:ln/>
        </p:spPr>
        <p:txBody>
          <a:bodyPr/>
          <a:lstStyle/>
          <a:p>
            <a:pPr marL="444500" indent="-44450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</a:rPr>
              <a:t>输入输出操作的访问层次</a:t>
            </a: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2484438" y="1270000"/>
            <a:ext cx="2520950" cy="647700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2800">
                <a:latin typeface="Times New Roman" pitchFamily="18" charset="0"/>
              </a:rPr>
              <a:t>应用程序</a:t>
            </a:r>
          </a:p>
        </p:txBody>
      </p:sp>
      <p:sp>
        <p:nvSpPr>
          <p:cNvPr id="772101" name="Text Box 5"/>
          <p:cNvSpPr txBox="1">
            <a:spLocks noChangeArrowheads="1"/>
          </p:cNvSpPr>
          <p:nvPr/>
        </p:nvSpPr>
        <p:spPr bwMode="auto">
          <a:xfrm>
            <a:off x="5364163" y="1341438"/>
            <a:ext cx="165735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层次</a:t>
            </a:r>
            <a:r>
              <a:rPr lang="en-US" altLang="zh-CN" sz="2800">
                <a:latin typeface="Times New Roman" pitchFamily="18" charset="0"/>
              </a:rPr>
              <a:t>3</a:t>
            </a:r>
          </a:p>
        </p:txBody>
      </p:sp>
      <p:sp>
        <p:nvSpPr>
          <p:cNvPr id="772102" name="Line 6"/>
          <p:cNvSpPr>
            <a:spLocks noChangeShapeType="1"/>
          </p:cNvSpPr>
          <p:nvPr/>
        </p:nvSpPr>
        <p:spPr bwMode="auto">
          <a:xfrm>
            <a:off x="3708400" y="1917700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03" name="Rectangle 7"/>
          <p:cNvSpPr>
            <a:spLocks noChangeArrowheads="1"/>
          </p:cNvSpPr>
          <p:nvPr/>
        </p:nvSpPr>
        <p:spPr bwMode="auto">
          <a:xfrm>
            <a:off x="2484438" y="2420938"/>
            <a:ext cx="2520950" cy="647700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2800">
                <a:latin typeface="Times New Roman" pitchFamily="18" charset="0"/>
              </a:rPr>
              <a:t>OS</a:t>
            </a:r>
            <a:r>
              <a:rPr lang="zh-CN" altLang="en-US" sz="2800">
                <a:latin typeface="Times New Roman" pitchFamily="18" charset="0"/>
              </a:rPr>
              <a:t>函数</a:t>
            </a:r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5364163" y="2492375"/>
            <a:ext cx="165735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层次</a:t>
            </a:r>
            <a:r>
              <a:rPr lang="en-US" altLang="zh-CN" sz="2800">
                <a:latin typeface="Times New Roman" pitchFamily="18" charset="0"/>
              </a:rPr>
              <a:t>2</a:t>
            </a:r>
          </a:p>
        </p:txBody>
      </p:sp>
      <p:sp>
        <p:nvSpPr>
          <p:cNvPr id="772105" name="Line 9"/>
          <p:cNvSpPr>
            <a:spLocks noChangeShapeType="1"/>
          </p:cNvSpPr>
          <p:nvPr/>
        </p:nvSpPr>
        <p:spPr bwMode="auto">
          <a:xfrm>
            <a:off x="3708400" y="306863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06" name="Rectangle 10"/>
          <p:cNvSpPr>
            <a:spLocks noChangeArrowheads="1"/>
          </p:cNvSpPr>
          <p:nvPr/>
        </p:nvSpPr>
        <p:spPr bwMode="auto">
          <a:xfrm>
            <a:off x="2484438" y="3573463"/>
            <a:ext cx="2520950" cy="647700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2800">
                <a:latin typeface="Times New Roman" pitchFamily="18" charset="0"/>
              </a:rPr>
              <a:t>BIOS</a:t>
            </a:r>
            <a:r>
              <a:rPr lang="zh-CN" altLang="en-US" sz="2800">
                <a:latin typeface="Times New Roman" pitchFamily="18" charset="0"/>
              </a:rPr>
              <a:t>功能</a:t>
            </a:r>
          </a:p>
        </p:txBody>
      </p:sp>
      <p:sp>
        <p:nvSpPr>
          <p:cNvPr id="772107" name="Text Box 11"/>
          <p:cNvSpPr txBox="1">
            <a:spLocks noChangeArrowheads="1"/>
          </p:cNvSpPr>
          <p:nvPr/>
        </p:nvSpPr>
        <p:spPr bwMode="auto">
          <a:xfrm>
            <a:off x="5364163" y="3644900"/>
            <a:ext cx="165735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层次</a:t>
            </a:r>
            <a:r>
              <a:rPr lang="en-US" altLang="zh-CN" sz="2800">
                <a:latin typeface="Times New Roman" pitchFamily="18" charset="0"/>
              </a:rPr>
              <a:t>1</a:t>
            </a:r>
          </a:p>
        </p:txBody>
      </p:sp>
      <p:sp>
        <p:nvSpPr>
          <p:cNvPr id="772108" name="Line 12"/>
          <p:cNvSpPr>
            <a:spLocks noChangeShapeType="1"/>
          </p:cNvSpPr>
          <p:nvPr/>
        </p:nvSpPr>
        <p:spPr bwMode="auto">
          <a:xfrm>
            <a:off x="3708400" y="4221163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09" name="Rectangle 13"/>
          <p:cNvSpPr>
            <a:spLocks noChangeArrowheads="1"/>
          </p:cNvSpPr>
          <p:nvPr/>
        </p:nvSpPr>
        <p:spPr bwMode="auto">
          <a:xfrm>
            <a:off x="2484438" y="4725988"/>
            <a:ext cx="2520950" cy="647700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2800">
                <a:latin typeface="Times New Roman" pitchFamily="18" charset="0"/>
              </a:rPr>
              <a:t>硬件</a:t>
            </a:r>
          </a:p>
        </p:txBody>
      </p:sp>
      <p:sp>
        <p:nvSpPr>
          <p:cNvPr id="772110" name="Text Box 14"/>
          <p:cNvSpPr txBox="1">
            <a:spLocks noChangeArrowheads="1"/>
          </p:cNvSpPr>
          <p:nvPr/>
        </p:nvSpPr>
        <p:spPr bwMode="auto">
          <a:xfrm>
            <a:off x="5364163" y="4797425"/>
            <a:ext cx="165735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层次</a:t>
            </a:r>
            <a:r>
              <a:rPr lang="en-US" altLang="zh-CN" sz="2800"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40B00E-D2C6-4B5E-A8C8-6E628F8FC5ED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13788" cy="55451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PTR</a:t>
            </a:r>
            <a:r>
              <a:rPr lang="zh-CN" altLang="en-US">
                <a:latin typeface="Times New Roman" pitchFamily="18" charset="0"/>
              </a:rPr>
              <a:t>与间接操作数的联合使用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/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endParaRPr lang="en-US" altLang="zh-CN" sz="2400">
              <a:latin typeface="Courier New" pitchFamily="49" charset="0"/>
            </a:endParaRP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inc [esi]	; error: operand must have size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endParaRPr lang="en-US" altLang="zh-CN" sz="2400">
              <a:latin typeface="Courier New" pitchFamily="49" charset="0"/>
            </a:endParaRP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inc BYTE PTR [esi]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（四）间接寻址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间接操作数（寄存器间接寻址）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094AD-F53C-4321-BBFE-30F3BB5E9801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例：三个双字相加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endParaRPr lang="en-US" altLang="zh-CN" sz="2400">
              <a:latin typeface="Courier New" pitchFamily="49" charset="0"/>
            </a:endParaRP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.data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arrayD DWORD 10000h,20000h,30000h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.code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esi,OFFSET arrayD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eax,[esi]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add esi,4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add eax,[esi]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add esi,4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add eax,[esi]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（四）间接寻址 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006600"/>
                </a:solidFill>
              </a:rPr>
              <a:t>数组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3895-D3D4-479C-811B-0B80C4E608D0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.data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arrayB BYTE 10h,20h,30h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.code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esi,0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mov al,[arrayB + esi]</a:t>
            </a:r>
            <a:r>
              <a:rPr lang="en-US" altLang="zh-CN" sz="2400">
                <a:latin typeface="Courier New" pitchFamily="49" charset="0"/>
              </a:rPr>
              <a:t>	; AL = 10h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mov al,arrayB[esi]</a:t>
            </a:r>
            <a:r>
              <a:rPr lang="en-US" altLang="zh-CN" sz="2400">
                <a:latin typeface="Courier New" pitchFamily="49" charset="0"/>
              </a:rPr>
              <a:t>	; </a:t>
            </a:r>
            <a:r>
              <a:rPr lang="zh-CN" altLang="en-US" sz="2400">
                <a:latin typeface="Courier New" pitchFamily="49" charset="0"/>
              </a:rPr>
              <a:t>同上，另一种格式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esi,OFFSET arrayB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al,[esi]			; AL = 10h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mov al,[esi+1]</a:t>
            </a:r>
            <a:r>
              <a:rPr lang="en-US" altLang="zh-CN" sz="2400">
                <a:latin typeface="Courier New" pitchFamily="49" charset="0"/>
              </a:rPr>
              <a:t>		; AL = 20h</a:t>
            </a:r>
            <a:endParaRPr lang="en-US" altLang="zh-CN" sz="2400">
              <a:solidFill>
                <a:srgbClr val="0000FF"/>
              </a:solidFill>
              <a:latin typeface="Courier New" pitchFamily="49" charset="0"/>
            </a:endParaRP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mov al,[esi+2]</a:t>
            </a:r>
            <a:r>
              <a:rPr lang="en-US" altLang="zh-CN" sz="2400">
                <a:latin typeface="Courier New" pitchFamily="49" charset="0"/>
              </a:rPr>
              <a:t>		; AL = 30h</a:t>
            </a:r>
            <a:endParaRPr lang="en-US" altLang="zh-CN" sz="2400">
              <a:solidFill>
                <a:srgbClr val="0000FF"/>
              </a:solidFill>
              <a:latin typeface="Courier New" pitchFamily="49" charset="0"/>
            </a:endParaRP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endParaRPr lang="zh-CN" altLang="en-US" sz="240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实模式下只能使用</a:t>
            </a:r>
            <a:r>
              <a:rPr lang="en-US" altLang="zh-CN">
                <a:latin typeface="Times New Roman" pitchFamily="18" charset="0"/>
              </a:rPr>
              <a:t>SI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DI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BX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BP</a:t>
            </a:r>
            <a:r>
              <a:rPr lang="zh-CN" altLang="en-US">
                <a:latin typeface="Times New Roman" pitchFamily="18" charset="0"/>
              </a:rPr>
              <a:t>寄存器。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（尽量避免使用</a:t>
            </a:r>
            <a:r>
              <a:rPr lang="en-US" altLang="zh-CN">
                <a:latin typeface="Times New Roman" pitchFamily="18" charset="0"/>
              </a:rPr>
              <a:t>BP</a:t>
            </a:r>
            <a:r>
              <a:rPr lang="zh-CN" altLang="en-US">
                <a:latin typeface="Times New Roman" pitchFamily="18" charset="0"/>
              </a:rPr>
              <a:t>寄存器）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（四）间接寻址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变址操作数（寄存器相对寻址）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4EC88-F6BB-4546-A354-0A85B31ED44D}" type="slidenum">
              <a:rPr lang="zh-CN" altLang="en-US"/>
              <a:pPr/>
              <a:t>83</a:t>
            </a:fld>
            <a:endParaRPr lang="en-US" altLang="zh-CN"/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713788" cy="5257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控制转移</a:t>
            </a:r>
            <a:r>
              <a:rPr lang="zh-CN" altLang="en-US">
                <a:latin typeface="Times New Roman" pitchFamily="18" charset="0"/>
              </a:rPr>
              <a:t>或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分支</a:t>
            </a:r>
            <a:r>
              <a:rPr lang="zh-CN" altLang="en-US">
                <a:latin typeface="Times New Roman" pitchFamily="18" charset="0"/>
              </a:rPr>
              <a:t>是一种改变程序执行顺序的方法。</a:t>
            </a:r>
          </a:p>
          <a:p>
            <a:pPr>
              <a:spcBef>
                <a:spcPct val="30000"/>
              </a:spcBef>
            </a:pP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控制转移</a:t>
            </a:r>
            <a:r>
              <a:rPr lang="zh-CN" altLang="en-US">
                <a:latin typeface="Times New Roman" pitchFamily="18" charset="0"/>
              </a:rPr>
              <a:t>可分为两种：</a:t>
            </a:r>
          </a:p>
          <a:p>
            <a:pPr marL="812800" lvl="1" indent="-290513">
              <a:spcBef>
                <a:spcPct val="3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无条件转移</a:t>
            </a:r>
            <a:r>
              <a:rPr lang="zh-CN" altLang="en-US">
                <a:latin typeface="Times New Roman" pitchFamily="18" charset="0"/>
              </a:rPr>
              <a:t>：以</a:t>
            </a:r>
            <a:r>
              <a:rPr lang="en-US" altLang="zh-CN">
                <a:latin typeface="Times New Roman" pitchFamily="18" charset="0"/>
              </a:rPr>
              <a:t>JMP</a:t>
            </a:r>
            <a:r>
              <a:rPr lang="zh-CN" altLang="en-US">
                <a:latin typeface="Times New Roman" pitchFamily="18" charset="0"/>
              </a:rPr>
              <a:t>指令为例</a:t>
            </a:r>
          </a:p>
          <a:p>
            <a:pPr marL="812800" lvl="1" indent="-290513">
              <a:spcBef>
                <a:spcPct val="3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条件转移</a:t>
            </a:r>
            <a:r>
              <a:rPr lang="zh-CN" altLang="en-US">
                <a:latin typeface="Times New Roman" pitchFamily="18" charset="0"/>
              </a:rPr>
              <a:t>：以</a:t>
            </a:r>
            <a:r>
              <a:rPr lang="en-US" altLang="zh-CN">
                <a:latin typeface="Times New Roman" pitchFamily="18" charset="0"/>
              </a:rPr>
              <a:t>LOOP</a:t>
            </a:r>
            <a:r>
              <a:rPr lang="zh-CN" altLang="en-US">
                <a:latin typeface="Times New Roman" pitchFamily="18" charset="0"/>
              </a:rPr>
              <a:t>指令为例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（五）</a:t>
            </a:r>
            <a:r>
              <a:rPr lang="en-US" altLang="zh-CN"/>
              <a:t>JMP</a:t>
            </a:r>
            <a:r>
              <a:rPr lang="zh-CN" altLang="en-US"/>
              <a:t>和</a:t>
            </a:r>
            <a:r>
              <a:rPr lang="en-US" altLang="zh-CN"/>
              <a:t>LOOP</a:t>
            </a:r>
            <a:r>
              <a:rPr lang="zh-CN" altLang="en-US"/>
              <a:t>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DD3DAF-E735-4ED1-A3FD-09F361EDE6A3}" type="slidenum">
              <a:rPr lang="zh-CN" altLang="en-US"/>
              <a:pPr/>
              <a:t>84</a:t>
            </a:fld>
            <a:endParaRPr lang="en-US" altLang="zh-CN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例：创建一个循环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top: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	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	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	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		jmp top		; repeat the endless loop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（五）</a:t>
            </a:r>
            <a:r>
              <a:rPr lang="en-US" altLang="zh-CN"/>
              <a:t>JMP</a:t>
            </a:r>
            <a:r>
              <a:rPr lang="zh-CN" altLang="en-US"/>
              <a:t>和</a:t>
            </a:r>
            <a:r>
              <a:rPr lang="en-US" altLang="zh-CN"/>
              <a:t>LOOP</a:t>
            </a:r>
            <a:r>
              <a:rPr lang="zh-CN" altLang="en-US"/>
              <a:t>指令       </a:t>
            </a:r>
            <a:r>
              <a:rPr lang="en-US" altLang="zh-CN">
                <a:solidFill>
                  <a:srgbClr val="006600"/>
                </a:solidFill>
              </a:rPr>
              <a:t>1. JMP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8C624E-D02A-443A-BBDC-63F816518B99}" type="slidenum">
              <a:rPr lang="zh-CN" altLang="en-US"/>
              <a:pPr/>
              <a:t>85</a:t>
            </a:fld>
            <a:endParaRPr lang="en-US" altLang="zh-CN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Courier New" pitchFamily="49" charset="0"/>
              </a:rPr>
              <a:t>格式：</a:t>
            </a:r>
            <a:br>
              <a:rPr lang="zh-CN" altLang="en-US" dirty="0">
                <a:latin typeface="Courier New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LOOP 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目的地址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itchFamily="18" charset="0"/>
              </a:rPr>
              <a:t>LOOP</a:t>
            </a:r>
            <a:r>
              <a:rPr lang="zh-CN" altLang="en-US" dirty="0">
                <a:latin typeface="Times New Roman" pitchFamily="18" charset="0"/>
              </a:rPr>
              <a:t>指令的执行：</a:t>
            </a:r>
          </a:p>
          <a:p>
            <a:pPr>
              <a:spcBef>
                <a:spcPct val="0"/>
              </a:spcBef>
            </a:pPr>
            <a:endParaRPr lang="zh-CN" altLang="en-US" dirty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在实地址模式下，</a:t>
            </a:r>
            <a:br>
              <a:rPr lang="zh-CN" altLang="en-US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用做默认循环计数器的是</a:t>
            </a:r>
            <a:r>
              <a:rPr lang="en-US" altLang="zh-CN" dirty="0">
                <a:latin typeface="Times New Roman" pitchFamily="18" charset="0"/>
              </a:rPr>
              <a:t>CX</a:t>
            </a:r>
            <a:r>
              <a:rPr lang="zh-CN" altLang="en-US" dirty="0">
                <a:latin typeface="Times New Roman" pitchFamily="18" charset="0"/>
              </a:rPr>
              <a:t>而不是</a:t>
            </a:r>
            <a:r>
              <a:rPr lang="en-US" altLang="zh-CN" dirty="0">
                <a:latin typeface="Times New Roman" pitchFamily="18" charset="0"/>
              </a:rPr>
              <a:t>ECX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在任何模式下，</a:t>
            </a:r>
            <a:r>
              <a:rPr lang="en-US" altLang="zh-CN" dirty="0">
                <a:solidFill>
                  <a:srgbClr val="CC0066"/>
                </a:solidFill>
                <a:latin typeface="Times New Roman" pitchFamily="18" charset="0"/>
              </a:rPr>
              <a:t>LOOPD</a:t>
            </a:r>
            <a:r>
              <a:rPr lang="zh-CN" altLang="en-US" dirty="0">
                <a:latin typeface="Times New Roman" pitchFamily="18" charset="0"/>
              </a:rPr>
              <a:t>指令都使用</a:t>
            </a:r>
            <a:r>
              <a:rPr lang="en-US" altLang="zh-CN" dirty="0">
                <a:solidFill>
                  <a:srgbClr val="CC0066"/>
                </a:solidFill>
                <a:latin typeface="Times New Roman" pitchFamily="18" charset="0"/>
              </a:rPr>
              <a:t>ECX</a:t>
            </a:r>
            <a:r>
              <a:rPr lang="zh-CN" altLang="en-US" dirty="0">
                <a:latin typeface="Times New Roman" pitchFamily="18" charset="0"/>
              </a:rPr>
              <a:t>作为循环计数器；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LOOPW</a:t>
            </a:r>
            <a:r>
              <a:rPr lang="zh-CN" altLang="en-US" dirty="0">
                <a:latin typeface="Times New Roman" pitchFamily="18" charset="0"/>
              </a:rPr>
              <a:t>都使用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CX</a:t>
            </a:r>
            <a:r>
              <a:rPr lang="zh-CN" altLang="en-US" dirty="0">
                <a:latin typeface="Times New Roman" pitchFamily="18" charset="0"/>
              </a:rPr>
              <a:t>作为循环计数器。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（五）</a:t>
            </a:r>
            <a:r>
              <a:rPr lang="en-US" altLang="zh-CN"/>
              <a:t>JMP</a:t>
            </a:r>
            <a:r>
              <a:rPr lang="zh-CN" altLang="en-US"/>
              <a:t>和</a:t>
            </a:r>
            <a:r>
              <a:rPr lang="en-US" altLang="zh-CN"/>
              <a:t>LOOP</a:t>
            </a:r>
            <a:r>
              <a:rPr lang="zh-CN" altLang="en-US"/>
              <a:t>指令       </a:t>
            </a:r>
            <a:r>
              <a:rPr lang="en-US" altLang="zh-CN">
                <a:solidFill>
                  <a:srgbClr val="006600"/>
                </a:solidFill>
              </a:rPr>
              <a:t>2. LOOP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43780" name="AutoShape 4"/>
          <p:cNvSpPr>
            <a:spLocks noChangeArrowheads="1"/>
          </p:cNvSpPr>
          <p:nvPr/>
        </p:nvSpPr>
        <p:spPr bwMode="auto">
          <a:xfrm>
            <a:off x="4498975" y="1484313"/>
            <a:ext cx="2736850" cy="504825"/>
          </a:xfrm>
          <a:prstGeom prst="flowChartProcess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/>
              <a:t>ECX </a:t>
            </a:r>
            <a:r>
              <a:rPr lang="en-US" altLang="zh-CN" dirty="0">
                <a:latin typeface="+mn-ea"/>
                <a:ea typeface="+mn-ea"/>
              </a:rPr>
              <a:t>←</a:t>
            </a:r>
            <a:r>
              <a:rPr lang="en-US" altLang="zh-CN" dirty="0"/>
              <a:t> ECX-1</a:t>
            </a:r>
          </a:p>
        </p:txBody>
      </p:sp>
      <p:sp>
        <p:nvSpPr>
          <p:cNvPr id="843781" name="AutoShape 5"/>
          <p:cNvSpPr>
            <a:spLocks noChangeArrowheads="1"/>
          </p:cNvSpPr>
          <p:nvPr/>
        </p:nvSpPr>
        <p:spPr bwMode="auto">
          <a:xfrm>
            <a:off x="4930775" y="2349500"/>
            <a:ext cx="2016125" cy="719138"/>
          </a:xfrm>
          <a:prstGeom prst="flowChartDecision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ECX=0?</a:t>
            </a:r>
          </a:p>
        </p:txBody>
      </p:sp>
      <p:sp>
        <p:nvSpPr>
          <p:cNvPr id="843782" name="Line 6"/>
          <p:cNvSpPr>
            <a:spLocks noChangeShapeType="1"/>
          </p:cNvSpPr>
          <p:nvPr/>
        </p:nvSpPr>
        <p:spPr bwMode="auto">
          <a:xfrm>
            <a:off x="5938838" y="19891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43783" name="Line 7"/>
          <p:cNvSpPr>
            <a:spLocks noChangeShapeType="1"/>
          </p:cNvSpPr>
          <p:nvPr/>
        </p:nvSpPr>
        <p:spPr bwMode="auto">
          <a:xfrm>
            <a:off x="5940425" y="11255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43784" name="Text Box 8"/>
          <p:cNvSpPr txBox="1">
            <a:spLocks noChangeArrowheads="1"/>
          </p:cNvSpPr>
          <p:nvPr/>
        </p:nvSpPr>
        <p:spPr bwMode="auto">
          <a:xfrm>
            <a:off x="7021513" y="2276475"/>
            <a:ext cx="50323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843785" name="Line 9"/>
          <p:cNvSpPr>
            <a:spLocks noChangeShapeType="1"/>
          </p:cNvSpPr>
          <p:nvPr/>
        </p:nvSpPr>
        <p:spPr bwMode="auto">
          <a:xfrm>
            <a:off x="6948488" y="2708275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43786" name="Line 10"/>
          <p:cNvSpPr>
            <a:spLocks noChangeShapeType="1"/>
          </p:cNvSpPr>
          <p:nvPr/>
        </p:nvSpPr>
        <p:spPr bwMode="auto">
          <a:xfrm flipV="1">
            <a:off x="8101013" y="1412875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43787" name="Text Box 11"/>
          <p:cNvSpPr txBox="1">
            <a:spLocks noChangeArrowheads="1"/>
          </p:cNvSpPr>
          <p:nvPr/>
        </p:nvSpPr>
        <p:spPr bwMode="auto">
          <a:xfrm>
            <a:off x="7308850" y="955675"/>
            <a:ext cx="14398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目的地址</a:t>
            </a:r>
          </a:p>
        </p:txBody>
      </p:sp>
      <p:sp>
        <p:nvSpPr>
          <p:cNvPr id="843788" name="Line 12"/>
          <p:cNvSpPr>
            <a:spLocks noChangeShapeType="1"/>
          </p:cNvSpPr>
          <p:nvPr/>
        </p:nvSpPr>
        <p:spPr bwMode="auto">
          <a:xfrm>
            <a:off x="5940425" y="30686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43789" name="Text Box 13"/>
          <p:cNvSpPr txBox="1">
            <a:spLocks noChangeArrowheads="1"/>
          </p:cNvSpPr>
          <p:nvPr/>
        </p:nvSpPr>
        <p:spPr bwMode="auto">
          <a:xfrm>
            <a:off x="5867400" y="3043238"/>
            <a:ext cx="50323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32023-2273-49DB-9058-58C2ECD54E81}" type="slidenum">
              <a:rPr lang="zh-CN" altLang="en-US"/>
              <a:pPr/>
              <a:t>86</a:t>
            </a:fld>
            <a:endParaRPr lang="en-US" altLang="zh-C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例：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    mov  ax,0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    mov  ecx,5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L1: inc  ax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    loop L1</a:t>
            </a: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latin typeface="Courier New" pitchFamily="49" charset="0"/>
            </a:endParaRPr>
          </a:p>
          <a:p>
            <a:pPr marL="812800" lvl="1" indent="-290513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循环结束时，</a:t>
            </a:r>
            <a:r>
              <a:rPr lang="en-US" altLang="zh-CN">
                <a:latin typeface="Times New Roman" pitchFamily="18" charset="0"/>
              </a:rPr>
              <a:t>AX</a:t>
            </a:r>
            <a:r>
              <a:rPr lang="zh-CN" altLang="en-US">
                <a:latin typeface="Times New Roman" pitchFamily="18" charset="0"/>
              </a:rPr>
              <a:t>＝？  </a:t>
            </a:r>
            <a:r>
              <a:rPr lang="en-US" altLang="zh-CN">
                <a:latin typeface="Times New Roman" pitchFamily="18" charset="0"/>
              </a:rPr>
              <a:t>ECX</a:t>
            </a:r>
            <a:r>
              <a:rPr lang="zh-CN" altLang="en-US">
                <a:latin typeface="Times New Roman" pitchFamily="18" charset="0"/>
              </a:rPr>
              <a:t>＝？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（五）</a:t>
            </a:r>
            <a:r>
              <a:rPr lang="en-US" altLang="zh-CN"/>
              <a:t>JMP</a:t>
            </a:r>
            <a:r>
              <a:rPr lang="zh-CN" altLang="en-US"/>
              <a:t>和</a:t>
            </a:r>
            <a:r>
              <a:rPr lang="en-US" altLang="zh-CN"/>
              <a:t>LOOP</a:t>
            </a:r>
            <a:r>
              <a:rPr lang="zh-CN" altLang="en-US"/>
              <a:t>指令       </a:t>
            </a:r>
            <a:r>
              <a:rPr lang="en-US" altLang="zh-CN">
                <a:solidFill>
                  <a:srgbClr val="006600"/>
                </a:solidFill>
              </a:rPr>
              <a:t>2. LOOP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44814" name="Text Box 14"/>
          <p:cNvSpPr txBox="1">
            <a:spLocks noChangeArrowheads="1"/>
          </p:cNvSpPr>
          <p:nvPr/>
        </p:nvSpPr>
        <p:spPr bwMode="auto">
          <a:xfrm>
            <a:off x="3635375" y="3141663"/>
            <a:ext cx="719138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4815" name="Text Box 15"/>
          <p:cNvSpPr txBox="1">
            <a:spLocks noChangeArrowheads="1"/>
          </p:cNvSpPr>
          <p:nvPr/>
        </p:nvSpPr>
        <p:spPr bwMode="auto">
          <a:xfrm>
            <a:off x="5292725" y="3141663"/>
            <a:ext cx="719138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14" grpId="0"/>
      <p:bldP spid="8448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56A9E-9D2F-4955-BD38-33A76F57CCAC}" type="slidenum">
              <a:rPr lang="zh-CN" altLang="en-US"/>
              <a:pPr/>
              <a:t>87</a:t>
            </a:fld>
            <a:endParaRPr lang="en-US" altLang="zh-CN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8340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循环的目的地址与当前地址只能在相距</a:t>
            </a:r>
            <a:r>
              <a:rPr lang="en-US" altLang="zh-CN">
                <a:latin typeface="Courier New" pitchFamily="49" charset="0"/>
              </a:rPr>
              <a:t>-128</a:t>
            </a:r>
            <a:r>
              <a:rPr lang="zh-CN" altLang="en-US">
                <a:latin typeface="Courier New" pitchFamily="49" charset="0"/>
              </a:rPr>
              <a:t>到</a:t>
            </a:r>
            <a:r>
              <a:rPr lang="en-US" altLang="zh-CN">
                <a:latin typeface="Courier New" pitchFamily="49" charset="0"/>
              </a:rPr>
              <a:t>+127</a:t>
            </a:r>
            <a:r>
              <a:rPr lang="zh-CN" altLang="en-US">
                <a:latin typeface="Courier New" pitchFamily="49" charset="0"/>
              </a:rPr>
              <a:t>字节的范围之内。机器指令平均</a:t>
            </a:r>
            <a:r>
              <a:rPr lang="en-US" altLang="zh-CN">
                <a:latin typeface="Courier New" pitchFamily="49" charset="0"/>
              </a:rPr>
              <a:t>3</a:t>
            </a:r>
            <a:r>
              <a:rPr lang="zh-CN" altLang="en-US">
                <a:latin typeface="Courier New" pitchFamily="49" charset="0"/>
              </a:rPr>
              <a:t>字节左右，因此一个循环平均最多只能包含大约</a:t>
            </a:r>
            <a:r>
              <a:rPr lang="en-US" altLang="zh-CN">
                <a:latin typeface="Courier New" pitchFamily="49" charset="0"/>
              </a:rPr>
              <a:t>42</a:t>
            </a:r>
            <a:r>
              <a:rPr lang="zh-CN" altLang="en-US">
                <a:latin typeface="Courier New" pitchFamily="49" charset="0"/>
              </a:rPr>
              <a:t>条指令。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循环的嵌套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（五）</a:t>
            </a:r>
            <a:r>
              <a:rPr lang="en-US" altLang="zh-CN"/>
              <a:t>JMP</a:t>
            </a:r>
            <a:r>
              <a:rPr lang="zh-CN" altLang="en-US"/>
              <a:t>和</a:t>
            </a:r>
            <a:r>
              <a:rPr lang="en-US" altLang="zh-CN"/>
              <a:t>LOOP</a:t>
            </a:r>
            <a:r>
              <a:rPr lang="zh-CN" altLang="en-US"/>
              <a:t>指令       </a:t>
            </a:r>
            <a:r>
              <a:rPr lang="en-US" altLang="zh-CN">
                <a:solidFill>
                  <a:srgbClr val="006600"/>
                </a:solidFill>
              </a:rPr>
              <a:t>2. LOOP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203575" y="2416175"/>
            <a:ext cx="4176713" cy="4108450"/>
          </a:xfrm>
          <a:prstGeom prst="rect">
            <a:avLst/>
          </a:prstGeom>
          <a:solidFill>
            <a:srgbClr val="FFFF99"/>
          </a:solidFill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count DWORD ?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    mov ecx,100</a:t>
            </a:r>
          </a:p>
          <a:p>
            <a:pPr algn="l"/>
            <a:r>
              <a:rPr lang="en-US" altLang="zh-CN"/>
              <a:t>L1: </a:t>
            </a:r>
            <a:r>
              <a:rPr lang="en-US" altLang="zh-CN">
                <a:solidFill>
                  <a:srgbClr val="FF0000"/>
                </a:solidFill>
              </a:rPr>
              <a:t>mov count,ecx</a:t>
            </a:r>
          </a:p>
          <a:p>
            <a:pPr algn="l"/>
            <a:r>
              <a:rPr lang="en-US" altLang="zh-CN"/>
              <a:t>    mov ecx,20</a:t>
            </a:r>
          </a:p>
          <a:p>
            <a:pPr algn="l"/>
            <a:r>
              <a:rPr lang="en-US" altLang="zh-CN"/>
              <a:t>L2: .</a:t>
            </a:r>
          </a:p>
          <a:p>
            <a:pPr algn="l"/>
            <a:r>
              <a:rPr lang="en-US" altLang="zh-CN"/>
              <a:t>    .</a:t>
            </a:r>
          </a:p>
          <a:p>
            <a:pPr algn="l"/>
            <a:r>
              <a:rPr lang="en-US" altLang="zh-CN"/>
              <a:t>    loop L2</a:t>
            </a:r>
          </a:p>
          <a:p>
            <a:pPr algn="l"/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mov ecx,count</a:t>
            </a:r>
          </a:p>
          <a:p>
            <a:pPr algn="l"/>
            <a:r>
              <a:rPr lang="en-US" altLang="zh-CN"/>
              <a:t>    loop L1</a:t>
            </a:r>
          </a:p>
        </p:txBody>
      </p:sp>
      <p:sp>
        <p:nvSpPr>
          <p:cNvPr id="845832" name="AutoShape 8"/>
          <p:cNvSpPr>
            <a:spLocks noChangeArrowheads="1"/>
          </p:cNvSpPr>
          <p:nvPr/>
        </p:nvSpPr>
        <p:spPr bwMode="auto">
          <a:xfrm>
            <a:off x="3130550" y="4648200"/>
            <a:ext cx="3529013" cy="11525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33" name="AutoShape 9"/>
          <p:cNvSpPr>
            <a:spLocks noChangeArrowheads="1"/>
          </p:cNvSpPr>
          <p:nvPr/>
        </p:nvSpPr>
        <p:spPr bwMode="auto">
          <a:xfrm>
            <a:off x="2987675" y="3929063"/>
            <a:ext cx="3816350" cy="259238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7A6505-8D5F-4B40-8B8E-E71703C46037}" type="slidenum">
              <a:rPr lang="zh-CN" altLang="en-US"/>
              <a:pPr/>
              <a:t>88</a:t>
            </a:fld>
            <a:endParaRPr lang="en-US" altLang="zh-CN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785794"/>
            <a:ext cx="8424862" cy="5857915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3366FF"/>
                </a:solidFill>
                <a:latin typeface="Courier New" pitchFamily="49" charset="0"/>
              </a:rPr>
              <a:t>; 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This program sums an array of words</a:t>
            </a:r>
            <a:r>
              <a:rPr lang="en-US" altLang="zh-CN" sz="2000" dirty="0" smtClean="0">
                <a:solidFill>
                  <a:srgbClr val="3366FF"/>
                </a:solidFill>
                <a:latin typeface="Courier New" pitchFamily="49" charset="0"/>
              </a:rPr>
              <a:t>. (SumArray.asm)</a:t>
            </a:r>
            <a:endParaRPr lang="en-US" altLang="zh-CN" sz="2000" dirty="0">
              <a:solidFill>
                <a:srgbClr val="3366FF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</a:rPr>
              <a:t>.386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</a:rPr>
              <a:t>.MODEL flat,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</a:rPr>
              <a:t>stdcall</a:t>
            </a:r>
            <a:endParaRPr lang="en-US" altLang="zh-CN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C0099"/>
                </a:solidFill>
                <a:latin typeface="Courier New" pitchFamily="49" charset="0"/>
              </a:rPr>
              <a:t>.STACK 4096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 smtClean="0">
                <a:latin typeface="Courier New" pitchFamily="49" charset="0"/>
              </a:rPr>
              <a:t>ExitProcess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PROTO,dwExitCode:DWORD</a:t>
            </a:r>
            <a:endParaRPr lang="en-US" altLang="zh-CN" sz="20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C0099"/>
                </a:solidFill>
                <a:latin typeface="Courier New" pitchFamily="49" charset="0"/>
              </a:rPr>
              <a:t>.data</a:t>
            </a:r>
            <a:endParaRPr lang="en-US" altLang="zh-CN" sz="2000" dirty="0">
              <a:solidFill>
                <a:srgbClr val="CC0099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</a:rPr>
              <a:t>intarray</a:t>
            </a:r>
            <a:r>
              <a:rPr lang="en-US" altLang="zh-CN" sz="2000" dirty="0">
                <a:latin typeface="Courier New" pitchFamily="49" charset="0"/>
              </a:rPr>
              <a:t> WORD 100h,200h,300h,400h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CC0099"/>
                </a:solidFill>
                <a:latin typeface="Courier New" pitchFamily="49" charset="0"/>
              </a:rPr>
              <a:t>.code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main PROC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</a:rPr>
              <a:t>edi,OFFSET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</a:rPr>
              <a:t>intarray</a:t>
            </a: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address of </a:t>
            </a:r>
            <a:r>
              <a:rPr lang="en-US" altLang="zh-CN" sz="2000" dirty="0" err="1">
                <a:solidFill>
                  <a:srgbClr val="3366FF"/>
                </a:solidFill>
                <a:latin typeface="Courier New" pitchFamily="49" charset="0"/>
              </a:rPr>
              <a:t>intarray</a:t>
            </a:r>
            <a:endParaRPr lang="en-US" altLang="zh-CN" sz="2000" dirty="0">
              <a:solidFill>
                <a:srgbClr val="3366FF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</a:rPr>
              <a:t>ecx,LENGTHOF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</a:rPr>
              <a:t>intarray</a:t>
            </a: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loop counter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 ax,0			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zero the accumulator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L1: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add  ax,[</a:t>
            </a:r>
            <a:r>
              <a:rPr lang="en-US" altLang="zh-CN" sz="2000" dirty="0" err="1">
                <a:latin typeface="Courier New" pitchFamily="49" charset="0"/>
              </a:rPr>
              <a:t>edi</a:t>
            </a:r>
            <a:r>
              <a:rPr lang="en-US" altLang="zh-CN" sz="2000" dirty="0">
                <a:latin typeface="Courier New" pitchFamily="49" charset="0"/>
              </a:rPr>
              <a:t>]		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add an integer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add  </a:t>
            </a:r>
            <a:r>
              <a:rPr lang="en-US" altLang="zh-CN" sz="2000" dirty="0" err="1">
                <a:latin typeface="Courier New" pitchFamily="49" charset="0"/>
              </a:rPr>
              <a:t>edi,TYPE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</a:rPr>
              <a:t>intarray</a:t>
            </a:r>
            <a:r>
              <a:rPr lang="en-US" altLang="zh-CN" sz="2000" dirty="0">
                <a:latin typeface="Courier New" pitchFamily="49" charset="0"/>
              </a:rPr>
              <a:t>   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point to next integer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loop L1			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repeat until ECX = 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INVOKE ExitProcess,0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main ENDP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END main</a:t>
            </a:r>
            <a:endParaRPr lang="zh-CN" altLang="en-US" sz="2000" dirty="0">
              <a:latin typeface="Courier New" pitchFamily="49" charset="0"/>
            </a:endParaRP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（五）</a:t>
            </a:r>
            <a:r>
              <a:rPr lang="en-US" altLang="zh-CN"/>
              <a:t>JMP</a:t>
            </a:r>
            <a:r>
              <a:rPr lang="zh-CN" altLang="en-US"/>
              <a:t>和</a:t>
            </a:r>
            <a:r>
              <a:rPr lang="en-US" altLang="zh-CN"/>
              <a:t>LOOP</a:t>
            </a:r>
            <a:r>
              <a:rPr lang="zh-CN" altLang="en-US"/>
              <a:t>指令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例子</a:t>
            </a:r>
            <a:r>
              <a:rPr lang="en-US" altLang="zh-CN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>
                <a:solidFill>
                  <a:srgbClr val="006600"/>
                </a:solidFill>
              </a:rPr>
              <a:t>整数数组求和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CC7EF-69E8-4A91-8FB7-DE4CA8AF6800}" type="slidenum">
              <a:rPr lang="zh-CN" altLang="en-US"/>
              <a:pPr/>
              <a:t>89</a:t>
            </a:fld>
            <a:endParaRPr lang="en-US" altLang="zh-CN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424862" cy="561657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TITLE Copying a String                  (CopyStr.asm)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This program copies a string.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INCLUDE Irvine32.inc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.data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source  BYTE  "This is the source string",0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target  BYTE  SIZEOF source DUP(0),0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.code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main PROC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 esi,0		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index register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</a:rPr>
              <a:t>ecx,SIZEOF</a:t>
            </a:r>
            <a:r>
              <a:rPr lang="en-US" altLang="zh-CN" sz="2000" dirty="0">
                <a:latin typeface="Courier New" pitchFamily="49" charset="0"/>
              </a:rPr>
              <a:t> source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loop counter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L1: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</a:rPr>
              <a:t>al,source</a:t>
            </a:r>
            <a:r>
              <a:rPr lang="en-US" altLang="zh-CN" sz="2000" dirty="0">
                <a:latin typeface="Courier New" pitchFamily="49" charset="0"/>
              </a:rPr>
              <a:t>[</a:t>
            </a:r>
            <a:r>
              <a:rPr lang="en-US" altLang="zh-CN" sz="2000" dirty="0" err="1">
                <a:latin typeface="Courier New" pitchFamily="49" charset="0"/>
              </a:rPr>
              <a:t>esi</a:t>
            </a:r>
            <a:r>
              <a:rPr lang="en-US" altLang="zh-CN" sz="2000" dirty="0">
                <a:latin typeface="Courier New" pitchFamily="49" charset="0"/>
              </a:rPr>
              <a:t>]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get a character from source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</a:rPr>
              <a:t>mov</a:t>
            </a:r>
            <a:r>
              <a:rPr lang="en-US" altLang="zh-CN" sz="2000" dirty="0">
                <a:latin typeface="Courier New" pitchFamily="49" charset="0"/>
              </a:rPr>
              <a:t>  target[</a:t>
            </a:r>
            <a:r>
              <a:rPr lang="en-US" altLang="zh-CN" sz="2000" dirty="0" err="1">
                <a:latin typeface="Courier New" pitchFamily="49" charset="0"/>
              </a:rPr>
              <a:t>esi</a:t>
            </a:r>
            <a:r>
              <a:rPr lang="en-US" altLang="zh-CN" sz="2000" dirty="0">
                <a:latin typeface="Courier New" pitchFamily="49" charset="0"/>
              </a:rPr>
              <a:t>],al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store it in the target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inc  </a:t>
            </a:r>
            <a:r>
              <a:rPr lang="en-US" altLang="zh-CN" sz="2000" dirty="0" err="1">
                <a:latin typeface="Courier New" pitchFamily="49" charset="0"/>
              </a:rPr>
              <a:t>esi</a:t>
            </a:r>
            <a:r>
              <a:rPr lang="en-US" altLang="zh-CN" sz="2000" dirty="0">
                <a:latin typeface="Courier New" pitchFamily="49" charset="0"/>
              </a:rPr>
              <a:t>		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move to next character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loop L1			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repeat for entire string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INVOKE ExitProcess,0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main ENDP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END main</a:t>
            </a:r>
            <a:endParaRPr lang="zh-CN" altLang="en-US" sz="2000" dirty="0">
              <a:latin typeface="Courier New" pitchFamily="49" charset="0"/>
            </a:endParaRP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（五）</a:t>
            </a:r>
            <a:r>
              <a:rPr lang="en-US" altLang="zh-CN"/>
              <a:t>JMP</a:t>
            </a:r>
            <a:r>
              <a:rPr lang="zh-CN" altLang="en-US"/>
              <a:t>和</a:t>
            </a:r>
            <a:r>
              <a:rPr lang="en-US" altLang="zh-CN"/>
              <a:t>LOOP</a:t>
            </a:r>
            <a:r>
              <a:rPr lang="zh-CN" altLang="en-US"/>
              <a:t>指令  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006600"/>
                </a:solidFill>
              </a:rPr>
              <a:t>例子</a:t>
            </a:r>
            <a:r>
              <a:rPr lang="en-US" altLang="zh-CN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>
                <a:solidFill>
                  <a:srgbClr val="006600"/>
                </a:solidFill>
              </a:rPr>
              <a:t>拷贝字符串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898BC6-C88C-41E2-AB4D-2C1FA9CBCA1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40763" cy="574675"/>
          </a:xfrm>
          <a:noFill/>
          <a:ln/>
        </p:spPr>
        <p:txBody>
          <a:bodyPr anchor="t"/>
          <a:lstStyle/>
          <a:p>
            <a:r>
              <a:rPr lang="zh-CN" altLang="en-US"/>
              <a:t>一、</a:t>
            </a:r>
            <a:r>
              <a:rPr lang="en-US" altLang="zh-CN"/>
              <a:t>Intel x86 </a:t>
            </a:r>
            <a:r>
              <a:rPr lang="zh-CN" altLang="en-US"/>
              <a:t>微处理器的组成结构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工作过程</a:t>
            </a:r>
          </a:p>
        </p:txBody>
      </p:sp>
      <p:sp>
        <p:nvSpPr>
          <p:cNvPr id="7710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424862" cy="5761038"/>
          </a:xfrm>
          <a:noFill/>
          <a:ln/>
        </p:spPr>
        <p:txBody>
          <a:bodyPr/>
          <a:lstStyle/>
          <a:p>
            <a:pPr marL="444500" indent="-444500"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【</a:t>
            </a: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】</a:t>
            </a:r>
            <a:r>
              <a:rPr lang="zh-CN" altLang="en-US">
                <a:latin typeface="Times New Roman" pitchFamily="18" charset="0"/>
              </a:rPr>
              <a:t>在显示器上显示一个特定颜色字符串：</a:t>
            </a:r>
          </a:p>
          <a:p>
            <a:pPr marL="444500" indent="-444500">
              <a:buSzTx/>
              <a:buFont typeface="Wingdings" pitchFamily="2" charset="2"/>
              <a:buAutoNum type="arabicPeriod"/>
            </a:pP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</a:rPr>
              <a:t>应用程序</a:t>
            </a:r>
            <a:r>
              <a:rPr lang="zh-CN" altLang="en-US" sz="2400">
                <a:latin typeface="Times New Roman" pitchFamily="18" charset="0"/>
              </a:rPr>
              <a:t>调用一个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</a:rPr>
              <a:t>库函数</a:t>
            </a:r>
            <a:r>
              <a:rPr lang="zh-CN" altLang="en-US" sz="2400">
                <a:latin typeface="Times New Roman" pitchFamily="18" charset="0"/>
              </a:rPr>
              <a:t>向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标准输出</a:t>
            </a:r>
            <a:r>
              <a:rPr lang="zh-CN" altLang="en-US" sz="2400">
                <a:latin typeface="Times New Roman" pitchFamily="18" charset="0"/>
              </a:rPr>
              <a:t>上写字符串。</a:t>
            </a:r>
          </a:p>
          <a:p>
            <a:pPr marL="444500" indent="-444500">
              <a:buSzTx/>
              <a:buFont typeface="Wingdings" pitchFamily="2" charset="2"/>
              <a:buAutoNum type="arabicPeriod"/>
            </a:pPr>
            <a:r>
              <a:rPr lang="zh-CN" altLang="en-US" sz="2400">
                <a:latin typeface="Times New Roman" pitchFamily="18" charset="0"/>
              </a:rPr>
              <a:t>库函数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>
                <a:latin typeface="Times New Roman" pitchFamily="18" charset="0"/>
              </a:rPr>
              <a:t>层次</a:t>
            </a:r>
            <a:r>
              <a:rPr lang="en-US" altLang="zh-CN" sz="2400">
                <a:latin typeface="Times New Roman" pitchFamily="18" charset="0"/>
              </a:rPr>
              <a:t>3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zh-CN" altLang="en-US" sz="2400">
                <a:latin typeface="Times New Roman" pitchFamily="18" charset="0"/>
              </a:rPr>
              <a:t>调用一个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</a:rPr>
              <a:t>操作系统函数</a:t>
            </a:r>
            <a:r>
              <a:rPr lang="zh-CN" altLang="en-US" sz="2400">
                <a:latin typeface="Times New Roman" pitchFamily="18" charset="0"/>
              </a:rPr>
              <a:t>，传递一个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字符串指针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pPr marL="444500" indent="-444500">
              <a:buSzTx/>
              <a:buFont typeface="Wingdings" pitchFamily="2" charset="2"/>
              <a:buAutoNum type="arabicPeriod"/>
            </a:pPr>
            <a:r>
              <a:rPr lang="zh-CN" altLang="en-US" sz="2400">
                <a:latin typeface="Times New Roman" pitchFamily="18" charset="0"/>
              </a:rPr>
              <a:t>操作系统函数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>
                <a:latin typeface="Times New Roman" pitchFamily="18" charset="0"/>
              </a:rPr>
              <a:t>层次</a:t>
            </a:r>
            <a:r>
              <a:rPr lang="en-US" altLang="zh-CN" sz="2400">
                <a:latin typeface="Times New Roman" pitchFamily="18" charset="0"/>
              </a:rPr>
              <a:t>2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zh-CN" altLang="en-US" sz="2400">
                <a:latin typeface="Times New Roman" pitchFamily="18" charset="0"/>
              </a:rPr>
              <a:t>重复调用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BIOS</a:t>
            </a:r>
            <a:r>
              <a:rPr lang="zh-CN" altLang="en-US" sz="2400">
                <a:latin typeface="Times New Roman" pitchFamily="18" charset="0"/>
              </a:rPr>
              <a:t>的某个功能，向它传递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ASCII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码</a:t>
            </a:r>
            <a:r>
              <a:rPr lang="zh-CN" altLang="en-US" sz="2400">
                <a:latin typeface="Times New Roman" pitchFamily="18" charset="0"/>
              </a:rPr>
              <a:t>及每个字符的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颜色</a:t>
            </a:r>
            <a:r>
              <a:rPr lang="zh-CN" altLang="en-US" sz="2400">
                <a:latin typeface="Times New Roman" pitchFamily="18" charset="0"/>
              </a:rPr>
              <a:t>，操作系统调用另外一个</a:t>
            </a:r>
            <a:r>
              <a:rPr lang="en-US" altLang="zh-CN" sz="2400">
                <a:latin typeface="Times New Roman" pitchFamily="18" charset="0"/>
              </a:rPr>
              <a:t>BIOS</a:t>
            </a:r>
            <a:r>
              <a:rPr lang="zh-CN" altLang="en-US" sz="2400">
                <a:latin typeface="Times New Roman" pitchFamily="18" charset="0"/>
              </a:rPr>
              <a:t>功能将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光标</a:t>
            </a:r>
            <a:r>
              <a:rPr lang="zh-CN" altLang="en-US" sz="2400">
                <a:latin typeface="Times New Roman" pitchFamily="18" charset="0"/>
              </a:rPr>
              <a:t>前进到屏幕的下一个字符位置。</a:t>
            </a:r>
          </a:p>
          <a:p>
            <a:pPr marL="444500" indent="-444500">
              <a:buSzTx/>
              <a:buFont typeface="Wingdings" pitchFamily="2" charset="2"/>
              <a:buAutoNum type="arabicPeriod"/>
            </a:pPr>
            <a:r>
              <a:rPr lang="en-US" altLang="zh-CN" sz="2400">
                <a:latin typeface="Times New Roman" pitchFamily="18" charset="0"/>
              </a:rPr>
              <a:t>BIOS</a:t>
            </a:r>
            <a:r>
              <a:rPr lang="zh-CN" altLang="en-US" sz="2400">
                <a:latin typeface="Times New Roman" pitchFamily="18" charset="0"/>
              </a:rPr>
              <a:t>功能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>
                <a:latin typeface="Times New Roman" pitchFamily="18" charset="0"/>
              </a:rPr>
              <a:t>层次</a:t>
            </a:r>
            <a:r>
              <a:rPr lang="en-US" altLang="zh-CN" sz="2400">
                <a:latin typeface="Times New Roman" pitchFamily="18" charset="0"/>
              </a:rPr>
              <a:t>1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zh-CN" altLang="en-US" sz="2400">
                <a:latin typeface="Times New Roman" pitchFamily="18" charset="0"/>
              </a:rPr>
              <a:t>接收每个字符，将其映射为特定的系统字体，然后把字符送至与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</a:rPr>
              <a:t>视频控制卡</a:t>
            </a:r>
            <a:r>
              <a:rPr lang="zh-CN" altLang="en-US" sz="2400">
                <a:latin typeface="Times New Roman" pitchFamily="18" charset="0"/>
              </a:rPr>
              <a:t>相连的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硬件端口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pPr marL="444500" indent="-444500">
              <a:buSzTx/>
              <a:buFont typeface="Wingdings" pitchFamily="2" charset="2"/>
              <a:buAutoNum type="arabicPeriod"/>
            </a:pPr>
            <a:r>
              <a:rPr lang="zh-CN" altLang="en-US" sz="2400">
                <a:latin typeface="Times New Roman" pitchFamily="18" charset="0"/>
              </a:rPr>
              <a:t>视频控制卡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>
                <a:latin typeface="Times New Roman" pitchFamily="18" charset="0"/>
              </a:rPr>
              <a:t>层次</a:t>
            </a:r>
            <a:r>
              <a:rPr lang="en-US" altLang="zh-CN" sz="2400">
                <a:latin typeface="Times New Roman" pitchFamily="18" charset="0"/>
              </a:rPr>
              <a:t>0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zh-CN" altLang="en-US" sz="2400">
                <a:latin typeface="Times New Roman" pitchFamily="18" charset="0"/>
              </a:rPr>
              <a:t>定时产生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</a:rPr>
              <a:t>硬件信号</a:t>
            </a:r>
            <a:r>
              <a:rPr lang="zh-CN" altLang="en-US" sz="2400">
                <a:latin typeface="Times New Roman" pitchFamily="18" charset="0"/>
              </a:rPr>
              <a:t>给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显示器</a:t>
            </a:r>
            <a:r>
              <a:rPr lang="zh-CN" altLang="en-US" sz="2400">
                <a:latin typeface="Times New Roman" pitchFamily="18" charset="0"/>
              </a:rPr>
              <a:t>以控制光栅扫描和象素显示。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CC7EF-69E8-4A91-8FB7-DE4CA8AF6800}" type="slidenum">
              <a:rPr lang="zh-CN" altLang="en-US"/>
              <a:pPr/>
              <a:t>90</a:t>
            </a:fld>
            <a:endParaRPr lang="en-US" altLang="zh-CN"/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（五）</a:t>
            </a:r>
            <a:r>
              <a:rPr lang="en-US" altLang="zh-CN"/>
              <a:t>JMP</a:t>
            </a:r>
            <a:r>
              <a:rPr lang="zh-CN" altLang="en-US"/>
              <a:t>和</a:t>
            </a:r>
            <a:r>
              <a:rPr lang="en-US" altLang="zh-CN"/>
              <a:t>LOOP</a:t>
            </a:r>
            <a:r>
              <a:rPr lang="zh-CN" altLang="en-US"/>
              <a:t>指令  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006600"/>
                </a:solidFill>
              </a:rPr>
              <a:t>例子</a:t>
            </a:r>
            <a:r>
              <a:rPr lang="en-US" altLang="zh-CN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>
                <a:solidFill>
                  <a:srgbClr val="006600"/>
                </a:solidFill>
              </a:rPr>
              <a:t>拷贝字符串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pic>
        <p:nvPicPr>
          <p:cNvPr id="905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0"/>
            <a:ext cx="7560840" cy="579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CC7EF-69E8-4A91-8FB7-DE4CA8AF6800}" type="slidenum">
              <a:rPr lang="zh-CN" altLang="en-US"/>
              <a:pPr/>
              <a:t>91</a:t>
            </a:fld>
            <a:endParaRPr lang="en-US" altLang="zh-CN"/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title"/>
          </p:nvPr>
        </p:nvSpPr>
        <p:spPr>
          <a:xfrm rot="16200000">
            <a:off x="-1692695" y="2996952"/>
            <a:ext cx="5328592" cy="1152128"/>
          </a:xfrm>
          <a:noFill/>
          <a:ln/>
        </p:spPr>
        <p:txBody>
          <a:bodyPr anchor="t"/>
          <a:lstStyle/>
          <a:p>
            <a:r>
              <a:rPr lang="zh-CN" altLang="en-US"/>
              <a:t>（五）</a:t>
            </a:r>
            <a:r>
              <a:rPr lang="en-US" altLang="zh-CN"/>
              <a:t>JMP</a:t>
            </a:r>
            <a:r>
              <a:rPr lang="zh-CN" altLang="en-US"/>
              <a:t>和</a:t>
            </a:r>
            <a:r>
              <a:rPr lang="en-US" altLang="zh-CN"/>
              <a:t>LOOP</a:t>
            </a:r>
            <a:r>
              <a:rPr lang="zh-CN" altLang="en-US" smtClean="0"/>
              <a:t>指令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  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006600"/>
                </a:solidFill>
              </a:rPr>
              <a:t>例子</a:t>
            </a:r>
            <a:r>
              <a:rPr lang="en-US" altLang="zh-CN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>
                <a:solidFill>
                  <a:srgbClr val="006600"/>
                </a:solidFill>
              </a:rPr>
              <a:t>拷贝字符串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pic>
        <p:nvPicPr>
          <p:cNvPr id="906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52214"/>
            <a:ext cx="5674958" cy="614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13355A-8527-4FDE-B67F-7B4EE3628C14}" type="slidenum">
              <a:rPr lang="zh-CN" altLang="en-US"/>
              <a:pPr/>
              <a:t>92</a:t>
            </a:fld>
            <a:endParaRPr lang="en-US" altLang="zh-CN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小结：这一部分介绍过的操作数</a:t>
            </a:r>
            <a:r>
              <a:rPr lang="zh-CN" altLang="en-US" dirty="0" smtClean="0"/>
              <a:t>类型（寻址方式）</a:t>
            </a:r>
            <a:endParaRPr lang="zh-CN" altLang="en-US" dirty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直接操作数（</a:t>
            </a:r>
            <a:r>
              <a:rPr lang="zh-CN" altLang="en-US" dirty="0">
                <a:solidFill>
                  <a:srgbClr val="FF0000"/>
                </a:solidFill>
              </a:rPr>
              <a:t>直接寻址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变量的名字，代表变量的地址。</a:t>
            </a:r>
          </a:p>
          <a:p>
            <a:r>
              <a:rPr lang="zh-CN" altLang="en-US" dirty="0"/>
              <a:t>直接偏移操作数</a:t>
            </a:r>
            <a:br>
              <a:rPr lang="zh-CN" altLang="en-US" dirty="0"/>
            </a:br>
            <a:r>
              <a:rPr lang="zh-CN" altLang="en-US" dirty="0"/>
              <a:t>在变量的名字上加一个偏移量。</a:t>
            </a:r>
          </a:p>
          <a:p>
            <a:r>
              <a:rPr lang="zh-CN" altLang="en-US" dirty="0"/>
              <a:t>间接操作数（</a:t>
            </a:r>
            <a:r>
              <a:rPr lang="zh-CN" altLang="en-US" dirty="0">
                <a:solidFill>
                  <a:srgbClr val="FF0000"/>
                </a:solidFill>
              </a:rPr>
              <a:t>寄存器间接寻址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用方括号括起</a:t>
            </a:r>
            <a:r>
              <a:rPr lang="zh-CN" altLang="en-US" dirty="0" smtClean="0"/>
              <a:t>的包含数据</a:t>
            </a:r>
            <a:r>
              <a:rPr lang="zh-CN" altLang="en-US" dirty="0"/>
              <a:t>地址的寄存器。</a:t>
            </a:r>
          </a:p>
          <a:p>
            <a:r>
              <a:rPr lang="zh-CN" altLang="en-US" dirty="0"/>
              <a:t>变址操作数（</a:t>
            </a:r>
            <a:r>
              <a:rPr lang="zh-CN" altLang="en-US" dirty="0">
                <a:solidFill>
                  <a:srgbClr val="FF0000"/>
                </a:solidFill>
              </a:rPr>
              <a:t>寄存器相对寻址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把常量和间接操作数结合在一起。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2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2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2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处理器指令系统及汇编语言</a:t>
            </a:r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000">
                <a:latin typeface="Arial" charset="0"/>
                <a:ea typeface="黑体" pitchFamily="2" charset="-122"/>
              </a:rPr>
              <a:t>四、过  程</a:t>
            </a:r>
            <a:endParaRPr lang="zh-CN" altLang="en-US" sz="300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F215D-3228-4656-9EEA-3E834B15F36C}" type="slidenum">
              <a:rPr lang="zh-CN" altLang="en-US"/>
              <a:pPr/>
              <a:t>94</a:t>
            </a:fld>
            <a:endParaRPr lang="en-US" altLang="zh-CN"/>
          </a:p>
        </p:txBody>
      </p:sp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本节要点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2160587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与外部库链接</a:t>
            </a:r>
          </a:p>
          <a:p>
            <a:r>
              <a:rPr lang="zh-CN" altLang="en-US">
                <a:latin typeface="Times New Roman" pitchFamily="18" charset="0"/>
              </a:rPr>
              <a:t>堆栈操作</a:t>
            </a:r>
          </a:p>
          <a:p>
            <a:r>
              <a:rPr lang="zh-CN" altLang="en-US">
                <a:latin typeface="Times New Roman" pitchFamily="18" charset="0"/>
              </a:rPr>
              <a:t>过程的定义和使用</a:t>
            </a:r>
          </a:p>
          <a:p>
            <a:r>
              <a:rPr lang="zh-CN" altLang="en-US">
                <a:latin typeface="Times New Roman" pitchFamily="18" charset="0"/>
              </a:rPr>
              <a:t>使用过程进行程序设计</a:t>
            </a:r>
          </a:p>
        </p:txBody>
      </p:sp>
      <p:sp>
        <p:nvSpPr>
          <p:cNvPr id="850948" name="Rectangle 4"/>
          <p:cNvSpPr>
            <a:spLocks noChangeArrowheads="1"/>
          </p:cNvSpPr>
          <p:nvPr/>
        </p:nvSpPr>
        <p:spPr bwMode="auto">
          <a:xfrm>
            <a:off x="684213" y="3860800"/>
            <a:ext cx="78486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6223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随着程序规模的增长，到了需要对程序进行逻辑划分并将其分为过程的时候了。</a:t>
            </a:r>
          </a:p>
        </p:txBody>
      </p:sp>
      <p:pic>
        <p:nvPicPr>
          <p:cNvPr id="850949" name="Picture 5" descr="HH0023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25" y="3357563"/>
            <a:ext cx="817563" cy="9398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B75D9E-8A84-4175-98FF-6A4BBC0F925B}" type="slidenum">
              <a:rPr lang="zh-CN" altLang="en-US"/>
              <a:pPr/>
              <a:t>95</a:t>
            </a:fld>
            <a:endParaRPr lang="en-US" altLang="zh-CN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424862" cy="56165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链接库：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包含</a:t>
            </a:r>
            <a:r>
              <a:rPr lang="zh-CN" altLang="en-US">
                <a:latin typeface="Times New Roman" pitchFamily="18" charset="0"/>
              </a:rPr>
              <a:t>已经编译成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机器码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过程</a:t>
            </a:r>
            <a:r>
              <a:rPr lang="zh-CN" altLang="en-US">
                <a:latin typeface="Times New Roman" pitchFamily="18" charset="0"/>
              </a:rPr>
              <a:t>的文件。</a:t>
            </a:r>
          </a:p>
          <a:p>
            <a:pPr marL="812800" lvl="1" indent="-2905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过程</a:t>
            </a:r>
          </a:p>
          <a:p>
            <a:pPr marL="812800" lvl="1" indent="-2905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常量</a:t>
            </a:r>
          </a:p>
          <a:p>
            <a:pPr marL="812800" lvl="1" indent="-2905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变量</a:t>
            </a: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链接库如何工作？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假设程序要调用名为</a:t>
            </a:r>
            <a:r>
              <a:rPr lang="en-US" altLang="zh-CN">
                <a:latin typeface="Times New Roman" pitchFamily="18" charset="0"/>
              </a:rPr>
              <a:t>WriteString</a:t>
            </a:r>
            <a:r>
              <a:rPr lang="zh-CN" altLang="en-US">
                <a:latin typeface="Times New Roman" pitchFamily="18" charset="0"/>
              </a:rPr>
              <a:t>的过程在控制台上显示字符串，则：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（一）与外部库链接</a:t>
            </a:r>
            <a:r>
              <a:rPr lang="en-US" altLang="zh-CN"/>
              <a:t>       </a:t>
            </a:r>
            <a:r>
              <a:rPr lang="zh-CN" altLang="en-US">
                <a:solidFill>
                  <a:srgbClr val="006600"/>
                </a:solidFill>
              </a:rPr>
              <a:t>背景知识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51972" name="AutoShape 4"/>
          <p:cNvSpPr>
            <a:spLocks/>
          </p:cNvSpPr>
          <p:nvPr/>
        </p:nvSpPr>
        <p:spPr bwMode="auto">
          <a:xfrm>
            <a:off x="2124075" y="1557338"/>
            <a:ext cx="144463" cy="1150937"/>
          </a:xfrm>
          <a:prstGeom prst="rightBracket">
            <a:avLst>
              <a:gd name="adj" fmla="val 6639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2268538" y="2133600"/>
            <a:ext cx="1366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1974" name="Text Box 6"/>
          <p:cNvSpPr txBox="1">
            <a:spLocks noChangeArrowheads="1"/>
          </p:cNvSpPr>
          <p:nvPr/>
        </p:nvSpPr>
        <p:spPr bwMode="auto">
          <a:xfrm>
            <a:off x="2411413" y="1628775"/>
            <a:ext cx="10080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编译</a:t>
            </a:r>
          </a:p>
        </p:txBody>
      </p:sp>
      <p:sp>
        <p:nvSpPr>
          <p:cNvPr id="851975" name="Text Box 7"/>
          <p:cNvSpPr txBox="1">
            <a:spLocks noChangeArrowheads="1"/>
          </p:cNvSpPr>
          <p:nvPr/>
        </p:nvSpPr>
        <p:spPr bwMode="auto">
          <a:xfrm>
            <a:off x="3492500" y="1844675"/>
            <a:ext cx="18002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目标文件</a:t>
            </a:r>
          </a:p>
        </p:txBody>
      </p:sp>
      <p:sp>
        <p:nvSpPr>
          <p:cNvPr id="851976" name="AutoShape 8"/>
          <p:cNvSpPr>
            <a:spLocks noChangeArrowheads="1"/>
          </p:cNvSpPr>
          <p:nvPr/>
        </p:nvSpPr>
        <p:spPr bwMode="auto">
          <a:xfrm>
            <a:off x="6300788" y="1628775"/>
            <a:ext cx="792162" cy="1079500"/>
          </a:xfrm>
          <a:prstGeom prst="can">
            <a:avLst>
              <a:gd name="adj" fmla="val 34068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800"/>
              <a:t>库</a:t>
            </a:r>
          </a:p>
        </p:txBody>
      </p:sp>
      <p:sp>
        <p:nvSpPr>
          <p:cNvPr id="851977" name="Line 9"/>
          <p:cNvSpPr>
            <a:spLocks noChangeShapeType="1"/>
          </p:cNvSpPr>
          <p:nvPr/>
        </p:nvSpPr>
        <p:spPr bwMode="auto">
          <a:xfrm>
            <a:off x="5148263" y="2133600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1978" name="Text Box 10"/>
          <p:cNvSpPr txBox="1">
            <a:spLocks noChangeArrowheads="1"/>
          </p:cNvSpPr>
          <p:nvPr/>
        </p:nvSpPr>
        <p:spPr bwMode="auto">
          <a:xfrm>
            <a:off x="5148263" y="1628775"/>
            <a:ext cx="10080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插入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CD95DC-E178-4314-BB78-296FDFCA0CE9}" type="slidenum">
              <a:rPr lang="zh-CN" altLang="en-US"/>
              <a:pPr/>
              <a:t>96</a:t>
            </a:fld>
            <a:endParaRPr lang="en-US" altLang="zh-CN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85225" cy="14398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链接库如何工作？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假设程序要调用名为</a:t>
            </a:r>
            <a:r>
              <a:rPr lang="en-US" altLang="zh-CN">
                <a:latin typeface="Times New Roman" pitchFamily="18" charset="0"/>
              </a:rPr>
              <a:t>WriteString</a:t>
            </a:r>
            <a:r>
              <a:rPr lang="zh-CN" altLang="en-US">
                <a:latin typeface="Times New Roman" pitchFamily="18" charset="0"/>
              </a:rPr>
              <a:t>的过程在控制台上显示字符串，则：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（一）与外部库链接</a:t>
            </a:r>
            <a:r>
              <a:rPr lang="en-US" altLang="zh-CN"/>
              <a:t>       </a:t>
            </a:r>
            <a:r>
              <a:rPr lang="zh-CN" altLang="en-US">
                <a:solidFill>
                  <a:srgbClr val="006600"/>
                </a:solidFill>
              </a:rPr>
              <a:t>背景知识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54027" name="Rectangle 11"/>
          <p:cNvSpPr>
            <a:spLocks noChangeArrowheads="1"/>
          </p:cNvSpPr>
          <p:nvPr/>
        </p:nvSpPr>
        <p:spPr bwMode="auto">
          <a:xfrm>
            <a:off x="468313" y="2133600"/>
            <a:ext cx="860425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indent="-355600" algn="l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>
                <a:latin typeface="Times New Roman" pitchFamily="18" charset="0"/>
              </a:rPr>
              <a:t>程序中要用 </a:t>
            </a:r>
            <a:r>
              <a:rPr lang="en-US" altLang="zh-CN" sz="2800">
                <a:solidFill>
                  <a:srgbClr val="CC0066"/>
                </a:solidFill>
                <a:latin typeface="Times New Roman" pitchFamily="18" charset="0"/>
              </a:rPr>
              <a:t>PROTO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伪指令声明要调用的程序。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例：</a:t>
            </a:r>
            <a:r>
              <a:rPr lang="en-US" altLang="zh-CN" sz="2800">
                <a:latin typeface="Times New Roman" pitchFamily="18" charset="0"/>
              </a:rPr>
              <a:t>Irvine32.inc </a:t>
            </a:r>
            <a:r>
              <a:rPr lang="zh-CN" altLang="en-US" sz="2800">
                <a:latin typeface="Times New Roman" pitchFamily="18" charset="0"/>
              </a:rPr>
              <a:t>中包含如下语句：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	    </a:t>
            </a:r>
            <a:r>
              <a:rPr lang="en-US" altLang="zh-CN" sz="2800">
                <a:solidFill>
                  <a:srgbClr val="0000FF"/>
                </a:solidFill>
              </a:rPr>
              <a:t>WriteString PROTO</a:t>
            </a:r>
          </a:p>
          <a:p>
            <a:pPr marL="355600" indent="-355600" algn="l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>
                <a:latin typeface="Times New Roman" pitchFamily="18" charset="0"/>
              </a:rPr>
              <a:t>用一条 </a:t>
            </a:r>
            <a:r>
              <a:rPr lang="en-US" altLang="zh-CN" sz="2800">
                <a:solidFill>
                  <a:srgbClr val="CC0066"/>
                </a:solidFill>
                <a:latin typeface="Times New Roman" pitchFamily="18" charset="0"/>
              </a:rPr>
              <a:t>CALL </a:t>
            </a:r>
            <a:r>
              <a:rPr lang="zh-CN" altLang="en-US" sz="2800">
                <a:latin typeface="Times New Roman" pitchFamily="18" charset="0"/>
              </a:rPr>
              <a:t>指令执行 </a:t>
            </a:r>
            <a:r>
              <a:rPr lang="en-US" altLang="zh-CN" sz="2800">
                <a:latin typeface="Times New Roman" pitchFamily="18" charset="0"/>
              </a:rPr>
              <a:t>WriteString </a:t>
            </a:r>
            <a:r>
              <a:rPr lang="zh-CN" altLang="en-US" sz="2800">
                <a:latin typeface="Times New Roman" pitchFamily="18" charset="0"/>
              </a:rPr>
              <a:t>过程。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 	    </a:t>
            </a:r>
            <a:r>
              <a:rPr lang="en-US" altLang="zh-CN" sz="2800">
                <a:solidFill>
                  <a:srgbClr val="0000FF"/>
                </a:solidFill>
              </a:rPr>
              <a:t>call WriteString</a:t>
            </a:r>
            <a:endParaRPr lang="zh-CN" altLang="en-US" sz="2800">
              <a:latin typeface="Times New Roman" pitchFamily="18" charset="0"/>
            </a:endParaRPr>
          </a:p>
          <a:p>
            <a:pPr marL="355600" indent="-355600" algn="l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>
                <a:latin typeface="Times New Roman" pitchFamily="18" charset="0"/>
              </a:rPr>
              <a:t>当程序被编译时，</a:t>
            </a:r>
            <a:r>
              <a:rPr lang="zh-CN" altLang="en-US" sz="2800">
                <a:solidFill>
                  <a:srgbClr val="D60093"/>
                </a:solidFill>
                <a:latin typeface="Times New Roman" pitchFamily="18" charset="0"/>
              </a:rPr>
              <a:t>编译器</a:t>
            </a:r>
            <a:r>
              <a:rPr lang="zh-CN" altLang="en-US" sz="2800">
                <a:latin typeface="Times New Roman" pitchFamily="18" charset="0"/>
              </a:rPr>
              <a:t>为 </a:t>
            </a:r>
            <a:r>
              <a:rPr lang="en-US" altLang="zh-CN" sz="2800">
                <a:latin typeface="Times New Roman" pitchFamily="18" charset="0"/>
              </a:rPr>
              <a:t>CALL </a:t>
            </a:r>
            <a:r>
              <a:rPr lang="zh-CN" altLang="en-US" sz="2800">
                <a:latin typeface="Times New Roman" pitchFamily="18" charset="0"/>
              </a:rPr>
              <a:t>指令的目标地址留出空白，该空白将由</a:t>
            </a:r>
            <a:r>
              <a:rPr lang="zh-CN" altLang="en-US" sz="2800">
                <a:solidFill>
                  <a:srgbClr val="D60093"/>
                </a:solidFill>
                <a:latin typeface="Times New Roman" pitchFamily="18" charset="0"/>
              </a:rPr>
              <a:t>链接器</a:t>
            </a:r>
            <a:r>
              <a:rPr lang="zh-CN" altLang="en-US" sz="2800">
                <a:latin typeface="Times New Roman" pitchFamily="18" charset="0"/>
              </a:rPr>
              <a:t>填充。</a:t>
            </a:r>
          </a:p>
          <a:p>
            <a:pPr marL="355600" indent="-355600" algn="l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800">
                <a:solidFill>
                  <a:srgbClr val="D60093"/>
                </a:solidFill>
                <a:latin typeface="Times New Roman" pitchFamily="18" charset="0"/>
              </a:rPr>
              <a:t>链接器</a:t>
            </a:r>
            <a:r>
              <a:rPr lang="zh-CN" altLang="en-US" sz="2800">
                <a:latin typeface="Times New Roman" pitchFamily="18" charset="0"/>
              </a:rPr>
              <a:t>在</a:t>
            </a:r>
            <a:r>
              <a:rPr lang="zh-CN" altLang="en-US" sz="2800">
                <a:solidFill>
                  <a:srgbClr val="008000"/>
                </a:solidFill>
                <a:latin typeface="Times New Roman" pitchFamily="18" charset="0"/>
              </a:rPr>
              <a:t>链接库</a:t>
            </a:r>
            <a:r>
              <a:rPr lang="zh-CN" altLang="en-US" sz="2800">
                <a:latin typeface="Times New Roman" pitchFamily="18" charset="0"/>
              </a:rPr>
              <a:t>中查找</a:t>
            </a:r>
            <a:r>
              <a:rPr lang="en-US" altLang="zh-CN" sz="2800">
                <a:latin typeface="Times New Roman" pitchFamily="18" charset="0"/>
              </a:rPr>
              <a:t>WriteString</a:t>
            </a:r>
            <a:r>
              <a:rPr lang="zh-CN" altLang="en-US" sz="2800">
                <a:latin typeface="Times New Roman" pitchFamily="18" charset="0"/>
              </a:rPr>
              <a:t>这个名字，从库中把合适的机器指令拷贝到程序的可执行文件中，并把</a:t>
            </a:r>
            <a:r>
              <a:rPr lang="en-US" altLang="zh-CN" sz="2800">
                <a:latin typeface="Times New Roman" pitchFamily="18" charset="0"/>
              </a:rPr>
              <a:t>WriteString</a:t>
            </a:r>
            <a:r>
              <a:rPr lang="zh-CN" altLang="en-US" sz="2800">
                <a:latin typeface="Times New Roman" pitchFamily="18" charset="0"/>
              </a:rPr>
              <a:t>的地址插入到</a:t>
            </a:r>
            <a:r>
              <a:rPr lang="en-US" altLang="zh-CN" sz="2800">
                <a:latin typeface="Times New Roman" pitchFamily="18" charset="0"/>
              </a:rPr>
              <a:t>CALL</a:t>
            </a:r>
            <a:r>
              <a:rPr lang="zh-CN" altLang="en-US" sz="2800">
                <a:latin typeface="Times New Roman" pitchFamily="18" charset="0"/>
              </a:rPr>
              <a:t>指令中。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D20E7-09E2-4177-8CD3-A07A775102C7}" type="slidenum">
              <a:rPr lang="zh-CN" altLang="en-US"/>
              <a:pPr/>
              <a:t>97</a:t>
            </a:fld>
            <a:endParaRPr lang="en-US" altLang="zh-CN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900" y="909638"/>
            <a:ext cx="8748713" cy="1439862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黑体" pitchFamily="2" charset="-122"/>
              </a:rPr>
              <a:t>链接器的命令行选项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Link32 /subsystem:windows HelloWin.obj user32.lib kernel32.lib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（一）与外部库链接</a:t>
            </a:r>
            <a:r>
              <a:rPr lang="en-US" altLang="zh-CN"/>
              <a:t>       </a:t>
            </a:r>
            <a:r>
              <a:rPr lang="zh-CN" altLang="en-US">
                <a:solidFill>
                  <a:srgbClr val="006600"/>
                </a:solidFill>
              </a:rPr>
              <a:t>背景知识</a:t>
            </a:r>
            <a:endParaRPr lang="zh-CN" altLang="en-US">
              <a:solidFill>
                <a:srgbClr val="FF6600"/>
              </a:solidFill>
              <a:latin typeface="Courier New" pitchFamily="49" charset="0"/>
            </a:endParaRPr>
          </a:p>
        </p:txBody>
      </p:sp>
      <p:sp>
        <p:nvSpPr>
          <p:cNvPr id="855045" name="Rectangle 5"/>
          <p:cNvSpPr>
            <a:spLocks noChangeArrowheads="1"/>
          </p:cNvSpPr>
          <p:nvPr/>
        </p:nvSpPr>
        <p:spPr bwMode="auto">
          <a:xfrm>
            <a:off x="323850" y="2852738"/>
            <a:ext cx="1657350" cy="647700"/>
          </a:xfrm>
          <a:prstGeom prst="rect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800"/>
              <a:t>你的程序</a:t>
            </a:r>
          </a:p>
        </p:txBody>
      </p:sp>
      <p:sp>
        <p:nvSpPr>
          <p:cNvPr id="855046" name="Line 6"/>
          <p:cNvSpPr>
            <a:spLocks noChangeShapeType="1"/>
          </p:cNvSpPr>
          <p:nvPr/>
        </p:nvSpPr>
        <p:spPr bwMode="auto">
          <a:xfrm>
            <a:off x="1981200" y="3070225"/>
            <a:ext cx="151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1981200" y="2565400"/>
            <a:ext cx="13684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链接到</a:t>
            </a:r>
          </a:p>
        </p:txBody>
      </p:sp>
      <p:sp>
        <p:nvSpPr>
          <p:cNvPr id="855048" name="Rectangle 8"/>
          <p:cNvSpPr>
            <a:spLocks noChangeArrowheads="1"/>
          </p:cNvSpPr>
          <p:nvPr/>
        </p:nvSpPr>
        <p:spPr bwMode="auto">
          <a:xfrm>
            <a:off x="3492500" y="2852738"/>
            <a:ext cx="1943100" cy="576262"/>
          </a:xfrm>
          <a:prstGeom prst="rect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800">
                <a:latin typeface="Times New Roman" pitchFamily="18" charset="0"/>
              </a:rPr>
              <a:t>user32.lib</a:t>
            </a:r>
          </a:p>
        </p:txBody>
      </p:sp>
      <p:sp>
        <p:nvSpPr>
          <p:cNvPr id="855049" name="Rectangle 9"/>
          <p:cNvSpPr>
            <a:spLocks noChangeArrowheads="1"/>
          </p:cNvSpPr>
          <p:nvPr/>
        </p:nvSpPr>
        <p:spPr bwMode="auto">
          <a:xfrm>
            <a:off x="3492500" y="3789363"/>
            <a:ext cx="1943100" cy="576262"/>
          </a:xfrm>
          <a:prstGeom prst="rect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800">
                <a:latin typeface="Times New Roman" pitchFamily="18" charset="0"/>
              </a:rPr>
              <a:t>kernel32.lib</a:t>
            </a:r>
          </a:p>
        </p:txBody>
      </p:sp>
      <p:sp>
        <p:nvSpPr>
          <p:cNvPr id="855050" name="Line 10"/>
          <p:cNvSpPr>
            <a:spLocks noChangeShapeType="1"/>
          </p:cNvSpPr>
          <p:nvPr/>
        </p:nvSpPr>
        <p:spPr bwMode="auto">
          <a:xfrm>
            <a:off x="1981200" y="3284538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51" name="Line 11"/>
          <p:cNvSpPr>
            <a:spLocks noChangeShapeType="1"/>
          </p:cNvSpPr>
          <p:nvPr/>
        </p:nvSpPr>
        <p:spPr bwMode="auto">
          <a:xfrm>
            <a:off x="2773363" y="328453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52" name="Line 12"/>
          <p:cNvSpPr>
            <a:spLocks noChangeShapeType="1"/>
          </p:cNvSpPr>
          <p:nvPr/>
        </p:nvSpPr>
        <p:spPr bwMode="auto">
          <a:xfrm>
            <a:off x="2773363" y="4076700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53" name="Line 13"/>
          <p:cNvSpPr>
            <a:spLocks noChangeShapeType="1"/>
          </p:cNvSpPr>
          <p:nvPr/>
        </p:nvSpPr>
        <p:spPr bwMode="auto">
          <a:xfrm>
            <a:off x="5435600" y="31416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54" name="Text Box 14"/>
          <p:cNvSpPr txBox="1">
            <a:spLocks noChangeArrowheads="1"/>
          </p:cNvSpPr>
          <p:nvPr/>
        </p:nvSpPr>
        <p:spPr bwMode="auto">
          <a:xfrm>
            <a:off x="5651500" y="2852738"/>
            <a:ext cx="10080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运行</a:t>
            </a:r>
          </a:p>
        </p:txBody>
      </p:sp>
      <p:sp>
        <p:nvSpPr>
          <p:cNvPr id="855055" name="Line 15"/>
          <p:cNvSpPr>
            <a:spLocks noChangeShapeType="1"/>
          </p:cNvSpPr>
          <p:nvPr/>
        </p:nvSpPr>
        <p:spPr bwMode="auto">
          <a:xfrm>
            <a:off x="6515100" y="31416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56" name="Rectangle 16"/>
          <p:cNvSpPr>
            <a:spLocks noChangeArrowheads="1"/>
          </p:cNvSpPr>
          <p:nvPr/>
        </p:nvSpPr>
        <p:spPr bwMode="auto">
          <a:xfrm>
            <a:off x="6875463" y="2852738"/>
            <a:ext cx="1944687" cy="576262"/>
          </a:xfrm>
          <a:prstGeom prst="rect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800">
                <a:latin typeface="Times New Roman" pitchFamily="18" charset="0"/>
              </a:rPr>
              <a:t>user32.dll</a:t>
            </a:r>
          </a:p>
        </p:txBody>
      </p:sp>
      <p:sp>
        <p:nvSpPr>
          <p:cNvPr id="855057" name="Rectangle 17"/>
          <p:cNvSpPr>
            <a:spLocks noChangeArrowheads="1"/>
          </p:cNvSpPr>
          <p:nvPr/>
        </p:nvSpPr>
        <p:spPr bwMode="auto">
          <a:xfrm>
            <a:off x="6877050" y="3789363"/>
            <a:ext cx="1943100" cy="576262"/>
          </a:xfrm>
          <a:prstGeom prst="rect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800">
                <a:latin typeface="Times New Roman" pitchFamily="18" charset="0"/>
              </a:rPr>
              <a:t>kernel32.dll</a:t>
            </a:r>
          </a:p>
        </p:txBody>
      </p:sp>
      <p:sp>
        <p:nvSpPr>
          <p:cNvPr id="855058" name="Line 18"/>
          <p:cNvSpPr>
            <a:spLocks noChangeShapeType="1"/>
          </p:cNvSpPr>
          <p:nvPr/>
        </p:nvSpPr>
        <p:spPr bwMode="auto">
          <a:xfrm>
            <a:off x="5435600" y="407828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59" name="Text Box 19"/>
          <p:cNvSpPr txBox="1">
            <a:spLocks noChangeArrowheads="1"/>
          </p:cNvSpPr>
          <p:nvPr/>
        </p:nvSpPr>
        <p:spPr bwMode="auto">
          <a:xfrm>
            <a:off x="5651500" y="3789363"/>
            <a:ext cx="10080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运行</a:t>
            </a:r>
          </a:p>
        </p:txBody>
      </p:sp>
      <p:sp>
        <p:nvSpPr>
          <p:cNvPr id="855060" name="Line 20"/>
          <p:cNvSpPr>
            <a:spLocks noChangeShapeType="1"/>
          </p:cNvSpPr>
          <p:nvPr/>
        </p:nvSpPr>
        <p:spPr bwMode="auto">
          <a:xfrm>
            <a:off x="6515100" y="407828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61" name="Rectangle 21"/>
          <p:cNvSpPr>
            <a:spLocks noChangeArrowheads="1"/>
          </p:cNvSpPr>
          <p:nvPr/>
        </p:nvSpPr>
        <p:spPr bwMode="auto">
          <a:xfrm>
            <a:off x="179388" y="4797425"/>
            <a:ext cx="878522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622300"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kernel32.lib</a:t>
            </a:r>
            <a:r>
              <a:rPr lang="zh-CN" altLang="en-US" sz="2800">
                <a:latin typeface="Times New Roman" pitchFamily="18" charset="0"/>
              </a:rPr>
              <a:t>可以在</a:t>
            </a:r>
            <a:r>
              <a:rPr lang="en-US" altLang="zh-CN" sz="2800">
                <a:latin typeface="Times New Roman" pitchFamily="18" charset="0"/>
              </a:rPr>
              <a:t>Microsoft Windows</a:t>
            </a:r>
            <a:r>
              <a:rPr lang="zh-CN" altLang="en-US" sz="2800">
                <a:latin typeface="Times New Roman" pitchFamily="18" charset="0"/>
              </a:rPr>
              <a:t>平台软件开发包（</a:t>
            </a:r>
            <a:r>
              <a:rPr lang="en-US" altLang="zh-CN" sz="2800">
                <a:latin typeface="Times New Roman" pitchFamily="18" charset="0"/>
              </a:rPr>
              <a:t>platform SDK</a:t>
            </a:r>
            <a:r>
              <a:rPr lang="zh-CN" altLang="en-US" sz="2800">
                <a:latin typeface="Times New Roman" pitchFamily="18" charset="0"/>
              </a:rPr>
              <a:t>）中找到，它包含了存储在另一个文件 </a:t>
            </a:r>
            <a:r>
              <a:rPr lang="en-US" altLang="zh-CN" sz="2800">
                <a:latin typeface="Times New Roman" pitchFamily="18" charset="0"/>
              </a:rPr>
              <a:t>—— kernel32.dll </a:t>
            </a:r>
            <a:r>
              <a:rPr lang="zh-CN" altLang="en-US" sz="2800">
                <a:latin typeface="Times New Roman" pitchFamily="18" charset="0"/>
              </a:rPr>
              <a:t>中的操作系统函数的链接信息。</a:t>
            </a:r>
          </a:p>
        </p:txBody>
      </p:sp>
      <p:sp>
        <p:nvSpPr>
          <p:cNvPr id="855064" name="Line 24"/>
          <p:cNvSpPr>
            <a:spLocks noChangeShapeType="1"/>
          </p:cNvSpPr>
          <p:nvPr/>
        </p:nvSpPr>
        <p:spPr bwMode="auto">
          <a:xfrm>
            <a:off x="323850" y="2205038"/>
            <a:ext cx="863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65" name="Line 25"/>
          <p:cNvSpPr>
            <a:spLocks noChangeShapeType="1"/>
          </p:cNvSpPr>
          <p:nvPr/>
        </p:nvSpPr>
        <p:spPr bwMode="auto">
          <a:xfrm>
            <a:off x="1331913" y="2205038"/>
            <a:ext cx="2592387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66" name="Line 26"/>
          <p:cNvSpPr>
            <a:spLocks noChangeShapeType="1"/>
          </p:cNvSpPr>
          <p:nvPr/>
        </p:nvSpPr>
        <p:spPr bwMode="auto">
          <a:xfrm>
            <a:off x="4067175" y="2205038"/>
            <a:ext cx="172878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67" name="Line 27"/>
          <p:cNvSpPr>
            <a:spLocks noChangeShapeType="1"/>
          </p:cNvSpPr>
          <p:nvPr/>
        </p:nvSpPr>
        <p:spPr bwMode="auto">
          <a:xfrm>
            <a:off x="5940425" y="2205038"/>
            <a:ext cx="11525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5068" name="Line 28"/>
          <p:cNvSpPr>
            <a:spLocks noChangeShapeType="1"/>
          </p:cNvSpPr>
          <p:nvPr/>
        </p:nvSpPr>
        <p:spPr bwMode="auto">
          <a:xfrm>
            <a:off x="7308850" y="2205038"/>
            <a:ext cx="1439863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549832" y="5604798"/>
            <a:ext cx="2016125" cy="574675"/>
          </a:xfrm>
          <a:prstGeom prst="cube">
            <a:avLst>
              <a:gd name="adj" fmla="val 22926"/>
            </a:avLst>
          </a:prstGeom>
          <a:solidFill>
            <a:srgbClr val="C0C0C0"/>
          </a:solidFill>
          <a:ln w="28575">
            <a:solidFill>
              <a:srgbClr val="80808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 dirty="0"/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78BD9B-046E-44A4-842D-FD57A81ED39B}" type="slidenum">
              <a:rPr lang="zh-CN" altLang="en-US"/>
              <a:pPr/>
              <a:t>98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16557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Times New Roman" pitchFamily="18" charset="0"/>
              </a:rPr>
              <a:t>32</a:t>
            </a:r>
            <a:r>
              <a:rPr lang="zh-CN" altLang="en-US" dirty="0">
                <a:latin typeface="Times New Roman" pitchFamily="18" charset="0"/>
              </a:rPr>
              <a:t>位的压栈（</a:t>
            </a:r>
            <a:r>
              <a:rPr lang="en-US" altLang="zh-CN" dirty="0">
                <a:latin typeface="Times New Roman" pitchFamily="18" charset="0"/>
              </a:rPr>
              <a:t>PUSH</a:t>
            </a:r>
            <a:r>
              <a:rPr lang="zh-CN" altLang="en-US" dirty="0">
                <a:latin typeface="Times New Roman" pitchFamily="18" charset="0"/>
              </a:rPr>
              <a:t>）操作将堆栈指针减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，并将进栈数据拷贝到堆栈指针所指向的位置。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（二）堆栈操作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堆栈：</a:t>
            </a:r>
            <a:r>
              <a:rPr lang="zh-CN" altLang="en-US">
                <a:solidFill>
                  <a:srgbClr val="FF0066"/>
                </a:solidFill>
              </a:rPr>
              <a:t>① 压栈操作</a:t>
            </a:r>
            <a:endParaRPr lang="zh-CN" altLang="en-US">
              <a:solidFill>
                <a:srgbClr val="FF0066"/>
              </a:solidFill>
              <a:latin typeface="Courier New" pitchFamily="49" charset="0"/>
            </a:endParaRPr>
          </a:p>
        </p:txBody>
      </p:sp>
      <p:sp>
        <p:nvSpPr>
          <p:cNvPr id="856069" name="AutoShape 5"/>
          <p:cNvSpPr>
            <a:spLocks noChangeArrowheads="1"/>
          </p:cNvSpPr>
          <p:nvPr/>
        </p:nvSpPr>
        <p:spPr bwMode="auto">
          <a:xfrm>
            <a:off x="1549400" y="5157788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 dirty="0"/>
          </a:p>
        </p:txBody>
      </p:sp>
      <p:sp>
        <p:nvSpPr>
          <p:cNvPr id="856072" name="AutoShape 8"/>
          <p:cNvSpPr>
            <a:spLocks noChangeArrowheads="1"/>
          </p:cNvSpPr>
          <p:nvPr/>
        </p:nvSpPr>
        <p:spPr bwMode="auto">
          <a:xfrm>
            <a:off x="1549400" y="47244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56073" name="AutoShape 9"/>
          <p:cNvSpPr>
            <a:spLocks noChangeArrowheads="1"/>
          </p:cNvSpPr>
          <p:nvPr/>
        </p:nvSpPr>
        <p:spPr bwMode="auto">
          <a:xfrm>
            <a:off x="1549400" y="42926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56074" name="AutoShape 10"/>
          <p:cNvSpPr>
            <a:spLocks noChangeArrowheads="1"/>
          </p:cNvSpPr>
          <p:nvPr/>
        </p:nvSpPr>
        <p:spPr bwMode="auto">
          <a:xfrm>
            <a:off x="1549400" y="38608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56075" name="AutoShape 11"/>
          <p:cNvSpPr>
            <a:spLocks noChangeArrowheads="1"/>
          </p:cNvSpPr>
          <p:nvPr/>
        </p:nvSpPr>
        <p:spPr bwMode="auto">
          <a:xfrm>
            <a:off x="1549400" y="34290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56076" name="Rectangle 12"/>
          <p:cNvSpPr>
            <a:spLocks noChangeArrowheads="1"/>
          </p:cNvSpPr>
          <p:nvPr/>
        </p:nvSpPr>
        <p:spPr bwMode="auto">
          <a:xfrm>
            <a:off x="107950" y="5300663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 dirty="0"/>
              <a:t>00001000</a:t>
            </a:r>
          </a:p>
        </p:txBody>
      </p:sp>
      <p:sp>
        <p:nvSpPr>
          <p:cNvPr id="856077" name="Rectangle 13"/>
          <p:cNvSpPr>
            <a:spLocks noChangeArrowheads="1"/>
          </p:cNvSpPr>
          <p:nvPr/>
        </p:nvSpPr>
        <p:spPr bwMode="auto">
          <a:xfrm>
            <a:off x="107950" y="4868863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/>
              <a:t>00000FFC</a:t>
            </a:r>
          </a:p>
        </p:txBody>
      </p:sp>
      <p:sp>
        <p:nvSpPr>
          <p:cNvPr id="856078" name="Rectangle 14"/>
          <p:cNvSpPr>
            <a:spLocks noChangeArrowheads="1"/>
          </p:cNvSpPr>
          <p:nvPr/>
        </p:nvSpPr>
        <p:spPr bwMode="auto">
          <a:xfrm>
            <a:off x="107950" y="4437063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/>
              <a:t>00000FF8</a:t>
            </a:r>
          </a:p>
        </p:txBody>
      </p:sp>
      <p:sp>
        <p:nvSpPr>
          <p:cNvPr id="856079" name="Rectangle 15"/>
          <p:cNvSpPr>
            <a:spLocks noChangeArrowheads="1"/>
          </p:cNvSpPr>
          <p:nvPr/>
        </p:nvSpPr>
        <p:spPr bwMode="auto">
          <a:xfrm>
            <a:off x="107950" y="4005263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/>
              <a:t>00000FF4</a:t>
            </a:r>
          </a:p>
        </p:txBody>
      </p:sp>
      <p:sp>
        <p:nvSpPr>
          <p:cNvPr id="856080" name="Rectangle 16"/>
          <p:cNvSpPr>
            <a:spLocks noChangeArrowheads="1"/>
          </p:cNvSpPr>
          <p:nvPr/>
        </p:nvSpPr>
        <p:spPr bwMode="auto">
          <a:xfrm>
            <a:off x="107950" y="3573463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 dirty="0"/>
              <a:t>00000FF0</a:t>
            </a:r>
          </a:p>
        </p:txBody>
      </p:sp>
      <p:sp>
        <p:nvSpPr>
          <p:cNvPr id="856081" name="Line 17"/>
          <p:cNvSpPr>
            <a:spLocks noChangeShapeType="1"/>
          </p:cNvSpPr>
          <p:nvPr/>
        </p:nvSpPr>
        <p:spPr bwMode="auto">
          <a:xfrm flipH="1">
            <a:off x="3492500" y="5891451"/>
            <a:ext cx="360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6082" name="Rectangle 18"/>
          <p:cNvSpPr>
            <a:spLocks noChangeArrowheads="1"/>
          </p:cNvSpPr>
          <p:nvPr/>
        </p:nvSpPr>
        <p:spPr bwMode="auto">
          <a:xfrm>
            <a:off x="3781425" y="5675551"/>
            <a:ext cx="790575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en-US" altLang="zh-CN">
                <a:latin typeface="Times New Roman" pitchFamily="18" charset="0"/>
              </a:rPr>
              <a:t>ESP</a:t>
            </a:r>
          </a:p>
        </p:txBody>
      </p:sp>
      <p:sp>
        <p:nvSpPr>
          <p:cNvPr id="856083" name="Rectangle 19"/>
          <p:cNvSpPr>
            <a:spLocks noChangeArrowheads="1"/>
          </p:cNvSpPr>
          <p:nvPr/>
        </p:nvSpPr>
        <p:spPr bwMode="auto">
          <a:xfrm>
            <a:off x="1765300" y="2851150"/>
            <a:ext cx="1439863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 dirty="0" smtClean="0">
                <a:latin typeface="Times New Roman" pitchFamily="18" charset="0"/>
              </a:rPr>
              <a:t>堆栈为空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97496" y="5715016"/>
            <a:ext cx="14414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r"/>
            <a:r>
              <a:rPr lang="en-US" altLang="zh-CN" sz="2000" dirty="0" smtClean="0"/>
              <a:t>00001004</a:t>
            </a:r>
            <a:endParaRPr lang="en-US" altLang="zh-CN" sz="2000" dirty="0"/>
          </a:p>
        </p:txBody>
      </p:sp>
      <p:cxnSp>
        <p:nvCxnSpPr>
          <p:cNvPr id="39" name="直接连接符 38"/>
          <p:cNvCxnSpPr/>
          <p:nvPr/>
        </p:nvCxnSpPr>
        <p:spPr bwMode="auto">
          <a:xfrm rot="5400000" flipH="1" flipV="1">
            <a:off x="3412653" y="4599215"/>
            <a:ext cx="1600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4671763" y="5409291"/>
            <a:ext cx="1097644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栈底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4671763" y="3351839"/>
            <a:ext cx="1097644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栈顶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44" name="直接连接符 43"/>
          <p:cNvCxnSpPr>
            <a:endCxn id="41" idx="1"/>
          </p:cNvCxnSpPr>
          <p:nvPr/>
        </p:nvCxnSpPr>
        <p:spPr bwMode="auto">
          <a:xfrm flipV="1">
            <a:off x="3646714" y="3568533"/>
            <a:ext cx="1025049" cy="1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4250475" y="4454554"/>
            <a:ext cx="2375641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堆栈的生长方向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 flipV="1">
            <a:off x="3646713" y="5604212"/>
            <a:ext cx="1025049" cy="1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78BD9B-046E-44A4-842D-FD57A81ED39B}" type="slidenum">
              <a:rPr lang="zh-CN" altLang="en-US"/>
              <a:pPr/>
              <a:t>99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16557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位的压栈（</a:t>
            </a:r>
            <a:r>
              <a:rPr lang="en-US" altLang="zh-CN">
                <a:latin typeface="Times New Roman" pitchFamily="18" charset="0"/>
              </a:rPr>
              <a:t>PUSH</a:t>
            </a:r>
            <a:r>
              <a:rPr lang="zh-CN" altLang="en-US">
                <a:latin typeface="Times New Roman" pitchFamily="18" charset="0"/>
              </a:rPr>
              <a:t>）操作将堆栈指针减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，并将进栈数据拷贝到堆栈指针所指向的位置。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（二）堆栈操作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堆栈：</a:t>
            </a:r>
            <a:r>
              <a:rPr lang="zh-CN" altLang="en-US">
                <a:solidFill>
                  <a:srgbClr val="FF0066"/>
                </a:solidFill>
              </a:rPr>
              <a:t>① 压栈操作</a:t>
            </a:r>
            <a:endParaRPr lang="zh-CN" altLang="en-US">
              <a:solidFill>
                <a:srgbClr val="FF0066"/>
              </a:solidFill>
              <a:latin typeface="Courier New" pitchFamily="49" charset="0"/>
            </a:endParaRPr>
          </a:p>
        </p:txBody>
      </p:sp>
      <p:sp>
        <p:nvSpPr>
          <p:cNvPr id="856069" name="AutoShape 5"/>
          <p:cNvSpPr>
            <a:spLocks noChangeArrowheads="1"/>
          </p:cNvSpPr>
          <p:nvPr/>
        </p:nvSpPr>
        <p:spPr bwMode="auto">
          <a:xfrm>
            <a:off x="1549400" y="5157788"/>
            <a:ext cx="2016125" cy="574675"/>
          </a:xfrm>
          <a:prstGeom prst="cube">
            <a:avLst>
              <a:gd name="adj" fmla="val 22926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00000006</a:t>
            </a:r>
          </a:p>
        </p:txBody>
      </p:sp>
      <p:sp>
        <p:nvSpPr>
          <p:cNvPr id="856072" name="AutoShape 8"/>
          <p:cNvSpPr>
            <a:spLocks noChangeArrowheads="1"/>
          </p:cNvSpPr>
          <p:nvPr/>
        </p:nvSpPr>
        <p:spPr bwMode="auto">
          <a:xfrm>
            <a:off x="1549400" y="47244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56073" name="AutoShape 9"/>
          <p:cNvSpPr>
            <a:spLocks noChangeArrowheads="1"/>
          </p:cNvSpPr>
          <p:nvPr/>
        </p:nvSpPr>
        <p:spPr bwMode="auto">
          <a:xfrm>
            <a:off x="1549400" y="42926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56074" name="AutoShape 10"/>
          <p:cNvSpPr>
            <a:spLocks noChangeArrowheads="1"/>
          </p:cNvSpPr>
          <p:nvPr/>
        </p:nvSpPr>
        <p:spPr bwMode="auto">
          <a:xfrm>
            <a:off x="1549400" y="38608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56075" name="AutoShape 11"/>
          <p:cNvSpPr>
            <a:spLocks noChangeArrowheads="1"/>
          </p:cNvSpPr>
          <p:nvPr/>
        </p:nvSpPr>
        <p:spPr bwMode="auto">
          <a:xfrm>
            <a:off x="1549400" y="34290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grpSp>
        <p:nvGrpSpPr>
          <p:cNvPr id="856097" name="Group 33"/>
          <p:cNvGrpSpPr>
            <a:grpSpLocks/>
          </p:cNvGrpSpPr>
          <p:nvPr/>
        </p:nvGrpSpPr>
        <p:grpSpPr bwMode="auto">
          <a:xfrm>
            <a:off x="107950" y="3573463"/>
            <a:ext cx="1441450" cy="2160587"/>
            <a:chOff x="295" y="2251"/>
            <a:chExt cx="1043" cy="1361"/>
          </a:xfrm>
        </p:grpSpPr>
        <p:sp>
          <p:nvSpPr>
            <p:cNvPr id="856076" name="Rectangle 12"/>
            <p:cNvSpPr>
              <a:spLocks noChangeArrowheads="1"/>
            </p:cNvSpPr>
            <p:nvPr/>
          </p:nvSpPr>
          <p:spPr bwMode="auto">
            <a:xfrm>
              <a:off x="295" y="3339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00001000</a:t>
              </a:r>
            </a:p>
          </p:txBody>
        </p:sp>
        <p:sp>
          <p:nvSpPr>
            <p:cNvPr id="856077" name="Rectangle 13"/>
            <p:cNvSpPr>
              <a:spLocks noChangeArrowheads="1"/>
            </p:cNvSpPr>
            <p:nvPr/>
          </p:nvSpPr>
          <p:spPr bwMode="auto">
            <a:xfrm>
              <a:off x="295" y="3067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00000FFC</a:t>
              </a:r>
            </a:p>
          </p:txBody>
        </p:sp>
        <p:sp>
          <p:nvSpPr>
            <p:cNvPr id="856078" name="Rectangle 14"/>
            <p:cNvSpPr>
              <a:spLocks noChangeArrowheads="1"/>
            </p:cNvSpPr>
            <p:nvPr/>
          </p:nvSpPr>
          <p:spPr bwMode="auto">
            <a:xfrm>
              <a:off x="295" y="2795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00000FF8</a:t>
              </a:r>
            </a:p>
          </p:txBody>
        </p:sp>
        <p:sp>
          <p:nvSpPr>
            <p:cNvPr id="856079" name="Rectangle 15"/>
            <p:cNvSpPr>
              <a:spLocks noChangeArrowheads="1"/>
            </p:cNvSpPr>
            <p:nvPr/>
          </p:nvSpPr>
          <p:spPr bwMode="auto">
            <a:xfrm>
              <a:off x="295" y="2523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00000FF4</a:t>
              </a:r>
            </a:p>
          </p:txBody>
        </p:sp>
        <p:sp>
          <p:nvSpPr>
            <p:cNvPr id="856080" name="Rectangle 16"/>
            <p:cNvSpPr>
              <a:spLocks noChangeArrowheads="1"/>
            </p:cNvSpPr>
            <p:nvPr/>
          </p:nvSpPr>
          <p:spPr bwMode="auto">
            <a:xfrm>
              <a:off x="295" y="2251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00000FF0</a:t>
              </a:r>
            </a:p>
          </p:txBody>
        </p:sp>
      </p:grpSp>
      <p:sp>
        <p:nvSpPr>
          <p:cNvPr id="856081" name="Line 17"/>
          <p:cNvSpPr>
            <a:spLocks noChangeShapeType="1"/>
          </p:cNvSpPr>
          <p:nvPr/>
        </p:nvSpPr>
        <p:spPr bwMode="auto">
          <a:xfrm flipH="1">
            <a:off x="3492500" y="5445125"/>
            <a:ext cx="360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6082" name="Rectangle 18"/>
          <p:cNvSpPr>
            <a:spLocks noChangeArrowheads="1"/>
          </p:cNvSpPr>
          <p:nvPr/>
        </p:nvSpPr>
        <p:spPr bwMode="auto">
          <a:xfrm>
            <a:off x="3781425" y="5229225"/>
            <a:ext cx="790575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en-US" altLang="zh-CN">
                <a:latin typeface="Times New Roman" pitchFamily="18" charset="0"/>
              </a:rPr>
              <a:t>ESP</a:t>
            </a:r>
          </a:p>
        </p:txBody>
      </p:sp>
      <p:sp>
        <p:nvSpPr>
          <p:cNvPr id="856083" name="Rectangle 19"/>
          <p:cNvSpPr>
            <a:spLocks noChangeArrowheads="1"/>
          </p:cNvSpPr>
          <p:nvPr/>
        </p:nvSpPr>
        <p:spPr bwMode="auto">
          <a:xfrm>
            <a:off x="1340746" y="2851150"/>
            <a:ext cx="2491014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 dirty="0" smtClean="0">
                <a:latin typeface="Times New Roman" pitchFamily="18" charset="0"/>
              </a:rPr>
              <a:t>压入第一个数据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56098" name="AutoShape 34"/>
          <p:cNvSpPr>
            <a:spLocks noChangeArrowheads="1"/>
          </p:cNvSpPr>
          <p:nvPr/>
        </p:nvSpPr>
        <p:spPr bwMode="auto">
          <a:xfrm>
            <a:off x="6013450" y="5157788"/>
            <a:ext cx="2016125" cy="574675"/>
          </a:xfrm>
          <a:prstGeom prst="cube">
            <a:avLst>
              <a:gd name="adj" fmla="val 22926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00000006</a:t>
            </a:r>
          </a:p>
        </p:txBody>
      </p:sp>
      <p:sp>
        <p:nvSpPr>
          <p:cNvPr id="856099" name="AutoShape 35"/>
          <p:cNvSpPr>
            <a:spLocks noChangeArrowheads="1"/>
          </p:cNvSpPr>
          <p:nvPr/>
        </p:nvSpPr>
        <p:spPr bwMode="auto">
          <a:xfrm>
            <a:off x="6013450" y="4724400"/>
            <a:ext cx="2016125" cy="574675"/>
          </a:xfrm>
          <a:prstGeom prst="cube">
            <a:avLst>
              <a:gd name="adj" fmla="val 22926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000000A5</a:t>
            </a:r>
          </a:p>
        </p:txBody>
      </p:sp>
      <p:sp>
        <p:nvSpPr>
          <p:cNvPr id="856100" name="AutoShape 36"/>
          <p:cNvSpPr>
            <a:spLocks noChangeArrowheads="1"/>
          </p:cNvSpPr>
          <p:nvPr/>
        </p:nvSpPr>
        <p:spPr bwMode="auto">
          <a:xfrm>
            <a:off x="6013450" y="42926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56101" name="AutoShape 37"/>
          <p:cNvSpPr>
            <a:spLocks noChangeArrowheads="1"/>
          </p:cNvSpPr>
          <p:nvPr/>
        </p:nvSpPr>
        <p:spPr bwMode="auto">
          <a:xfrm>
            <a:off x="6013450" y="38608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56102" name="AutoShape 38"/>
          <p:cNvSpPr>
            <a:spLocks noChangeArrowheads="1"/>
          </p:cNvSpPr>
          <p:nvPr/>
        </p:nvSpPr>
        <p:spPr bwMode="auto">
          <a:xfrm>
            <a:off x="6013450" y="3429000"/>
            <a:ext cx="2016125" cy="574675"/>
          </a:xfrm>
          <a:prstGeom prst="cube">
            <a:avLst>
              <a:gd name="adj" fmla="val 22926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grpSp>
        <p:nvGrpSpPr>
          <p:cNvPr id="856103" name="Group 39"/>
          <p:cNvGrpSpPr>
            <a:grpSpLocks/>
          </p:cNvGrpSpPr>
          <p:nvPr/>
        </p:nvGrpSpPr>
        <p:grpSpPr bwMode="auto">
          <a:xfrm>
            <a:off x="4572000" y="3573463"/>
            <a:ext cx="1441450" cy="2160587"/>
            <a:chOff x="295" y="2251"/>
            <a:chExt cx="1043" cy="1361"/>
          </a:xfrm>
        </p:grpSpPr>
        <p:sp>
          <p:nvSpPr>
            <p:cNvPr id="856104" name="Rectangle 40"/>
            <p:cNvSpPr>
              <a:spLocks noChangeArrowheads="1"/>
            </p:cNvSpPr>
            <p:nvPr/>
          </p:nvSpPr>
          <p:spPr bwMode="auto">
            <a:xfrm>
              <a:off x="295" y="3339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00001000</a:t>
              </a:r>
            </a:p>
          </p:txBody>
        </p:sp>
        <p:sp>
          <p:nvSpPr>
            <p:cNvPr id="856105" name="Rectangle 41"/>
            <p:cNvSpPr>
              <a:spLocks noChangeArrowheads="1"/>
            </p:cNvSpPr>
            <p:nvPr/>
          </p:nvSpPr>
          <p:spPr bwMode="auto">
            <a:xfrm>
              <a:off x="295" y="3067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00000FFC</a:t>
              </a:r>
            </a:p>
          </p:txBody>
        </p:sp>
        <p:sp>
          <p:nvSpPr>
            <p:cNvPr id="856106" name="Rectangle 42"/>
            <p:cNvSpPr>
              <a:spLocks noChangeArrowheads="1"/>
            </p:cNvSpPr>
            <p:nvPr/>
          </p:nvSpPr>
          <p:spPr bwMode="auto">
            <a:xfrm>
              <a:off x="295" y="2795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00000FF8</a:t>
              </a:r>
            </a:p>
          </p:txBody>
        </p:sp>
        <p:sp>
          <p:nvSpPr>
            <p:cNvPr id="856107" name="Rectangle 43"/>
            <p:cNvSpPr>
              <a:spLocks noChangeArrowheads="1"/>
            </p:cNvSpPr>
            <p:nvPr/>
          </p:nvSpPr>
          <p:spPr bwMode="auto">
            <a:xfrm>
              <a:off x="295" y="2523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00000FF4</a:t>
              </a:r>
            </a:p>
          </p:txBody>
        </p:sp>
        <p:sp>
          <p:nvSpPr>
            <p:cNvPr id="856108" name="Rectangle 44"/>
            <p:cNvSpPr>
              <a:spLocks noChangeArrowheads="1"/>
            </p:cNvSpPr>
            <p:nvPr/>
          </p:nvSpPr>
          <p:spPr bwMode="auto">
            <a:xfrm>
              <a:off x="295" y="2251"/>
              <a:ext cx="1043" cy="2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2000"/>
                <a:t>00000FF0</a:t>
              </a:r>
            </a:p>
          </p:txBody>
        </p:sp>
      </p:grpSp>
      <p:sp>
        <p:nvSpPr>
          <p:cNvPr id="856109" name="Line 45"/>
          <p:cNvSpPr>
            <a:spLocks noChangeShapeType="1"/>
          </p:cNvSpPr>
          <p:nvPr/>
        </p:nvSpPr>
        <p:spPr bwMode="auto">
          <a:xfrm flipH="1">
            <a:off x="7956550" y="5013325"/>
            <a:ext cx="360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6110" name="Rectangle 46"/>
          <p:cNvSpPr>
            <a:spLocks noChangeArrowheads="1"/>
          </p:cNvSpPr>
          <p:nvPr/>
        </p:nvSpPr>
        <p:spPr bwMode="auto">
          <a:xfrm>
            <a:off x="8245475" y="4797425"/>
            <a:ext cx="790575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en-US" altLang="zh-CN">
                <a:latin typeface="Times New Roman" pitchFamily="18" charset="0"/>
              </a:rPr>
              <a:t>ESP</a:t>
            </a: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5749461" y="2851150"/>
            <a:ext cx="2491014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l"/>
            <a:r>
              <a:rPr lang="zh-CN" altLang="en-US" dirty="0" smtClean="0">
                <a:latin typeface="Times New Roman" pitchFamily="18" charset="0"/>
              </a:rPr>
              <a:t>压入第二个数据</a:t>
            </a:r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17729</TotalTime>
  <Words>6220</Words>
  <Application>Microsoft Office PowerPoint</Application>
  <PresentationFormat>全屏显示(4:3)</PresentationFormat>
  <Paragraphs>1676</Paragraphs>
  <Slides>123</Slides>
  <Notes>3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123</vt:i4>
      </vt:variant>
    </vt:vector>
  </HeadingPairs>
  <TitlesOfParts>
    <vt:vector size="133" baseType="lpstr">
      <vt:lpstr>黑体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公式</vt:lpstr>
      <vt:lpstr>PowerPoint 演示文稿</vt:lpstr>
      <vt:lpstr>一、Intel x86 微处理器的组成结构     1. 内部寄存器</vt:lpstr>
      <vt:lpstr>一、Intel x86 微处理器的组成结构     1. 内部寄存器</vt:lpstr>
      <vt:lpstr>一、Intel x86 微处理器的组成结构     1. 内部寄存器</vt:lpstr>
      <vt:lpstr>一、Intel x86 微处理器的组成结构     1. 内部寄存器</vt:lpstr>
      <vt:lpstr>一、Intel x86 微处理器的组成结构     2. 内存管理</vt:lpstr>
      <vt:lpstr>一、Intel x86 微处理器的组成结构     2. 内存管理</vt:lpstr>
      <vt:lpstr>一、Intel x86 微处理器的组成结构     3. 工作过程</vt:lpstr>
      <vt:lpstr>一、Intel x86 微处理器的组成结构     3. 工作过程</vt:lpstr>
      <vt:lpstr>一、Intel x86 微处理器的组成结构     3. 工作过程</vt:lpstr>
      <vt:lpstr>PowerPoint 演示文稿</vt:lpstr>
      <vt:lpstr>为什么要学习汇编语言？</vt:lpstr>
      <vt:lpstr>PowerPoint 演示文稿</vt:lpstr>
      <vt:lpstr>IEEE Spectrum 2018 年度编程语言排行榜</vt:lpstr>
      <vt:lpstr>（一）概述     Translating Languages</vt:lpstr>
      <vt:lpstr>（一）概述     1. Hello world 程序</vt:lpstr>
      <vt:lpstr>（一）概述     1. Hello world 程序</vt:lpstr>
      <vt:lpstr>（一）概述     1. Hello world 程序</vt:lpstr>
      <vt:lpstr>（一）概述     1. Hello world 程序</vt:lpstr>
      <vt:lpstr>（一）概述     2. 汇编语言与汇编程序</vt:lpstr>
      <vt:lpstr>（一）概述     2. 汇编语言与汇编程序</vt:lpstr>
      <vt:lpstr>（一）概述     3. 汇编语言源程序的结构      1）完整段定义的程序结构</vt:lpstr>
      <vt:lpstr>（一）概述     3. 汇编语言源程序的结构      1）完整段定义的程序结构</vt:lpstr>
      <vt:lpstr>（一）概述     3. 汇编语言源程序的结构      2）简化段定义的程序结构</vt:lpstr>
      <vt:lpstr>（一）概述     4. MASM编译器</vt:lpstr>
      <vt:lpstr>（一）概述     4. MASM编译器</vt:lpstr>
      <vt:lpstr>（一）概述     4. MASM编译器</vt:lpstr>
      <vt:lpstr>（一）概述     4. MASM编译器</vt:lpstr>
      <vt:lpstr>（一）概述     5. 编译、链接和运行程序</vt:lpstr>
      <vt:lpstr>（一）概述     5. 编译、链接和运行程序</vt:lpstr>
      <vt:lpstr>（一）概述     5. 编译、链接和运行程序</vt:lpstr>
      <vt:lpstr>（一）概述     5. 编译、链接和运行程序</vt:lpstr>
      <vt:lpstr>马克·茨柏克沃斯基（Mark Zbikowski）</vt:lpstr>
      <vt:lpstr>（二）汇编语言的基本元素     1. 整数常量</vt:lpstr>
      <vt:lpstr>（二）汇编语言的基本元素     2. 整数表达式</vt:lpstr>
      <vt:lpstr>（二）汇编语言的基本元素     3. 字符、字符串常量</vt:lpstr>
      <vt:lpstr>（二）汇编语言的基本元素     4. 保留字</vt:lpstr>
      <vt:lpstr>（二）汇编语言的基本元素     5. 标识符</vt:lpstr>
      <vt:lpstr>（二）汇编语言的基本元素     6. 伪指令</vt:lpstr>
      <vt:lpstr>（二）汇编语言的基本元素     7. 指令</vt:lpstr>
      <vt:lpstr>（三）例子：加减法</vt:lpstr>
      <vt:lpstr>（四）定义数据</vt:lpstr>
      <vt:lpstr>（四）定义数据</vt:lpstr>
      <vt:lpstr>（五）符号常量</vt:lpstr>
      <vt:lpstr>（五）符号常量</vt:lpstr>
      <vt:lpstr>（六）例子：加减法－实地址模式，添加变量</vt:lpstr>
      <vt:lpstr>PowerPoint 演示文稿</vt:lpstr>
      <vt:lpstr>本节要点</vt:lpstr>
      <vt:lpstr>（一）数据传送指令     1. 操作数类型</vt:lpstr>
      <vt:lpstr>（一）数据传送指令     1. 操作数类型</vt:lpstr>
      <vt:lpstr>（一）数据传送指令     2. 直接内存操作数</vt:lpstr>
      <vt:lpstr>（一）数据传送指令     3. MOV指令</vt:lpstr>
      <vt:lpstr>（一）数据传送指令     3. MOV指令</vt:lpstr>
      <vt:lpstr>（一）数据传送指令     4. 整数的零/符号扩展            1）MOVZX指令</vt:lpstr>
      <vt:lpstr>（一）数据传送指令     4. 整数的零/符号扩展            1）MOVZX指令</vt:lpstr>
      <vt:lpstr>（一）数据传送指令     4. 整数的零/符号扩展            2）MOVSX指令</vt:lpstr>
      <vt:lpstr>（一）数据传送指令     5. XCHG指令</vt:lpstr>
      <vt:lpstr>（一）数据传送指令     6. 直接偏移操作数</vt:lpstr>
      <vt:lpstr>（一）数据传送指令     6. 直接偏移操作数</vt:lpstr>
      <vt:lpstr>（二）加法和减法     1. INC和DEC指令</vt:lpstr>
      <vt:lpstr>（二）加法和减法     2. ADD指令</vt:lpstr>
      <vt:lpstr>（二）加法和减法     3. SUB指令</vt:lpstr>
      <vt:lpstr>（二）加法和减法     4. NEG指令</vt:lpstr>
      <vt:lpstr>（二）加法和减法     5. 例子:实现算术表达式</vt:lpstr>
      <vt:lpstr>（二）加法和减法     6. 算术运算影响的标志</vt:lpstr>
      <vt:lpstr>（二）加法和减法     6. 算术运算影响的标志</vt:lpstr>
      <vt:lpstr>（二）加法和减法     6. 算术运算影响的标志</vt:lpstr>
      <vt:lpstr>（二）加法和减法     6. 算术运算影响的标志</vt:lpstr>
      <vt:lpstr>（二）加法和减法     7. 例子程序（AddSub3）</vt:lpstr>
      <vt:lpstr>（三）和数据相关的操作符和伪指令</vt:lpstr>
      <vt:lpstr>（三）和数据相关的操作符和伪指令        1. OFFSET操作符</vt:lpstr>
      <vt:lpstr>（三）和数据相关的操作符和伪指令        1. OFFSET操作符</vt:lpstr>
      <vt:lpstr>（三）和数据相关的操作符和伪指令        2. PTR操作符</vt:lpstr>
      <vt:lpstr>（三）和数据相关的操作符和伪指令        2. PTR操作符</vt:lpstr>
      <vt:lpstr>（三）和数据相关的操作符和伪指令        3. TYPE操作符</vt:lpstr>
      <vt:lpstr>（三）和数据相关的操作符和伪指令        4. LENGTHOF操作符</vt:lpstr>
      <vt:lpstr>（三）和数据相关的操作符和伪指令        5. SIZEOF操作符</vt:lpstr>
      <vt:lpstr>（四）间接寻址       1. 间接操作数（寄存器间接寻址）</vt:lpstr>
      <vt:lpstr>（四）间接寻址       1. 间接操作数（寄存器间接寻址）</vt:lpstr>
      <vt:lpstr>（四）间接寻址       1. 间接操作数（寄存器间接寻址）</vt:lpstr>
      <vt:lpstr>（四）间接寻址       2. 数组</vt:lpstr>
      <vt:lpstr>（四）间接寻址       3. 变址操作数（寄存器相对寻址）</vt:lpstr>
      <vt:lpstr>（五）JMP和LOOP指令</vt:lpstr>
      <vt:lpstr>（五）JMP和LOOP指令       1. JMP指令</vt:lpstr>
      <vt:lpstr>（五）JMP和LOOP指令       2. LOOP指令</vt:lpstr>
      <vt:lpstr>（五）JMP和LOOP指令       2. LOOP指令</vt:lpstr>
      <vt:lpstr>（五）JMP和LOOP指令       2. LOOP指令</vt:lpstr>
      <vt:lpstr>（五）JMP和LOOP指令       3. 例子:整数数组求和</vt:lpstr>
      <vt:lpstr>（五）JMP和LOOP指令       4. 例子:拷贝字符串</vt:lpstr>
      <vt:lpstr>（五）JMP和LOOP指令       4. 例子:拷贝字符串</vt:lpstr>
      <vt:lpstr>（五）JMP和LOOP指令        4. 例子:拷贝字符串</vt:lpstr>
      <vt:lpstr>小结：这一部分介绍过的操作数类型（寻址方式）</vt:lpstr>
      <vt:lpstr>PowerPoint 演示文稿</vt:lpstr>
      <vt:lpstr>本节要点</vt:lpstr>
      <vt:lpstr>（一）与外部库链接       背景知识</vt:lpstr>
      <vt:lpstr>（一）与外部库链接       背景知识</vt:lpstr>
      <vt:lpstr>（一）与外部库链接       背景知识</vt:lpstr>
      <vt:lpstr>（二）堆栈操作       1. 堆栈：① 压栈操作</vt:lpstr>
      <vt:lpstr>（二）堆栈操作       1. 堆栈：① 压栈操作</vt:lpstr>
      <vt:lpstr>（二）堆栈操作       1. 堆栈：② 出栈操作</vt:lpstr>
      <vt:lpstr>（二）堆栈操作       1. 堆栈：② 出栈操作</vt:lpstr>
      <vt:lpstr>（二）堆栈操作       1. 堆栈：③ 堆栈的用途</vt:lpstr>
      <vt:lpstr>2. PUSH 和 POP 指令       ① PUSH 指令</vt:lpstr>
      <vt:lpstr>2. PUSH 和 POP 指令       ② POP 指令</vt:lpstr>
      <vt:lpstr>2. PUSH 和 POP 指令       ③ PUSHFD和POPFD指令</vt:lpstr>
      <vt:lpstr>2. PUSH 和 POP 指令       ③ PUSHFD和POPFD指令</vt:lpstr>
      <vt:lpstr>2. PUSH 和 POP 指令       ④  PUSHAD，PUSHA，POPAD 和 POPA 指令</vt:lpstr>
      <vt:lpstr>2. PUSH 和 POP 指令       ④  PUSHAD，PUSHA，POPAD 和 POPA 指令</vt:lpstr>
      <vt:lpstr>2. PUSH 和 POP 指令        ⑤  例子：翻转字符串</vt:lpstr>
      <vt:lpstr>2. PUSH 和 POP 指令        ⑤  例子：翻转字符串</vt:lpstr>
      <vt:lpstr>（三）过程的定义和使用</vt:lpstr>
      <vt:lpstr>（三）过程的定义和使用       1. PROC伪指令         ① 过程的定义</vt:lpstr>
      <vt:lpstr>（三）过程的定义和使用       1. PROC伪指令         ② 例子：三个整数之和</vt:lpstr>
      <vt:lpstr>（三）过程的定义和使用       1. PROC伪指令         ③ 为过程添加文档</vt:lpstr>
      <vt:lpstr>（三）过程的定义和使用       1. PROC伪指令         ③ 为过程添加文档</vt:lpstr>
      <vt:lpstr>（三）过程的定义和使用       2. CALL和RET指令         ① 调用和返回的例子</vt:lpstr>
      <vt:lpstr>（三）过程的定义和使用       2. CALL和RET指令         ② 过程的嵌套调用</vt:lpstr>
      <vt:lpstr>（三）过程的定义和使用       2. CALL和RET指令         ③ 局部标号和全局标号</vt:lpstr>
      <vt:lpstr>（三）过程的定义和使用       2. CALL和RET指令         ④ 向过程传递寄存器参数</vt:lpstr>
      <vt:lpstr>（三）过程的定义和使用       3. 例子：对整数数组求和</vt:lpstr>
      <vt:lpstr>（三）过程的定义和使用       3. 例子：对整数数组求和</vt:lpstr>
      <vt:lpstr>（三）过程的定义和使用       3. 例子：对整数数组求和</vt:lpstr>
      <vt:lpstr>（四）使用过程进行程序设计      整数求和程序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</dc:title>
  <dc:subject>第3章 Intel处理器指令系统及汇编语言</dc:subject>
  <dc:creator>车向泉</dc:creator>
  <dc:description>新模板</dc:description>
  <cp:lastModifiedBy>车向泉</cp:lastModifiedBy>
  <cp:revision>604</cp:revision>
  <dcterms:created xsi:type="dcterms:W3CDTF">1601-01-01T00:00:00Z</dcterms:created>
  <dcterms:modified xsi:type="dcterms:W3CDTF">2018-08-24T02:40:57Z</dcterms:modified>
</cp:coreProperties>
</file>