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31"/>
  </p:notesMasterIdLst>
  <p:handoutMasterIdLst>
    <p:handoutMasterId r:id="rId132"/>
  </p:handoutMasterIdLst>
  <p:sldIdLst>
    <p:sldId id="510" r:id="rId2"/>
    <p:sldId id="507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3" r:id="rId25"/>
    <p:sldId id="532" r:id="rId26"/>
    <p:sldId id="534" r:id="rId27"/>
    <p:sldId id="535" r:id="rId28"/>
    <p:sldId id="536" r:id="rId29"/>
    <p:sldId id="537" r:id="rId30"/>
    <p:sldId id="538" r:id="rId31"/>
    <p:sldId id="539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58" r:id="rId49"/>
    <p:sldId id="557" r:id="rId50"/>
    <p:sldId id="559" r:id="rId51"/>
    <p:sldId id="560" r:id="rId52"/>
    <p:sldId id="561" r:id="rId53"/>
    <p:sldId id="562" r:id="rId54"/>
    <p:sldId id="563" r:id="rId55"/>
    <p:sldId id="564" r:id="rId56"/>
    <p:sldId id="565" r:id="rId57"/>
    <p:sldId id="566" r:id="rId58"/>
    <p:sldId id="567" r:id="rId59"/>
    <p:sldId id="568" r:id="rId60"/>
    <p:sldId id="569" r:id="rId61"/>
    <p:sldId id="570" r:id="rId62"/>
    <p:sldId id="571" r:id="rId63"/>
    <p:sldId id="572" r:id="rId64"/>
    <p:sldId id="573" r:id="rId65"/>
    <p:sldId id="574" r:id="rId66"/>
    <p:sldId id="575" r:id="rId67"/>
    <p:sldId id="576" r:id="rId68"/>
    <p:sldId id="577" r:id="rId69"/>
    <p:sldId id="578" r:id="rId70"/>
    <p:sldId id="579" r:id="rId71"/>
    <p:sldId id="580" r:id="rId72"/>
    <p:sldId id="581" r:id="rId73"/>
    <p:sldId id="582" r:id="rId74"/>
    <p:sldId id="583" r:id="rId75"/>
    <p:sldId id="584" r:id="rId76"/>
    <p:sldId id="585" r:id="rId77"/>
    <p:sldId id="586" r:id="rId78"/>
    <p:sldId id="590" r:id="rId79"/>
    <p:sldId id="591" r:id="rId80"/>
    <p:sldId id="587" r:id="rId81"/>
    <p:sldId id="592" r:id="rId82"/>
    <p:sldId id="593" r:id="rId83"/>
    <p:sldId id="588" r:id="rId84"/>
    <p:sldId id="589" r:id="rId85"/>
    <p:sldId id="594" r:id="rId86"/>
    <p:sldId id="595" r:id="rId87"/>
    <p:sldId id="596" r:id="rId88"/>
    <p:sldId id="598" r:id="rId89"/>
    <p:sldId id="599" r:id="rId90"/>
    <p:sldId id="600" r:id="rId91"/>
    <p:sldId id="597" r:id="rId92"/>
    <p:sldId id="601" r:id="rId93"/>
    <p:sldId id="602" r:id="rId94"/>
    <p:sldId id="603" r:id="rId95"/>
    <p:sldId id="604" r:id="rId96"/>
    <p:sldId id="605" r:id="rId97"/>
    <p:sldId id="606" r:id="rId98"/>
    <p:sldId id="607" r:id="rId99"/>
    <p:sldId id="608" r:id="rId100"/>
    <p:sldId id="609" r:id="rId101"/>
    <p:sldId id="610" r:id="rId102"/>
    <p:sldId id="611" r:id="rId103"/>
    <p:sldId id="612" r:id="rId104"/>
    <p:sldId id="632" r:id="rId105"/>
    <p:sldId id="633" r:id="rId106"/>
    <p:sldId id="634" r:id="rId107"/>
    <p:sldId id="635" r:id="rId108"/>
    <p:sldId id="636" r:id="rId109"/>
    <p:sldId id="637" r:id="rId110"/>
    <p:sldId id="640" r:id="rId111"/>
    <p:sldId id="638" r:id="rId112"/>
    <p:sldId id="616" r:id="rId113"/>
    <p:sldId id="618" r:id="rId114"/>
    <p:sldId id="619" r:id="rId115"/>
    <p:sldId id="617" r:id="rId116"/>
    <p:sldId id="620" r:id="rId117"/>
    <p:sldId id="621" r:id="rId118"/>
    <p:sldId id="624" r:id="rId119"/>
    <p:sldId id="644" r:id="rId120"/>
    <p:sldId id="645" r:id="rId121"/>
    <p:sldId id="625" r:id="rId122"/>
    <p:sldId id="626" r:id="rId123"/>
    <p:sldId id="627" r:id="rId124"/>
    <p:sldId id="641" r:id="rId125"/>
    <p:sldId id="628" r:id="rId126"/>
    <p:sldId id="629" r:id="rId127"/>
    <p:sldId id="630" r:id="rId128"/>
    <p:sldId id="631" r:id="rId129"/>
    <p:sldId id="642" r:id="rId130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CCFF"/>
    <a:srgbClr val="008000"/>
    <a:srgbClr val="CCFFCC"/>
    <a:srgbClr val="CCFFFF"/>
    <a:srgbClr val="D60093"/>
    <a:srgbClr val="000099"/>
    <a:srgbClr val="FF6600"/>
    <a:srgbClr val="CC00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2" autoAdjust="0"/>
    <p:restoredTop sz="95346" autoAdjust="0"/>
  </p:normalViewPr>
  <p:slideViewPr>
    <p:cSldViewPr>
      <p:cViewPr varScale="1">
        <p:scale>
          <a:sx n="109" d="100"/>
          <a:sy n="109" d="100"/>
        </p:scale>
        <p:origin x="4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2"/>
    </p:cViewPr>
  </p:sorter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2.xml"/><Relationship Id="rId2" Type="http://schemas.openxmlformats.org/officeDocument/2006/relationships/slide" Target="slides/slide33.xml"/><Relationship Id="rId1" Type="http://schemas.openxmlformats.org/officeDocument/2006/relationships/slide" Target="slides/slide1.xml"/><Relationship Id="rId6" Type="http://schemas.openxmlformats.org/officeDocument/2006/relationships/slide" Target="slides/slide112.xml"/><Relationship Id="rId5" Type="http://schemas.openxmlformats.org/officeDocument/2006/relationships/slide" Target="slides/slide103.xml"/><Relationship Id="rId4" Type="http://schemas.openxmlformats.org/officeDocument/2006/relationships/slide" Target="slides/slide8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fld id="{F56FAAE7-0BD4-48CE-A2B6-0248AC61CE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944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黑体" pitchFamily="2" charset="-122"/>
              </a:defRPr>
            </a:lvl1pPr>
          </a:lstStyle>
          <a:p>
            <a:fld id="{00528214-03A5-4C67-8799-6AD7CDD3FB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055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1200" dirty="0" smtClean="0">
                <a:latin typeface="Courier New" pitchFamily="49" charset="0"/>
              </a:rPr>
              <a:t>原始版本真机运行时的延时参数：</a:t>
            </a:r>
            <a:endParaRPr lang="en-US" altLang="zh-CN" sz="1200" dirty="0" smtClean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200" dirty="0" smtClean="0">
                <a:latin typeface="Courier New" pitchFamily="49" charset="0"/>
              </a:rPr>
              <a:t>delay1     = 2000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200" dirty="0" smtClean="0">
                <a:latin typeface="Courier New" pitchFamily="49" charset="0"/>
              </a:rPr>
              <a:t>delay2     = 0D000h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dirty="0" err="1" smtClean="0">
                <a:latin typeface="Courier New" pitchFamily="49" charset="0"/>
              </a:rPr>
              <a:t>startPitch</a:t>
            </a:r>
            <a:r>
              <a:rPr lang="en-US" altLang="zh-CN" sz="1200" baseline="0" dirty="0" smtClean="0">
                <a:latin typeface="Courier New" pitchFamily="49" charset="0"/>
              </a:rPr>
              <a:t> </a:t>
            </a:r>
            <a:r>
              <a:rPr lang="en-US" altLang="zh-CN" sz="1200" dirty="0" smtClean="0">
                <a:latin typeface="Courier New" pitchFamily="49" charset="0"/>
              </a:rPr>
              <a:t>= 60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28214-03A5-4C67-8799-6AD7CDD3FB4F}" type="slidenum">
              <a:rPr lang="zh-CN" altLang="en-US" smtClean="0"/>
              <a:pPr/>
              <a:t>119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22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28214-03A5-4C67-8799-6AD7CDD3FB4F}" type="slidenum">
              <a:rPr lang="zh-CN" altLang="en-US" smtClean="0"/>
              <a:pPr/>
              <a:t>120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29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b="0">
                <a:latin typeface="Times New Roman" pitchFamily="18" charset="0"/>
              </a:endParaRPr>
            </a:p>
          </p:txBody>
        </p:sp>
        <p:grpSp>
          <p:nvGrpSpPr>
            <p:cNvPr id="17920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7920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0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EFEC67-76CE-4127-ACFA-019477EA29A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D7B39B-8D4A-4A22-AB37-EAF522EDFAA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57200"/>
            <a:ext cx="2090737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19813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51B56A-91AA-46ED-931A-F8744850087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84463A-536B-4F3D-88FF-E1555ED6D5B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E35BB6-1845-40B7-9591-62CE5C3C462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10527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10527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5DDEB0-0827-4015-88FD-12F58C32239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9B8A-A78F-4104-BFF3-BA6D5E67FDA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B961FD-7773-4110-A1EF-EA7ED192174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7E82EC-F5B8-4D72-B463-CCCDAE2C6DD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6EC7A8-42C6-4990-8CCC-BAF87D192B2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652B80-9000-4A76-8A9E-861AF389046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pitchFamily="34" charset="0"/>
              </a:defRPr>
            </a:lvl1pPr>
          </a:lstStyle>
          <a:p>
            <a:fld id="{7F5A969A-AE0A-475D-AE15-72B0BF9BE146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3629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+mn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1688" indent="-279400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339850" indent="-358775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879600" indent="-360363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+mn-ea"/>
        </a:defRPr>
      </a:lvl4pPr>
      <a:lvl5pPr marL="23304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" Target="slide12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" Target="slide12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126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" Target="slide12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" Target="slide11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" Target="slide12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12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" Target="slide10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" Target="slide12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" Target="slide12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1700213"/>
            <a:ext cx="651510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FFFFFF"/>
                </a:solidFill>
                <a:ea typeface="黑体" pitchFamily="2" charset="-122"/>
              </a:rPr>
              <a:t>微机原理及接口技术</a:t>
            </a:r>
            <a:endParaRPr lang="zh-CN" altLang="en-US" sz="4000" b="0">
              <a:solidFill>
                <a:srgbClr val="FFFFFF"/>
              </a:solidFill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6700" b="0">
                <a:solidFill>
                  <a:srgbClr val="FFFFFF"/>
                </a:solidFill>
                <a:ea typeface="黑体" pitchFamily="2" charset="-122"/>
              </a:rPr>
              <a:t>3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章  </a:t>
            </a:r>
            <a:r>
              <a:rPr lang="en-US" altLang="zh-CN" sz="3600" b="0">
                <a:solidFill>
                  <a:srgbClr val="FFFFFF"/>
                </a:solidFill>
                <a:ea typeface="黑体" pitchFamily="2" charset="-122"/>
              </a:rPr>
              <a:t>Intel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处理器指令系统及汇编语言</a:t>
            </a:r>
          </a:p>
        </p:txBody>
      </p:sp>
      <p:sp>
        <p:nvSpPr>
          <p:cNvPr id="882691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000">
                <a:latin typeface="Arial" charset="0"/>
                <a:ea typeface="黑体" pitchFamily="2" charset="-122"/>
              </a:rPr>
              <a:t>五、条件处理</a:t>
            </a:r>
            <a:endParaRPr lang="zh-CN" altLang="en-US" sz="3000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2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2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01A5C-3C3F-411E-B66B-891297D7F166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功能：将操作数所有数据位取反，结果为反码。</a:t>
            </a:r>
          </a:p>
          <a:p>
            <a:pPr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格式：</a:t>
            </a:r>
          </a:p>
          <a:p>
            <a:pPr marL="901700" lvl="1" indent="-379413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NOT reg</a:t>
            </a:r>
          </a:p>
          <a:p>
            <a:pPr marL="901700" lvl="1" indent="-379413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NOT mem</a:t>
            </a:r>
          </a:p>
          <a:p>
            <a:pPr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 marL="901700" lvl="1" indent="-379413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Courier New" pitchFamily="49" charset="0"/>
              </a:rPr>
              <a:t>mov al,11110000b</a:t>
            </a:r>
          </a:p>
          <a:p>
            <a:pPr marL="901700" lvl="1" indent="-379413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Courier New" pitchFamily="49" charset="0"/>
              </a:rPr>
              <a:t>not al				</a:t>
            </a:r>
            <a:r>
              <a:rPr lang="en-US" altLang="zh-CN">
                <a:solidFill>
                  <a:schemeClr val="hlink"/>
                </a:solidFill>
                <a:latin typeface="Courier New" pitchFamily="49" charset="0"/>
              </a:rPr>
              <a:t>; AL = 00001111b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Times New Roman" pitchFamily="18" charset="0"/>
              </a:rPr>
              <a:t>NOT</a:t>
            </a:r>
            <a:r>
              <a:rPr lang="zh-CN" altLang="en-US">
                <a:latin typeface="Times New Roman" pitchFamily="18" charset="0"/>
              </a:rPr>
              <a:t>指令不影响任何状态标志。</a:t>
            </a:r>
            <a:endParaRPr lang="zh-CN" altLang="en-US" sz="2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（二）布尔和比较指令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4. NOT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F8D00-41BA-4E1D-A1EF-74B896900C49}" type="slidenum">
              <a:rPr lang="zh-CN" altLang="en-US"/>
              <a:pPr/>
              <a:t>100</a:t>
            </a:fld>
            <a:endParaRPr lang="en-US" altLang="zh-CN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820150" cy="5762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表格的例子。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（二）二维数组         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 smtClean="0">
                <a:solidFill>
                  <a:srgbClr val="FF0000"/>
                </a:solidFill>
              </a:rPr>
              <a:t>基址变址</a:t>
            </a:r>
            <a:r>
              <a:rPr lang="zh-CN" altLang="en-US">
                <a:solidFill>
                  <a:srgbClr val="008000"/>
                </a:solidFill>
              </a:rPr>
              <a:t>操作数</a:t>
            </a:r>
            <a:endParaRPr lang="zh-CN" altLang="en-US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986116" name="Text Box 4"/>
          <p:cNvSpPr txBox="1">
            <a:spLocks noChangeArrowheads="1"/>
          </p:cNvSpPr>
          <p:nvPr/>
        </p:nvSpPr>
        <p:spPr bwMode="auto">
          <a:xfrm>
            <a:off x="468313" y="1341438"/>
            <a:ext cx="6335712" cy="37782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/>
              <a:t>.data</a:t>
            </a:r>
          </a:p>
          <a:p>
            <a:pPr algn="l"/>
            <a:r>
              <a:rPr lang="en-US" altLang="zh-CN" sz="2000" dirty="0" err="1"/>
              <a:t>tableB</a:t>
            </a:r>
            <a:r>
              <a:rPr lang="en-US" altLang="zh-CN" sz="2000" dirty="0"/>
              <a:t> BYTE 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10h</a:t>
            </a:r>
            <a:r>
              <a:rPr lang="en-US" altLang="zh-CN" sz="2000" dirty="0"/>
              <a:t>, 20h, 30h, 40h, 50h</a:t>
            </a:r>
          </a:p>
          <a:p>
            <a:pPr algn="l"/>
            <a:r>
              <a:rPr lang="en-US" altLang="zh-CN" sz="2000" dirty="0"/>
              <a:t>       BYTE 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60h</a:t>
            </a:r>
            <a:r>
              <a:rPr lang="en-US" altLang="zh-CN" sz="2000" dirty="0"/>
              <a:t>, 70h, 80h, 90h,0A0h</a:t>
            </a:r>
          </a:p>
          <a:p>
            <a:pPr algn="l"/>
            <a:r>
              <a:rPr lang="en-US" altLang="zh-CN" sz="2000" dirty="0"/>
              <a:t>       BYTE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0B0h,0C0h,0D0h,0E0h,0F0h</a:t>
            </a:r>
            <a:endParaRPr lang="en-US" altLang="zh-CN" sz="2000" dirty="0"/>
          </a:p>
          <a:p>
            <a:pPr algn="l"/>
            <a:r>
              <a:rPr lang="en-US" altLang="zh-CN" sz="2000" dirty="0" err="1"/>
              <a:t>NumCols</a:t>
            </a:r>
            <a:r>
              <a:rPr lang="en-US" altLang="zh-CN" sz="2000" dirty="0"/>
              <a:t> = 5</a:t>
            </a:r>
          </a:p>
          <a:p>
            <a:pPr algn="l"/>
            <a:r>
              <a:rPr lang="en-US" altLang="zh-CN" sz="2000" dirty="0"/>
              <a:t>.code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RowNumber</a:t>
            </a:r>
            <a:r>
              <a:rPr lang="en-US" altLang="zh-CN" sz="2000" dirty="0"/>
              <a:t> = 1			; </a:t>
            </a: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行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ColumnNumber</a:t>
            </a:r>
            <a:r>
              <a:rPr lang="en-US" altLang="zh-CN" sz="2000" dirty="0"/>
              <a:t> = 2		; </a:t>
            </a: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列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ebx,OFFSET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tableB</a:t>
            </a:r>
            <a:endParaRPr lang="en-US" altLang="zh-CN" sz="2000" dirty="0"/>
          </a:p>
          <a:p>
            <a:pPr algn="l"/>
            <a:r>
              <a:rPr lang="en-US" altLang="zh-CN" sz="2000" dirty="0"/>
              <a:t>  add </a:t>
            </a:r>
            <a:r>
              <a:rPr lang="en-US" altLang="zh-CN" sz="2000" dirty="0" err="1"/>
              <a:t>ebx,NumCols</a:t>
            </a:r>
            <a:r>
              <a:rPr lang="en-US" altLang="zh-CN" sz="2000" dirty="0"/>
              <a:t>*</a:t>
            </a:r>
            <a:r>
              <a:rPr lang="en-US" altLang="zh-CN" sz="2000" dirty="0" err="1"/>
              <a:t>RowNumber</a:t>
            </a:r>
            <a:endParaRPr lang="en-US" altLang="zh-CN" sz="2000" dirty="0"/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esi,ColumnNumber</a:t>
            </a:r>
            <a:endParaRPr lang="en-US" altLang="zh-CN" sz="2000" dirty="0"/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al,[</a:t>
            </a:r>
            <a:r>
              <a:rPr lang="en-US" altLang="zh-CN" sz="2000" dirty="0" err="1"/>
              <a:t>ebx+esi</a:t>
            </a:r>
            <a:r>
              <a:rPr lang="en-US" altLang="zh-CN" sz="2000" dirty="0"/>
              <a:t>]		; AL = 80h</a:t>
            </a:r>
          </a:p>
        </p:txBody>
      </p:sp>
      <p:sp>
        <p:nvSpPr>
          <p:cNvPr id="986117" name="Line 5"/>
          <p:cNvSpPr>
            <a:spLocks noChangeShapeType="1"/>
          </p:cNvSpPr>
          <p:nvPr/>
        </p:nvSpPr>
        <p:spPr bwMode="auto">
          <a:xfrm>
            <a:off x="2571736" y="1701800"/>
            <a:ext cx="385765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86118" name="Line 6"/>
          <p:cNvSpPr>
            <a:spLocks noChangeShapeType="1"/>
          </p:cNvSpPr>
          <p:nvPr/>
        </p:nvSpPr>
        <p:spPr bwMode="auto">
          <a:xfrm>
            <a:off x="2571736" y="1701800"/>
            <a:ext cx="0" cy="9366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357950" y="1471602"/>
            <a:ext cx="500066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0066"/>
                </a:solidFill>
              </a:rPr>
              <a:t>列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986120" name="Text Box 8"/>
          <p:cNvSpPr txBox="1">
            <a:spLocks noChangeArrowheads="1"/>
          </p:cNvSpPr>
          <p:nvPr/>
        </p:nvSpPr>
        <p:spPr bwMode="auto">
          <a:xfrm>
            <a:off x="2281225" y="2571744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0066"/>
                </a:solidFill>
              </a:rPr>
              <a:t>行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986121" name="Text Box 9"/>
          <p:cNvSpPr txBox="1">
            <a:spLocks noChangeArrowheads="1"/>
          </p:cNvSpPr>
          <p:nvPr/>
        </p:nvSpPr>
        <p:spPr bwMode="auto">
          <a:xfrm>
            <a:off x="2857488" y="1376363"/>
            <a:ext cx="36718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FF0066"/>
                </a:solidFill>
              </a:rPr>
              <a:t>0    1    2    3    4</a:t>
            </a:r>
          </a:p>
        </p:txBody>
      </p:sp>
      <p:sp>
        <p:nvSpPr>
          <p:cNvPr id="986122" name="Text Box 10"/>
          <p:cNvSpPr txBox="1">
            <a:spLocks noChangeArrowheads="1"/>
          </p:cNvSpPr>
          <p:nvPr/>
        </p:nvSpPr>
        <p:spPr bwMode="auto">
          <a:xfrm>
            <a:off x="2285984" y="1643050"/>
            <a:ext cx="285752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FF0066"/>
                </a:solidFill>
              </a:rPr>
              <a:t>0</a:t>
            </a:r>
          </a:p>
          <a:p>
            <a:pPr algn="l"/>
            <a:r>
              <a:rPr lang="en-US" altLang="zh-CN" sz="2000" dirty="0">
                <a:solidFill>
                  <a:srgbClr val="FF0066"/>
                </a:solidFill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986123" name="AutoShape 11"/>
          <p:cNvSpPr>
            <a:spLocks noChangeArrowheads="1"/>
          </p:cNvSpPr>
          <p:nvPr/>
        </p:nvSpPr>
        <p:spPr bwMode="auto">
          <a:xfrm>
            <a:off x="539750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10</a:t>
            </a:r>
          </a:p>
        </p:txBody>
      </p:sp>
      <p:sp>
        <p:nvSpPr>
          <p:cNvPr id="986125" name="AutoShape 13"/>
          <p:cNvSpPr>
            <a:spLocks noChangeArrowheads="1"/>
          </p:cNvSpPr>
          <p:nvPr/>
        </p:nvSpPr>
        <p:spPr bwMode="auto">
          <a:xfrm>
            <a:off x="1042988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20</a:t>
            </a:r>
          </a:p>
        </p:txBody>
      </p:sp>
      <p:sp>
        <p:nvSpPr>
          <p:cNvPr id="986126" name="AutoShape 14"/>
          <p:cNvSpPr>
            <a:spLocks noChangeArrowheads="1"/>
          </p:cNvSpPr>
          <p:nvPr/>
        </p:nvSpPr>
        <p:spPr bwMode="auto">
          <a:xfrm>
            <a:off x="1547813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30</a:t>
            </a:r>
          </a:p>
        </p:txBody>
      </p:sp>
      <p:sp>
        <p:nvSpPr>
          <p:cNvPr id="986127" name="AutoShape 15"/>
          <p:cNvSpPr>
            <a:spLocks noChangeArrowheads="1"/>
          </p:cNvSpPr>
          <p:nvPr/>
        </p:nvSpPr>
        <p:spPr bwMode="auto">
          <a:xfrm>
            <a:off x="2051050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40</a:t>
            </a:r>
          </a:p>
        </p:txBody>
      </p:sp>
      <p:sp>
        <p:nvSpPr>
          <p:cNvPr id="986128" name="AutoShape 16"/>
          <p:cNvSpPr>
            <a:spLocks noChangeArrowheads="1"/>
          </p:cNvSpPr>
          <p:nvPr/>
        </p:nvSpPr>
        <p:spPr bwMode="auto">
          <a:xfrm>
            <a:off x="2555875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50</a:t>
            </a:r>
          </a:p>
        </p:txBody>
      </p:sp>
      <p:sp>
        <p:nvSpPr>
          <p:cNvPr id="986129" name="AutoShape 17"/>
          <p:cNvSpPr>
            <a:spLocks noChangeArrowheads="1"/>
          </p:cNvSpPr>
          <p:nvPr/>
        </p:nvSpPr>
        <p:spPr bwMode="auto">
          <a:xfrm>
            <a:off x="3059113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60</a:t>
            </a:r>
          </a:p>
        </p:txBody>
      </p:sp>
      <p:sp>
        <p:nvSpPr>
          <p:cNvPr id="986130" name="AutoShape 18"/>
          <p:cNvSpPr>
            <a:spLocks noChangeArrowheads="1"/>
          </p:cNvSpPr>
          <p:nvPr/>
        </p:nvSpPr>
        <p:spPr bwMode="auto">
          <a:xfrm>
            <a:off x="3563938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70</a:t>
            </a:r>
          </a:p>
        </p:txBody>
      </p:sp>
      <p:sp>
        <p:nvSpPr>
          <p:cNvPr id="986131" name="AutoShape 19"/>
          <p:cNvSpPr>
            <a:spLocks noChangeArrowheads="1"/>
          </p:cNvSpPr>
          <p:nvPr/>
        </p:nvSpPr>
        <p:spPr bwMode="auto">
          <a:xfrm>
            <a:off x="4067175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80</a:t>
            </a:r>
          </a:p>
        </p:txBody>
      </p:sp>
      <p:sp>
        <p:nvSpPr>
          <p:cNvPr id="986132" name="AutoShape 20"/>
          <p:cNvSpPr>
            <a:spLocks noChangeArrowheads="1"/>
          </p:cNvSpPr>
          <p:nvPr/>
        </p:nvSpPr>
        <p:spPr bwMode="auto">
          <a:xfrm>
            <a:off x="4572000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90</a:t>
            </a:r>
          </a:p>
        </p:txBody>
      </p:sp>
      <p:sp>
        <p:nvSpPr>
          <p:cNvPr id="986133" name="AutoShape 21"/>
          <p:cNvSpPr>
            <a:spLocks noChangeArrowheads="1"/>
          </p:cNvSpPr>
          <p:nvPr/>
        </p:nvSpPr>
        <p:spPr bwMode="auto">
          <a:xfrm>
            <a:off x="5076825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A0</a:t>
            </a:r>
          </a:p>
        </p:txBody>
      </p:sp>
      <p:sp>
        <p:nvSpPr>
          <p:cNvPr id="986134" name="AutoShape 22"/>
          <p:cNvSpPr>
            <a:spLocks noChangeArrowheads="1"/>
          </p:cNvSpPr>
          <p:nvPr/>
        </p:nvSpPr>
        <p:spPr bwMode="auto">
          <a:xfrm>
            <a:off x="5581650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B0</a:t>
            </a:r>
          </a:p>
        </p:txBody>
      </p:sp>
      <p:sp>
        <p:nvSpPr>
          <p:cNvPr id="986135" name="AutoShape 23"/>
          <p:cNvSpPr>
            <a:spLocks noChangeArrowheads="1"/>
          </p:cNvSpPr>
          <p:nvPr/>
        </p:nvSpPr>
        <p:spPr bwMode="auto">
          <a:xfrm>
            <a:off x="6084888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C0</a:t>
            </a:r>
          </a:p>
        </p:txBody>
      </p:sp>
      <p:sp>
        <p:nvSpPr>
          <p:cNvPr id="986136" name="AutoShape 24"/>
          <p:cNvSpPr>
            <a:spLocks noChangeArrowheads="1"/>
          </p:cNvSpPr>
          <p:nvPr/>
        </p:nvSpPr>
        <p:spPr bwMode="auto">
          <a:xfrm>
            <a:off x="6589713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D0</a:t>
            </a:r>
          </a:p>
        </p:txBody>
      </p:sp>
      <p:sp>
        <p:nvSpPr>
          <p:cNvPr id="986137" name="AutoShape 25"/>
          <p:cNvSpPr>
            <a:spLocks noChangeArrowheads="1"/>
          </p:cNvSpPr>
          <p:nvPr/>
        </p:nvSpPr>
        <p:spPr bwMode="auto">
          <a:xfrm>
            <a:off x="7092950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E0</a:t>
            </a:r>
          </a:p>
        </p:txBody>
      </p:sp>
      <p:sp>
        <p:nvSpPr>
          <p:cNvPr id="986138" name="AutoShape 26"/>
          <p:cNvSpPr>
            <a:spLocks noChangeArrowheads="1"/>
          </p:cNvSpPr>
          <p:nvPr/>
        </p:nvSpPr>
        <p:spPr bwMode="auto">
          <a:xfrm>
            <a:off x="7597775" y="55880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F0</a:t>
            </a:r>
          </a:p>
        </p:txBody>
      </p:sp>
      <p:sp>
        <p:nvSpPr>
          <p:cNvPr id="986140" name="Line 28"/>
          <p:cNvSpPr>
            <a:spLocks noChangeShapeType="1"/>
          </p:cNvSpPr>
          <p:nvPr/>
        </p:nvSpPr>
        <p:spPr bwMode="auto">
          <a:xfrm flipV="1">
            <a:off x="3348038" y="6092825"/>
            <a:ext cx="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86141" name="Line 29"/>
          <p:cNvSpPr>
            <a:spLocks noChangeShapeType="1"/>
          </p:cNvSpPr>
          <p:nvPr/>
        </p:nvSpPr>
        <p:spPr bwMode="auto">
          <a:xfrm flipV="1">
            <a:off x="4356100" y="6092825"/>
            <a:ext cx="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86142" name="Text Box 30"/>
          <p:cNvSpPr txBox="1">
            <a:spLocks noChangeArrowheads="1"/>
          </p:cNvSpPr>
          <p:nvPr/>
        </p:nvSpPr>
        <p:spPr bwMode="auto">
          <a:xfrm>
            <a:off x="2484438" y="6308725"/>
            <a:ext cx="11509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[EBX]</a:t>
            </a:r>
          </a:p>
        </p:txBody>
      </p:sp>
      <p:sp>
        <p:nvSpPr>
          <p:cNvPr id="986143" name="Text Box 31"/>
          <p:cNvSpPr txBox="1">
            <a:spLocks noChangeArrowheads="1"/>
          </p:cNvSpPr>
          <p:nvPr/>
        </p:nvSpPr>
        <p:spPr bwMode="auto">
          <a:xfrm>
            <a:off x="3778250" y="6308725"/>
            <a:ext cx="18732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[EBX+ESI]</a:t>
            </a:r>
          </a:p>
        </p:txBody>
      </p:sp>
      <p:sp>
        <p:nvSpPr>
          <p:cNvPr id="986144" name="AutoShape 32"/>
          <p:cNvSpPr>
            <a:spLocks/>
          </p:cNvSpPr>
          <p:nvPr/>
        </p:nvSpPr>
        <p:spPr bwMode="auto">
          <a:xfrm rot="5400000">
            <a:off x="1655763" y="4184650"/>
            <a:ext cx="215900" cy="2447925"/>
          </a:xfrm>
          <a:prstGeom prst="leftBrace">
            <a:avLst>
              <a:gd name="adj1" fmla="val 36744"/>
              <a:gd name="adj2" fmla="val 50000"/>
            </a:avLst>
          </a:prstGeom>
          <a:noFill/>
          <a:ln w="19050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6145" name="AutoShape 33"/>
          <p:cNvSpPr>
            <a:spLocks/>
          </p:cNvSpPr>
          <p:nvPr/>
        </p:nvSpPr>
        <p:spPr bwMode="auto">
          <a:xfrm rot="5400000">
            <a:off x="4247357" y="4256881"/>
            <a:ext cx="215900" cy="2303463"/>
          </a:xfrm>
          <a:prstGeom prst="leftBrace">
            <a:avLst>
              <a:gd name="adj1" fmla="val 34576"/>
              <a:gd name="adj2" fmla="val 50000"/>
            </a:avLst>
          </a:prstGeom>
          <a:noFill/>
          <a:ln w="19050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6146" name="AutoShape 34"/>
          <p:cNvSpPr>
            <a:spLocks/>
          </p:cNvSpPr>
          <p:nvPr/>
        </p:nvSpPr>
        <p:spPr bwMode="auto">
          <a:xfrm rot="5400000">
            <a:off x="6768307" y="4256881"/>
            <a:ext cx="215900" cy="2303463"/>
          </a:xfrm>
          <a:prstGeom prst="leftBrace">
            <a:avLst>
              <a:gd name="adj1" fmla="val 34576"/>
              <a:gd name="adj2" fmla="val 50000"/>
            </a:avLst>
          </a:prstGeom>
          <a:noFill/>
          <a:ln w="19050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6147" name="Line 35"/>
          <p:cNvSpPr>
            <a:spLocks noChangeShapeType="1"/>
          </p:cNvSpPr>
          <p:nvPr/>
        </p:nvSpPr>
        <p:spPr bwMode="auto">
          <a:xfrm>
            <a:off x="3059113" y="5372100"/>
            <a:ext cx="0" cy="9366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86148" name="Line 36"/>
          <p:cNvSpPr>
            <a:spLocks noChangeShapeType="1"/>
          </p:cNvSpPr>
          <p:nvPr/>
        </p:nvSpPr>
        <p:spPr bwMode="auto">
          <a:xfrm>
            <a:off x="5580063" y="5372100"/>
            <a:ext cx="0" cy="9366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86149" name="Text Box 37"/>
          <p:cNvSpPr txBox="1">
            <a:spLocks noChangeArrowheads="1"/>
          </p:cNvSpPr>
          <p:nvPr/>
        </p:nvSpPr>
        <p:spPr bwMode="auto">
          <a:xfrm>
            <a:off x="1187450" y="5157788"/>
            <a:ext cx="11509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第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行</a:t>
            </a:r>
          </a:p>
        </p:txBody>
      </p:sp>
      <p:sp>
        <p:nvSpPr>
          <p:cNvPr id="986150" name="Text Box 38"/>
          <p:cNvSpPr txBox="1">
            <a:spLocks noChangeArrowheads="1"/>
          </p:cNvSpPr>
          <p:nvPr/>
        </p:nvSpPr>
        <p:spPr bwMode="auto">
          <a:xfrm>
            <a:off x="3779838" y="5157788"/>
            <a:ext cx="11509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第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行</a:t>
            </a:r>
          </a:p>
        </p:txBody>
      </p:sp>
      <p:sp>
        <p:nvSpPr>
          <p:cNvPr id="986151" name="Text Box 39"/>
          <p:cNvSpPr txBox="1">
            <a:spLocks noChangeArrowheads="1"/>
          </p:cNvSpPr>
          <p:nvPr/>
        </p:nvSpPr>
        <p:spPr bwMode="auto">
          <a:xfrm>
            <a:off x="6300788" y="5157788"/>
            <a:ext cx="11509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第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行</a:t>
            </a:r>
          </a:p>
        </p:txBody>
      </p:sp>
      <p:sp>
        <p:nvSpPr>
          <p:cNvPr id="986152" name="Text Box 40"/>
          <p:cNvSpPr txBox="1">
            <a:spLocks noChangeArrowheads="1"/>
          </p:cNvSpPr>
          <p:nvPr/>
        </p:nvSpPr>
        <p:spPr bwMode="auto">
          <a:xfrm>
            <a:off x="250825" y="6308725"/>
            <a:ext cx="13684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tableB</a:t>
            </a:r>
          </a:p>
        </p:txBody>
      </p:sp>
      <p:sp>
        <p:nvSpPr>
          <p:cNvPr id="986153" name="Line 41"/>
          <p:cNvSpPr>
            <a:spLocks noChangeShapeType="1"/>
          </p:cNvSpPr>
          <p:nvPr/>
        </p:nvSpPr>
        <p:spPr bwMode="auto">
          <a:xfrm flipV="1">
            <a:off x="827088" y="6092825"/>
            <a:ext cx="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86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86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86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86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8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7" grpId="0" animBg="1"/>
      <p:bldP spid="986118" grpId="0" animBg="1"/>
      <p:bldP spid="986119" grpId="0"/>
      <p:bldP spid="986120" grpId="0"/>
      <p:bldP spid="986121" grpId="0"/>
      <p:bldP spid="98612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D349C8-858F-4170-B6DC-EB8EB8AF8955}" type="slidenum">
              <a:rPr lang="zh-CN" altLang="en-US"/>
              <a:pPr/>
              <a:t>101</a:t>
            </a:fld>
            <a:endParaRPr lang="en-US" altLang="zh-CN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820150" cy="57610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Courier New" pitchFamily="49" charset="0"/>
              </a:rPr>
              <a:t>相对基值变址操作数：</a:t>
            </a:r>
            <a:br>
              <a:rPr lang="zh-CN" altLang="en-US" dirty="0">
                <a:latin typeface="Courier New" pitchFamily="49" charset="0"/>
              </a:rPr>
            </a:br>
            <a:r>
              <a:rPr lang="zh-CN" altLang="en-US" dirty="0">
                <a:solidFill>
                  <a:schemeClr val="bg2"/>
                </a:solidFill>
                <a:latin typeface="Courier New" pitchFamily="49" charset="0"/>
                <a:ea typeface="黑体" pitchFamily="2" charset="-122"/>
              </a:rPr>
              <a:t>有效地址偏移</a:t>
            </a:r>
            <a:r>
              <a:rPr lang="zh-CN" altLang="en-US" dirty="0">
                <a:latin typeface="Courier New" pitchFamily="49" charset="0"/>
              </a:rPr>
              <a:t>＝</a:t>
            </a:r>
            <a:r>
              <a:rPr lang="zh-CN" altLang="en-US" dirty="0">
                <a:solidFill>
                  <a:srgbClr val="CC0066"/>
                </a:solidFill>
                <a:latin typeface="Courier New" pitchFamily="49" charset="0"/>
              </a:rPr>
              <a:t>偏移</a:t>
            </a:r>
            <a:r>
              <a:rPr lang="zh-CN" altLang="en-US" dirty="0">
                <a:latin typeface="Courier New" pitchFamily="49" charset="0"/>
              </a:rPr>
              <a:t>＋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</a:rPr>
              <a:t>基址寄存器</a:t>
            </a:r>
            <a:r>
              <a:rPr lang="zh-CN" altLang="en-US" dirty="0">
                <a:latin typeface="Courier New" pitchFamily="49" charset="0"/>
              </a:rPr>
              <a:t>＋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变址寄存器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Courier New" pitchFamily="49" charset="0"/>
              </a:rPr>
              <a:t>几种常见的格式：</a:t>
            </a:r>
            <a:br>
              <a:rPr lang="zh-CN" altLang="en-US" dirty="0">
                <a:latin typeface="Courier New" pitchFamily="49" charset="0"/>
              </a:rPr>
            </a:br>
            <a:r>
              <a:rPr lang="en-US" altLang="zh-CN" sz="2400" dirty="0">
                <a:solidFill>
                  <a:schemeClr val="bg2"/>
                </a:solidFill>
                <a:latin typeface="Courier New" pitchFamily="49" charset="0"/>
              </a:rPr>
              <a:t>[base + index + displacement]</a:t>
            </a:r>
            <a:br>
              <a:rPr lang="en-US" altLang="zh-CN" sz="2400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altLang="zh-CN" sz="2400" dirty="0">
                <a:solidFill>
                  <a:schemeClr val="bg2"/>
                </a:solidFill>
                <a:latin typeface="Courier New" pitchFamily="49" charset="0"/>
              </a:rPr>
              <a:t>displacement[base + index]</a:t>
            </a:r>
            <a:br>
              <a:rPr lang="en-US" altLang="zh-CN" sz="2400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altLang="zh-CN" sz="2400" dirty="0">
                <a:solidFill>
                  <a:schemeClr val="bg2"/>
                </a:solidFill>
                <a:latin typeface="Courier New" pitchFamily="49" charset="0"/>
              </a:rPr>
              <a:t>displacement[base][index]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偏移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>
                <a:latin typeface="Times New Roman" pitchFamily="18" charset="0"/>
              </a:rPr>
              <a:t>Displacement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：变量的名字；常量表达式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 dirty="0" smtClean="0">
                <a:latin typeface="Times New Roman" pitchFamily="18" charset="0"/>
              </a:rPr>
              <a:t>基址、</a:t>
            </a:r>
            <a:r>
              <a:rPr lang="zh-CN" altLang="en-US" dirty="0">
                <a:latin typeface="Times New Roman" pitchFamily="18" charset="0"/>
              </a:rPr>
              <a:t>变址：</a:t>
            </a:r>
          </a:p>
          <a:p>
            <a:pPr marL="1439863" lvl="2"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保护模式：任意</a:t>
            </a:r>
            <a:r>
              <a:rPr lang="en-US" altLang="zh-CN" dirty="0">
                <a:latin typeface="Times New Roman" pitchFamily="18" charset="0"/>
              </a:rPr>
              <a:t>32</a:t>
            </a:r>
            <a:r>
              <a:rPr lang="zh-CN" altLang="en-US" dirty="0">
                <a:latin typeface="Times New Roman" pitchFamily="18" charset="0"/>
              </a:rPr>
              <a:t>位寄存器</a:t>
            </a:r>
          </a:p>
          <a:p>
            <a:pPr marL="1439863" lvl="2"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实地址模式：</a:t>
            </a:r>
            <a:r>
              <a:rPr lang="en-US" altLang="zh-CN" dirty="0">
                <a:latin typeface="Times New Roman" pitchFamily="18" charset="0"/>
              </a:rPr>
              <a:t>BX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BP</a:t>
            </a:r>
            <a:r>
              <a:rPr lang="zh-CN" altLang="en-US" dirty="0">
                <a:latin typeface="Times New Roman" pitchFamily="18" charset="0"/>
              </a:rPr>
              <a:t>；</a:t>
            </a:r>
            <a:r>
              <a:rPr lang="en-US" altLang="zh-CN" dirty="0">
                <a:latin typeface="Times New Roman" pitchFamily="18" charset="0"/>
              </a:rPr>
              <a:t>SI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DI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表格的例子：</a:t>
            </a:r>
            <a:r>
              <a:rPr lang="en-US" altLang="zh-CN" dirty="0" err="1">
                <a:latin typeface="Courier New" pitchFamily="49" charset="0"/>
              </a:rPr>
              <a:t>tableB</a:t>
            </a:r>
            <a:r>
              <a:rPr lang="en-US" altLang="zh-CN" dirty="0">
                <a:latin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</a:rPr>
              <a:t>ebx</a:t>
            </a:r>
            <a:r>
              <a:rPr lang="en-US" altLang="zh-CN" dirty="0">
                <a:latin typeface="Courier New" pitchFamily="49" charset="0"/>
              </a:rPr>
              <a:t> + </a:t>
            </a:r>
            <a:r>
              <a:rPr lang="en-US" altLang="zh-CN" dirty="0" err="1">
                <a:latin typeface="Courier New" pitchFamily="49" charset="0"/>
              </a:rPr>
              <a:t>esi</a:t>
            </a:r>
            <a:r>
              <a:rPr lang="en-US" altLang="zh-CN" dirty="0">
                <a:latin typeface="Courier New" pitchFamily="49" charset="0"/>
              </a:rPr>
              <a:t>]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（二）二维数组         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 smtClean="0">
                <a:solidFill>
                  <a:srgbClr val="CC0066"/>
                </a:solidFill>
              </a:rPr>
              <a:t>相对</a:t>
            </a:r>
            <a:r>
              <a:rPr lang="zh-CN" altLang="en-US" smtClean="0">
                <a:solidFill>
                  <a:srgbClr val="FF0000"/>
                </a:solidFill>
              </a:rPr>
              <a:t>基址变址</a:t>
            </a:r>
            <a:r>
              <a:rPr lang="zh-CN" altLang="en-US">
                <a:solidFill>
                  <a:srgbClr val="008000"/>
                </a:solidFill>
              </a:rPr>
              <a:t>操作数</a:t>
            </a:r>
            <a:endParaRPr lang="zh-CN" altLang="en-US">
              <a:solidFill>
                <a:srgbClr val="008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21EEC-C93E-474C-8D6D-438E1A750ECA}" type="slidenum">
              <a:rPr lang="zh-CN" altLang="en-US"/>
              <a:pPr/>
              <a:t>102</a:t>
            </a:fld>
            <a:endParaRPr lang="en-US" altLang="zh-CN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820150" cy="5762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表格的例子：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（二）二维数组         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 smtClean="0">
                <a:solidFill>
                  <a:srgbClr val="CC0066"/>
                </a:solidFill>
              </a:rPr>
              <a:t>相对</a:t>
            </a:r>
            <a:r>
              <a:rPr lang="zh-CN" altLang="en-US" smtClean="0">
                <a:solidFill>
                  <a:srgbClr val="FF0000"/>
                </a:solidFill>
              </a:rPr>
              <a:t>基址变址</a:t>
            </a:r>
            <a:r>
              <a:rPr lang="zh-CN" altLang="en-US">
                <a:solidFill>
                  <a:srgbClr val="008000"/>
                </a:solidFill>
              </a:rPr>
              <a:t>操作数</a:t>
            </a:r>
            <a:endParaRPr lang="zh-CN" altLang="en-US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988164" name="Text Box 4"/>
          <p:cNvSpPr txBox="1">
            <a:spLocks noChangeArrowheads="1"/>
          </p:cNvSpPr>
          <p:nvPr/>
        </p:nvSpPr>
        <p:spPr bwMode="auto">
          <a:xfrm>
            <a:off x="468313" y="1341438"/>
            <a:ext cx="7704137" cy="34734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/>
              <a:t>.data</a:t>
            </a:r>
          </a:p>
          <a:p>
            <a:pPr algn="l"/>
            <a:r>
              <a:rPr lang="en-US" altLang="zh-CN" sz="2000" dirty="0" err="1"/>
              <a:t>tableB</a:t>
            </a:r>
            <a:r>
              <a:rPr lang="en-US" altLang="zh-CN" sz="2000" dirty="0"/>
              <a:t> BYTE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10h, 20h, 30h, 40h, 50h</a:t>
            </a:r>
          </a:p>
          <a:p>
            <a:pPr algn="l"/>
            <a:r>
              <a:rPr lang="en-US" altLang="zh-CN" sz="2000" dirty="0"/>
              <a:t>       </a:t>
            </a:r>
            <a:r>
              <a:rPr lang="en-US" altLang="zh-CN" sz="2000" dirty="0" smtClean="0"/>
              <a:t>BYTE    </a:t>
            </a:r>
            <a:r>
              <a:rPr lang="en-US" altLang="zh-CN" sz="2000" dirty="0"/>
              <a:t>60h, 70h, 80h, 90h,0A0h</a:t>
            </a:r>
          </a:p>
          <a:p>
            <a:pPr algn="l"/>
            <a:r>
              <a:rPr lang="en-US" altLang="zh-CN" sz="2000" dirty="0"/>
              <a:t>       </a:t>
            </a:r>
            <a:r>
              <a:rPr lang="en-US" altLang="zh-CN" sz="2000" dirty="0" smtClean="0"/>
              <a:t>BYTE   </a:t>
            </a:r>
            <a:r>
              <a:rPr lang="en-US" altLang="zh-CN" sz="2000" dirty="0"/>
              <a:t>0B0h,0C0h,0D0h,0E0h,0F0h</a:t>
            </a:r>
          </a:p>
          <a:p>
            <a:pPr algn="l"/>
            <a:r>
              <a:rPr lang="en-US" altLang="zh-CN" sz="2000" dirty="0" err="1"/>
              <a:t>NumCols</a:t>
            </a:r>
            <a:r>
              <a:rPr lang="en-US" altLang="zh-CN" sz="2000" dirty="0"/>
              <a:t> = 5</a:t>
            </a:r>
          </a:p>
          <a:p>
            <a:pPr algn="l"/>
            <a:r>
              <a:rPr lang="en-US" altLang="zh-CN" sz="2000" dirty="0"/>
              <a:t>.code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RowNumber</a:t>
            </a:r>
            <a:r>
              <a:rPr lang="en-US" altLang="zh-CN" sz="2000" dirty="0"/>
              <a:t> = 1			; </a:t>
            </a: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行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ColumnNumber</a:t>
            </a:r>
            <a:r>
              <a:rPr lang="en-US" altLang="zh-CN" sz="2000" dirty="0"/>
              <a:t> = 2		; </a:t>
            </a: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列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ebx,NumCols</a:t>
            </a:r>
            <a:r>
              <a:rPr lang="en-US" altLang="zh-CN" sz="2000" dirty="0"/>
              <a:t>*</a:t>
            </a:r>
            <a:r>
              <a:rPr lang="en-US" altLang="zh-CN" sz="2000" dirty="0" err="1"/>
              <a:t>RowNumber</a:t>
            </a:r>
            <a:r>
              <a:rPr lang="en-US" altLang="zh-CN" sz="2000" dirty="0"/>
              <a:t>	; </a:t>
            </a: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行起始地址：</a:t>
            </a:r>
            <a:r>
              <a:rPr lang="en-US" altLang="zh-CN" sz="2000" dirty="0"/>
              <a:t>5×1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esi,ColumnNumber</a:t>
            </a:r>
            <a:r>
              <a:rPr lang="en-US" altLang="zh-CN" sz="2000" dirty="0"/>
              <a:t>		; </a:t>
            </a:r>
            <a:r>
              <a:rPr lang="zh-CN" altLang="en-US" sz="2000" dirty="0"/>
              <a:t>列号：</a:t>
            </a:r>
            <a:r>
              <a:rPr lang="en-US" altLang="zh-CN" sz="2000" dirty="0"/>
              <a:t>2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al,tableB</a:t>
            </a:r>
            <a:r>
              <a:rPr lang="en-US" altLang="zh-CN" sz="2000" dirty="0"/>
              <a:t>[</a:t>
            </a:r>
            <a:r>
              <a:rPr lang="en-US" altLang="zh-CN" sz="2000" dirty="0" err="1"/>
              <a:t>ebx+esi</a:t>
            </a:r>
            <a:r>
              <a:rPr lang="en-US" altLang="zh-CN" sz="2000" dirty="0"/>
              <a:t>]	; AL = 80h</a:t>
            </a:r>
          </a:p>
        </p:txBody>
      </p:sp>
      <p:sp>
        <p:nvSpPr>
          <p:cNvPr id="988171" name="AutoShape 11"/>
          <p:cNvSpPr>
            <a:spLocks noChangeArrowheads="1"/>
          </p:cNvSpPr>
          <p:nvPr/>
        </p:nvSpPr>
        <p:spPr bwMode="auto">
          <a:xfrm>
            <a:off x="539750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10</a:t>
            </a:r>
          </a:p>
        </p:txBody>
      </p:sp>
      <p:sp>
        <p:nvSpPr>
          <p:cNvPr id="988172" name="AutoShape 12"/>
          <p:cNvSpPr>
            <a:spLocks noChangeArrowheads="1"/>
          </p:cNvSpPr>
          <p:nvPr/>
        </p:nvSpPr>
        <p:spPr bwMode="auto">
          <a:xfrm>
            <a:off x="1042988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20</a:t>
            </a:r>
          </a:p>
        </p:txBody>
      </p:sp>
      <p:sp>
        <p:nvSpPr>
          <p:cNvPr id="988173" name="AutoShape 13"/>
          <p:cNvSpPr>
            <a:spLocks noChangeArrowheads="1"/>
          </p:cNvSpPr>
          <p:nvPr/>
        </p:nvSpPr>
        <p:spPr bwMode="auto">
          <a:xfrm>
            <a:off x="1547813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30</a:t>
            </a:r>
          </a:p>
        </p:txBody>
      </p:sp>
      <p:sp>
        <p:nvSpPr>
          <p:cNvPr id="988174" name="AutoShape 14"/>
          <p:cNvSpPr>
            <a:spLocks noChangeArrowheads="1"/>
          </p:cNvSpPr>
          <p:nvPr/>
        </p:nvSpPr>
        <p:spPr bwMode="auto">
          <a:xfrm>
            <a:off x="2051050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40</a:t>
            </a:r>
          </a:p>
        </p:txBody>
      </p:sp>
      <p:sp>
        <p:nvSpPr>
          <p:cNvPr id="988175" name="AutoShape 15"/>
          <p:cNvSpPr>
            <a:spLocks noChangeArrowheads="1"/>
          </p:cNvSpPr>
          <p:nvPr/>
        </p:nvSpPr>
        <p:spPr bwMode="auto">
          <a:xfrm>
            <a:off x="2555875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50</a:t>
            </a:r>
          </a:p>
        </p:txBody>
      </p:sp>
      <p:sp>
        <p:nvSpPr>
          <p:cNvPr id="988176" name="AutoShape 16"/>
          <p:cNvSpPr>
            <a:spLocks noChangeArrowheads="1"/>
          </p:cNvSpPr>
          <p:nvPr/>
        </p:nvSpPr>
        <p:spPr bwMode="auto">
          <a:xfrm>
            <a:off x="3059113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60</a:t>
            </a:r>
          </a:p>
        </p:txBody>
      </p:sp>
      <p:sp>
        <p:nvSpPr>
          <p:cNvPr id="988177" name="AutoShape 17"/>
          <p:cNvSpPr>
            <a:spLocks noChangeArrowheads="1"/>
          </p:cNvSpPr>
          <p:nvPr/>
        </p:nvSpPr>
        <p:spPr bwMode="auto">
          <a:xfrm>
            <a:off x="3563938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70</a:t>
            </a:r>
          </a:p>
        </p:txBody>
      </p:sp>
      <p:sp>
        <p:nvSpPr>
          <p:cNvPr id="988178" name="AutoShape 18"/>
          <p:cNvSpPr>
            <a:spLocks noChangeArrowheads="1"/>
          </p:cNvSpPr>
          <p:nvPr/>
        </p:nvSpPr>
        <p:spPr bwMode="auto">
          <a:xfrm>
            <a:off x="4067175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80</a:t>
            </a:r>
          </a:p>
        </p:txBody>
      </p:sp>
      <p:sp>
        <p:nvSpPr>
          <p:cNvPr id="988179" name="AutoShape 19"/>
          <p:cNvSpPr>
            <a:spLocks noChangeArrowheads="1"/>
          </p:cNvSpPr>
          <p:nvPr/>
        </p:nvSpPr>
        <p:spPr bwMode="auto">
          <a:xfrm>
            <a:off x="4572000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90</a:t>
            </a:r>
          </a:p>
        </p:txBody>
      </p:sp>
      <p:sp>
        <p:nvSpPr>
          <p:cNvPr id="988180" name="AutoShape 20"/>
          <p:cNvSpPr>
            <a:spLocks noChangeArrowheads="1"/>
          </p:cNvSpPr>
          <p:nvPr/>
        </p:nvSpPr>
        <p:spPr bwMode="auto">
          <a:xfrm>
            <a:off x="5076825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A0</a:t>
            </a:r>
          </a:p>
        </p:txBody>
      </p:sp>
      <p:sp>
        <p:nvSpPr>
          <p:cNvPr id="988181" name="AutoShape 21"/>
          <p:cNvSpPr>
            <a:spLocks noChangeArrowheads="1"/>
          </p:cNvSpPr>
          <p:nvPr/>
        </p:nvSpPr>
        <p:spPr bwMode="auto">
          <a:xfrm>
            <a:off x="5581650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B0</a:t>
            </a:r>
          </a:p>
        </p:txBody>
      </p:sp>
      <p:sp>
        <p:nvSpPr>
          <p:cNvPr id="988182" name="AutoShape 22"/>
          <p:cNvSpPr>
            <a:spLocks noChangeArrowheads="1"/>
          </p:cNvSpPr>
          <p:nvPr/>
        </p:nvSpPr>
        <p:spPr bwMode="auto">
          <a:xfrm>
            <a:off x="6084888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C0</a:t>
            </a:r>
          </a:p>
        </p:txBody>
      </p:sp>
      <p:sp>
        <p:nvSpPr>
          <p:cNvPr id="988183" name="AutoShape 23"/>
          <p:cNvSpPr>
            <a:spLocks noChangeArrowheads="1"/>
          </p:cNvSpPr>
          <p:nvPr/>
        </p:nvSpPr>
        <p:spPr bwMode="auto">
          <a:xfrm>
            <a:off x="6589713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D0</a:t>
            </a:r>
          </a:p>
        </p:txBody>
      </p:sp>
      <p:sp>
        <p:nvSpPr>
          <p:cNvPr id="988184" name="AutoShape 24"/>
          <p:cNvSpPr>
            <a:spLocks noChangeArrowheads="1"/>
          </p:cNvSpPr>
          <p:nvPr/>
        </p:nvSpPr>
        <p:spPr bwMode="auto">
          <a:xfrm>
            <a:off x="7092950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E0</a:t>
            </a:r>
          </a:p>
        </p:txBody>
      </p:sp>
      <p:sp>
        <p:nvSpPr>
          <p:cNvPr id="988185" name="AutoShape 25"/>
          <p:cNvSpPr>
            <a:spLocks noChangeArrowheads="1"/>
          </p:cNvSpPr>
          <p:nvPr/>
        </p:nvSpPr>
        <p:spPr bwMode="auto">
          <a:xfrm>
            <a:off x="7597775" y="5372100"/>
            <a:ext cx="647700" cy="576263"/>
          </a:xfrm>
          <a:prstGeom prst="cube">
            <a:avLst>
              <a:gd name="adj" fmla="val 25000"/>
            </a:avLst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F0</a:t>
            </a:r>
          </a:p>
        </p:txBody>
      </p:sp>
      <p:sp>
        <p:nvSpPr>
          <p:cNvPr id="988186" name="Line 26"/>
          <p:cNvSpPr>
            <a:spLocks noChangeShapeType="1"/>
          </p:cNvSpPr>
          <p:nvPr/>
        </p:nvSpPr>
        <p:spPr bwMode="auto">
          <a:xfrm flipV="1">
            <a:off x="3348038" y="5876925"/>
            <a:ext cx="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88187" name="Line 27"/>
          <p:cNvSpPr>
            <a:spLocks noChangeShapeType="1"/>
          </p:cNvSpPr>
          <p:nvPr/>
        </p:nvSpPr>
        <p:spPr bwMode="auto">
          <a:xfrm flipV="1">
            <a:off x="4356100" y="5876925"/>
            <a:ext cx="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88188" name="Text Box 28"/>
          <p:cNvSpPr txBox="1">
            <a:spLocks noChangeArrowheads="1"/>
          </p:cNvSpPr>
          <p:nvPr/>
        </p:nvSpPr>
        <p:spPr bwMode="auto">
          <a:xfrm>
            <a:off x="1619250" y="6092825"/>
            <a:ext cx="22320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tableB[EBX]</a:t>
            </a:r>
          </a:p>
        </p:txBody>
      </p:sp>
      <p:sp>
        <p:nvSpPr>
          <p:cNvPr id="988189" name="Text Box 29"/>
          <p:cNvSpPr txBox="1">
            <a:spLocks noChangeArrowheads="1"/>
          </p:cNvSpPr>
          <p:nvPr/>
        </p:nvSpPr>
        <p:spPr bwMode="auto">
          <a:xfrm>
            <a:off x="3994150" y="6092825"/>
            <a:ext cx="29543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tableB[EBX+ESI]</a:t>
            </a:r>
          </a:p>
        </p:txBody>
      </p:sp>
      <p:sp>
        <p:nvSpPr>
          <p:cNvPr id="988190" name="AutoShape 30"/>
          <p:cNvSpPr>
            <a:spLocks/>
          </p:cNvSpPr>
          <p:nvPr/>
        </p:nvSpPr>
        <p:spPr bwMode="auto">
          <a:xfrm rot="5400000">
            <a:off x="1655763" y="3968750"/>
            <a:ext cx="215900" cy="2447925"/>
          </a:xfrm>
          <a:prstGeom prst="leftBrace">
            <a:avLst>
              <a:gd name="adj1" fmla="val 36744"/>
              <a:gd name="adj2" fmla="val 50000"/>
            </a:avLst>
          </a:prstGeom>
          <a:noFill/>
          <a:ln w="19050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8191" name="AutoShape 31"/>
          <p:cNvSpPr>
            <a:spLocks/>
          </p:cNvSpPr>
          <p:nvPr/>
        </p:nvSpPr>
        <p:spPr bwMode="auto">
          <a:xfrm rot="5400000">
            <a:off x="4247357" y="4040981"/>
            <a:ext cx="215900" cy="2303463"/>
          </a:xfrm>
          <a:prstGeom prst="leftBrace">
            <a:avLst>
              <a:gd name="adj1" fmla="val 34576"/>
              <a:gd name="adj2" fmla="val 50000"/>
            </a:avLst>
          </a:prstGeom>
          <a:noFill/>
          <a:ln w="19050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8192" name="AutoShape 32"/>
          <p:cNvSpPr>
            <a:spLocks/>
          </p:cNvSpPr>
          <p:nvPr/>
        </p:nvSpPr>
        <p:spPr bwMode="auto">
          <a:xfrm rot="5400000">
            <a:off x="6768307" y="4040981"/>
            <a:ext cx="215900" cy="2303463"/>
          </a:xfrm>
          <a:prstGeom prst="leftBrace">
            <a:avLst>
              <a:gd name="adj1" fmla="val 34576"/>
              <a:gd name="adj2" fmla="val 50000"/>
            </a:avLst>
          </a:prstGeom>
          <a:noFill/>
          <a:ln w="19050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8193" name="Line 33"/>
          <p:cNvSpPr>
            <a:spLocks noChangeShapeType="1"/>
          </p:cNvSpPr>
          <p:nvPr/>
        </p:nvSpPr>
        <p:spPr bwMode="auto">
          <a:xfrm>
            <a:off x="3059113" y="5156200"/>
            <a:ext cx="0" cy="9366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88194" name="Line 34"/>
          <p:cNvSpPr>
            <a:spLocks noChangeShapeType="1"/>
          </p:cNvSpPr>
          <p:nvPr/>
        </p:nvSpPr>
        <p:spPr bwMode="auto">
          <a:xfrm>
            <a:off x="5580063" y="5156200"/>
            <a:ext cx="0" cy="9366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88195" name="Text Box 35"/>
          <p:cNvSpPr txBox="1">
            <a:spLocks noChangeArrowheads="1"/>
          </p:cNvSpPr>
          <p:nvPr/>
        </p:nvSpPr>
        <p:spPr bwMode="auto">
          <a:xfrm>
            <a:off x="1187450" y="4941888"/>
            <a:ext cx="11509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第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行</a:t>
            </a:r>
          </a:p>
        </p:txBody>
      </p:sp>
      <p:sp>
        <p:nvSpPr>
          <p:cNvPr id="988196" name="Text Box 36"/>
          <p:cNvSpPr txBox="1">
            <a:spLocks noChangeArrowheads="1"/>
          </p:cNvSpPr>
          <p:nvPr/>
        </p:nvSpPr>
        <p:spPr bwMode="auto">
          <a:xfrm>
            <a:off x="3779838" y="4941888"/>
            <a:ext cx="11509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第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行</a:t>
            </a:r>
          </a:p>
        </p:txBody>
      </p:sp>
      <p:sp>
        <p:nvSpPr>
          <p:cNvPr id="988197" name="Text Box 37"/>
          <p:cNvSpPr txBox="1">
            <a:spLocks noChangeArrowheads="1"/>
          </p:cNvSpPr>
          <p:nvPr/>
        </p:nvSpPr>
        <p:spPr bwMode="auto">
          <a:xfrm>
            <a:off x="6300788" y="4941888"/>
            <a:ext cx="11509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第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行</a:t>
            </a:r>
          </a:p>
        </p:txBody>
      </p:sp>
      <p:sp>
        <p:nvSpPr>
          <p:cNvPr id="988198" name="Text Box 38"/>
          <p:cNvSpPr txBox="1">
            <a:spLocks noChangeArrowheads="1"/>
          </p:cNvSpPr>
          <p:nvPr/>
        </p:nvSpPr>
        <p:spPr bwMode="auto">
          <a:xfrm>
            <a:off x="250825" y="6092825"/>
            <a:ext cx="13684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tableB</a:t>
            </a:r>
          </a:p>
        </p:txBody>
      </p:sp>
      <p:sp>
        <p:nvSpPr>
          <p:cNvPr id="988199" name="Line 39"/>
          <p:cNvSpPr>
            <a:spLocks noChangeShapeType="1"/>
          </p:cNvSpPr>
          <p:nvPr/>
        </p:nvSpPr>
        <p:spPr bwMode="auto">
          <a:xfrm flipV="1">
            <a:off x="827088" y="5876925"/>
            <a:ext cx="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>
            <a:off x="2571736" y="1701800"/>
            <a:ext cx="4000528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" name="Line 6"/>
          <p:cNvSpPr>
            <a:spLocks noChangeShapeType="1"/>
          </p:cNvSpPr>
          <p:nvPr/>
        </p:nvSpPr>
        <p:spPr bwMode="auto">
          <a:xfrm>
            <a:off x="2571736" y="1701800"/>
            <a:ext cx="0" cy="9366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500826" y="1471602"/>
            <a:ext cx="500066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0066"/>
                </a:solidFill>
              </a:rPr>
              <a:t>列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281225" y="2571744"/>
            <a:ext cx="5762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0066"/>
                </a:solidFill>
              </a:rPr>
              <a:t>行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857488" y="1376363"/>
            <a:ext cx="36718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FF0066"/>
                </a:solidFill>
              </a:rPr>
              <a:t>0    1    2    3    4</a:t>
            </a: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2285984" y="1643050"/>
            <a:ext cx="285752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FF0066"/>
                </a:solidFill>
              </a:rPr>
              <a:t>0</a:t>
            </a:r>
          </a:p>
          <a:p>
            <a:pPr algn="l"/>
            <a:r>
              <a:rPr lang="en-US" altLang="zh-CN" sz="2000" dirty="0">
                <a:solidFill>
                  <a:srgbClr val="FF0066"/>
                </a:solidFill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FF0066"/>
                </a:solidFill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/>
      <p:bldP spid="45" grpId="0"/>
      <p:bldP spid="46" grpId="0"/>
      <p:bldP spid="4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1700213"/>
            <a:ext cx="651510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FFFFFF"/>
                </a:solidFill>
                <a:ea typeface="黑体" pitchFamily="2" charset="-122"/>
              </a:rPr>
              <a:t>微机原理及接口技术</a:t>
            </a:r>
            <a:endParaRPr lang="zh-CN" altLang="en-US" sz="4000" b="0">
              <a:solidFill>
                <a:srgbClr val="FFFFFF"/>
              </a:solidFill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6700" b="0">
                <a:solidFill>
                  <a:srgbClr val="FFFFFF"/>
                </a:solidFill>
                <a:ea typeface="黑体" pitchFamily="2" charset="-122"/>
              </a:rPr>
              <a:t>3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章  </a:t>
            </a:r>
            <a:r>
              <a:rPr lang="en-US" altLang="zh-CN" sz="3600" b="0">
                <a:solidFill>
                  <a:srgbClr val="FFFFFF"/>
                </a:solidFill>
                <a:ea typeface="黑体" pitchFamily="2" charset="-122"/>
              </a:rPr>
              <a:t>Intel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处理器指令系统及汇编语言</a:t>
            </a:r>
          </a:p>
        </p:txBody>
      </p:sp>
      <p:sp>
        <p:nvSpPr>
          <p:cNvPr id="989187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000" dirty="0" smtClean="0">
                <a:latin typeface="Arial" charset="0"/>
                <a:ea typeface="黑体" pitchFamily="2" charset="-122"/>
              </a:rPr>
              <a:t>九、</a:t>
            </a:r>
            <a:r>
              <a:rPr lang="zh-CN" altLang="en-US" sz="30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结构</a:t>
            </a:r>
            <a:r>
              <a:rPr lang="zh-CN" altLang="en-US" sz="3000" dirty="0">
                <a:latin typeface="Arial" charset="0"/>
                <a:ea typeface="黑体" pitchFamily="2" charset="-122"/>
              </a:rPr>
              <a:t>和</a:t>
            </a:r>
            <a:r>
              <a:rPr lang="zh-CN" altLang="en-US" sz="30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84845"/>
            <a:ext cx="8229600" cy="523875"/>
          </a:xfrm>
        </p:spPr>
        <p:txBody>
          <a:bodyPr/>
          <a:lstStyle/>
          <a:p>
            <a:r>
              <a:rPr lang="zh-CN" altLang="en-US" smtClean="0"/>
              <a:t>（一）结构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513"/>
            <a:ext cx="8280598" cy="50403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结构</a:t>
            </a:r>
            <a:r>
              <a:rPr lang="en-US" altLang="zh-CN" smtClean="0">
                <a:latin typeface="+mn-ea"/>
                <a:cs typeface="Times New Roman" pitchFamily="18" charset="0"/>
              </a:rPr>
              <a:t>(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mtClean="0">
                <a:latin typeface="+mn-ea"/>
                <a:cs typeface="Times New Roman" pitchFamily="18" charset="0"/>
              </a:rPr>
              <a:t>)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逻辑上</a:t>
            </a:r>
            <a:r>
              <a:rPr lang="zh-CN" altLang="en-US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相互关联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一组变量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模板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模式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结构中单个变量称为</a:t>
            </a:r>
            <a:r>
              <a:rPr lang="zh-CN" altLang="en-US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en-US" altLang="zh-CN" smtClean="0">
                <a:latin typeface="+mn-ea"/>
                <a:cs typeface="Times New Roman" pitchFamily="18" charset="0"/>
              </a:rPr>
              <a:t>(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altLang="zh-CN" smtClean="0">
                <a:latin typeface="+mn-ea"/>
                <a:cs typeface="Times New Roman" pitchFamily="18" charset="0"/>
              </a:rPr>
              <a:t>)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104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84845"/>
            <a:ext cx="8229600" cy="523875"/>
          </a:xfrm>
        </p:spPr>
        <p:txBody>
          <a:bodyPr/>
          <a:lstStyle/>
          <a:p>
            <a:r>
              <a:rPr lang="zh-CN" altLang="en-US" smtClean="0"/>
              <a:t>（一）结构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3501008"/>
            <a:ext cx="8136582" cy="30243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域的初始化：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未定义：使用“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字符串：引号引起的字符初始化字符串域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整数：整数常量、整数表达式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数组：用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DUP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操作符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105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67544" y="836712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结构的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定义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55576" y="1629271"/>
            <a:ext cx="3096344" cy="1511697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名字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STRUCT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800" kern="0" smtClean="0">
                <a:ea typeface="+mn-ea"/>
                <a:cs typeface="Courier New" pitchFamily="49" charset="0"/>
              </a:rPr>
              <a:t>    </a:t>
            </a:r>
            <a:r>
              <a:rPr lang="zh-CN" altLang="en-US" sz="2800" kern="0" smtClean="0">
                <a:ea typeface="+mn-ea"/>
                <a:cs typeface="Courier New" pitchFamily="49" charset="0"/>
              </a:rPr>
              <a:t>域的声明</a:t>
            </a:r>
            <a:endParaRPr lang="en-US" altLang="zh-CN" sz="2800" kern="0" smtClean="0"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名字</a:t>
            </a:r>
            <a:r>
              <a:rPr kumimoji="0" lang="zh-CN" altLang="en-US" sz="2800" b="1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</a:t>
            </a:r>
            <a:r>
              <a:rPr kumimoji="0" lang="en-US" altLang="zh-CN" sz="2800" b="1" i="0" u="none" strike="noStrike" kern="0" cap="none" spc="0" normalizeH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ENDS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n-ea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213285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0000FF"/>
                </a:solidFill>
              </a:rPr>
              <a:t>结构中可包含任意数量的域</a:t>
            </a:r>
            <a:endParaRPr lang="zh-CN" altLang="en-US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9552" y="2132385"/>
            <a:ext cx="5616624" cy="1872208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.data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worker Employee &lt;&gt;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person1 Employee &lt;”555223333”&gt;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person2 Employee &lt;,”Jones”&gt;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person3 Employee</a:t>
            </a:r>
            <a:r>
              <a:rPr kumimoji="0" lang="en-US" altLang="zh-CN" sz="2000" b="1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&lt;,,,2 DUP(20000)&gt;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84845"/>
            <a:ext cx="8229600" cy="523875"/>
          </a:xfrm>
        </p:spPr>
        <p:txBody>
          <a:bodyPr/>
          <a:lstStyle/>
          <a:p>
            <a:r>
              <a:rPr lang="zh-CN" altLang="en-US" smtClean="0"/>
              <a:t>（一）结构</a:t>
            </a:r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67544" y="836712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结构的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声明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及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引用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95936" y="476672"/>
            <a:ext cx="4968552" cy="2231777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Employee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STRUCT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   IdNum    BYTE ”000000000”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   LastName BYTE 30 DUP(0)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   Years    WORD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   SalaryHistory DWORD 0,0,0,0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Employee</a:t>
            </a:r>
            <a:r>
              <a:rPr kumimoji="0" lang="zh-CN" altLang="en-US" sz="2000" b="1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</a:t>
            </a:r>
            <a:r>
              <a:rPr kumimoji="0" lang="en-US" altLang="zh-CN" sz="2000" b="1" i="0" u="none" strike="noStrike" kern="0" cap="none" spc="0" normalizeH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ENDS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n-ea"/>
              <a:cs typeface="Courier New" pitchFamily="49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39552" y="4148609"/>
            <a:ext cx="8136904" cy="2304256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.code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mov dx,worker.Years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mov</a:t>
            </a:r>
            <a:r>
              <a:rPr kumimoji="0" lang="en-US" altLang="zh-CN" sz="2000" b="1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worker.SalaryHistory+4,30000  ; second salary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baseline="0" smtClean="0">
                <a:ea typeface="+mn-ea"/>
                <a:cs typeface="Courier New" pitchFamily="49" charset="0"/>
              </a:rPr>
              <a:t>mov</a:t>
            </a:r>
            <a:r>
              <a:rPr lang="en-US" altLang="zh-CN" sz="2000" kern="0" smtClean="0">
                <a:ea typeface="+mn-ea"/>
                <a:cs typeface="Courier New" pitchFamily="49" charset="0"/>
              </a:rPr>
              <a:t> edx,OFFSET worker.LastName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mov</a:t>
            </a:r>
            <a:r>
              <a:rPr kumimoji="0" lang="en-US" altLang="zh-CN" sz="2000" b="1" i="0" u="none" strike="noStrike" kern="0" cap="none" spc="0" normalizeH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esi,OFFSET worker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baseline="0" smtClean="0">
                <a:solidFill>
                  <a:srgbClr val="0000FF"/>
                </a:solidFill>
                <a:ea typeface="+mn-ea"/>
                <a:cs typeface="Courier New" pitchFamily="49" charset="0"/>
              </a:rPr>
              <a:t>mov</a:t>
            </a:r>
            <a:r>
              <a:rPr lang="en-US" altLang="zh-CN" sz="2000" kern="0" smtClean="0">
                <a:solidFill>
                  <a:srgbClr val="0000FF"/>
                </a:solidFill>
                <a:ea typeface="+mn-ea"/>
                <a:cs typeface="Courier New" pitchFamily="49" charset="0"/>
              </a:rPr>
              <a:t> ax,(Employee PTR [esi]).Years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106</a:t>
            </a:fld>
            <a:endParaRPr lang="en-US" altLang="zh-CN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1979712" y="1844824"/>
            <a:ext cx="936104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声明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 bwMode="auto">
          <a:xfrm>
            <a:off x="7884368" y="2420888"/>
            <a:ext cx="936104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定义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7596336" y="3861048"/>
            <a:ext cx="936104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引用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84845"/>
            <a:ext cx="8229600" cy="523875"/>
          </a:xfrm>
        </p:spPr>
        <p:txBody>
          <a:bodyPr/>
          <a:lstStyle/>
          <a:p>
            <a:r>
              <a:rPr lang="zh-CN" altLang="en-US" smtClean="0"/>
              <a:t>（二）宏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513"/>
            <a:ext cx="8280598" cy="50403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宏</a:t>
            </a:r>
            <a:r>
              <a:rPr lang="en-US" altLang="zh-CN" smtClean="0">
                <a:latin typeface="+mn-ea"/>
                <a:cs typeface="Times New Roman" pitchFamily="18" charset="0"/>
              </a:rPr>
              <a:t>(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Macro</a:t>
            </a:r>
            <a:r>
              <a:rPr lang="en-US" altLang="zh-CN" smtClean="0">
                <a:latin typeface="+mn-ea"/>
                <a:cs typeface="Times New Roman" pitchFamily="18" charset="0"/>
              </a:rPr>
              <a:t>)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命名的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汇编语句块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。调用宏的时候，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汇编语句块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的一份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拷贝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被直接插入到程序中。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宏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FF66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107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3568" y="3717032"/>
            <a:ext cx="6840760" cy="10801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macroname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MACRO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</a:t>
            </a:r>
            <a:r>
              <a:rPr kumimoji="0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parameter-1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,</a:t>
            </a:r>
            <a:r>
              <a:rPr lang="en-US" altLang="zh-CN" sz="2000" i="1" kern="0" smtClean="0">
                <a:ea typeface="+mn-ea"/>
                <a:cs typeface="Courier New" pitchFamily="49" charset="0"/>
              </a:rPr>
              <a:t>parameter-2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   </a:t>
            </a:r>
            <a:r>
              <a:rPr lang="en-US" altLang="zh-CN" sz="2000" i="1" kern="0" smtClean="0">
                <a:ea typeface="+mn-ea"/>
                <a:cs typeface="Courier New" pitchFamily="49" charset="0"/>
              </a:rPr>
              <a:t>statement-list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ENDM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+mn-ea"/>
              <a:cs typeface="Courier New" pitchFamily="49" charset="0"/>
            </a:endParaRPr>
          </a:p>
        </p:txBody>
      </p:sp>
      <p:sp>
        <p:nvSpPr>
          <p:cNvPr id="6" name="动作按钮: 上一张 5">
            <a:hlinkClick r:id="rId2" action="ppaction://hlinksldjump" highlightClick="1"/>
          </p:cNvPr>
          <p:cNvSpPr/>
          <p:nvPr/>
        </p:nvSpPr>
        <p:spPr bwMode="auto">
          <a:xfrm>
            <a:off x="8388424" y="260648"/>
            <a:ext cx="504056" cy="504056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84845"/>
            <a:ext cx="8229600" cy="523875"/>
          </a:xfrm>
        </p:spPr>
        <p:txBody>
          <a:bodyPr/>
          <a:lstStyle/>
          <a:p>
            <a:r>
              <a:rPr lang="zh-CN" altLang="en-US" smtClean="0"/>
              <a:t>（二）宏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108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052736"/>
            <a:ext cx="4248472" cy="2160240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mWriteStr MACRO string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   push edx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   mov  edx,OFFSET string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   call WriteString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   pop  edx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ENDM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Courier New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7544" y="3356992"/>
            <a:ext cx="6696744" cy="2952328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.data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msg1 BYTE ”This is message 1.”,0Dh,0Ah,’$’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000" kern="0" smtClean="0">
                <a:cs typeface="Courier New" pitchFamily="49" charset="0"/>
              </a:rPr>
              <a:t>msg2 BYTE ”This is message 2.”,0Dh,0Ah,’$’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000" kern="0" smtClean="0">
                <a:cs typeface="Courier New" pitchFamily="49" charset="0"/>
              </a:rPr>
              <a:t>msg3 BYTE ”This is message 3.”,0Dh,0Ah,’$’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.code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000" kern="0" smtClean="0">
                <a:solidFill>
                  <a:srgbClr val="C00000"/>
                </a:solidFill>
                <a:ea typeface="+mn-ea"/>
                <a:cs typeface="Courier New" pitchFamily="49" charset="0"/>
              </a:rPr>
              <a:t>mWriteStr msg1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000" kern="0" smtClean="0">
                <a:solidFill>
                  <a:srgbClr val="008000"/>
                </a:solidFill>
                <a:cs typeface="Courier New" pitchFamily="49" charset="0"/>
              </a:rPr>
              <a:t>mWriteStr msg2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2000" kern="0" smtClean="0">
                <a:solidFill>
                  <a:srgbClr val="0000FF"/>
                </a:solidFill>
                <a:cs typeface="Courier New" pitchFamily="49" charset="0"/>
              </a:rPr>
              <a:t>mWriteStr msg3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+mn-ea"/>
              <a:cs typeface="Courier New" pitchFamily="49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292080" y="1628800"/>
            <a:ext cx="3456384" cy="4320480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push edx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solidFill>
                  <a:srgbClr val="C00000"/>
                </a:solidFill>
                <a:ea typeface="+mn-ea"/>
                <a:cs typeface="Courier New" pitchFamily="49" charset="0"/>
              </a:rPr>
              <a:t>mov  edx,OFFSET msg1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call</a:t>
            </a:r>
            <a:r>
              <a:rPr kumimoji="0" lang="en-US" altLang="zh-CN" sz="2000" b="1" i="0" u="none" strike="noStrike" kern="0" cap="none" spc="0" normalizeH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WriteString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baseline="0" smtClean="0">
                <a:solidFill>
                  <a:srgbClr val="C00000"/>
                </a:solidFill>
                <a:ea typeface="+mn-ea"/>
                <a:cs typeface="Courier New" pitchFamily="49" charset="0"/>
              </a:rPr>
              <a:t>pop</a:t>
            </a:r>
            <a:r>
              <a:rPr lang="en-US" altLang="zh-CN" sz="2000" kern="0" smtClean="0">
                <a:solidFill>
                  <a:srgbClr val="C00000"/>
                </a:solidFill>
                <a:ea typeface="+mn-ea"/>
                <a:cs typeface="Courier New" pitchFamily="49" charset="0"/>
              </a:rPr>
              <a:t>  edx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solidFill>
                  <a:srgbClr val="008000"/>
                </a:solidFill>
                <a:cs typeface="Courier New" pitchFamily="49" charset="0"/>
              </a:rPr>
              <a:t>push edx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solidFill>
                  <a:srgbClr val="008000"/>
                </a:solidFill>
                <a:cs typeface="Courier New" pitchFamily="49" charset="0"/>
              </a:rPr>
              <a:t>mov  edx,OFFSET msg2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solidFill>
                  <a:srgbClr val="008000"/>
                </a:solidFill>
                <a:cs typeface="Courier New" pitchFamily="49" charset="0"/>
              </a:rPr>
              <a:t>call WriteString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solidFill>
                  <a:srgbClr val="008000"/>
                </a:solidFill>
                <a:cs typeface="Courier New" pitchFamily="49" charset="0"/>
              </a:rPr>
              <a:t>pop  edx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solidFill>
                  <a:srgbClr val="0000FF"/>
                </a:solidFill>
                <a:cs typeface="Courier New" pitchFamily="49" charset="0"/>
              </a:rPr>
              <a:t>push edx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solidFill>
                  <a:srgbClr val="0000FF"/>
                </a:solidFill>
                <a:cs typeface="Courier New" pitchFamily="49" charset="0"/>
              </a:rPr>
              <a:t>mov  edx,OFFSET msg3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solidFill>
                  <a:srgbClr val="0000FF"/>
                </a:solidFill>
                <a:cs typeface="Courier New" pitchFamily="49" charset="0"/>
              </a:rPr>
              <a:t>call WriteString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solidFill>
                  <a:srgbClr val="0000FF"/>
                </a:solidFill>
                <a:cs typeface="Courier New" pitchFamily="49" charset="0"/>
              </a:rPr>
              <a:t>pop  edx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+mn-ea"/>
              <a:cs typeface="Courier New" pitchFamily="49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3635896" y="2564904"/>
            <a:ext cx="936104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定义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3347864" y="5641429"/>
            <a:ext cx="936104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调用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5796136" y="1104925"/>
            <a:ext cx="2520280" cy="523875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编译后的代码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23528" y="5085184"/>
            <a:ext cx="2520280" cy="108012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2807746" y="1710466"/>
            <a:ext cx="2474259" cy="3474720"/>
          </a:xfrm>
          <a:custGeom>
            <a:avLst/>
            <a:gdLst>
              <a:gd name="connsiteX0" fmla="*/ 0 w 2474259"/>
              <a:gd name="connsiteY0" fmla="*/ 3474720 h 3474720"/>
              <a:gd name="connsiteX1" fmla="*/ 1592132 w 2474259"/>
              <a:gd name="connsiteY1" fmla="*/ 2495774 h 3474720"/>
              <a:gd name="connsiteX2" fmla="*/ 2474259 w 2474259"/>
              <a:gd name="connsiteY2" fmla="*/ 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259" h="3474720">
                <a:moveTo>
                  <a:pt x="0" y="3474720"/>
                </a:moveTo>
                <a:cubicBezTo>
                  <a:pt x="589878" y="3274807"/>
                  <a:pt x="1179756" y="3074894"/>
                  <a:pt x="1592132" y="2495774"/>
                </a:cubicBezTo>
                <a:cubicBezTo>
                  <a:pt x="2004509" y="1916654"/>
                  <a:pt x="2239384" y="958327"/>
                  <a:pt x="2474259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2850776" y="5473849"/>
            <a:ext cx="2431229" cy="187399"/>
          </a:xfrm>
          <a:custGeom>
            <a:avLst/>
            <a:gdLst>
              <a:gd name="connsiteX0" fmla="*/ 0 w 2431229"/>
              <a:gd name="connsiteY0" fmla="*/ 324523 h 324523"/>
              <a:gd name="connsiteX1" fmla="*/ 849855 w 2431229"/>
              <a:gd name="connsiteY1" fmla="*/ 1793 h 324523"/>
              <a:gd name="connsiteX2" fmla="*/ 2431229 w 2431229"/>
              <a:gd name="connsiteY2" fmla="*/ 313765 h 32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1229" h="324523">
                <a:moveTo>
                  <a:pt x="0" y="324523"/>
                </a:moveTo>
                <a:cubicBezTo>
                  <a:pt x="222325" y="164054"/>
                  <a:pt x="444650" y="3586"/>
                  <a:pt x="849855" y="1793"/>
                </a:cubicBezTo>
                <a:cubicBezTo>
                  <a:pt x="1255060" y="0"/>
                  <a:pt x="1843144" y="156882"/>
                  <a:pt x="2431229" y="31376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5" name="标题 1"/>
          <p:cNvSpPr txBox="1">
            <a:spLocks/>
          </p:cNvSpPr>
          <p:nvPr/>
        </p:nvSpPr>
        <p:spPr bwMode="auto">
          <a:xfrm>
            <a:off x="2195736" y="384845"/>
            <a:ext cx="2520280" cy="523875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【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例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1】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动作按钮: 上一张 15">
            <a:hlinkClick r:id="rId2" action="ppaction://hlinksldjump" highlightClick="1"/>
          </p:cNvPr>
          <p:cNvSpPr/>
          <p:nvPr/>
        </p:nvSpPr>
        <p:spPr bwMode="auto">
          <a:xfrm>
            <a:off x="8388424" y="260648"/>
            <a:ext cx="504056" cy="504056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 animBg="1"/>
      <p:bldP spid="1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84845"/>
            <a:ext cx="8229600" cy="523875"/>
          </a:xfrm>
        </p:spPr>
        <p:txBody>
          <a:bodyPr/>
          <a:lstStyle/>
          <a:p>
            <a:r>
              <a:rPr lang="zh-CN" altLang="en-US" smtClean="0"/>
              <a:t>（二）宏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109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907704" y="4201269"/>
            <a:ext cx="1800200" cy="1944216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......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HTOASC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......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HTOASC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......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Courier New" pitchFamily="49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076056" y="1700808"/>
            <a:ext cx="3456384" cy="4680520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cs typeface="Courier New" pitchFamily="49" charset="0"/>
              </a:rPr>
              <a:t>        ......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cs typeface="Courier New" pitchFamily="49" charset="0"/>
              </a:rPr>
              <a:t>        AND AL,0FH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cs typeface="Courier New" pitchFamily="49" charset="0"/>
              </a:rPr>
              <a:t>        CMP AL,9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cs typeface="Courier New" pitchFamily="49" charset="0"/>
              </a:rPr>
              <a:t>        JBE </a:t>
            </a:r>
            <a:r>
              <a:rPr lang="en-US" altLang="zh-CN" sz="2000" kern="0" smtClean="0">
                <a:solidFill>
                  <a:srgbClr val="0000FF"/>
                </a:solidFill>
                <a:cs typeface="Courier New" pitchFamily="49" charset="0"/>
              </a:rPr>
              <a:t>??0000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cs typeface="Courier New" pitchFamily="49" charset="0"/>
              </a:rPr>
              <a:t>        ADD AL,7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solidFill>
                  <a:srgbClr val="0000FF"/>
                </a:solidFill>
                <a:cs typeface="Courier New" pitchFamily="49" charset="0"/>
              </a:rPr>
              <a:t>??0000</a:t>
            </a:r>
            <a:r>
              <a:rPr lang="en-US" altLang="zh-CN" sz="2000" kern="0" smtClean="0">
                <a:cs typeface="Courier New" pitchFamily="49" charset="0"/>
              </a:rPr>
              <a:t>: ADD AL,30H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cs typeface="Courier New" pitchFamily="49" charset="0"/>
              </a:rPr>
              <a:t>        ......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cs typeface="Courier New" pitchFamily="49" charset="0"/>
              </a:rPr>
              <a:t>        AND AL,0FH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cs typeface="Courier New" pitchFamily="49" charset="0"/>
              </a:rPr>
              <a:t>        CMP AL,9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cs typeface="Courier New" pitchFamily="49" charset="0"/>
              </a:rPr>
              <a:t>        JBE </a:t>
            </a:r>
            <a:r>
              <a:rPr lang="en-US" altLang="zh-CN" sz="2000" kern="0" smtClean="0">
                <a:solidFill>
                  <a:srgbClr val="0000FF"/>
                </a:solidFill>
                <a:cs typeface="Courier New" pitchFamily="49" charset="0"/>
              </a:rPr>
              <a:t>??0001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cs typeface="Courier New" pitchFamily="49" charset="0"/>
              </a:rPr>
              <a:t>        ADD AL,7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solidFill>
                  <a:srgbClr val="0000FF"/>
                </a:solidFill>
                <a:cs typeface="Courier New" pitchFamily="49" charset="0"/>
              </a:rPr>
              <a:t>??0001</a:t>
            </a:r>
            <a:r>
              <a:rPr lang="en-US" altLang="zh-CN" sz="2000" kern="0" smtClean="0">
                <a:cs typeface="Courier New" pitchFamily="49" charset="0"/>
              </a:rPr>
              <a:t>: ADD AL,30H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smtClean="0">
                <a:cs typeface="Courier New" pitchFamily="49" charset="0"/>
              </a:rPr>
              <a:t>        ......</a:t>
            </a:r>
            <a:endParaRPr lang="zh-CN" altLang="en-US" sz="2000" kern="0">
              <a:cs typeface="Courier New" pitchFamily="49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2987824" y="5929461"/>
            <a:ext cx="936104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调用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5508104" y="1196752"/>
            <a:ext cx="2520280" cy="523875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编译后的代码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 bwMode="auto">
          <a:xfrm>
            <a:off x="2195736" y="384845"/>
            <a:ext cx="2520280" cy="523875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【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例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2】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3568" y="980728"/>
            <a:ext cx="3528392" cy="280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HTOASC  MACRO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        </a:t>
            </a:r>
            <a:r>
              <a:rPr lang="en-US" altLang="zh-CN" sz="2000" kern="0" smtClean="0">
                <a:solidFill>
                  <a:srgbClr val="D60093"/>
                </a:solidFill>
                <a:ea typeface="+mn-ea"/>
                <a:cs typeface="Courier New" pitchFamily="49" charset="0"/>
              </a:rPr>
              <a:t>LOCAL</a:t>
            </a:r>
            <a:r>
              <a:rPr lang="en-US" altLang="zh-CN" sz="2000" kern="0" smtClean="0">
                <a:ea typeface="+mn-ea"/>
                <a:cs typeface="Courier New" pitchFamily="49" charset="0"/>
              </a:rPr>
              <a:t> </a:t>
            </a:r>
            <a:r>
              <a:rPr lang="en-US" altLang="zh-CN" sz="2000" kern="0" smtClean="0">
                <a:solidFill>
                  <a:srgbClr val="0000FF"/>
                </a:solidFill>
                <a:ea typeface="+mn-ea"/>
                <a:cs typeface="Courier New" pitchFamily="49" charset="0"/>
              </a:rPr>
              <a:t>ISDECM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        AND AL,0FH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        CMP AL,9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        JBE </a:t>
            </a:r>
            <a:r>
              <a:rPr lang="en-US" altLang="zh-CN" sz="2000" kern="0" smtClean="0">
                <a:solidFill>
                  <a:srgbClr val="0000FF"/>
                </a:solidFill>
                <a:ea typeface="+mn-ea"/>
                <a:cs typeface="Courier New" pitchFamily="49" charset="0"/>
              </a:rPr>
              <a:t>ISDECM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        ADD AL,7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solidFill>
                  <a:srgbClr val="0000FF"/>
                </a:solidFill>
                <a:ea typeface="+mn-ea"/>
                <a:cs typeface="Courier New" pitchFamily="49" charset="0"/>
              </a:rPr>
              <a:t>ISDECM</a:t>
            </a:r>
            <a:r>
              <a:rPr lang="en-US" altLang="zh-CN" sz="2000" kern="0" smtClean="0">
                <a:ea typeface="+mn-ea"/>
                <a:cs typeface="Courier New" pitchFamily="49" charset="0"/>
              </a:rPr>
              <a:t>: ADD AL,30H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ea typeface="+mn-ea"/>
                <a:cs typeface="Courier New" pitchFamily="49" charset="0"/>
              </a:rPr>
              <a:t>        ENDM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Courier New" pitchFamily="49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3995936" y="836712"/>
            <a:ext cx="936104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定义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3022899" y="2269864"/>
            <a:ext cx="3227294" cy="2452743"/>
          </a:xfrm>
          <a:custGeom>
            <a:avLst/>
            <a:gdLst>
              <a:gd name="connsiteX0" fmla="*/ 0 w 3227294"/>
              <a:gd name="connsiteY0" fmla="*/ 2452743 h 2452743"/>
              <a:gd name="connsiteX1" fmla="*/ 1420009 w 3227294"/>
              <a:gd name="connsiteY1" fmla="*/ 1861072 h 2452743"/>
              <a:gd name="connsiteX2" fmla="*/ 1904103 w 3227294"/>
              <a:gd name="connsiteY2" fmla="*/ 602428 h 2452743"/>
              <a:gd name="connsiteX3" fmla="*/ 3227294 w 3227294"/>
              <a:gd name="connsiteY3" fmla="*/ 0 h 245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7294" h="2452743">
                <a:moveTo>
                  <a:pt x="0" y="2452743"/>
                </a:moveTo>
                <a:cubicBezTo>
                  <a:pt x="551329" y="2311100"/>
                  <a:pt x="1102659" y="2169458"/>
                  <a:pt x="1420009" y="1861072"/>
                </a:cubicBezTo>
                <a:cubicBezTo>
                  <a:pt x="1737359" y="1552686"/>
                  <a:pt x="1602889" y="912607"/>
                  <a:pt x="1904103" y="602428"/>
                </a:cubicBezTo>
                <a:cubicBezTo>
                  <a:pt x="2205317" y="292249"/>
                  <a:pt x="2716305" y="146124"/>
                  <a:pt x="3227294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7" name="任意多边形 16"/>
          <p:cNvSpPr/>
          <p:nvPr/>
        </p:nvSpPr>
        <p:spPr bwMode="auto">
          <a:xfrm>
            <a:off x="2979868" y="4313816"/>
            <a:ext cx="3313356" cy="1131408"/>
          </a:xfrm>
          <a:custGeom>
            <a:avLst/>
            <a:gdLst>
              <a:gd name="connsiteX0" fmla="*/ 0 w 3313356"/>
              <a:gd name="connsiteY0" fmla="*/ 1054250 h 1054250"/>
              <a:gd name="connsiteX1" fmla="*/ 1441525 w 3313356"/>
              <a:gd name="connsiteY1" fmla="*/ 796066 h 1054250"/>
              <a:gd name="connsiteX2" fmla="*/ 3313356 w 3313356"/>
              <a:gd name="connsiteY2" fmla="*/ 0 h 105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3356" h="1054250">
                <a:moveTo>
                  <a:pt x="0" y="1054250"/>
                </a:moveTo>
                <a:cubicBezTo>
                  <a:pt x="444649" y="1013012"/>
                  <a:pt x="889299" y="971774"/>
                  <a:pt x="1441525" y="796066"/>
                </a:cubicBezTo>
                <a:cubicBezTo>
                  <a:pt x="1993751" y="620358"/>
                  <a:pt x="2653553" y="310179"/>
                  <a:pt x="3313356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CN" altLang="en-US" smtClean="0"/>
          </a:p>
        </p:txBody>
      </p:sp>
      <p:sp>
        <p:nvSpPr>
          <p:cNvPr id="13" name="动作按钮: 信息 12">
            <a:hlinkClick r:id="rId2" action="ppaction://hlinksldjump" highlightClick="1"/>
          </p:cNvPr>
          <p:cNvSpPr/>
          <p:nvPr/>
        </p:nvSpPr>
        <p:spPr bwMode="auto">
          <a:xfrm>
            <a:off x="683568" y="4005064"/>
            <a:ext cx="504056" cy="504056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" name="动作按钮: 上一张 13">
            <a:hlinkClick r:id="rId3" action="ppaction://hlinksldjump" highlightClick="1"/>
          </p:cNvPr>
          <p:cNvSpPr/>
          <p:nvPr/>
        </p:nvSpPr>
        <p:spPr bwMode="auto">
          <a:xfrm>
            <a:off x="8388424" y="260648"/>
            <a:ext cx="504056" cy="504056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C4F523-5CB3-4CF0-9E7F-D83BF1F08598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功能：两操作数按位“与”，根据结果设置标志位，但不回送结果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Times New Roman" pitchFamily="18" charset="0"/>
              </a:rPr>
              <a:t>不修改目的操作数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格式：与 </a:t>
            </a:r>
            <a:r>
              <a:rPr lang="en-US" altLang="zh-CN">
                <a:latin typeface="Times New Roman" pitchFamily="18" charset="0"/>
              </a:rPr>
              <a:t>AND </a:t>
            </a:r>
            <a:r>
              <a:rPr lang="zh-CN" altLang="en-US">
                <a:latin typeface="Times New Roman" pitchFamily="18" charset="0"/>
              </a:rPr>
              <a:t>指令相同。</a:t>
            </a:r>
            <a:endParaRPr lang="zh-CN" altLang="en-US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用途：测试操作数的某一位是“</a:t>
            </a:r>
            <a:r>
              <a:rPr lang="en-US" altLang="zh-CN">
                <a:latin typeface="Times New Roman" pitchFamily="18" charset="0"/>
              </a:rPr>
              <a:t>0”</a:t>
            </a:r>
            <a:r>
              <a:rPr lang="zh-CN" altLang="en-US">
                <a:latin typeface="Times New Roman" pitchFamily="18" charset="0"/>
              </a:rPr>
              <a:t>还是“</a:t>
            </a:r>
            <a:r>
              <a:rPr lang="en-US" altLang="zh-CN">
                <a:latin typeface="Times New Roman" pitchFamily="18" charset="0"/>
              </a:rPr>
              <a:t>1”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例子：测试多个位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  <a:latin typeface="Times New Roman" pitchFamily="18" charset="0"/>
              </a:rPr>
              <a:t>想知道</a:t>
            </a:r>
            <a:r>
              <a:rPr lang="en-US" altLang="zh-CN">
                <a:solidFill>
                  <a:srgbClr val="006600"/>
                </a:solidFill>
                <a:latin typeface="Times New Roman" pitchFamily="18" charset="0"/>
              </a:rPr>
              <a:t>AL</a:t>
            </a:r>
            <a:r>
              <a:rPr lang="zh-CN" altLang="en-US">
                <a:solidFill>
                  <a:srgbClr val="006600"/>
                </a:solidFill>
                <a:latin typeface="Times New Roman" pitchFamily="18" charset="0"/>
              </a:rPr>
              <a:t>中第</a:t>
            </a:r>
            <a:r>
              <a:rPr lang="en-US" altLang="zh-CN">
                <a:solidFill>
                  <a:srgbClr val="006600"/>
                </a:solidFill>
                <a:latin typeface="Times New Roman" pitchFamily="18" charset="0"/>
              </a:rPr>
              <a:t>0</a:t>
            </a:r>
            <a:r>
              <a:rPr lang="zh-CN" altLang="en-US">
                <a:solidFill>
                  <a:srgbClr val="006600"/>
                </a:solidFill>
                <a:latin typeface="Times New Roman" pitchFamily="18" charset="0"/>
              </a:rPr>
              <a:t>位、第</a:t>
            </a:r>
            <a:r>
              <a:rPr lang="en-US" altLang="zh-CN">
                <a:solidFill>
                  <a:srgbClr val="006600"/>
                </a:solidFill>
                <a:latin typeface="Times New Roman" pitchFamily="18" charset="0"/>
              </a:rPr>
              <a:t>3</a:t>
            </a:r>
            <a:r>
              <a:rPr lang="zh-CN" altLang="en-US">
                <a:solidFill>
                  <a:srgbClr val="006600"/>
                </a:solidFill>
                <a:latin typeface="Times New Roman" pitchFamily="18" charset="0"/>
              </a:rPr>
              <a:t>位是否同时为“</a:t>
            </a:r>
            <a:r>
              <a:rPr lang="en-US" altLang="zh-CN">
                <a:solidFill>
                  <a:srgbClr val="006600"/>
                </a:solidFill>
                <a:latin typeface="Times New Roman" pitchFamily="18" charset="0"/>
              </a:rPr>
              <a:t>0”</a:t>
            </a:r>
            <a:r>
              <a:rPr lang="zh-CN" altLang="en-US">
                <a:solidFill>
                  <a:srgbClr val="006600"/>
                </a:solidFill>
                <a:latin typeface="Times New Roman" pitchFamily="18" charset="0"/>
              </a:rPr>
              <a:t>。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test al,00001001b</a:t>
            </a:r>
            <a:r>
              <a:rPr lang="en-US" altLang="zh-CN">
                <a:latin typeface="Courier New" pitchFamily="49" charset="0"/>
              </a:rPr>
              <a:t>	</a:t>
            </a:r>
            <a:r>
              <a:rPr lang="en-US" altLang="zh-CN">
                <a:solidFill>
                  <a:schemeClr val="hlink"/>
                </a:solidFill>
                <a:latin typeface="Courier New" pitchFamily="49" charset="0"/>
              </a:rPr>
              <a:t>;test bits 0 and 3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判断</a:t>
            </a:r>
            <a:r>
              <a:rPr lang="en-US" altLang="zh-CN">
                <a:latin typeface="Times New Roman" pitchFamily="18" charset="0"/>
              </a:rPr>
              <a:t>ZF</a:t>
            </a:r>
            <a:r>
              <a:rPr lang="zh-CN" altLang="en-US">
                <a:latin typeface="Times New Roman" pitchFamily="18" charset="0"/>
              </a:rPr>
              <a:t>是否等于</a:t>
            </a:r>
            <a:r>
              <a:rPr lang="en-US" altLang="zh-CN">
                <a:latin typeface="Times New Roman" pitchFamily="18" charset="0"/>
              </a:rPr>
              <a:t>1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影响的标志：清除 </a:t>
            </a:r>
            <a:r>
              <a:rPr lang="en-US" altLang="zh-CN">
                <a:latin typeface="Times New Roman" pitchFamily="18" charset="0"/>
              </a:rPr>
              <a:t>OF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CF</a:t>
            </a:r>
            <a:r>
              <a:rPr lang="zh-CN" altLang="en-US">
                <a:latin typeface="Times New Roman" pitchFamily="18" charset="0"/>
              </a:rPr>
              <a:t>；修改 </a:t>
            </a:r>
            <a:r>
              <a:rPr lang="en-US" altLang="zh-CN">
                <a:latin typeface="Times New Roman" pitchFamily="18" charset="0"/>
              </a:rPr>
              <a:t>SF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ZF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PF</a:t>
            </a:r>
            <a:r>
              <a:rPr lang="zh-CN" altLang="en-US">
                <a:latin typeface="Times New Roman" pitchFamily="18" charset="0"/>
              </a:rPr>
              <a:t>。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（二）布尔和比较指令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5. TEST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110</a:t>
            </a:fld>
            <a:endParaRPr lang="en-US" altLang="zh-CN"/>
          </a:p>
        </p:txBody>
      </p:sp>
      <p:graphicFrame>
        <p:nvGraphicFramePr>
          <p:cNvPr id="5" name="Group 1252"/>
          <p:cNvGraphicFramePr>
            <a:graphicFrameLocks noGrp="1"/>
          </p:cNvGraphicFramePr>
          <p:nvPr/>
        </p:nvGraphicFramePr>
        <p:xfrm>
          <a:off x="395288" y="274638"/>
          <a:ext cx="8353425" cy="6400800"/>
        </p:xfrm>
        <a:graphic>
          <a:graphicData uri="http://schemas.openxmlformats.org/drawingml/2006/table">
            <a:tbl>
              <a:tblPr/>
              <a:tblGrid>
                <a:gridCol w="469900"/>
                <a:gridCol w="1281112"/>
                <a:gridCol w="825500"/>
                <a:gridCol w="823913"/>
                <a:gridCol w="825500"/>
                <a:gridCol w="825500"/>
                <a:gridCol w="827087"/>
                <a:gridCol w="825500"/>
                <a:gridCol w="823913"/>
                <a:gridCol w="8255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DLE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@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`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SOH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!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STX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Times New Roman" pitchFamily="18" charset="0"/>
                        </a:rPr>
                        <a:t>"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ETX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EOT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ENQ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NAK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%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SYN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BEL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ETB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CAN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EM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ESC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|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CR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^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~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?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_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DEL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  <p:sp>
        <p:nvSpPr>
          <p:cNvPr id="6" name="Freeform 1231"/>
          <p:cNvSpPr>
            <a:spLocks/>
          </p:cNvSpPr>
          <p:nvPr/>
        </p:nvSpPr>
        <p:spPr bwMode="auto">
          <a:xfrm>
            <a:off x="871538" y="609600"/>
            <a:ext cx="1276350" cy="709613"/>
          </a:xfrm>
          <a:custGeom>
            <a:avLst/>
            <a:gdLst>
              <a:gd name="T0" fmla="*/ 0 w 771"/>
              <a:gd name="T1" fmla="*/ 0 h 363"/>
              <a:gd name="T2" fmla="*/ 181 w 771"/>
              <a:gd name="T3" fmla="*/ 182 h 363"/>
              <a:gd name="T4" fmla="*/ 589 w 771"/>
              <a:gd name="T5" fmla="*/ 227 h 363"/>
              <a:gd name="T6" fmla="*/ 771 w 771"/>
              <a:gd name="T7" fmla="*/ 363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363"/>
              <a:gd name="T14" fmla="*/ 771 w 771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363">
                <a:moveTo>
                  <a:pt x="0" y="0"/>
                </a:moveTo>
                <a:cubicBezTo>
                  <a:pt x="41" y="72"/>
                  <a:pt x="83" y="144"/>
                  <a:pt x="181" y="182"/>
                </a:cubicBezTo>
                <a:cubicBezTo>
                  <a:pt x="279" y="220"/>
                  <a:pt x="491" y="197"/>
                  <a:pt x="589" y="227"/>
                </a:cubicBezTo>
                <a:cubicBezTo>
                  <a:pt x="687" y="257"/>
                  <a:pt x="729" y="310"/>
                  <a:pt x="771" y="36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49"/>
          <p:cNvSpPr txBox="1">
            <a:spLocks noChangeArrowheads="1"/>
          </p:cNvSpPr>
          <p:nvPr/>
        </p:nvSpPr>
        <p:spPr bwMode="auto">
          <a:xfrm>
            <a:off x="233363" y="176213"/>
            <a:ext cx="20351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编码表</a:t>
            </a:r>
          </a:p>
        </p:txBody>
      </p:sp>
      <p:sp>
        <p:nvSpPr>
          <p:cNvPr id="8" name="动作按钮: 上一张 7">
            <a:hlinkClick r:id="" action="ppaction://hlinkshowjump?jump=lastslideviewed" highlightClick="1"/>
          </p:cNvPr>
          <p:cNvSpPr/>
          <p:nvPr/>
        </p:nvSpPr>
        <p:spPr bwMode="auto">
          <a:xfrm>
            <a:off x="323528" y="620688"/>
            <a:ext cx="432048" cy="432048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84845"/>
            <a:ext cx="8229600" cy="523875"/>
          </a:xfrm>
        </p:spPr>
        <p:txBody>
          <a:bodyPr/>
          <a:lstStyle/>
          <a:p>
            <a:r>
              <a:rPr lang="zh-CN" altLang="en-US" smtClean="0"/>
              <a:t>（二）宏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568952" cy="56886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宏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子程序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的区别：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452438" indent="-452438">
              <a:buSzPct val="100000"/>
              <a:buFont typeface="+mj-ea"/>
              <a:buAutoNum type="circleNumDbPlain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宏调用通过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宏指令名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进行的；汇编时，由汇编程序展开，调用多少次就展开多少次，不能缩短目标程序。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子程序调用是在程序执行期间执行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指令进行的，子程序的代码只在目标程序中出现一次。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452438" indent="-452438">
              <a:buSzPct val="100000"/>
              <a:buFont typeface="+mj-ea"/>
              <a:buAutoNum type="circleNumDbPlain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宏调用时的参数由汇编程序通过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实参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替换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形参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的方式传递；子程序调用时的参数通过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寄存器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堆栈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或约定的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内存单元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传递。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452438" indent="-452438">
              <a:buSzPct val="100000"/>
              <a:buFont typeface="+mj-ea"/>
              <a:buAutoNum type="circleNumDbPlain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宏调用是在汇编时完成，运行无需额外开销；子程序调用和返回均需时间，且涉及堆栈，速度慢。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111</a:t>
            </a:fld>
            <a:endParaRPr lang="en-US" altLang="zh-CN"/>
          </a:p>
        </p:txBody>
      </p:sp>
      <p:sp>
        <p:nvSpPr>
          <p:cNvPr id="5" name="动作按钮: 上一张 4">
            <a:hlinkClick r:id="rId2" action="ppaction://hlinksldjump" highlightClick="1"/>
          </p:cNvPr>
          <p:cNvSpPr/>
          <p:nvPr/>
        </p:nvSpPr>
        <p:spPr bwMode="auto">
          <a:xfrm>
            <a:off x="8388424" y="260648"/>
            <a:ext cx="504056" cy="504056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1700213"/>
            <a:ext cx="651510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FFFFFF"/>
                </a:solidFill>
                <a:ea typeface="黑体" pitchFamily="2" charset="-122"/>
              </a:rPr>
              <a:t>微机原理及接口技术</a:t>
            </a:r>
            <a:endParaRPr lang="zh-CN" altLang="en-US" sz="4000" b="0">
              <a:solidFill>
                <a:srgbClr val="FFFFFF"/>
              </a:solidFill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6700" b="0">
                <a:solidFill>
                  <a:srgbClr val="FFFFFF"/>
                </a:solidFill>
                <a:ea typeface="黑体" pitchFamily="2" charset="-122"/>
              </a:rPr>
              <a:t>3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章  </a:t>
            </a:r>
            <a:r>
              <a:rPr lang="en-US" altLang="zh-CN" sz="3600" b="0">
                <a:solidFill>
                  <a:srgbClr val="FFFFFF"/>
                </a:solidFill>
                <a:ea typeface="黑体" pitchFamily="2" charset="-122"/>
              </a:rPr>
              <a:t>Intel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处理器指令系统及汇编语言</a:t>
            </a:r>
          </a:p>
        </p:txBody>
      </p:sp>
      <p:sp>
        <p:nvSpPr>
          <p:cNvPr id="993283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000" dirty="0" smtClean="0">
                <a:latin typeface="Arial" charset="0"/>
                <a:ea typeface="黑体" pitchFamily="2" charset="-122"/>
              </a:rPr>
              <a:t>十、</a:t>
            </a:r>
            <a:r>
              <a:rPr lang="zh-CN" altLang="en-US" sz="3000" dirty="0">
                <a:latin typeface="Arial" charset="0"/>
                <a:ea typeface="黑体" pitchFamily="2" charset="-122"/>
              </a:rPr>
              <a:t>使用</a:t>
            </a:r>
            <a:r>
              <a:rPr lang="en-US" altLang="zh-CN" sz="3000" dirty="0">
                <a:latin typeface="Arial" charset="0"/>
                <a:ea typeface="黑体" pitchFamily="2" charset="-122"/>
              </a:rPr>
              <a:t>I/O</a:t>
            </a:r>
            <a:r>
              <a:rPr lang="zh-CN" altLang="en-US" sz="3000" dirty="0">
                <a:latin typeface="Arial" charset="0"/>
                <a:ea typeface="黑体" pitchFamily="2" charset="-122"/>
              </a:rPr>
              <a:t>端口控制硬件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F1F89F-2549-4E69-932E-DB17A08DE5F0}" type="slidenum">
              <a:rPr lang="zh-CN" altLang="en-US"/>
              <a:pPr/>
              <a:t>113</a:t>
            </a:fld>
            <a:endParaRPr lang="en-US" altLang="zh-CN"/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I/O</a:t>
            </a:r>
            <a:r>
              <a:rPr lang="zh-CN" altLang="en-US"/>
              <a:t>端口控制硬件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IA-32</a:t>
            </a:r>
            <a:r>
              <a:rPr lang="zh-CN" altLang="en-US">
                <a:latin typeface="Times New Roman" pitchFamily="18" charset="0"/>
              </a:rPr>
              <a:t>提供了两种硬件输入输出方式：</a:t>
            </a:r>
          </a:p>
          <a:p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内存映射</a:t>
            </a:r>
            <a:r>
              <a:rPr lang="zh-CN" altLang="en-US">
                <a:latin typeface="Times New Roman" pitchFamily="18" charset="0"/>
              </a:rPr>
              <a:t>方式：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程序直接向特定的内存地址写入数据，数据则自动传送至设备。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例如：视频显示。</a:t>
            </a:r>
          </a:p>
          <a:p>
            <a:r>
              <a:rPr lang="zh-CN" altLang="en-US">
                <a:latin typeface="Times New Roman" pitchFamily="18" charset="0"/>
              </a:rPr>
              <a:t>基于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端口</a:t>
            </a:r>
            <a:r>
              <a:rPr lang="zh-CN" altLang="en-US">
                <a:latin typeface="Times New Roman" pitchFamily="18" charset="0"/>
              </a:rPr>
              <a:t>的方式：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要求使用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OUT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和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IN</a:t>
            </a:r>
            <a:r>
              <a:rPr lang="zh-CN" altLang="en-US">
                <a:latin typeface="Times New Roman" pitchFamily="18" charset="0"/>
              </a:rPr>
              <a:t> 指令向“端口”写入或读取数据。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CB0D6-4B95-4AEF-BB0C-8B15AFBE4BEF}" type="slidenum">
              <a:rPr lang="zh-CN" altLang="en-US"/>
              <a:pPr/>
              <a:t>114</a:t>
            </a:fld>
            <a:endParaRPr lang="en-US" altLang="zh-CN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I/O</a:t>
            </a:r>
            <a:r>
              <a:rPr lang="zh-CN" altLang="en-US"/>
              <a:t>端口控制硬件</a:t>
            </a:r>
            <a:r>
              <a:rPr lang="zh-CN" altLang="en-US">
                <a:sym typeface="Wingdings" pitchFamily="2" charset="2"/>
              </a:rPr>
              <a:t>       </a:t>
            </a:r>
            <a:r>
              <a:rPr lang="zh-CN" altLang="en-US">
                <a:solidFill>
                  <a:srgbClr val="006600"/>
                </a:solidFill>
                <a:sym typeface="Wingdings" pitchFamily="2" charset="2"/>
              </a:rPr>
              <a:t>（一）输入输出端口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62950" cy="4535487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端口地址范围：</a:t>
            </a:r>
            <a:r>
              <a:rPr lang="en-US" altLang="zh-CN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～</a:t>
            </a:r>
            <a:r>
              <a:rPr lang="en-US" altLang="zh-CN">
                <a:latin typeface="Times New Roman" pitchFamily="18" charset="0"/>
              </a:rPr>
              <a:t>FFFFh</a:t>
            </a:r>
          </a:p>
          <a:p>
            <a:r>
              <a:rPr lang="zh-CN" altLang="en-US">
                <a:latin typeface="Times New Roman" pitchFamily="18" charset="0"/>
              </a:rPr>
              <a:t>大部分硬件设备具有以下三类接口：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用于传送数据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用于返回状态：监测设备状态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用于控制：控制设备行为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F079E-F784-4D0F-A555-8F14A008DE93}" type="slidenum">
              <a:rPr lang="zh-CN" altLang="en-US"/>
              <a:pPr/>
              <a:t>115</a:t>
            </a:fld>
            <a:endParaRPr lang="en-US" altLang="zh-CN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I/O</a:t>
            </a:r>
            <a:r>
              <a:rPr lang="zh-CN" altLang="en-US"/>
              <a:t>端口控制硬件</a:t>
            </a:r>
            <a:r>
              <a:rPr lang="zh-CN" altLang="en-US">
                <a:sym typeface="Wingdings" pitchFamily="2" charset="2"/>
              </a:rPr>
              <a:t>       </a:t>
            </a:r>
            <a:r>
              <a:rPr lang="zh-CN" altLang="en-US">
                <a:solidFill>
                  <a:srgbClr val="006600"/>
                </a:solidFill>
                <a:sym typeface="Wingdings" pitchFamily="2" charset="2"/>
              </a:rPr>
              <a:t>（二）</a:t>
            </a:r>
            <a:r>
              <a:rPr lang="en-US" altLang="zh-CN">
                <a:solidFill>
                  <a:srgbClr val="006600"/>
                </a:solidFill>
                <a:sym typeface="Wingdings" pitchFamily="2" charset="2"/>
              </a:rPr>
              <a:t>IN </a:t>
            </a:r>
            <a:r>
              <a:rPr lang="zh-CN" altLang="en-US">
                <a:solidFill>
                  <a:srgbClr val="006600"/>
                </a:solidFill>
                <a:sym typeface="Wingdings" pitchFamily="2" charset="2"/>
              </a:rPr>
              <a:t>和 </a:t>
            </a:r>
            <a:r>
              <a:rPr lang="en-US" altLang="zh-CN">
                <a:solidFill>
                  <a:srgbClr val="006600"/>
                </a:solidFill>
                <a:sym typeface="Wingdings" pitchFamily="2" charset="2"/>
              </a:rPr>
              <a:t>OUT </a:t>
            </a:r>
            <a:r>
              <a:rPr lang="zh-CN" altLang="en-US">
                <a:solidFill>
                  <a:srgbClr val="006600"/>
                </a:solidFill>
                <a:sym typeface="Wingdings" pitchFamily="2" charset="2"/>
              </a:rPr>
              <a:t>指令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46"/>
            <a:ext cx="8507413" cy="54292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IN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指令：从端口</a:t>
            </a:r>
            <a:r>
              <a:rPr lang="zh-CN" altLang="en-US" dirty="0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输入</a:t>
            </a:r>
            <a:r>
              <a:rPr lang="zh-CN" altLang="en-US" dirty="0">
                <a:latin typeface="Times New Roman" pitchFamily="18" charset="0"/>
              </a:rPr>
              <a:t>一个字节、字 或 双字。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OUT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指令：向端口</a:t>
            </a:r>
            <a:r>
              <a:rPr lang="zh-CN" altLang="en-US" dirty="0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输出</a:t>
            </a:r>
            <a:r>
              <a:rPr lang="zh-CN" altLang="en-US" dirty="0">
                <a:latin typeface="Times New Roman" pitchFamily="18" charset="0"/>
              </a:rPr>
              <a:t>一个字节、字 或 双字。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指令格式：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累加器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端口地址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OUT 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端口地址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累加器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端口地址：</a:t>
            </a:r>
            <a:r>
              <a:rPr lang="en-US" altLang="zh-CN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～</a:t>
            </a:r>
            <a:r>
              <a:rPr lang="en-US" altLang="zh-CN" dirty="0" err="1">
                <a:latin typeface="Times New Roman" pitchFamily="18" charset="0"/>
              </a:rPr>
              <a:t>FFh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之间的一个常量，或是</a:t>
            </a:r>
            <a:br>
              <a:rPr lang="zh-CN" altLang="en-US" dirty="0">
                <a:latin typeface="Times New Roman" pitchFamily="18" charset="0"/>
              </a:rPr>
            </a:br>
            <a:r>
              <a:rPr lang="zh-CN" altLang="en-US" dirty="0">
                <a:latin typeface="Times New Roman" pitchFamily="18" charset="0"/>
              </a:rPr>
              <a:t>           包含 </a:t>
            </a:r>
            <a:r>
              <a:rPr lang="en-US" altLang="zh-CN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～</a:t>
            </a:r>
            <a:r>
              <a:rPr lang="en-US" altLang="zh-CN" dirty="0" err="1">
                <a:latin typeface="Times New Roman" pitchFamily="18" charset="0"/>
              </a:rPr>
              <a:t>FFFFh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之间的值的 </a:t>
            </a:r>
            <a:r>
              <a:rPr lang="en-US" altLang="zh-CN" dirty="0">
                <a:latin typeface="Times New Roman" pitchFamily="18" charset="0"/>
              </a:rPr>
              <a:t>DX </a:t>
            </a:r>
            <a:r>
              <a:rPr lang="zh-CN" altLang="en-US" dirty="0">
                <a:latin typeface="Times New Roman" pitchFamily="18" charset="0"/>
              </a:rPr>
              <a:t>寄存器。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Times New Roman" pitchFamily="18" charset="0"/>
              </a:rPr>
              <a:t>累加器：</a:t>
            </a:r>
            <a:r>
              <a:rPr lang="en-US" altLang="zh-CN" dirty="0">
                <a:latin typeface="Times New Roman" pitchFamily="18" charset="0"/>
              </a:rPr>
              <a:t>AL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AX </a:t>
            </a:r>
            <a:r>
              <a:rPr lang="zh-CN" altLang="en-US" dirty="0">
                <a:latin typeface="Times New Roman" pitchFamily="18" charset="0"/>
              </a:rPr>
              <a:t>或 </a:t>
            </a:r>
            <a:r>
              <a:rPr lang="en-US" altLang="zh-CN" dirty="0">
                <a:latin typeface="Times New Roman" pitchFamily="18" charset="0"/>
              </a:rPr>
              <a:t>EAX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  <p:sp>
        <p:nvSpPr>
          <p:cNvPr id="8" name="任意多边形 7"/>
          <p:cNvSpPr/>
          <p:nvPr/>
        </p:nvSpPr>
        <p:spPr bwMode="auto">
          <a:xfrm>
            <a:off x="2928926" y="3671977"/>
            <a:ext cx="797685" cy="185651"/>
          </a:xfrm>
          <a:custGeom>
            <a:avLst/>
            <a:gdLst>
              <a:gd name="connsiteX0" fmla="*/ 759124 w 759124"/>
              <a:gd name="connsiteY0" fmla="*/ 140898 h 209910"/>
              <a:gd name="connsiteX1" fmla="*/ 483079 w 759124"/>
              <a:gd name="connsiteY1" fmla="*/ 11502 h 209910"/>
              <a:gd name="connsiteX2" fmla="*/ 0 w 759124"/>
              <a:gd name="connsiteY2" fmla="*/ 209910 h 20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124" h="209910">
                <a:moveTo>
                  <a:pt x="759124" y="140898"/>
                </a:moveTo>
                <a:cubicBezTo>
                  <a:pt x="684362" y="70449"/>
                  <a:pt x="609600" y="0"/>
                  <a:pt x="483079" y="11502"/>
                </a:cubicBezTo>
                <a:cubicBezTo>
                  <a:pt x="356558" y="23004"/>
                  <a:pt x="80513" y="179718"/>
                  <a:pt x="0" y="20991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" name="任意多边形 9"/>
          <p:cNvSpPr/>
          <p:nvPr/>
        </p:nvSpPr>
        <p:spPr bwMode="auto">
          <a:xfrm>
            <a:off x="2613804" y="2983302"/>
            <a:ext cx="724619" cy="217098"/>
          </a:xfrm>
          <a:custGeom>
            <a:avLst/>
            <a:gdLst>
              <a:gd name="connsiteX0" fmla="*/ 724619 w 724619"/>
              <a:gd name="connsiteY0" fmla="*/ 208472 h 217098"/>
              <a:gd name="connsiteX1" fmla="*/ 474453 w 724619"/>
              <a:gd name="connsiteY1" fmla="*/ 1438 h 217098"/>
              <a:gd name="connsiteX2" fmla="*/ 0 w 724619"/>
              <a:gd name="connsiteY2" fmla="*/ 217098 h 21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619" h="217098">
                <a:moveTo>
                  <a:pt x="724619" y="208472"/>
                </a:moveTo>
                <a:cubicBezTo>
                  <a:pt x="659921" y="104236"/>
                  <a:pt x="595223" y="0"/>
                  <a:pt x="474453" y="1438"/>
                </a:cubicBezTo>
                <a:cubicBezTo>
                  <a:pt x="353683" y="2876"/>
                  <a:pt x="176841" y="109987"/>
                  <a:pt x="0" y="217098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D13E26-2220-4835-A239-E86A7490D0B8}" type="slidenum">
              <a:rPr lang="zh-CN" altLang="en-US"/>
              <a:pPr/>
              <a:t>116</a:t>
            </a:fld>
            <a:endParaRPr lang="en-US" altLang="zh-CN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I/O</a:t>
            </a:r>
            <a:r>
              <a:rPr lang="zh-CN" altLang="en-US"/>
              <a:t>端口控制硬件</a:t>
            </a:r>
            <a:r>
              <a:rPr lang="zh-CN" altLang="en-US">
                <a:sym typeface="Wingdings" pitchFamily="2" charset="2"/>
              </a:rPr>
              <a:t>       </a:t>
            </a:r>
            <a:r>
              <a:rPr lang="zh-CN" altLang="en-US">
                <a:solidFill>
                  <a:srgbClr val="006600"/>
                </a:solidFill>
                <a:sym typeface="Wingdings" pitchFamily="2" charset="2"/>
              </a:rPr>
              <a:t>（二）</a:t>
            </a:r>
            <a:r>
              <a:rPr lang="en-US" altLang="zh-CN">
                <a:solidFill>
                  <a:srgbClr val="006600"/>
                </a:solidFill>
                <a:sym typeface="Wingdings" pitchFamily="2" charset="2"/>
              </a:rPr>
              <a:t>IN </a:t>
            </a:r>
            <a:r>
              <a:rPr lang="zh-CN" altLang="en-US">
                <a:solidFill>
                  <a:srgbClr val="006600"/>
                </a:solidFill>
                <a:sym typeface="Wingdings" pitchFamily="2" charset="2"/>
              </a:rPr>
              <a:t>和 </a:t>
            </a:r>
            <a:r>
              <a:rPr lang="en-US" altLang="zh-CN">
                <a:solidFill>
                  <a:srgbClr val="006600"/>
                </a:solidFill>
                <a:sym typeface="Wingdings" pitchFamily="2" charset="2"/>
              </a:rPr>
              <a:t>OUT </a:t>
            </a:r>
            <a:r>
              <a:rPr lang="zh-CN" altLang="en-US">
                <a:solidFill>
                  <a:srgbClr val="006600"/>
                </a:solidFill>
                <a:sym typeface="Wingdings" pitchFamily="2" charset="2"/>
              </a:rPr>
              <a:t>指令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12875"/>
            <a:ext cx="8496300" cy="52562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例：</a:t>
            </a:r>
          </a:p>
          <a:p>
            <a:pPr>
              <a:buFont typeface="Wingdings" pitchFamily="2" charset="2"/>
              <a:buNone/>
            </a:pPr>
            <a:endParaRPr lang="en-US" altLang="zh-CN" sz="20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in  al,3Ch		  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input byte from port </a:t>
            </a:r>
            <a:r>
              <a:rPr lang="en-US" altLang="zh-CN" sz="2000" dirty="0" smtClean="0">
                <a:solidFill>
                  <a:srgbClr val="3366FF"/>
                </a:solidFill>
                <a:latin typeface="Courier New" pitchFamily="49" charset="0"/>
              </a:rPr>
              <a:t>003Ch</a:t>
            </a:r>
            <a:endParaRPr lang="en-US" altLang="zh-CN" sz="2000" dirty="0">
              <a:solidFill>
                <a:srgbClr val="3366FF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out 3Ch,al		  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output byte to port </a:t>
            </a:r>
            <a:r>
              <a:rPr lang="en-US" altLang="zh-CN" sz="2000" dirty="0" smtClean="0">
                <a:solidFill>
                  <a:srgbClr val="3366FF"/>
                </a:solidFill>
                <a:latin typeface="Courier New" pitchFamily="49" charset="0"/>
              </a:rPr>
              <a:t>003Ch</a:t>
            </a:r>
            <a:endParaRPr lang="en-US" altLang="zh-CN" sz="2000" dirty="0">
              <a:solidFill>
                <a:srgbClr val="3366FF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CC0066"/>
                </a:solidFill>
                <a:latin typeface="Courier New" pitchFamily="49" charset="0"/>
              </a:rPr>
              <a:t>mov</a:t>
            </a:r>
            <a:r>
              <a:rPr lang="en-US" altLang="zh-CN" sz="2000" dirty="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altLang="zh-CN" sz="2000" dirty="0" smtClean="0">
                <a:solidFill>
                  <a:srgbClr val="CC0066"/>
                </a:solidFill>
                <a:latin typeface="Courier New" pitchFamily="49" charset="0"/>
              </a:rPr>
              <a:t>dx,2A3Ch</a:t>
            </a:r>
            <a:r>
              <a:rPr lang="en-US" altLang="zh-CN" sz="2000" dirty="0">
                <a:latin typeface="Courier New" pitchFamily="49" charset="0"/>
              </a:rPr>
              <a:t>	  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DX can contain a port number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in  </a:t>
            </a:r>
            <a:r>
              <a:rPr lang="en-US" altLang="zh-CN" sz="2000" dirty="0" err="1">
                <a:latin typeface="Courier New" pitchFamily="49" charset="0"/>
              </a:rPr>
              <a:t>ax,dx</a:t>
            </a:r>
            <a:r>
              <a:rPr lang="en-US" altLang="zh-CN" sz="2000" dirty="0">
                <a:latin typeface="Courier New" pitchFamily="49" charset="0"/>
              </a:rPr>
              <a:t>		  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input word from port named in DX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out </a:t>
            </a:r>
            <a:r>
              <a:rPr lang="en-US" altLang="zh-CN" sz="2000" dirty="0" err="1">
                <a:latin typeface="Courier New" pitchFamily="49" charset="0"/>
              </a:rPr>
              <a:t>dx,ax</a:t>
            </a:r>
            <a:r>
              <a:rPr lang="en-US" altLang="zh-CN" sz="2000" dirty="0">
                <a:latin typeface="Courier New" pitchFamily="49" charset="0"/>
              </a:rPr>
              <a:t>		  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output word to the same port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in  </a:t>
            </a:r>
            <a:r>
              <a:rPr lang="en-US" altLang="zh-CN" sz="2000" dirty="0" err="1">
                <a:latin typeface="Courier New" pitchFamily="49" charset="0"/>
              </a:rPr>
              <a:t>eax,dx</a:t>
            </a:r>
            <a:r>
              <a:rPr lang="en-US" altLang="zh-CN" sz="2000" dirty="0">
                <a:latin typeface="Courier New" pitchFamily="49" charset="0"/>
              </a:rPr>
              <a:t>		  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input </a:t>
            </a:r>
            <a:r>
              <a:rPr lang="en-US" altLang="zh-CN" sz="2000" dirty="0" err="1">
                <a:solidFill>
                  <a:srgbClr val="3366FF"/>
                </a:solidFill>
                <a:latin typeface="Courier New" pitchFamily="49" charset="0"/>
              </a:rPr>
              <a:t>doubleword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 from port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</a:rPr>
              <a:t>out </a:t>
            </a:r>
            <a:r>
              <a:rPr lang="en-US" altLang="zh-CN" sz="2000" dirty="0" err="1">
                <a:latin typeface="Courier New" pitchFamily="49" charset="0"/>
              </a:rPr>
              <a:t>dx,eax</a:t>
            </a:r>
            <a:r>
              <a:rPr lang="en-US" altLang="zh-CN" sz="2000" dirty="0">
                <a:latin typeface="Courier New" pitchFamily="49" charset="0"/>
              </a:rPr>
              <a:t>		  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; output </a:t>
            </a:r>
            <a:r>
              <a:rPr lang="en-US" altLang="zh-CN" sz="2000" dirty="0" err="1">
                <a:solidFill>
                  <a:srgbClr val="3366FF"/>
                </a:solidFill>
                <a:latin typeface="Courier New" pitchFamily="49" charset="0"/>
              </a:rPr>
              <a:t>doubleword</a:t>
            </a:r>
            <a:r>
              <a:rPr lang="en-US" altLang="zh-CN" sz="2000" dirty="0">
                <a:solidFill>
                  <a:srgbClr val="3366FF"/>
                </a:solidFill>
                <a:latin typeface="Courier New" pitchFamily="49" charset="0"/>
              </a:rPr>
              <a:t> to same port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CA20E-44E2-466C-B1C9-390F928CC338}" type="slidenum">
              <a:rPr lang="zh-CN" altLang="en-US"/>
              <a:pPr/>
              <a:t>117</a:t>
            </a:fld>
            <a:endParaRPr lang="en-US" altLang="zh-CN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07413" cy="5238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I/O</a:t>
            </a:r>
            <a:r>
              <a:rPr lang="zh-CN" altLang="en-US" dirty="0"/>
              <a:t>端口控制硬件</a:t>
            </a:r>
            <a:r>
              <a:rPr lang="zh-CN" altLang="en-US" dirty="0">
                <a:sym typeface="Wingdings" pitchFamily="2" charset="2"/>
              </a:rPr>
              <a:t>     </a:t>
            </a:r>
            <a:r>
              <a:rPr lang="zh-CN" altLang="en-US" dirty="0" smtClean="0">
                <a:solidFill>
                  <a:srgbClr val="006600"/>
                </a:solidFill>
                <a:sym typeface="Wingdings" pitchFamily="2" charset="2"/>
              </a:rPr>
              <a:t>（</a:t>
            </a:r>
            <a:r>
              <a:rPr lang="zh-CN" altLang="en-US" dirty="0">
                <a:solidFill>
                  <a:srgbClr val="006600"/>
                </a:solidFill>
                <a:sym typeface="Wingdings" pitchFamily="2" charset="2"/>
              </a:rPr>
              <a:t>三）</a:t>
            </a:r>
            <a:r>
              <a:rPr lang="zh-CN" altLang="en-US" dirty="0" smtClean="0">
                <a:solidFill>
                  <a:srgbClr val="006600"/>
                </a:solidFill>
                <a:sym typeface="Wingdings" pitchFamily="2" charset="2"/>
              </a:rPr>
              <a:t>例子</a:t>
            </a:r>
            <a:r>
              <a:rPr lang="en-US" altLang="zh-CN" dirty="0" smtClean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006600"/>
                </a:solidFill>
                <a:sym typeface="Wingdings" pitchFamily="2" charset="2"/>
              </a:rPr>
              <a:t>：</a:t>
            </a:r>
            <a:r>
              <a:rPr lang="en-US" altLang="zh-CN" dirty="0">
                <a:solidFill>
                  <a:srgbClr val="006600"/>
                </a:solidFill>
                <a:sym typeface="Wingdings" pitchFamily="2" charset="2"/>
              </a:rPr>
              <a:t>PC</a:t>
            </a:r>
            <a:r>
              <a:rPr lang="zh-CN" altLang="en-US" dirty="0">
                <a:solidFill>
                  <a:srgbClr val="006600"/>
                </a:solidFill>
                <a:sym typeface="Wingdings" pitchFamily="2" charset="2"/>
              </a:rPr>
              <a:t>声音程序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96975"/>
            <a:ext cx="8496300" cy="5472113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使用 </a:t>
            </a:r>
            <a:r>
              <a:rPr lang="en-US" altLang="zh-CN">
                <a:latin typeface="Times New Roman" pitchFamily="18" charset="0"/>
              </a:rPr>
              <a:t>IN </a:t>
            </a:r>
            <a:r>
              <a:rPr lang="zh-CN" altLang="en-US">
                <a:latin typeface="Times New Roman" pitchFamily="18" charset="0"/>
              </a:rPr>
              <a:t>和 </a:t>
            </a:r>
            <a:r>
              <a:rPr lang="en-US" altLang="zh-CN">
                <a:latin typeface="Times New Roman" pitchFamily="18" charset="0"/>
              </a:rPr>
              <a:t>OUT </a:t>
            </a:r>
            <a:r>
              <a:rPr lang="zh-CN" altLang="en-US">
                <a:latin typeface="Times New Roman" pitchFamily="18" charset="0"/>
              </a:rPr>
              <a:t>指令控制 </a:t>
            </a:r>
            <a:r>
              <a:rPr lang="en-US" altLang="zh-CN">
                <a:latin typeface="Times New Roman" pitchFamily="18" charset="0"/>
              </a:rPr>
              <a:t>PC </a:t>
            </a:r>
            <a:r>
              <a:rPr lang="zh-CN" altLang="en-US">
                <a:latin typeface="Times New Roman" pitchFamily="18" charset="0"/>
              </a:rPr>
              <a:t>内置的扬声器能够产生声音。</a:t>
            </a:r>
          </a:p>
          <a:p>
            <a:r>
              <a:rPr lang="zh-CN" altLang="en-US">
                <a:latin typeface="Times New Roman" pitchFamily="18" charset="0"/>
              </a:rPr>
              <a:t>端口</a:t>
            </a:r>
            <a:r>
              <a:rPr lang="en-US" altLang="zh-CN">
                <a:latin typeface="Times New Roman" pitchFamily="18" charset="0"/>
              </a:rPr>
              <a:t>61h</a:t>
            </a:r>
            <a:r>
              <a:rPr lang="zh-CN" altLang="en-US">
                <a:latin typeface="Times New Roman" pitchFamily="18" charset="0"/>
              </a:rPr>
              <a:t>：控制 </a:t>
            </a:r>
            <a:r>
              <a:rPr lang="en-US" altLang="zh-CN">
                <a:latin typeface="Times New Roman" pitchFamily="18" charset="0"/>
              </a:rPr>
              <a:t>8255 </a:t>
            </a:r>
            <a:r>
              <a:rPr lang="zh-CN" altLang="en-US">
                <a:latin typeface="Times New Roman" pitchFamily="18" charset="0"/>
              </a:rPr>
              <a:t>开关扬声器。</a:t>
            </a:r>
          </a:p>
          <a:p>
            <a:pPr lvl="1"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打开扬声器的方法：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读入</a:t>
            </a:r>
            <a:r>
              <a:rPr lang="en-US" altLang="zh-CN">
                <a:latin typeface="Times New Roman" pitchFamily="18" charset="0"/>
              </a:rPr>
              <a:t>61h</a:t>
            </a:r>
            <a:r>
              <a:rPr lang="zh-CN" altLang="en-US">
                <a:latin typeface="Times New Roman" pitchFamily="18" charset="0"/>
              </a:rPr>
              <a:t>端口的字节，将</a:t>
            </a:r>
            <a:r>
              <a:rPr lang="en-US" altLang="zh-CN">
                <a:latin typeface="Times New Roman" pitchFamily="18" charset="0"/>
              </a:rPr>
              <a:t>bit0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bit1</a:t>
            </a:r>
            <a:r>
              <a:rPr lang="zh-CN" altLang="en-US">
                <a:latin typeface="Times New Roman" pitchFamily="18" charset="0"/>
              </a:rPr>
              <a:t>置“</a:t>
            </a:r>
            <a:r>
              <a:rPr lang="en-US" altLang="zh-CN">
                <a:latin typeface="Times New Roman" pitchFamily="18" charset="0"/>
              </a:rPr>
              <a:t>1”</a:t>
            </a:r>
            <a:r>
              <a:rPr lang="zh-CN" altLang="en-US">
                <a:latin typeface="Times New Roman" pitchFamily="18" charset="0"/>
              </a:rPr>
              <a:t>；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再将该字节输出至</a:t>
            </a:r>
            <a:r>
              <a:rPr lang="en-US" altLang="zh-CN">
                <a:latin typeface="Times New Roman" pitchFamily="18" charset="0"/>
              </a:rPr>
              <a:t>61h</a:t>
            </a:r>
            <a:r>
              <a:rPr lang="zh-CN" altLang="en-US">
                <a:latin typeface="Times New Roman" pitchFamily="18" charset="0"/>
              </a:rPr>
              <a:t>端口。</a:t>
            </a:r>
          </a:p>
          <a:p>
            <a:pPr lvl="1"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关闭扬声器：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方法同上，将</a:t>
            </a:r>
            <a:r>
              <a:rPr lang="en-US" altLang="zh-CN">
                <a:latin typeface="Times New Roman" pitchFamily="18" charset="0"/>
              </a:rPr>
              <a:t>61h</a:t>
            </a:r>
            <a:r>
              <a:rPr lang="zh-CN" altLang="en-US">
                <a:latin typeface="Times New Roman" pitchFamily="18" charset="0"/>
              </a:rPr>
              <a:t>端口最低两位清“</a:t>
            </a:r>
            <a:r>
              <a:rPr lang="en-US" altLang="zh-CN">
                <a:latin typeface="Times New Roman" pitchFamily="18" charset="0"/>
              </a:rPr>
              <a:t>0”</a:t>
            </a:r>
            <a:r>
              <a:rPr lang="zh-CN" altLang="en-US">
                <a:latin typeface="Times New Roman" pitchFamily="18" charset="0"/>
              </a:rPr>
              <a:t>即可。</a:t>
            </a:r>
          </a:p>
          <a:p>
            <a:r>
              <a:rPr lang="zh-CN" altLang="en-US">
                <a:latin typeface="Times New Roman" pitchFamily="18" charset="0"/>
              </a:rPr>
              <a:t>端口</a:t>
            </a:r>
            <a:r>
              <a:rPr lang="en-US" altLang="zh-CN">
                <a:latin typeface="Times New Roman" pitchFamily="18" charset="0"/>
              </a:rPr>
              <a:t>42h</a:t>
            </a:r>
            <a:r>
              <a:rPr lang="zh-CN" altLang="en-US">
                <a:latin typeface="Times New Roman" pitchFamily="18" charset="0"/>
              </a:rPr>
              <a:t>：控制</a:t>
            </a:r>
            <a:r>
              <a:rPr lang="en-US" altLang="zh-CN">
                <a:latin typeface="Times New Roman" pitchFamily="18" charset="0"/>
              </a:rPr>
              <a:t>8253</a:t>
            </a:r>
            <a:r>
              <a:rPr lang="zh-CN" altLang="en-US">
                <a:latin typeface="Times New Roman" pitchFamily="18" charset="0"/>
              </a:rPr>
              <a:t>定时器产生声音的频率。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	方法：向</a:t>
            </a:r>
            <a:r>
              <a:rPr lang="en-US" altLang="zh-CN">
                <a:latin typeface="Times New Roman" pitchFamily="18" charset="0"/>
              </a:rPr>
              <a:t>42h</a:t>
            </a:r>
            <a:r>
              <a:rPr lang="zh-CN" altLang="en-US">
                <a:latin typeface="Times New Roman" pitchFamily="18" charset="0"/>
              </a:rPr>
              <a:t>端口发送一个</a:t>
            </a:r>
            <a:r>
              <a:rPr lang="en-US" altLang="zh-CN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～</a:t>
            </a:r>
            <a:r>
              <a:rPr lang="en-US" altLang="zh-CN">
                <a:latin typeface="Times New Roman" pitchFamily="18" charset="0"/>
              </a:rPr>
              <a:t>255</a:t>
            </a:r>
            <a:r>
              <a:rPr lang="zh-CN" altLang="en-US">
                <a:latin typeface="Times New Roman" pitchFamily="18" charset="0"/>
              </a:rPr>
              <a:t>之间的值。</a:t>
            </a:r>
          </a:p>
        </p:txBody>
      </p:sp>
      <p:sp>
        <p:nvSpPr>
          <p:cNvPr id="9984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515100" y="1844675"/>
            <a:ext cx="2160588" cy="647700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chemeClr val="bg2"/>
                </a:solidFill>
                <a:latin typeface="Times New Roman" pitchFamily="18" charset="0"/>
              </a:rPr>
              <a:t>P319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</a:rPr>
              <a:t>，图</a:t>
            </a:r>
            <a:r>
              <a:rPr lang="en-US" altLang="zh-CN">
                <a:solidFill>
                  <a:schemeClr val="bg2"/>
                </a:solidFill>
                <a:latin typeface="Times New Roman" pitchFamily="18" charset="0"/>
              </a:rPr>
              <a:t>7.24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34C9B-5D98-4FD7-AEF2-FEC4150E275B}" type="slidenum">
              <a:rPr lang="zh-CN" altLang="en-US"/>
              <a:pPr/>
              <a:t>118</a:t>
            </a:fld>
            <a:endParaRPr lang="en-US" altLang="zh-CN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165850"/>
            <a:ext cx="8362950" cy="5762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图</a:t>
            </a:r>
            <a:r>
              <a:rPr lang="en-US" altLang="zh-CN" dirty="0">
                <a:solidFill>
                  <a:schemeClr val="bg2"/>
                </a:solidFill>
                <a:ea typeface="黑体" pitchFamily="2" charset="-122"/>
              </a:rPr>
              <a:t>7.24  PC</a:t>
            </a:r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机中</a:t>
            </a:r>
            <a:r>
              <a:rPr lang="en-US" altLang="zh-CN" dirty="0">
                <a:solidFill>
                  <a:schemeClr val="bg2"/>
                </a:solidFill>
                <a:ea typeface="黑体" pitchFamily="2" charset="-122"/>
              </a:rPr>
              <a:t>8253</a:t>
            </a:r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的连接简图（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教材</a:t>
            </a:r>
            <a:r>
              <a:rPr lang="en-US" altLang="zh-CN" dirty="0" smtClean="0">
                <a:solidFill>
                  <a:schemeClr val="bg2"/>
                </a:solidFill>
                <a:latin typeface="Times New Roman" pitchFamily="18" charset="0"/>
              </a:rPr>
              <a:t>P306</a:t>
            </a:r>
            <a:r>
              <a:rPr lang="zh-CN" altLang="en-US" dirty="0" smtClean="0">
                <a:solidFill>
                  <a:schemeClr val="bg2"/>
                </a:solidFill>
                <a:ea typeface="黑体" pitchFamily="2" charset="-122"/>
              </a:rPr>
              <a:t>）</a:t>
            </a:r>
            <a:endParaRPr lang="zh-CN" altLang="en-US" dirty="0">
              <a:solidFill>
                <a:schemeClr val="bg2"/>
              </a:solidFill>
              <a:ea typeface="黑体" pitchFamily="2" charset="-122"/>
            </a:endParaRPr>
          </a:p>
        </p:txBody>
      </p:sp>
      <p:graphicFrame>
        <p:nvGraphicFramePr>
          <p:cNvPr id="1001476" name="Object 4"/>
          <p:cNvGraphicFramePr>
            <a:graphicFrameLocks noChangeAspect="1"/>
          </p:cNvGraphicFramePr>
          <p:nvPr/>
        </p:nvGraphicFramePr>
        <p:xfrm>
          <a:off x="107950" y="908050"/>
          <a:ext cx="8915400" cy="512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488" name="Visio" r:id="rId3" imgW="5185258" imgH="2979725" progId="Visio.Drawing.11">
                  <p:embed/>
                </p:oleObj>
              </mc:Choice>
              <mc:Fallback>
                <p:oleObj name="Visio" r:id="rId3" imgW="5185258" imgH="2979725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08050"/>
                        <a:ext cx="8915400" cy="512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1477" name="Oval 5"/>
          <p:cNvSpPr>
            <a:spLocks noChangeArrowheads="1"/>
          </p:cNvSpPr>
          <p:nvPr/>
        </p:nvSpPr>
        <p:spPr bwMode="auto">
          <a:xfrm>
            <a:off x="5076825" y="3860800"/>
            <a:ext cx="790575" cy="792163"/>
          </a:xfrm>
          <a:prstGeom prst="ellipse">
            <a:avLst/>
          </a:prstGeom>
          <a:noFill/>
          <a:ln w="19050" algn="ctr">
            <a:solidFill>
              <a:srgbClr val="FF0066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1478" name="Oval 6"/>
          <p:cNvSpPr>
            <a:spLocks noChangeArrowheads="1"/>
          </p:cNvSpPr>
          <p:nvPr/>
        </p:nvSpPr>
        <p:spPr bwMode="auto">
          <a:xfrm>
            <a:off x="6588125" y="4870450"/>
            <a:ext cx="719138" cy="646113"/>
          </a:xfrm>
          <a:prstGeom prst="ellipse">
            <a:avLst/>
          </a:prstGeom>
          <a:noFill/>
          <a:ln w="19050" algn="ctr">
            <a:solidFill>
              <a:srgbClr val="FF0066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1479" name="Text Box 7"/>
          <p:cNvSpPr txBox="1">
            <a:spLocks noChangeArrowheads="1"/>
          </p:cNvSpPr>
          <p:nvPr/>
        </p:nvSpPr>
        <p:spPr bwMode="auto">
          <a:xfrm>
            <a:off x="395288" y="371475"/>
            <a:ext cx="3529012" cy="9699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</a:rPr>
              <a:t>A9 A8 A7 A6 A5 A4 A3 A2 A1 A0</a:t>
            </a:r>
          </a:p>
          <a:p>
            <a:pPr algn="l">
              <a:spcBef>
                <a:spcPct val="1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  <a:latin typeface="Arial" charset="0"/>
              </a:rPr>
              <a:t> 0   </a:t>
            </a: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0  </a:t>
            </a:r>
            <a:r>
              <a:rPr lang="en-US" altLang="zh-CN" sz="180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0 </a:t>
            </a:r>
            <a:r>
              <a:rPr lang="en-US" altLang="zh-CN" sz="1800" smtClean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1   </a:t>
            </a:r>
            <a:r>
              <a:rPr lang="en-US" altLang="zh-CN" sz="1800" smtClean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zh-CN" sz="1800" smtClean="0">
                <a:latin typeface="Arial" charset="0"/>
              </a:rPr>
              <a:t>   </a:t>
            </a:r>
            <a:r>
              <a:rPr lang="en-US" altLang="zh-CN" sz="1800">
                <a:latin typeface="Arial" charset="0"/>
              </a:rPr>
              <a:t>X   X   X</a:t>
            </a:r>
          </a:p>
          <a:p>
            <a:pPr algn="l">
              <a:spcBef>
                <a:spcPct val="1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8000"/>
                </a:solidFill>
                <a:latin typeface="Arial" charset="0"/>
              </a:rPr>
              <a:t> 040H </a:t>
            </a:r>
            <a:r>
              <a:rPr lang="zh-CN" altLang="en-US" sz="1800">
                <a:solidFill>
                  <a:srgbClr val="008000"/>
                </a:solidFill>
                <a:latin typeface="Arial" charset="0"/>
              </a:rPr>
              <a:t>～ </a:t>
            </a:r>
            <a:r>
              <a:rPr lang="en-US" altLang="zh-CN" sz="1800">
                <a:solidFill>
                  <a:srgbClr val="008000"/>
                </a:solidFill>
                <a:latin typeface="Arial" charset="0"/>
              </a:rPr>
              <a:t>043H</a:t>
            </a:r>
          </a:p>
        </p:txBody>
      </p:sp>
      <p:sp>
        <p:nvSpPr>
          <p:cNvPr id="1001480" name="Line 8"/>
          <p:cNvSpPr>
            <a:spLocks noChangeShapeType="1"/>
          </p:cNvSpPr>
          <p:nvPr/>
        </p:nvSpPr>
        <p:spPr bwMode="auto">
          <a:xfrm>
            <a:off x="7667625" y="4652963"/>
            <a:ext cx="129698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001481" name="AutoShape 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260350"/>
            <a:ext cx="360363" cy="360363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119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2413" y="692696"/>
            <a:ext cx="8567737" cy="602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CN" sz="18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This program plays a series of ascending notes on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the PC speaker.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kern="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.model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small,stdcall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8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16-bit Real mode program 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.stack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zh-CN" altLang="en-US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speaker    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61h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address of speaker port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timer      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42h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address of timer port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delay1     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800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delay2     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800		</a:t>
            </a:r>
            <a:r>
              <a:rPr lang="en-US" altLang="zh-CN" sz="18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delay between notes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startPitch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7600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zh-CN" altLang="en-US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altLang="zh-CN" sz="1800" kern="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in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kern="0" dirty="0" err="1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altLang="zh-CN" sz="1800" kern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8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speaker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get speaker status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push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	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save status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or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kern="0" dirty="0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800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00000011b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set lowest 2 bits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out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speaker</a:t>
            </a:r>
            <a:r>
              <a:rPr lang="en-US" altLang="zh-CN" sz="1800" kern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800" kern="0" dirty="0" err="1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turn speaker on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err="1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altLang="zh-CN" sz="1800" kern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8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startPitch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starting pitch</a:t>
            </a:r>
            <a:endParaRPr lang="zh-CN" altLang="en-US" sz="1800" kern="0" dirty="0">
              <a:solidFill>
                <a:srgbClr val="3366FF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19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7D7F8E-9174-4C32-B08B-AA3611BB772D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892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85225" cy="59039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格式：与 </a:t>
            </a:r>
            <a:r>
              <a:rPr lang="en-US" altLang="zh-CN">
                <a:latin typeface="Times New Roman" pitchFamily="18" charset="0"/>
              </a:rPr>
              <a:t>AND </a:t>
            </a:r>
            <a:r>
              <a:rPr lang="zh-CN" altLang="en-US">
                <a:latin typeface="Times New Roman" pitchFamily="18" charset="0"/>
              </a:rPr>
              <a:t>指令相同。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cmp </a:t>
            </a:r>
            <a:r>
              <a:rPr lang="zh-CN" altLang="en-US">
                <a:solidFill>
                  <a:srgbClr val="0000FF"/>
                </a:solidFill>
                <a:latin typeface="Courier New" pitchFamily="49" charset="0"/>
              </a:rPr>
              <a:t>目的操作数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Courier New" pitchFamily="49" charset="0"/>
              </a:rPr>
              <a:t>源操作数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功能：与减法指令一样执行减法操作，即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	</a:t>
            </a:r>
            <a:r>
              <a:rPr lang="zh-CN" altLang="en-US">
                <a:solidFill>
                  <a:srgbClr val="CC0066"/>
                </a:solidFill>
                <a:latin typeface="Times New Roman" pitchFamily="18" charset="0"/>
              </a:rPr>
              <a:t>目的操作数</a:t>
            </a:r>
            <a:r>
              <a:rPr lang="en-US" altLang="zh-CN">
                <a:solidFill>
                  <a:srgbClr val="CC0066"/>
                </a:solidFill>
                <a:latin typeface="Courier New" pitchFamily="49" charset="0"/>
              </a:rPr>
              <a:t>-</a:t>
            </a:r>
            <a:r>
              <a:rPr lang="zh-CN" altLang="en-US">
                <a:solidFill>
                  <a:srgbClr val="CC0066"/>
                </a:solidFill>
                <a:latin typeface="Times New Roman" pitchFamily="18" charset="0"/>
              </a:rPr>
              <a:t>源操作数，</a:t>
            </a:r>
            <a:br>
              <a:rPr lang="zh-CN" altLang="en-US">
                <a:solidFill>
                  <a:srgbClr val="CC0066"/>
                </a:solidFill>
                <a:latin typeface="Times New Roman" pitchFamily="18" charset="0"/>
              </a:rPr>
            </a:br>
            <a:r>
              <a:rPr lang="zh-CN" altLang="en-US">
                <a:solidFill>
                  <a:srgbClr val="CC0066"/>
                </a:solidFill>
                <a:latin typeface="Times New Roman" pitchFamily="18" charset="0"/>
              </a:rPr>
              <a:t>	但不回送结果，只影响标志位。</a:t>
            </a:r>
            <a:endParaRPr lang="en-US" altLang="zh-CN">
              <a:solidFill>
                <a:srgbClr val="CC0066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影响的标志：根据相减结果修改 </a:t>
            </a:r>
            <a:r>
              <a:rPr lang="en-US" altLang="zh-CN">
                <a:latin typeface="Times New Roman" pitchFamily="18" charset="0"/>
              </a:rPr>
              <a:t>OF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ZF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CF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AF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PF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无符号操作数的比较：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（二）布尔和比较指令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6. CMP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  <p:graphicFrame>
        <p:nvGraphicFramePr>
          <p:cNvPr id="892978" name="Group 50"/>
          <p:cNvGraphicFramePr>
            <a:graphicFrameLocks noGrp="1"/>
          </p:cNvGraphicFramePr>
          <p:nvPr/>
        </p:nvGraphicFramePr>
        <p:xfrm>
          <a:off x="4211638" y="3860800"/>
          <a:ext cx="3960812" cy="2072640"/>
        </p:xfrm>
        <a:graphic>
          <a:graphicData uri="http://schemas.openxmlformats.org/drawingml/2006/table">
            <a:tbl>
              <a:tblPr/>
              <a:tblGrid>
                <a:gridCol w="2447925"/>
                <a:gridCol w="792162"/>
                <a:gridCol w="7207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CMP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的结果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目的＜源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目的＞源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目的＝源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120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2413" y="260648"/>
            <a:ext cx="8567737" cy="638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altLang="zh-CN" sz="18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err="1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altLang="zh-CN" sz="1800" kern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800" kern="0" dirty="0" err="1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altLang="zh-CN" sz="1800" kern="0" dirty="0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8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bit 7..0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out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altLang="zh-CN" sz="1800" kern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800" kern="0" dirty="0" err="1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8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timer port: pulses speaker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8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err="1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altLang="zh-CN" sz="1800" kern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800" kern="0" dirty="0" err="1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bh</a:t>
            </a:r>
            <a:r>
              <a:rPr lang="en-US" altLang="zh-CN" sz="1800" kern="0" dirty="0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8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bit 15..8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out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altLang="zh-CN" sz="1800" kern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800" kern="0" dirty="0" err="1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timer port: pulses speaker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; Create a delay loop between pitches: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8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delay1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L3a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8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delay2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L3b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L3b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L3a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sub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800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	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raise pitch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8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jnz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L2             	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play another note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pop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	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get original status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and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800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11111100b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clear lowest 2 bits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out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speaker</a:t>
            </a:r>
            <a:r>
              <a:rPr lang="en-US" altLang="zh-CN" sz="1800" kern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800" kern="0" dirty="0" err="1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800" kern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turn speaker off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8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smtClean="0">
                <a:solidFill>
                  <a:srgbClr val="D60093"/>
                </a:solidFill>
                <a:highlight>
                  <a:srgbClr val="FF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CN" sz="1800" kern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800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4c00h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8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kern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21h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altLang="zh-CN" sz="1800" kern="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endParaRPr lang="en-US" altLang="zh-CN" sz="1800" kern="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kern="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zh-CN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endParaRPr lang="zh-CN" altLang="en-US" sz="1800" kern="0" dirty="0">
              <a:solidFill>
                <a:srgbClr val="3366FF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17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CA20E-44E2-466C-B1C9-390F928CC338}" type="slidenum">
              <a:rPr lang="zh-CN" altLang="en-US"/>
              <a:pPr/>
              <a:t>121</a:t>
            </a:fld>
            <a:endParaRPr lang="en-US" altLang="zh-CN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07413" cy="5238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I/O</a:t>
            </a:r>
            <a:r>
              <a:rPr lang="zh-CN" altLang="en-US" dirty="0"/>
              <a:t>端口控制硬件</a:t>
            </a:r>
            <a:r>
              <a:rPr lang="zh-CN" altLang="en-US" dirty="0">
                <a:sym typeface="Wingdings" pitchFamily="2" charset="2"/>
              </a:rPr>
              <a:t>     </a:t>
            </a:r>
            <a:r>
              <a:rPr lang="zh-CN" altLang="en-US" dirty="0" smtClean="0">
                <a:solidFill>
                  <a:srgbClr val="006600"/>
                </a:solidFill>
                <a:sym typeface="Wingdings" pitchFamily="2" charset="2"/>
              </a:rPr>
              <a:t>（</a:t>
            </a:r>
            <a:r>
              <a:rPr lang="zh-CN" altLang="en-US" dirty="0">
                <a:solidFill>
                  <a:srgbClr val="006600"/>
                </a:solidFill>
                <a:sym typeface="Wingdings" pitchFamily="2" charset="2"/>
              </a:rPr>
              <a:t>三）</a:t>
            </a:r>
            <a:r>
              <a:rPr lang="zh-CN" altLang="en-US" dirty="0" smtClean="0">
                <a:solidFill>
                  <a:srgbClr val="006600"/>
                </a:solidFill>
                <a:sym typeface="Wingdings" pitchFamily="2" charset="2"/>
              </a:rPr>
              <a:t>例子</a:t>
            </a:r>
            <a:r>
              <a:rPr lang="en-US" altLang="zh-CN" dirty="0" smtClean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rgbClr val="006600"/>
                </a:solidFill>
                <a:sym typeface="Wingdings" pitchFamily="2" charset="2"/>
              </a:rPr>
              <a:t>：实时钟 </a:t>
            </a:r>
            <a:r>
              <a:rPr lang="en-US" altLang="zh-CN" dirty="0" smtClean="0">
                <a:solidFill>
                  <a:srgbClr val="006600"/>
                </a:solidFill>
                <a:sym typeface="Wingdings" pitchFamily="2" charset="2"/>
              </a:rPr>
              <a:t>RTC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71546"/>
            <a:ext cx="8572560" cy="5357849"/>
          </a:xfrm>
        </p:spPr>
        <p:txBody>
          <a:bodyPr/>
          <a:lstStyle/>
          <a:p>
            <a:pPr marL="268288" indent="-268288"/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自从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IBM PC AT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起，所有的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机就都包含了一个叫做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实时钟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Real Time Clock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RTC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）的时钟芯片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68288" indent="-268288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RTC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通过主板上的电池供电，以便在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机断电后仍然能够继续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记录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时间。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68288" indent="-268288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RTC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芯片一共有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个寄存器。它们的芯片内部地址（不是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端口地址）编号为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0x00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0x3F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，这些寄存器一共可以分为三组：</a:t>
            </a:r>
          </a:p>
          <a:p>
            <a:pPr marL="538163" lvl="1" indent="-269875"/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时钟与日历寄存器组：共有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个（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0x00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0x09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），表示时间、日历的具体信息。在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机中，这些寄存器中的值都是以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格式来存储的（比如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23dec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0x23BCD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）。</a:t>
            </a:r>
          </a:p>
          <a:p>
            <a:pPr marL="538163" lvl="1" indent="-269875"/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状态和控制寄存器组：共有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个（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0x0A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0x0D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），控制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RTC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芯片的工作方式，并表示当前的状态。</a:t>
            </a:r>
          </a:p>
          <a:p>
            <a:pPr marL="538163" lvl="1" indent="-269875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CMOS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配置数据：通用的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CMOS RAM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，它们与时间无关。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CA20E-44E2-466C-B1C9-390F928CC338}" type="slidenum">
              <a:rPr lang="zh-CN" altLang="en-US"/>
              <a:pPr/>
              <a:t>122</a:t>
            </a:fld>
            <a:endParaRPr lang="en-US" altLang="zh-CN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07413" cy="5238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I/O</a:t>
            </a:r>
            <a:r>
              <a:rPr lang="zh-CN" altLang="en-US" dirty="0"/>
              <a:t>端口控制硬件</a:t>
            </a:r>
            <a:r>
              <a:rPr lang="zh-CN" altLang="en-US" dirty="0">
                <a:sym typeface="Wingdings" pitchFamily="2" charset="2"/>
              </a:rPr>
              <a:t>     </a:t>
            </a:r>
            <a:r>
              <a:rPr lang="zh-CN" altLang="en-US" dirty="0" smtClean="0">
                <a:solidFill>
                  <a:srgbClr val="006600"/>
                </a:solidFill>
                <a:sym typeface="Wingdings" pitchFamily="2" charset="2"/>
              </a:rPr>
              <a:t>（</a:t>
            </a:r>
            <a:r>
              <a:rPr lang="zh-CN" altLang="en-US" dirty="0">
                <a:solidFill>
                  <a:srgbClr val="006600"/>
                </a:solidFill>
                <a:sym typeface="Wingdings" pitchFamily="2" charset="2"/>
              </a:rPr>
              <a:t>三）</a:t>
            </a:r>
            <a:r>
              <a:rPr lang="zh-CN" altLang="en-US" dirty="0" smtClean="0">
                <a:solidFill>
                  <a:srgbClr val="006600"/>
                </a:solidFill>
                <a:sym typeface="Wingdings" pitchFamily="2" charset="2"/>
              </a:rPr>
              <a:t>例子</a:t>
            </a:r>
            <a:r>
              <a:rPr lang="en-US" altLang="zh-CN" dirty="0" smtClean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rgbClr val="006600"/>
                </a:solidFill>
                <a:sym typeface="Wingdings" pitchFamily="2" charset="2"/>
              </a:rPr>
              <a:t>：实时钟 </a:t>
            </a:r>
            <a:r>
              <a:rPr lang="en-US" altLang="zh-CN" dirty="0" smtClean="0">
                <a:solidFill>
                  <a:srgbClr val="006600"/>
                </a:solidFill>
                <a:sym typeface="Wingdings" pitchFamily="2" charset="2"/>
              </a:rPr>
              <a:t>RTC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00108"/>
            <a:ext cx="8572560" cy="500066"/>
          </a:xfrm>
        </p:spPr>
        <p:txBody>
          <a:bodyPr/>
          <a:lstStyle/>
          <a:p>
            <a:pPr marL="268288" indent="-268288" algn="ctr">
              <a:buNone/>
            </a:pPr>
            <a:r>
              <a:rPr lang="zh-CN" altLang="zh-CN" dirty="0" smtClean="0"/>
              <a:t>时钟与日历寄存器组</a:t>
            </a:r>
            <a:r>
              <a:rPr lang="zh-CN" altLang="en-US" dirty="0" smtClean="0"/>
              <a:t>：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1500174"/>
          <a:ext cx="8429684" cy="4929221"/>
        </p:xfrm>
        <a:graphic>
          <a:graphicData uri="http://schemas.openxmlformats.org/drawingml/2006/table">
            <a:tbl>
              <a:tblPr/>
              <a:tblGrid>
                <a:gridCol w="1352219"/>
                <a:gridCol w="6005895"/>
                <a:gridCol w="1071570"/>
              </a:tblGrid>
              <a:tr h="448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Address</a:t>
                      </a:r>
                      <a:endParaRPr lang="zh-CN" sz="24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Function</a:t>
                      </a:r>
                      <a:endParaRPr lang="zh-CN" sz="24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8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</a:t>
                      </a:r>
                      <a:endParaRPr lang="zh-CN" sz="24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Current second for RTC</a:t>
                      </a:r>
                      <a:endParaRPr lang="zh-CN" sz="24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秒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48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01</a:t>
                      </a:r>
                      <a:endParaRPr lang="zh-CN" sz="24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Alarm second</a:t>
                      </a:r>
                      <a:endParaRPr lang="zh-CN" sz="24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48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02</a:t>
                      </a:r>
                      <a:endParaRPr lang="zh-CN" sz="2400" b="1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Current minute</a:t>
                      </a:r>
                      <a:endParaRPr lang="zh-CN" sz="24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48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03</a:t>
                      </a:r>
                      <a:endParaRPr lang="zh-CN" sz="2400" b="1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Alarm minute</a:t>
                      </a:r>
                      <a:endParaRPr lang="zh-CN" sz="24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b="1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48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04</a:t>
                      </a:r>
                      <a:endParaRPr lang="zh-CN" sz="2400" b="1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Current hour</a:t>
                      </a:r>
                      <a:endParaRPr lang="zh-CN" sz="24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时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48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05</a:t>
                      </a:r>
                      <a:endParaRPr lang="zh-CN" sz="2400" b="1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Alarm hour</a:t>
                      </a:r>
                      <a:endParaRPr lang="zh-CN" sz="24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b="1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48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06</a:t>
                      </a:r>
                      <a:endParaRPr lang="zh-CN" sz="2400" b="1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Current day of week</a:t>
                      </a:r>
                      <a:r>
                        <a:rPr lang="zh-CN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（</a:t>
                      </a: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01</a:t>
                      </a:r>
                      <a:r>
                        <a:rPr lang="zh-CN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＝</a:t>
                      </a: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Sunday</a:t>
                      </a:r>
                      <a:r>
                        <a:rPr lang="zh-CN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星期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48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07</a:t>
                      </a:r>
                      <a:endParaRPr lang="zh-CN" sz="2400" b="1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Current date of month</a:t>
                      </a:r>
                      <a:endParaRPr lang="zh-CN" sz="24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日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48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08</a:t>
                      </a:r>
                      <a:endParaRPr lang="zh-CN" sz="2400" b="1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Current month</a:t>
                      </a:r>
                      <a:endParaRPr lang="zh-CN" sz="24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月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48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09</a:t>
                      </a:r>
                      <a:endParaRPr lang="zh-CN" sz="2400" b="1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Current year</a:t>
                      </a:r>
                      <a:r>
                        <a:rPr lang="zh-CN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（</a:t>
                      </a: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final two digits</a:t>
                      </a:r>
                      <a:r>
                        <a:rPr lang="zh-CN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，</a:t>
                      </a:r>
                      <a:r>
                        <a:rPr lang="en-US" sz="2400" b="1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eg</a:t>
                      </a:r>
                      <a:r>
                        <a:rPr lang="zh-CN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：</a:t>
                      </a:r>
                      <a:r>
                        <a:rPr lang="en-US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93</a:t>
                      </a:r>
                      <a:r>
                        <a:rPr lang="zh-CN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年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" name="动作按钮: 上一张 6">
            <a:hlinkClick r:id="" action="ppaction://hlinkshowjump?jump=lastslideviewed" highlightClick="1"/>
          </p:cNvPr>
          <p:cNvSpPr/>
          <p:nvPr/>
        </p:nvSpPr>
        <p:spPr bwMode="auto">
          <a:xfrm>
            <a:off x="8316416" y="908720"/>
            <a:ext cx="504056" cy="504056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CA20E-44E2-466C-B1C9-390F928CC338}" type="slidenum">
              <a:rPr lang="zh-CN" altLang="en-US"/>
              <a:pPr/>
              <a:t>123</a:t>
            </a:fld>
            <a:endParaRPr lang="en-US" altLang="zh-CN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07413" cy="5238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I/O</a:t>
            </a:r>
            <a:r>
              <a:rPr lang="zh-CN" altLang="en-US" dirty="0"/>
              <a:t>端口控制硬件</a:t>
            </a:r>
            <a:r>
              <a:rPr lang="zh-CN" altLang="en-US" dirty="0">
                <a:sym typeface="Wingdings" pitchFamily="2" charset="2"/>
              </a:rPr>
              <a:t>     </a:t>
            </a:r>
            <a:r>
              <a:rPr lang="zh-CN" altLang="en-US" dirty="0" smtClean="0">
                <a:solidFill>
                  <a:srgbClr val="006600"/>
                </a:solidFill>
                <a:sym typeface="Wingdings" pitchFamily="2" charset="2"/>
              </a:rPr>
              <a:t>（</a:t>
            </a:r>
            <a:r>
              <a:rPr lang="zh-CN" altLang="en-US" dirty="0">
                <a:solidFill>
                  <a:srgbClr val="006600"/>
                </a:solidFill>
                <a:sym typeface="Wingdings" pitchFamily="2" charset="2"/>
              </a:rPr>
              <a:t>三）</a:t>
            </a:r>
            <a:r>
              <a:rPr lang="zh-CN" altLang="en-US" dirty="0" smtClean="0">
                <a:solidFill>
                  <a:srgbClr val="006600"/>
                </a:solidFill>
                <a:sym typeface="Wingdings" pitchFamily="2" charset="2"/>
              </a:rPr>
              <a:t>例子</a:t>
            </a:r>
            <a:r>
              <a:rPr lang="en-US" altLang="zh-CN" dirty="0" smtClean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rgbClr val="006600"/>
                </a:solidFill>
                <a:sym typeface="Wingdings" pitchFamily="2" charset="2"/>
              </a:rPr>
              <a:t>：实时钟 </a:t>
            </a:r>
            <a:r>
              <a:rPr lang="en-US" altLang="zh-CN" dirty="0" smtClean="0">
                <a:solidFill>
                  <a:srgbClr val="006600"/>
                </a:solidFill>
                <a:sym typeface="Wingdings" pitchFamily="2" charset="2"/>
              </a:rPr>
              <a:t>RTC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14423"/>
            <a:ext cx="8572560" cy="4857783"/>
          </a:xfrm>
        </p:spPr>
        <p:txBody>
          <a:bodyPr/>
          <a:lstStyle/>
          <a:p>
            <a:pPr marL="355600" indent="-355600"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端口访问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RTC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marL="355600" indent="-355600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机中可以通过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端口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0x70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0x71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来读写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RTC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芯片中的寄存器。其中，端口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0x70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RTC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的寄存器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地址索引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端口，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0x71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数据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端口。</a:t>
            </a:r>
          </a:p>
          <a:p>
            <a:pPr marL="355600" indent="-355600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读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RTC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芯片寄存器的步骤是：</a:t>
            </a:r>
          </a:p>
          <a:p>
            <a:pPr marL="814388" lvl="1" indent="-355600">
              <a:buNone/>
            </a:pPr>
            <a:r>
              <a:rPr lang="en-US" altLang="zh-CN" dirty="0" err="1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dirty="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al,addr</a:t>
            </a:r>
            <a:r>
              <a:rPr lang="en-US" altLang="zh-CN" dirty="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zh-CN" alt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是要读的寄存器地址</a:t>
            </a:r>
          </a:p>
          <a:p>
            <a:pPr marL="814388" lvl="1" indent="-355600">
              <a:buNone/>
            </a:pPr>
            <a:r>
              <a:rPr lang="en-US" altLang="zh-CN" dirty="0" err="1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out 70h,al</a:t>
            </a:r>
            <a:r>
              <a:rPr lang="en-US" altLang="zh-CN" dirty="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选择要读的</a:t>
            </a:r>
            <a:r>
              <a:rPr lang="en-US" altLang="zh-CN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RTC</a:t>
            </a:r>
            <a:r>
              <a:rPr lang="zh-CN" alt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芯片寄存器地址</a:t>
            </a:r>
          </a:p>
          <a:p>
            <a:pPr marL="814388" lvl="1" indent="-355600">
              <a:buNone/>
            </a:pPr>
            <a:r>
              <a:rPr lang="en-US" altLang="zh-CN" dirty="0" err="1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altLang="zh-CN" dirty="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CN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延时</a:t>
            </a:r>
          </a:p>
          <a:p>
            <a:pPr marL="814388" lvl="1" indent="-355600">
              <a:buNone/>
            </a:pPr>
            <a:r>
              <a:rPr lang="en-US" altLang="zh-CN" dirty="0" err="1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in  al,71h</a:t>
            </a:r>
            <a:r>
              <a:rPr lang="en-US" altLang="zh-CN" dirty="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读入到数据在</a:t>
            </a:r>
            <a:r>
              <a:rPr lang="en-US" altLang="zh-CN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</a:t>
            </a:r>
            <a:r>
              <a:rPr lang="zh-CN" alt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寄存器</a:t>
            </a:r>
          </a:p>
        </p:txBody>
      </p:sp>
      <p:sp>
        <p:nvSpPr>
          <p:cNvPr id="5" name="动作按钮: 信息 4">
            <a:hlinkClick r:id="rId2" action="ppaction://hlinksldjump" highlightClick="1"/>
          </p:cNvPr>
          <p:cNvSpPr/>
          <p:nvPr/>
        </p:nvSpPr>
        <p:spPr bwMode="auto">
          <a:xfrm>
            <a:off x="8316416" y="5661248"/>
            <a:ext cx="504056" cy="504056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CA20E-44E2-466C-B1C9-390F928CC338}" type="slidenum">
              <a:rPr lang="zh-CN" altLang="en-US"/>
              <a:pPr/>
              <a:t>124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1835696" y="548680"/>
            <a:ext cx="6480720" cy="58326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51720" y="3284984"/>
            <a:ext cx="187220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marR="0" lvl="0" indent="-355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RTC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芯片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059832" y="692696"/>
            <a:ext cx="576064" cy="2088232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地址译码器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79712" y="4149080"/>
            <a:ext cx="576064" cy="2088232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数据寄存器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499992" y="2852936"/>
            <a:ext cx="576064" cy="2304256"/>
          </a:xfrm>
          <a:prstGeom prst="rect">
            <a:avLst/>
          </a:prstGeom>
          <a:solidFill>
            <a:srgbClr val="CCFF9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内部寄存器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220072" y="2852936"/>
            <a:ext cx="576064" cy="2304256"/>
          </a:xfrm>
          <a:prstGeom prst="rect">
            <a:avLst/>
          </a:prstGeom>
          <a:solidFill>
            <a:srgbClr val="CCFF9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内部寄存器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40152" y="2852936"/>
            <a:ext cx="576064" cy="2304256"/>
          </a:xfrm>
          <a:prstGeom prst="rect">
            <a:avLst/>
          </a:prstGeom>
          <a:solidFill>
            <a:srgbClr val="CCFF9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内部寄存器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452320" y="2852936"/>
            <a:ext cx="576064" cy="2304256"/>
          </a:xfrm>
          <a:prstGeom prst="rect">
            <a:avLst/>
          </a:prstGeom>
          <a:solidFill>
            <a:srgbClr val="CCFF9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内部寄存器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63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372200" y="3789040"/>
            <a:ext cx="12241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marR="0" lvl="0" indent="-355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……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17" name="上下箭头 16"/>
          <p:cNvSpPr/>
          <p:nvPr/>
        </p:nvSpPr>
        <p:spPr bwMode="auto">
          <a:xfrm>
            <a:off x="4602144" y="5157192"/>
            <a:ext cx="360040" cy="504056"/>
          </a:xfrm>
          <a:prstGeom prst="upDownArrow">
            <a:avLst/>
          </a:prstGeom>
          <a:solidFill>
            <a:srgbClr val="CC009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" name="上下箭头 17"/>
          <p:cNvSpPr/>
          <p:nvPr/>
        </p:nvSpPr>
        <p:spPr bwMode="auto">
          <a:xfrm>
            <a:off x="5328920" y="5157192"/>
            <a:ext cx="360040" cy="504056"/>
          </a:xfrm>
          <a:prstGeom prst="upDownArrow">
            <a:avLst/>
          </a:prstGeom>
          <a:solidFill>
            <a:srgbClr val="CC009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" name="上下箭头 18"/>
          <p:cNvSpPr/>
          <p:nvPr/>
        </p:nvSpPr>
        <p:spPr bwMode="auto">
          <a:xfrm>
            <a:off x="6049000" y="5157192"/>
            <a:ext cx="360040" cy="504056"/>
          </a:xfrm>
          <a:prstGeom prst="upDownArrow">
            <a:avLst/>
          </a:prstGeom>
          <a:solidFill>
            <a:srgbClr val="CC009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3635896" y="2564904"/>
            <a:ext cx="11521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4788024" y="2564904"/>
            <a:ext cx="0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5508104" y="2348880"/>
            <a:ext cx="0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3635896" y="2348880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6228184" y="2132856"/>
            <a:ext cx="0" cy="720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3635896" y="2132856"/>
            <a:ext cx="25922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3635896" y="908720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7740352" y="908720"/>
            <a:ext cx="0" cy="19442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6372200" y="2132856"/>
            <a:ext cx="12241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marR="0" lvl="0" indent="-355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……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 rot="16200000">
            <a:off x="3383868" y="1304764"/>
            <a:ext cx="12241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marR="0" lvl="0" indent="-355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……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50" name="左箭头 49"/>
          <p:cNvSpPr/>
          <p:nvPr/>
        </p:nvSpPr>
        <p:spPr bwMode="auto">
          <a:xfrm>
            <a:off x="2555776" y="5532928"/>
            <a:ext cx="5276914" cy="432048"/>
          </a:xfrm>
          <a:prstGeom prst="leftArrow">
            <a:avLst/>
          </a:prstGeom>
          <a:solidFill>
            <a:srgbClr val="CC009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" name="上箭头 50"/>
          <p:cNvSpPr/>
          <p:nvPr/>
        </p:nvSpPr>
        <p:spPr bwMode="auto">
          <a:xfrm>
            <a:off x="7513806" y="5157192"/>
            <a:ext cx="442570" cy="699196"/>
          </a:xfrm>
          <a:prstGeom prst="upArrow">
            <a:avLst/>
          </a:prstGeom>
          <a:solidFill>
            <a:srgbClr val="CC009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3" name="右箭头 52"/>
          <p:cNvSpPr/>
          <p:nvPr/>
        </p:nvSpPr>
        <p:spPr bwMode="auto">
          <a:xfrm>
            <a:off x="611560" y="1484784"/>
            <a:ext cx="1368152" cy="504056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6372200" y="5157192"/>
            <a:ext cx="12241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marR="0" lvl="0" indent="-355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……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55" name="左右箭头 54"/>
          <p:cNvSpPr/>
          <p:nvPr/>
        </p:nvSpPr>
        <p:spPr bwMode="auto">
          <a:xfrm>
            <a:off x="467544" y="5496088"/>
            <a:ext cx="1512168" cy="504056"/>
          </a:xfrm>
          <a:prstGeom prst="left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979712" y="692696"/>
            <a:ext cx="576064" cy="2088232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地址寄存器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555776" y="1484784"/>
            <a:ext cx="504056" cy="504056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07504" y="1916832"/>
            <a:ext cx="176368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zh-CN" altLang="en-US" sz="2800" kern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接口地址</a:t>
            </a:r>
            <a:r>
              <a:rPr lang="en-US" altLang="zh-CN" sz="2800" kern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altLang="zh-CN" sz="2800" kern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70H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107504" y="4631992"/>
            <a:ext cx="176368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zh-CN" altLang="en-US" sz="2800" kern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接口地址</a:t>
            </a:r>
            <a:r>
              <a:rPr lang="en-US" altLang="zh-CN" sz="2800" kern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altLang="zh-CN" sz="2800" kern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71H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4" name="动作按钮: 上一张 63">
            <a:hlinkClick r:id="" action="ppaction://hlinkshowjump?jump=lastslideviewed" highlightClick="1"/>
          </p:cNvPr>
          <p:cNvSpPr/>
          <p:nvPr/>
        </p:nvSpPr>
        <p:spPr bwMode="auto">
          <a:xfrm>
            <a:off x="8532440" y="188640"/>
            <a:ext cx="432048" cy="432048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320116" cy="507209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.MODEL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small,stdcall</a:t>
            </a: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.STACK 4096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             0123456789012345678901234567890123456789</a:t>
            </a:r>
          </a:p>
          <a:p>
            <a:pPr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weekinfo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byte 'Sunday    Monday    Tuesday   Wednesday '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             012345678901234567890123456789</a:t>
            </a:r>
          </a:p>
          <a:p>
            <a:pPr>
              <a:buNone/>
            </a:pPr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byte 'Thursday  Friday    Saturday  '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display   byte 0dh,0ah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hour      byte '00:'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minute    byte '00:'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second    byte '00, '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year1     byte '20'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year2     byte '00-'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month     byte '00-'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day       byte '00, '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week      byte 10 dup(20h),0dh,0ah,'$'</a:t>
            </a:r>
            <a:endParaRPr lang="zh-CN" alt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125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71472" y="500042"/>
            <a:ext cx="6105538" cy="9286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程序功能：显示当前时间。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显示格式：</a:t>
            </a:r>
            <a:r>
              <a:rPr lang="en-US" altLang="zh-CN" kern="0" dirty="0" err="1" smtClean="0">
                <a:solidFill>
                  <a:srgbClr val="D6009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hh:mm:ss</a:t>
            </a:r>
            <a:r>
              <a:rPr lang="en-US" altLang="zh-CN" kern="0" dirty="0" smtClean="0">
                <a:solidFill>
                  <a:srgbClr val="D6009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kern="0" dirty="0" err="1" smtClean="0">
                <a:solidFill>
                  <a:srgbClr val="D6009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yyyy</a:t>
            </a:r>
            <a:r>
              <a:rPr lang="en-US" altLang="zh-CN" kern="0" dirty="0" smtClean="0">
                <a:solidFill>
                  <a:srgbClr val="D6009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-mm-</a:t>
            </a:r>
            <a:r>
              <a:rPr lang="en-US" altLang="zh-CN" kern="0" dirty="0" err="1" smtClean="0">
                <a:solidFill>
                  <a:srgbClr val="D6009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dd</a:t>
            </a:r>
            <a:r>
              <a:rPr lang="en-US" altLang="zh-CN" kern="0" dirty="0" smtClean="0">
                <a:solidFill>
                  <a:srgbClr val="D6009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week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动作按钮: 信息 5">
            <a:hlinkClick r:id="rId2" action="ppaction://hlinksldjump" highlightClick="1"/>
          </p:cNvPr>
          <p:cNvSpPr/>
          <p:nvPr/>
        </p:nvSpPr>
        <p:spPr bwMode="auto">
          <a:xfrm>
            <a:off x="8244408" y="260648"/>
            <a:ext cx="648072" cy="648072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714356"/>
            <a:ext cx="8105802" cy="5929354"/>
          </a:xfrm>
        </p:spPr>
        <p:txBody>
          <a:bodyPr/>
          <a:lstStyle/>
          <a:p>
            <a:pPr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mReadRTC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MACRO address</a:t>
            </a: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宏，读地址为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RTC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寄存器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al,address</a:t>
            </a: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out 70h,al</a:t>
            </a: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送地址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nop</a:t>
            </a: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延时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in  al,71h</a:t>
            </a: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读入数据在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寄存器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ENDM</a:t>
            </a:r>
          </a:p>
          <a:p>
            <a:pPr>
              <a:buNone/>
            </a:pP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mTransInfo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MACRO string</a:t>
            </a: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宏，将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中的</a:t>
            </a:r>
            <a:r>
              <a:rPr lang="en-US" altLang="zh-CN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bcd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数据转换为</a:t>
            </a:r>
            <a:r>
              <a:rPr lang="en-US" altLang="zh-CN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码字符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string+1,al</a:t>
            </a: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处理低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位（个位）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and string+1,0fh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add string+1,'0'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cl,4</a:t>
            </a: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处理高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位（十位）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shr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al,cl</a:t>
            </a: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and al,0fh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add al,'0'</a:t>
            </a: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string,al</a:t>
            </a:r>
            <a:r>
              <a:rPr lang="zh-CN" altLang="en-US" sz="16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转换好的字符（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个）在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中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ENDM</a:t>
            </a:r>
            <a:endParaRPr lang="zh-CN" alt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126</a:t>
            </a:fld>
            <a:endParaRPr lang="en-US" altLang="zh-CN"/>
          </a:p>
        </p:txBody>
      </p:sp>
      <p:sp>
        <p:nvSpPr>
          <p:cNvPr id="5" name="动作按钮: 自定义 4">
            <a:hlinkClick r:id="rId2" action="ppaction://hlinksldjump" highlightClick="1"/>
          </p:cNvPr>
          <p:cNvSpPr/>
          <p:nvPr/>
        </p:nvSpPr>
        <p:spPr bwMode="auto">
          <a:xfrm>
            <a:off x="7956376" y="1340768"/>
            <a:ext cx="648072" cy="648072"/>
          </a:xfrm>
          <a:prstGeom prst="actionButtonBlank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latin typeface="Courier New" pitchFamily="49" charset="0"/>
                <a:ea typeface="宋体" pitchFamily="2" charset="-122"/>
              </a:rPr>
              <a:t>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428604"/>
            <a:ext cx="8105802" cy="6215106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main PROC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ax,@data</a:t>
            </a: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ds,ax</a:t>
            </a: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es,ax</a:t>
            </a: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mReadRTC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4    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;read hour to al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mTransInfo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hour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;trans hour to </a:t>
            </a:r>
            <a:r>
              <a:rPr lang="en-US" altLang="zh-CN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ascii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mReadRTC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2    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;read minute to al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mTransInfo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minute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;trans minute to </a:t>
            </a:r>
            <a:r>
              <a:rPr lang="en-US" altLang="zh-CN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ascii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mReadRTC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0    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;read second to al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mTransInfo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second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;trans second to </a:t>
            </a:r>
            <a:r>
              <a:rPr lang="en-US" altLang="zh-CN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ascii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mReadRTC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9    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;read year to al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mTransInfo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year2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;trans year to </a:t>
            </a:r>
            <a:r>
              <a:rPr lang="en-US" altLang="zh-CN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ascii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mReadRTC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8    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;read month to al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mTransInfo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month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;trans month to </a:t>
            </a:r>
            <a:r>
              <a:rPr lang="en-US" altLang="zh-CN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ascii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mReadRTC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7    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;read day to al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mTransInfo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day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;trans day to </a:t>
            </a:r>
            <a:r>
              <a:rPr lang="en-US" altLang="zh-CN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ascii</a:t>
            </a:r>
            <a:endParaRPr lang="zh-CN" alt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127</a:t>
            </a:fld>
            <a:endParaRPr lang="en-US" altLang="zh-CN"/>
          </a:p>
        </p:txBody>
      </p:sp>
      <p:sp>
        <p:nvSpPr>
          <p:cNvPr id="6" name="动作按钮: 信息 5">
            <a:hlinkClick r:id="rId2" action="ppaction://hlinksldjump" highlightClick="1"/>
          </p:cNvPr>
          <p:cNvSpPr/>
          <p:nvPr/>
        </p:nvSpPr>
        <p:spPr bwMode="auto">
          <a:xfrm>
            <a:off x="8316416" y="908720"/>
            <a:ext cx="504056" cy="504056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428604"/>
            <a:ext cx="7786742" cy="6215106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mReadRTC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6    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 week to al, 01</a:t>
            </a:r>
            <a:r>
              <a:rPr lang="zh-CN" alt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＝</a:t>
            </a:r>
            <a:r>
              <a:rPr lang="en-US" altLang="zh-CN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Sunday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al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;al:0,1,2,3,4,5,6 -&gt; </a:t>
            </a:r>
            <a:r>
              <a:rPr lang="en-US" altLang="zh-CN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Sundy,Monday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,...,</a:t>
            </a:r>
            <a:r>
              <a:rPr lang="en-US" altLang="zh-CN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Friday,Saturday</a:t>
            </a:r>
            <a:endParaRPr lang="en-US" altLang="zh-CN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cx,10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cl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;ax=al*10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si,offset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weekinfo</a:t>
            </a: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add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si,ax</a:t>
            </a: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di,offset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week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cld</a:t>
            </a: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rep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movsb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;copy </a:t>
            </a:r>
            <a:r>
              <a:rPr lang="en-US" altLang="zh-CN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weekinfo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string to week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ah,9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dx,offset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display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;display time, date and week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21h</a:t>
            </a:r>
          </a:p>
          <a:p>
            <a:pPr>
              <a:spcBef>
                <a:spcPts val="0"/>
              </a:spcBef>
              <a:buNone/>
            </a:pP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ah,4ch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21h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main ENDP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END main</a:t>
            </a:r>
            <a:endParaRPr lang="zh-CN" alt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128</a:t>
            </a:fld>
            <a:endParaRPr lang="en-US" altLang="zh-CN"/>
          </a:p>
        </p:txBody>
      </p:sp>
      <p:sp>
        <p:nvSpPr>
          <p:cNvPr id="5" name="动作按钮: 信息 4">
            <a:hlinkClick r:id="rId2" action="ppaction://hlinksldjump" highlightClick="1"/>
          </p:cNvPr>
          <p:cNvSpPr/>
          <p:nvPr/>
        </p:nvSpPr>
        <p:spPr bwMode="auto">
          <a:xfrm>
            <a:off x="8316416" y="908720"/>
            <a:ext cx="504056" cy="504056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129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3203848" y="10527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419872" y="10527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35896" y="10527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851920" y="10527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67944" y="10527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283968" y="10527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499992" y="10527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716016" y="10527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32040" y="10527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8064" y="10527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203848" y="14127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419872" y="14127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635896" y="14127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851920" y="14127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067944" y="14127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283968" y="14127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499992" y="14127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716016" y="14127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932040" y="14127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148064" y="14127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203848" y="177281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419872" y="177281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635896" y="177281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851920" y="177281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067944" y="177281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283968" y="177281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99992" y="177281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716016" y="177281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40" y="177281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148064" y="177281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203848" y="213285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419872" y="213285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635896" y="213285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851920" y="213285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067944" y="213285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283968" y="213285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499992" y="213285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716016" y="213285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932040" y="213285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148064" y="213285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203848" y="249289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419872" y="249289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635896" y="249289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851920" y="249289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067944" y="249289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283968" y="249289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499992" y="249289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716016" y="249289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932040" y="249289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148064" y="249289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203848" y="28529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419872" y="28529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635896" y="28529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851920" y="28529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067944" y="28529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4283968" y="28529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499992" y="28529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716016" y="28529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932040" y="28529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148064" y="28529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203848" y="32129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419872" y="32129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3635896" y="32129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3851920" y="32129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4067944" y="32129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283968" y="32129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499992" y="32129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4716016" y="32129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932040" y="32129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148064" y="321297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043608" y="1052736"/>
            <a:ext cx="172819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weekinfo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043608" y="1412776"/>
            <a:ext cx="172819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weekinfo+10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1043608" y="1772816"/>
            <a:ext cx="172819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weekinfo+20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043608" y="2132856"/>
            <a:ext cx="172819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weekinfo+30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043608" y="2492896"/>
            <a:ext cx="172819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weekinfo+40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043608" y="2852936"/>
            <a:ext cx="172819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weekinfo+50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043608" y="3212976"/>
            <a:ext cx="172819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weekinfo+60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>
            <a:off x="2771800" y="119675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>
            <a:off x="2771800" y="155679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2771800" y="191683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>
            <a:off x="2771800" y="227687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>
            <a:off x="2771800" y="263691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>
            <a:off x="2771800" y="299695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>
            <a:off x="2771800" y="335699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5" name="矩形 94"/>
          <p:cNvSpPr/>
          <p:nvPr/>
        </p:nvSpPr>
        <p:spPr bwMode="auto">
          <a:xfrm>
            <a:off x="910350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smtClean="0">
                <a:latin typeface="+mn-ea"/>
                <a:ea typeface="+mn-ea"/>
                <a:cs typeface="Times New Roman" pitchFamily="18" charset="0"/>
              </a:rPr>
              <a:t>←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126374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smtClean="0">
                <a:latin typeface="+mn-ea"/>
                <a:ea typeface="+mn-ea"/>
                <a:cs typeface="Times New Roman" pitchFamily="18" charset="0"/>
              </a:rPr>
              <a:t>↓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1342398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558422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1774446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1990470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206494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2422518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2638542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854566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3070590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3286614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502638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718662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934686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150710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4366734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4582758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4798782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5014806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5230830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5446854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5662878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5878902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6094926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310950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526974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742998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6959022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7175046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7391070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7607094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7823118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smtClean="0">
                <a:latin typeface="+mn-ea"/>
                <a:ea typeface="+mn-ea"/>
                <a:cs typeface="Times New Roman" pitchFamily="18" charset="0"/>
              </a:rPr>
              <a:t>←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8039142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smtClean="0">
                <a:latin typeface="+mn-ea"/>
                <a:ea typeface="+mn-ea"/>
                <a:cs typeface="Times New Roman" pitchFamily="18" charset="0"/>
              </a:rPr>
              <a:t>↓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8255166" y="4653136"/>
            <a:ext cx="2160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$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539552" y="5373216"/>
            <a:ext cx="1224136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Courier New" pitchFamily="49" charset="0"/>
            </a:endParaRPr>
          </a:p>
        </p:txBody>
      </p:sp>
      <p:cxnSp>
        <p:nvCxnSpPr>
          <p:cNvPr id="133" name="直接箭头连接符 132"/>
          <p:cNvCxnSpPr/>
          <p:nvPr/>
        </p:nvCxnSpPr>
        <p:spPr bwMode="auto">
          <a:xfrm flipV="1">
            <a:off x="1017030" y="4941168"/>
            <a:ext cx="0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931866" y="3861048"/>
            <a:ext cx="864096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hour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Courier New" pitchFamily="49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 bwMode="auto">
          <a:xfrm>
            <a:off x="1448924" y="4149080"/>
            <a:ext cx="0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43" name="矩形 142"/>
          <p:cNvSpPr/>
          <p:nvPr/>
        </p:nvSpPr>
        <p:spPr bwMode="auto">
          <a:xfrm>
            <a:off x="1363914" y="5373216"/>
            <a:ext cx="1224136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minute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Courier New" pitchFamily="49" charset="0"/>
            </a:endParaRPr>
          </a:p>
        </p:txBody>
      </p:sp>
      <p:cxnSp>
        <p:nvCxnSpPr>
          <p:cNvPr id="144" name="直接箭头连接符 143"/>
          <p:cNvCxnSpPr/>
          <p:nvPr/>
        </p:nvCxnSpPr>
        <p:spPr bwMode="auto">
          <a:xfrm flipV="1">
            <a:off x="2101484" y="4941168"/>
            <a:ext cx="0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45" name="矩形 144"/>
          <p:cNvSpPr/>
          <p:nvPr/>
        </p:nvSpPr>
        <p:spPr bwMode="auto">
          <a:xfrm>
            <a:off x="2742824" y="5373216"/>
            <a:ext cx="1080120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year1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Courier New" pitchFamily="49" charset="0"/>
            </a:endParaRPr>
          </a:p>
        </p:txBody>
      </p:sp>
      <p:cxnSp>
        <p:nvCxnSpPr>
          <p:cNvPr id="146" name="直接箭头连接符 145"/>
          <p:cNvCxnSpPr/>
          <p:nvPr/>
        </p:nvCxnSpPr>
        <p:spPr bwMode="auto">
          <a:xfrm>
            <a:off x="2745222" y="4149080"/>
            <a:ext cx="0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47" name="矩形 146"/>
          <p:cNvSpPr/>
          <p:nvPr/>
        </p:nvSpPr>
        <p:spPr bwMode="auto">
          <a:xfrm>
            <a:off x="1993768" y="3861048"/>
            <a:ext cx="1224136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second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Courier New" pitchFamily="49" charset="0"/>
            </a:endParaRPr>
          </a:p>
        </p:txBody>
      </p:sp>
      <p:cxnSp>
        <p:nvCxnSpPr>
          <p:cNvPr id="148" name="直接箭头连接符 147"/>
          <p:cNvCxnSpPr/>
          <p:nvPr/>
        </p:nvCxnSpPr>
        <p:spPr bwMode="auto">
          <a:xfrm flipV="1">
            <a:off x="3393294" y="4941168"/>
            <a:ext cx="0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9" name="直接箭头连接符 148"/>
          <p:cNvCxnSpPr/>
          <p:nvPr/>
        </p:nvCxnSpPr>
        <p:spPr bwMode="auto">
          <a:xfrm>
            <a:off x="3821008" y="4149080"/>
            <a:ext cx="0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50" name="矩形 149"/>
          <p:cNvSpPr/>
          <p:nvPr/>
        </p:nvSpPr>
        <p:spPr bwMode="auto">
          <a:xfrm>
            <a:off x="3174872" y="3861048"/>
            <a:ext cx="1080120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year2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833702" y="5373216"/>
            <a:ext cx="1080120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month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Courier New" pitchFamily="49" charset="0"/>
            </a:endParaRPr>
          </a:p>
        </p:txBody>
      </p:sp>
      <p:cxnSp>
        <p:nvCxnSpPr>
          <p:cNvPr id="152" name="直接箭头连接符 151"/>
          <p:cNvCxnSpPr/>
          <p:nvPr/>
        </p:nvCxnSpPr>
        <p:spPr bwMode="auto">
          <a:xfrm flipV="1">
            <a:off x="4473414" y="4941168"/>
            <a:ext cx="0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3" name="直接箭头连接符 152"/>
          <p:cNvCxnSpPr/>
          <p:nvPr/>
        </p:nvCxnSpPr>
        <p:spPr bwMode="auto">
          <a:xfrm>
            <a:off x="5117152" y="4149080"/>
            <a:ext cx="0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54" name="矩形 153"/>
          <p:cNvSpPr/>
          <p:nvPr/>
        </p:nvSpPr>
        <p:spPr bwMode="auto">
          <a:xfrm>
            <a:off x="4604274" y="3861048"/>
            <a:ext cx="792088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day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5201854" y="5373216"/>
            <a:ext cx="936104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week</a:t>
            </a:r>
            <a:endParaRPr kumimoji="0" lang="zh-CN" altLang="en-US" sz="20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Courier New" pitchFamily="49" charset="0"/>
            </a:endParaRPr>
          </a:p>
        </p:txBody>
      </p:sp>
      <p:cxnSp>
        <p:nvCxnSpPr>
          <p:cNvPr id="156" name="直接箭头连接符 155"/>
          <p:cNvCxnSpPr/>
          <p:nvPr/>
        </p:nvCxnSpPr>
        <p:spPr bwMode="auto">
          <a:xfrm flipV="1">
            <a:off x="5769558" y="4941168"/>
            <a:ext cx="0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57" name="矩形 156"/>
          <p:cNvSpPr/>
          <p:nvPr/>
        </p:nvSpPr>
        <p:spPr bwMode="auto">
          <a:xfrm>
            <a:off x="755576" y="404664"/>
            <a:ext cx="1728192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zh-CN" altLang="en-US" sz="28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Courier New" pitchFamily="49" charset="0"/>
              </a:rPr>
              <a:t>数据段：</a:t>
            </a:r>
          </a:p>
        </p:txBody>
      </p:sp>
      <p:sp>
        <p:nvSpPr>
          <p:cNvPr id="158" name="动作按钮: 上一张 157">
            <a:hlinkClick r:id="rId2" action="ppaction://hlinksldjump" highlightClick="1"/>
          </p:cNvPr>
          <p:cNvSpPr/>
          <p:nvPr/>
        </p:nvSpPr>
        <p:spPr bwMode="auto">
          <a:xfrm>
            <a:off x="8244408" y="260648"/>
            <a:ext cx="648072" cy="648072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44BEC-4EA7-495D-85CF-A518C80A634D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85225" cy="647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有符号操作数的比较：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（二）布尔和比较指令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6. CMP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  <p:graphicFrame>
        <p:nvGraphicFramePr>
          <p:cNvPr id="894028" name="Group 76"/>
          <p:cNvGraphicFramePr>
            <a:graphicFrameLocks noGrp="1"/>
          </p:cNvGraphicFramePr>
          <p:nvPr/>
        </p:nvGraphicFramePr>
        <p:xfrm>
          <a:off x="684213" y="1430338"/>
          <a:ext cx="3959225" cy="2072640"/>
        </p:xfrm>
        <a:graphic>
          <a:graphicData uri="http://schemas.openxmlformats.org/drawingml/2006/table">
            <a:tbl>
              <a:tblPr/>
              <a:tblGrid>
                <a:gridCol w="2232025"/>
                <a:gridCol w="1727200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CMP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的结果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标志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目的＜源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SF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≠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目的＞源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SF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目的＝源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4045" name="Group 93"/>
          <p:cNvGraphicFramePr>
            <a:graphicFrameLocks noGrp="1"/>
          </p:cNvGraphicFramePr>
          <p:nvPr/>
        </p:nvGraphicFramePr>
        <p:xfrm>
          <a:off x="5651500" y="1412875"/>
          <a:ext cx="3168650" cy="2286000"/>
        </p:xfrm>
        <a:graphic>
          <a:graphicData uri="http://schemas.openxmlformats.org/drawingml/2006/table">
            <a:tbl>
              <a:tblPr/>
              <a:tblGrid>
                <a:gridCol w="744538"/>
                <a:gridCol w="790575"/>
                <a:gridCol w="1633537"/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结果为正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结果为负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下溢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上溢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894033" name="AutoShape 81"/>
          <p:cNvSpPr>
            <a:spLocks noChangeArrowheads="1"/>
          </p:cNvSpPr>
          <p:nvPr/>
        </p:nvSpPr>
        <p:spPr bwMode="auto">
          <a:xfrm>
            <a:off x="5508625" y="2400300"/>
            <a:ext cx="3455988" cy="792163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034" name="AutoShape 82"/>
          <p:cNvSpPr>
            <a:spLocks noChangeArrowheads="1"/>
          </p:cNvSpPr>
          <p:nvPr/>
        </p:nvSpPr>
        <p:spPr bwMode="auto">
          <a:xfrm>
            <a:off x="5508625" y="1916113"/>
            <a:ext cx="3455988" cy="360362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035" name="AutoShape 83"/>
          <p:cNvSpPr>
            <a:spLocks noChangeArrowheads="1"/>
          </p:cNvSpPr>
          <p:nvPr/>
        </p:nvSpPr>
        <p:spPr bwMode="auto">
          <a:xfrm>
            <a:off x="5508625" y="3284538"/>
            <a:ext cx="3455988" cy="360362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0000FF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036" name="Line 84"/>
          <p:cNvSpPr>
            <a:spLocks noChangeShapeType="1"/>
          </p:cNvSpPr>
          <p:nvPr/>
        </p:nvSpPr>
        <p:spPr bwMode="auto">
          <a:xfrm flipH="1" flipV="1">
            <a:off x="4643438" y="2205038"/>
            <a:ext cx="865187" cy="5032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94039" name="Line 87"/>
          <p:cNvSpPr>
            <a:spLocks noChangeShapeType="1"/>
          </p:cNvSpPr>
          <p:nvPr/>
        </p:nvSpPr>
        <p:spPr bwMode="auto">
          <a:xfrm flipH="1">
            <a:off x="4643438" y="2205038"/>
            <a:ext cx="86518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94040" name="Line 88"/>
          <p:cNvSpPr>
            <a:spLocks noChangeShapeType="1"/>
          </p:cNvSpPr>
          <p:nvPr/>
        </p:nvSpPr>
        <p:spPr bwMode="auto">
          <a:xfrm flipH="1" flipV="1">
            <a:off x="4643438" y="2781300"/>
            <a:ext cx="865187" cy="5762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94047" name="Text Box 95"/>
          <p:cNvSpPr txBox="1">
            <a:spLocks noChangeArrowheads="1"/>
          </p:cNvSpPr>
          <p:nvPr/>
        </p:nvSpPr>
        <p:spPr bwMode="auto">
          <a:xfrm>
            <a:off x="539750" y="4302125"/>
            <a:ext cx="3671888" cy="8509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mov ax,5</a:t>
            </a:r>
          </a:p>
          <a:p>
            <a:pPr algn="l"/>
            <a:r>
              <a:rPr lang="en-US" altLang="zh-CN"/>
              <a:t>cmp ax,10	</a:t>
            </a:r>
            <a:r>
              <a:rPr lang="en-US" altLang="zh-CN">
                <a:solidFill>
                  <a:schemeClr val="hlink"/>
                </a:solidFill>
              </a:rPr>
              <a:t>; CF = 1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894048" name="Text Box 96"/>
          <p:cNvSpPr txBox="1">
            <a:spLocks noChangeArrowheads="1"/>
          </p:cNvSpPr>
          <p:nvPr/>
        </p:nvSpPr>
        <p:spPr bwMode="auto">
          <a:xfrm>
            <a:off x="5003800" y="4949825"/>
            <a:ext cx="3671888" cy="12160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mov ax,1000</a:t>
            </a:r>
          </a:p>
          <a:p>
            <a:pPr algn="l"/>
            <a:r>
              <a:rPr lang="en-US" altLang="zh-CN"/>
              <a:t>mov cx,1000</a:t>
            </a:r>
          </a:p>
          <a:p>
            <a:pPr algn="l"/>
            <a:r>
              <a:rPr lang="en-US" altLang="zh-CN"/>
              <a:t>cmp cx,ax	</a:t>
            </a:r>
            <a:r>
              <a:rPr lang="en-US" altLang="zh-CN">
                <a:solidFill>
                  <a:schemeClr val="hlink"/>
                </a:solidFill>
              </a:rPr>
              <a:t>; ZF = 1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894049" name="Text Box 97"/>
          <p:cNvSpPr txBox="1">
            <a:spLocks noChangeArrowheads="1"/>
          </p:cNvSpPr>
          <p:nvPr/>
        </p:nvSpPr>
        <p:spPr bwMode="auto">
          <a:xfrm>
            <a:off x="539750" y="5310188"/>
            <a:ext cx="4103688" cy="8509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mov si,105</a:t>
            </a:r>
          </a:p>
          <a:p>
            <a:pPr algn="l"/>
            <a:r>
              <a:rPr lang="en-US" altLang="zh-CN"/>
              <a:t>cmp si,0	</a:t>
            </a:r>
            <a:r>
              <a:rPr lang="en-US" altLang="zh-CN">
                <a:solidFill>
                  <a:schemeClr val="hlink"/>
                </a:solidFill>
              </a:rPr>
              <a:t>; ZF=0,CF=0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894050" name="Text Box 98"/>
          <p:cNvSpPr txBox="1">
            <a:spLocks noChangeArrowheads="1"/>
          </p:cNvSpPr>
          <p:nvPr/>
        </p:nvSpPr>
        <p:spPr bwMode="auto">
          <a:xfrm>
            <a:off x="611188" y="3702050"/>
            <a:ext cx="11525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例：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89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89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89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033" grpId="0" animBg="1"/>
      <p:bldP spid="894034" grpId="0" animBg="1"/>
      <p:bldP spid="894035" grpId="0" animBg="1"/>
      <p:bldP spid="894036" grpId="0" animBg="1"/>
      <p:bldP spid="894039" grpId="0" animBg="1"/>
      <p:bldP spid="8940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4850A6-B045-46B5-B6AA-A74D36E2A837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85225" cy="576262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（二）布尔和比较指令</a:t>
            </a:r>
            <a:r>
              <a:rPr lang="en-US" altLang="zh-CN"/>
              <a:t>     </a:t>
            </a:r>
            <a:r>
              <a:rPr lang="en-US" altLang="zh-CN">
                <a:solidFill>
                  <a:srgbClr val="006600"/>
                </a:solidFill>
              </a:rPr>
              <a:t>7. </a:t>
            </a:r>
            <a:r>
              <a:rPr lang="zh-CN" altLang="en-US">
                <a:solidFill>
                  <a:srgbClr val="006600"/>
                </a:solidFill>
              </a:rPr>
              <a:t>设置和清除单个</a:t>
            </a:r>
            <a:r>
              <a:rPr lang="en-US" altLang="zh-CN">
                <a:solidFill>
                  <a:srgbClr val="006600"/>
                </a:solidFill>
              </a:rPr>
              <a:t>CPU</a:t>
            </a:r>
            <a:r>
              <a:rPr lang="zh-CN" altLang="en-US">
                <a:solidFill>
                  <a:srgbClr val="006600"/>
                </a:solidFill>
              </a:rPr>
              <a:t>标志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895033" name="Text Box 57"/>
          <p:cNvSpPr txBox="1">
            <a:spLocks noChangeArrowheads="1"/>
          </p:cNvSpPr>
          <p:nvPr/>
        </p:nvSpPr>
        <p:spPr bwMode="auto">
          <a:xfrm>
            <a:off x="1044575" y="993775"/>
            <a:ext cx="3814763" cy="8509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stc	</a:t>
            </a:r>
            <a:r>
              <a:rPr lang="en-US" altLang="zh-CN">
                <a:solidFill>
                  <a:schemeClr val="hlink"/>
                </a:solidFill>
              </a:rPr>
              <a:t>;</a:t>
            </a:r>
            <a:r>
              <a:rPr lang="zh-CN" altLang="en-US">
                <a:solidFill>
                  <a:schemeClr val="hlink"/>
                </a:solidFill>
              </a:rPr>
              <a:t>设置</a:t>
            </a:r>
            <a:r>
              <a:rPr lang="zh-CN" altLang="en-US">
                <a:solidFill>
                  <a:srgbClr val="FF0000"/>
                </a:solidFill>
              </a:rPr>
              <a:t>进位</a:t>
            </a:r>
            <a:r>
              <a:rPr lang="zh-CN" altLang="en-US">
                <a:solidFill>
                  <a:schemeClr val="hlink"/>
                </a:solidFill>
              </a:rPr>
              <a:t>标志</a:t>
            </a:r>
          </a:p>
          <a:p>
            <a:pPr algn="l"/>
            <a:r>
              <a:rPr lang="en-US" altLang="zh-CN"/>
              <a:t>clc	</a:t>
            </a:r>
            <a:r>
              <a:rPr lang="en-US" altLang="zh-CN">
                <a:solidFill>
                  <a:schemeClr val="hlink"/>
                </a:solidFill>
              </a:rPr>
              <a:t>;</a:t>
            </a:r>
            <a:r>
              <a:rPr lang="zh-CN" altLang="en-US">
                <a:solidFill>
                  <a:schemeClr val="hlink"/>
                </a:solidFill>
              </a:rPr>
              <a:t>清除</a:t>
            </a:r>
            <a:r>
              <a:rPr lang="zh-CN" altLang="en-US">
                <a:solidFill>
                  <a:srgbClr val="FF0000"/>
                </a:solidFill>
              </a:rPr>
              <a:t>进位</a:t>
            </a:r>
            <a:r>
              <a:rPr lang="zh-CN" altLang="en-US">
                <a:solidFill>
                  <a:schemeClr val="hlink"/>
                </a:solidFill>
              </a:rPr>
              <a:t>标志</a:t>
            </a:r>
          </a:p>
        </p:txBody>
      </p:sp>
      <p:sp>
        <p:nvSpPr>
          <p:cNvPr id="895034" name="Text Box 58"/>
          <p:cNvSpPr txBox="1">
            <a:spLocks noChangeArrowheads="1"/>
          </p:cNvSpPr>
          <p:nvPr/>
        </p:nvSpPr>
        <p:spPr bwMode="auto">
          <a:xfrm>
            <a:off x="1042988" y="2060575"/>
            <a:ext cx="3816350" cy="8509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and al,0	</a:t>
            </a:r>
            <a:r>
              <a:rPr lang="en-US" altLang="zh-CN">
                <a:solidFill>
                  <a:schemeClr val="hlink"/>
                </a:solidFill>
              </a:rPr>
              <a:t>;</a:t>
            </a:r>
            <a:r>
              <a:rPr lang="zh-CN" altLang="en-US">
                <a:solidFill>
                  <a:schemeClr val="hlink"/>
                </a:solidFill>
              </a:rPr>
              <a:t>设置</a:t>
            </a:r>
            <a:r>
              <a:rPr lang="zh-CN" altLang="en-US">
                <a:solidFill>
                  <a:srgbClr val="FF0000"/>
                </a:solidFill>
              </a:rPr>
              <a:t>零</a:t>
            </a:r>
            <a:r>
              <a:rPr lang="zh-CN" altLang="en-US">
                <a:solidFill>
                  <a:schemeClr val="hlink"/>
                </a:solidFill>
              </a:rPr>
              <a:t>标志</a:t>
            </a:r>
          </a:p>
          <a:p>
            <a:pPr algn="l"/>
            <a:r>
              <a:rPr lang="en-US" altLang="zh-CN"/>
              <a:t>or  al,1	</a:t>
            </a:r>
            <a:r>
              <a:rPr lang="en-US" altLang="zh-CN">
                <a:solidFill>
                  <a:schemeClr val="hlink"/>
                </a:solidFill>
              </a:rPr>
              <a:t>;</a:t>
            </a:r>
            <a:r>
              <a:rPr lang="zh-CN" altLang="en-US">
                <a:solidFill>
                  <a:schemeClr val="hlink"/>
                </a:solidFill>
              </a:rPr>
              <a:t>清除</a:t>
            </a:r>
            <a:r>
              <a:rPr lang="zh-CN" altLang="en-US">
                <a:solidFill>
                  <a:srgbClr val="FF0000"/>
                </a:solidFill>
              </a:rPr>
              <a:t>零</a:t>
            </a:r>
            <a:r>
              <a:rPr lang="zh-CN" altLang="en-US">
                <a:solidFill>
                  <a:schemeClr val="hlink"/>
                </a:solidFill>
              </a:rPr>
              <a:t>标志</a:t>
            </a:r>
          </a:p>
        </p:txBody>
      </p:sp>
      <p:sp>
        <p:nvSpPr>
          <p:cNvPr id="895035" name="Text Box 59"/>
          <p:cNvSpPr txBox="1">
            <a:spLocks noChangeArrowheads="1"/>
          </p:cNvSpPr>
          <p:nvPr/>
        </p:nvSpPr>
        <p:spPr bwMode="auto">
          <a:xfrm>
            <a:off x="1042988" y="3141663"/>
            <a:ext cx="4465637" cy="8509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or  al,80h  </a:t>
            </a:r>
            <a:r>
              <a:rPr lang="en-US" altLang="zh-CN">
                <a:solidFill>
                  <a:schemeClr val="hlink"/>
                </a:solidFill>
              </a:rPr>
              <a:t>;</a:t>
            </a:r>
            <a:r>
              <a:rPr lang="zh-CN" altLang="en-US">
                <a:solidFill>
                  <a:schemeClr val="hlink"/>
                </a:solidFill>
              </a:rPr>
              <a:t>设置</a:t>
            </a:r>
            <a:r>
              <a:rPr lang="zh-CN" altLang="en-US">
                <a:solidFill>
                  <a:srgbClr val="FF0000"/>
                </a:solidFill>
              </a:rPr>
              <a:t>符号</a:t>
            </a:r>
            <a:r>
              <a:rPr lang="zh-CN" altLang="en-US">
                <a:solidFill>
                  <a:schemeClr val="hlink"/>
                </a:solidFill>
              </a:rPr>
              <a:t>标志</a:t>
            </a:r>
          </a:p>
          <a:p>
            <a:pPr algn="l"/>
            <a:r>
              <a:rPr lang="en-US" altLang="zh-CN"/>
              <a:t>and al,7Fh  </a:t>
            </a:r>
            <a:r>
              <a:rPr lang="en-US" altLang="zh-CN">
                <a:solidFill>
                  <a:schemeClr val="hlink"/>
                </a:solidFill>
              </a:rPr>
              <a:t>;</a:t>
            </a:r>
            <a:r>
              <a:rPr lang="zh-CN" altLang="en-US">
                <a:solidFill>
                  <a:schemeClr val="hlink"/>
                </a:solidFill>
              </a:rPr>
              <a:t>清除</a:t>
            </a:r>
            <a:r>
              <a:rPr lang="zh-CN" altLang="en-US">
                <a:solidFill>
                  <a:srgbClr val="FF0000"/>
                </a:solidFill>
              </a:rPr>
              <a:t>符号</a:t>
            </a:r>
            <a:r>
              <a:rPr lang="zh-CN" altLang="en-US">
                <a:solidFill>
                  <a:schemeClr val="hlink"/>
                </a:solidFill>
              </a:rPr>
              <a:t>标志</a:t>
            </a:r>
          </a:p>
        </p:txBody>
      </p:sp>
      <p:sp>
        <p:nvSpPr>
          <p:cNvPr id="895036" name="Text Box 60"/>
          <p:cNvSpPr txBox="1">
            <a:spLocks noChangeArrowheads="1"/>
          </p:cNvSpPr>
          <p:nvPr/>
        </p:nvSpPr>
        <p:spPr bwMode="auto">
          <a:xfrm>
            <a:off x="1042988" y="4233863"/>
            <a:ext cx="6049962" cy="12160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mov al,7Fh  </a:t>
            </a:r>
            <a:r>
              <a:rPr lang="en-US" altLang="zh-CN">
                <a:solidFill>
                  <a:schemeClr val="hlink"/>
                </a:solidFill>
              </a:rPr>
              <a:t>;AL=+127</a:t>
            </a:r>
          </a:p>
          <a:p>
            <a:pPr algn="l"/>
            <a:r>
              <a:rPr lang="en-US" altLang="zh-CN"/>
              <a:t>inc al	  </a:t>
            </a:r>
            <a:r>
              <a:rPr lang="en-US" altLang="zh-CN">
                <a:solidFill>
                  <a:schemeClr val="hlink"/>
                </a:solidFill>
              </a:rPr>
              <a:t>;AL=80h(</a:t>
            </a:r>
            <a:r>
              <a:rPr lang="zh-CN" altLang="en-US">
                <a:solidFill>
                  <a:schemeClr val="hlink"/>
                </a:solidFill>
              </a:rPr>
              <a:t>即</a:t>
            </a:r>
            <a:r>
              <a:rPr lang="en-US" altLang="zh-CN">
                <a:solidFill>
                  <a:schemeClr val="hlink"/>
                </a:solidFill>
              </a:rPr>
              <a:t>-128),</a:t>
            </a:r>
            <a:r>
              <a:rPr lang="en-US" altLang="zh-CN">
                <a:solidFill>
                  <a:srgbClr val="FF0000"/>
                </a:solidFill>
              </a:rPr>
              <a:t>OF</a:t>
            </a:r>
            <a:r>
              <a:rPr lang="en-US" altLang="zh-CN">
                <a:solidFill>
                  <a:schemeClr val="hlink"/>
                </a:solidFill>
              </a:rPr>
              <a:t>=1</a:t>
            </a:r>
          </a:p>
          <a:p>
            <a:pPr algn="l"/>
            <a:r>
              <a:rPr lang="en-US" altLang="zh-CN"/>
              <a:t>or  eax,0	  </a:t>
            </a:r>
            <a:r>
              <a:rPr lang="en-US" altLang="zh-CN">
                <a:solidFill>
                  <a:schemeClr val="hlink"/>
                </a:solidFill>
              </a:rPr>
              <a:t>;</a:t>
            </a:r>
            <a:r>
              <a:rPr lang="zh-CN" altLang="en-US">
                <a:solidFill>
                  <a:schemeClr val="hlink"/>
                </a:solidFill>
              </a:rPr>
              <a:t>清除</a:t>
            </a:r>
            <a:r>
              <a:rPr lang="zh-CN" altLang="en-US">
                <a:solidFill>
                  <a:srgbClr val="FF0000"/>
                </a:solidFill>
              </a:rPr>
              <a:t>溢出</a:t>
            </a:r>
            <a:r>
              <a:rPr lang="zh-CN" altLang="en-US">
                <a:solidFill>
                  <a:schemeClr val="hlink"/>
                </a:solidFill>
              </a:rPr>
              <a:t>标志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EFA9A7-B6A2-49F9-B594-581842DED79B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85225" cy="5832475"/>
          </a:xfrm>
        </p:spPr>
        <p:txBody>
          <a:bodyPr/>
          <a:lstStyle/>
          <a:p>
            <a:pPr marL="355600" indent="-355600"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条件分支的实现：</a:t>
            </a:r>
          </a:p>
          <a:p>
            <a:pPr marL="1079500" lvl="1" indent="-544513">
              <a:spcBef>
                <a:spcPct val="0"/>
              </a:spcBef>
              <a:buSzTx/>
              <a:buFont typeface="Wingdings" pitchFamily="2" charset="2"/>
              <a:buAutoNum type="circleNumDbPlain"/>
            </a:pPr>
            <a:r>
              <a:rPr lang="zh-CN" altLang="en-US" dirty="0">
                <a:latin typeface="Times New Roman" pitchFamily="18" charset="0"/>
              </a:rPr>
              <a:t>使用 </a:t>
            </a:r>
            <a:r>
              <a:rPr lang="en-US" altLang="zh-CN" dirty="0">
                <a:latin typeface="Times New Roman" pitchFamily="18" charset="0"/>
              </a:rPr>
              <a:t>CMP</a:t>
            </a:r>
            <a:r>
              <a:rPr lang="zh-CN" altLang="en-US" dirty="0" smtClean="0">
                <a:latin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</a:rPr>
              <a:t>TEST</a:t>
            </a:r>
            <a:r>
              <a:rPr lang="zh-CN" altLang="en-US" dirty="0" smtClean="0">
                <a:latin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</a:rPr>
              <a:t>AND</a:t>
            </a:r>
            <a:r>
              <a:rPr lang="zh-CN" altLang="en-US" dirty="0" smtClean="0">
                <a:latin typeface="Times New Roman" pitchFamily="18" charset="0"/>
              </a:rPr>
              <a:t>之类</a:t>
            </a:r>
            <a:r>
              <a:rPr lang="zh-CN" altLang="en-US" dirty="0">
                <a:latin typeface="Times New Roman" pitchFamily="18" charset="0"/>
              </a:rPr>
              <a:t>的指令修改 </a:t>
            </a:r>
            <a:r>
              <a:rPr lang="en-US" altLang="zh-CN" dirty="0">
                <a:latin typeface="Times New Roman" pitchFamily="18" charset="0"/>
              </a:rPr>
              <a:t>CPU </a:t>
            </a:r>
            <a:r>
              <a:rPr lang="zh-CN" altLang="en-US" dirty="0">
                <a:latin typeface="Times New Roman" pitchFamily="18" charset="0"/>
              </a:rPr>
              <a:t>标志；</a:t>
            </a:r>
          </a:p>
          <a:p>
            <a:pPr marL="1079500" lvl="1" indent="-544513">
              <a:spcBef>
                <a:spcPct val="0"/>
              </a:spcBef>
              <a:buSzTx/>
              <a:buFont typeface="Wingdings" pitchFamily="2" charset="2"/>
              <a:buAutoNum type="circleNumDbPlain"/>
            </a:pPr>
            <a:r>
              <a:rPr lang="zh-CN" altLang="en-US" dirty="0">
                <a:latin typeface="Times New Roman" pitchFamily="18" charset="0"/>
              </a:rPr>
              <a:t>使用条件跳转指令测试标志值，以决定是否向新的分支转移。</a:t>
            </a:r>
          </a:p>
          <a:p>
            <a:pPr marL="355600" indent="-355600"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例子：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（三）条件跳转</a:t>
            </a:r>
            <a:r>
              <a:rPr lang="en-US" altLang="zh-CN"/>
              <a:t>   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条件结构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896057" name="Text Box 57"/>
          <p:cNvSpPr txBox="1">
            <a:spLocks noChangeArrowheads="1"/>
          </p:cNvSpPr>
          <p:nvPr/>
        </p:nvSpPr>
        <p:spPr bwMode="auto">
          <a:xfrm>
            <a:off x="611188" y="3573463"/>
            <a:ext cx="5473700" cy="194627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   cmp al,0</a:t>
            </a:r>
          </a:p>
          <a:p>
            <a:pPr algn="l"/>
            <a:r>
              <a:rPr lang="en-US" altLang="zh-CN"/>
              <a:t>   jz  L1		;jump if ZF=1</a:t>
            </a:r>
          </a:p>
          <a:p>
            <a:pPr algn="l"/>
            <a:r>
              <a:rPr lang="en-US" altLang="zh-CN"/>
              <a:t>   .</a:t>
            </a:r>
          </a:p>
          <a:p>
            <a:pPr algn="l"/>
            <a:r>
              <a:rPr lang="en-US" altLang="zh-CN"/>
              <a:t>   .</a:t>
            </a:r>
          </a:p>
          <a:p>
            <a:pPr algn="l"/>
            <a:r>
              <a:rPr lang="en-US" altLang="zh-CN"/>
              <a:t>L1: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896058" name="Text Box 58"/>
          <p:cNvSpPr txBox="1">
            <a:spLocks noChangeArrowheads="1"/>
          </p:cNvSpPr>
          <p:nvPr/>
        </p:nvSpPr>
        <p:spPr bwMode="auto">
          <a:xfrm>
            <a:off x="2484438" y="4508500"/>
            <a:ext cx="6408737" cy="194627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   and dl,10110000b</a:t>
            </a:r>
          </a:p>
          <a:p>
            <a:pPr algn="l"/>
            <a:r>
              <a:rPr lang="en-US" altLang="zh-CN"/>
              <a:t>   jnz L2			;jump if ZF=0</a:t>
            </a:r>
          </a:p>
          <a:p>
            <a:pPr algn="l"/>
            <a:r>
              <a:rPr lang="en-US" altLang="zh-CN"/>
              <a:t>   .</a:t>
            </a:r>
          </a:p>
          <a:p>
            <a:pPr algn="l"/>
            <a:r>
              <a:rPr lang="en-US" altLang="zh-CN"/>
              <a:t>   .</a:t>
            </a:r>
          </a:p>
          <a:p>
            <a:pPr algn="l"/>
            <a:r>
              <a:rPr lang="en-US" altLang="zh-CN"/>
              <a:t>L2:</a:t>
            </a:r>
            <a:endParaRPr lang="en-US" altLang="zh-CN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9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57" grpId="0" animBg="1"/>
      <p:bldP spid="8960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AF2B3-5B2E-47FB-984F-242AFED4A3C8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85225" cy="5832475"/>
          </a:xfrm>
        </p:spPr>
        <p:txBody>
          <a:bodyPr/>
          <a:lstStyle/>
          <a:p>
            <a:pPr marL="355600" indent="-3556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</a:t>
            </a:r>
          </a:p>
          <a:p>
            <a:pPr marL="901700" lvl="1" indent="-366713"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条件标志为真：分支转移到新的目的标号处；</a:t>
            </a:r>
          </a:p>
          <a:p>
            <a:pPr marL="901700" lvl="1" indent="-366713"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条件标志为假：执行紧跟在条件跳转指令之后的指令。</a:t>
            </a:r>
          </a:p>
          <a:p>
            <a:pPr marL="355600" indent="-3556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</a:t>
            </a:r>
          </a:p>
          <a:p>
            <a:pPr marL="901700" lvl="1" indent="-3667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Jcond </a:t>
            </a:r>
            <a:r>
              <a:rPr lang="zh-CN" altLang="en-US">
                <a:latin typeface="Times New Roman" pitchFamily="18" charset="0"/>
              </a:rPr>
              <a:t>目标地址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 marL="355600" indent="-355600"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 marL="355600" indent="-355600"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 marL="355600" indent="-3556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限制：</a:t>
            </a:r>
          </a:p>
          <a:p>
            <a:pPr marL="901700" lvl="1" indent="-366713"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默认情况下，跳转目标应在当前过程之内。可声明全局变量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zh-CN" altLang="en-US" sz="2400">
                <a:latin typeface="Times New Roman" pitchFamily="18" charset="0"/>
              </a:rPr>
              <a:t>变量后面跟“</a:t>
            </a:r>
            <a:r>
              <a:rPr lang="en-US" altLang="zh-CN" sz="2400">
                <a:latin typeface="Times New Roman" pitchFamily="18" charset="0"/>
              </a:rPr>
              <a:t>::”</a:t>
            </a:r>
            <a:r>
              <a:rPr lang="en-US" altLang="zh-CN" sz="2400">
                <a:latin typeface="宋体" pitchFamily="2" charset="-122"/>
              </a:rPr>
              <a:t>)</a:t>
            </a:r>
            <a:r>
              <a:rPr lang="zh-CN" altLang="en-US" sz="2400">
                <a:latin typeface="Times New Roman" pitchFamily="18" charset="0"/>
              </a:rPr>
              <a:t>来突破这种限制。</a:t>
            </a:r>
          </a:p>
          <a:p>
            <a:pPr marL="901700" lvl="1" indent="-366713"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跳转目标和跳转指令的下一条指令之间的偏移地址必须在</a:t>
            </a:r>
            <a:r>
              <a:rPr lang="en-US" altLang="zh-CN" sz="2400">
                <a:latin typeface="Courier New" pitchFamily="49" charset="0"/>
              </a:rPr>
              <a:t>-</a:t>
            </a:r>
            <a:r>
              <a:rPr lang="en-US" altLang="zh-CN" sz="2400">
                <a:latin typeface="Times New Roman" pitchFamily="18" charset="0"/>
              </a:rPr>
              <a:t>128</a:t>
            </a:r>
            <a:r>
              <a:rPr lang="zh-CN" altLang="en-US" sz="2400">
                <a:latin typeface="Times New Roman" pitchFamily="18" charset="0"/>
              </a:rPr>
              <a:t>到</a:t>
            </a:r>
            <a:r>
              <a:rPr lang="en-US" altLang="zh-CN" sz="2400">
                <a:latin typeface="Courier New" pitchFamily="49" charset="0"/>
              </a:rPr>
              <a:t>+</a:t>
            </a:r>
            <a:r>
              <a:rPr lang="en-US" altLang="zh-CN" sz="2400">
                <a:latin typeface="Times New Roman" pitchFamily="18" charset="0"/>
              </a:rPr>
              <a:t>127</a:t>
            </a:r>
            <a:r>
              <a:rPr lang="zh-CN" altLang="en-US" sz="2400">
                <a:latin typeface="Times New Roman" pitchFamily="18" charset="0"/>
              </a:rPr>
              <a:t>字节范围之内。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（三）条件跳转</a:t>
            </a:r>
            <a:r>
              <a:rPr lang="en-US" altLang="zh-CN"/>
              <a:t>         </a:t>
            </a:r>
            <a:r>
              <a:rPr lang="en-US" altLang="zh-CN">
                <a:solidFill>
                  <a:srgbClr val="006600"/>
                </a:solidFill>
              </a:rPr>
              <a:t>2. Jcond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897030" name="Text Box 6"/>
          <p:cNvSpPr txBox="1">
            <a:spLocks noChangeArrowheads="1"/>
          </p:cNvSpPr>
          <p:nvPr/>
        </p:nvSpPr>
        <p:spPr bwMode="auto">
          <a:xfrm>
            <a:off x="2122488" y="3141663"/>
            <a:ext cx="1728787" cy="12160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ax,5</a:t>
            </a:r>
          </a:p>
          <a:p>
            <a:pPr algn="l"/>
            <a:r>
              <a:rPr lang="en-US" altLang="zh-CN"/>
              <a:t>cmp ax,5</a:t>
            </a:r>
          </a:p>
          <a:p>
            <a:pPr algn="l"/>
            <a:r>
              <a:rPr lang="en-US" altLang="zh-CN"/>
              <a:t>je  L1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897031" name="Text Box 7"/>
          <p:cNvSpPr txBox="1">
            <a:spLocks noChangeArrowheads="1"/>
          </p:cNvSpPr>
          <p:nvPr/>
        </p:nvSpPr>
        <p:spPr bwMode="auto">
          <a:xfrm>
            <a:off x="4067175" y="3141663"/>
            <a:ext cx="1728788" cy="12160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ax,5</a:t>
            </a:r>
          </a:p>
          <a:p>
            <a:pPr algn="l"/>
            <a:r>
              <a:rPr lang="en-US" altLang="zh-CN"/>
              <a:t>cmp ax,6</a:t>
            </a:r>
          </a:p>
          <a:p>
            <a:pPr algn="l"/>
            <a:r>
              <a:rPr lang="en-US" altLang="zh-CN"/>
              <a:t>jl  L1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897032" name="Text Box 8"/>
          <p:cNvSpPr txBox="1">
            <a:spLocks noChangeArrowheads="1"/>
          </p:cNvSpPr>
          <p:nvPr/>
        </p:nvSpPr>
        <p:spPr bwMode="auto">
          <a:xfrm>
            <a:off x="6011863" y="3141663"/>
            <a:ext cx="1728787" cy="12160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ax,5</a:t>
            </a:r>
          </a:p>
          <a:p>
            <a:pPr algn="l"/>
            <a:r>
              <a:rPr lang="en-US" altLang="zh-CN"/>
              <a:t>cmp ax,4</a:t>
            </a:r>
          </a:p>
          <a:p>
            <a:pPr algn="l"/>
            <a:r>
              <a:rPr lang="en-US" altLang="zh-CN"/>
              <a:t>jg  L1</a:t>
            </a:r>
            <a:endParaRPr lang="en-US" altLang="zh-CN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9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9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30" grpId="0" animBg="1"/>
      <p:bldP spid="897031" grpId="0" animBg="1"/>
      <p:bldP spid="8970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E37951-2851-4ECE-B1DF-6D0FF5628308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85225" cy="5616575"/>
          </a:xfrm>
        </p:spPr>
        <p:txBody>
          <a:bodyPr/>
          <a:lstStyle/>
          <a:p>
            <a:pPr marL="355600" indent="-355600"/>
            <a:r>
              <a:rPr lang="zh-CN" altLang="en-US">
                <a:latin typeface="Times New Roman" pitchFamily="18" charset="0"/>
              </a:rPr>
              <a:t>条件转移指令有很多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Times New Roman" pitchFamily="18" charset="0"/>
              </a:rPr>
              <a:t>下面将要介绍</a:t>
            </a:r>
            <a:r>
              <a:rPr lang="en-US" altLang="zh-CN">
                <a:latin typeface="Times New Roman" pitchFamily="18" charset="0"/>
              </a:rPr>
              <a:t>30</a:t>
            </a:r>
            <a:r>
              <a:rPr lang="zh-CN" altLang="en-US">
                <a:latin typeface="Times New Roman" pitchFamily="18" charset="0"/>
              </a:rPr>
              <a:t>条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Times New Roman" pitchFamily="18" charset="0"/>
              </a:rPr>
              <a:t>。一些指令是冗余的，仅是已存指令的别名。</a:t>
            </a:r>
          </a:p>
          <a:p>
            <a:pPr marL="355600" indent="-355600"/>
            <a:r>
              <a:rPr lang="zh-CN" altLang="en-US">
                <a:latin typeface="Times New Roman" pitchFamily="18" charset="0"/>
              </a:rPr>
              <a:t>按照以下条件可将跳转指令分成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</a:rPr>
              <a:t>组：</a:t>
            </a:r>
          </a:p>
          <a:p>
            <a:pPr marL="901700" lvl="1" indent="-366713"/>
            <a:r>
              <a:rPr lang="zh-CN" altLang="en-US">
                <a:latin typeface="Times New Roman" pitchFamily="18" charset="0"/>
              </a:rPr>
              <a:t>根据特定的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标志值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marL="901700" lvl="1" indent="-366713"/>
            <a:r>
              <a:rPr lang="zh-CN" altLang="en-US">
                <a:latin typeface="Times New Roman" pitchFamily="18" charset="0"/>
              </a:rPr>
              <a:t>根据操作数之间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是否相等</a:t>
            </a:r>
            <a:r>
              <a:rPr lang="zh-CN" altLang="en-US">
                <a:latin typeface="Times New Roman" pitchFamily="18" charset="0"/>
              </a:rPr>
              <a:t>，或根据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CX</a:t>
            </a:r>
            <a:r>
              <a:rPr lang="zh-CN" altLang="en-US">
                <a:latin typeface="Times New Roman" pitchFamily="18" charset="0"/>
              </a:rPr>
              <a:t>的值。</a:t>
            </a:r>
          </a:p>
          <a:p>
            <a:pPr marL="901700" lvl="1" indent="-366713"/>
            <a:r>
              <a:rPr lang="zh-CN" altLang="en-US">
                <a:latin typeface="Times New Roman" pitchFamily="18" charset="0"/>
              </a:rPr>
              <a:t>根据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无符号</a:t>
            </a:r>
            <a:r>
              <a:rPr lang="zh-CN" altLang="en-US">
                <a:latin typeface="Times New Roman" pitchFamily="18" charset="0"/>
              </a:rPr>
              <a:t>操作数的比较结果。</a:t>
            </a:r>
          </a:p>
          <a:p>
            <a:pPr marL="901700" lvl="1" indent="-366713"/>
            <a:r>
              <a:rPr lang="zh-CN" altLang="en-US">
                <a:latin typeface="Times New Roman" pitchFamily="18" charset="0"/>
              </a:rPr>
              <a:t>根据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有符号</a:t>
            </a:r>
            <a:r>
              <a:rPr lang="zh-CN" altLang="en-US">
                <a:latin typeface="Times New Roman" pitchFamily="18" charset="0"/>
              </a:rPr>
              <a:t>操作数的比较结果。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（三）条件跳转</a:t>
            </a:r>
            <a:r>
              <a:rPr lang="en-US" altLang="zh-CN"/>
              <a:t>  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条件跳转指令的类型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1734C-C4AC-4AED-AC0A-E4B32BA5C863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899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04825"/>
          </a:xfrm>
        </p:spPr>
        <p:txBody>
          <a:bodyPr/>
          <a:lstStyle/>
          <a:p>
            <a:pPr marL="355600" indent="-35560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基于特定 </a:t>
            </a:r>
            <a:r>
              <a:rPr lang="en-US" altLang="zh-CN">
                <a:latin typeface="Times New Roman" pitchFamily="18" charset="0"/>
              </a:rPr>
              <a:t>CPU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标志值</a:t>
            </a:r>
            <a:r>
              <a:rPr lang="zh-CN" altLang="en-US">
                <a:latin typeface="Times New Roman" pitchFamily="18" charset="0"/>
              </a:rPr>
              <a:t>的跳转指令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（三）条件跳转</a:t>
            </a:r>
            <a:r>
              <a:rPr lang="en-US" altLang="zh-CN"/>
              <a:t>  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条件跳转指令的类型</a:t>
            </a:r>
            <a:endParaRPr lang="zh-CN" altLang="en-US">
              <a:solidFill>
                <a:srgbClr val="FF0066"/>
              </a:solidFill>
            </a:endParaRPr>
          </a:p>
        </p:txBody>
      </p:sp>
      <p:graphicFrame>
        <p:nvGraphicFramePr>
          <p:cNvPr id="899160" name="Group 88"/>
          <p:cNvGraphicFramePr>
            <a:graphicFrameLocks noGrp="1"/>
          </p:cNvGraphicFramePr>
          <p:nvPr/>
        </p:nvGraphicFramePr>
        <p:xfrm>
          <a:off x="611188" y="1441450"/>
          <a:ext cx="8064500" cy="5029200"/>
        </p:xfrm>
        <a:graphic>
          <a:graphicData uri="http://schemas.openxmlformats.org/drawingml/2006/table">
            <a:tbl>
              <a:tblPr/>
              <a:tblGrid>
                <a:gridCol w="1296987"/>
                <a:gridCol w="5256213"/>
                <a:gridCol w="15113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助记符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描   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标志值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为零则跳转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不为零则跳转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如果设置进位标志则跳转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如果未设置进位标志则跳转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如果设置溢出标志则跳转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如果未设置溢出标志则跳转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如果设置符号标志则跳转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如果未设置符号标志则跳转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如果设置了奇偶标志则跳转（偶）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如果未设置奇偶标志则跳转（奇）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24CB80-8BC4-4F5C-A673-E711B9F4652C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785225" cy="504825"/>
          </a:xfrm>
        </p:spPr>
        <p:txBody>
          <a:bodyPr/>
          <a:lstStyle/>
          <a:p>
            <a:pPr marL="355600" indent="-35560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依据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相等</a:t>
            </a:r>
            <a:r>
              <a:rPr lang="zh-CN" altLang="en-US">
                <a:latin typeface="Times New Roman" pitchFamily="18" charset="0"/>
              </a:rPr>
              <a:t>比较的跳转指令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（三）条件跳转</a:t>
            </a:r>
            <a:r>
              <a:rPr lang="en-US" altLang="zh-CN"/>
              <a:t>  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条件跳转指令的类型</a:t>
            </a:r>
            <a:endParaRPr lang="zh-CN" altLang="en-US">
              <a:solidFill>
                <a:srgbClr val="FF0066"/>
              </a:solidFill>
            </a:endParaRPr>
          </a:p>
        </p:txBody>
      </p:sp>
      <p:graphicFrame>
        <p:nvGraphicFramePr>
          <p:cNvPr id="900156" name="Group 60"/>
          <p:cNvGraphicFramePr>
            <a:graphicFrameLocks noGrp="1"/>
          </p:cNvGraphicFramePr>
          <p:nvPr/>
        </p:nvGraphicFramePr>
        <p:xfrm>
          <a:off x="1547813" y="2374900"/>
          <a:ext cx="6121400" cy="2286000"/>
        </p:xfrm>
        <a:graphic>
          <a:graphicData uri="http://schemas.openxmlformats.org/drawingml/2006/table">
            <a:tbl>
              <a:tblPr/>
              <a:tblGrid>
                <a:gridCol w="1296987"/>
                <a:gridCol w="4824413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助记符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描   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相等则跳转（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不相等则跳转（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JCXZ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JECXZ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ECX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900157" name="Text Box 61"/>
          <p:cNvSpPr txBox="1">
            <a:spLocks noChangeArrowheads="1"/>
          </p:cNvSpPr>
          <p:nvPr/>
        </p:nvSpPr>
        <p:spPr bwMode="auto">
          <a:xfrm>
            <a:off x="539750" y="981075"/>
            <a:ext cx="3744913" cy="48577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cmp leftOp,rightOp</a:t>
            </a:r>
          </a:p>
        </p:txBody>
      </p:sp>
      <p:sp>
        <p:nvSpPr>
          <p:cNvPr id="900159" name="Rectangle 63"/>
          <p:cNvSpPr>
            <a:spLocks noChangeArrowheads="1"/>
          </p:cNvSpPr>
          <p:nvPr/>
        </p:nvSpPr>
        <p:spPr bwMode="auto">
          <a:xfrm>
            <a:off x="755650" y="5157788"/>
            <a:ext cx="820896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5600" indent="-3556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E</a:t>
            </a:r>
            <a:r>
              <a:rPr lang="zh-CN" altLang="en-US" sz="2800">
                <a:latin typeface="Times New Roman" pitchFamily="18" charset="0"/>
              </a:rPr>
              <a:t>：</a:t>
            </a:r>
            <a:r>
              <a:rPr lang="en-US" altLang="zh-CN" sz="2800">
                <a:latin typeface="Times New Roman" pitchFamily="18" charset="0"/>
              </a:rPr>
              <a:t>Equal</a:t>
            </a:r>
          </a:p>
          <a:p>
            <a:pPr marL="355600" indent="-3556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Z</a:t>
            </a:r>
            <a:r>
              <a:rPr lang="zh-CN" altLang="en-US" sz="2800">
                <a:latin typeface="Times New Roman" pitchFamily="18" charset="0"/>
              </a:rPr>
              <a:t>：</a:t>
            </a:r>
            <a:r>
              <a:rPr lang="en-US" altLang="zh-CN" sz="2800">
                <a:latin typeface="Times New Roman" pitchFamily="18" charset="0"/>
              </a:rPr>
              <a:t>Zero</a:t>
            </a:r>
          </a:p>
        </p:txBody>
      </p:sp>
      <p:sp>
        <p:nvSpPr>
          <p:cNvPr id="900160" name="Freeform 64"/>
          <p:cNvSpPr>
            <a:spLocks/>
          </p:cNvSpPr>
          <p:nvPr/>
        </p:nvSpPr>
        <p:spPr bwMode="auto">
          <a:xfrm>
            <a:off x="755650" y="1484313"/>
            <a:ext cx="792163" cy="1944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862"/>
              </a:cxn>
              <a:cxn ang="0">
                <a:pos x="499" y="1225"/>
              </a:cxn>
            </a:cxnLst>
            <a:rect l="0" t="0" r="r" b="b"/>
            <a:pathLst>
              <a:path w="499" h="1225">
                <a:moveTo>
                  <a:pt x="0" y="0"/>
                </a:moveTo>
                <a:cubicBezTo>
                  <a:pt x="4" y="329"/>
                  <a:pt x="8" y="658"/>
                  <a:pt x="91" y="862"/>
                </a:cubicBezTo>
                <a:cubicBezTo>
                  <a:pt x="174" y="1066"/>
                  <a:pt x="336" y="1145"/>
                  <a:pt x="499" y="1225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00161" name="Freeform 65"/>
          <p:cNvSpPr>
            <a:spLocks/>
          </p:cNvSpPr>
          <p:nvPr/>
        </p:nvSpPr>
        <p:spPr bwMode="auto">
          <a:xfrm>
            <a:off x="755650" y="1484313"/>
            <a:ext cx="792163" cy="143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681"/>
              </a:cxn>
              <a:cxn ang="0">
                <a:pos x="499" y="907"/>
              </a:cxn>
            </a:cxnLst>
            <a:rect l="0" t="0" r="r" b="b"/>
            <a:pathLst>
              <a:path w="499" h="907">
                <a:moveTo>
                  <a:pt x="0" y="0"/>
                </a:moveTo>
                <a:cubicBezTo>
                  <a:pt x="4" y="265"/>
                  <a:pt x="8" y="530"/>
                  <a:pt x="91" y="681"/>
                </a:cubicBezTo>
                <a:cubicBezTo>
                  <a:pt x="174" y="832"/>
                  <a:pt x="336" y="869"/>
                  <a:pt x="499" y="907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8CCD3-9C88-483C-A38A-E834CEE41D70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569325" cy="55435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布尔和比较指令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条件跳转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条件循环指令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条件结构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569325" cy="574675"/>
          </a:xfrm>
          <a:noFill/>
          <a:ln/>
        </p:spPr>
        <p:txBody>
          <a:bodyPr anchor="t"/>
          <a:lstStyle/>
          <a:p>
            <a:r>
              <a:rPr lang="zh-CN" altLang="en-US"/>
              <a:t>本节要点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7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79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7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79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29D36C-D35F-4729-B485-2257D9BCC77F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04825"/>
          </a:xfrm>
        </p:spPr>
        <p:txBody>
          <a:bodyPr/>
          <a:lstStyle/>
          <a:p>
            <a:pPr marL="355600" indent="-35560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基于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无符号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整数</a:t>
            </a:r>
            <a:r>
              <a:rPr lang="zh-CN" altLang="en-US">
                <a:latin typeface="Times New Roman" pitchFamily="18" charset="0"/>
              </a:rPr>
              <a:t>比较结果的跳转指令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（三）条件跳转</a:t>
            </a:r>
            <a:r>
              <a:rPr lang="en-US" altLang="zh-CN"/>
              <a:t>  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条件跳转指令的类型</a:t>
            </a:r>
            <a:endParaRPr lang="zh-CN" altLang="en-US">
              <a:solidFill>
                <a:srgbClr val="FF0066"/>
              </a:solidFill>
            </a:endParaRPr>
          </a:p>
        </p:txBody>
      </p:sp>
      <p:graphicFrame>
        <p:nvGraphicFramePr>
          <p:cNvPr id="902196" name="Group 52"/>
          <p:cNvGraphicFramePr>
            <a:graphicFrameLocks noGrp="1"/>
          </p:cNvGraphicFramePr>
          <p:nvPr/>
        </p:nvGraphicFramePr>
        <p:xfrm>
          <a:off x="1981200" y="2281238"/>
          <a:ext cx="6767513" cy="4114800"/>
        </p:xfrm>
        <a:graphic>
          <a:graphicData uri="http://schemas.openxmlformats.org/drawingml/2006/table">
            <a:tbl>
              <a:tblPr/>
              <a:tblGrid>
                <a:gridCol w="1296988"/>
                <a:gridCol w="5470525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助记符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描   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大于则跳转（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不小于或等于则跳转（同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大于或等于则跳转（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≥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不小于则跳转（同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小于则跳转（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＜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不大于或等于则跳转（同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小于或等于则跳转（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不大于则跳转（同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JBE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902192" name="Text Box 48"/>
          <p:cNvSpPr txBox="1">
            <a:spLocks noChangeArrowheads="1"/>
          </p:cNvSpPr>
          <p:nvPr/>
        </p:nvSpPr>
        <p:spPr bwMode="auto">
          <a:xfrm>
            <a:off x="539750" y="981075"/>
            <a:ext cx="3744913" cy="48577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cmp leftOp,rightOp</a:t>
            </a:r>
          </a:p>
        </p:txBody>
      </p:sp>
      <p:sp>
        <p:nvSpPr>
          <p:cNvPr id="902193" name="Text Box 49"/>
          <p:cNvSpPr txBox="1">
            <a:spLocks noChangeArrowheads="1"/>
          </p:cNvSpPr>
          <p:nvPr/>
        </p:nvSpPr>
        <p:spPr bwMode="auto">
          <a:xfrm>
            <a:off x="4860925" y="981075"/>
            <a:ext cx="3095625" cy="48577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例：</a:t>
            </a:r>
            <a:r>
              <a:rPr lang="en-US" altLang="zh-CN"/>
              <a:t>7FFFh</a:t>
            </a:r>
            <a:r>
              <a:rPr lang="zh-CN" altLang="en-US"/>
              <a:t>＜</a:t>
            </a:r>
            <a:r>
              <a:rPr lang="en-US" altLang="zh-CN"/>
              <a:t>8000h</a:t>
            </a:r>
          </a:p>
        </p:txBody>
      </p:sp>
      <p:sp>
        <p:nvSpPr>
          <p:cNvPr id="902194" name="Rectangle 50"/>
          <p:cNvSpPr>
            <a:spLocks noChangeArrowheads="1"/>
          </p:cNvSpPr>
          <p:nvPr/>
        </p:nvSpPr>
        <p:spPr bwMode="auto">
          <a:xfrm>
            <a:off x="34925" y="5084763"/>
            <a:ext cx="208915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5600" indent="-3556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A: Above</a:t>
            </a:r>
          </a:p>
          <a:p>
            <a:pPr marL="355600" indent="-3556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B: Below</a:t>
            </a:r>
          </a:p>
          <a:p>
            <a:pPr marL="355600" indent="-3556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E: Equal</a:t>
            </a:r>
            <a:endParaRPr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C0600-A9B3-4E05-9CCC-1E7FF6A5D61D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04825"/>
          </a:xfrm>
        </p:spPr>
        <p:txBody>
          <a:bodyPr/>
          <a:lstStyle/>
          <a:p>
            <a:pPr marL="355600" indent="-35560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基于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有符号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整数</a:t>
            </a:r>
            <a:r>
              <a:rPr lang="zh-CN" altLang="en-US">
                <a:latin typeface="Times New Roman" pitchFamily="18" charset="0"/>
              </a:rPr>
              <a:t>比较结果的跳转指令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（三）条件跳转</a:t>
            </a:r>
            <a:r>
              <a:rPr lang="en-US" altLang="zh-CN"/>
              <a:t>  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条件跳转指令的类型</a:t>
            </a:r>
            <a:endParaRPr lang="zh-CN" altLang="en-US">
              <a:solidFill>
                <a:srgbClr val="FF0066"/>
              </a:solidFill>
            </a:endParaRPr>
          </a:p>
        </p:txBody>
      </p:sp>
      <p:graphicFrame>
        <p:nvGraphicFramePr>
          <p:cNvPr id="903210" name="Group 42"/>
          <p:cNvGraphicFramePr>
            <a:graphicFrameLocks noGrp="1"/>
          </p:cNvGraphicFramePr>
          <p:nvPr/>
        </p:nvGraphicFramePr>
        <p:xfrm>
          <a:off x="1979613" y="2281238"/>
          <a:ext cx="6769100" cy="4114800"/>
        </p:xfrm>
        <a:graphic>
          <a:graphicData uri="http://schemas.openxmlformats.org/drawingml/2006/table">
            <a:tbl>
              <a:tblPr/>
              <a:tblGrid>
                <a:gridCol w="1296987"/>
                <a:gridCol w="5472113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助记符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描   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大于则跳转（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不小于或等于则跳转（同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大于或等于则跳转（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≥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不小于则跳转（同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小于则跳转（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＜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不大于或等于则跳转（同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小于或等于则跳转（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≤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不大于则跳转（同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JLE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903204" name="Text Box 36"/>
          <p:cNvSpPr txBox="1">
            <a:spLocks noChangeArrowheads="1"/>
          </p:cNvSpPr>
          <p:nvPr/>
        </p:nvSpPr>
        <p:spPr bwMode="auto">
          <a:xfrm>
            <a:off x="539750" y="981075"/>
            <a:ext cx="3744913" cy="48577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cmp leftOp,rightOp</a:t>
            </a:r>
          </a:p>
        </p:txBody>
      </p:sp>
      <p:sp>
        <p:nvSpPr>
          <p:cNvPr id="903211" name="Rectangle 43"/>
          <p:cNvSpPr>
            <a:spLocks noChangeArrowheads="1"/>
          </p:cNvSpPr>
          <p:nvPr/>
        </p:nvSpPr>
        <p:spPr bwMode="auto">
          <a:xfrm>
            <a:off x="34925" y="5084763"/>
            <a:ext cx="208915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5600" indent="-3556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G: Greater</a:t>
            </a:r>
          </a:p>
          <a:p>
            <a:pPr marL="355600" indent="-3556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L: Less</a:t>
            </a:r>
          </a:p>
          <a:p>
            <a:pPr marL="355600" indent="-3556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</a:rPr>
              <a:t>E: Equal</a:t>
            </a:r>
            <a:endParaRPr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A42A12-330A-4E88-AC91-D9A798DDFE5A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640763" cy="647700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（三）条件跳转</a:t>
            </a:r>
            <a:r>
              <a:rPr lang="en-US" altLang="zh-CN"/>
              <a:t>  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条件跳转指令的类型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04230" name="Text Box 38"/>
          <p:cNvSpPr txBox="1">
            <a:spLocks noChangeArrowheads="1"/>
          </p:cNvSpPr>
          <p:nvPr/>
        </p:nvSpPr>
        <p:spPr bwMode="auto">
          <a:xfrm>
            <a:off x="1331913" y="1125538"/>
            <a:ext cx="6408737" cy="15811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smtClean="0"/>
              <a:t>al,7Fh</a:t>
            </a:r>
            <a:r>
              <a:rPr lang="en-US" altLang="zh-CN" dirty="0"/>
              <a:t>		; (7Fh or +127)</a:t>
            </a:r>
          </a:p>
          <a:p>
            <a:pPr algn="l"/>
            <a:r>
              <a:rPr lang="en-US" altLang="zh-CN" dirty="0" err="1"/>
              <a:t>cmp</a:t>
            </a:r>
            <a:r>
              <a:rPr lang="en-US" altLang="zh-CN" dirty="0"/>
              <a:t> </a:t>
            </a:r>
            <a:r>
              <a:rPr lang="en-US" altLang="zh-CN" dirty="0" smtClean="0"/>
              <a:t>al,80h</a:t>
            </a:r>
            <a:r>
              <a:rPr lang="en-US" altLang="zh-CN" dirty="0"/>
              <a:t>		; (80h or -128)</a:t>
            </a:r>
          </a:p>
          <a:p>
            <a:pPr algn="l"/>
            <a:r>
              <a:rPr lang="en-US" altLang="zh-CN" dirty="0" err="1"/>
              <a:t>ja</a:t>
            </a:r>
            <a:r>
              <a:rPr lang="en-US" altLang="zh-CN" dirty="0"/>
              <a:t>  </a:t>
            </a:r>
            <a:r>
              <a:rPr lang="en-US" altLang="zh-CN" dirty="0" err="1"/>
              <a:t>IsAbove</a:t>
            </a:r>
            <a:r>
              <a:rPr lang="en-US" altLang="zh-CN" dirty="0"/>
              <a:t>	; no: 7F not &gt; 80h</a:t>
            </a:r>
          </a:p>
          <a:p>
            <a:pPr algn="l"/>
            <a:r>
              <a:rPr lang="en-US" altLang="zh-CN" dirty="0" err="1"/>
              <a:t>jg</a:t>
            </a:r>
            <a:r>
              <a:rPr lang="en-US" altLang="zh-CN" dirty="0"/>
              <a:t>  </a:t>
            </a:r>
            <a:r>
              <a:rPr lang="en-US" altLang="zh-CN" dirty="0" err="1"/>
              <a:t>IsGreater</a:t>
            </a:r>
            <a:r>
              <a:rPr lang="en-US" altLang="zh-CN" dirty="0"/>
              <a:t>	; yes: +127 &gt; -128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B23F1B-5BD5-49D8-AF40-C9BE3E0451B9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905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4" y="836613"/>
            <a:ext cx="8893175" cy="2592387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例：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位内存操作数</a:t>
            </a:r>
            <a:r>
              <a:rPr lang="en-US" altLang="zh-CN" dirty="0">
                <a:latin typeface="Times New Roman" pitchFamily="18" charset="0"/>
              </a:rPr>
              <a:t>status</a:t>
            </a:r>
            <a:r>
              <a:rPr lang="zh-CN" altLang="en-US" dirty="0">
                <a:latin typeface="Times New Roman" pitchFamily="18" charset="0"/>
              </a:rPr>
              <a:t>中存放着同接口卡相连的外设的状态信息。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en-US" altLang="zh-CN" dirty="0">
                <a:latin typeface="Times New Roman" pitchFamily="18" charset="0"/>
              </a:rPr>
              <a:t>bit5</a:t>
            </a:r>
            <a:r>
              <a:rPr lang="zh-CN" altLang="en-US" dirty="0">
                <a:latin typeface="Times New Roman" pitchFamily="18" charset="0"/>
              </a:rPr>
              <a:t>为“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”时</a:t>
            </a:r>
            <a:r>
              <a:rPr lang="zh-CN" altLang="en-US" dirty="0">
                <a:latin typeface="Times New Roman" pitchFamily="18" charset="0"/>
              </a:rPr>
              <a:t>外设处于脱机状态，跳转到某标号处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en-US" altLang="zh-CN" dirty="0">
                <a:latin typeface="Times New Roman" pitchFamily="18" charset="0"/>
              </a:rPr>
              <a:t>bit0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bit1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</a:rPr>
              <a:t>bit4</a:t>
            </a:r>
            <a:r>
              <a:rPr lang="zh-CN" altLang="en-US" dirty="0" smtClean="0">
                <a:latin typeface="Times New Roman" pitchFamily="18" charset="0"/>
              </a:rPr>
              <a:t>任何</a:t>
            </a:r>
            <a:r>
              <a:rPr lang="zh-CN" altLang="en-US" dirty="0">
                <a:latin typeface="Times New Roman" pitchFamily="18" charset="0"/>
              </a:rPr>
              <a:t>一位</a:t>
            </a:r>
            <a:r>
              <a:rPr lang="zh-CN" altLang="en-US" dirty="0" smtClean="0">
                <a:latin typeface="Times New Roman" pitchFamily="18" charset="0"/>
              </a:rPr>
              <a:t>为“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”时</a:t>
            </a:r>
            <a:r>
              <a:rPr lang="zh-CN" altLang="en-US" dirty="0">
                <a:latin typeface="Times New Roman" pitchFamily="18" charset="0"/>
              </a:rPr>
              <a:t>跳转到某标号处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en-US" altLang="zh-CN" dirty="0">
                <a:latin typeface="Times New Roman" pitchFamily="18" charset="0"/>
              </a:rPr>
              <a:t>bit2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bit3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bit7</a:t>
            </a:r>
            <a:r>
              <a:rPr lang="zh-CN" altLang="en-US" dirty="0">
                <a:latin typeface="Times New Roman" pitchFamily="18" charset="0"/>
              </a:rPr>
              <a:t>全部为“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”时</a:t>
            </a:r>
            <a:r>
              <a:rPr lang="zh-CN" altLang="en-US" dirty="0">
                <a:latin typeface="Times New Roman" pitchFamily="18" charset="0"/>
              </a:rPr>
              <a:t>跳转到某标号</a:t>
            </a:r>
            <a:r>
              <a:rPr lang="zh-CN" altLang="en-US" dirty="0" smtClean="0">
                <a:latin typeface="Times New Roman" pitchFamily="18" charset="0"/>
              </a:rPr>
              <a:t>处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（三）条件跳转</a:t>
            </a:r>
            <a:r>
              <a:rPr lang="en-US" altLang="zh-CN"/>
              <a:t>  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条件跳转指令的类型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05220" name="Text Box 4"/>
          <p:cNvSpPr txBox="1">
            <a:spLocks noChangeArrowheads="1"/>
          </p:cNvSpPr>
          <p:nvPr/>
        </p:nvSpPr>
        <p:spPr bwMode="auto">
          <a:xfrm>
            <a:off x="827088" y="3500438"/>
            <a:ext cx="3600450" cy="12160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 al,status</a:t>
            </a:r>
          </a:p>
          <a:p>
            <a:pPr algn="l"/>
            <a:r>
              <a:rPr lang="en-US" altLang="zh-CN"/>
              <a:t>test al,00100000b</a:t>
            </a:r>
          </a:p>
          <a:p>
            <a:pPr algn="l"/>
            <a:r>
              <a:rPr lang="en-US" altLang="zh-CN"/>
              <a:t>jnz  EquipOffline</a:t>
            </a:r>
          </a:p>
        </p:txBody>
      </p:sp>
      <p:sp>
        <p:nvSpPr>
          <p:cNvPr id="905221" name="Text Box 5"/>
          <p:cNvSpPr txBox="1">
            <a:spLocks noChangeArrowheads="1"/>
          </p:cNvSpPr>
          <p:nvPr/>
        </p:nvSpPr>
        <p:spPr bwMode="auto">
          <a:xfrm>
            <a:off x="827088" y="5013325"/>
            <a:ext cx="3600450" cy="12160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 al,status</a:t>
            </a:r>
          </a:p>
          <a:p>
            <a:pPr algn="l"/>
            <a:r>
              <a:rPr lang="en-US" altLang="zh-CN"/>
              <a:t>test al,00010011b</a:t>
            </a:r>
          </a:p>
          <a:p>
            <a:pPr algn="l"/>
            <a:r>
              <a:rPr lang="en-US" altLang="zh-CN"/>
              <a:t>jnz  InputDataByte</a:t>
            </a:r>
          </a:p>
        </p:txBody>
      </p:sp>
      <p:sp>
        <p:nvSpPr>
          <p:cNvPr id="905222" name="Text Box 6"/>
          <p:cNvSpPr txBox="1">
            <a:spLocks noChangeArrowheads="1"/>
          </p:cNvSpPr>
          <p:nvPr/>
        </p:nvSpPr>
        <p:spPr bwMode="auto">
          <a:xfrm>
            <a:off x="5076825" y="3500438"/>
            <a:ext cx="3311525" cy="15811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al,status</a:t>
            </a:r>
          </a:p>
          <a:p>
            <a:pPr algn="l"/>
            <a:r>
              <a:rPr lang="en-US" altLang="zh-CN"/>
              <a:t>and al,10001100b</a:t>
            </a:r>
          </a:p>
          <a:p>
            <a:pPr algn="l"/>
            <a:r>
              <a:rPr lang="en-US" altLang="zh-CN"/>
              <a:t>cmp al,10001100b</a:t>
            </a:r>
          </a:p>
          <a:p>
            <a:pPr algn="l"/>
            <a:r>
              <a:rPr lang="en-US" altLang="zh-CN"/>
              <a:t>jz  ResetMachine</a:t>
            </a:r>
          </a:p>
        </p:txBody>
      </p:sp>
      <p:sp>
        <p:nvSpPr>
          <p:cNvPr id="905223" name="Text Box 7"/>
          <p:cNvSpPr txBox="1">
            <a:spLocks noChangeArrowheads="1"/>
          </p:cNvSpPr>
          <p:nvPr/>
        </p:nvSpPr>
        <p:spPr bwMode="auto">
          <a:xfrm>
            <a:off x="323850" y="3357563"/>
            <a:ext cx="64611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905224" name="Text Box 8"/>
          <p:cNvSpPr txBox="1">
            <a:spLocks noChangeArrowheads="1"/>
          </p:cNvSpPr>
          <p:nvPr/>
        </p:nvSpPr>
        <p:spPr bwMode="auto">
          <a:xfrm>
            <a:off x="323850" y="4868863"/>
            <a:ext cx="64611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905225" name="Text Box 9"/>
          <p:cNvSpPr txBox="1">
            <a:spLocks noChangeArrowheads="1"/>
          </p:cNvSpPr>
          <p:nvPr/>
        </p:nvSpPr>
        <p:spPr bwMode="auto">
          <a:xfrm>
            <a:off x="4573588" y="3357563"/>
            <a:ext cx="64611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③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5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5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0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5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5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0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0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20" grpId="0" animBg="1"/>
      <p:bldP spid="905221" grpId="0" animBg="1"/>
      <p:bldP spid="905222" grpId="0" animBg="1"/>
      <p:bldP spid="905223" grpId="0"/>
      <p:bldP spid="905224" grpId="0"/>
      <p:bldP spid="9052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B0520-F59A-4115-A618-2425EB277379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713788" cy="5832475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例：比较 </a:t>
            </a:r>
            <a:r>
              <a:rPr lang="en-US" altLang="zh-CN">
                <a:latin typeface="Times New Roman" pitchFamily="18" charset="0"/>
              </a:rPr>
              <a:t>V1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V2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V3 </a:t>
            </a:r>
            <a:r>
              <a:rPr lang="zh-CN" altLang="en-US">
                <a:latin typeface="Times New Roman" pitchFamily="18" charset="0"/>
              </a:rPr>
              <a:t>三个无符号变量的值，将最小值送入</a:t>
            </a:r>
            <a:r>
              <a:rPr lang="en-US" altLang="zh-CN">
                <a:latin typeface="Times New Roman" pitchFamily="18" charset="0"/>
              </a:rPr>
              <a:t>AX</a:t>
            </a:r>
            <a:r>
              <a:rPr lang="zh-CN" altLang="en-US">
                <a:latin typeface="Times New Roman" pitchFamily="18" charset="0"/>
              </a:rPr>
              <a:t>寄存器。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（三）条件跳转</a:t>
            </a:r>
            <a:r>
              <a:rPr lang="en-US" altLang="zh-CN"/>
              <a:t>  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条件跳转指令的类型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07268" name="Text Box 4"/>
          <p:cNvSpPr txBox="1">
            <a:spLocks noChangeArrowheads="1"/>
          </p:cNvSpPr>
          <p:nvPr/>
        </p:nvSpPr>
        <p:spPr bwMode="auto">
          <a:xfrm>
            <a:off x="755650" y="1773238"/>
            <a:ext cx="7561263" cy="486727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V1 WORD ?</a:t>
            </a:r>
          </a:p>
          <a:p>
            <a:pPr algn="l"/>
            <a:r>
              <a:rPr lang="en-US" altLang="zh-CN"/>
              <a:t>V2 WORD ?</a:t>
            </a:r>
          </a:p>
          <a:p>
            <a:pPr algn="l"/>
            <a:r>
              <a:rPr lang="en-US" altLang="zh-CN"/>
              <a:t>V3 WORD ?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/>
              <a:t>    mov ax,V1	</a:t>
            </a:r>
            <a:r>
              <a:rPr lang="en-US" altLang="zh-CN">
                <a:solidFill>
                  <a:schemeClr val="hlink"/>
                </a:solidFill>
              </a:rPr>
              <a:t>;assume V1 is smallest</a:t>
            </a:r>
          </a:p>
          <a:p>
            <a:pPr algn="l"/>
            <a:r>
              <a:rPr lang="en-US" altLang="zh-CN"/>
              <a:t>    cmp ax,V2	</a:t>
            </a:r>
            <a:r>
              <a:rPr lang="en-US" altLang="zh-CN">
                <a:solidFill>
                  <a:schemeClr val="hlink"/>
                </a:solidFill>
              </a:rPr>
              <a:t>;if ax &lt;= V2 then</a:t>
            </a:r>
          </a:p>
          <a:p>
            <a:pPr algn="l"/>
            <a:r>
              <a:rPr lang="en-US" altLang="zh-CN"/>
              <a:t>    jbe L1		</a:t>
            </a:r>
            <a:r>
              <a:rPr lang="en-US" altLang="zh-CN">
                <a:solidFill>
                  <a:schemeClr val="hlink"/>
                </a:solidFill>
              </a:rPr>
              <a:t>;  jump to L1</a:t>
            </a:r>
          </a:p>
          <a:p>
            <a:pPr algn="l"/>
            <a:r>
              <a:rPr lang="en-US" altLang="zh-CN"/>
              <a:t>    mov ax,V2	</a:t>
            </a:r>
            <a:r>
              <a:rPr lang="en-US" altLang="zh-CN">
                <a:solidFill>
                  <a:schemeClr val="hlink"/>
                </a:solidFill>
              </a:rPr>
              <a:t>;else move V2 to ax</a:t>
            </a:r>
          </a:p>
          <a:p>
            <a:pPr algn="l"/>
            <a:r>
              <a:rPr lang="en-US" altLang="zh-CN"/>
              <a:t>L1: cmp ax,V3	</a:t>
            </a:r>
            <a:r>
              <a:rPr lang="en-US" altLang="zh-CN">
                <a:solidFill>
                  <a:schemeClr val="hlink"/>
                </a:solidFill>
              </a:rPr>
              <a:t>;if ax &lt;= V3 then</a:t>
            </a:r>
          </a:p>
          <a:p>
            <a:pPr algn="l"/>
            <a:r>
              <a:rPr lang="en-US" altLang="zh-CN"/>
              <a:t>    jbe L2		</a:t>
            </a:r>
            <a:r>
              <a:rPr lang="en-US" altLang="zh-CN">
                <a:solidFill>
                  <a:schemeClr val="hlink"/>
                </a:solidFill>
              </a:rPr>
              <a:t>;  jump to L2</a:t>
            </a:r>
          </a:p>
          <a:p>
            <a:pPr algn="l"/>
            <a:r>
              <a:rPr lang="en-US" altLang="zh-CN"/>
              <a:t>    mov ax,V3	</a:t>
            </a:r>
            <a:r>
              <a:rPr lang="en-US" altLang="zh-CN">
                <a:solidFill>
                  <a:schemeClr val="hlink"/>
                </a:solidFill>
              </a:rPr>
              <a:t>;else move V3 to ax</a:t>
            </a:r>
          </a:p>
          <a:p>
            <a:pPr algn="l"/>
            <a:r>
              <a:rPr lang="en-US" altLang="zh-CN"/>
              <a:t>L2: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19AD72-9EA1-4045-9F9E-166F2167391B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61038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\Masm615\Examples\ch06\ArryScan.asm</a:t>
            </a:r>
          </a:p>
          <a:p>
            <a:pPr marL="355600" indent="-355600">
              <a:buFont typeface="Wingdings" pitchFamily="2" charset="2"/>
              <a:buNone/>
            </a:pPr>
            <a:endParaRPr lang="zh-CN" altLang="en-US">
              <a:latin typeface="Times New Roman" pitchFamily="18" charset="0"/>
            </a:endParaRPr>
          </a:p>
          <a:p>
            <a:pPr marL="355600" indent="-355600">
              <a:buFont typeface="Wingdings" pitchFamily="2" charset="2"/>
              <a:buNone/>
            </a:pPr>
            <a:endParaRPr lang="zh-CN" altLang="en-US">
              <a:latin typeface="Times New Roman" pitchFamily="18" charset="0"/>
            </a:endParaRPr>
          </a:p>
          <a:p>
            <a:pPr marL="355600" indent="-355600">
              <a:buFont typeface="Wingdings" pitchFamily="2" charset="2"/>
              <a:buNone/>
            </a:pP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过程</a:t>
            </a:r>
            <a:r>
              <a:rPr lang="en-US" altLang="zh-CN">
                <a:solidFill>
                  <a:srgbClr val="D60093"/>
                </a:solidFill>
                <a:latin typeface="宋体" pitchFamily="2" charset="-122"/>
              </a:rPr>
              <a:t>(</a:t>
            </a: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子程序</a:t>
            </a:r>
            <a:r>
              <a:rPr lang="en-US" altLang="zh-CN">
                <a:solidFill>
                  <a:srgbClr val="D60093"/>
                </a:solidFill>
                <a:latin typeface="宋体" pitchFamily="2" charset="-122"/>
              </a:rPr>
              <a:t>)</a:t>
            </a: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设计</a:t>
            </a:r>
            <a:r>
              <a:rPr lang="zh-CN" altLang="en-US">
                <a:latin typeface="Times New Roman" pitchFamily="18" charset="0"/>
              </a:rPr>
              <a:t>及</a:t>
            </a:r>
            <a:r>
              <a:rPr lang="zh-CN" altLang="en-US">
                <a:solidFill>
                  <a:srgbClr val="D60093"/>
                </a:solidFill>
                <a:latin typeface="Times New Roman" pitchFamily="18" charset="0"/>
              </a:rPr>
              <a:t>布尔指令</a:t>
            </a:r>
            <a:r>
              <a:rPr lang="zh-CN" altLang="en-US">
                <a:latin typeface="Times New Roman" pitchFamily="18" charset="0"/>
              </a:rPr>
              <a:t>的综合应用：</a:t>
            </a:r>
          </a:p>
          <a:p>
            <a:pPr marL="355600" indent="-355600"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  <a:latin typeface="Times New Roman" pitchFamily="18" charset="0"/>
                <a:ea typeface="黑体" pitchFamily="2" charset="-122"/>
              </a:rPr>
              <a:t>字符串加密程序</a:t>
            </a:r>
          </a:p>
          <a:p>
            <a:pPr marL="355600" indent="-355600"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\Masm615\Examples\ch06\Encrypt.asm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（三）条件跳转</a:t>
            </a:r>
            <a:r>
              <a:rPr lang="en-US" altLang="zh-CN"/>
              <a:t>      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zh-CN" altLang="en-US">
                <a:solidFill>
                  <a:srgbClr val="006600"/>
                </a:solidFill>
              </a:rPr>
              <a:t>应用：扫描数组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Text Box 4"/>
          <p:cNvSpPr txBox="1">
            <a:spLocks noChangeArrowheads="1"/>
          </p:cNvSpPr>
          <p:nvPr/>
        </p:nvSpPr>
        <p:spPr bwMode="auto">
          <a:xfrm>
            <a:off x="177800" y="188913"/>
            <a:ext cx="8858250" cy="6557564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1800"/>
              <a:t>INCLUDE Irvine32.inc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.data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intArray SWORD  0,0,0,0,1,20,35,-12,66,4,0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noneMsg  BYTE "A non-zero value was not found",0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.code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main PROC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      mov   ebx,OFFSET intArray	   </a:t>
            </a:r>
            <a:r>
              <a:rPr lang="en-US" altLang="zh-CN" sz="1800">
                <a:solidFill>
                  <a:srgbClr val="3366FF"/>
                </a:solidFill>
              </a:rPr>
              <a:t>; point to the array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      mov   ecx,LENGTHOF intArray	   </a:t>
            </a:r>
            <a:r>
              <a:rPr lang="en-US" altLang="zh-CN" sz="1800">
                <a:solidFill>
                  <a:srgbClr val="3366FF"/>
                </a:solidFill>
              </a:rPr>
              <a:t>; loop counter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L1:   cmp   WORD PTR [ebx],0	   </a:t>
            </a:r>
            <a:r>
              <a:rPr lang="en-US" altLang="zh-CN" sz="1800">
                <a:solidFill>
                  <a:srgbClr val="3366FF"/>
                </a:solidFill>
              </a:rPr>
              <a:t>; compare value to zero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      jnz   found			</a:t>
            </a:r>
            <a:r>
              <a:rPr lang="en-US" altLang="zh-CN" sz="1800">
                <a:solidFill>
                  <a:srgbClr val="3366FF"/>
                </a:solidFill>
              </a:rPr>
              <a:t>; found a value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      add   ebx,2			</a:t>
            </a:r>
            <a:r>
              <a:rPr lang="en-US" altLang="zh-CN" sz="1800">
                <a:solidFill>
                  <a:srgbClr val="3366FF"/>
                </a:solidFill>
              </a:rPr>
              <a:t>; point to next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      loop  L1			</a:t>
            </a:r>
            <a:r>
              <a:rPr lang="en-US" altLang="zh-CN" sz="1800">
                <a:solidFill>
                  <a:srgbClr val="3366FF"/>
                </a:solidFill>
              </a:rPr>
              <a:t>; continue the loop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      jmp   notFound			</a:t>
            </a:r>
            <a:r>
              <a:rPr lang="en-US" altLang="zh-CN" sz="1800">
                <a:solidFill>
                  <a:srgbClr val="3366FF"/>
                </a:solidFill>
              </a:rPr>
              <a:t>; none found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found: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      movsx eax,WORD PTR [ebx]	</a:t>
            </a:r>
            <a:r>
              <a:rPr lang="en-US" altLang="zh-CN" sz="1800">
                <a:solidFill>
                  <a:srgbClr val="3366FF"/>
                </a:solidFill>
              </a:rPr>
              <a:t>; otherwise, display it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      call  WriteInt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      jmp   quit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notFound: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      mov   edx,OFFSET noneMsg	</a:t>
            </a:r>
            <a:r>
              <a:rPr lang="en-US" altLang="zh-CN" sz="1800">
                <a:solidFill>
                  <a:srgbClr val="3366FF"/>
                </a:solidFill>
              </a:rPr>
              <a:t>; display "not found" message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      call  WriteString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quit: call  crlf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      exit</a:t>
            </a:r>
          </a:p>
          <a:p>
            <a:pPr algn="l">
              <a:lnSpc>
                <a:spcPts val="2100"/>
              </a:lnSpc>
            </a:pPr>
            <a:r>
              <a:rPr lang="en-US" altLang="zh-CN" sz="1800"/>
              <a:t>main </a:t>
            </a:r>
            <a:r>
              <a:rPr lang="en-US" altLang="zh-CN" sz="1800" smtClean="0"/>
              <a:t>ENDP</a:t>
            </a:r>
          </a:p>
          <a:p>
            <a:pPr algn="l">
              <a:lnSpc>
                <a:spcPts val="2100"/>
              </a:lnSpc>
            </a:pPr>
            <a:r>
              <a:rPr lang="en-US" altLang="zh-CN" sz="1800" smtClean="0"/>
              <a:t>END main</a:t>
            </a:r>
            <a:endParaRPr lang="en-US" altLang="zh-CN" sz="1800"/>
          </a:p>
        </p:txBody>
      </p:sp>
      <p:sp>
        <p:nvSpPr>
          <p:cNvPr id="908296" name="Text Box 8"/>
          <p:cNvSpPr txBox="1">
            <a:spLocks noChangeArrowheads="1"/>
          </p:cNvSpPr>
          <p:nvPr/>
        </p:nvSpPr>
        <p:spPr bwMode="auto">
          <a:xfrm>
            <a:off x="6877050" y="188913"/>
            <a:ext cx="2159000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>
                <a:solidFill>
                  <a:srgbClr val="006600"/>
                </a:solidFill>
                <a:latin typeface="Times New Roman" pitchFamily="18" charset="0"/>
                <a:ea typeface="黑体" pitchFamily="2" charset="-122"/>
              </a:rPr>
              <a:t>扫描数组</a:t>
            </a:r>
          </a:p>
          <a:p>
            <a:pPr algn="r"/>
            <a:r>
              <a:rPr lang="en-US" altLang="zh-CN">
                <a:solidFill>
                  <a:srgbClr val="006600"/>
                </a:solidFill>
                <a:latin typeface="Times New Roman" pitchFamily="18" charset="0"/>
                <a:ea typeface="黑体" pitchFamily="2" charset="-122"/>
              </a:rPr>
              <a:t>ArryScan.asm</a:t>
            </a:r>
            <a:endParaRPr lang="zh-CN" altLang="en-US">
              <a:solidFill>
                <a:srgbClr val="0066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08297" name="Line 9"/>
          <p:cNvSpPr>
            <a:spLocks noChangeShapeType="1"/>
          </p:cNvSpPr>
          <p:nvPr/>
        </p:nvSpPr>
        <p:spPr bwMode="auto">
          <a:xfrm>
            <a:off x="6948488" y="188913"/>
            <a:ext cx="0" cy="863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08298" name="Line 10"/>
          <p:cNvSpPr>
            <a:spLocks noChangeShapeType="1"/>
          </p:cNvSpPr>
          <p:nvPr/>
        </p:nvSpPr>
        <p:spPr bwMode="auto">
          <a:xfrm>
            <a:off x="6948488" y="1052513"/>
            <a:ext cx="208756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EC8E83-6C6A-4F3D-9875-16C09B18F8D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85225" cy="5616575"/>
          </a:xfrm>
        </p:spPr>
        <p:txBody>
          <a:bodyPr/>
          <a:lstStyle/>
          <a:p>
            <a:pPr marL="355600" indent="-355600"/>
            <a:r>
              <a:rPr lang="zh-CN" altLang="en-US">
                <a:latin typeface="Times New Roman" pitchFamily="18" charset="0"/>
              </a:rPr>
              <a:t>含义：</a:t>
            </a:r>
            <a:r>
              <a:rPr lang="en-US" altLang="zh-CN">
                <a:latin typeface="Times New Roman" pitchFamily="18" charset="0"/>
              </a:rPr>
              <a:t>Loop if zero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Loop if equal</a:t>
            </a:r>
          </a:p>
          <a:p>
            <a:pPr marL="355600" indent="-355600"/>
            <a:r>
              <a:rPr lang="en-US" altLang="zh-CN">
                <a:latin typeface="Times New Roman" pitchFamily="18" charset="0"/>
              </a:rPr>
              <a:t>LOOPZ </a:t>
            </a:r>
            <a:r>
              <a:rPr lang="zh-CN" altLang="en-US">
                <a:latin typeface="Times New Roman" pitchFamily="18" charset="0"/>
              </a:rPr>
              <a:t>指令与 </a:t>
            </a:r>
            <a:r>
              <a:rPr lang="en-US" altLang="zh-CN">
                <a:latin typeface="Times New Roman" pitchFamily="18" charset="0"/>
              </a:rPr>
              <a:t>LOOPE </a:t>
            </a:r>
            <a:r>
              <a:rPr lang="zh-CN" altLang="en-US">
                <a:latin typeface="Times New Roman" pitchFamily="18" charset="0"/>
              </a:rPr>
              <a:t>指令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等价</a:t>
            </a:r>
          </a:p>
          <a:p>
            <a:pPr marL="355600" indent="-355600"/>
            <a:r>
              <a:rPr lang="zh-CN" altLang="en-US">
                <a:latin typeface="Times New Roman" pitchFamily="18" charset="0"/>
              </a:rPr>
              <a:t>指令格式：</a:t>
            </a:r>
          </a:p>
          <a:p>
            <a:pPr marL="901700" lvl="1" indent="-366713">
              <a:buFont typeface="Wingdings" pitchFamily="2" charset="2"/>
              <a:buNone/>
            </a:pPr>
            <a:r>
              <a:rPr lang="en-US" altLang="zh-CN">
                <a:solidFill>
                  <a:srgbClr val="D60093"/>
                </a:solidFill>
                <a:latin typeface="Courier New" pitchFamily="49" charset="0"/>
              </a:rPr>
              <a:t>LOOPZ </a:t>
            </a:r>
            <a:r>
              <a:rPr lang="zh-CN" altLang="en-US">
                <a:solidFill>
                  <a:srgbClr val="D60093"/>
                </a:solidFill>
                <a:latin typeface="Courier New" pitchFamily="49" charset="0"/>
              </a:rPr>
              <a:t>目的地址</a:t>
            </a:r>
          </a:p>
          <a:p>
            <a:pPr marL="355600" indent="-355600"/>
            <a:r>
              <a:rPr lang="zh-CN" altLang="en-US">
                <a:latin typeface="Times New Roman" pitchFamily="18" charset="0"/>
              </a:rPr>
              <a:t>执行逻辑：</a:t>
            </a:r>
          </a:p>
          <a:p>
            <a:pPr marL="901700" lvl="1" indent="-366713">
              <a:buFont typeface="Wingdings" pitchFamily="2" charset="2"/>
              <a:buNone/>
            </a:pPr>
            <a:r>
              <a:rPr lang="en-US" altLang="zh-CN" sz="2400">
                <a:solidFill>
                  <a:srgbClr val="CC0000"/>
                </a:solidFill>
                <a:latin typeface="Courier New" pitchFamily="49" charset="0"/>
              </a:rPr>
              <a:t>ECX = ECX – 1</a:t>
            </a:r>
          </a:p>
          <a:p>
            <a:pPr marL="901700" lvl="1" indent="-366713">
              <a:buFont typeface="Wingdings" pitchFamily="2" charset="2"/>
              <a:buNone/>
            </a:pPr>
            <a:r>
              <a:rPr lang="en-US" altLang="zh-CN" sz="2400">
                <a:solidFill>
                  <a:srgbClr val="CC0000"/>
                </a:solidFill>
                <a:latin typeface="Courier New" pitchFamily="49" charset="0"/>
              </a:rPr>
              <a:t>if ECX &gt; 0 and ZF = 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altLang="zh-CN" sz="2400">
                <a:solidFill>
                  <a:srgbClr val="CC0000"/>
                </a:solidFill>
                <a:latin typeface="Courier New" pitchFamily="49" charset="0"/>
              </a:rPr>
              <a:t>, jump to destination</a:t>
            </a:r>
          </a:p>
          <a:p>
            <a:pPr marL="901700" lvl="1" indent="-366713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</a:rPr>
              <a:t>实模式下默认循环计算器为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CX)</a:t>
            </a:r>
          </a:p>
          <a:p>
            <a:pPr marL="355600" indent="-355600"/>
            <a:r>
              <a:rPr lang="zh-CN" altLang="en-US">
                <a:latin typeface="Times New Roman" pitchFamily="18" charset="0"/>
              </a:rPr>
              <a:t>限制：目标标号距</a:t>
            </a:r>
            <a:r>
              <a:rPr lang="en-US" altLang="zh-CN">
                <a:latin typeface="Times New Roman" pitchFamily="18" charset="0"/>
              </a:rPr>
              <a:t>LOOPZ</a:t>
            </a:r>
            <a:r>
              <a:rPr lang="zh-CN" altLang="en-US">
                <a:latin typeface="Times New Roman" pitchFamily="18" charset="0"/>
              </a:rPr>
              <a:t>的下一条指令之间的距离应在</a:t>
            </a:r>
            <a:r>
              <a:rPr lang="en-US" altLang="zh-CN">
                <a:latin typeface="Courier New" pitchFamily="49" charset="0"/>
              </a:rPr>
              <a:t>-</a:t>
            </a:r>
            <a:r>
              <a:rPr lang="en-US" altLang="zh-CN">
                <a:latin typeface="Times New Roman" pitchFamily="18" charset="0"/>
              </a:rPr>
              <a:t>128</a:t>
            </a:r>
            <a:r>
              <a:rPr lang="zh-CN" altLang="en-US">
                <a:latin typeface="Times New Roman" pitchFamily="18" charset="0"/>
              </a:rPr>
              <a:t>到</a:t>
            </a:r>
            <a:r>
              <a:rPr lang="en-US" altLang="zh-CN">
                <a:latin typeface="Courier New" pitchFamily="49" charset="0"/>
              </a:rPr>
              <a:t>+</a:t>
            </a:r>
            <a:r>
              <a:rPr lang="en-US" altLang="zh-CN">
                <a:latin typeface="Times New Roman" pitchFamily="18" charset="0"/>
              </a:rPr>
              <a:t>127</a:t>
            </a:r>
            <a:r>
              <a:rPr lang="zh-CN" altLang="en-US">
                <a:latin typeface="Times New Roman" pitchFamily="18" charset="0"/>
              </a:rPr>
              <a:t>字节范围内。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（四）条件循环指令</a:t>
            </a:r>
            <a:r>
              <a:rPr lang="en-US" altLang="zh-CN"/>
              <a:t>         </a:t>
            </a:r>
            <a:r>
              <a:rPr lang="en-US" altLang="zh-CN">
                <a:solidFill>
                  <a:srgbClr val="006600"/>
                </a:solidFill>
              </a:rPr>
              <a:t>1. LOOPZ </a:t>
            </a:r>
            <a:r>
              <a:rPr lang="zh-CN" altLang="en-US">
                <a:solidFill>
                  <a:srgbClr val="006600"/>
                </a:solidFill>
              </a:rPr>
              <a:t>和 </a:t>
            </a:r>
            <a:r>
              <a:rPr lang="en-US" altLang="zh-CN">
                <a:solidFill>
                  <a:srgbClr val="006600"/>
                </a:solidFill>
              </a:rPr>
              <a:t>LOOPE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650C2-6A83-43EC-9F3C-36E650E4B23A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85225" cy="5616575"/>
          </a:xfrm>
        </p:spPr>
        <p:txBody>
          <a:bodyPr/>
          <a:lstStyle/>
          <a:p>
            <a:pPr marL="355600" indent="-355600"/>
            <a:r>
              <a:rPr lang="zh-CN" altLang="en-US">
                <a:latin typeface="Times New Roman" pitchFamily="18" charset="0"/>
              </a:rPr>
              <a:t>含义：</a:t>
            </a:r>
            <a:r>
              <a:rPr lang="en-US" altLang="zh-CN">
                <a:latin typeface="Times New Roman" pitchFamily="18" charset="0"/>
              </a:rPr>
              <a:t>Loop if not zero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Loop if not equal</a:t>
            </a:r>
          </a:p>
          <a:p>
            <a:pPr marL="355600" indent="-355600"/>
            <a:r>
              <a:rPr lang="en-US" altLang="zh-CN">
                <a:latin typeface="Times New Roman" pitchFamily="18" charset="0"/>
              </a:rPr>
              <a:t>LOOPNZ </a:t>
            </a:r>
            <a:r>
              <a:rPr lang="zh-CN" altLang="en-US">
                <a:latin typeface="Times New Roman" pitchFamily="18" charset="0"/>
              </a:rPr>
              <a:t>指令与 </a:t>
            </a:r>
            <a:r>
              <a:rPr lang="en-US" altLang="zh-CN">
                <a:latin typeface="Times New Roman" pitchFamily="18" charset="0"/>
              </a:rPr>
              <a:t>LOOPNE </a:t>
            </a:r>
            <a:r>
              <a:rPr lang="zh-CN" altLang="en-US">
                <a:latin typeface="Times New Roman" pitchFamily="18" charset="0"/>
              </a:rPr>
              <a:t>指令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等价</a:t>
            </a:r>
          </a:p>
          <a:p>
            <a:pPr marL="355600" indent="-355600"/>
            <a:r>
              <a:rPr lang="zh-CN" altLang="en-US">
                <a:latin typeface="Times New Roman" pitchFamily="18" charset="0"/>
              </a:rPr>
              <a:t>指令格式：</a:t>
            </a:r>
          </a:p>
          <a:p>
            <a:pPr marL="901700" lvl="1" indent="-366713">
              <a:buFont typeface="Wingdings" pitchFamily="2" charset="2"/>
              <a:buNone/>
            </a:pPr>
            <a:r>
              <a:rPr lang="en-US" altLang="zh-CN">
                <a:solidFill>
                  <a:srgbClr val="D60093"/>
                </a:solidFill>
                <a:latin typeface="Courier New" pitchFamily="49" charset="0"/>
              </a:rPr>
              <a:t>LOOPNZ </a:t>
            </a:r>
            <a:r>
              <a:rPr lang="zh-CN" altLang="en-US">
                <a:solidFill>
                  <a:srgbClr val="D60093"/>
                </a:solidFill>
                <a:latin typeface="Courier New" pitchFamily="49" charset="0"/>
              </a:rPr>
              <a:t>目的地址</a:t>
            </a:r>
          </a:p>
          <a:p>
            <a:pPr marL="355600" indent="-355600"/>
            <a:r>
              <a:rPr lang="zh-CN" altLang="en-US">
                <a:latin typeface="Times New Roman" pitchFamily="18" charset="0"/>
              </a:rPr>
              <a:t>执行逻辑：</a:t>
            </a:r>
          </a:p>
          <a:p>
            <a:pPr marL="901700" lvl="1" indent="-366713">
              <a:buFont typeface="Wingdings" pitchFamily="2" charset="2"/>
              <a:buNone/>
            </a:pPr>
            <a:r>
              <a:rPr lang="en-US" altLang="zh-CN" sz="2400">
                <a:solidFill>
                  <a:srgbClr val="CC0000"/>
                </a:solidFill>
                <a:latin typeface="Courier New" pitchFamily="49" charset="0"/>
              </a:rPr>
              <a:t>ECX = ECX – 1</a:t>
            </a:r>
          </a:p>
          <a:p>
            <a:pPr marL="901700" lvl="1" indent="-366713">
              <a:buFont typeface="Wingdings" pitchFamily="2" charset="2"/>
              <a:buNone/>
            </a:pPr>
            <a:r>
              <a:rPr lang="en-US" altLang="zh-CN" sz="2400">
                <a:solidFill>
                  <a:srgbClr val="CC0000"/>
                </a:solidFill>
                <a:latin typeface="Courier New" pitchFamily="49" charset="0"/>
              </a:rPr>
              <a:t>if ECX &gt; 0 and ZF = 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altLang="zh-CN" sz="2400">
                <a:solidFill>
                  <a:srgbClr val="CC0000"/>
                </a:solidFill>
                <a:latin typeface="Courier New" pitchFamily="49" charset="0"/>
              </a:rPr>
              <a:t>, jump to destination</a:t>
            </a:r>
          </a:p>
          <a:p>
            <a:pPr marL="901700" lvl="1" indent="-366713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</a:rPr>
              <a:t>实模式下默认循环计算器为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CX)</a:t>
            </a:r>
          </a:p>
          <a:p>
            <a:pPr marL="355600" indent="-355600"/>
            <a:r>
              <a:rPr lang="zh-CN" altLang="en-US">
                <a:latin typeface="Times New Roman" pitchFamily="18" charset="0"/>
              </a:rPr>
              <a:t>限制：目标标号距</a:t>
            </a:r>
            <a:r>
              <a:rPr lang="en-US" altLang="zh-CN">
                <a:latin typeface="Times New Roman" pitchFamily="18" charset="0"/>
              </a:rPr>
              <a:t>LOOPNZ</a:t>
            </a:r>
            <a:r>
              <a:rPr lang="zh-CN" altLang="en-US">
                <a:latin typeface="Times New Roman" pitchFamily="18" charset="0"/>
              </a:rPr>
              <a:t>的下一条指令之间的距离应在</a:t>
            </a:r>
            <a:r>
              <a:rPr lang="en-US" altLang="zh-CN">
                <a:latin typeface="Courier New" pitchFamily="49" charset="0"/>
              </a:rPr>
              <a:t>-</a:t>
            </a:r>
            <a:r>
              <a:rPr lang="en-US" altLang="zh-CN">
                <a:latin typeface="Times New Roman" pitchFamily="18" charset="0"/>
              </a:rPr>
              <a:t>128</a:t>
            </a:r>
            <a:r>
              <a:rPr lang="zh-CN" altLang="en-US">
                <a:latin typeface="Times New Roman" pitchFamily="18" charset="0"/>
              </a:rPr>
              <a:t>到</a:t>
            </a:r>
            <a:r>
              <a:rPr lang="en-US" altLang="zh-CN">
                <a:latin typeface="Courier New" pitchFamily="49" charset="0"/>
              </a:rPr>
              <a:t>+</a:t>
            </a:r>
            <a:r>
              <a:rPr lang="en-US" altLang="zh-CN">
                <a:latin typeface="Times New Roman" pitchFamily="18" charset="0"/>
              </a:rPr>
              <a:t>127</a:t>
            </a:r>
            <a:r>
              <a:rPr lang="zh-CN" altLang="en-US">
                <a:latin typeface="Times New Roman" pitchFamily="18" charset="0"/>
              </a:rPr>
              <a:t>字节范围内。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（四）条件循环指令</a:t>
            </a:r>
            <a:r>
              <a:rPr lang="en-US" altLang="zh-CN"/>
              <a:t>      </a:t>
            </a:r>
            <a:r>
              <a:rPr lang="en-US" altLang="zh-CN">
                <a:solidFill>
                  <a:srgbClr val="006600"/>
                </a:solidFill>
              </a:rPr>
              <a:t>2. LOOPNZ </a:t>
            </a:r>
            <a:r>
              <a:rPr lang="zh-CN" altLang="en-US">
                <a:solidFill>
                  <a:srgbClr val="006600"/>
                </a:solidFill>
              </a:rPr>
              <a:t>和 </a:t>
            </a:r>
            <a:r>
              <a:rPr lang="en-US" altLang="zh-CN">
                <a:solidFill>
                  <a:srgbClr val="006600"/>
                </a:solidFill>
              </a:rPr>
              <a:t>LOOPNE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B8F152-75B0-4DA6-BF13-959544220703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713788" cy="576262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扫描数组中的每个数值，直到发现正数为止。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（四）条件循环指令</a:t>
            </a:r>
            <a:r>
              <a:rPr lang="en-US" altLang="zh-CN"/>
              <a:t>  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例子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12388" name="Text Box 4"/>
          <p:cNvSpPr txBox="1">
            <a:spLocks noChangeArrowheads="1"/>
          </p:cNvSpPr>
          <p:nvPr/>
        </p:nvSpPr>
        <p:spPr bwMode="auto">
          <a:xfrm>
            <a:off x="395288" y="1984375"/>
            <a:ext cx="8280400" cy="396557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/>
              <a:t>.data</a:t>
            </a:r>
          </a:p>
          <a:p>
            <a:pPr algn="l"/>
            <a:r>
              <a:rPr lang="en-US" altLang="zh-CN" sz="1800"/>
              <a:t>array    SWORD  -3,-6,-1,-10,10,30,40,4</a:t>
            </a:r>
          </a:p>
          <a:p>
            <a:pPr algn="l"/>
            <a:r>
              <a:rPr lang="en-US" altLang="zh-CN" sz="1800"/>
              <a:t>sentinel SWORD  0</a:t>
            </a:r>
          </a:p>
          <a:p>
            <a:pPr algn="l"/>
            <a:r>
              <a:rPr lang="en-US" altLang="zh-CN" sz="1800"/>
              <a:t>.code</a:t>
            </a:r>
          </a:p>
          <a:p>
            <a:pPr algn="l"/>
            <a:r>
              <a:rPr lang="en-US" altLang="zh-CN" sz="1800"/>
              <a:t>	mov esi,OFFSET array</a:t>
            </a:r>
          </a:p>
          <a:p>
            <a:pPr algn="l"/>
            <a:r>
              <a:rPr lang="en-US" altLang="zh-CN" sz="1800"/>
              <a:t>	mov ecx,LENGTHOF array</a:t>
            </a:r>
          </a:p>
          <a:p>
            <a:pPr algn="l"/>
            <a:r>
              <a:rPr lang="en-US" altLang="zh-CN" sz="1800"/>
              <a:t>next:	test WORD PTR [esi</a:t>
            </a:r>
            <a:r>
              <a:rPr lang="en-US" altLang="zh-CN" sz="1800" smtClean="0"/>
              <a:t>],8000h</a:t>
            </a:r>
            <a:r>
              <a:rPr lang="en-US" altLang="zh-CN" sz="1800"/>
              <a:t>	</a:t>
            </a:r>
            <a:r>
              <a:rPr lang="en-US" altLang="zh-CN" sz="1800">
                <a:solidFill>
                  <a:srgbClr val="0066FF"/>
                </a:solidFill>
              </a:rPr>
              <a:t>; test highest bit</a:t>
            </a:r>
          </a:p>
          <a:p>
            <a:pPr algn="l"/>
            <a:r>
              <a:rPr lang="en-US" altLang="zh-CN" sz="1800"/>
              <a:t>	</a:t>
            </a:r>
            <a:r>
              <a:rPr lang="en-US" altLang="zh-CN" sz="1800">
                <a:solidFill>
                  <a:srgbClr val="CC0066"/>
                </a:solidFill>
              </a:rPr>
              <a:t>pushfd</a:t>
            </a:r>
            <a:r>
              <a:rPr lang="en-US" altLang="zh-CN" sz="1800"/>
              <a:t>			</a:t>
            </a:r>
            <a:r>
              <a:rPr lang="en-US" altLang="zh-CN" sz="1800">
                <a:solidFill>
                  <a:srgbClr val="0066FF"/>
                </a:solidFill>
              </a:rPr>
              <a:t>; push flags on stack</a:t>
            </a:r>
          </a:p>
          <a:p>
            <a:pPr algn="l"/>
            <a:r>
              <a:rPr lang="en-US" altLang="zh-CN" sz="1800"/>
              <a:t>	add esi,TYPE array</a:t>
            </a:r>
          </a:p>
          <a:p>
            <a:pPr algn="l"/>
            <a:r>
              <a:rPr lang="en-US" altLang="zh-CN" sz="1800"/>
              <a:t>	</a:t>
            </a:r>
            <a:r>
              <a:rPr lang="en-US" altLang="zh-CN" sz="1800">
                <a:solidFill>
                  <a:srgbClr val="CC0066"/>
                </a:solidFill>
              </a:rPr>
              <a:t>popfd</a:t>
            </a:r>
            <a:r>
              <a:rPr lang="en-US" altLang="zh-CN" sz="1800"/>
              <a:t>			</a:t>
            </a:r>
            <a:r>
              <a:rPr lang="en-US" altLang="zh-CN" sz="1800">
                <a:solidFill>
                  <a:srgbClr val="0066FF"/>
                </a:solidFill>
              </a:rPr>
              <a:t>; pop flags from stack</a:t>
            </a:r>
          </a:p>
          <a:p>
            <a:pPr algn="l"/>
            <a:r>
              <a:rPr lang="en-US" altLang="zh-CN" sz="1800"/>
              <a:t>	loopnz next 		</a:t>
            </a:r>
            <a:r>
              <a:rPr lang="en-US" altLang="zh-CN" sz="1800">
                <a:solidFill>
                  <a:srgbClr val="0066FF"/>
                </a:solidFill>
              </a:rPr>
              <a:t>; continue loop</a:t>
            </a:r>
          </a:p>
          <a:p>
            <a:pPr algn="l"/>
            <a:r>
              <a:rPr lang="en-US" altLang="zh-CN" sz="1800"/>
              <a:t>	jnz quit		</a:t>
            </a:r>
            <a:r>
              <a:rPr lang="en-US" altLang="zh-CN" sz="1800">
                <a:solidFill>
                  <a:srgbClr val="0066FF"/>
                </a:solidFill>
              </a:rPr>
              <a:t>; none found</a:t>
            </a:r>
          </a:p>
          <a:p>
            <a:pPr algn="l"/>
            <a:r>
              <a:rPr lang="en-US" altLang="zh-CN" sz="1800"/>
              <a:t>	sub esi,TYPE array	</a:t>
            </a:r>
            <a:r>
              <a:rPr lang="en-US" altLang="zh-CN" sz="1800">
                <a:solidFill>
                  <a:srgbClr val="0066FF"/>
                </a:solidFill>
              </a:rPr>
              <a:t>; SI points to value</a:t>
            </a:r>
          </a:p>
          <a:p>
            <a:pPr algn="l"/>
            <a:r>
              <a:rPr lang="en-US" altLang="zh-CN" sz="1800"/>
              <a:t>quit: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7DE625-3DF3-4FC2-B39E-4C565B9F4A0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85225" cy="56165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在汇编语言中如何写一条 </a:t>
            </a:r>
            <a:r>
              <a:rPr lang="en-US" altLang="zh-CN">
                <a:latin typeface="Times New Roman" pitchFamily="18" charset="0"/>
              </a:rPr>
              <a:t>IF </a:t>
            </a:r>
            <a:r>
              <a:rPr lang="zh-CN" altLang="en-US">
                <a:latin typeface="Times New Roman" pitchFamily="18" charset="0"/>
              </a:rPr>
              <a:t>语句？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编译器是如何将嵌套的 </a:t>
            </a:r>
            <a:r>
              <a:rPr lang="en-US" altLang="zh-CN">
                <a:latin typeface="Times New Roman" pitchFamily="18" charset="0"/>
              </a:rPr>
              <a:t>IF </a:t>
            </a:r>
            <a:r>
              <a:rPr lang="zh-CN" altLang="en-US">
                <a:latin typeface="Times New Roman" pitchFamily="18" charset="0"/>
              </a:rPr>
              <a:t>语句翻译成机器语言的？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如何设置和清除二进制数字中的单个位？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如何对数据进行简单的二进制加密？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Times New Roman" pitchFamily="18" charset="0"/>
              </a:rPr>
              <a:t>如何通知计算机正在比较的是有符号数字还是无符号数字？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（一）简介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E3EE9D-7490-4468-8CED-3C9EE176308B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913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76263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思考：下面的</a:t>
            </a:r>
            <a:r>
              <a:rPr lang="en-US" altLang="zh-CN">
                <a:latin typeface="Times New Roman" pitchFamily="18" charset="0"/>
              </a:rPr>
              <a:t>C++</a:t>
            </a:r>
            <a:r>
              <a:rPr lang="zh-CN" altLang="en-US">
                <a:latin typeface="Times New Roman" pitchFamily="18" charset="0"/>
              </a:rPr>
              <a:t>语句，用汇编语言如何实现？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（五）条件结构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13412" name="Text Box 4"/>
          <p:cNvSpPr txBox="1">
            <a:spLocks noChangeArrowheads="1"/>
          </p:cNvSpPr>
          <p:nvPr/>
        </p:nvSpPr>
        <p:spPr bwMode="auto">
          <a:xfrm>
            <a:off x="827088" y="1574800"/>
            <a:ext cx="2305050" cy="1493838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1800" dirty="0"/>
              <a:t>if (op1 == op2)</a:t>
            </a:r>
          </a:p>
          <a:p>
            <a:pPr algn="l"/>
            <a:r>
              <a:rPr lang="en-US" altLang="zh-CN" sz="1800" dirty="0"/>
              <a:t>{</a:t>
            </a:r>
          </a:p>
          <a:p>
            <a:pPr algn="l"/>
            <a:r>
              <a:rPr lang="en-US" altLang="zh-CN" sz="1800" dirty="0"/>
              <a:t>  X = 1;</a:t>
            </a:r>
          </a:p>
          <a:p>
            <a:pPr algn="l"/>
            <a:r>
              <a:rPr lang="en-US" altLang="zh-CN" sz="1800" dirty="0"/>
              <a:t>  Y = 2;</a:t>
            </a:r>
          </a:p>
          <a:p>
            <a:pPr algn="l"/>
            <a:r>
              <a:rPr lang="en-US" altLang="zh-CN" sz="1800" dirty="0"/>
              <a:t>}</a:t>
            </a:r>
          </a:p>
        </p:txBody>
      </p:sp>
      <p:sp>
        <p:nvSpPr>
          <p:cNvPr id="913413" name="Text Box 5"/>
          <p:cNvSpPr txBox="1">
            <a:spLocks noChangeArrowheads="1"/>
          </p:cNvSpPr>
          <p:nvPr/>
        </p:nvSpPr>
        <p:spPr bwMode="auto">
          <a:xfrm>
            <a:off x="3419475" y="1557338"/>
            <a:ext cx="4105275" cy="6699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1800" dirty="0"/>
              <a:t>if </a:t>
            </a:r>
            <a:r>
              <a:rPr lang="en-US" altLang="zh-CN" sz="1800" dirty="0" smtClean="0"/>
              <a:t>((</a:t>
            </a:r>
            <a:r>
              <a:rPr lang="en-US" altLang="zh-CN" sz="1800" dirty="0"/>
              <a:t>a1 &gt; b1) </a:t>
            </a:r>
            <a:r>
              <a:rPr lang="en-US" altLang="zh-CN" sz="1800" dirty="0" smtClean="0"/>
              <a:t>&amp;&amp; </a:t>
            </a:r>
            <a:r>
              <a:rPr lang="en-US" altLang="zh-CN" sz="1800" dirty="0"/>
              <a:t>(b1 &gt; c1</a:t>
            </a:r>
            <a:r>
              <a:rPr lang="en-US" altLang="zh-CN" sz="1800" dirty="0" smtClean="0"/>
              <a:t>))</a:t>
            </a:r>
            <a:endParaRPr lang="en-US" altLang="zh-CN" sz="1800" dirty="0"/>
          </a:p>
          <a:p>
            <a:pPr algn="l"/>
            <a:r>
              <a:rPr lang="en-US" altLang="zh-CN" sz="1800" dirty="0"/>
              <a:t>  X = 1;</a:t>
            </a:r>
          </a:p>
        </p:txBody>
      </p:sp>
      <p:sp>
        <p:nvSpPr>
          <p:cNvPr id="913414" name="Text Box 6"/>
          <p:cNvSpPr txBox="1">
            <a:spLocks noChangeArrowheads="1"/>
          </p:cNvSpPr>
          <p:nvPr/>
        </p:nvSpPr>
        <p:spPr bwMode="auto">
          <a:xfrm>
            <a:off x="3419475" y="2420938"/>
            <a:ext cx="4105275" cy="6699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1800" dirty="0"/>
              <a:t>if </a:t>
            </a:r>
            <a:r>
              <a:rPr lang="en-US" altLang="zh-CN" sz="1800" dirty="0" smtClean="0"/>
              <a:t>((</a:t>
            </a:r>
            <a:r>
              <a:rPr lang="en-US" altLang="zh-CN" sz="1800" dirty="0"/>
              <a:t>a1 &gt; b1) </a:t>
            </a:r>
            <a:r>
              <a:rPr lang="en-US" altLang="zh-CN" sz="1800" dirty="0" smtClean="0"/>
              <a:t>|| </a:t>
            </a:r>
            <a:r>
              <a:rPr lang="en-US" altLang="zh-CN" sz="1800" dirty="0"/>
              <a:t>(b1 &gt; c1</a:t>
            </a:r>
            <a:r>
              <a:rPr lang="en-US" altLang="zh-CN" sz="1800" dirty="0" smtClean="0"/>
              <a:t>))</a:t>
            </a:r>
            <a:endParaRPr lang="en-US" altLang="zh-CN" sz="1800" dirty="0"/>
          </a:p>
          <a:p>
            <a:pPr algn="l"/>
            <a:r>
              <a:rPr lang="en-US" altLang="zh-CN" sz="1800" dirty="0"/>
              <a:t>  X = 1;</a:t>
            </a:r>
          </a:p>
        </p:txBody>
      </p:sp>
      <p:sp>
        <p:nvSpPr>
          <p:cNvPr id="913415" name="Text Box 7"/>
          <p:cNvSpPr txBox="1">
            <a:spLocks noChangeArrowheads="1"/>
          </p:cNvSpPr>
          <p:nvPr/>
        </p:nvSpPr>
        <p:spPr bwMode="auto">
          <a:xfrm>
            <a:off x="827088" y="3559175"/>
            <a:ext cx="2881312" cy="1493838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1800" dirty="0"/>
              <a:t>while (val1 &lt; val2)</a:t>
            </a:r>
          </a:p>
          <a:p>
            <a:pPr algn="l"/>
            <a:r>
              <a:rPr lang="en-US" altLang="zh-CN" sz="1800" dirty="0"/>
              <a:t>{</a:t>
            </a:r>
          </a:p>
          <a:p>
            <a:pPr algn="l"/>
            <a:r>
              <a:rPr lang="en-US" altLang="zh-CN" sz="1800" dirty="0"/>
              <a:t>  val1++;</a:t>
            </a:r>
          </a:p>
          <a:p>
            <a:pPr algn="l"/>
            <a:r>
              <a:rPr lang="en-US" altLang="zh-CN" sz="1800" dirty="0"/>
              <a:t>  val2--;</a:t>
            </a:r>
          </a:p>
          <a:p>
            <a:pPr algn="l"/>
            <a:r>
              <a:rPr lang="en-US" altLang="zh-CN" sz="1800" dirty="0"/>
              <a:t>}</a:t>
            </a:r>
          </a:p>
        </p:txBody>
      </p:sp>
      <p:sp>
        <p:nvSpPr>
          <p:cNvPr id="913416" name="Text Box 8"/>
          <p:cNvSpPr txBox="1">
            <a:spLocks noChangeArrowheads="1"/>
          </p:cNvSpPr>
          <p:nvPr/>
        </p:nvSpPr>
        <p:spPr bwMode="auto">
          <a:xfrm>
            <a:off x="4067175" y="3559175"/>
            <a:ext cx="2881313" cy="23177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1800" dirty="0"/>
              <a:t>while (op1 &lt; op2)</a:t>
            </a:r>
          </a:p>
          <a:p>
            <a:pPr algn="l"/>
            <a:r>
              <a:rPr lang="en-US" altLang="zh-CN" sz="1800" dirty="0"/>
              <a:t>{</a:t>
            </a:r>
          </a:p>
          <a:p>
            <a:pPr algn="l"/>
            <a:r>
              <a:rPr lang="en-US" altLang="zh-CN" sz="1800" dirty="0"/>
              <a:t>  op1++;</a:t>
            </a:r>
          </a:p>
          <a:p>
            <a:pPr algn="l"/>
            <a:r>
              <a:rPr lang="en-US" altLang="zh-CN" sz="1800" dirty="0"/>
              <a:t>  if (op2 == op3)</a:t>
            </a:r>
          </a:p>
          <a:p>
            <a:pPr algn="l"/>
            <a:r>
              <a:rPr lang="en-US" altLang="zh-CN" sz="1800" dirty="0"/>
              <a:t>    X = 2;</a:t>
            </a:r>
          </a:p>
          <a:p>
            <a:pPr algn="l"/>
            <a:r>
              <a:rPr lang="en-US" altLang="zh-CN" sz="1800" dirty="0"/>
              <a:t>  else</a:t>
            </a:r>
          </a:p>
          <a:p>
            <a:pPr algn="l"/>
            <a:r>
              <a:rPr lang="en-US" altLang="zh-CN" sz="1800" dirty="0"/>
              <a:t>    X = 3;</a:t>
            </a:r>
          </a:p>
          <a:p>
            <a:pPr algn="l"/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3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3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3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3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3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3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3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3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3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3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12" grpId="0" animBg="1"/>
      <p:bldP spid="913413" grpId="0" animBg="1"/>
      <p:bldP spid="913414" grpId="0" animBg="1"/>
      <p:bldP spid="913415" grpId="0" animBg="1"/>
      <p:bldP spid="9134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BB1E35-9B2B-4509-B135-504E6A307E89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569325" cy="576263"/>
          </a:xfrm>
        </p:spPr>
        <p:txBody>
          <a:bodyPr/>
          <a:lstStyle/>
          <a:p>
            <a:pPr marL="355600" indent="-355600" algn="ctr"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D:\Masm615\Examples\ch06\ProcTble.asm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（五）条件结构         </a:t>
            </a:r>
            <a:r>
              <a:rPr lang="zh-CN" altLang="en-US">
                <a:solidFill>
                  <a:srgbClr val="006600"/>
                </a:solidFill>
              </a:rPr>
              <a:t>例：以表格驱动的分支选择</a:t>
            </a:r>
          </a:p>
        </p:txBody>
      </p:sp>
      <p:sp>
        <p:nvSpPr>
          <p:cNvPr id="914441" name="Text Box 9"/>
          <p:cNvSpPr txBox="1">
            <a:spLocks noChangeArrowheads="1"/>
          </p:cNvSpPr>
          <p:nvPr/>
        </p:nvSpPr>
        <p:spPr bwMode="auto">
          <a:xfrm>
            <a:off x="466725" y="1557338"/>
            <a:ext cx="8208963" cy="4789487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/>
              <a:t>INCLUDE Irvine32.inc</a:t>
            </a:r>
          </a:p>
          <a:p>
            <a:pPr algn="l"/>
            <a:r>
              <a:rPr lang="en-US" altLang="zh-CN" sz="1800"/>
              <a:t>.data</a:t>
            </a:r>
          </a:p>
          <a:p>
            <a:pPr algn="l"/>
            <a:r>
              <a:rPr lang="en-US" altLang="zh-CN" sz="1800"/>
              <a:t>CaseTable  BYTE   'A'           </a:t>
            </a:r>
            <a:r>
              <a:rPr lang="en-US" altLang="zh-CN" sz="1800">
                <a:solidFill>
                  <a:srgbClr val="3366FF"/>
                </a:solidFill>
              </a:rPr>
              <a:t>; lookup value</a:t>
            </a:r>
          </a:p>
          <a:p>
            <a:pPr algn="l"/>
            <a:r>
              <a:rPr lang="en-US" altLang="zh-CN" sz="1800"/>
              <a:t>           DWORD   Process_A    </a:t>
            </a:r>
            <a:r>
              <a:rPr lang="en-US" altLang="zh-CN" sz="1800">
                <a:solidFill>
                  <a:srgbClr val="3366FF"/>
                </a:solidFill>
              </a:rPr>
              <a:t>; address of procedure</a:t>
            </a:r>
          </a:p>
          <a:p>
            <a:pPr algn="l"/>
            <a:r>
              <a:rPr lang="en-US" altLang="zh-CN" sz="1800"/>
              <a:t>EntrySize = ($ - CaseTable)</a:t>
            </a:r>
          </a:p>
          <a:p>
            <a:pPr algn="l"/>
            <a:r>
              <a:rPr lang="en-US" altLang="zh-CN" sz="1800"/>
              <a:t>           BYTE   'B'</a:t>
            </a:r>
          </a:p>
          <a:p>
            <a:pPr algn="l"/>
            <a:r>
              <a:rPr lang="en-US" altLang="zh-CN" sz="1800"/>
              <a:t>           DWORD   Process_B</a:t>
            </a:r>
          </a:p>
          <a:p>
            <a:pPr algn="l"/>
            <a:r>
              <a:rPr lang="en-US" altLang="zh-CN" sz="1800"/>
              <a:t>           BYTE   'C'</a:t>
            </a:r>
          </a:p>
          <a:p>
            <a:pPr algn="l"/>
            <a:r>
              <a:rPr lang="en-US" altLang="zh-CN" sz="1800"/>
              <a:t>           DWORD   Process_C</a:t>
            </a:r>
          </a:p>
          <a:p>
            <a:pPr algn="l"/>
            <a:r>
              <a:rPr lang="en-US" altLang="zh-CN" sz="1800"/>
              <a:t>           BYTE   'D'</a:t>
            </a:r>
          </a:p>
          <a:p>
            <a:pPr algn="l"/>
            <a:r>
              <a:rPr lang="en-US" altLang="zh-CN" sz="1800"/>
              <a:t>           DWORD   Process_D</a:t>
            </a:r>
          </a:p>
          <a:p>
            <a:pPr algn="l"/>
            <a:r>
              <a:rPr lang="en-US" altLang="zh-CN" sz="1800"/>
              <a:t>NumberOfEntries = 4</a:t>
            </a:r>
          </a:p>
          <a:p>
            <a:pPr algn="l"/>
            <a:r>
              <a:rPr lang="en-US" altLang="zh-CN" sz="1800"/>
              <a:t>prompt BYTE "Press capital A,B,C,or D: ",0</a:t>
            </a:r>
          </a:p>
          <a:p>
            <a:pPr algn="l"/>
            <a:r>
              <a:rPr lang="en-US" altLang="zh-CN" sz="1800"/>
              <a:t>msgA   BYTE "Process_A",0</a:t>
            </a:r>
          </a:p>
          <a:p>
            <a:pPr algn="l"/>
            <a:r>
              <a:rPr lang="en-US" altLang="zh-CN" sz="1800"/>
              <a:t>msgB   BYTE "Process_B",0</a:t>
            </a:r>
          </a:p>
          <a:p>
            <a:pPr algn="l"/>
            <a:r>
              <a:rPr lang="en-US" altLang="zh-CN" sz="1800"/>
              <a:t>msgC   BYTE "Process_C",0</a:t>
            </a:r>
          </a:p>
          <a:p>
            <a:pPr algn="l"/>
            <a:r>
              <a:rPr lang="en-US" altLang="zh-CN" sz="1800"/>
              <a:t>msgD   BYTE "Process_D",0</a:t>
            </a:r>
            <a:endParaRPr lang="zh-CN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7380D0-782A-42C7-856F-34C2514A852D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（五）条件结构         </a:t>
            </a:r>
            <a:r>
              <a:rPr lang="zh-CN" altLang="en-US">
                <a:solidFill>
                  <a:srgbClr val="006600"/>
                </a:solidFill>
              </a:rPr>
              <a:t>例：以表格驱动的分支选择</a:t>
            </a:r>
          </a:p>
        </p:txBody>
      </p:sp>
      <p:sp>
        <p:nvSpPr>
          <p:cNvPr id="916483" name="Text Box 3"/>
          <p:cNvSpPr txBox="1">
            <a:spLocks noChangeArrowheads="1"/>
          </p:cNvSpPr>
          <p:nvPr/>
        </p:nvSpPr>
        <p:spPr bwMode="auto">
          <a:xfrm>
            <a:off x="179388" y="1231900"/>
            <a:ext cx="8208962" cy="4789488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/>
              <a:t>.code</a:t>
            </a:r>
          </a:p>
          <a:p>
            <a:pPr algn="l"/>
            <a:r>
              <a:rPr lang="en-US" altLang="zh-CN" sz="1800"/>
              <a:t>main PROC</a:t>
            </a:r>
          </a:p>
          <a:p>
            <a:pPr algn="l"/>
            <a:r>
              <a:rPr lang="en-US" altLang="zh-CN" sz="1800"/>
              <a:t>	mov  edx,OFFSET prompt	</a:t>
            </a:r>
            <a:r>
              <a:rPr lang="en-US" altLang="zh-CN" sz="1800">
                <a:solidFill>
                  <a:srgbClr val="3366FF"/>
                </a:solidFill>
              </a:rPr>
              <a:t>; ask user for input</a:t>
            </a:r>
          </a:p>
          <a:p>
            <a:pPr algn="l"/>
            <a:r>
              <a:rPr lang="en-US" altLang="zh-CN" sz="1800"/>
              <a:t>	call WriteString</a:t>
            </a:r>
          </a:p>
          <a:p>
            <a:pPr algn="l"/>
            <a:r>
              <a:rPr lang="en-US" altLang="zh-CN" sz="1800"/>
              <a:t>	call ReadChar			</a:t>
            </a:r>
            <a:r>
              <a:rPr lang="en-US" altLang="zh-CN" sz="1800">
                <a:solidFill>
                  <a:srgbClr val="3366FF"/>
                </a:solidFill>
              </a:rPr>
              <a:t>; read one character</a:t>
            </a:r>
          </a:p>
          <a:p>
            <a:pPr algn="l"/>
            <a:r>
              <a:rPr lang="en-US" altLang="zh-CN" sz="1800"/>
              <a:t>	mov  ebx,OFFSET CaseTable	</a:t>
            </a:r>
            <a:r>
              <a:rPr lang="en-US" altLang="zh-CN" sz="1800">
                <a:solidFill>
                  <a:srgbClr val="3366FF"/>
                </a:solidFill>
              </a:rPr>
              <a:t>; point EBX to the table</a:t>
            </a:r>
          </a:p>
          <a:p>
            <a:pPr algn="l"/>
            <a:r>
              <a:rPr lang="en-US" altLang="zh-CN" sz="1800"/>
              <a:t>	mov  ecx,NumberOfEntries 	</a:t>
            </a:r>
            <a:r>
              <a:rPr lang="en-US" altLang="zh-CN" sz="1800">
                <a:solidFill>
                  <a:srgbClr val="3366FF"/>
                </a:solidFill>
              </a:rPr>
              <a:t>; loop counter</a:t>
            </a:r>
          </a:p>
          <a:p>
            <a:pPr algn="l"/>
            <a:r>
              <a:rPr lang="en-US" altLang="zh-CN" sz="1800"/>
              <a:t>L1:	cmp  al,[ebx]			</a:t>
            </a:r>
            <a:r>
              <a:rPr lang="en-US" altLang="zh-CN" sz="1800">
                <a:solidFill>
                  <a:srgbClr val="3366FF"/>
                </a:solidFill>
              </a:rPr>
              <a:t>; match found?</a:t>
            </a:r>
          </a:p>
          <a:p>
            <a:pPr algn="l"/>
            <a:r>
              <a:rPr lang="en-US" altLang="zh-CN" sz="1800"/>
              <a:t>	jne  L2			</a:t>
            </a:r>
            <a:r>
              <a:rPr lang="en-US" altLang="zh-CN" sz="1800">
                <a:solidFill>
                  <a:srgbClr val="3366FF"/>
                </a:solidFill>
              </a:rPr>
              <a:t>; no: continue</a:t>
            </a:r>
          </a:p>
          <a:p>
            <a:pPr algn="l"/>
            <a:r>
              <a:rPr lang="en-US" altLang="zh-CN" sz="1800"/>
              <a:t>	call NEAR PTR [ebx + 1]	</a:t>
            </a:r>
            <a:r>
              <a:rPr lang="en-US" altLang="zh-CN" sz="1800">
                <a:solidFill>
                  <a:srgbClr val="3366FF"/>
                </a:solidFill>
              </a:rPr>
              <a:t>; yes: call the procedure</a:t>
            </a:r>
          </a:p>
          <a:p>
            <a:pPr algn="l"/>
            <a:r>
              <a:rPr lang="en-US" altLang="zh-CN" sz="1800"/>
              <a:t>	call WriteString		</a:t>
            </a:r>
            <a:r>
              <a:rPr lang="en-US" altLang="zh-CN" sz="1800">
                <a:solidFill>
                  <a:srgbClr val="3366FF"/>
                </a:solidFill>
              </a:rPr>
              <a:t>; display message</a:t>
            </a:r>
          </a:p>
          <a:p>
            <a:pPr algn="l"/>
            <a:r>
              <a:rPr lang="en-US" altLang="zh-CN" sz="1800"/>
              <a:t>	call Crlf</a:t>
            </a:r>
          </a:p>
          <a:p>
            <a:pPr algn="l"/>
            <a:r>
              <a:rPr lang="en-US" altLang="zh-CN" sz="1800"/>
              <a:t>	jmp  L3		</a:t>
            </a:r>
            <a:r>
              <a:rPr lang="en-US" altLang="zh-CN" sz="1800">
                <a:solidFill>
                  <a:srgbClr val="3366FF"/>
                </a:solidFill>
              </a:rPr>
              <a:t>; exit the search</a:t>
            </a:r>
          </a:p>
          <a:p>
            <a:pPr algn="l"/>
            <a:r>
              <a:rPr lang="en-US" altLang="zh-CN" sz="1800"/>
              <a:t>L2:	add  ebx,EntrySize	</a:t>
            </a:r>
            <a:r>
              <a:rPr lang="en-US" altLang="zh-CN" sz="1800">
                <a:solidFill>
                  <a:srgbClr val="3366FF"/>
                </a:solidFill>
              </a:rPr>
              <a:t>; point to the next entry (+5)</a:t>
            </a:r>
          </a:p>
          <a:p>
            <a:pPr algn="l"/>
            <a:r>
              <a:rPr lang="en-US" altLang="zh-CN" sz="1800"/>
              <a:t>	loop L1		</a:t>
            </a:r>
            <a:r>
              <a:rPr lang="en-US" altLang="zh-CN" sz="1800">
                <a:solidFill>
                  <a:srgbClr val="3366FF"/>
                </a:solidFill>
              </a:rPr>
              <a:t>; repeat until ECX = 0</a:t>
            </a:r>
          </a:p>
          <a:p>
            <a:pPr algn="l"/>
            <a:r>
              <a:rPr lang="en-US" altLang="zh-CN" sz="1800"/>
              <a:t>L3:	exit</a:t>
            </a:r>
          </a:p>
          <a:p>
            <a:pPr algn="l"/>
            <a:r>
              <a:rPr lang="en-US" altLang="zh-CN" sz="1800"/>
              <a:t>main ENDP</a:t>
            </a:r>
            <a:endParaRPr lang="zh-CN" altLang="en-US" sz="1800"/>
          </a:p>
        </p:txBody>
      </p:sp>
      <p:sp>
        <p:nvSpPr>
          <p:cNvPr id="916484" name="Text Box 4"/>
          <p:cNvSpPr txBox="1">
            <a:spLocks noChangeArrowheads="1"/>
          </p:cNvSpPr>
          <p:nvPr/>
        </p:nvSpPr>
        <p:spPr bwMode="auto">
          <a:xfrm>
            <a:off x="4787900" y="836613"/>
            <a:ext cx="4176713" cy="5888037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/>
              <a:t>Process_A PROC</a:t>
            </a:r>
          </a:p>
          <a:p>
            <a:pPr algn="l"/>
            <a:r>
              <a:rPr lang="en-US" altLang="zh-CN" sz="1800"/>
              <a:t>	mov  edx,OFFSET msgA</a:t>
            </a:r>
          </a:p>
          <a:p>
            <a:pPr algn="l"/>
            <a:r>
              <a:rPr lang="en-US" altLang="zh-CN" sz="1800"/>
              <a:t>	ret</a:t>
            </a:r>
          </a:p>
          <a:p>
            <a:pPr algn="l"/>
            <a:r>
              <a:rPr lang="en-US" altLang="zh-CN" sz="1800"/>
              <a:t>Process_A ENDP</a:t>
            </a:r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Process_B PROC</a:t>
            </a:r>
          </a:p>
          <a:p>
            <a:pPr algn="l"/>
            <a:r>
              <a:rPr lang="en-US" altLang="zh-CN" sz="1800"/>
              <a:t>	mov  edx,OFFSET msgB</a:t>
            </a:r>
          </a:p>
          <a:p>
            <a:pPr algn="l"/>
            <a:r>
              <a:rPr lang="en-US" altLang="zh-CN" sz="1800"/>
              <a:t>	ret</a:t>
            </a:r>
          </a:p>
          <a:p>
            <a:pPr algn="l"/>
            <a:r>
              <a:rPr lang="en-US" altLang="zh-CN" sz="1800"/>
              <a:t>Process_B ENDP</a:t>
            </a:r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Process_C PROC</a:t>
            </a:r>
          </a:p>
          <a:p>
            <a:pPr algn="l"/>
            <a:r>
              <a:rPr lang="en-US" altLang="zh-CN" sz="1800"/>
              <a:t>	mov  edx,OFFSET msgC</a:t>
            </a:r>
          </a:p>
          <a:p>
            <a:pPr algn="l"/>
            <a:r>
              <a:rPr lang="en-US" altLang="zh-CN" sz="1800"/>
              <a:t>	ret</a:t>
            </a:r>
          </a:p>
          <a:p>
            <a:pPr algn="l"/>
            <a:r>
              <a:rPr lang="en-US" altLang="zh-CN" sz="1800"/>
              <a:t>Process_C ENDP</a:t>
            </a:r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Process_D PROC</a:t>
            </a:r>
          </a:p>
          <a:p>
            <a:pPr algn="l"/>
            <a:r>
              <a:rPr lang="en-US" altLang="zh-CN" sz="1800"/>
              <a:t>	mov  edx,OFFSET msgD</a:t>
            </a:r>
          </a:p>
          <a:p>
            <a:pPr algn="l"/>
            <a:r>
              <a:rPr lang="en-US" altLang="zh-CN" sz="1800"/>
              <a:t>	ret</a:t>
            </a:r>
          </a:p>
          <a:p>
            <a:pPr algn="l"/>
            <a:r>
              <a:rPr lang="en-US" altLang="zh-CN" sz="1800"/>
              <a:t>Process_D ENDP</a:t>
            </a:r>
          </a:p>
          <a:p>
            <a:pPr algn="l"/>
            <a:endParaRPr lang="en-US" altLang="zh-CN" sz="1800"/>
          </a:p>
          <a:p>
            <a:pPr algn="l"/>
            <a:r>
              <a:rPr lang="en-US" altLang="zh-CN" sz="1800"/>
              <a:t>END main</a:t>
            </a:r>
            <a:endParaRPr lang="zh-CN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1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1700213"/>
            <a:ext cx="651510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FFFFFF"/>
                </a:solidFill>
                <a:ea typeface="黑体" pitchFamily="2" charset="-122"/>
              </a:rPr>
              <a:t>微机原理及接口技术</a:t>
            </a:r>
            <a:endParaRPr lang="zh-CN" altLang="en-US" sz="4000" b="0">
              <a:solidFill>
                <a:srgbClr val="FFFFFF"/>
              </a:solidFill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6700" b="0">
                <a:solidFill>
                  <a:srgbClr val="FFFFFF"/>
                </a:solidFill>
                <a:ea typeface="黑体" pitchFamily="2" charset="-122"/>
              </a:rPr>
              <a:t>3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章  </a:t>
            </a:r>
            <a:r>
              <a:rPr lang="en-US" altLang="zh-CN" sz="3600" b="0">
                <a:solidFill>
                  <a:srgbClr val="FFFFFF"/>
                </a:solidFill>
                <a:ea typeface="黑体" pitchFamily="2" charset="-122"/>
              </a:rPr>
              <a:t>Intel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处理器指令系统及汇编语言</a:t>
            </a:r>
          </a:p>
        </p:txBody>
      </p:sp>
      <p:sp>
        <p:nvSpPr>
          <p:cNvPr id="917507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000">
                <a:latin typeface="Arial" charset="0"/>
                <a:ea typeface="黑体" pitchFamily="2" charset="-122"/>
              </a:rPr>
              <a:t>六、整数算数指令</a:t>
            </a:r>
            <a:endParaRPr lang="zh-CN" altLang="en-US" sz="3000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0B4A1F-A50A-415A-AED7-3222A80F9ED7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569325" cy="55435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移位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循环移位</a:t>
            </a:r>
            <a:r>
              <a:rPr lang="zh-CN" altLang="en-US">
                <a:latin typeface="Times New Roman" pitchFamily="18" charset="0"/>
              </a:rPr>
              <a:t>指令及其应用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乘法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除法</a:t>
            </a:r>
            <a:r>
              <a:rPr lang="zh-CN" altLang="en-US">
                <a:latin typeface="Times New Roman" pitchFamily="18" charset="0"/>
              </a:rPr>
              <a:t>指令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扩展加法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减法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>
                <a:latin typeface="Times New Roman" pitchFamily="18" charset="0"/>
              </a:rPr>
              <a:t>ASCII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压缩十进制</a:t>
            </a:r>
            <a:r>
              <a:rPr lang="zh-CN" altLang="en-US">
                <a:latin typeface="Times New Roman" pitchFamily="18" charset="0"/>
              </a:rPr>
              <a:t>算数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zh-CN" altLang="en-US">
              <a:latin typeface="Times New Roman" pitchFamily="18" charset="0"/>
            </a:endParaRP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569325" cy="574675"/>
          </a:xfrm>
          <a:noFill/>
          <a:ln/>
        </p:spPr>
        <p:txBody>
          <a:bodyPr anchor="t"/>
          <a:lstStyle/>
          <a:p>
            <a:r>
              <a:rPr lang="zh-CN" altLang="en-US"/>
              <a:t>本节要点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1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1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1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18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624EED-AE20-4231-ADAE-57BA0D689827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496300" cy="57610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移位（</a:t>
            </a:r>
            <a:r>
              <a:rPr lang="en-US" altLang="zh-CN">
                <a:latin typeface="Times New Roman" pitchFamily="18" charset="0"/>
              </a:rPr>
              <a:t>Shifting</a:t>
            </a:r>
            <a:r>
              <a:rPr lang="zh-CN" altLang="en-US">
                <a:latin typeface="Times New Roman" pitchFamily="18" charset="0"/>
              </a:rPr>
              <a:t>）指令：</a:t>
            </a: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SHL		</a:t>
            </a:r>
            <a:r>
              <a:rPr lang="zh-CN" altLang="en-US">
                <a:latin typeface="Times New Roman" pitchFamily="18" charset="0"/>
              </a:rPr>
              <a:t>逻辑左移</a:t>
            </a: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SHR		</a:t>
            </a:r>
            <a:r>
              <a:rPr lang="zh-CN" altLang="en-US">
                <a:latin typeface="Times New Roman" pitchFamily="18" charset="0"/>
              </a:rPr>
              <a:t>逻辑右移</a:t>
            </a: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SAL		</a:t>
            </a:r>
            <a:r>
              <a:rPr lang="zh-CN" altLang="en-US" smtClean="0">
                <a:latin typeface="Times New Roman" pitchFamily="18" charset="0"/>
              </a:rPr>
              <a:t>算术左移</a:t>
            </a:r>
            <a:endParaRPr lang="zh-CN" altLang="en-US">
              <a:latin typeface="Times New Roman" pitchFamily="18" charset="0"/>
            </a:endParaRP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SAR		</a:t>
            </a:r>
            <a:r>
              <a:rPr lang="zh-CN" altLang="en-US" smtClean="0">
                <a:latin typeface="Times New Roman" pitchFamily="18" charset="0"/>
              </a:rPr>
              <a:t>算术右移</a:t>
            </a:r>
            <a:endParaRPr lang="zh-CN" altLang="en-US">
              <a:latin typeface="Times New Roman" pitchFamily="18" charset="0"/>
            </a:endParaRP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ROL		</a:t>
            </a:r>
            <a:r>
              <a:rPr lang="zh-CN" altLang="en-US">
                <a:latin typeface="Times New Roman" pitchFamily="18" charset="0"/>
              </a:rPr>
              <a:t>循环左移</a:t>
            </a: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ROR		</a:t>
            </a:r>
            <a:r>
              <a:rPr lang="zh-CN" altLang="en-US">
                <a:latin typeface="Times New Roman" pitchFamily="18" charset="0"/>
              </a:rPr>
              <a:t>循环右移</a:t>
            </a: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RCL		</a:t>
            </a:r>
            <a:r>
              <a:rPr lang="zh-CN" altLang="en-US">
                <a:latin typeface="Times New Roman" pitchFamily="18" charset="0"/>
              </a:rPr>
              <a:t>带进位的循环左移</a:t>
            </a: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RCR		</a:t>
            </a:r>
            <a:r>
              <a:rPr lang="zh-CN" altLang="en-US">
                <a:latin typeface="Times New Roman" pitchFamily="18" charset="0"/>
              </a:rPr>
              <a:t>带进位的循环右移</a:t>
            </a:r>
            <a:endParaRPr lang="en-US" altLang="zh-CN">
              <a:latin typeface="Times New Roman" pitchFamily="18" charset="0"/>
            </a:endParaRP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SHLD	</a:t>
            </a:r>
            <a:r>
              <a:rPr lang="zh-CN" altLang="en-US">
                <a:latin typeface="Times New Roman" pitchFamily="18" charset="0"/>
              </a:rPr>
              <a:t>双精度左移</a:t>
            </a: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SHRD	</a:t>
            </a:r>
            <a:r>
              <a:rPr lang="zh-CN" altLang="en-US">
                <a:latin typeface="Times New Roman" pitchFamily="18" charset="0"/>
              </a:rPr>
              <a:t>双精度右移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上述移位指令影响</a:t>
            </a:r>
            <a:r>
              <a:rPr lang="en-US" altLang="zh-CN">
                <a:latin typeface="Times New Roman" pitchFamily="18" charset="0"/>
              </a:rPr>
              <a:t>OF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CF</a:t>
            </a:r>
            <a:r>
              <a:rPr lang="zh-CN" altLang="en-US">
                <a:latin typeface="Times New Roman" pitchFamily="18" charset="0"/>
              </a:rPr>
              <a:t>。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（一）移位和循环移位指令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764704"/>
            <a:ext cx="3456384" cy="2739211"/>
          </a:xfrm>
          <a:prstGeom prst="rect">
            <a:avLst/>
          </a:prstGeom>
          <a:solidFill>
            <a:srgbClr val="FFFF99"/>
          </a:solidFill>
          <a:ln w="2857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记住单词：</a:t>
            </a:r>
            <a:endParaRPr lang="en-US" altLang="zh-CN" sz="280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hift</a:t>
            </a:r>
          </a:p>
          <a:p>
            <a:pPr algn="l"/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eft</a:t>
            </a:r>
          </a:p>
          <a:p>
            <a:pPr algn="l"/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ight</a:t>
            </a:r>
          </a:p>
          <a:p>
            <a:pPr algn="l"/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rithmetic  [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əˈri</a:t>
            </a:r>
            <a:r>
              <a:rPr lang="el-GR" altLang="zh-CN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mətik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/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otate</a:t>
            </a:r>
          </a:p>
          <a:p>
            <a:pPr algn="l"/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arry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CEC8A1-8246-498E-9B68-87155E58327D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6165850"/>
            <a:ext cx="8785225" cy="5032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（一）移位和循环移位指令</a:t>
            </a:r>
            <a:r>
              <a:rPr lang="en-US" altLang="zh-CN"/>
              <a:t>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CC0000"/>
                </a:solidFill>
              </a:rPr>
              <a:t>逻辑</a:t>
            </a:r>
            <a:r>
              <a:rPr lang="zh-CN" altLang="en-US">
                <a:solidFill>
                  <a:srgbClr val="006600"/>
                </a:solidFill>
              </a:rPr>
              <a:t>移位</a:t>
            </a:r>
            <a:r>
              <a:rPr lang="zh-CN" altLang="en-US" smtClean="0">
                <a:solidFill>
                  <a:srgbClr val="006600"/>
                </a:solidFill>
              </a:rPr>
              <a:t>和</a:t>
            </a:r>
            <a:r>
              <a:rPr lang="zh-CN" altLang="en-US" smtClean="0">
                <a:solidFill>
                  <a:srgbClr val="CC0000"/>
                </a:solidFill>
              </a:rPr>
              <a:t>算术</a:t>
            </a:r>
            <a:r>
              <a:rPr lang="zh-CN" altLang="en-US" smtClean="0">
                <a:solidFill>
                  <a:srgbClr val="006600"/>
                </a:solidFill>
              </a:rPr>
              <a:t>移位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20580" name="AutoShape 4"/>
          <p:cNvSpPr>
            <a:spLocks noChangeArrowheads="1"/>
          </p:cNvSpPr>
          <p:nvPr/>
        </p:nvSpPr>
        <p:spPr bwMode="auto">
          <a:xfrm>
            <a:off x="3562350" y="182086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589" name="AutoShape 13"/>
          <p:cNvSpPr>
            <a:spLocks noChangeArrowheads="1"/>
          </p:cNvSpPr>
          <p:nvPr/>
        </p:nvSpPr>
        <p:spPr bwMode="auto">
          <a:xfrm>
            <a:off x="7380288" y="182086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90" name="AutoShape 14"/>
          <p:cNvSpPr>
            <a:spLocks noChangeArrowheads="1"/>
          </p:cNvSpPr>
          <p:nvPr/>
        </p:nvSpPr>
        <p:spPr bwMode="auto">
          <a:xfrm>
            <a:off x="3995738" y="182086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591" name="AutoShape 15"/>
          <p:cNvSpPr>
            <a:spLocks noChangeArrowheads="1"/>
          </p:cNvSpPr>
          <p:nvPr/>
        </p:nvSpPr>
        <p:spPr bwMode="auto">
          <a:xfrm>
            <a:off x="4427538" y="182086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592" name="AutoShape 16"/>
          <p:cNvSpPr>
            <a:spLocks noChangeArrowheads="1"/>
          </p:cNvSpPr>
          <p:nvPr/>
        </p:nvSpPr>
        <p:spPr bwMode="auto">
          <a:xfrm>
            <a:off x="4860925" y="182086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593" name="AutoShape 17"/>
          <p:cNvSpPr>
            <a:spLocks noChangeArrowheads="1"/>
          </p:cNvSpPr>
          <p:nvPr/>
        </p:nvSpPr>
        <p:spPr bwMode="auto">
          <a:xfrm>
            <a:off x="5291138" y="182086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594" name="AutoShape 18"/>
          <p:cNvSpPr>
            <a:spLocks noChangeArrowheads="1"/>
          </p:cNvSpPr>
          <p:nvPr/>
        </p:nvSpPr>
        <p:spPr bwMode="auto">
          <a:xfrm>
            <a:off x="5724525" y="182086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595" name="AutoShape 19"/>
          <p:cNvSpPr>
            <a:spLocks noChangeArrowheads="1"/>
          </p:cNvSpPr>
          <p:nvPr/>
        </p:nvSpPr>
        <p:spPr bwMode="auto">
          <a:xfrm>
            <a:off x="6156325" y="182086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596" name="AutoShape 20"/>
          <p:cNvSpPr>
            <a:spLocks noChangeArrowheads="1"/>
          </p:cNvSpPr>
          <p:nvPr/>
        </p:nvSpPr>
        <p:spPr bwMode="auto">
          <a:xfrm>
            <a:off x="6589713" y="182086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597" name="Line 21"/>
          <p:cNvSpPr>
            <a:spLocks noChangeShapeType="1"/>
          </p:cNvSpPr>
          <p:nvPr/>
        </p:nvSpPr>
        <p:spPr bwMode="auto">
          <a:xfrm>
            <a:off x="3779838" y="210978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598" name="Line 22"/>
          <p:cNvSpPr>
            <a:spLocks noChangeShapeType="1"/>
          </p:cNvSpPr>
          <p:nvPr/>
        </p:nvSpPr>
        <p:spPr bwMode="auto">
          <a:xfrm>
            <a:off x="4211638" y="210978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599" name="Line 23"/>
          <p:cNvSpPr>
            <a:spLocks noChangeShapeType="1"/>
          </p:cNvSpPr>
          <p:nvPr/>
        </p:nvSpPr>
        <p:spPr bwMode="auto">
          <a:xfrm>
            <a:off x="4643438" y="210978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00" name="Line 24"/>
          <p:cNvSpPr>
            <a:spLocks noChangeShapeType="1"/>
          </p:cNvSpPr>
          <p:nvPr/>
        </p:nvSpPr>
        <p:spPr bwMode="auto">
          <a:xfrm>
            <a:off x="5075238" y="210978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01" name="Line 25"/>
          <p:cNvSpPr>
            <a:spLocks noChangeShapeType="1"/>
          </p:cNvSpPr>
          <p:nvPr/>
        </p:nvSpPr>
        <p:spPr bwMode="auto">
          <a:xfrm>
            <a:off x="5507038" y="210978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02" name="Line 26"/>
          <p:cNvSpPr>
            <a:spLocks noChangeShapeType="1"/>
          </p:cNvSpPr>
          <p:nvPr/>
        </p:nvSpPr>
        <p:spPr bwMode="auto">
          <a:xfrm>
            <a:off x="5938838" y="210978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03" name="Line 27"/>
          <p:cNvSpPr>
            <a:spLocks noChangeShapeType="1"/>
          </p:cNvSpPr>
          <p:nvPr/>
        </p:nvSpPr>
        <p:spPr bwMode="auto">
          <a:xfrm>
            <a:off x="6370638" y="210978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04" name="Line 28"/>
          <p:cNvSpPr>
            <a:spLocks noChangeShapeType="1"/>
          </p:cNvSpPr>
          <p:nvPr/>
        </p:nvSpPr>
        <p:spPr bwMode="auto">
          <a:xfrm>
            <a:off x="6804025" y="2109788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05" name="Line 29"/>
          <p:cNvSpPr>
            <a:spLocks noChangeShapeType="1"/>
          </p:cNvSpPr>
          <p:nvPr/>
        </p:nvSpPr>
        <p:spPr bwMode="auto">
          <a:xfrm>
            <a:off x="3346450" y="210978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06" name="Text Box 30"/>
          <p:cNvSpPr txBox="1">
            <a:spLocks noChangeArrowheads="1"/>
          </p:cNvSpPr>
          <p:nvPr/>
        </p:nvSpPr>
        <p:spPr bwMode="auto">
          <a:xfrm>
            <a:off x="2914650" y="1893888"/>
            <a:ext cx="5032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0</a:t>
            </a:r>
          </a:p>
        </p:txBody>
      </p:sp>
      <p:sp>
        <p:nvSpPr>
          <p:cNvPr id="920607" name="Text Box 31"/>
          <p:cNvSpPr txBox="1">
            <a:spLocks noChangeArrowheads="1"/>
          </p:cNvSpPr>
          <p:nvPr/>
        </p:nvSpPr>
        <p:spPr bwMode="auto">
          <a:xfrm>
            <a:off x="7237413" y="2252663"/>
            <a:ext cx="790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CF</a:t>
            </a:r>
          </a:p>
        </p:txBody>
      </p:sp>
      <p:sp>
        <p:nvSpPr>
          <p:cNvPr id="920608" name="AutoShape 32"/>
          <p:cNvSpPr>
            <a:spLocks noChangeArrowheads="1"/>
          </p:cNvSpPr>
          <p:nvPr/>
        </p:nvSpPr>
        <p:spPr bwMode="auto">
          <a:xfrm>
            <a:off x="3562350" y="282892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09" name="AutoShape 33"/>
          <p:cNvSpPr>
            <a:spLocks noChangeArrowheads="1"/>
          </p:cNvSpPr>
          <p:nvPr/>
        </p:nvSpPr>
        <p:spPr bwMode="auto">
          <a:xfrm>
            <a:off x="7380288" y="282892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10" name="AutoShape 34"/>
          <p:cNvSpPr>
            <a:spLocks noChangeArrowheads="1"/>
          </p:cNvSpPr>
          <p:nvPr/>
        </p:nvSpPr>
        <p:spPr bwMode="auto">
          <a:xfrm>
            <a:off x="3995738" y="282892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11" name="AutoShape 35"/>
          <p:cNvSpPr>
            <a:spLocks noChangeArrowheads="1"/>
          </p:cNvSpPr>
          <p:nvPr/>
        </p:nvSpPr>
        <p:spPr bwMode="auto">
          <a:xfrm>
            <a:off x="4427538" y="282892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12" name="AutoShape 36"/>
          <p:cNvSpPr>
            <a:spLocks noChangeArrowheads="1"/>
          </p:cNvSpPr>
          <p:nvPr/>
        </p:nvSpPr>
        <p:spPr bwMode="auto">
          <a:xfrm>
            <a:off x="4860925" y="282892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13" name="AutoShape 37"/>
          <p:cNvSpPr>
            <a:spLocks noChangeArrowheads="1"/>
          </p:cNvSpPr>
          <p:nvPr/>
        </p:nvSpPr>
        <p:spPr bwMode="auto">
          <a:xfrm>
            <a:off x="5291138" y="282892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14" name="AutoShape 38"/>
          <p:cNvSpPr>
            <a:spLocks noChangeArrowheads="1"/>
          </p:cNvSpPr>
          <p:nvPr/>
        </p:nvSpPr>
        <p:spPr bwMode="auto">
          <a:xfrm>
            <a:off x="5724525" y="282892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15" name="AutoShape 39"/>
          <p:cNvSpPr>
            <a:spLocks noChangeArrowheads="1"/>
          </p:cNvSpPr>
          <p:nvPr/>
        </p:nvSpPr>
        <p:spPr bwMode="auto">
          <a:xfrm>
            <a:off x="6156325" y="282892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16" name="AutoShape 40"/>
          <p:cNvSpPr>
            <a:spLocks noChangeArrowheads="1"/>
          </p:cNvSpPr>
          <p:nvPr/>
        </p:nvSpPr>
        <p:spPr bwMode="auto">
          <a:xfrm>
            <a:off x="6589713" y="282892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17" name="Line 41"/>
          <p:cNvSpPr>
            <a:spLocks noChangeShapeType="1"/>
          </p:cNvSpPr>
          <p:nvPr/>
        </p:nvSpPr>
        <p:spPr bwMode="auto">
          <a:xfrm>
            <a:off x="3779838" y="311785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18" name="Line 42"/>
          <p:cNvSpPr>
            <a:spLocks noChangeShapeType="1"/>
          </p:cNvSpPr>
          <p:nvPr/>
        </p:nvSpPr>
        <p:spPr bwMode="auto">
          <a:xfrm>
            <a:off x="4211638" y="311785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19" name="Line 43"/>
          <p:cNvSpPr>
            <a:spLocks noChangeShapeType="1"/>
          </p:cNvSpPr>
          <p:nvPr/>
        </p:nvSpPr>
        <p:spPr bwMode="auto">
          <a:xfrm>
            <a:off x="4643438" y="311785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20" name="Line 44"/>
          <p:cNvSpPr>
            <a:spLocks noChangeShapeType="1"/>
          </p:cNvSpPr>
          <p:nvPr/>
        </p:nvSpPr>
        <p:spPr bwMode="auto">
          <a:xfrm>
            <a:off x="5075238" y="311785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21" name="Line 45"/>
          <p:cNvSpPr>
            <a:spLocks noChangeShapeType="1"/>
          </p:cNvSpPr>
          <p:nvPr/>
        </p:nvSpPr>
        <p:spPr bwMode="auto">
          <a:xfrm>
            <a:off x="5507038" y="311785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22" name="Line 46"/>
          <p:cNvSpPr>
            <a:spLocks noChangeShapeType="1"/>
          </p:cNvSpPr>
          <p:nvPr/>
        </p:nvSpPr>
        <p:spPr bwMode="auto">
          <a:xfrm>
            <a:off x="5938838" y="311785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23" name="Line 47"/>
          <p:cNvSpPr>
            <a:spLocks noChangeShapeType="1"/>
          </p:cNvSpPr>
          <p:nvPr/>
        </p:nvSpPr>
        <p:spPr bwMode="auto">
          <a:xfrm>
            <a:off x="6370638" y="311785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24" name="Line 48"/>
          <p:cNvSpPr>
            <a:spLocks noChangeShapeType="1"/>
          </p:cNvSpPr>
          <p:nvPr/>
        </p:nvSpPr>
        <p:spPr bwMode="auto">
          <a:xfrm>
            <a:off x="6804025" y="311785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25" name="Line 49"/>
          <p:cNvSpPr>
            <a:spLocks noChangeShapeType="1"/>
          </p:cNvSpPr>
          <p:nvPr/>
        </p:nvSpPr>
        <p:spPr bwMode="auto">
          <a:xfrm>
            <a:off x="3346450" y="311785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27" name="Text Box 51"/>
          <p:cNvSpPr txBox="1">
            <a:spLocks noChangeArrowheads="1"/>
          </p:cNvSpPr>
          <p:nvPr/>
        </p:nvSpPr>
        <p:spPr bwMode="auto">
          <a:xfrm>
            <a:off x="7237413" y="3260725"/>
            <a:ext cx="790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CF</a:t>
            </a:r>
          </a:p>
        </p:txBody>
      </p:sp>
      <p:sp>
        <p:nvSpPr>
          <p:cNvPr id="920628" name="Line 52"/>
          <p:cNvSpPr>
            <a:spLocks noChangeShapeType="1"/>
          </p:cNvSpPr>
          <p:nvPr/>
        </p:nvSpPr>
        <p:spPr bwMode="auto">
          <a:xfrm>
            <a:off x="3779838" y="311785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29" name="Line 53"/>
          <p:cNvSpPr>
            <a:spLocks noChangeShapeType="1"/>
          </p:cNvSpPr>
          <p:nvPr/>
        </p:nvSpPr>
        <p:spPr bwMode="auto">
          <a:xfrm flipH="1">
            <a:off x="3346450" y="3549650"/>
            <a:ext cx="433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30" name="Line 54"/>
          <p:cNvSpPr>
            <a:spLocks noChangeShapeType="1"/>
          </p:cNvSpPr>
          <p:nvPr/>
        </p:nvSpPr>
        <p:spPr bwMode="auto">
          <a:xfrm flipV="1">
            <a:off x="3346450" y="311785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31" name="AutoShape 55"/>
          <p:cNvSpPr>
            <a:spLocks noChangeArrowheads="1"/>
          </p:cNvSpPr>
          <p:nvPr/>
        </p:nvSpPr>
        <p:spPr bwMode="auto">
          <a:xfrm>
            <a:off x="3560763" y="426878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32" name="AutoShape 56"/>
          <p:cNvSpPr>
            <a:spLocks noChangeArrowheads="1"/>
          </p:cNvSpPr>
          <p:nvPr/>
        </p:nvSpPr>
        <p:spPr bwMode="auto">
          <a:xfrm>
            <a:off x="2698750" y="426878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33" name="AutoShape 57"/>
          <p:cNvSpPr>
            <a:spLocks noChangeArrowheads="1"/>
          </p:cNvSpPr>
          <p:nvPr/>
        </p:nvSpPr>
        <p:spPr bwMode="auto">
          <a:xfrm>
            <a:off x="3994150" y="426878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34" name="AutoShape 58"/>
          <p:cNvSpPr>
            <a:spLocks noChangeArrowheads="1"/>
          </p:cNvSpPr>
          <p:nvPr/>
        </p:nvSpPr>
        <p:spPr bwMode="auto">
          <a:xfrm>
            <a:off x="4425950" y="426878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35" name="AutoShape 59"/>
          <p:cNvSpPr>
            <a:spLocks noChangeArrowheads="1"/>
          </p:cNvSpPr>
          <p:nvPr/>
        </p:nvSpPr>
        <p:spPr bwMode="auto">
          <a:xfrm>
            <a:off x="4859338" y="426878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36" name="AutoShape 60"/>
          <p:cNvSpPr>
            <a:spLocks noChangeArrowheads="1"/>
          </p:cNvSpPr>
          <p:nvPr/>
        </p:nvSpPr>
        <p:spPr bwMode="auto">
          <a:xfrm>
            <a:off x="5289550" y="426878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37" name="AutoShape 61"/>
          <p:cNvSpPr>
            <a:spLocks noChangeArrowheads="1"/>
          </p:cNvSpPr>
          <p:nvPr/>
        </p:nvSpPr>
        <p:spPr bwMode="auto">
          <a:xfrm>
            <a:off x="5722938" y="426878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38" name="AutoShape 62"/>
          <p:cNvSpPr>
            <a:spLocks noChangeArrowheads="1"/>
          </p:cNvSpPr>
          <p:nvPr/>
        </p:nvSpPr>
        <p:spPr bwMode="auto">
          <a:xfrm>
            <a:off x="6154738" y="426878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39" name="AutoShape 63"/>
          <p:cNvSpPr>
            <a:spLocks noChangeArrowheads="1"/>
          </p:cNvSpPr>
          <p:nvPr/>
        </p:nvSpPr>
        <p:spPr bwMode="auto">
          <a:xfrm>
            <a:off x="6588125" y="426878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0649" name="Text Box 73"/>
          <p:cNvSpPr txBox="1">
            <a:spLocks noChangeArrowheads="1"/>
          </p:cNvSpPr>
          <p:nvPr/>
        </p:nvSpPr>
        <p:spPr bwMode="auto">
          <a:xfrm>
            <a:off x="7162800" y="4340225"/>
            <a:ext cx="5032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0</a:t>
            </a:r>
          </a:p>
        </p:txBody>
      </p:sp>
      <p:sp>
        <p:nvSpPr>
          <p:cNvPr id="920650" name="Text Box 74"/>
          <p:cNvSpPr txBox="1">
            <a:spLocks noChangeArrowheads="1"/>
          </p:cNvSpPr>
          <p:nvPr/>
        </p:nvSpPr>
        <p:spPr bwMode="auto">
          <a:xfrm>
            <a:off x="2554288" y="4700588"/>
            <a:ext cx="790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CF</a:t>
            </a:r>
          </a:p>
        </p:txBody>
      </p:sp>
      <p:sp>
        <p:nvSpPr>
          <p:cNvPr id="920651" name="Line 75"/>
          <p:cNvSpPr>
            <a:spLocks noChangeShapeType="1"/>
          </p:cNvSpPr>
          <p:nvPr/>
        </p:nvSpPr>
        <p:spPr bwMode="auto">
          <a:xfrm flipH="1">
            <a:off x="6443663" y="455771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52" name="Line 76"/>
          <p:cNvSpPr>
            <a:spLocks noChangeShapeType="1"/>
          </p:cNvSpPr>
          <p:nvPr/>
        </p:nvSpPr>
        <p:spPr bwMode="auto">
          <a:xfrm flipH="1">
            <a:off x="6011863" y="455771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53" name="Line 77"/>
          <p:cNvSpPr>
            <a:spLocks noChangeShapeType="1"/>
          </p:cNvSpPr>
          <p:nvPr/>
        </p:nvSpPr>
        <p:spPr bwMode="auto">
          <a:xfrm flipH="1">
            <a:off x="5580063" y="455771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54" name="Line 78"/>
          <p:cNvSpPr>
            <a:spLocks noChangeShapeType="1"/>
          </p:cNvSpPr>
          <p:nvPr/>
        </p:nvSpPr>
        <p:spPr bwMode="auto">
          <a:xfrm flipH="1">
            <a:off x="5148263" y="455771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55" name="Line 79"/>
          <p:cNvSpPr>
            <a:spLocks noChangeShapeType="1"/>
          </p:cNvSpPr>
          <p:nvPr/>
        </p:nvSpPr>
        <p:spPr bwMode="auto">
          <a:xfrm flipH="1">
            <a:off x="4716463" y="455771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56" name="Line 80"/>
          <p:cNvSpPr>
            <a:spLocks noChangeShapeType="1"/>
          </p:cNvSpPr>
          <p:nvPr/>
        </p:nvSpPr>
        <p:spPr bwMode="auto">
          <a:xfrm flipH="1">
            <a:off x="4284663" y="455771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57" name="Line 81"/>
          <p:cNvSpPr>
            <a:spLocks noChangeShapeType="1"/>
          </p:cNvSpPr>
          <p:nvPr/>
        </p:nvSpPr>
        <p:spPr bwMode="auto">
          <a:xfrm flipH="1">
            <a:off x="3852863" y="455771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58" name="Line 82"/>
          <p:cNvSpPr>
            <a:spLocks noChangeShapeType="1"/>
          </p:cNvSpPr>
          <p:nvPr/>
        </p:nvSpPr>
        <p:spPr bwMode="auto">
          <a:xfrm flipH="1">
            <a:off x="3201988" y="4557713"/>
            <a:ext cx="576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59" name="Line 83"/>
          <p:cNvSpPr>
            <a:spLocks noChangeShapeType="1"/>
          </p:cNvSpPr>
          <p:nvPr/>
        </p:nvSpPr>
        <p:spPr bwMode="auto">
          <a:xfrm flipH="1">
            <a:off x="6877050" y="455771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0661" name="Text Box 85"/>
          <p:cNvSpPr txBox="1">
            <a:spLocks noChangeArrowheads="1"/>
          </p:cNvSpPr>
          <p:nvPr/>
        </p:nvSpPr>
        <p:spPr bwMode="auto">
          <a:xfrm>
            <a:off x="611188" y="1773238"/>
            <a:ext cx="21605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逻辑右移：</a:t>
            </a:r>
            <a:endParaRPr lang="en-US" altLang="zh-CN" sz="2800">
              <a:latin typeface="宋体" pitchFamily="2" charset="-122"/>
            </a:endParaRPr>
          </a:p>
        </p:txBody>
      </p:sp>
      <p:sp>
        <p:nvSpPr>
          <p:cNvPr id="920662" name="Text Box 86"/>
          <p:cNvSpPr txBox="1">
            <a:spLocks noChangeArrowheads="1"/>
          </p:cNvSpPr>
          <p:nvPr/>
        </p:nvSpPr>
        <p:spPr bwMode="auto">
          <a:xfrm>
            <a:off x="611188" y="2852738"/>
            <a:ext cx="21605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smtClean="0">
                <a:latin typeface="Times New Roman" pitchFamily="18" charset="0"/>
              </a:rPr>
              <a:t>算术右移</a:t>
            </a:r>
            <a:r>
              <a:rPr lang="zh-CN" altLang="en-US" sz="2800">
                <a:latin typeface="Times New Roman" pitchFamily="18" charset="0"/>
              </a:rPr>
              <a:t>：</a:t>
            </a:r>
            <a:endParaRPr lang="en-US" altLang="zh-CN" sz="2800">
              <a:latin typeface="宋体" pitchFamily="2" charset="-122"/>
            </a:endParaRPr>
          </a:p>
        </p:txBody>
      </p:sp>
      <p:sp>
        <p:nvSpPr>
          <p:cNvPr id="920663" name="Text Box 87"/>
          <p:cNvSpPr txBox="1">
            <a:spLocks noChangeArrowheads="1"/>
          </p:cNvSpPr>
          <p:nvPr/>
        </p:nvSpPr>
        <p:spPr bwMode="auto">
          <a:xfrm>
            <a:off x="611188" y="4076700"/>
            <a:ext cx="2160587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Times New Roman" pitchFamily="18" charset="0"/>
              </a:rPr>
              <a:t>逻辑左移</a:t>
            </a:r>
            <a:r>
              <a:rPr lang="en-US" altLang="zh-CN" sz="2800">
                <a:latin typeface="Times New Roman" pitchFamily="18" charset="0"/>
              </a:rPr>
              <a:t>/</a:t>
            </a:r>
          </a:p>
          <a:p>
            <a:pPr algn="l"/>
            <a:r>
              <a:rPr lang="zh-CN" altLang="en-US" sz="2800" smtClean="0">
                <a:latin typeface="Times New Roman" pitchFamily="18" charset="0"/>
              </a:rPr>
              <a:t>算术左移</a:t>
            </a:r>
            <a:r>
              <a:rPr lang="zh-CN" altLang="en-US" sz="2800">
                <a:latin typeface="Times New Roman" pitchFamily="18" charset="0"/>
              </a:rPr>
              <a:t>：</a:t>
            </a:r>
            <a:endParaRPr lang="en-US" altLang="zh-CN" sz="280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11E1EA-ACAC-4A84-A5A8-DB67CD568F46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0403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SHL </a:t>
            </a:r>
            <a:r>
              <a:rPr lang="zh-CN" altLang="en-US">
                <a:latin typeface="Courier New" pitchFamily="49" charset="0"/>
              </a:rPr>
              <a:t>目的操作数</a:t>
            </a:r>
            <a:r>
              <a:rPr lang="en-US" altLang="zh-CN">
                <a:latin typeface="Courier New" pitchFamily="49" charset="0"/>
              </a:rPr>
              <a:t>,</a:t>
            </a:r>
            <a:r>
              <a:rPr lang="zh-CN" altLang="en-US">
                <a:latin typeface="Courier New" pitchFamily="49" charset="0"/>
              </a:rPr>
              <a:t>移位位数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SHL reg,imm8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SHL mem,imm8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SHL reg,CL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SHL mem,CL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8088/8086</a:t>
            </a:r>
            <a:r>
              <a:rPr lang="zh-CN" altLang="en-US">
                <a:latin typeface="Times New Roman" pitchFamily="18" charset="0"/>
              </a:rPr>
              <a:t>要求</a:t>
            </a:r>
            <a:r>
              <a:rPr lang="en-US" altLang="zh-CN">
                <a:latin typeface="Times New Roman" pitchFamily="18" charset="0"/>
              </a:rPr>
              <a:t>imm8</a:t>
            </a:r>
            <a:r>
              <a:rPr lang="zh-CN" altLang="en-US">
                <a:latin typeface="Times New Roman" pitchFamily="18" charset="0"/>
              </a:rPr>
              <a:t>必须等于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；</a:t>
            </a:r>
            <a:r>
              <a:rPr lang="en-US" altLang="zh-CN">
                <a:latin typeface="Times New Roman" pitchFamily="18" charset="0"/>
              </a:rPr>
              <a:t>80286</a:t>
            </a:r>
            <a:r>
              <a:rPr lang="zh-CN" altLang="en-US">
                <a:latin typeface="Times New Roman" pitchFamily="18" charset="0"/>
              </a:rPr>
              <a:t>以上，</a:t>
            </a:r>
            <a:r>
              <a:rPr lang="en-US" altLang="zh-CN">
                <a:latin typeface="Times New Roman" pitchFamily="18" charset="0"/>
              </a:rPr>
              <a:t>imm8</a:t>
            </a:r>
            <a:r>
              <a:rPr lang="zh-CN" altLang="en-US">
                <a:latin typeface="Times New Roman" pitchFamily="18" charset="0"/>
              </a:rPr>
              <a:t>可为任意整数。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CL</a:t>
            </a:r>
            <a:r>
              <a:rPr lang="zh-CN" altLang="en-US">
                <a:latin typeface="Times New Roman" pitchFamily="18" charset="0"/>
              </a:rPr>
              <a:t>方式可用于任何</a:t>
            </a:r>
            <a:r>
              <a:rPr lang="en-US" altLang="zh-CN">
                <a:latin typeface="Times New Roman" pitchFamily="18" charset="0"/>
              </a:rPr>
              <a:t>Intel x86</a:t>
            </a:r>
            <a:r>
              <a:rPr lang="zh-CN" altLang="en-US">
                <a:latin typeface="Times New Roman" pitchFamily="18" charset="0"/>
              </a:rPr>
              <a:t>处理器。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上述格式也适用于 </a:t>
            </a:r>
            <a:r>
              <a:rPr lang="en-US" altLang="zh-CN">
                <a:latin typeface="Times New Roman" pitchFamily="18" charset="0"/>
              </a:rPr>
              <a:t>SHR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SAL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SAR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ROR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ROL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RCR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RCL </a:t>
            </a:r>
            <a:r>
              <a:rPr lang="zh-CN" altLang="en-US">
                <a:latin typeface="Times New Roman" pitchFamily="18" charset="0"/>
              </a:rPr>
              <a:t>指令。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（一）移位和循环移位指令</a:t>
            </a:r>
            <a:r>
              <a:rPr lang="en-US" altLang="zh-CN"/>
              <a:t>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en-US" altLang="zh-CN">
                <a:solidFill>
                  <a:srgbClr val="CC0000"/>
                </a:solidFill>
              </a:rPr>
              <a:t>SHL</a:t>
            </a:r>
            <a:r>
              <a:rPr lang="zh-CN" altLang="en-US">
                <a:solidFill>
                  <a:srgbClr val="006600"/>
                </a:solidFill>
              </a:rPr>
              <a:t>指令：逻辑左移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21646" name="AutoShape 46"/>
          <p:cNvSpPr>
            <a:spLocks noChangeArrowheads="1"/>
          </p:cNvSpPr>
          <p:nvPr/>
        </p:nvSpPr>
        <p:spPr bwMode="auto">
          <a:xfrm>
            <a:off x="4787900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1647" name="AutoShape 47"/>
          <p:cNvSpPr>
            <a:spLocks noChangeArrowheads="1"/>
          </p:cNvSpPr>
          <p:nvPr/>
        </p:nvSpPr>
        <p:spPr bwMode="auto">
          <a:xfrm>
            <a:off x="3925888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48" name="AutoShape 48"/>
          <p:cNvSpPr>
            <a:spLocks noChangeArrowheads="1"/>
          </p:cNvSpPr>
          <p:nvPr/>
        </p:nvSpPr>
        <p:spPr bwMode="auto">
          <a:xfrm>
            <a:off x="5221288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1649" name="AutoShape 49"/>
          <p:cNvSpPr>
            <a:spLocks noChangeArrowheads="1"/>
          </p:cNvSpPr>
          <p:nvPr/>
        </p:nvSpPr>
        <p:spPr bwMode="auto">
          <a:xfrm>
            <a:off x="5653088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1650" name="AutoShape 50"/>
          <p:cNvSpPr>
            <a:spLocks noChangeArrowheads="1"/>
          </p:cNvSpPr>
          <p:nvPr/>
        </p:nvSpPr>
        <p:spPr bwMode="auto">
          <a:xfrm>
            <a:off x="6086475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1651" name="AutoShape 51"/>
          <p:cNvSpPr>
            <a:spLocks noChangeArrowheads="1"/>
          </p:cNvSpPr>
          <p:nvPr/>
        </p:nvSpPr>
        <p:spPr bwMode="auto">
          <a:xfrm>
            <a:off x="6516688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1652" name="AutoShape 52"/>
          <p:cNvSpPr>
            <a:spLocks noChangeArrowheads="1"/>
          </p:cNvSpPr>
          <p:nvPr/>
        </p:nvSpPr>
        <p:spPr bwMode="auto">
          <a:xfrm>
            <a:off x="6950075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1653" name="AutoShape 53"/>
          <p:cNvSpPr>
            <a:spLocks noChangeArrowheads="1"/>
          </p:cNvSpPr>
          <p:nvPr/>
        </p:nvSpPr>
        <p:spPr bwMode="auto">
          <a:xfrm>
            <a:off x="7381875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1654" name="AutoShape 54"/>
          <p:cNvSpPr>
            <a:spLocks noChangeArrowheads="1"/>
          </p:cNvSpPr>
          <p:nvPr/>
        </p:nvSpPr>
        <p:spPr bwMode="auto">
          <a:xfrm>
            <a:off x="7815263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1655" name="Text Box 55"/>
          <p:cNvSpPr txBox="1">
            <a:spLocks noChangeArrowheads="1"/>
          </p:cNvSpPr>
          <p:nvPr/>
        </p:nvSpPr>
        <p:spPr bwMode="auto">
          <a:xfrm>
            <a:off x="8389938" y="1052513"/>
            <a:ext cx="503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0</a:t>
            </a:r>
          </a:p>
        </p:txBody>
      </p:sp>
      <p:sp>
        <p:nvSpPr>
          <p:cNvPr id="921656" name="Text Box 56"/>
          <p:cNvSpPr txBox="1">
            <a:spLocks noChangeArrowheads="1"/>
          </p:cNvSpPr>
          <p:nvPr/>
        </p:nvSpPr>
        <p:spPr bwMode="auto">
          <a:xfrm>
            <a:off x="3781425" y="1412875"/>
            <a:ext cx="790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CF</a:t>
            </a:r>
          </a:p>
        </p:txBody>
      </p:sp>
      <p:sp>
        <p:nvSpPr>
          <p:cNvPr id="921658" name="Line 58"/>
          <p:cNvSpPr>
            <a:spLocks noChangeShapeType="1"/>
          </p:cNvSpPr>
          <p:nvPr/>
        </p:nvSpPr>
        <p:spPr bwMode="auto">
          <a:xfrm flipH="1">
            <a:off x="767080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659" name="Line 59"/>
          <p:cNvSpPr>
            <a:spLocks noChangeShapeType="1"/>
          </p:cNvSpPr>
          <p:nvPr/>
        </p:nvSpPr>
        <p:spPr bwMode="auto">
          <a:xfrm flipH="1">
            <a:off x="723900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660" name="Line 60"/>
          <p:cNvSpPr>
            <a:spLocks noChangeShapeType="1"/>
          </p:cNvSpPr>
          <p:nvPr/>
        </p:nvSpPr>
        <p:spPr bwMode="auto">
          <a:xfrm flipH="1">
            <a:off x="680720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661" name="Line 61"/>
          <p:cNvSpPr>
            <a:spLocks noChangeShapeType="1"/>
          </p:cNvSpPr>
          <p:nvPr/>
        </p:nvSpPr>
        <p:spPr bwMode="auto">
          <a:xfrm flipH="1">
            <a:off x="637540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662" name="Line 62"/>
          <p:cNvSpPr>
            <a:spLocks noChangeShapeType="1"/>
          </p:cNvSpPr>
          <p:nvPr/>
        </p:nvSpPr>
        <p:spPr bwMode="auto">
          <a:xfrm flipH="1">
            <a:off x="594360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663" name="Line 63"/>
          <p:cNvSpPr>
            <a:spLocks noChangeShapeType="1"/>
          </p:cNvSpPr>
          <p:nvPr/>
        </p:nvSpPr>
        <p:spPr bwMode="auto">
          <a:xfrm flipH="1">
            <a:off x="551180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664" name="Line 64"/>
          <p:cNvSpPr>
            <a:spLocks noChangeShapeType="1"/>
          </p:cNvSpPr>
          <p:nvPr/>
        </p:nvSpPr>
        <p:spPr bwMode="auto">
          <a:xfrm flipH="1">
            <a:off x="508000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665" name="Line 65"/>
          <p:cNvSpPr>
            <a:spLocks noChangeShapeType="1"/>
          </p:cNvSpPr>
          <p:nvPr/>
        </p:nvSpPr>
        <p:spPr bwMode="auto">
          <a:xfrm flipH="1">
            <a:off x="4429125" y="127000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666" name="Line 66"/>
          <p:cNvSpPr>
            <a:spLocks noChangeShapeType="1"/>
          </p:cNvSpPr>
          <p:nvPr/>
        </p:nvSpPr>
        <p:spPr bwMode="auto">
          <a:xfrm flipH="1">
            <a:off x="8104188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D84346-D00E-4706-B77C-07CA52A7A6AA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2276475"/>
            <a:ext cx="8785225" cy="43926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例：无符号数与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的整数次幂做快速乘法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 dl,5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shl dl,1	</a:t>
            </a:r>
            <a:r>
              <a:rPr lang="en-US" altLang="zh-CN">
                <a:solidFill>
                  <a:schemeClr val="hlink"/>
                </a:solidFill>
                <a:latin typeface="Courier New" pitchFamily="49" charset="0"/>
              </a:rPr>
              <a:t>;5*2 = 10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 dl,10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shl dl,2	</a:t>
            </a:r>
            <a:r>
              <a:rPr lang="en-US" altLang="zh-CN">
                <a:solidFill>
                  <a:schemeClr val="hlink"/>
                </a:solidFill>
                <a:latin typeface="Courier New" pitchFamily="49" charset="0"/>
              </a:rPr>
              <a:t>;10*4 = 40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（一）移位和循环移位指令</a:t>
            </a:r>
            <a:r>
              <a:rPr lang="en-US" altLang="zh-CN"/>
              <a:t>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en-US" altLang="zh-CN">
                <a:solidFill>
                  <a:srgbClr val="CC0000"/>
                </a:solidFill>
              </a:rPr>
              <a:t>SHL</a:t>
            </a:r>
            <a:r>
              <a:rPr lang="zh-CN" altLang="en-US">
                <a:solidFill>
                  <a:srgbClr val="006600"/>
                </a:solidFill>
              </a:rPr>
              <a:t>指令：逻辑左移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22628" name="AutoShape 4"/>
          <p:cNvSpPr>
            <a:spLocks noChangeArrowheads="1"/>
          </p:cNvSpPr>
          <p:nvPr/>
        </p:nvSpPr>
        <p:spPr bwMode="auto">
          <a:xfrm>
            <a:off x="4787900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2629" name="AutoShape 5"/>
          <p:cNvSpPr>
            <a:spLocks noChangeArrowheads="1"/>
          </p:cNvSpPr>
          <p:nvPr/>
        </p:nvSpPr>
        <p:spPr bwMode="auto">
          <a:xfrm>
            <a:off x="3925888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30" name="AutoShape 6"/>
          <p:cNvSpPr>
            <a:spLocks noChangeArrowheads="1"/>
          </p:cNvSpPr>
          <p:nvPr/>
        </p:nvSpPr>
        <p:spPr bwMode="auto">
          <a:xfrm>
            <a:off x="5221288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2631" name="AutoShape 7"/>
          <p:cNvSpPr>
            <a:spLocks noChangeArrowheads="1"/>
          </p:cNvSpPr>
          <p:nvPr/>
        </p:nvSpPr>
        <p:spPr bwMode="auto">
          <a:xfrm>
            <a:off x="5653088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2632" name="AutoShape 8"/>
          <p:cNvSpPr>
            <a:spLocks noChangeArrowheads="1"/>
          </p:cNvSpPr>
          <p:nvPr/>
        </p:nvSpPr>
        <p:spPr bwMode="auto">
          <a:xfrm>
            <a:off x="6086475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2633" name="AutoShape 9"/>
          <p:cNvSpPr>
            <a:spLocks noChangeArrowheads="1"/>
          </p:cNvSpPr>
          <p:nvPr/>
        </p:nvSpPr>
        <p:spPr bwMode="auto">
          <a:xfrm>
            <a:off x="6516688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2634" name="AutoShape 10"/>
          <p:cNvSpPr>
            <a:spLocks noChangeArrowheads="1"/>
          </p:cNvSpPr>
          <p:nvPr/>
        </p:nvSpPr>
        <p:spPr bwMode="auto">
          <a:xfrm>
            <a:off x="6950075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2635" name="AutoShape 11"/>
          <p:cNvSpPr>
            <a:spLocks noChangeArrowheads="1"/>
          </p:cNvSpPr>
          <p:nvPr/>
        </p:nvSpPr>
        <p:spPr bwMode="auto">
          <a:xfrm>
            <a:off x="7381875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2636" name="AutoShape 12"/>
          <p:cNvSpPr>
            <a:spLocks noChangeArrowheads="1"/>
          </p:cNvSpPr>
          <p:nvPr/>
        </p:nvSpPr>
        <p:spPr bwMode="auto">
          <a:xfrm>
            <a:off x="7815263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2637" name="Text Box 13"/>
          <p:cNvSpPr txBox="1">
            <a:spLocks noChangeArrowheads="1"/>
          </p:cNvSpPr>
          <p:nvPr/>
        </p:nvSpPr>
        <p:spPr bwMode="auto">
          <a:xfrm>
            <a:off x="8389938" y="1052513"/>
            <a:ext cx="503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0</a:t>
            </a:r>
          </a:p>
        </p:txBody>
      </p:sp>
      <p:sp>
        <p:nvSpPr>
          <p:cNvPr id="922638" name="Text Box 14"/>
          <p:cNvSpPr txBox="1">
            <a:spLocks noChangeArrowheads="1"/>
          </p:cNvSpPr>
          <p:nvPr/>
        </p:nvSpPr>
        <p:spPr bwMode="auto">
          <a:xfrm>
            <a:off x="3781425" y="1412875"/>
            <a:ext cx="790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CF</a:t>
            </a:r>
          </a:p>
        </p:txBody>
      </p:sp>
      <p:sp>
        <p:nvSpPr>
          <p:cNvPr id="922640" name="Line 16"/>
          <p:cNvSpPr>
            <a:spLocks noChangeShapeType="1"/>
          </p:cNvSpPr>
          <p:nvPr/>
        </p:nvSpPr>
        <p:spPr bwMode="auto">
          <a:xfrm flipH="1">
            <a:off x="767080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641" name="Line 17"/>
          <p:cNvSpPr>
            <a:spLocks noChangeShapeType="1"/>
          </p:cNvSpPr>
          <p:nvPr/>
        </p:nvSpPr>
        <p:spPr bwMode="auto">
          <a:xfrm flipH="1">
            <a:off x="723900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642" name="Line 18"/>
          <p:cNvSpPr>
            <a:spLocks noChangeShapeType="1"/>
          </p:cNvSpPr>
          <p:nvPr/>
        </p:nvSpPr>
        <p:spPr bwMode="auto">
          <a:xfrm flipH="1">
            <a:off x="680720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643" name="Line 19"/>
          <p:cNvSpPr>
            <a:spLocks noChangeShapeType="1"/>
          </p:cNvSpPr>
          <p:nvPr/>
        </p:nvSpPr>
        <p:spPr bwMode="auto">
          <a:xfrm flipH="1">
            <a:off x="637540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644" name="Line 20"/>
          <p:cNvSpPr>
            <a:spLocks noChangeShapeType="1"/>
          </p:cNvSpPr>
          <p:nvPr/>
        </p:nvSpPr>
        <p:spPr bwMode="auto">
          <a:xfrm flipH="1">
            <a:off x="594360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645" name="Line 21"/>
          <p:cNvSpPr>
            <a:spLocks noChangeShapeType="1"/>
          </p:cNvSpPr>
          <p:nvPr/>
        </p:nvSpPr>
        <p:spPr bwMode="auto">
          <a:xfrm flipH="1">
            <a:off x="551180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646" name="Line 22"/>
          <p:cNvSpPr>
            <a:spLocks noChangeShapeType="1"/>
          </p:cNvSpPr>
          <p:nvPr/>
        </p:nvSpPr>
        <p:spPr bwMode="auto">
          <a:xfrm flipH="1">
            <a:off x="508000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647" name="Line 23"/>
          <p:cNvSpPr>
            <a:spLocks noChangeShapeType="1"/>
          </p:cNvSpPr>
          <p:nvPr/>
        </p:nvSpPr>
        <p:spPr bwMode="auto">
          <a:xfrm flipH="1">
            <a:off x="4429125" y="127000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648" name="Line 24"/>
          <p:cNvSpPr>
            <a:spLocks noChangeShapeType="1"/>
          </p:cNvSpPr>
          <p:nvPr/>
        </p:nvSpPr>
        <p:spPr bwMode="auto">
          <a:xfrm flipH="1">
            <a:off x="8104188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5693ED-6D5B-4F4C-8DCB-E6D64465E6A7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0403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格式：与 </a:t>
            </a:r>
            <a:r>
              <a:rPr lang="en-US" altLang="zh-CN">
                <a:latin typeface="Times New Roman" pitchFamily="18" charset="0"/>
              </a:rPr>
              <a:t>SHL </a:t>
            </a:r>
            <a:r>
              <a:rPr lang="zh-CN" altLang="en-US">
                <a:latin typeface="Times New Roman" pitchFamily="18" charset="0"/>
              </a:rPr>
              <a:t>相同。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例：无符号数与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的整数次幂做快速除法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 dl,32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shr dl,1			</a:t>
            </a:r>
            <a:r>
              <a:rPr lang="en-US" altLang="zh-CN">
                <a:solidFill>
                  <a:schemeClr val="hlink"/>
                </a:solidFill>
                <a:latin typeface="Courier New" pitchFamily="49" charset="0"/>
              </a:rPr>
              <a:t>;32/2 = 16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 dl,01000000b	</a:t>
            </a:r>
            <a:r>
              <a:rPr lang="en-US" altLang="zh-CN">
                <a:solidFill>
                  <a:schemeClr val="hlink"/>
                </a:solidFill>
                <a:latin typeface="Courier New" pitchFamily="49" charset="0"/>
              </a:rPr>
              <a:t>;AL = 64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shr dl,3			</a:t>
            </a:r>
            <a:r>
              <a:rPr lang="en-US" altLang="zh-CN">
                <a:solidFill>
                  <a:schemeClr val="hlink"/>
                </a:solidFill>
                <a:latin typeface="Courier New" pitchFamily="49" charset="0"/>
              </a:rPr>
              <a:t>;64/8 = 8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（一）移位和循环移位指令</a:t>
            </a:r>
            <a:r>
              <a:rPr lang="en-US" altLang="zh-CN"/>
              <a:t>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en-US" altLang="zh-CN">
                <a:solidFill>
                  <a:srgbClr val="CC0000"/>
                </a:solidFill>
              </a:rPr>
              <a:t>SHR</a:t>
            </a:r>
            <a:r>
              <a:rPr lang="zh-CN" altLang="en-US">
                <a:solidFill>
                  <a:srgbClr val="006600"/>
                </a:solidFill>
              </a:rPr>
              <a:t>指令：逻辑右移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23673" name="AutoShape 25"/>
          <p:cNvSpPr>
            <a:spLocks noChangeArrowheads="1"/>
          </p:cNvSpPr>
          <p:nvPr/>
        </p:nvSpPr>
        <p:spPr bwMode="auto">
          <a:xfrm>
            <a:off x="4356100" y="10271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3674" name="AutoShape 26"/>
          <p:cNvSpPr>
            <a:spLocks noChangeArrowheads="1"/>
          </p:cNvSpPr>
          <p:nvPr/>
        </p:nvSpPr>
        <p:spPr bwMode="auto">
          <a:xfrm>
            <a:off x="8174038" y="10271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75" name="AutoShape 27"/>
          <p:cNvSpPr>
            <a:spLocks noChangeArrowheads="1"/>
          </p:cNvSpPr>
          <p:nvPr/>
        </p:nvSpPr>
        <p:spPr bwMode="auto">
          <a:xfrm>
            <a:off x="4789488" y="10271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3676" name="AutoShape 28"/>
          <p:cNvSpPr>
            <a:spLocks noChangeArrowheads="1"/>
          </p:cNvSpPr>
          <p:nvPr/>
        </p:nvSpPr>
        <p:spPr bwMode="auto">
          <a:xfrm>
            <a:off x="5221288" y="10271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3677" name="AutoShape 29"/>
          <p:cNvSpPr>
            <a:spLocks noChangeArrowheads="1"/>
          </p:cNvSpPr>
          <p:nvPr/>
        </p:nvSpPr>
        <p:spPr bwMode="auto">
          <a:xfrm>
            <a:off x="5654675" y="10271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3678" name="AutoShape 30"/>
          <p:cNvSpPr>
            <a:spLocks noChangeArrowheads="1"/>
          </p:cNvSpPr>
          <p:nvPr/>
        </p:nvSpPr>
        <p:spPr bwMode="auto">
          <a:xfrm>
            <a:off x="6084888" y="10271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3679" name="AutoShape 31"/>
          <p:cNvSpPr>
            <a:spLocks noChangeArrowheads="1"/>
          </p:cNvSpPr>
          <p:nvPr/>
        </p:nvSpPr>
        <p:spPr bwMode="auto">
          <a:xfrm>
            <a:off x="6518275" y="10271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3680" name="AutoShape 32"/>
          <p:cNvSpPr>
            <a:spLocks noChangeArrowheads="1"/>
          </p:cNvSpPr>
          <p:nvPr/>
        </p:nvSpPr>
        <p:spPr bwMode="auto">
          <a:xfrm>
            <a:off x="6950075" y="10271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3681" name="AutoShape 33"/>
          <p:cNvSpPr>
            <a:spLocks noChangeArrowheads="1"/>
          </p:cNvSpPr>
          <p:nvPr/>
        </p:nvSpPr>
        <p:spPr bwMode="auto">
          <a:xfrm>
            <a:off x="7383463" y="10271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3682" name="Line 34"/>
          <p:cNvSpPr>
            <a:spLocks noChangeShapeType="1"/>
          </p:cNvSpPr>
          <p:nvPr/>
        </p:nvSpPr>
        <p:spPr bwMode="auto">
          <a:xfrm>
            <a:off x="4573588" y="13160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683" name="Line 35"/>
          <p:cNvSpPr>
            <a:spLocks noChangeShapeType="1"/>
          </p:cNvSpPr>
          <p:nvPr/>
        </p:nvSpPr>
        <p:spPr bwMode="auto">
          <a:xfrm>
            <a:off x="5005388" y="13160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684" name="Line 36"/>
          <p:cNvSpPr>
            <a:spLocks noChangeShapeType="1"/>
          </p:cNvSpPr>
          <p:nvPr/>
        </p:nvSpPr>
        <p:spPr bwMode="auto">
          <a:xfrm>
            <a:off x="5437188" y="13160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685" name="Line 37"/>
          <p:cNvSpPr>
            <a:spLocks noChangeShapeType="1"/>
          </p:cNvSpPr>
          <p:nvPr/>
        </p:nvSpPr>
        <p:spPr bwMode="auto">
          <a:xfrm>
            <a:off x="5868988" y="13160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686" name="Line 38"/>
          <p:cNvSpPr>
            <a:spLocks noChangeShapeType="1"/>
          </p:cNvSpPr>
          <p:nvPr/>
        </p:nvSpPr>
        <p:spPr bwMode="auto">
          <a:xfrm>
            <a:off x="6300788" y="13160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687" name="Line 39"/>
          <p:cNvSpPr>
            <a:spLocks noChangeShapeType="1"/>
          </p:cNvSpPr>
          <p:nvPr/>
        </p:nvSpPr>
        <p:spPr bwMode="auto">
          <a:xfrm>
            <a:off x="6732588" y="13160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688" name="Line 40"/>
          <p:cNvSpPr>
            <a:spLocks noChangeShapeType="1"/>
          </p:cNvSpPr>
          <p:nvPr/>
        </p:nvSpPr>
        <p:spPr bwMode="auto">
          <a:xfrm>
            <a:off x="7164388" y="13160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689" name="Line 41"/>
          <p:cNvSpPr>
            <a:spLocks noChangeShapeType="1"/>
          </p:cNvSpPr>
          <p:nvPr/>
        </p:nvSpPr>
        <p:spPr bwMode="auto">
          <a:xfrm>
            <a:off x="7597775" y="1316038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690" name="Line 42"/>
          <p:cNvSpPr>
            <a:spLocks noChangeShapeType="1"/>
          </p:cNvSpPr>
          <p:nvPr/>
        </p:nvSpPr>
        <p:spPr bwMode="auto">
          <a:xfrm>
            <a:off x="4140200" y="13160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691" name="Text Box 43"/>
          <p:cNvSpPr txBox="1">
            <a:spLocks noChangeArrowheads="1"/>
          </p:cNvSpPr>
          <p:nvPr/>
        </p:nvSpPr>
        <p:spPr bwMode="auto">
          <a:xfrm>
            <a:off x="3708400" y="1100138"/>
            <a:ext cx="5032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0</a:t>
            </a:r>
          </a:p>
        </p:txBody>
      </p:sp>
      <p:sp>
        <p:nvSpPr>
          <p:cNvPr id="923692" name="Text Box 44"/>
          <p:cNvSpPr txBox="1">
            <a:spLocks noChangeArrowheads="1"/>
          </p:cNvSpPr>
          <p:nvPr/>
        </p:nvSpPr>
        <p:spPr bwMode="auto">
          <a:xfrm>
            <a:off x="8031163" y="1458913"/>
            <a:ext cx="790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CF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B22070-21F3-4E0A-99A1-1F96924DF84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功能：在操作数的对应数据位之间执行布尔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Times New Roman" pitchFamily="18" charset="0"/>
              </a:rPr>
              <a:t>位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en-US" altLang="zh-CN">
                <a:latin typeface="Times New Roman" pitchFamily="18" charset="0"/>
              </a:rPr>
              <a:t>“</a:t>
            </a:r>
            <a:r>
              <a:rPr lang="zh-CN" altLang="en-US" smtClean="0">
                <a:latin typeface="Times New Roman" pitchFamily="18" charset="0"/>
              </a:rPr>
              <a:t>与</a:t>
            </a:r>
            <a:r>
              <a:rPr lang="en-US" altLang="zh-CN" smtClean="0">
                <a:latin typeface="Times New Roman" pitchFamily="18" charset="0"/>
              </a:rPr>
              <a:t>”</a:t>
            </a:r>
            <a:r>
              <a:rPr lang="zh-CN" altLang="en-US" smtClean="0">
                <a:latin typeface="Times New Roman" pitchFamily="18" charset="0"/>
              </a:rPr>
              <a:t>操作</a:t>
            </a:r>
            <a:r>
              <a:rPr lang="zh-CN" altLang="en-US">
                <a:latin typeface="Times New Roman" pitchFamily="18" charset="0"/>
              </a:rPr>
              <a:t>，并将结果保存在目的操作数中。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itchFamily="49" charset="0"/>
              </a:rPr>
              <a:t>AND </a:t>
            </a:r>
            <a:r>
              <a:rPr lang="zh-CN" altLang="en-US">
                <a:solidFill>
                  <a:srgbClr val="006600"/>
                </a:solidFill>
                <a:latin typeface="Courier New" pitchFamily="49" charset="0"/>
              </a:rPr>
              <a:t>目的操作数</a:t>
            </a:r>
            <a:r>
              <a:rPr lang="en-US" altLang="zh-CN">
                <a:solidFill>
                  <a:srgbClr val="006600"/>
                </a:solidFill>
                <a:latin typeface="Courier New" pitchFamily="49" charset="0"/>
              </a:rPr>
              <a:t>,</a:t>
            </a:r>
            <a:r>
              <a:rPr lang="zh-CN" altLang="en-US">
                <a:solidFill>
                  <a:srgbClr val="006600"/>
                </a:solidFill>
                <a:latin typeface="Courier New" pitchFamily="49" charset="0"/>
              </a:rPr>
              <a:t>源操作数</a:t>
            </a:r>
            <a:endParaRPr lang="zh-CN" altLang="en-US">
              <a:latin typeface="Courier New" pitchFamily="49" charset="0"/>
            </a:endParaRP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Courier New" pitchFamily="49" charset="0"/>
              </a:rPr>
              <a:t>允许的操作数形式：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AND reg,reg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AND reg,mem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AND mem,reg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AND reg,imm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AND mem,imm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两个操作数可以是</a:t>
            </a:r>
            <a:r>
              <a:rPr lang="en-US" altLang="zh-CN">
                <a:latin typeface="Times New Roman" pitchFamily="18" charset="0"/>
              </a:rPr>
              <a:t>8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16 </a:t>
            </a:r>
            <a:r>
              <a:rPr lang="zh-CN" altLang="en-US">
                <a:latin typeface="Times New Roman" pitchFamily="18" charset="0"/>
              </a:rPr>
              <a:t>或 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位的，但它们的尺寸必须相同。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（二）布尔和比较指令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1. AND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AA495A-119B-4D1F-80E2-07AA559588BE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6880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SAL</a:t>
            </a:r>
            <a:r>
              <a:rPr lang="zh-CN" altLang="en-US">
                <a:latin typeface="Times New Roman" pitchFamily="18" charset="0"/>
              </a:rPr>
              <a:t>指令</a:t>
            </a:r>
            <a:r>
              <a:rPr lang="zh-CN" altLang="en-US" smtClean="0">
                <a:latin typeface="Times New Roman" pitchFamily="18" charset="0"/>
              </a:rPr>
              <a:t>：算术左移</a:t>
            </a:r>
            <a:r>
              <a:rPr lang="zh-CN" altLang="en-US">
                <a:latin typeface="Times New Roman" pitchFamily="18" charset="0"/>
              </a:rPr>
              <a:t>，与 </a:t>
            </a:r>
            <a:r>
              <a:rPr lang="en-US" altLang="zh-CN">
                <a:latin typeface="Times New Roman" pitchFamily="18" charset="0"/>
              </a:rPr>
              <a:t>SHL </a:t>
            </a:r>
            <a:r>
              <a:rPr lang="zh-CN" altLang="en-US">
                <a:latin typeface="Times New Roman" pitchFamily="18" charset="0"/>
              </a:rPr>
              <a:t>指令等价。</a:t>
            </a:r>
          </a:p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SAR</a:t>
            </a:r>
            <a:r>
              <a:rPr lang="zh-CN" altLang="en-US">
                <a:latin typeface="Times New Roman" pitchFamily="18" charset="0"/>
              </a:rPr>
              <a:t>指令</a:t>
            </a:r>
            <a:r>
              <a:rPr lang="zh-CN" altLang="en-US" smtClean="0">
                <a:latin typeface="Times New Roman" pitchFamily="18" charset="0"/>
              </a:rPr>
              <a:t>：算术右移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mov al,0F0h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altLang="zh-CN">
                <a:solidFill>
                  <a:srgbClr val="0066FF"/>
                </a:solidFill>
                <a:latin typeface="Courier New" pitchFamily="49" charset="0"/>
              </a:rPr>
              <a:t>; AL = 11110000b (-16)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sar al,1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US" altLang="zh-CN">
                <a:solidFill>
                  <a:srgbClr val="0066FF"/>
                </a:solidFill>
                <a:latin typeface="Courier New" pitchFamily="49" charset="0"/>
              </a:rPr>
              <a:t>; AL = 11111000b (-8)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				</a:t>
            </a:r>
            <a:r>
              <a:rPr lang="en-US" altLang="zh-CN">
                <a:solidFill>
                  <a:srgbClr val="0066FF"/>
                </a:solidFill>
                <a:latin typeface="Courier New" pitchFamily="49" charset="0"/>
              </a:rPr>
              <a:t>; CF = 0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：有符号数的除法，</a:t>
            </a:r>
            <a:r>
              <a:rPr lang="en-US" altLang="zh-CN">
                <a:latin typeface="Courier New" pitchFamily="49" charset="0"/>
              </a:rPr>
              <a:t>-128/8=-16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mov dl,-128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altLang="zh-CN">
                <a:solidFill>
                  <a:srgbClr val="0066FF"/>
                </a:solidFill>
                <a:latin typeface="Courier New" pitchFamily="49" charset="0"/>
              </a:rPr>
              <a:t>; DL = 10000000b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bg2"/>
                </a:solidFill>
                <a:latin typeface="Courier New" pitchFamily="49" charset="0"/>
              </a:rPr>
              <a:t>sar dl,3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US" altLang="zh-CN">
                <a:solidFill>
                  <a:srgbClr val="0066FF"/>
                </a:solidFill>
                <a:latin typeface="Courier New" pitchFamily="49" charset="0"/>
              </a:rPr>
              <a:t>; DL = 11110000b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（一）移位和循环移位指令</a:t>
            </a:r>
            <a:r>
              <a:rPr lang="en-US" altLang="zh-CN"/>
              <a:t>   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en-US" altLang="zh-CN">
                <a:solidFill>
                  <a:srgbClr val="CC0000"/>
                </a:solidFill>
              </a:rPr>
              <a:t>SAL</a:t>
            </a:r>
            <a:r>
              <a:rPr lang="zh-CN" altLang="en-US">
                <a:solidFill>
                  <a:srgbClr val="006600"/>
                </a:solidFill>
              </a:rPr>
              <a:t>指令和</a:t>
            </a:r>
            <a:r>
              <a:rPr lang="en-US" altLang="zh-CN">
                <a:solidFill>
                  <a:srgbClr val="CC0000"/>
                </a:solidFill>
              </a:rPr>
              <a:t>SAR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24696" name="AutoShape 24"/>
          <p:cNvSpPr>
            <a:spLocks noChangeArrowheads="1"/>
          </p:cNvSpPr>
          <p:nvPr/>
        </p:nvSpPr>
        <p:spPr bwMode="auto">
          <a:xfrm>
            <a:off x="4930775" y="16033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697" name="AutoShape 25"/>
          <p:cNvSpPr>
            <a:spLocks noChangeArrowheads="1"/>
          </p:cNvSpPr>
          <p:nvPr/>
        </p:nvSpPr>
        <p:spPr bwMode="auto">
          <a:xfrm>
            <a:off x="4068763" y="16033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98" name="AutoShape 26"/>
          <p:cNvSpPr>
            <a:spLocks noChangeArrowheads="1"/>
          </p:cNvSpPr>
          <p:nvPr/>
        </p:nvSpPr>
        <p:spPr bwMode="auto">
          <a:xfrm>
            <a:off x="5364163" y="16033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699" name="AutoShape 27"/>
          <p:cNvSpPr>
            <a:spLocks noChangeArrowheads="1"/>
          </p:cNvSpPr>
          <p:nvPr/>
        </p:nvSpPr>
        <p:spPr bwMode="auto">
          <a:xfrm>
            <a:off x="5795963" y="16033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700" name="AutoShape 28"/>
          <p:cNvSpPr>
            <a:spLocks noChangeArrowheads="1"/>
          </p:cNvSpPr>
          <p:nvPr/>
        </p:nvSpPr>
        <p:spPr bwMode="auto">
          <a:xfrm>
            <a:off x="6229350" y="16033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701" name="AutoShape 29"/>
          <p:cNvSpPr>
            <a:spLocks noChangeArrowheads="1"/>
          </p:cNvSpPr>
          <p:nvPr/>
        </p:nvSpPr>
        <p:spPr bwMode="auto">
          <a:xfrm>
            <a:off x="6659563" y="16033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702" name="AutoShape 30"/>
          <p:cNvSpPr>
            <a:spLocks noChangeArrowheads="1"/>
          </p:cNvSpPr>
          <p:nvPr/>
        </p:nvSpPr>
        <p:spPr bwMode="auto">
          <a:xfrm>
            <a:off x="7092950" y="16033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703" name="AutoShape 31"/>
          <p:cNvSpPr>
            <a:spLocks noChangeArrowheads="1"/>
          </p:cNvSpPr>
          <p:nvPr/>
        </p:nvSpPr>
        <p:spPr bwMode="auto">
          <a:xfrm>
            <a:off x="7524750" y="16033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704" name="AutoShape 32"/>
          <p:cNvSpPr>
            <a:spLocks noChangeArrowheads="1"/>
          </p:cNvSpPr>
          <p:nvPr/>
        </p:nvSpPr>
        <p:spPr bwMode="auto">
          <a:xfrm>
            <a:off x="7958138" y="16033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705" name="Text Box 33"/>
          <p:cNvSpPr txBox="1">
            <a:spLocks noChangeArrowheads="1"/>
          </p:cNvSpPr>
          <p:nvPr/>
        </p:nvSpPr>
        <p:spPr bwMode="auto">
          <a:xfrm>
            <a:off x="8532813" y="1674813"/>
            <a:ext cx="5032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0</a:t>
            </a:r>
          </a:p>
        </p:txBody>
      </p:sp>
      <p:sp>
        <p:nvSpPr>
          <p:cNvPr id="924706" name="Text Box 34"/>
          <p:cNvSpPr txBox="1">
            <a:spLocks noChangeArrowheads="1"/>
          </p:cNvSpPr>
          <p:nvPr/>
        </p:nvSpPr>
        <p:spPr bwMode="auto">
          <a:xfrm>
            <a:off x="3924300" y="2035175"/>
            <a:ext cx="790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CF</a:t>
            </a:r>
          </a:p>
        </p:txBody>
      </p:sp>
      <p:sp>
        <p:nvSpPr>
          <p:cNvPr id="924708" name="Line 36"/>
          <p:cNvSpPr>
            <a:spLocks noChangeShapeType="1"/>
          </p:cNvSpPr>
          <p:nvPr/>
        </p:nvSpPr>
        <p:spPr bwMode="auto">
          <a:xfrm flipH="1">
            <a:off x="7813675" y="18923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09" name="Line 37"/>
          <p:cNvSpPr>
            <a:spLocks noChangeShapeType="1"/>
          </p:cNvSpPr>
          <p:nvPr/>
        </p:nvSpPr>
        <p:spPr bwMode="auto">
          <a:xfrm flipH="1">
            <a:off x="7381875" y="18923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10" name="Line 38"/>
          <p:cNvSpPr>
            <a:spLocks noChangeShapeType="1"/>
          </p:cNvSpPr>
          <p:nvPr/>
        </p:nvSpPr>
        <p:spPr bwMode="auto">
          <a:xfrm flipH="1">
            <a:off x="6950075" y="18923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11" name="Line 39"/>
          <p:cNvSpPr>
            <a:spLocks noChangeShapeType="1"/>
          </p:cNvSpPr>
          <p:nvPr/>
        </p:nvSpPr>
        <p:spPr bwMode="auto">
          <a:xfrm flipH="1">
            <a:off x="6518275" y="18923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12" name="Line 40"/>
          <p:cNvSpPr>
            <a:spLocks noChangeShapeType="1"/>
          </p:cNvSpPr>
          <p:nvPr/>
        </p:nvSpPr>
        <p:spPr bwMode="auto">
          <a:xfrm flipH="1">
            <a:off x="6086475" y="18923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13" name="Line 41"/>
          <p:cNvSpPr>
            <a:spLocks noChangeShapeType="1"/>
          </p:cNvSpPr>
          <p:nvPr/>
        </p:nvSpPr>
        <p:spPr bwMode="auto">
          <a:xfrm flipH="1">
            <a:off x="5654675" y="18923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14" name="Line 42"/>
          <p:cNvSpPr>
            <a:spLocks noChangeShapeType="1"/>
          </p:cNvSpPr>
          <p:nvPr/>
        </p:nvSpPr>
        <p:spPr bwMode="auto">
          <a:xfrm flipH="1">
            <a:off x="5222875" y="18923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15" name="Line 43"/>
          <p:cNvSpPr>
            <a:spLocks noChangeShapeType="1"/>
          </p:cNvSpPr>
          <p:nvPr/>
        </p:nvSpPr>
        <p:spPr bwMode="auto">
          <a:xfrm flipH="1">
            <a:off x="4572000" y="189230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16" name="Line 44"/>
          <p:cNvSpPr>
            <a:spLocks noChangeShapeType="1"/>
          </p:cNvSpPr>
          <p:nvPr/>
        </p:nvSpPr>
        <p:spPr bwMode="auto">
          <a:xfrm flipH="1">
            <a:off x="8247063" y="18923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17" name="AutoShape 45"/>
          <p:cNvSpPr>
            <a:spLocks noChangeArrowheads="1"/>
          </p:cNvSpPr>
          <p:nvPr/>
        </p:nvSpPr>
        <p:spPr bwMode="auto">
          <a:xfrm>
            <a:off x="4427538" y="26368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718" name="AutoShape 46"/>
          <p:cNvSpPr>
            <a:spLocks noChangeArrowheads="1"/>
          </p:cNvSpPr>
          <p:nvPr/>
        </p:nvSpPr>
        <p:spPr bwMode="auto">
          <a:xfrm>
            <a:off x="8245475" y="26368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719" name="AutoShape 47"/>
          <p:cNvSpPr>
            <a:spLocks noChangeArrowheads="1"/>
          </p:cNvSpPr>
          <p:nvPr/>
        </p:nvSpPr>
        <p:spPr bwMode="auto">
          <a:xfrm>
            <a:off x="4860925" y="26368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720" name="AutoShape 48"/>
          <p:cNvSpPr>
            <a:spLocks noChangeArrowheads="1"/>
          </p:cNvSpPr>
          <p:nvPr/>
        </p:nvSpPr>
        <p:spPr bwMode="auto">
          <a:xfrm>
            <a:off x="5292725" y="26368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721" name="AutoShape 49"/>
          <p:cNvSpPr>
            <a:spLocks noChangeArrowheads="1"/>
          </p:cNvSpPr>
          <p:nvPr/>
        </p:nvSpPr>
        <p:spPr bwMode="auto">
          <a:xfrm>
            <a:off x="5726113" y="26368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722" name="AutoShape 50"/>
          <p:cNvSpPr>
            <a:spLocks noChangeArrowheads="1"/>
          </p:cNvSpPr>
          <p:nvPr/>
        </p:nvSpPr>
        <p:spPr bwMode="auto">
          <a:xfrm>
            <a:off x="6156325" y="26368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723" name="AutoShape 51"/>
          <p:cNvSpPr>
            <a:spLocks noChangeArrowheads="1"/>
          </p:cNvSpPr>
          <p:nvPr/>
        </p:nvSpPr>
        <p:spPr bwMode="auto">
          <a:xfrm>
            <a:off x="6589713" y="26368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724" name="AutoShape 52"/>
          <p:cNvSpPr>
            <a:spLocks noChangeArrowheads="1"/>
          </p:cNvSpPr>
          <p:nvPr/>
        </p:nvSpPr>
        <p:spPr bwMode="auto">
          <a:xfrm>
            <a:off x="7021513" y="26368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725" name="AutoShape 53"/>
          <p:cNvSpPr>
            <a:spLocks noChangeArrowheads="1"/>
          </p:cNvSpPr>
          <p:nvPr/>
        </p:nvSpPr>
        <p:spPr bwMode="auto">
          <a:xfrm>
            <a:off x="7454900" y="26368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4726" name="Line 54"/>
          <p:cNvSpPr>
            <a:spLocks noChangeShapeType="1"/>
          </p:cNvSpPr>
          <p:nvPr/>
        </p:nvSpPr>
        <p:spPr bwMode="auto">
          <a:xfrm>
            <a:off x="4645025" y="29257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27" name="Line 55"/>
          <p:cNvSpPr>
            <a:spLocks noChangeShapeType="1"/>
          </p:cNvSpPr>
          <p:nvPr/>
        </p:nvSpPr>
        <p:spPr bwMode="auto">
          <a:xfrm>
            <a:off x="5076825" y="29257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28" name="Line 56"/>
          <p:cNvSpPr>
            <a:spLocks noChangeShapeType="1"/>
          </p:cNvSpPr>
          <p:nvPr/>
        </p:nvSpPr>
        <p:spPr bwMode="auto">
          <a:xfrm>
            <a:off x="5508625" y="29257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29" name="Line 57"/>
          <p:cNvSpPr>
            <a:spLocks noChangeShapeType="1"/>
          </p:cNvSpPr>
          <p:nvPr/>
        </p:nvSpPr>
        <p:spPr bwMode="auto">
          <a:xfrm>
            <a:off x="5940425" y="29257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30" name="Line 58"/>
          <p:cNvSpPr>
            <a:spLocks noChangeShapeType="1"/>
          </p:cNvSpPr>
          <p:nvPr/>
        </p:nvSpPr>
        <p:spPr bwMode="auto">
          <a:xfrm>
            <a:off x="6372225" y="29257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31" name="Line 59"/>
          <p:cNvSpPr>
            <a:spLocks noChangeShapeType="1"/>
          </p:cNvSpPr>
          <p:nvPr/>
        </p:nvSpPr>
        <p:spPr bwMode="auto">
          <a:xfrm>
            <a:off x="6804025" y="29257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32" name="Line 60"/>
          <p:cNvSpPr>
            <a:spLocks noChangeShapeType="1"/>
          </p:cNvSpPr>
          <p:nvPr/>
        </p:nvSpPr>
        <p:spPr bwMode="auto">
          <a:xfrm>
            <a:off x="7235825" y="29257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33" name="Line 61"/>
          <p:cNvSpPr>
            <a:spLocks noChangeShapeType="1"/>
          </p:cNvSpPr>
          <p:nvPr/>
        </p:nvSpPr>
        <p:spPr bwMode="auto">
          <a:xfrm>
            <a:off x="7669213" y="2925763"/>
            <a:ext cx="576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34" name="Line 62"/>
          <p:cNvSpPr>
            <a:spLocks noChangeShapeType="1"/>
          </p:cNvSpPr>
          <p:nvPr/>
        </p:nvSpPr>
        <p:spPr bwMode="auto">
          <a:xfrm>
            <a:off x="4211638" y="29257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35" name="Text Box 63"/>
          <p:cNvSpPr txBox="1">
            <a:spLocks noChangeArrowheads="1"/>
          </p:cNvSpPr>
          <p:nvPr/>
        </p:nvSpPr>
        <p:spPr bwMode="auto">
          <a:xfrm>
            <a:off x="8102600" y="3068638"/>
            <a:ext cx="790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CF</a:t>
            </a:r>
          </a:p>
        </p:txBody>
      </p:sp>
      <p:sp>
        <p:nvSpPr>
          <p:cNvPr id="924736" name="Line 64"/>
          <p:cNvSpPr>
            <a:spLocks noChangeShapeType="1"/>
          </p:cNvSpPr>
          <p:nvPr/>
        </p:nvSpPr>
        <p:spPr bwMode="auto">
          <a:xfrm>
            <a:off x="4645025" y="2925763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37" name="Line 65"/>
          <p:cNvSpPr>
            <a:spLocks noChangeShapeType="1"/>
          </p:cNvSpPr>
          <p:nvPr/>
        </p:nvSpPr>
        <p:spPr bwMode="auto">
          <a:xfrm flipH="1">
            <a:off x="4211638" y="3357563"/>
            <a:ext cx="433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4738" name="Line 66"/>
          <p:cNvSpPr>
            <a:spLocks noChangeShapeType="1"/>
          </p:cNvSpPr>
          <p:nvPr/>
        </p:nvSpPr>
        <p:spPr bwMode="auto">
          <a:xfrm flipV="1">
            <a:off x="4211638" y="2925763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4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24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24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24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24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924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24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F1D78C-11EB-4D88-80B8-A144F0966FBB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6880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特点：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不丢失任何数据位。</a:t>
            </a:r>
          </a:p>
          <a:p>
            <a:pPr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mov al,40h		;01000000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rol al,1		;10000000, CF=0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rol al,1		;00000001, CF=1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rol al,1		;00000010, CF=0</a:t>
            </a:r>
          </a:p>
          <a:p>
            <a:pPr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：将一个字节的低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</a:rPr>
              <a:t>位与高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</a:rPr>
              <a:t>位进行交换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mov al,26h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rol al,4		;AL = 62h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（一）移位和循环移位指令</a:t>
            </a:r>
            <a:r>
              <a:rPr lang="en-US" altLang="zh-CN"/>
              <a:t>      </a:t>
            </a:r>
            <a:r>
              <a:rPr lang="en-US" altLang="zh-CN">
                <a:solidFill>
                  <a:srgbClr val="006600"/>
                </a:solidFill>
              </a:rPr>
              <a:t>5. </a:t>
            </a:r>
            <a:r>
              <a:rPr lang="en-US" altLang="zh-CN">
                <a:solidFill>
                  <a:srgbClr val="CC0000"/>
                </a:solidFill>
              </a:rPr>
              <a:t>ROL</a:t>
            </a:r>
            <a:r>
              <a:rPr lang="zh-CN" altLang="en-US">
                <a:solidFill>
                  <a:srgbClr val="006600"/>
                </a:solidFill>
              </a:rPr>
              <a:t>指令：循环左移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25700" name="AutoShape 4"/>
          <p:cNvSpPr>
            <a:spLocks noChangeArrowheads="1"/>
          </p:cNvSpPr>
          <p:nvPr/>
        </p:nvSpPr>
        <p:spPr bwMode="auto">
          <a:xfrm>
            <a:off x="5073650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5701" name="AutoShape 5"/>
          <p:cNvSpPr>
            <a:spLocks noChangeArrowheads="1"/>
          </p:cNvSpPr>
          <p:nvPr/>
        </p:nvSpPr>
        <p:spPr bwMode="auto">
          <a:xfrm>
            <a:off x="4211638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702" name="AutoShape 6"/>
          <p:cNvSpPr>
            <a:spLocks noChangeArrowheads="1"/>
          </p:cNvSpPr>
          <p:nvPr/>
        </p:nvSpPr>
        <p:spPr bwMode="auto">
          <a:xfrm>
            <a:off x="5507038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5703" name="AutoShape 7"/>
          <p:cNvSpPr>
            <a:spLocks noChangeArrowheads="1"/>
          </p:cNvSpPr>
          <p:nvPr/>
        </p:nvSpPr>
        <p:spPr bwMode="auto">
          <a:xfrm>
            <a:off x="5938838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5704" name="AutoShape 8"/>
          <p:cNvSpPr>
            <a:spLocks noChangeArrowheads="1"/>
          </p:cNvSpPr>
          <p:nvPr/>
        </p:nvSpPr>
        <p:spPr bwMode="auto">
          <a:xfrm>
            <a:off x="6372225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5705" name="AutoShape 9"/>
          <p:cNvSpPr>
            <a:spLocks noChangeArrowheads="1"/>
          </p:cNvSpPr>
          <p:nvPr/>
        </p:nvSpPr>
        <p:spPr bwMode="auto">
          <a:xfrm>
            <a:off x="6802438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5706" name="AutoShape 10"/>
          <p:cNvSpPr>
            <a:spLocks noChangeArrowheads="1"/>
          </p:cNvSpPr>
          <p:nvPr/>
        </p:nvSpPr>
        <p:spPr bwMode="auto">
          <a:xfrm>
            <a:off x="7235825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5707" name="AutoShape 11"/>
          <p:cNvSpPr>
            <a:spLocks noChangeArrowheads="1"/>
          </p:cNvSpPr>
          <p:nvPr/>
        </p:nvSpPr>
        <p:spPr bwMode="auto">
          <a:xfrm>
            <a:off x="7667625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5708" name="AutoShape 12"/>
          <p:cNvSpPr>
            <a:spLocks noChangeArrowheads="1"/>
          </p:cNvSpPr>
          <p:nvPr/>
        </p:nvSpPr>
        <p:spPr bwMode="auto">
          <a:xfrm>
            <a:off x="8101013" y="98107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5710" name="Text Box 14"/>
          <p:cNvSpPr txBox="1">
            <a:spLocks noChangeArrowheads="1"/>
          </p:cNvSpPr>
          <p:nvPr/>
        </p:nvSpPr>
        <p:spPr bwMode="auto">
          <a:xfrm>
            <a:off x="4067175" y="1412875"/>
            <a:ext cx="790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CF</a:t>
            </a:r>
          </a:p>
        </p:txBody>
      </p:sp>
      <p:sp>
        <p:nvSpPr>
          <p:cNvPr id="925712" name="Line 16"/>
          <p:cNvSpPr>
            <a:spLocks noChangeShapeType="1"/>
          </p:cNvSpPr>
          <p:nvPr/>
        </p:nvSpPr>
        <p:spPr bwMode="auto">
          <a:xfrm flipH="1">
            <a:off x="795655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5713" name="Line 17"/>
          <p:cNvSpPr>
            <a:spLocks noChangeShapeType="1"/>
          </p:cNvSpPr>
          <p:nvPr/>
        </p:nvSpPr>
        <p:spPr bwMode="auto">
          <a:xfrm flipH="1">
            <a:off x="752475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5714" name="Line 18"/>
          <p:cNvSpPr>
            <a:spLocks noChangeShapeType="1"/>
          </p:cNvSpPr>
          <p:nvPr/>
        </p:nvSpPr>
        <p:spPr bwMode="auto">
          <a:xfrm flipH="1">
            <a:off x="709295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5715" name="Line 19"/>
          <p:cNvSpPr>
            <a:spLocks noChangeShapeType="1"/>
          </p:cNvSpPr>
          <p:nvPr/>
        </p:nvSpPr>
        <p:spPr bwMode="auto">
          <a:xfrm flipH="1">
            <a:off x="666115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5716" name="Line 20"/>
          <p:cNvSpPr>
            <a:spLocks noChangeShapeType="1"/>
          </p:cNvSpPr>
          <p:nvPr/>
        </p:nvSpPr>
        <p:spPr bwMode="auto">
          <a:xfrm flipH="1">
            <a:off x="622935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5717" name="Line 21"/>
          <p:cNvSpPr>
            <a:spLocks noChangeShapeType="1"/>
          </p:cNvSpPr>
          <p:nvPr/>
        </p:nvSpPr>
        <p:spPr bwMode="auto">
          <a:xfrm flipH="1">
            <a:off x="579755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5718" name="Line 22"/>
          <p:cNvSpPr>
            <a:spLocks noChangeShapeType="1"/>
          </p:cNvSpPr>
          <p:nvPr/>
        </p:nvSpPr>
        <p:spPr bwMode="auto">
          <a:xfrm flipH="1">
            <a:off x="5365750" y="127000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5719" name="Line 23"/>
          <p:cNvSpPr>
            <a:spLocks noChangeShapeType="1"/>
          </p:cNvSpPr>
          <p:nvPr/>
        </p:nvSpPr>
        <p:spPr bwMode="auto">
          <a:xfrm flipH="1">
            <a:off x="4714875" y="127000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5720" name="Line 24"/>
          <p:cNvSpPr>
            <a:spLocks noChangeShapeType="1"/>
          </p:cNvSpPr>
          <p:nvPr/>
        </p:nvSpPr>
        <p:spPr bwMode="auto">
          <a:xfrm flipH="1">
            <a:off x="8386763" y="1268413"/>
            <a:ext cx="3635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5743" name="Line 47"/>
          <p:cNvSpPr>
            <a:spLocks noChangeShapeType="1"/>
          </p:cNvSpPr>
          <p:nvPr/>
        </p:nvSpPr>
        <p:spPr bwMode="auto">
          <a:xfrm flipH="1">
            <a:off x="5291138" y="1654175"/>
            <a:ext cx="3459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5744" name="Line 48"/>
          <p:cNvSpPr>
            <a:spLocks noChangeShapeType="1"/>
          </p:cNvSpPr>
          <p:nvPr/>
        </p:nvSpPr>
        <p:spPr bwMode="auto">
          <a:xfrm>
            <a:off x="5291138" y="1293813"/>
            <a:ext cx="0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5745" name="Line 49"/>
          <p:cNvSpPr>
            <a:spLocks noChangeShapeType="1"/>
          </p:cNvSpPr>
          <p:nvPr/>
        </p:nvSpPr>
        <p:spPr bwMode="auto">
          <a:xfrm>
            <a:off x="8750300" y="1268413"/>
            <a:ext cx="0" cy="38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25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25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25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25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925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25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925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41887-4628-4F66-B612-CF6D655C02C3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424863" cy="467995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Courier New" pitchFamily="49" charset="0"/>
              </a:rPr>
              <a:t>例：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zh-CN" altLang="en-US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 al,01h	;00000001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ror al,1		;10000000, CF=1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ror al,1		;01000000, CF=0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（一）移位和循环移位指令</a:t>
            </a:r>
            <a:r>
              <a:rPr lang="en-US" altLang="zh-CN"/>
              <a:t>      </a:t>
            </a:r>
            <a:r>
              <a:rPr lang="en-US" altLang="zh-CN">
                <a:solidFill>
                  <a:srgbClr val="006600"/>
                </a:solidFill>
              </a:rPr>
              <a:t>6. </a:t>
            </a:r>
            <a:r>
              <a:rPr lang="en-US" altLang="zh-CN">
                <a:solidFill>
                  <a:srgbClr val="CC0000"/>
                </a:solidFill>
              </a:rPr>
              <a:t>ROR</a:t>
            </a:r>
            <a:r>
              <a:rPr lang="zh-CN" altLang="en-US">
                <a:solidFill>
                  <a:srgbClr val="006600"/>
                </a:solidFill>
              </a:rPr>
              <a:t>指令：循环右移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26745" name="AutoShape 25"/>
          <p:cNvSpPr>
            <a:spLocks noChangeArrowheads="1"/>
          </p:cNvSpPr>
          <p:nvPr/>
        </p:nvSpPr>
        <p:spPr bwMode="auto">
          <a:xfrm>
            <a:off x="4427538" y="10525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6746" name="AutoShape 26"/>
          <p:cNvSpPr>
            <a:spLocks noChangeArrowheads="1"/>
          </p:cNvSpPr>
          <p:nvPr/>
        </p:nvSpPr>
        <p:spPr bwMode="auto">
          <a:xfrm>
            <a:off x="8245475" y="10525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6747" name="AutoShape 27"/>
          <p:cNvSpPr>
            <a:spLocks noChangeArrowheads="1"/>
          </p:cNvSpPr>
          <p:nvPr/>
        </p:nvSpPr>
        <p:spPr bwMode="auto">
          <a:xfrm>
            <a:off x="4860925" y="10525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6748" name="AutoShape 28"/>
          <p:cNvSpPr>
            <a:spLocks noChangeArrowheads="1"/>
          </p:cNvSpPr>
          <p:nvPr/>
        </p:nvSpPr>
        <p:spPr bwMode="auto">
          <a:xfrm>
            <a:off x="5292725" y="10525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6749" name="AutoShape 29"/>
          <p:cNvSpPr>
            <a:spLocks noChangeArrowheads="1"/>
          </p:cNvSpPr>
          <p:nvPr/>
        </p:nvSpPr>
        <p:spPr bwMode="auto">
          <a:xfrm>
            <a:off x="5726113" y="10525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6750" name="AutoShape 30"/>
          <p:cNvSpPr>
            <a:spLocks noChangeArrowheads="1"/>
          </p:cNvSpPr>
          <p:nvPr/>
        </p:nvSpPr>
        <p:spPr bwMode="auto">
          <a:xfrm>
            <a:off x="6156325" y="10525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6751" name="AutoShape 31"/>
          <p:cNvSpPr>
            <a:spLocks noChangeArrowheads="1"/>
          </p:cNvSpPr>
          <p:nvPr/>
        </p:nvSpPr>
        <p:spPr bwMode="auto">
          <a:xfrm>
            <a:off x="6589713" y="10525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6752" name="AutoShape 32"/>
          <p:cNvSpPr>
            <a:spLocks noChangeArrowheads="1"/>
          </p:cNvSpPr>
          <p:nvPr/>
        </p:nvSpPr>
        <p:spPr bwMode="auto">
          <a:xfrm>
            <a:off x="7021513" y="10525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6753" name="AutoShape 33"/>
          <p:cNvSpPr>
            <a:spLocks noChangeArrowheads="1"/>
          </p:cNvSpPr>
          <p:nvPr/>
        </p:nvSpPr>
        <p:spPr bwMode="auto">
          <a:xfrm>
            <a:off x="7454900" y="10525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6754" name="Line 34"/>
          <p:cNvSpPr>
            <a:spLocks noChangeShapeType="1"/>
          </p:cNvSpPr>
          <p:nvPr/>
        </p:nvSpPr>
        <p:spPr bwMode="auto">
          <a:xfrm>
            <a:off x="4645025" y="13414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6755" name="Line 35"/>
          <p:cNvSpPr>
            <a:spLocks noChangeShapeType="1"/>
          </p:cNvSpPr>
          <p:nvPr/>
        </p:nvSpPr>
        <p:spPr bwMode="auto">
          <a:xfrm>
            <a:off x="5076825" y="13414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6756" name="Line 36"/>
          <p:cNvSpPr>
            <a:spLocks noChangeShapeType="1"/>
          </p:cNvSpPr>
          <p:nvPr/>
        </p:nvSpPr>
        <p:spPr bwMode="auto">
          <a:xfrm>
            <a:off x="5508625" y="13414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6757" name="Line 37"/>
          <p:cNvSpPr>
            <a:spLocks noChangeShapeType="1"/>
          </p:cNvSpPr>
          <p:nvPr/>
        </p:nvSpPr>
        <p:spPr bwMode="auto">
          <a:xfrm>
            <a:off x="5940425" y="13414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6758" name="Line 38"/>
          <p:cNvSpPr>
            <a:spLocks noChangeShapeType="1"/>
          </p:cNvSpPr>
          <p:nvPr/>
        </p:nvSpPr>
        <p:spPr bwMode="auto">
          <a:xfrm>
            <a:off x="6372225" y="13414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6759" name="Line 39"/>
          <p:cNvSpPr>
            <a:spLocks noChangeShapeType="1"/>
          </p:cNvSpPr>
          <p:nvPr/>
        </p:nvSpPr>
        <p:spPr bwMode="auto">
          <a:xfrm>
            <a:off x="6804025" y="13414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6760" name="Line 40"/>
          <p:cNvSpPr>
            <a:spLocks noChangeShapeType="1"/>
          </p:cNvSpPr>
          <p:nvPr/>
        </p:nvSpPr>
        <p:spPr bwMode="auto">
          <a:xfrm>
            <a:off x="7235825" y="13414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6761" name="Line 41"/>
          <p:cNvSpPr>
            <a:spLocks noChangeShapeType="1"/>
          </p:cNvSpPr>
          <p:nvPr/>
        </p:nvSpPr>
        <p:spPr bwMode="auto">
          <a:xfrm>
            <a:off x="7669213" y="1341438"/>
            <a:ext cx="576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6762" name="Line 42"/>
          <p:cNvSpPr>
            <a:spLocks noChangeShapeType="1"/>
          </p:cNvSpPr>
          <p:nvPr/>
        </p:nvSpPr>
        <p:spPr bwMode="auto">
          <a:xfrm>
            <a:off x="4211638" y="13414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6763" name="Text Box 43"/>
          <p:cNvSpPr txBox="1">
            <a:spLocks noChangeArrowheads="1"/>
          </p:cNvSpPr>
          <p:nvPr/>
        </p:nvSpPr>
        <p:spPr bwMode="auto">
          <a:xfrm>
            <a:off x="8102600" y="1484313"/>
            <a:ext cx="790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CF</a:t>
            </a:r>
          </a:p>
        </p:txBody>
      </p:sp>
      <p:sp>
        <p:nvSpPr>
          <p:cNvPr id="926764" name="Line 44"/>
          <p:cNvSpPr>
            <a:spLocks noChangeShapeType="1"/>
          </p:cNvSpPr>
          <p:nvPr/>
        </p:nvSpPr>
        <p:spPr bwMode="auto">
          <a:xfrm>
            <a:off x="7667625" y="1341438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6765" name="Line 45"/>
          <p:cNvSpPr>
            <a:spLocks noChangeShapeType="1"/>
          </p:cNvSpPr>
          <p:nvPr/>
        </p:nvSpPr>
        <p:spPr bwMode="auto">
          <a:xfrm flipH="1">
            <a:off x="4211638" y="1773238"/>
            <a:ext cx="34559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6766" name="Line 46"/>
          <p:cNvSpPr>
            <a:spLocks noChangeShapeType="1"/>
          </p:cNvSpPr>
          <p:nvPr/>
        </p:nvSpPr>
        <p:spPr bwMode="auto">
          <a:xfrm flipV="1">
            <a:off x="4211638" y="1341438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645F82-A85C-4424-BC29-C9ADB59A5201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713788" cy="58769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RCL</a:t>
            </a:r>
            <a:r>
              <a:rPr lang="zh-CN" altLang="en-US">
                <a:latin typeface="Times New Roman" pitchFamily="18" charset="0"/>
              </a:rPr>
              <a:t>指令：带进位的循环左移</a:t>
            </a: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RCR</a:t>
            </a:r>
            <a:r>
              <a:rPr lang="zh-CN" altLang="en-US">
                <a:latin typeface="Times New Roman" pitchFamily="18" charset="0"/>
              </a:rPr>
              <a:t>指令：带进位的循环右移</a:t>
            </a: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例：从进位标志中恢复一个位。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.data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testval BYTE 01101010b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.code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shr testval,1	</a:t>
            </a:r>
            <a:r>
              <a:rPr lang="en-US" altLang="zh-CN" sz="2400">
                <a:solidFill>
                  <a:srgbClr val="5F5F5F"/>
                </a:solidFill>
                <a:latin typeface="Courier New" pitchFamily="49" charset="0"/>
              </a:rPr>
              <a:t>;shift LSB into Carry flag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jc  quit		</a:t>
            </a:r>
            <a:r>
              <a:rPr lang="en-US" altLang="zh-CN" sz="2400">
                <a:solidFill>
                  <a:srgbClr val="5F5F5F"/>
                </a:solidFill>
                <a:latin typeface="Courier New" pitchFamily="49" charset="0"/>
              </a:rPr>
              <a:t>;exit if Carry flag set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rcl testval,1	</a:t>
            </a:r>
            <a:r>
              <a:rPr lang="en-US" altLang="zh-CN" sz="2400">
                <a:solidFill>
                  <a:srgbClr val="5F5F5F"/>
                </a:solidFill>
                <a:latin typeface="Courier New" pitchFamily="49" charset="0"/>
              </a:rPr>
              <a:t>;else restore the number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（一）移位和循环移位指令</a:t>
            </a:r>
            <a:r>
              <a:rPr lang="en-US" altLang="zh-CN"/>
              <a:t>      </a:t>
            </a:r>
            <a:r>
              <a:rPr lang="en-US" altLang="zh-CN">
                <a:solidFill>
                  <a:srgbClr val="006600"/>
                </a:solidFill>
              </a:rPr>
              <a:t>7. </a:t>
            </a:r>
            <a:r>
              <a:rPr lang="en-US" altLang="zh-CN">
                <a:solidFill>
                  <a:srgbClr val="CC0000"/>
                </a:solidFill>
              </a:rPr>
              <a:t>RCL</a:t>
            </a:r>
            <a:r>
              <a:rPr lang="zh-CN" altLang="en-US">
                <a:solidFill>
                  <a:srgbClr val="006600"/>
                </a:solidFill>
              </a:rPr>
              <a:t>指令和</a:t>
            </a:r>
            <a:r>
              <a:rPr lang="en-US" altLang="zh-CN">
                <a:solidFill>
                  <a:srgbClr val="CC0000"/>
                </a:solidFill>
              </a:rPr>
              <a:t>RCR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27770" name="AutoShape 26"/>
          <p:cNvSpPr>
            <a:spLocks noChangeArrowheads="1"/>
          </p:cNvSpPr>
          <p:nvPr/>
        </p:nvSpPr>
        <p:spPr bwMode="auto">
          <a:xfrm>
            <a:off x="4714875" y="16748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71" name="AutoShape 27"/>
          <p:cNvSpPr>
            <a:spLocks noChangeArrowheads="1"/>
          </p:cNvSpPr>
          <p:nvPr/>
        </p:nvSpPr>
        <p:spPr bwMode="auto">
          <a:xfrm>
            <a:off x="3852863" y="16748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72" name="AutoShape 28"/>
          <p:cNvSpPr>
            <a:spLocks noChangeArrowheads="1"/>
          </p:cNvSpPr>
          <p:nvPr/>
        </p:nvSpPr>
        <p:spPr bwMode="auto">
          <a:xfrm>
            <a:off x="5148263" y="16748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73" name="AutoShape 29"/>
          <p:cNvSpPr>
            <a:spLocks noChangeArrowheads="1"/>
          </p:cNvSpPr>
          <p:nvPr/>
        </p:nvSpPr>
        <p:spPr bwMode="auto">
          <a:xfrm>
            <a:off x="5580063" y="16748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74" name="AutoShape 30"/>
          <p:cNvSpPr>
            <a:spLocks noChangeArrowheads="1"/>
          </p:cNvSpPr>
          <p:nvPr/>
        </p:nvSpPr>
        <p:spPr bwMode="auto">
          <a:xfrm>
            <a:off x="6013450" y="16748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75" name="AutoShape 31"/>
          <p:cNvSpPr>
            <a:spLocks noChangeArrowheads="1"/>
          </p:cNvSpPr>
          <p:nvPr/>
        </p:nvSpPr>
        <p:spPr bwMode="auto">
          <a:xfrm>
            <a:off x="6443663" y="16748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76" name="AutoShape 32"/>
          <p:cNvSpPr>
            <a:spLocks noChangeArrowheads="1"/>
          </p:cNvSpPr>
          <p:nvPr/>
        </p:nvSpPr>
        <p:spPr bwMode="auto">
          <a:xfrm>
            <a:off x="6877050" y="16748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77" name="AutoShape 33"/>
          <p:cNvSpPr>
            <a:spLocks noChangeArrowheads="1"/>
          </p:cNvSpPr>
          <p:nvPr/>
        </p:nvSpPr>
        <p:spPr bwMode="auto">
          <a:xfrm>
            <a:off x="7308850" y="16748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78" name="AutoShape 34"/>
          <p:cNvSpPr>
            <a:spLocks noChangeArrowheads="1"/>
          </p:cNvSpPr>
          <p:nvPr/>
        </p:nvSpPr>
        <p:spPr bwMode="auto">
          <a:xfrm>
            <a:off x="7742238" y="1674813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79" name="Text Box 35"/>
          <p:cNvSpPr txBox="1">
            <a:spLocks noChangeArrowheads="1"/>
          </p:cNvSpPr>
          <p:nvPr/>
        </p:nvSpPr>
        <p:spPr bwMode="auto">
          <a:xfrm>
            <a:off x="3708400" y="1243013"/>
            <a:ext cx="790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CF</a:t>
            </a:r>
          </a:p>
        </p:txBody>
      </p:sp>
      <p:sp>
        <p:nvSpPr>
          <p:cNvPr id="927780" name="Line 36"/>
          <p:cNvSpPr>
            <a:spLocks noChangeShapeType="1"/>
          </p:cNvSpPr>
          <p:nvPr/>
        </p:nvSpPr>
        <p:spPr bwMode="auto">
          <a:xfrm flipH="1">
            <a:off x="7597775" y="19637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781" name="Line 37"/>
          <p:cNvSpPr>
            <a:spLocks noChangeShapeType="1"/>
          </p:cNvSpPr>
          <p:nvPr/>
        </p:nvSpPr>
        <p:spPr bwMode="auto">
          <a:xfrm flipH="1">
            <a:off x="7165975" y="19637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782" name="Line 38"/>
          <p:cNvSpPr>
            <a:spLocks noChangeShapeType="1"/>
          </p:cNvSpPr>
          <p:nvPr/>
        </p:nvSpPr>
        <p:spPr bwMode="auto">
          <a:xfrm flipH="1">
            <a:off x="6734175" y="19637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783" name="Line 39"/>
          <p:cNvSpPr>
            <a:spLocks noChangeShapeType="1"/>
          </p:cNvSpPr>
          <p:nvPr/>
        </p:nvSpPr>
        <p:spPr bwMode="auto">
          <a:xfrm flipH="1">
            <a:off x="6302375" y="19637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784" name="Line 40"/>
          <p:cNvSpPr>
            <a:spLocks noChangeShapeType="1"/>
          </p:cNvSpPr>
          <p:nvPr/>
        </p:nvSpPr>
        <p:spPr bwMode="auto">
          <a:xfrm flipH="1">
            <a:off x="5870575" y="19637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785" name="Line 41"/>
          <p:cNvSpPr>
            <a:spLocks noChangeShapeType="1"/>
          </p:cNvSpPr>
          <p:nvPr/>
        </p:nvSpPr>
        <p:spPr bwMode="auto">
          <a:xfrm flipH="1">
            <a:off x="5438775" y="19637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786" name="Line 42"/>
          <p:cNvSpPr>
            <a:spLocks noChangeShapeType="1"/>
          </p:cNvSpPr>
          <p:nvPr/>
        </p:nvSpPr>
        <p:spPr bwMode="auto">
          <a:xfrm flipH="1">
            <a:off x="5006975" y="1963738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787" name="Line 43"/>
          <p:cNvSpPr>
            <a:spLocks noChangeShapeType="1"/>
          </p:cNvSpPr>
          <p:nvPr/>
        </p:nvSpPr>
        <p:spPr bwMode="auto">
          <a:xfrm flipH="1">
            <a:off x="4356100" y="1963738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788" name="Line 44"/>
          <p:cNvSpPr>
            <a:spLocks noChangeShapeType="1"/>
          </p:cNvSpPr>
          <p:nvPr/>
        </p:nvSpPr>
        <p:spPr bwMode="auto">
          <a:xfrm flipH="1">
            <a:off x="8027988" y="1962150"/>
            <a:ext cx="3635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789" name="Line 45"/>
          <p:cNvSpPr>
            <a:spLocks noChangeShapeType="1"/>
          </p:cNvSpPr>
          <p:nvPr/>
        </p:nvSpPr>
        <p:spPr bwMode="auto">
          <a:xfrm flipH="1">
            <a:off x="4068763" y="2347913"/>
            <a:ext cx="43227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790" name="Line 46"/>
          <p:cNvSpPr>
            <a:spLocks noChangeShapeType="1"/>
          </p:cNvSpPr>
          <p:nvPr/>
        </p:nvSpPr>
        <p:spPr bwMode="auto">
          <a:xfrm>
            <a:off x="4068763" y="1987550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791" name="Line 47"/>
          <p:cNvSpPr>
            <a:spLocks noChangeShapeType="1"/>
          </p:cNvSpPr>
          <p:nvPr/>
        </p:nvSpPr>
        <p:spPr bwMode="auto">
          <a:xfrm>
            <a:off x="8391525" y="1962150"/>
            <a:ext cx="0" cy="385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792" name="AutoShape 48"/>
          <p:cNvSpPr>
            <a:spLocks noChangeArrowheads="1"/>
          </p:cNvSpPr>
          <p:nvPr/>
        </p:nvSpPr>
        <p:spPr bwMode="auto">
          <a:xfrm>
            <a:off x="3994150" y="32131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93" name="AutoShape 49"/>
          <p:cNvSpPr>
            <a:spLocks noChangeArrowheads="1"/>
          </p:cNvSpPr>
          <p:nvPr/>
        </p:nvSpPr>
        <p:spPr bwMode="auto">
          <a:xfrm>
            <a:off x="7812088" y="32131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94" name="AutoShape 50"/>
          <p:cNvSpPr>
            <a:spLocks noChangeArrowheads="1"/>
          </p:cNvSpPr>
          <p:nvPr/>
        </p:nvSpPr>
        <p:spPr bwMode="auto">
          <a:xfrm>
            <a:off x="4427538" y="32131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95" name="AutoShape 51"/>
          <p:cNvSpPr>
            <a:spLocks noChangeArrowheads="1"/>
          </p:cNvSpPr>
          <p:nvPr/>
        </p:nvSpPr>
        <p:spPr bwMode="auto">
          <a:xfrm>
            <a:off x="4859338" y="32131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96" name="AutoShape 52"/>
          <p:cNvSpPr>
            <a:spLocks noChangeArrowheads="1"/>
          </p:cNvSpPr>
          <p:nvPr/>
        </p:nvSpPr>
        <p:spPr bwMode="auto">
          <a:xfrm>
            <a:off x="5292725" y="32131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97" name="AutoShape 53"/>
          <p:cNvSpPr>
            <a:spLocks noChangeArrowheads="1"/>
          </p:cNvSpPr>
          <p:nvPr/>
        </p:nvSpPr>
        <p:spPr bwMode="auto">
          <a:xfrm>
            <a:off x="5722938" y="32131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98" name="AutoShape 54"/>
          <p:cNvSpPr>
            <a:spLocks noChangeArrowheads="1"/>
          </p:cNvSpPr>
          <p:nvPr/>
        </p:nvSpPr>
        <p:spPr bwMode="auto">
          <a:xfrm>
            <a:off x="6156325" y="32131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799" name="AutoShape 55"/>
          <p:cNvSpPr>
            <a:spLocks noChangeArrowheads="1"/>
          </p:cNvSpPr>
          <p:nvPr/>
        </p:nvSpPr>
        <p:spPr bwMode="auto">
          <a:xfrm>
            <a:off x="6588125" y="32131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800" name="AutoShape 56"/>
          <p:cNvSpPr>
            <a:spLocks noChangeArrowheads="1"/>
          </p:cNvSpPr>
          <p:nvPr/>
        </p:nvSpPr>
        <p:spPr bwMode="auto">
          <a:xfrm>
            <a:off x="7021513" y="32131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·</a:t>
            </a:r>
            <a:endParaRPr lang="en-US" altLang="zh-CN"/>
          </a:p>
        </p:txBody>
      </p:sp>
      <p:sp>
        <p:nvSpPr>
          <p:cNvPr id="927801" name="Line 57"/>
          <p:cNvSpPr>
            <a:spLocks noChangeShapeType="1"/>
          </p:cNvSpPr>
          <p:nvPr/>
        </p:nvSpPr>
        <p:spPr bwMode="auto">
          <a:xfrm>
            <a:off x="4211638" y="350202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802" name="Line 58"/>
          <p:cNvSpPr>
            <a:spLocks noChangeShapeType="1"/>
          </p:cNvSpPr>
          <p:nvPr/>
        </p:nvSpPr>
        <p:spPr bwMode="auto">
          <a:xfrm>
            <a:off x="4643438" y="350202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803" name="Line 59"/>
          <p:cNvSpPr>
            <a:spLocks noChangeShapeType="1"/>
          </p:cNvSpPr>
          <p:nvPr/>
        </p:nvSpPr>
        <p:spPr bwMode="auto">
          <a:xfrm>
            <a:off x="5075238" y="350202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804" name="Line 60"/>
          <p:cNvSpPr>
            <a:spLocks noChangeShapeType="1"/>
          </p:cNvSpPr>
          <p:nvPr/>
        </p:nvSpPr>
        <p:spPr bwMode="auto">
          <a:xfrm>
            <a:off x="5507038" y="350202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805" name="Line 61"/>
          <p:cNvSpPr>
            <a:spLocks noChangeShapeType="1"/>
          </p:cNvSpPr>
          <p:nvPr/>
        </p:nvSpPr>
        <p:spPr bwMode="auto">
          <a:xfrm>
            <a:off x="5938838" y="350202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806" name="Line 62"/>
          <p:cNvSpPr>
            <a:spLocks noChangeShapeType="1"/>
          </p:cNvSpPr>
          <p:nvPr/>
        </p:nvSpPr>
        <p:spPr bwMode="auto">
          <a:xfrm>
            <a:off x="6370638" y="350202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807" name="Line 63"/>
          <p:cNvSpPr>
            <a:spLocks noChangeShapeType="1"/>
          </p:cNvSpPr>
          <p:nvPr/>
        </p:nvSpPr>
        <p:spPr bwMode="auto">
          <a:xfrm>
            <a:off x="6802438" y="350202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808" name="Line 64"/>
          <p:cNvSpPr>
            <a:spLocks noChangeShapeType="1"/>
          </p:cNvSpPr>
          <p:nvPr/>
        </p:nvSpPr>
        <p:spPr bwMode="auto">
          <a:xfrm>
            <a:off x="7235825" y="3502025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809" name="Line 65"/>
          <p:cNvSpPr>
            <a:spLocks noChangeShapeType="1"/>
          </p:cNvSpPr>
          <p:nvPr/>
        </p:nvSpPr>
        <p:spPr bwMode="auto">
          <a:xfrm>
            <a:off x="3778250" y="350202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810" name="Text Box 66"/>
          <p:cNvSpPr txBox="1">
            <a:spLocks noChangeArrowheads="1"/>
          </p:cNvSpPr>
          <p:nvPr/>
        </p:nvSpPr>
        <p:spPr bwMode="auto">
          <a:xfrm>
            <a:off x="7669213" y="2779713"/>
            <a:ext cx="790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CF</a:t>
            </a:r>
          </a:p>
        </p:txBody>
      </p:sp>
      <p:sp>
        <p:nvSpPr>
          <p:cNvPr id="927811" name="Line 67"/>
          <p:cNvSpPr>
            <a:spLocks noChangeShapeType="1"/>
          </p:cNvSpPr>
          <p:nvPr/>
        </p:nvSpPr>
        <p:spPr bwMode="auto">
          <a:xfrm>
            <a:off x="8027988" y="3502025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812" name="Line 68"/>
          <p:cNvSpPr>
            <a:spLocks noChangeShapeType="1"/>
          </p:cNvSpPr>
          <p:nvPr/>
        </p:nvSpPr>
        <p:spPr bwMode="auto">
          <a:xfrm flipH="1">
            <a:off x="3778250" y="3933825"/>
            <a:ext cx="42497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7813" name="Line 69"/>
          <p:cNvSpPr>
            <a:spLocks noChangeShapeType="1"/>
          </p:cNvSpPr>
          <p:nvPr/>
        </p:nvSpPr>
        <p:spPr bwMode="auto">
          <a:xfrm flipV="1">
            <a:off x="3778250" y="3502025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7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27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27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27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27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27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27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5EC988-C9A4-4822-A0F1-359FD21107A3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713788" cy="58769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要求至少是</a:t>
            </a:r>
            <a:r>
              <a:rPr lang="en-US" altLang="zh-CN">
                <a:latin typeface="Times New Roman" pitchFamily="18" charset="0"/>
              </a:rPr>
              <a:t>Intel 386</a:t>
            </a:r>
            <a:r>
              <a:rPr lang="zh-CN" altLang="en-US">
                <a:latin typeface="Times New Roman" pitchFamily="18" charset="0"/>
              </a:rPr>
              <a:t>处理器。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SHLD </a:t>
            </a:r>
            <a:r>
              <a:rPr lang="zh-CN" altLang="en-US">
                <a:latin typeface="Times New Roman" pitchFamily="18" charset="0"/>
              </a:rPr>
              <a:t>指令：</a:t>
            </a:r>
            <a:r>
              <a:rPr lang="zh-CN" altLang="en-US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双精度左移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Sh</a:t>
            </a:r>
            <a:r>
              <a:rPr lang="en-US" altLang="zh-CN">
                <a:latin typeface="Times New Roman" pitchFamily="18" charset="0"/>
              </a:rPr>
              <a:t>ift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zh-CN">
                <a:latin typeface="Times New Roman" pitchFamily="18" charset="0"/>
              </a:rPr>
              <a:t>eft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ouble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格式：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SHLD </a:t>
            </a:r>
            <a:r>
              <a:rPr lang="zh-CN" altLang="en-US">
                <a:solidFill>
                  <a:srgbClr val="0000FF"/>
                </a:solidFill>
                <a:latin typeface="Courier New" pitchFamily="49" charset="0"/>
              </a:rPr>
              <a:t>目的操作数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Courier New" pitchFamily="49" charset="0"/>
              </a:rPr>
              <a:t>源操作数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,</a:t>
            </a:r>
            <a:r>
              <a:rPr lang="zh-CN" altLang="en-US">
                <a:solidFill>
                  <a:srgbClr val="0000FF"/>
                </a:solidFill>
                <a:latin typeface="Courier New" pitchFamily="49" charset="0"/>
              </a:rPr>
              <a:t>移位位数</a:t>
            </a:r>
          </a:p>
          <a:p>
            <a:pPr marL="143986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itchFamily="49" charset="0"/>
              </a:rPr>
              <a:t>SHLD reg16,reg16,CL/imm8</a:t>
            </a:r>
          </a:p>
          <a:p>
            <a:pPr marL="143986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itchFamily="49" charset="0"/>
              </a:rPr>
              <a:t>SHLD mem16,reg16,CL/imm8</a:t>
            </a:r>
          </a:p>
          <a:p>
            <a:pPr marL="143986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itchFamily="49" charset="0"/>
              </a:rPr>
              <a:t>SHLD reg32,reg32,CL/imm8</a:t>
            </a:r>
          </a:p>
          <a:p>
            <a:pPr marL="143986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itchFamily="49" charset="0"/>
              </a:rPr>
              <a:t>SHLD mem32,reg32,CL/imm8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功能：将目的操作数左移指定的位数，低位空出来的位用源操作数的高位填充。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不影响源操作数，影响</a:t>
            </a:r>
            <a:r>
              <a:rPr lang="en-US" altLang="zh-CN">
                <a:latin typeface="Times New Roman" pitchFamily="18" charset="0"/>
              </a:rPr>
              <a:t>SF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ZF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AF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PF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CF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SHRD </a:t>
            </a:r>
            <a:r>
              <a:rPr lang="zh-CN" altLang="en-US">
                <a:latin typeface="Times New Roman" pitchFamily="18" charset="0"/>
              </a:rPr>
              <a:t>指令：</a:t>
            </a:r>
            <a:r>
              <a:rPr lang="zh-CN" altLang="en-US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双精度右移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Sh</a:t>
            </a:r>
            <a:r>
              <a:rPr lang="en-US" altLang="zh-CN">
                <a:latin typeface="Times New Roman" pitchFamily="18" charset="0"/>
              </a:rPr>
              <a:t>ift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ight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ouble</a:t>
            </a:r>
            <a:br>
              <a:rPr lang="en-US" altLang="zh-CN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将目的操作数右移指定的位数，空出来的位由源操作数的低位填充。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（一）移位和循环移位指令</a:t>
            </a:r>
            <a:r>
              <a:rPr lang="en-US" altLang="zh-CN"/>
              <a:t>      </a:t>
            </a:r>
            <a:r>
              <a:rPr lang="en-US" altLang="zh-CN">
                <a:solidFill>
                  <a:srgbClr val="006600"/>
                </a:solidFill>
              </a:rPr>
              <a:t>8. </a:t>
            </a:r>
            <a:r>
              <a:rPr lang="en-US" altLang="zh-CN">
                <a:solidFill>
                  <a:srgbClr val="CC0000"/>
                </a:solidFill>
              </a:rPr>
              <a:t>SHLD</a:t>
            </a:r>
            <a:r>
              <a:rPr lang="en-US" altLang="zh-CN">
                <a:solidFill>
                  <a:srgbClr val="006600"/>
                </a:solidFill>
              </a:rPr>
              <a:t>/</a:t>
            </a:r>
            <a:r>
              <a:rPr lang="en-US" altLang="zh-CN">
                <a:solidFill>
                  <a:srgbClr val="CC0000"/>
                </a:solidFill>
              </a:rPr>
              <a:t>SHRD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B2CAC1-A5B7-49A5-AF8F-9863D58B9F00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3673475" cy="57324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.data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wval WORD 9BA6h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.code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mov  ax,0AC36h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shld wval,ax,4</a:t>
            </a:r>
          </a:p>
          <a:p>
            <a:pPr>
              <a:spcBef>
                <a:spcPct val="0"/>
              </a:spcBef>
            </a:pPr>
            <a:endParaRPr lang="zh-CN" altLang="en-US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mov  ax,234Bh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mov  dx,7654h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shrd ax,dx,4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（一）移位和循环移位指令</a:t>
            </a:r>
            <a:r>
              <a:rPr lang="en-US" altLang="zh-CN"/>
              <a:t>      </a:t>
            </a:r>
            <a:r>
              <a:rPr lang="en-US" altLang="zh-CN">
                <a:solidFill>
                  <a:srgbClr val="006600"/>
                </a:solidFill>
              </a:rPr>
              <a:t>8. </a:t>
            </a:r>
            <a:r>
              <a:rPr lang="en-US" altLang="zh-CN">
                <a:solidFill>
                  <a:srgbClr val="CC0000"/>
                </a:solidFill>
              </a:rPr>
              <a:t>SHLD</a:t>
            </a:r>
            <a:r>
              <a:rPr lang="en-US" altLang="zh-CN">
                <a:solidFill>
                  <a:srgbClr val="006600"/>
                </a:solidFill>
              </a:rPr>
              <a:t>/</a:t>
            </a:r>
            <a:r>
              <a:rPr lang="en-US" altLang="zh-CN">
                <a:solidFill>
                  <a:srgbClr val="CC0000"/>
                </a:solidFill>
              </a:rPr>
              <a:t>SHRD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5219700" y="2133600"/>
            <a:ext cx="10795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9</a:t>
            </a:r>
            <a:r>
              <a:rPr lang="en-US" altLang="zh-CN">
                <a:solidFill>
                  <a:srgbClr val="FF0000"/>
                </a:solidFill>
              </a:rPr>
              <a:t>BA6</a:t>
            </a:r>
          </a:p>
        </p:txBody>
      </p:sp>
      <p:sp>
        <p:nvSpPr>
          <p:cNvPr id="929797" name="Line 5"/>
          <p:cNvSpPr>
            <a:spLocks noChangeShapeType="1"/>
          </p:cNvSpPr>
          <p:nvPr/>
        </p:nvSpPr>
        <p:spPr bwMode="auto">
          <a:xfrm flipH="1">
            <a:off x="4787900" y="234950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9798" name="Rectangle 6"/>
          <p:cNvSpPr>
            <a:spLocks noChangeArrowheads="1"/>
          </p:cNvSpPr>
          <p:nvPr/>
        </p:nvSpPr>
        <p:spPr bwMode="auto">
          <a:xfrm>
            <a:off x="6443663" y="2133600"/>
            <a:ext cx="10795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en-US" altLang="zh-CN"/>
              <a:t>C36</a:t>
            </a:r>
          </a:p>
        </p:txBody>
      </p:sp>
      <p:sp>
        <p:nvSpPr>
          <p:cNvPr id="929799" name="Rectangle 7"/>
          <p:cNvSpPr>
            <a:spLocks noChangeArrowheads="1"/>
          </p:cNvSpPr>
          <p:nvPr/>
        </p:nvSpPr>
        <p:spPr bwMode="auto">
          <a:xfrm>
            <a:off x="5219700" y="1701800"/>
            <a:ext cx="10795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wval</a:t>
            </a:r>
          </a:p>
        </p:txBody>
      </p:sp>
      <p:sp>
        <p:nvSpPr>
          <p:cNvPr id="929800" name="Rectangle 8"/>
          <p:cNvSpPr>
            <a:spLocks noChangeArrowheads="1"/>
          </p:cNvSpPr>
          <p:nvPr/>
        </p:nvSpPr>
        <p:spPr bwMode="auto">
          <a:xfrm>
            <a:off x="6443663" y="1701800"/>
            <a:ext cx="10795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AX</a:t>
            </a:r>
          </a:p>
        </p:txBody>
      </p:sp>
      <p:sp>
        <p:nvSpPr>
          <p:cNvPr id="929801" name="Rectangle 9"/>
          <p:cNvSpPr>
            <a:spLocks noChangeArrowheads="1"/>
          </p:cNvSpPr>
          <p:nvPr/>
        </p:nvSpPr>
        <p:spPr bwMode="auto">
          <a:xfrm>
            <a:off x="5219700" y="2709863"/>
            <a:ext cx="10795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BA6</a:t>
            </a:r>
            <a:r>
              <a:rPr lang="en-US" altLang="zh-CN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929802" name="Rectangle 10"/>
          <p:cNvSpPr>
            <a:spLocks noChangeArrowheads="1"/>
          </p:cNvSpPr>
          <p:nvPr/>
        </p:nvSpPr>
        <p:spPr bwMode="auto">
          <a:xfrm>
            <a:off x="6443663" y="2709863"/>
            <a:ext cx="10795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AC36</a:t>
            </a:r>
          </a:p>
        </p:txBody>
      </p:sp>
      <p:sp>
        <p:nvSpPr>
          <p:cNvPr id="929803" name="Line 11"/>
          <p:cNvSpPr>
            <a:spLocks noChangeShapeType="1"/>
          </p:cNvSpPr>
          <p:nvPr/>
        </p:nvSpPr>
        <p:spPr bwMode="auto">
          <a:xfrm flipH="1">
            <a:off x="6083300" y="2420938"/>
            <a:ext cx="504825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9804" name="Rectangle 12"/>
          <p:cNvSpPr>
            <a:spLocks noChangeArrowheads="1"/>
          </p:cNvSpPr>
          <p:nvPr/>
        </p:nvSpPr>
        <p:spPr bwMode="auto">
          <a:xfrm>
            <a:off x="5219700" y="4221163"/>
            <a:ext cx="10795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765</a:t>
            </a:r>
            <a:r>
              <a:rPr lang="en-US" altLang="zh-CN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929806" name="Rectangle 14"/>
          <p:cNvSpPr>
            <a:spLocks noChangeArrowheads="1"/>
          </p:cNvSpPr>
          <p:nvPr/>
        </p:nvSpPr>
        <p:spPr bwMode="auto">
          <a:xfrm>
            <a:off x="6443663" y="4221163"/>
            <a:ext cx="10795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</a:rPr>
              <a:t>234</a:t>
            </a:r>
            <a:r>
              <a:rPr lang="en-US" altLang="zh-CN"/>
              <a:t>B</a:t>
            </a:r>
          </a:p>
        </p:txBody>
      </p:sp>
      <p:sp>
        <p:nvSpPr>
          <p:cNvPr id="929807" name="Rectangle 15"/>
          <p:cNvSpPr>
            <a:spLocks noChangeArrowheads="1"/>
          </p:cNvSpPr>
          <p:nvPr/>
        </p:nvSpPr>
        <p:spPr bwMode="auto">
          <a:xfrm>
            <a:off x="5219700" y="3789363"/>
            <a:ext cx="10795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DX</a:t>
            </a:r>
          </a:p>
        </p:txBody>
      </p:sp>
      <p:sp>
        <p:nvSpPr>
          <p:cNvPr id="929808" name="Rectangle 16"/>
          <p:cNvSpPr>
            <a:spLocks noChangeArrowheads="1"/>
          </p:cNvSpPr>
          <p:nvPr/>
        </p:nvSpPr>
        <p:spPr bwMode="auto">
          <a:xfrm>
            <a:off x="6443663" y="3789363"/>
            <a:ext cx="10795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AX</a:t>
            </a:r>
          </a:p>
        </p:txBody>
      </p:sp>
      <p:sp>
        <p:nvSpPr>
          <p:cNvPr id="929809" name="Rectangle 17"/>
          <p:cNvSpPr>
            <a:spLocks noChangeArrowheads="1"/>
          </p:cNvSpPr>
          <p:nvPr/>
        </p:nvSpPr>
        <p:spPr bwMode="auto">
          <a:xfrm>
            <a:off x="5219700" y="4797425"/>
            <a:ext cx="10795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7654</a:t>
            </a:r>
          </a:p>
        </p:txBody>
      </p:sp>
      <p:sp>
        <p:nvSpPr>
          <p:cNvPr id="929810" name="Rectangle 18"/>
          <p:cNvSpPr>
            <a:spLocks noChangeArrowheads="1"/>
          </p:cNvSpPr>
          <p:nvPr/>
        </p:nvSpPr>
        <p:spPr bwMode="auto">
          <a:xfrm>
            <a:off x="6443663" y="4797425"/>
            <a:ext cx="1079500" cy="431800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olidFill>
                  <a:srgbClr val="FF0000"/>
                </a:solidFill>
              </a:rPr>
              <a:t>234</a:t>
            </a:r>
          </a:p>
        </p:txBody>
      </p:sp>
      <p:sp>
        <p:nvSpPr>
          <p:cNvPr id="929811" name="Line 19"/>
          <p:cNvSpPr>
            <a:spLocks noChangeShapeType="1"/>
          </p:cNvSpPr>
          <p:nvPr/>
        </p:nvSpPr>
        <p:spPr bwMode="auto">
          <a:xfrm>
            <a:off x="6154738" y="4508500"/>
            <a:ext cx="504825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29805" name="Line 13"/>
          <p:cNvSpPr>
            <a:spLocks noChangeShapeType="1"/>
          </p:cNvSpPr>
          <p:nvPr/>
        </p:nvSpPr>
        <p:spPr bwMode="auto">
          <a:xfrm>
            <a:off x="7380288" y="4437063"/>
            <a:ext cx="576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283579-220D-43F6-A679-C22532E5073E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353425" cy="53721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应用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屏幕上的图像需要成片地左移或右移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数据加密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大整数的乘法和除法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（一）移位和循环移位指令</a:t>
            </a:r>
            <a:r>
              <a:rPr lang="en-US" altLang="zh-CN"/>
              <a:t>      </a:t>
            </a:r>
            <a:r>
              <a:rPr lang="en-US" altLang="zh-CN">
                <a:solidFill>
                  <a:srgbClr val="006600"/>
                </a:solidFill>
              </a:rPr>
              <a:t>8. </a:t>
            </a:r>
            <a:r>
              <a:rPr lang="en-US" altLang="zh-CN">
                <a:solidFill>
                  <a:srgbClr val="CC0000"/>
                </a:solidFill>
              </a:rPr>
              <a:t>SHLD</a:t>
            </a:r>
            <a:r>
              <a:rPr lang="en-US" altLang="zh-CN">
                <a:solidFill>
                  <a:srgbClr val="006600"/>
                </a:solidFill>
              </a:rPr>
              <a:t>/</a:t>
            </a:r>
            <a:r>
              <a:rPr lang="en-US" altLang="zh-CN">
                <a:solidFill>
                  <a:srgbClr val="CC0000"/>
                </a:solidFill>
              </a:rPr>
              <a:t>SHRD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EF9CCB-4248-4D14-B37A-13B74FE756EE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3721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多双字移位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accent2"/>
                </a:solidFill>
                <a:latin typeface="Times New Roman" pitchFamily="18" charset="0"/>
              </a:rPr>
              <a:t>二进制乘法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accent2"/>
                </a:solidFill>
                <a:latin typeface="Times New Roman" pitchFamily="18" charset="0"/>
              </a:rPr>
              <a:t>显示二进制位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accent2"/>
                </a:solidFill>
                <a:latin typeface="Times New Roman" pitchFamily="18" charset="0"/>
              </a:rPr>
              <a:t>分离位串</a:t>
            </a:r>
            <a:endParaRPr lang="zh-CN" altLang="en-US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（一）移位和循环移位指令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9. </a:t>
            </a:r>
            <a:r>
              <a:rPr lang="zh-CN" altLang="en-US">
                <a:solidFill>
                  <a:srgbClr val="CC0000"/>
                </a:solidFill>
              </a:rPr>
              <a:t>移位</a:t>
            </a:r>
            <a:r>
              <a:rPr lang="zh-CN" altLang="en-US">
                <a:solidFill>
                  <a:srgbClr val="006600"/>
                </a:solidFill>
              </a:rPr>
              <a:t>和</a:t>
            </a:r>
            <a:r>
              <a:rPr lang="zh-CN" altLang="en-US">
                <a:solidFill>
                  <a:srgbClr val="CC0000"/>
                </a:solidFill>
              </a:rPr>
              <a:t>循环移位</a:t>
            </a:r>
            <a:r>
              <a:rPr lang="zh-CN" altLang="en-US">
                <a:solidFill>
                  <a:srgbClr val="006600"/>
                </a:solidFill>
              </a:rPr>
              <a:t>的应用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31844" name="Text Box 4"/>
          <p:cNvSpPr txBox="1">
            <a:spLocks noChangeArrowheads="1"/>
          </p:cNvSpPr>
          <p:nvPr/>
        </p:nvSpPr>
        <p:spPr bwMode="auto">
          <a:xfrm>
            <a:off x="3132138" y="2309813"/>
            <a:ext cx="5761037" cy="25590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.data</a:t>
            </a:r>
          </a:p>
          <a:p>
            <a:pPr algn="l"/>
            <a:r>
              <a:rPr lang="en-US" altLang="zh-CN" sz="2000"/>
              <a:t>ArraySize = 3</a:t>
            </a:r>
          </a:p>
          <a:p>
            <a:pPr algn="l"/>
            <a:r>
              <a:rPr lang="en-US" altLang="zh-CN" sz="2000"/>
              <a:t>array DWORD ArraySize DUP(99999999h)</a:t>
            </a:r>
          </a:p>
          <a:p>
            <a:pPr algn="l"/>
            <a:r>
              <a:rPr lang="en-US" altLang="zh-CN" sz="2000"/>
              <a:t>.code</a:t>
            </a:r>
          </a:p>
          <a:p>
            <a:pPr algn="l"/>
            <a:r>
              <a:rPr lang="en-US" altLang="zh-CN" sz="2000"/>
              <a:t>  mov esi,0</a:t>
            </a:r>
          </a:p>
          <a:p>
            <a:pPr algn="l"/>
            <a:r>
              <a:rPr lang="en-US" altLang="zh-CN" sz="2000"/>
              <a:t>  shr array[esi+8],1</a:t>
            </a:r>
          </a:p>
          <a:p>
            <a:pPr algn="l"/>
            <a:r>
              <a:rPr lang="en-US" altLang="zh-CN" sz="2000"/>
              <a:t>  rcr array[esi+4],1</a:t>
            </a:r>
          </a:p>
          <a:p>
            <a:pPr algn="l"/>
            <a:r>
              <a:rPr lang="en-US" altLang="zh-CN" sz="2000"/>
              <a:t>  rcr array[esi],1</a:t>
            </a:r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132138" y="1341438"/>
            <a:ext cx="1800225" cy="43180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66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99999999h</a:t>
            </a:r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4932363" y="1341438"/>
            <a:ext cx="1800225" cy="43180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66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99999999h</a:t>
            </a:r>
          </a:p>
        </p:txBody>
      </p:sp>
      <p:sp>
        <p:nvSpPr>
          <p:cNvPr id="931847" name="Rectangle 7"/>
          <p:cNvSpPr>
            <a:spLocks noChangeArrowheads="1"/>
          </p:cNvSpPr>
          <p:nvPr/>
        </p:nvSpPr>
        <p:spPr bwMode="auto">
          <a:xfrm>
            <a:off x="6732588" y="1341438"/>
            <a:ext cx="1800225" cy="43180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66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99999999h</a:t>
            </a:r>
          </a:p>
        </p:txBody>
      </p:sp>
      <p:sp>
        <p:nvSpPr>
          <p:cNvPr id="931848" name="Rectangle 8"/>
          <p:cNvSpPr>
            <a:spLocks noChangeArrowheads="1"/>
          </p:cNvSpPr>
          <p:nvPr/>
        </p:nvSpPr>
        <p:spPr bwMode="auto">
          <a:xfrm>
            <a:off x="3132138" y="1773238"/>
            <a:ext cx="1800225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chemeClr val="bg2"/>
                </a:solidFill>
              </a:rPr>
              <a:t>[esi+8]</a:t>
            </a:r>
          </a:p>
        </p:txBody>
      </p:sp>
      <p:sp>
        <p:nvSpPr>
          <p:cNvPr id="931849" name="Rectangle 9"/>
          <p:cNvSpPr>
            <a:spLocks noChangeArrowheads="1"/>
          </p:cNvSpPr>
          <p:nvPr/>
        </p:nvSpPr>
        <p:spPr bwMode="auto">
          <a:xfrm>
            <a:off x="4932363" y="1773238"/>
            <a:ext cx="1800225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chemeClr val="bg2"/>
                </a:solidFill>
              </a:rPr>
              <a:t>[esi+4]</a:t>
            </a:r>
          </a:p>
        </p:txBody>
      </p:sp>
      <p:sp>
        <p:nvSpPr>
          <p:cNvPr id="931850" name="Rectangle 10"/>
          <p:cNvSpPr>
            <a:spLocks noChangeArrowheads="1"/>
          </p:cNvSpPr>
          <p:nvPr/>
        </p:nvSpPr>
        <p:spPr bwMode="auto">
          <a:xfrm>
            <a:off x="6732588" y="1773238"/>
            <a:ext cx="1800225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chemeClr val="bg2"/>
                </a:solidFill>
              </a:rPr>
              <a:t>[esi]</a:t>
            </a:r>
          </a:p>
        </p:txBody>
      </p:sp>
      <p:sp>
        <p:nvSpPr>
          <p:cNvPr id="931851" name="Line 11"/>
          <p:cNvSpPr>
            <a:spLocks noChangeShapeType="1"/>
          </p:cNvSpPr>
          <p:nvPr/>
        </p:nvSpPr>
        <p:spPr bwMode="auto">
          <a:xfrm>
            <a:off x="3203575" y="1125538"/>
            <a:ext cx="5113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5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B312B5-5F21-4EC6-A995-A5C4C10DBAF7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3721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多双字移位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二进制乘法：利用移位、相加实现。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显示二进制位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分离位串</a:t>
            </a:r>
            <a:br>
              <a:rPr lang="zh-CN" altLang="en-US">
                <a:latin typeface="Times New Roman" pitchFamily="18" charset="0"/>
              </a:rPr>
            </a:br>
            <a:r>
              <a:rPr lang="en-US" altLang="zh-CN">
                <a:latin typeface="Times New Roman" pitchFamily="18" charset="0"/>
              </a:rPr>
              <a:t>【</a:t>
            </a: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】MS-DOS</a:t>
            </a:r>
            <a:r>
              <a:rPr lang="zh-CN" altLang="en-US">
                <a:latin typeface="Times New Roman" pitchFamily="18" charset="0"/>
              </a:rPr>
              <a:t>的功能</a:t>
            </a:r>
            <a:r>
              <a:rPr lang="en-US" altLang="zh-CN">
                <a:latin typeface="Times New Roman" pitchFamily="18" charset="0"/>
              </a:rPr>
              <a:t>57h</a:t>
            </a:r>
            <a:r>
              <a:rPr lang="zh-CN" altLang="en-US">
                <a:latin typeface="Times New Roman" pitchFamily="18" charset="0"/>
              </a:rPr>
              <a:t>在</a:t>
            </a:r>
            <a:r>
              <a:rPr lang="en-US" altLang="zh-CN">
                <a:latin typeface="Times New Roman" pitchFamily="18" charset="0"/>
              </a:rPr>
              <a:t>DX</a:t>
            </a:r>
            <a:r>
              <a:rPr lang="zh-CN" altLang="en-US">
                <a:latin typeface="Times New Roman" pitchFamily="18" charset="0"/>
              </a:rPr>
              <a:t>中返回文件的修改时间，假设为</a:t>
            </a:r>
            <a:r>
              <a:rPr lang="en-US" altLang="zh-CN">
                <a:latin typeface="Times New Roman" pitchFamily="18" charset="0"/>
              </a:rPr>
              <a:t>1999</a:t>
            </a:r>
            <a:r>
              <a:rPr lang="zh-CN" altLang="en-US">
                <a:latin typeface="Times New Roman" pitchFamily="18" charset="0"/>
              </a:rPr>
              <a:t>年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>
                <a:latin typeface="Times New Roman" pitchFamily="18" charset="0"/>
              </a:rPr>
              <a:t>月</a:t>
            </a:r>
            <a:r>
              <a:rPr lang="en-US" altLang="zh-CN">
                <a:latin typeface="Times New Roman" pitchFamily="18" charset="0"/>
              </a:rPr>
              <a:t>10</a:t>
            </a:r>
            <a:r>
              <a:rPr lang="zh-CN" altLang="en-US">
                <a:latin typeface="Times New Roman" pitchFamily="18" charset="0"/>
              </a:rPr>
              <a:t>日，则</a:t>
            </a:r>
            <a:r>
              <a:rPr lang="en-US" altLang="zh-CN">
                <a:latin typeface="Times New Roman" pitchFamily="18" charset="0"/>
              </a:rPr>
              <a:t>DX</a:t>
            </a:r>
            <a:r>
              <a:rPr lang="zh-CN" altLang="en-US">
                <a:latin typeface="Times New Roman" pitchFamily="18" charset="0"/>
              </a:rPr>
              <a:t>中的文件日期戳如下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Times New Roman" pitchFamily="18" charset="0"/>
              </a:rPr>
              <a:t>年份是相对于</a:t>
            </a:r>
            <a:r>
              <a:rPr lang="en-US" altLang="zh-CN">
                <a:latin typeface="Times New Roman" pitchFamily="18" charset="0"/>
              </a:rPr>
              <a:t>1980</a:t>
            </a:r>
            <a:r>
              <a:rPr lang="zh-CN" altLang="en-US">
                <a:latin typeface="Times New Roman" pitchFamily="18" charset="0"/>
              </a:rPr>
              <a:t>年的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Times New Roman" pitchFamily="18" charset="0"/>
              </a:rPr>
              <a:t>：</a:t>
            </a:r>
            <a:endParaRPr lang="zh-CN" altLang="en-US">
              <a:latin typeface="Courier New" pitchFamily="49" charset="0"/>
            </a:endParaRP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（一）移位和循环移位指令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9. </a:t>
            </a:r>
            <a:r>
              <a:rPr lang="zh-CN" altLang="en-US">
                <a:solidFill>
                  <a:srgbClr val="CC0000"/>
                </a:solidFill>
              </a:rPr>
              <a:t>移位</a:t>
            </a:r>
            <a:r>
              <a:rPr lang="zh-CN" altLang="en-US">
                <a:solidFill>
                  <a:srgbClr val="006600"/>
                </a:solidFill>
              </a:rPr>
              <a:t>和</a:t>
            </a:r>
            <a:r>
              <a:rPr lang="zh-CN" altLang="en-US">
                <a:solidFill>
                  <a:srgbClr val="CC0000"/>
                </a:solidFill>
              </a:rPr>
              <a:t>循环移位</a:t>
            </a:r>
            <a:r>
              <a:rPr lang="zh-CN" altLang="en-US">
                <a:solidFill>
                  <a:srgbClr val="006600"/>
                </a:solidFill>
              </a:rPr>
              <a:t>的应用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933900" name="Rectangle 12"/>
          <p:cNvSpPr>
            <a:spLocks noChangeArrowheads="1"/>
          </p:cNvSpPr>
          <p:nvPr/>
        </p:nvSpPr>
        <p:spPr bwMode="auto">
          <a:xfrm>
            <a:off x="971550" y="4941888"/>
            <a:ext cx="1873250" cy="43180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66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800">
                <a:solidFill>
                  <a:srgbClr val="0000FF"/>
                </a:solidFill>
              </a:rPr>
              <a:t>0010011</a:t>
            </a:r>
            <a:r>
              <a:rPr lang="en-US" altLang="zh-CN" sz="2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33901" name="Rectangle 13"/>
          <p:cNvSpPr>
            <a:spLocks noChangeArrowheads="1"/>
          </p:cNvSpPr>
          <p:nvPr/>
        </p:nvSpPr>
        <p:spPr bwMode="auto">
          <a:xfrm>
            <a:off x="2843213" y="4941888"/>
            <a:ext cx="1873250" cy="43180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66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800">
                <a:solidFill>
                  <a:srgbClr val="FF0000"/>
                </a:solidFill>
              </a:rPr>
              <a:t>011</a:t>
            </a:r>
            <a:r>
              <a:rPr lang="en-US" altLang="zh-CN" sz="2800">
                <a:solidFill>
                  <a:srgbClr val="006600"/>
                </a:solidFill>
              </a:rPr>
              <a:t>01010</a:t>
            </a:r>
          </a:p>
        </p:txBody>
      </p:sp>
      <p:sp>
        <p:nvSpPr>
          <p:cNvPr id="933902" name="Rectangle 14"/>
          <p:cNvSpPr>
            <a:spLocks noChangeArrowheads="1"/>
          </p:cNvSpPr>
          <p:nvPr/>
        </p:nvSpPr>
        <p:spPr bwMode="auto">
          <a:xfrm>
            <a:off x="971550" y="4508500"/>
            <a:ext cx="187325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800">
                <a:solidFill>
                  <a:srgbClr val="0000FF"/>
                </a:solidFill>
              </a:rPr>
              <a:t>DH</a:t>
            </a:r>
          </a:p>
        </p:txBody>
      </p:sp>
      <p:sp>
        <p:nvSpPr>
          <p:cNvPr id="933903" name="Rectangle 15"/>
          <p:cNvSpPr>
            <a:spLocks noChangeArrowheads="1"/>
          </p:cNvSpPr>
          <p:nvPr/>
        </p:nvSpPr>
        <p:spPr bwMode="auto">
          <a:xfrm>
            <a:off x="2843213" y="4508500"/>
            <a:ext cx="187325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800">
                <a:solidFill>
                  <a:srgbClr val="0000FF"/>
                </a:solidFill>
              </a:rPr>
              <a:t>DL</a:t>
            </a:r>
          </a:p>
        </p:txBody>
      </p:sp>
      <p:sp>
        <p:nvSpPr>
          <p:cNvPr id="933904" name="AutoShape 16"/>
          <p:cNvSpPr>
            <a:spLocks/>
          </p:cNvSpPr>
          <p:nvPr/>
        </p:nvSpPr>
        <p:spPr bwMode="auto">
          <a:xfrm rot="-5400000">
            <a:off x="1656557" y="4833143"/>
            <a:ext cx="215900" cy="1439863"/>
          </a:xfrm>
          <a:prstGeom prst="leftBrace">
            <a:avLst>
              <a:gd name="adj1" fmla="val 38502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905" name="AutoShape 17"/>
          <p:cNvSpPr>
            <a:spLocks/>
          </p:cNvSpPr>
          <p:nvPr/>
        </p:nvSpPr>
        <p:spPr bwMode="auto">
          <a:xfrm rot="-5400000">
            <a:off x="2916238" y="5084762"/>
            <a:ext cx="215900" cy="936625"/>
          </a:xfrm>
          <a:prstGeom prst="leftBrace">
            <a:avLst>
              <a:gd name="adj1" fmla="val 4705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906" name="AutoShape 18"/>
          <p:cNvSpPr>
            <a:spLocks/>
          </p:cNvSpPr>
          <p:nvPr/>
        </p:nvSpPr>
        <p:spPr bwMode="auto">
          <a:xfrm rot="-5400000">
            <a:off x="3995738" y="5084762"/>
            <a:ext cx="215900" cy="936625"/>
          </a:xfrm>
          <a:prstGeom prst="leftBrace">
            <a:avLst>
              <a:gd name="adj1" fmla="val 47058"/>
              <a:gd name="adj2" fmla="val 50000"/>
            </a:avLst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33909" name="Group 21"/>
          <p:cNvGrpSpPr>
            <a:grpSpLocks/>
          </p:cNvGrpSpPr>
          <p:nvPr/>
        </p:nvGrpSpPr>
        <p:grpSpPr bwMode="auto">
          <a:xfrm>
            <a:off x="971550" y="4724400"/>
            <a:ext cx="647700" cy="144463"/>
            <a:chOff x="1383" y="2976"/>
            <a:chExt cx="408" cy="91"/>
          </a:xfrm>
        </p:grpSpPr>
        <p:sp>
          <p:nvSpPr>
            <p:cNvPr id="933907" name="Line 19"/>
            <p:cNvSpPr>
              <a:spLocks noChangeShapeType="1"/>
            </p:cNvSpPr>
            <p:nvPr/>
          </p:nvSpPr>
          <p:spPr bwMode="auto">
            <a:xfrm flipV="1">
              <a:off x="1383" y="2976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33908" name="Line 20"/>
            <p:cNvSpPr>
              <a:spLocks noChangeShapeType="1"/>
            </p:cNvSpPr>
            <p:nvPr/>
          </p:nvSpPr>
          <p:spPr bwMode="auto">
            <a:xfrm>
              <a:off x="1429" y="2976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33911" name="Line 23"/>
          <p:cNvSpPr>
            <a:spLocks noChangeShapeType="1"/>
          </p:cNvSpPr>
          <p:nvPr/>
        </p:nvSpPr>
        <p:spPr bwMode="auto">
          <a:xfrm flipH="1" flipV="1">
            <a:off x="2722563" y="4724400"/>
            <a:ext cx="73025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33912" name="Line 24"/>
          <p:cNvSpPr>
            <a:spLocks noChangeShapeType="1"/>
          </p:cNvSpPr>
          <p:nvPr/>
        </p:nvSpPr>
        <p:spPr bwMode="auto">
          <a:xfrm flipH="1">
            <a:off x="2166938" y="4724400"/>
            <a:ext cx="555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33914" name="Line 26"/>
          <p:cNvSpPr>
            <a:spLocks noChangeShapeType="1"/>
          </p:cNvSpPr>
          <p:nvPr/>
        </p:nvSpPr>
        <p:spPr bwMode="auto">
          <a:xfrm flipV="1">
            <a:off x="2890838" y="4724400"/>
            <a:ext cx="73025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33915" name="Line 27"/>
          <p:cNvSpPr>
            <a:spLocks noChangeShapeType="1"/>
          </p:cNvSpPr>
          <p:nvPr/>
        </p:nvSpPr>
        <p:spPr bwMode="auto">
          <a:xfrm>
            <a:off x="2963863" y="4724400"/>
            <a:ext cx="536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933916" name="Group 28"/>
          <p:cNvGrpSpPr>
            <a:grpSpLocks/>
          </p:cNvGrpSpPr>
          <p:nvPr/>
        </p:nvGrpSpPr>
        <p:grpSpPr bwMode="auto">
          <a:xfrm flipH="1">
            <a:off x="4068763" y="4724400"/>
            <a:ext cx="647700" cy="144463"/>
            <a:chOff x="1383" y="2976"/>
            <a:chExt cx="408" cy="91"/>
          </a:xfrm>
        </p:grpSpPr>
        <p:sp>
          <p:nvSpPr>
            <p:cNvPr id="933917" name="Line 29"/>
            <p:cNvSpPr>
              <a:spLocks noChangeShapeType="1"/>
            </p:cNvSpPr>
            <p:nvPr/>
          </p:nvSpPr>
          <p:spPr bwMode="auto">
            <a:xfrm flipV="1">
              <a:off x="1383" y="2976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33918" name="Line 30"/>
            <p:cNvSpPr>
              <a:spLocks noChangeShapeType="1"/>
            </p:cNvSpPr>
            <p:nvPr/>
          </p:nvSpPr>
          <p:spPr bwMode="auto">
            <a:xfrm>
              <a:off x="1429" y="2976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33919" name="Rectangle 31"/>
          <p:cNvSpPr>
            <a:spLocks noChangeArrowheads="1"/>
          </p:cNvSpPr>
          <p:nvPr/>
        </p:nvSpPr>
        <p:spPr bwMode="auto">
          <a:xfrm>
            <a:off x="1547813" y="5589588"/>
            <a:ext cx="504825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rgbClr val="0000FF"/>
                </a:solidFill>
              </a:rPr>
              <a:t>年</a:t>
            </a:r>
          </a:p>
        </p:txBody>
      </p:sp>
      <p:sp>
        <p:nvSpPr>
          <p:cNvPr id="933920" name="Rectangle 32"/>
          <p:cNvSpPr>
            <a:spLocks noChangeArrowheads="1"/>
          </p:cNvSpPr>
          <p:nvPr/>
        </p:nvSpPr>
        <p:spPr bwMode="auto">
          <a:xfrm>
            <a:off x="2771775" y="5589588"/>
            <a:ext cx="504825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</a:rPr>
              <a:t>月</a:t>
            </a:r>
          </a:p>
        </p:txBody>
      </p:sp>
      <p:sp>
        <p:nvSpPr>
          <p:cNvPr id="933921" name="Rectangle 33"/>
          <p:cNvSpPr>
            <a:spLocks noChangeArrowheads="1"/>
          </p:cNvSpPr>
          <p:nvPr/>
        </p:nvSpPr>
        <p:spPr bwMode="auto">
          <a:xfrm>
            <a:off x="3852863" y="5589588"/>
            <a:ext cx="504825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rgbClr val="006600"/>
                </a:solidFill>
              </a:rPr>
              <a:t>日</a:t>
            </a:r>
          </a:p>
        </p:txBody>
      </p:sp>
      <p:sp>
        <p:nvSpPr>
          <p:cNvPr id="933922" name="Text Box 34"/>
          <p:cNvSpPr txBox="1">
            <a:spLocks noChangeArrowheads="1"/>
          </p:cNvSpPr>
          <p:nvPr/>
        </p:nvSpPr>
        <p:spPr bwMode="auto">
          <a:xfrm>
            <a:off x="5003800" y="4652963"/>
            <a:ext cx="3816350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思考：</a:t>
            </a:r>
            <a:br>
              <a:rPr lang="zh-CN" altLang="en-US" sz="2800"/>
            </a:br>
            <a:r>
              <a:rPr lang="zh-CN" altLang="en-US" sz="2800"/>
              <a:t>如何提取日、月、年？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0F49A-B6CC-461F-9F94-CADBDD691F97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格式（操作数为</a:t>
            </a:r>
            <a:r>
              <a:rPr lang="zh-CN" altLang="en-US">
                <a:solidFill>
                  <a:srgbClr val="0000FF"/>
                </a:solidFill>
                <a:latin typeface="Courier New" pitchFamily="49" charset="0"/>
                <a:ea typeface="黑体" pitchFamily="2" charset="-122"/>
              </a:rPr>
              <a:t>乘数</a:t>
            </a:r>
            <a:r>
              <a:rPr lang="zh-CN" altLang="en-US">
                <a:latin typeface="Courier New" pitchFamily="49" charset="0"/>
              </a:rPr>
              <a:t>）：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MUL r/m8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MUL r/m16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MUL r/m32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无符号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乘法</a:t>
            </a:r>
            <a:r>
              <a:rPr lang="zh-CN" altLang="en-US">
                <a:latin typeface="Times New Roman" pitchFamily="18" charset="0"/>
              </a:rPr>
              <a:t>。将</a:t>
            </a:r>
            <a:r>
              <a:rPr lang="en-US" altLang="zh-CN">
                <a:latin typeface="Times New Roman" pitchFamily="18" charset="0"/>
              </a:rPr>
              <a:t>8</a:t>
            </a:r>
            <a:r>
              <a:rPr lang="zh-CN" altLang="en-US">
                <a:latin typeface="Times New Roman" pitchFamily="18" charset="0"/>
              </a:rPr>
              <a:t>位、</a:t>
            </a:r>
            <a:r>
              <a:rPr lang="en-US" altLang="zh-CN">
                <a:latin typeface="Times New Roman" pitchFamily="18" charset="0"/>
              </a:rPr>
              <a:t>16</a:t>
            </a:r>
            <a:r>
              <a:rPr lang="zh-CN" altLang="en-US">
                <a:latin typeface="Times New Roman" pitchFamily="18" charset="0"/>
              </a:rPr>
              <a:t>位或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位的操作数与</a:t>
            </a:r>
            <a:r>
              <a:rPr lang="en-US" altLang="zh-CN">
                <a:latin typeface="Times New Roman" pitchFamily="18" charset="0"/>
              </a:rPr>
              <a:t>AL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AX</a:t>
            </a:r>
            <a:r>
              <a:rPr lang="zh-CN" altLang="en-US">
                <a:latin typeface="Times New Roman" pitchFamily="18" charset="0"/>
              </a:rPr>
              <a:t>或</a:t>
            </a:r>
            <a:r>
              <a:rPr lang="en-US" altLang="zh-CN">
                <a:latin typeface="Times New Roman" pitchFamily="18" charset="0"/>
              </a:rPr>
              <a:t>EAX</a:t>
            </a:r>
            <a:r>
              <a:rPr lang="zh-CN" altLang="en-US">
                <a:latin typeface="Times New Roman" pitchFamily="18" charset="0"/>
              </a:rPr>
              <a:t>相乘。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（二）乘法和除法指令     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en-US" altLang="zh-CN">
                <a:solidFill>
                  <a:srgbClr val="CC0000"/>
                </a:solidFill>
              </a:rPr>
              <a:t>MUL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</a:p>
        </p:txBody>
      </p:sp>
      <p:graphicFrame>
        <p:nvGraphicFramePr>
          <p:cNvPr id="932922" name="Group 58"/>
          <p:cNvGraphicFramePr>
            <a:graphicFrameLocks noGrp="1"/>
          </p:cNvGraphicFramePr>
          <p:nvPr/>
        </p:nvGraphicFramePr>
        <p:xfrm>
          <a:off x="852488" y="3735388"/>
          <a:ext cx="7751762" cy="2072640"/>
        </p:xfrm>
        <a:graphic>
          <a:graphicData uri="http://schemas.openxmlformats.org/drawingml/2006/table">
            <a:tbl>
              <a:tblPr/>
              <a:tblGrid>
                <a:gridCol w="1558925"/>
                <a:gridCol w="1584325"/>
                <a:gridCol w="2089150"/>
                <a:gridCol w="2519362"/>
              </a:tblGrid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被乘数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CF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＝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的条件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r/m8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AH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r/m16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DX:AX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DX</a:t>
                      </a:r>
                      <a:r>
                        <a:rPr kumimoji="0" lang="zh-CN" alt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≠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EAX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r/m32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EDX:EAX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EDX</a:t>
                      </a:r>
                      <a:r>
                        <a:rPr kumimoji="0" lang="zh-CN" alt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≠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F2F17C-05E5-4600-B3FF-F7959EFA8CD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影响的标志位：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总是清除 </a:t>
            </a:r>
            <a:r>
              <a:rPr lang="en-US" altLang="zh-CN">
                <a:latin typeface="Times New Roman" pitchFamily="18" charset="0"/>
              </a:rPr>
              <a:t>OF </a:t>
            </a:r>
            <a:r>
              <a:rPr lang="zh-CN" altLang="en-US">
                <a:latin typeface="Times New Roman" pitchFamily="18" charset="0"/>
              </a:rPr>
              <a:t>和 </a:t>
            </a:r>
            <a:r>
              <a:rPr lang="en-US" altLang="zh-CN">
                <a:latin typeface="Times New Roman" pitchFamily="18" charset="0"/>
              </a:rPr>
              <a:t>CF</a:t>
            </a:r>
            <a:r>
              <a:rPr lang="zh-CN" altLang="en-US">
                <a:latin typeface="Times New Roman" pitchFamily="18" charset="0"/>
              </a:rPr>
              <a:t>；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根据结果修改 </a:t>
            </a:r>
            <a:r>
              <a:rPr lang="en-US" altLang="zh-CN">
                <a:latin typeface="Times New Roman" pitchFamily="18" charset="0"/>
              </a:rPr>
              <a:t>SF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ZF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PF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主要用途：对特定的位清“</a:t>
            </a:r>
            <a:r>
              <a:rPr lang="en-US" altLang="zh-CN">
                <a:latin typeface="Times New Roman" pitchFamily="18" charset="0"/>
              </a:rPr>
              <a:t>0”</a:t>
            </a:r>
            <a:r>
              <a:rPr lang="zh-CN" altLang="en-US">
                <a:latin typeface="Times New Roman" pitchFamily="18" charset="0"/>
              </a:rPr>
              <a:t>，同时保留其它的位。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 al,00111011b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and al,00001111b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（二）布尔和比较指令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1. AND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885764" name="Text Box 4"/>
          <p:cNvSpPr txBox="1">
            <a:spLocks noChangeArrowheads="1"/>
          </p:cNvSpPr>
          <p:nvPr/>
        </p:nvSpPr>
        <p:spPr bwMode="auto">
          <a:xfrm>
            <a:off x="5724525" y="3341688"/>
            <a:ext cx="23050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00111011</a:t>
            </a:r>
          </a:p>
        </p:txBody>
      </p:sp>
      <p:sp>
        <p:nvSpPr>
          <p:cNvPr id="885765" name="Text Box 5"/>
          <p:cNvSpPr txBox="1">
            <a:spLocks noChangeArrowheads="1"/>
          </p:cNvSpPr>
          <p:nvPr/>
        </p:nvSpPr>
        <p:spPr bwMode="auto">
          <a:xfrm>
            <a:off x="5724525" y="3644900"/>
            <a:ext cx="23050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00001111</a:t>
            </a:r>
          </a:p>
        </p:txBody>
      </p:sp>
      <p:sp>
        <p:nvSpPr>
          <p:cNvPr id="885766" name="Text Box 6"/>
          <p:cNvSpPr txBox="1">
            <a:spLocks noChangeArrowheads="1"/>
          </p:cNvSpPr>
          <p:nvPr/>
        </p:nvSpPr>
        <p:spPr bwMode="auto">
          <a:xfrm>
            <a:off x="4932363" y="3644900"/>
            <a:ext cx="11525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AND</a:t>
            </a:r>
          </a:p>
        </p:txBody>
      </p:sp>
      <p:sp>
        <p:nvSpPr>
          <p:cNvPr id="885767" name="Line 7"/>
          <p:cNvSpPr>
            <a:spLocks noChangeShapeType="1"/>
          </p:cNvSpPr>
          <p:nvPr/>
        </p:nvSpPr>
        <p:spPr bwMode="auto">
          <a:xfrm>
            <a:off x="5148263" y="4076700"/>
            <a:ext cx="280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85768" name="Text Box 8"/>
          <p:cNvSpPr txBox="1">
            <a:spLocks noChangeArrowheads="1"/>
          </p:cNvSpPr>
          <p:nvPr/>
        </p:nvSpPr>
        <p:spPr bwMode="auto">
          <a:xfrm>
            <a:off x="5724525" y="4062413"/>
            <a:ext cx="23050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00001011</a:t>
            </a:r>
          </a:p>
        </p:txBody>
      </p:sp>
      <p:sp>
        <p:nvSpPr>
          <p:cNvPr id="885769" name="AutoShape 9"/>
          <p:cNvSpPr>
            <a:spLocks noChangeArrowheads="1"/>
          </p:cNvSpPr>
          <p:nvPr/>
        </p:nvSpPr>
        <p:spPr bwMode="auto">
          <a:xfrm>
            <a:off x="5940425" y="4149725"/>
            <a:ext cx="936625" cy="358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5770" name="AutoShape 10"/>
          <p:cNvSpPr>
            <a:spLocks noChangeArrowheads="1"/>
          </p:cNvSpPr>
          <p:nvPr/>
        </p:nvSpPr>
        <p:spPr bwMode="auto">
          <a:xfrm>
            <a:off x="6875463" y="4149725"/>
            <a:ext cx="936625" cy="358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5771" name="Text Box 11"/>
          <p:cNvSpPr txBox="1">
            <a:spLocks noChangeArrowheads="1"/>
          </p:cNvSpPr>
          <p:nvPr/>
        </p:nvSpPr>
        <p:spPr bwMode="auto">
          <a:xfrm>
            <a:off x="5651500" y="4437063"/>
            <a:ext cx="12969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被清除</a:t>
            </a:r>
          </a:p>
        </p:txBody>
      </p:sp>
      <p:sp>
        <p:nvSpPr>
          <p:cNvPr id="885772" name="Text Box 12"/>
          <p:cNvSpPr txBox="1">
            <a:spLocks noChangeArrowheads="1"/>
          </p:cNvSpPr>
          <p:nvPr/>
        </p:nvSpPr>
        <p:spPr bwMode="auto">
          <a:xfrm>
            <a:off x="6877050" y="4437063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保持不变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9" grpId="0" animBg="1"/>
      <p:bldP spid="885770" grpId="0" animBg="1"/>
      <p:bldP spid="885771" grpId="0"/>
      <p:bldP spid="88577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83EB6F-D764-4965-BB7E-59B501D70CEF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例：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（二）乘法和除法指令     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en-US" altLang="zh-CN">
                <a:solidFill>
                  <a:srgbClr val="CC0000"/>
                </a:solidFill>
              </a:rPr>
              <a:t>MUL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</a:p>
        </p:txBody>
      </p:sp>
      <p:sp>
        <p:nvSpPr>
          <p:cNvPr id="934946" name="Text Box 34"/>
          <p:cNvSpPr txBox="1">
            <a:spLocks noChangeArrowheads="1"/>
          </p:cNvSpPr>
          <p:nvPr/>
        </p:nvSpPr>
        <p:spPr bwMode="auto">
          <a:xfrm>
            <a:off x="755650" y="1628775"/>
            <a:ext cx="4248150" cy="13398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mov al,5h</a:t>
            </a:r>
          </a:p>
          <a:p>
            <a:pPr algn="l"/>
            <a:r>
              <a:rPr lang="en-US" altLang="zh-CN" sz="2000"/>
              <a:t>mov bl,10h</a:t>
            </a:r>
          </a:p>
          <a:p>
            <a:pPr algn="l"/>
            <a:r>
              <a:rPr lang="en-US" altLang="zh-CN" sz="2000"/>
              <a:t>mul bl		; CF = 0</a:t>
            </a:r>
          </a:p>
          <a:p>
            <a:pPr algn="l"/>
            <a:r>
              <a:rPr lang="en-US" altLang="zh-CN" sz="2000"/>
              <a:t>; </a:t>
            </a:r>
            <a:r>
              <a:rPr lang="zh-CN" altLang="en-US" sz="2000"/>
              <a:t>积在</a:t>
            </a:r>
            <a:r>
              <a:rPr lang="en-US" altLang="zh-CN" sz="2000"/>
              <a:t>AX</a:t>
            </a:r>
            <a:r>
              <a:rPr lang="zh-CN" altLang="en-US" sz="2000"/>
              <a:t>中，</a:t>
            </a:r>
            <a:r>
              <a:rPr lang="en-US" altLang="zh-CN" sz="2000"/>
              <a:t>50h</a:t>
            </a:r>
          </a:p>
        </p:txBody>
      </p:sp>
      <p:sp>
        <p:nvSpPr>
          <p:cNvPr id="934947" name="Text Box 35"/>
          <p:cNvSpPr txBox="1">
            <a:spLocks noChangeArrowheads="1"/>
          </p:cNvSpPr>
          <p:nvPr/>
        </p:nvSpPr>
        <p:spPr bwMode="auto">
          <a:xfrm>
            <a:off x="755650" y="3213100"/>
            <a:ext cx="4248150" cy="22542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.data</a:t>
            </a:r>
          </a:p>
          <a:p>
            <a:pPr algn="l"/>
            <a:r>
              <a:rPr lang="en-US" altLang="zh-CN" sz="2000"/>
              <a:t>val1 WORD 2000h</a:t>
            </a:r>
          </a:p>
          <a:p>
            <a:pPr algn="l"/>
            <a:r>
              <a:rPr lang="en-US" altLang="zh-CN" sz="2000"/>
              <a:t>val2 WORD 0100h</a:t>
            </a:r>
          </a:p>
          <a:p>
            <a:pPr algn="l"/>
            <a:r>
              <a:rPr lang="en-US" altLang="zh-CN" sz="2000"/>
              <a:t>.code</a:t>
            </a:r>
          </a:p>
          <a:p>
            <a:pPr algn="l"/>
            <a:r>
              <a:rPr lang="en-US" altLang="zh-CN" sz="2000"/>
              <a:t>mov ax,val1</a:t>
            </a:r>
          </a:p>
          <a:p>
            <a:pPr algn="l"/>
            <a:r>
              <a:rPr lang="en-US" altLang="zh-CN" sz="2000"/>
              <a:t>mul val2		; CF = 1</a:t>
            </a:r>
          </a:p>
          <a:p>
            <a:pPr algn="l"/>
            <a:r>
              <a:rPr lang="en-US" altLang="zh-CN" sz="2000"/>
              <a:t>; </a:t>
            </a:r>
            <a:r>
              <a:rPr lang="zh-CN" altLang="en-US" sz="2000"/>
              <a:t>积在</a:t>
            </a:r>
            <a:r>
              <a:rPr lang="en-US" altLang="zh-CN" sz="2000"/>
              <a:t>DX:AX</a:t>
            </a:r>
            <a:r>
              <a:rPr lang="zh-CN" altLang="en-US" sz="2000"/>
              <a:t>中，</a:t>
            </a:r>
            <a:r>
              <a:rPr lang="en-US" altLang="zh-CN" sz="2000"/>
              <a:t>00200000h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A24A4-EA19-4429-A020-2E28F952EB06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有符号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乘法</a:t>
            </a:r>
            <a:r>
              <a:rPr lang="zh-CN" altLang="en-US">
                <a:latin typeface="Times New Roman" pitchFamily="18" charset="0"/>
              </a:rPr>
              <a:t>，格式与</a:t>
            </a:r>
            <a:r>
              <a:rPr lang="en-US" altLang="zh-CN">
                <a:latin typeface="Times New Roman" pitchFamily="18" charset="0"/>
              </a:rPr>
              <a:t>MUL</a:t>
            </a:r>
            <a:r>
              <a:rPr lang="zh-CN" altLang="en-US">
                <a:latin typeface="Times New Roman" pitchFamily="18" charset="0"/>
              </a:rPr>
              <a:t>指令相同。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如果积的高半部分不是低半部分的符号扩展，则设置</a:t>
            </a:r>
            <a:r>
              <a:rPr lang="en-US" altLang="zh-CN">
                <a:latin typeface="Times New Roman" pitchFamily="18" charset="0"/>
              </a:rPr>
              <a:t>CF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OF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（二）乘法和除法指令     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en-US" altLang="zh-CN">
                <a:solidFill>
                  <a:srgbClr val="CC0000"/>
                </a:solidFill>
                <a:latin typeface="Times New Roman" pitchFamily="18" charset="0"/>
              </a:rPr>
              <a:t>IMUL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</a:p>
        </p:txBody>
      </p:sp>
      <p:sp>
        <p:nvSpPr>
          <p:cNvPr id="935970" name="Text Box 34"/>
          <p:cNvSpPr txBox="1">
            <a:spLocks noChangeArrowheads="1"/>
          </p:cNvSpPr>
          <p:nvPr/>
        </p:nvSpPr>
        <p:spPr bwMode="auto">
          <a:xfrm>
            <a:off x="1476375" y="2349500"/>
            <a:ext cx="6264275" cy="10350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mov  </a:t>
            </a:r>
            <a:r>
              <a:rPr lang="en-US" altLang="zh-CN" sz="2000" smtClean="0"/>
              <a:t>al,48	; 48D = 30H</a:t>
            </a:r>
            <a:endParaRPr lang="en-US" altLang="zh-CN" sz="2000"/>
          </a:p>
          <a:p>
            <a:pPr algn="l"/>
            <a:r>
              <a:rPr lang="en-US" altLang="zh-CN" sz="2000"/>
              <a:t>mov  bl,4</a:t>
            </a:r>
          </a:p>
          <a:p>
            <a:pPr algn="l"/>
            <a:r>
              <a:rPr lang="en-US" altLang="zh-CN" sz="2000"/>
              <a:t>imul bl	; AX = 00C0h, OF = 1</a:t>
            </a:r>
          </a:p>
        </p:txBody>
      </p:sp>
      <p:sp>
        <p:nvSpPr>
          <p:cNvPr id="935971" name="Text Box 35"/>
          <p:cNvSpPr txBox="1">
            <a:spLocks noChangeArrowheads="1"/>
          </p:cNvSpPr>
          <p:nvPr/>
        </p:nvSpPr>
        <p:spPr bwMode="auto">
          <a:xfrm>
            <a:off x="1476375" y="3500438"/>
            <a:ext cx="6264275" cy="10350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mov  al,-4</a:t>
            </a:r>
          </a:p>
          <a:p>
            <a:pPr algn="l"/>
            <a:r>
              <a:rPr lang="en-US" altLang="zh-CN" sz="2000"/>
              <a:t>mov  bl,4</a:t>
            </a:r>
          </a:p>
          <a:p>
            <a:pPr algn="l"/>
            <a:r>
              <a:rPr lang="en-US" altLang="zh-CN" sz="2000"/>
              <a:t>imul bl	; AX = FFF0h, OF = 0</a:t>
            </a:r>
          </a:p>
        </p:txBody>
      </p:sp>
      <p:sp>
        <p:nvSpPr>
          <p:cNvPr id="935972" name="Text Box 36"/>
          <p:cNvSpPr txBox="1">
            <a:spLocks noChangeArrowheads="1"/>
          </p:cNvSpPr>
          <p:nvPr/>
        </p:nvSpPr>
        <p:spPr bwMode="auto">
          <a:xfrm>
            <a:off x="1476375" y="4652963"/>
            <a:ext cx="6264275" cy="10350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mov  ax,48</a:t>
            </a:r>
          </a:p>
          <a:p>
            <a:pPr algn="l"/>
            <a:r>
              <a:rPr lang="en-US" altLang="zh-CN" sz="2000"/>
              <a:t>mov  bx,4</a:t>
            </a:r>
          </a:p>
          <a:p>
            <a:pPr algn="l"/>
            <a:r>
              <a:rPr lang="en-US" altLang="zh-CN" sz="2000"/>
              <a:t>imul bx	; DX:AX = 000000C0h, OF =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7B034-08BF-4281-BD7C-D275DD96A0CF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936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无符号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除法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</a:t>
            </a:r>
            <a:r>
              <a:rPr lang="zh-CN" altLang="en-US">
                <a:latin typeface="Courier New" pitchFamily="49" charset="0"/>
              </a:rPr>
              <a:t>（操作数为</a:t>
            </a:r>
            <a:r>
              <a:rPr lang="zh-CN" altLang="en-US">
                <a:solidFill>
                  <a:srgbClr val="0000FF"/>
                </a:solidFill>
                <a:latin typeface="Courier New" pitchFamily="49" charset="0"/>
                <a:ea typeface="黑体" pitchFamily="2" charset="-122"/>
              </a:rPr>
              <a:t>除数</a:t>
            </a:r>
            <a:r>
              <a:rPr lang="zh-CN" altLang="en-US">
                <a:latin typeface="Courier New" pitchFamily="49" charset="0"/>
              </a:rPr>
              <a:t>）</a:t>
            </a:r>
            <a:r>
              <a:rPr lang="zh-CN" altLang="en-US">
                <a:latin typeface="Times New Roman" pitchFamily="18" charset="0"/>
              </a:rPr>
              <a:t>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DIV r/m8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DIV r/m16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DIV r/m32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功能：执行</a:t>
            </a:r>
            <a:r>
              <a:rPr lang="en-US" altLang="zh-CN">
                <a:latin typeface="Times New Roman" pitchFamily="18" charset="0"/>
              </a:rPr>
              <a:t>8</a:t>
            </a:r>
            <a:r>
              <a:rPr lang="zh-CN" altLang="en-US">
                <a:latin typeface="Times New Roman" pitchFamily="18" charset="0"/>
              </a:rPr>
              <a:t>位、</a:t>
            </a:r>
            <a:r>
              <a:rPr lang="en-US" altLang="zh-CN">
                <a:latin typeface="Times New Roman" pitchFamily="18" charset="0"/>
              </a:rPr>
              <a:t>16</a:t>
            </a:r>
            <a:r>
              <a:rPr lang="zh-CN" altLang="en-US">
                <a:latin typeface="Times New Roman" pitchFamily="18" charset="0"/>
              </a:rPr>
              <a:t>位、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位无符号整数除法运算。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（二）乘法和除法指令     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en-US" altLang="zh-CN">
                <a:solidFill>
                  <a:srgbClr val="CC0000"/>
                </a:solidFill>
                <a:latin typeface="Times New Roman" pitchFamily="18" charset="0"/>
              </a:rPr>
              <a:t>DIV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</a:p>
        </p:txBody>
      </p:sp>
      <p:graphicFrame>
        <p:nvGraphicFramePr>
          <p:cNvPr id="937023" name="Group 63"/>
          <p:cNvGraphicFramePr>
            <a:graphicFrameLocks noGrp="1"/>
          </p:cNvGraphicFramePr>
          <p:nvPr/>
        </p:nvGraphicFramePr>
        <p:xfrm>
          <a:off x="852488" y="3735388"/>
          <a:ext cx="7391400" cy="2072640"/>
        </p:xfrm>
        <a:graphic>
          <a:graphicData uri="http://schemas.openxmlformats.org/drawingml/2006/table">
            <a:tbl>
              <a:tblPr/>
              <a:tblGrid>
                <a:gridCol w="2063750"/>
                <a:gridCol w="1943100"/>
                <a:gridCol w="1728787"/>
                <a:gridCol w="1655763"/>
              </a:tblGrid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被除数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除数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余数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r/m8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AH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DX:AX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r/m16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EDX:EAX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r/m32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CF887-E4B5-48CC-8ADD-82B42916A7A4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（二）乘法和除法指令     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en-US" altLang="zh-CN">
                <a:solidFill>
                  <a:srgbClr val="CC0000"/>
                </a:solidFill>
                <a:latin typeface="Times New Roman" pitchFamily="18" charset="0"/>
              </a:rPr>
              <a:t>DIV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</a:p>
        </p:txBody>
      </p:sp>
      <p:sp>
        <p:nvSpPr>
          <p:cNvPr id="938018" name="Text Box 34"/>
          <p:cNvSpPr txBox="1">
            <a:spLocks noChangeArrowheads="1"/>
          </p:cNvSpPr>
          <p:nvPr/>
        </p:nvSpPr>
        <p:spPr bwMode="auto">
          <a:xfrm>
            <a:off x="1547813" y="1125538"/>
            <a:ext cx="6696075" cy="16446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000"/>
              <a:t>; 8003h/100h</a:t>
            </a:r>
          </a:p>
          <a:p>
            <a:pPr algn="l"/>
            <a:r>
              <a:rPr lang="en-US" altLang="zh-CN" sz="2000"/>
              <a:t>mov dx,0		; clear dividend, high</a:t>
            </a:r>
          </a:p>
          <a:p>
            <a:pPr algn="l"/>
            <a:r>
              <a:rPr lang="en-US" altLang="zh-CN" sz="2000"/>
              <a:t>mov ax,8003h	; dividend, low</a:t>
            </a:r>
          </a:p>
          <a:p>
            <a:pPr algn="l"/>
            <a:r>
              <a:rPr lang="en-US" altLang="zh-CN" sz="2000"/>
              <a:t>mov cx,100h		; divisor</a:t>
            </a:r>
          </a:p>
          <a:p>
            <a:pPr algn="l"/>
            <a:r>
              <a:rPr lang="en-US" altLang="zh-CN" sz="2000"/>
              <a:t>div cx		; AX = 0080h, DX = 0003h</a:t>
            </a:r>
          </a:p>
        </p:txBody>
      </p:sp>
      <p:sp>
        <p:nvSpPr>
          <p:cNvPr id="938019" name="Text Box 35"/>
          <p:cNvSpPr txBox="1">
            <a:spLocks noChangeArrowheads="1"/>
          </p:cNvSpPr>
          <p:nvPr/>
        </p:nvSpPr>
        <p:spPr bwMode="auto">
          <a:xfrm>
            <a:off x="323850" y="3190875"/>
            <a:ext cx="8496300" cy="22542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000"/>
              <a:t>.data</a:t>
            </a:r>
          </a:p>
          <a:p>
            <a:pPr algn="l"/>
            <a:r>
              <a:rPr lang="en-US" altLang="zh-CN" sz="2000"/>
              <a:t>dividend QWORD 0000000800300020h</a:t>
            </a:r>
          </a:p>
          <a:p>
            <a:pPr algn="l"/>
            <a:r>
              <a:rPr lang="en-US" altLang="zh-CN" sz="2000"/>
              <a:t>divisor  DWORD 00000100h</a:t>
            </a:r>
          </a:p>
          <a:p>
            <a:pPr algn="l"/>
            <a:r>
              <a:rPr lang="en-US" altLang="zh-CN" sz="2000"/>
              <a:t>.code</a:t>
            </a:r>
          </a:p>
          <a:p>
            <a:pPr algn="l"/>
            <a:r>
              <a:rPr lang="en-US" altLang="zh-CN" sz="2000"/>
              <a:t>mov edx,DWORD PTR dividend + 4	; high doubleword</a:t>
            </a:r>
          </a:p>
          <a:p>
            <a:pPr algn="l"/>
            <a:r>
              <a:rPr lang="en-US" altLang="zh-CN" sz="2000"/>
              <a:t>mov eax,DWORD PTR dividend		; low doubleword</a:t>
            </a:r>
          </a:p>
          <a:p>
            <a:pPr algn="l"/>
            <a:r>
              <a:rPr lang="en-US" altLang="zh-CN" sz="2000"/>
              <a:t>div divisor		; EAX = 08003000h, EDX = 00000020h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B1548B-8ADF-416E-8774-FF475134A1E2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54451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CBW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onvert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yte to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CN">
                <a:latin typeface="Times New Roman" pitchFamily="18" charset="0"/>
              </a:rPr>
              <a:t>ord</a:t>
            </a:r>
            <a:r>
              <a:rPr lang="zh-CN" altLang="en-US">
                <a:latin typeface="Times New Roman" pitchFamily="18" charset="0"/>
              </a:rPr>
              <a:t>）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将</a:t>
            </a:r>
            <a:r>
              <a:rPr lang="en-US" altLang="zh-CN">
                <a:latin typeface="Times New Roman" pitchFamily="18" charset="0"/>
              </a:rPr>
              <a:t>AL</a:t>
            </a:r>
            <a:r>
              <a:rPr lang="zh-CN" altLang="en-US">
                <a:latin typeface="Times New Roman" pitchFamily="18" charset="0"/>
              </a:rPr>
              <a:t>中的符号位扩展到</a:t>
            </a:r>
            <a:r>
              <a:rPr lang="en-US" altLang="zh-CN">
                <a:latin typeface="Times New Roman" pitchFamily="18" charset="0"/>
              </a:rPr>
              <a:t>AH</a:t>
            </a:r>
            <a:r>
              <a:rPr lang="zh-CN" altLang="en-US">
                <a:latin typeface="Times New Roman" pitchFamily="18" charset="0"/>
              </a:rPr>
              <a:t>寄存器中。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CWD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onvert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CN">
                <a:latin typeface="Times New Roman" pitchFamily="18" charset="0"/>
              </a:rPr>
              <a:t>ord to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oubleword</a:t>
            </a:r>
            <a:r>
              <a:rPr lang="zh-CN" altLang="en-US">
                <a:latin typeface="Times New Roman" pitchFamily="18" charset="0"/>
              </a:rPr>
              <a:t>）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将</a:t>
            </a:r>
            <a:r>
              <a:rPr lang="en-US" altLang="zh-CN">
                <a:latin typeface="Times New Roman" pitchFamily="18" charset="0"/>
              </a:rPr>
              <a:t>AX</a:t>
            </a:r>
            <a:r>
              <a:rPr lang="zh-CN" altLang="en-US">
                <a:latin typeface="Times New Roman" pitchFamily="18" charset="0"/>
              </a:rPr>
              <a:t>的符号位扩展到</a:t>
            </a:r>
            <a:r>
              <a:rPr lang="en-US" altLang="zh-CN">
                <a:latin typeface="Times New Roman" pitchFamily="18" charset="0"/>
              </a:rPr>
              <a:t>DX</a:t>
            </a:r>
            <a:r>
              <a:rPr lang="zh-CN" altLang="en-US">
                <a:latin typeface="Times New Roman" pitchFamily="18" charset="0"/>
              </a:rPr>
              <a:t>寄存器中。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CDQ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onvert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oubleword to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uadword</a:t>
            </a:r>
            <a:r>
              <a:rPr lang="zh-CN" altLang="en-US">
                <a:latin typeface="Times New Roman" pitchFamily="18" charset="0"/>
              </a:rPr>
              <a:t>）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将</a:t>
            </a:r>
            <a:r>
              <a:rPr lang="en-US" altLang="zh-CN">
                <a:latin typeface="Times New Roman" pitchFamily="18" charset="0"/>
              </a:rPr>
              <a:t>EAX</a:t>
            </a:r>
            <a:r>
              <a:rPr lang="zh-CN" altLang="en-US">
                <a:latin typeface="Times New Roman" pitchFamily="18" charset="0"/>
              </a:rPr>
              <a:t>中的符号位扩展到</a:t>
            </a:r>
            <a:r>
              <a:rPr lang="en-US" altLang="zh-CN">
                <a:latin typeface="Times New Roman" pitchFamily="18" charset="0"/>
              </a:rPr>
              <a:t>EDX</a:t>
            </a:r>
            <a:r>
              <a:rPr lang="zh-CN" altLang="en-US">
                <a:latin typeface="Times New Roman" pitchFamily="18" charset="0"/>
              </a:rPr>
              <a:t>寄存器中。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（二）乘法和除法指令     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zh-CN" altLang="en-US">
                <a:solidFill>
                  <a:srgbClr val="CC0000"/>
                </a:solidFill>
              </a:rPr>
              <a:t>有符号</a:t>
            </a:r>
            <a:r>
              <a:rPr lang="zh-CN" altLang="en-US">
                <a:solidFill>
                  <a:srgbClr val="006600"/>
                </a:solidFill>
              </a:rPr>
              <a:t>整数</a:t>
            </a:r>
            <a:r>
              <a:rPr lang="zh-CN" altLang="en-US">
                <a:solidFill>
                  <a:srgbClr val="0000FF"/>
                </a:solidFill>
              </a:rPr>
              <a:t>除法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       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①  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CBW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CWD 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和 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CDQ 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指令</a:t>
            </a:r>
          </a:p>
        </p:txBody>
      </p:sp>
      <p:sp>
        <p:nvSpPr>
          <p:cNvPr id="939014" name="Text Box 6"/>
          <p:cNvSpPr txBox="1">
            <a:spLocks noChangeArrowheads="1"/>
          </p:cNvSpPr>
          <p:nvPr/>
        </p:nvSpPr>
        <p:spPr bwMode="auto">
          <a:xfrm>
            <a:off x="1476375" y="4005263"/>
            <a:ext cx="6911975" cy="16446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000"/>
              <a:t>.data</a:t>
            </a:r>
          </a:p>
          <a:p>
            <a:pPr algn="l"/>
            <a:r>
              <a:rPr lang="en-US" altLang="zh-CN" sz="2000"/>
              <a:t>wordVal SWORD -101	; FF9Bh</a:t>
            </a:r>
          </a:p>
          <a:p>
            <a:pPr algn="l"/>
            <a:r>
              <a:rPr lang="en-US" altLang="zh-CN" sz="2000"/>
              <a:t>.code</a:t>
            </a:r>
          </a:p>
          <a:p>
            <a:pPr algn="l"/>
            <a:r>
              <a:rPr lang="en-US" altLang="zh-CN" sz="2000"/>
              <a:t>  mov ax,wordVal		; AX = FF9Bh</a:t>
            </a:r>
          </a:p>
          <a:p>
            <a:pPr algn="l"/>
            <a:r>
              <a:rPr lang="en-US" altLang="zh-CN" sz="2000"/>
              <a:t>  cwd				; DX:AX = FFFFFF9Bh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62D17E-A8EF-4212-BB52-0E9EE4C2CA3C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54451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执行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有符号</a:t>
            </a:r>
            <a:r>
              <a:rPr lang="zh-CN" altLang="en-US">
                <a:latin typeface="Times New Roman" pitchFamily="18" charset="0"/>
              </a:rPr>
              <a:t>数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整数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006600"/>
                </a:solidFill>
                <a:latin typeface="Times New Roman" pitchFamily="18" charset="0"/>
                <a:ea typeface="黑体" pitchFamily="2" charset="-122"/>
              </a:rPr>
              <a:t>除法</a:t>
            </a:r>
            <a:r>
              <a:rPr lang="zh-CN" altLang="en-US">
                <a:latin typeface="Times New Roman" pitchFamily="18" charset="0"/>
              </a:rPr>
              <a:t>运算。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格式：与 </a:t>
            </a:r>
            <a:r>
              <a:rPr lang="en-US" altLang="zh-CN">
                <a:latin typeface="Times New Roman" pitchFamily="18" charset="0"/>
              </a:rPr>
              <a:t>DIV </a:t>
            </a:r>
            <a:r>
              <a:rPr lang="zh-CN" altLang="en-US">
                <a:latin typeface="Times New Roman" pitchFamily="18" charset="0"/>
              </a:rPr>
              <a:t>指令相同。</a:t>
            </a: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当执行</a:t>
            </a:r>
            <a:r>
              <a:rPr lang="en-US" altLang="zh-CN">
                <a:latin typeface="Times New Roman" pitchFamily="18" charset="0"/>
              </a:rPr>
              <a:t>8</a:t>
            </a:r>
            <a:r>
              <a:rPr lang="zh-CN" altLang="en-US">
                <a:latin typeface="Times New Roman" pitchFamily="18" charset="0"/>
              </a:rPr>
              <a:t>位数的除法指令之前，必须将被除数符号扩展到</a:t>
            </a:r>
            <a:r>
              <a:rPr lang="en-US" altLang="zh-CN">
                <a:latin typeface="Times New Roman" pitchFamily="18" charset="0"/>
              </a:rPr>
              <a:t>AH</a:t>
            </a:r>
            <a:r>
              <a:rPr lang="zh-CN" altLang="en-US">
                <a:latin typeface="Times New Roman" pitchFamily="18" charset="0"/>
              </a:rPr>
              <a:t>中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Times New Roman" pitchFamily="18" charset="0"/>
              </a:rPr>
              <a:t>可用</a:t>
            </a:r>
            <a:r>
              <a:rPr lang="en-US" altLang="zh-CN">
                <a:latin typeface="Times New Roman" pitchFamily="18" charset="0"/>
              </a:rPr>
              <a:t>CBW</a:t>
            </a:r>
            <a:r>
              <a:rPr lang="zh-CN" altLang="en-US">
                <a:latin typeface="Times New Roman" pitchFamily="18" charset="0"/>
              </a:rPr>
              <a:t>指令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16</a:t>
            </a:r>
            <a:r>
              <a:rPr lang="zh-CN" altLang="en-US">
                <a:latin typeface="Times New Roman" pitchFamily="18" charset="0"/>
              </a:rPr>
              <a:t>位除法要求</a:t>
            </a:r>
            <a:r>
              <a:rPr lang="en-US" altLang="zh-CN">
                <a:latin typeface="Times New Roman" pitchFamily="18" charset="0"/>
              </a:rPr>
              <a:t>AX</a:t>
            </a:r>
            <a:r>
              <a:rPr lang="zh-CN" altLang="en-US">
                <a:latin typeface="Times New Roman" pitchFamily="18" charset="0"/>
              </a:rPr>
              <a:t>被符号扩展到</a:t>
            </a:r>
            <a:r>
              <a:rPr lang="en-US" altLang="zh-CN">
                <a:latin typeface="Times New Roman" pitchFamily="18" charset="0"/>
              </a:rPr>
              <a:t>DX</a:t>
            </a:r>
            <a:r>
              <a:rPr lang="zh-CN" altLang="en-US">
                <a:latin typeface="Times New Roman" pitchFamily="18" charset="0"/>
              </a:rPr>
              <a:t>中。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位除法要求将</a:t>
            </a:r>
            <a:r>
              <a:rPr lang="en-US" altLang="zh-CN">
                <a:latin typeface="Times New Roman" pitchFamily="18" charset="0"/>
              </a:rPr>
              <a:t>EAX</a:t>
            </a:r>
            <a:r>
              <a:rPr lang="zh-CN" altLang="en-US">
                <a:latin typeface="Times New Roman" pitchFamily="18" charset="0"/>
              </a:rPr>
              <a:t>符号扩展到</a:t>
            </a:r>
            <a:r>
              <a:rPr lang="en-US" altLang="zh-CN">
                <a:latin typeface="Times New Roman" pitchFamily="18" charset="0"/>
              </a:rPr>
              <a:t>EDX</a:t>
            </a:r>
            <a:r>
              <a:rPr lang="zh-CN" altLang="en-US">
                <a:latin typeface="Times New Roman" pitchFamily="18" charset="0"/>
              </a:rPr>
              <a:t>中。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（二）乘法和除法指令     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zh-CN" altLang="en-US">
                <a:solidFill>
                  <a:srgbClr val="CC0000"/>
                </a:solidFill>
              </a:rPr>
              <a:t>有符号</a:t>
            </a:r>
            <a:r>
              <a:rPr lang="zh-CN" altLang="en-US">
                <a:solidFill>
                  <a:srgbClr val="006600"/>
                </a:solidFill>
              </a:rPr>
              <a:t>整数</a:t>
            </a:r>
            <a:r>
              <a:rPr lang="zh-CN" altLang="en-US">
                <a:solidFill>
                  <a:srgbClr val="0000FF"/>
                </a:solidFill>
              </a:rPr>
              <a:t>除法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       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②  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IDIV 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指令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F35B33-9C37-4497-A4BD-64FA8C9DCEDF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54451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（二）乘法和除法指令     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zh-CN" altLang="en-US">
                <a:solidFill>
                  <a:srgbClr val="CC0000"/>
                </a:solidFill>
              </a:rPr>
              <a:t>有符号</a:t>
            </a:r>
            <a:r>
              <a:rPr lang="zh-CN" altLang="en-US">
                <a:solidFill>
                  <a:srgbClr val="006600"/>
                </a:solidFill>
              </a:rPr>
              <a:t>整数</a:t>
            </a:r>
            <a:r>
              <a:rPr lang="zh-CN" altLang="en-US">
                <a:solidFill>
                  <a:srgbClr val="0000FF"/>
                </a:solidFill>
              </a:rPr>
              <a:t>除法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       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②  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IDIV 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指令</a:t>
            </a:r>
          </a:p>
        </p:txBody>
      </p:sp>
      <p:sp>
        <p:nvSpPr>
          <p:cNvPr id="941060" name="Text Box 4"/>
          <p:cNvSpPr txBox="1">
            <a:spLocks noChangeArrowheads="1"/>
          </p:cNvSpPr>
          <p:nvPr/>
        </p:nvSpPr>
        <p:spPr bwMode="auto">
          <a:xfrm>
            <a:off x="1403350" y="1341438"/>
            <a:ext cx="6985000" cy="22542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000"/>
              <a:t>.data</a:t>
            </a:r>
          </a:p>
          <a:p>
            <a:pPr algn="l"/>
            <a:r>
              <a:rPr lang="en-US" altLang="zh-CN" sz="2000"/>
              <a:t>byteVal SBYTE -48</a:t>
            </a:r>
          </a:p>
          <a:p>
            <a:pPr algn="l"/>
            <a:r>
              <a:rPr lang="en-US" altLang="zh-CN" sz="2000"/>
              <a:t>.code</a:t>
            </a:r>
          </a:p>
          <a:p>
            <a:pPr algn="l"/>
            <a:r>
              <a:rPr lang="en-US" altLang="zh-CN" sz="2000"/>
              <a:t>  mov  al,byteVal		; dividend</a:t>
            </a:r>
          </a:p>
          <a:p>
            <a:pPr algn="l"/>
            <a:r>
              <a:rPr lang="en-US" altLang="zh-CN" sz="2000"/>
              <a:t>  cbw				; extend AL into AH</a:t>
            </a:r>
          </a:p>
          <a:p>
            <a:pPr algn="l"/>
            <a:r>
              <a:rPr lang="en-US" altLang="zh-CN" sz="2000"/>
              <a:t>  mov  bl,5			; divisor</a:t>
            </a:r>
          </a:p>
          <a:p>
            <a:pPr algn="l"/>
            <a:r>
              <a:rPr lang="en-US" altLang="zh-CN" sz="2000"/>
              <a:t>  idiv bl			; AL = -9, AH = -3</a:t>
            </a:r>
          </a:p>
        </p:txBody>
      </p:sp>
      <p:sp>
        <p:nvSpPr>
          <p:cNvPr id="941061" name="Text Box 5"/>
          <p:cNvSpPr txBox="1">
            <a:spLocks noChangeArrowheads="1"/>
          </p:cNvSpPr>
          <p:nvPr/>
        </p:nvSpPr>
        <p:spPr bwMode="auto">
          <a:xfrm>
            <a:off x="468313" y="3860800"/>
            <a:ext cx="8280400" cy="25590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000"/>
              <a:t>.data</a:t>
            </a:r>
          </a:p>
          <a:p>
            <a:pPr algn="l"/>
            <a:r>
              <a:rPr lang="en-US" altLang="zh-CN" sz="2000"/>
              <a:t>wordVal SWORD -5000</a:t>
            </a:r>
          </a:p>
          <a:p>
            <a:pPr algn="l"/>
            <a:r>
              <a:rPr lang="en-US" altLang="zh-CN" sz="2000"/>
              <a:t>.code</a:t>
            </a:r>
          </a:p>
          <a:p>
            <a:pPr algn="l"/>
            <a:r>
              <a:rPr lang="en-US" altLang="zh-CN" sz="2000"/>
              <a:t>  mov  ax,wordVal		; dividend, low</a:t>
            </a:r>
          </a:p>
          <a:p>
            <a:pPr algn="l"/>
            <a:r>
              <a:rPr lang="en-US" altLang="zh-CN" sz="2000"/>
              <a:t>  cwd				; extend AX into DX</a:t>
            </a:r>
          </a:p>
          <a:p>
            <a:pPr algn="l"/>
            <a:r>
              <a:rPr lang="en-US" altLang="zh-CN" sz="2000"/>
              <a:t>  mov  bx,256		; divisor</a:t>
            </a:r>
          </a:p>
          <a:p>
            <a:pPr algn="l"/>
            <a:r>
              <a:rPr lang="en-US" altLang="zh-CN" sz="2000"/>
              <a:t>  idiv bx			; quotient  AX = -19</a:t>
            </a:r>
          </a:p>
          <a:p>
            <a:pPr algn="l"/>
            <a:r>
              <a:rPr lang="en-US" altLang="zh-CN" sz="2000"/>
              <a:t>				; remainder DX = -136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12A82F-B336-4D20-826B-EF99E60F1B73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54451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当除法产生的商太大而无法容纳在目的操作数中的时候，将导致除法溢出，使</a:t>
            </a:r>
            <a:r>
              <a:rPr lang="en-US" altLang="zh-CN" sz="2400">
                <a:latin typeface="Times New Roman" pitchFamily="18" charset="0"/>
              </a:rPr>
              <a:t>CPU</a:t>
            </a:r>
            <a:r>
              <a:rPr lang="zh-CN" altLang="en-US" sz="2400">
                <a:latin typeface="Times New Roman" pitchFamily="18" charset="0"/>
              </a:rPr>
              <a:t>触发一个中断，当前程序被终止。</a:t>
            </a:r>
            <a:br>
              <a:rPr lang="zh-CN" altLang="en-US" sz="2400">
                <a:latin typeface="Times New Roman" pitchFamily="18" charset="0"/>
              </a:rPr>
            </a:br>
            <a:r>
              <a:rPr lang="zh-CN" altLang="en-US" sz="2400">
                <a:latin typeface="Times New Roman" pitchFamily="18" charset="0"/>
              </a:rPr>
              <a:t>例如：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ax,1000h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bl,10h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div bl		</a:t>
            </a:r>
            <a:r>
              <a:rPr lang="en-US" altLang="zh-CN" sz="2400">
                <a:solidFill>
                  <a:srgbClr val="3366FF"/>
                </a:solidFill>
                <a:latin typeface="Courier New" pitchFamily="49" charset="0"/>
              </a:rPr>
              <a:t>; AL cannot hold 100h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试图除以</a:t>
            </a:r>
            <a:r>
              <a:rPr lang="en-US" altLang="zh-CN" sz="2400">
                <a:latin typeface="Times New Roman" pitchFamily="18" charset="0"/>
              </a:rPr>
              <a:t>0</a:t>
            </a:r>
            <a:r>
              <a:rPr lang="zh-CN" altLang="en-US" sz="2400">
                <a:latin typeface="Times New Roman" pitchFamily="18" charset="0"/>
              </a:rPr>
              <a:t>也会发生相同的情况。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ax,dividend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bl,0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div bl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解决办法：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使用</a:t>
            </a:r>
            <a:r>
              <a:rPr lang="en-US" altLang="zh-CN" sz="2400">
                <a:latin typeface="Times New Roman" pitchFamily="18" charset="0"/>
              </a:rPr>
              <a:t>32</a:t>
            </a:r>
            <a:r>
              <a:rPr lang="zh-CN" altLang="en-US" sz="2400">
                <a:latin typeface="Times New Roman" pitchFamily="18" charset="0"/>
              </a:rPr>
              <a:t>位的除数来减小除法溢出的可能性。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测试除数，如果除数等于</a:t>
            </a:r>
            <a:r>
              <a:rPr lang="en-US" altLang="zh-CN" sz="2400">
                <a:latin typeface="Times New Roman" pitchFamily="18" charset="0"/>
              </a:rPr>
              <a:t>0</a:t>
            </a:r>
            <a:r>
              <a:rPr lang="zh-CN" altLang="en-US" sz="2400">
                <a:latin typeface="Times New Roman" pitchFamily="18" charset="0"/>
              </a:rPr>
              <a:t>则跳过除法指令。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（二）乘法和除法指令     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zh-CN" altLang="en-US">
                <a:solidFill>
                  <a:srgbClr val="CC0000"/>
                </a:solidFill>
              </a:rPr>
              <a:t>有符号</a:t>
            </a:r>
            <a:r>
              <a:rPr lang="zh-CN" altLang="en-US">
                <a:solidFill>
                  <a:srgbClr val="006600"/>
                </a:solidFill>
              </a:rPr>
              <a:t>整数</a:t>
            </a:r>
            <a:r>
              <a:rPr lang="zh-CN" altLang="en-US">
                <a:solidFill>
                  <a:srgbClr val="0000FF"/>
                </a:solidFill>
              </a:rPr>
              <a:t>除法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       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③  除法溢出</a:t>
            </a:r>
          </a:p>
        </p:txBody>
      </p:sp>
      <p:sp>
        <p:nvSpPr>
          <p:cNvPr id="942086" name="Text Box 6"/>
          <p:cNvSpPr txBox="1">
            <a:spLocks noChangeArrowheads="1"/>
          </p:cNvSpPr>
          <p:nvPr/>
        </p:nvSpPr>
        <p:spPr bwMode="auto">
          <a:xfrm>
            <a:off x="5724525" y="3644900"/>
            <a:ext cx="2846388" cy="15811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/>
              <a:t>mov eax,1000h</a:t>
            </a:r>
          </a:p>
          <a:p>
            <a:pPr algn="l"/>
            <a:r>
              <a:rPr lang="en-US" altLang="zh-CN"/>
              <a:t>cdq</a:t>
            </a:r>
          </a:p>
          <a:p>
            <a:pPr algn="l"/>
            <a:r>
              <a:rPr lang="en-US" altLang="zh-CN"/>
              <a:t>mov ebx,10h</a:t>
            </a:r>
          </a:p>
          <a:p>
            <a:pPr algn="l"/>
            <a:r>
              <a:rPr lang="en-US" altLang="zh-CN"/>
              <a:t>div ebx</a:t>
            </a: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827088" y="2420938"/>
            <a:ext cx="6337300" cy="1081087"/>
          </a:xfrm>
          <a:prstGeom prst="rect">
            <a:avLst/>
          </a:prstGeom>
          <a:noFill/>
          <a:ln w="28575" algn="ctr">
            <a:solidFill>
              <a:srgbClr val="CC0066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089" name="Freeform 9"/>
          <p:cNvSpPr>
            <a:spLocks/>
          </p:cNvSpPr>
          <p:nvPr/>
        </p:nvSpPr>
        <p:spPr bwMode="auto">
          <a:xfrm>
            <a:off x="7164388" y="2924175"/>
            <a:ext cx="647700" cy="720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7" y="91"/>
              </a:cxn>
              <a:cxn ang="0">
                <a:pos x="408" y="454"/>
              </a:cxn>
            </a:cxnLst>
            <a:rect l="0" t="0" r="r" b="b"/>
            <a:pathLst>
              <a:path w="408" h="454">
                <a:moveTo>
                  <a:pt x="0" y="0"/>
                </a:moveTo>
                <a:cubicBezTo>
                  <a:pt x="124" y="7"/>
                  <a:pt x="249" y="15"/>
                  <a:pt x="317" y="91"/>
                </a:cubicBezTo>
                <a:cubicBezTo>
                  <a:pt x="385" y="167"/>
                  <a:pt x="396" y="310"/>
                  <a:pt x="408" y="454"/>
                </a:cubicBezTo>
              </a:path>
            </a:pathLst>
          </a:custGeom>
          <a:noFill/>
          <a:ln w="5715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42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94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42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6" grpId="0" animBg="1"/>
      <p:bldP spid="942087" grpId="0" animBg="1"/>
      <p:bldP spid="94208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8D072B-0088-45DF-82B6-1AAD570005DB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5588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为什么要学习用汇编语言实现算数表达式？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帮助理解</a:t>
            </a:r>
            <a:r>
              <a:rPr lang="en-US" altLang="zh-CN">
                <a:latin typeface="Times New Roman" pitchFamily="18" charset="0"/>
              </a:rPr>
              <a:t>C++</a:t>
            </a:r>
            <a:r>
              <a:rPr lang="zh-CN" altLang="en-US">
                <a:latin typeface="Times New Roman" pitchFamily="18" charset="0"/>
              </a:rPr>
              <a:t>或</a:t>
            </a:r>
            <a:r>
              <a:rPr lang="en-US" altLang="zh-CN">
                <a:latin typeface="Times New Roman" pitchFamily="18" charset="0"/>
              </a:rPr>
              <a:t>Java</a:t>
            </a:r>
            <a:r>
              <a:rPr lang="zh-CN" altLang="en-US">
                <a:latin typeface="Times New Roman" pitchFamily="18" charset="0"/>
              </a:rPr>
              <a:t>编译器是如何实现算数表达式的。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熟悉乘法、除法指令的使用。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可实现比编译器更完善的错误检查。比如，检查乘法操作之后积的大小：</a:t>
            </a:r>
          </a:p>
          <a:p>
            <a:pPr marL="1439863" lvl="2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在两个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位操作数相乘时，大多数高级语言编译器都忽略了乘积的高半部分。</a:t>
            </a:r>
          </a:p>
          <a:p>
            <a:pPr marL="1439863" lvl="2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在汇编语言中，可通过</a:t>
            </a:r>
            <a:r>
              <a:rPr lang="en-US" altLang="zh-CN">
                <a:latin typeface="Times New Roman" pitchFamily="18" charset="0"/>
              </a:rPr>
              <a:t>CF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Times New Roman" pitchFamily="18" charset="0"/>
              </a:rPr>
              <a:t>进位标志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OF 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Times New Roman" pitchFamily="18" charset="0"/>
              </a:rPr>
              <a:t>溢出标志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Times New Roman" pitchFamily="18" charset="0"/>
              </a:rPr>
              <a:t>检查乘积是否能存放在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个数据位中。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（二）乘法和除法指令     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5. </a:t>
            </a:r>
            <a:r>
              <a:rPr lang="zh-CN" altLang="en-US">
                <a:solidFill>
                  <a:srgbClr val="CC0000"/>
                </a:solidFill>
              </a:rPr>
              <a:t>算数表达式</a:t>
            </a:r>
            <a:r>
              <a:rPr lang="zh-CN" altLang="en-US">
                <a:solidFill>
                  <a:srgbClr val="006600"/>
                </a:solidFill>
              </a:rPr>
              <a:t>的实现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752166-40CC-4979-9E27-4C063B223FE1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144145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【</a:t>
            </a: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1】</a:t>
            </a:r>
            <a:r>
              <a:rPr lang="zh-CN" altLang="en-US">
                <a:latin typeface="Times New Roman" pitchFamily="18" charset="0"/>
              </a:rPr>
              <a:t>以汇编语言实现下面的</a:t>
            </a:r>
            <a:r>
              <a:rPr lang="en-US" altLang="zh-CN">
                <a:latin typeface="Times New Roman" pitchFamily="18" charset="0"/>
              </a:rPr>
              <a:t>C++</a:t>
            </a:r>
            <a:r>
              <a:rPr lang="zh-CN" altLang="en-US">
                <a:latin typeface="Times New Roman" pitchFamily="18" charset="0"/>
              </a:rPr>
              <a:t>语句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Times New Roman" pitchFamily="18" charset="0"/>
              </a:rPr>
              <a:t>使用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位无符号整数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Times New Roman" pitchFamily="18" charset="0"/>
              </a:rPr>
              <a:t>： </a:t>
            </a:r>
            <a:br>
              <a:rPr lang="zh-CN" altLang="en-US">
                <a:latin typeface="Times New Roman" pitchFamily="18" charset="0"/>
              </a:rPr>
            </a:b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var4 = (var1 + var2) * var3;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（二）乘法和除法指令     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5. </a:t>
            </a:r>
            <a:r>
              <a:rPr lang="zh-CN" altLang="en-US">
                <a:solidFill>
                  <a:srgbClr val="CC0000"/>
                </a:solidFill>
              </a:rPr>
              <a:t>算数表达式</a:t>
            </a:r>
            <a:r>
              <a:rPr lang="zh-CN" altLang="en-US">
                <a:solidFill>
                  <a:srgbClr val="006600"/>
                </a:solidFill>
              </a:rPr>
              <a:t>的实现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44132" name="Text Box 4"/>
          <p:cNvSpPr txBox="1">
            <a:spLocks noChangeArrowheads="1"/>
          </p:cNvSpPr>
          <p:nvPr/>
        </p:nvSpPr>
        <p:spPr bwMode="auto">
          <a:xfrm>
            <a:off x="466725" y="2420938"/>
            <a:ext cx="8281988" cy="26765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   mov eax,var1</a:t>
            </a:r>
          </a:p>
          <a:p>
            <a:pPr algn="l"/>
            <a:r>
              <a:rPr lang="en-US" altLang="zh-CN"/>
              <a:t>   add eax,var2</a:t>
            </a:r>
          </a:p>
          <a:p>
            <a:pPr algn="l"/>
            <a:r>
              <a:rPr lang="en-US" altLang="zh-CN"/>
              <a:t>   mul var3		; EAX = EAX * var3</a:t>
            </a:r>
          </a:p>
          <a:p>
            <a:pPr algn="l"/>
            <a:r>
              <a:rPr lang="en-US" altLang="zh-CN"/>
              <a:t>   jc  tooBig		; unsigned overflow?</a:t>
            </a:r>
          </a:p>
          <a:p>
            <a:pPr algn="l"/>
            <a:r>
              <a:rPr lang="en-US" altLang="zh-CN"/>
              <a:t>   mov var4,eax</a:t>
            </a:r>
          </a:p>
          <a:p>
            <a:pPr algn="l"/>
            <a:r>
              <a:rPr lang="en-US" altLang="zh-CN"/>
              <a:t>   jmp next</a:t>
            </a:r>
          </a:p>
          <a:p>
            <a:pPr algn="l"/>
            <a:r>
              <a:rPr lang="en-US" altLang="zh-CN"/>
              <a:t>tooBig:			; display error message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58B66-9C9A-48E6-A70B-BCD0EBC24907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大写字母与小写字母的 </a:t>
            </a:r>
            <a:r>
              <a:rPr lang="en-US" altLang="zh-CN">
                <a:latin typeface="Times New Roman" pitchFamily="18" charset="0"/>
              </a:rPr>
              <a:t>ASCII </a:t>
            </a:r>
            <a:r>
              <a:rPr lang="zh-CN" altLang="en-US">
                <a:latin typeface="Times New Roman" pitchFamily="18" charset="0"/>
              </a:rPr>
              <a:t>码之间的关系：</a:t>
            </a: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Courier New" pitchFamily="49" charset="0"/>
              </a:rPr>
              <a:t>'</a:t>
            </a:r>
            <a:r>
              <a:rPr lang="en-US" altLang="zh-CN">
                <a:latin typeface="Courier New" pitchFamily="49" charset="0"/>
                <a:ea typeface="楷体_GB2312" pitchFamily="49" charset="-122"/>
              </a:rPr>
              <a:t>a</a:t>
            </a:r>
            <a:r>
              <a:rPr lang="en-US" altLang="zh-CN">
                <a:latin typeface="Courier New" pitchFamily="49" charset="0"/>
              </a:rPr>
              <a:t>'</a:t>
            </a:r>
            <a:r>
              <a:rPr lang="zh-CN" altLang="en-US">
                <a:latin typeface="Courier New" pitchFamily="49" charset="0"/>
              </a:rPr>
              <a:t>：</a:t>
            </a:r>
            <a:r>
              <a:rPr lang="en-US" altLang="zh-CN">
                <a:latin typeface="Courier New" pitchFamily="49" charset="0"/>
              </a:rPr>
              <a:t>61h</a:t>
            </a:r>
            <a:r>
              <a:rPr lang="zh-CN" altLang="en-US">
                <a:latin typeface="Courier New" pitchFamily="49" charset="0"/>
              </a:rPr>
              <a:t>，即</a:t>
            </a:r>
            <a:r>
              <a:rPr lang="en-US" altLang="zh-CN">
                <a:latin typeface="Courier New" pitchFamily="49" charset="0"/>
              </a:rPr>
              <a:t>01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altLang="zh-CN">
                <a:latin typeface="Courier New" pitchFamily="49" charset="0"/>
              </a:rPr>
              <a:t>00001</a:t>
            </a: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Courier New" pitchFamily="49" charset="0"/>
              </a:rPr>
              <a:t>'A'</a:t>
            </a:r>
            <a:r>
              <a:rPr lang="zh-CN" altLang="en-US">
                <a:latin typeface="Courier New" pitchFamily="49" charset="0"/>
              </a:rPr>
              <a:t>：</a:t>
            </a:r>
            <a:r>
              <a:rPr lang="en-US" altLang="zh-CN">
                <a:latin typeface="Courier New" pitchFamily="49" charset="0"/>
              </a:rPr>
              <a:t>41h</a:t>
            </a:r>
            <a:r>
              <a:rPr lang="zh-CN" altLang="en-US">
                <a:latin typeface="Courier New" pitchFamily="49" charset="0"/>
              </a:rPr>
              <a:t>，即</a:t>
            </a:r>
            <a:r>
              <a:rPr lang="en-US" altLang="zh-CN">
                <a:latin typeface="Courier New" pitchFamily="49" charset="0"/>
              </a:rPr>
              <a:t>01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altLang="zh-CN">
                <a:latin typeface="Courier New" pitchFamily="49" charset="0"/>
              </a:rPr>
              <a:t>00001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例：将字符转换位大写形式：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（二）布尔和比较指令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1. AND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886797" name="Text Box 13"/>
          <p:cNvSpPr txBox="1">
            <a:spLocks noChangeArrowheads="1"/>
          </p:cNvSpPr>
          <p:nvPr/>
        </p:nvSpPr>
        <p:spPr bwMode="auto">
          <a:xfrm>
            <a:off x="684213" y="2852738"/>
            <a:ext cx="6119812" cy="3406775"/>
          </a:xfrm>
          <a:prstGeom prst="rect">
            <a:avLst/>
          </a:prstGeom>
          <a:solidFill>
            <a:srgbClr val="FFFF66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array BYTE 50 DUP(?)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/>
              <a:t>  mov  ecx,LENGTHOF array</a:t>
            </a:r>
          </a:p>
          <a:p>
            <a:pPr algn="l"/>
            <a:r>
              <a:rPr lang="en-US" altLang="zh-CN"/>
              <a:t>  mov  esi,OFFSET array</a:t>
            </a:r>
          </a:p>
          <a:p>
            <a:pPr algn="l"/>
            <a:r>
              <a:rPr lang="en-US" altLang="zh-CN"/>
              <a:t>L1:</a:t>
            </a:r>
          </a:p>
          <a:p>
            <a:pPr algn="l"/>
            <a:r>
              <a:rPr lang="en-US" altLang="zh-CN"/>
              <a:t>  and  byte ptr [esi],11011111b</a:t>
            </a:r>
          </a:p>
          <a:p>
            <a:pPr algn="l"/>
            <a:r>
              <a:rPr lang="en-US" altLang="zh-CN"/>
              <a:t>  inc  esi</a:t>
            </a:r>
          </a:p>
          <a:p>
            <a:pPr algn="l"/>
            <a:r>
              <a:rPr lang="en-US" altLang="zh-CN"/>
              <a:t>  loop L1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86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86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86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6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6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9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4A533C-8B3C-402B-91D5-B247C5D71BD8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144145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【</a:t>
            </a: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2】</a:t>
            </a:r>
            <a:r>
              <a:rPr lang="zh-CN" altLang="en-US">
                <a:latin typeface="Times New Roman" pitchFamily="18" charset="0"/>
              </a:rPr>
              <a:t>使用</a:t>
            </a:r>
            <a:r>
              <a:rPr lang="en-US" altLang="zh-CN">
                <a:latin typeface="Times New Roman" pitchFamily="18" charset="0"/>
              </a:rPr>
              <a:t>32</a:t>
            </a:r>
            <a:r>
              <a:rPr lang="zh-CN" altLang="en-US">
                <a:latin typeface="Times New Roman" pitchFamily="18" charset="0"/>
              </a:rPr>
              <a:t>位有符号整数实现下面</a:t>
            </a:r>
            <a:r>
              <a:rPr lang="en-US" altLang="zh-CN">
                <a:latin typeface="Times New Roman" pitchFamily="18" charset="0"/>
              </a:rPr>
              <a:t>C++</a:t>
            </a:r>
            <a:r>
              <a:rPr lang="zh-CN" altLang="en-US">
                <a:latin typeface="Times New Roman" pitchFamily="18" charset="0"/>
              </a:rPr>
              <a:t>语句： </a:t>
            </a:r>
            <a:br>
              <a:rPr lang="zh-CN" altLang="en-US">
                <a:latin typeface="Times New Roman" pitchFamily="18" charset="0"/>
              </a:rPr>
            </a:b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var4 = (var1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*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 -5) / (-var2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%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 var3);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（二）乘法和除法指令     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5. </a:t>
            </a:r>
            <a:r>
              <a:rPr lang="zh-CN" altLang="en-US">
                <a:solidFill>
                  <a:srgbClr val="CC0000"/>
                </a:solidFill>
              </a:rPr>
              <a:t>算数表达式</a:t>
            </a:r>
            <a:r>
              <a:rPr lang="zh-CN" altLang="en-US">
                <a:solidFill>
                  <a:srgbClr val="006600"/>
                </a:solidFill>
              </a:rPr>
              <a:t>的实现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45156" name="Text Box 4"/>
          <p:cNvSpPr txBox="1">
            <a:spLocks noChangeArrowheads="1"/>
          </p:cNvSpPr>
          <p:nvPr/>
        </p:nvSpPr>
        <p:spPr bwMode="auto">
          <a:xfrm>
            <a:off x="466725" y="1916113"/>
            <a:ext cx="8281988" cy="45021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mov  eax,var2		</a:t>
            </a:r>
            <a:r>
              <a:rPr lang="en-US" altLang="zh-CN">
                <a:solidFill>
                  <a:schemeClr val="hlink"/>
                </a:solidFill>
              </a:rPr>
              <a:t>; begin right side</a:t>
            </a:r>
          </a:p>
          <a:p>
            <a:pPr algn="l"/>
            <a:r>
              <a:rPr lang="en-US" altLang="zh-CN"/>
              <a:t>neg  eax</a:t>
            </a:r>
          </a:p>
          <a:p>
            <a:pPr algn="l"/>
            <a:r>
              <a:rPr lang="en-US" altLang="zh-CN">
                <a:solidFill>
                  <a:schemeClr val="hlink"/>
                </a:solidFill>
              </a:rPr>
              <a:t>;</a:t>
            </a:r>
            <a:r>
              <a:rPr lang="zh-CN" altLang="en-US">
                <a:solidFill>
                  <a:schemeClr val="hlink"/>
                </a:solidFill>
              </a:rPr>
              <a:t>有符号数</a:t>
            </a:r>
            <a:r>
              <a:rPr lang="en-US" altLang="zh-CN">
                <a:solidFill>
                  <a:schemeClr val="hlink"/>
                </a:solidFill>
              </a:rPr>
              <a:t>,</a:t>
            </a:r>
            <a:r>
              <a:rPr lang="zh-CN" altLang="en-US">
                <a:solidFill>
                  <a:schemeClr val="hlink"/>
                </a:solidFill>
              </a:rPr>
              <a:t>需将被除数符号扩展到</a:t>
            </a:r>
            <a:r>
              <a:rPr lang="en-US" altLang="zh-CN">
                <a:solidFill>
                  <a:schemeClr val="hlink"/>
                </a:solidFill>
              </a:rPr>
              <a:t>EDX,</a:t>
            </a:r>
            <a:r>
              <a:rPr lang="zh-CN" altLang="en-US">
                <a:solidFill>
                  <a:schemeClr val="hlink"/>
                </a:solidFill>
              </a:rPr>
              <a:t>然后用</a:t>
            </a:r>
            <a:r>
              <a:rPr lang="en-US" altLang="zh-CN">
                <a:solidFill>
                  <a:schemeClr val="hlink"/>
                </a:solidFill>
              </a:rPr>
              <a:t>IDIV</a:t>
            </a:r>
            <a:r>
              <a:rPr lang="zh-CN" altLang="en-US">
                <a:solidFill>
                  <a:schemeClr val="hlink"/>
                </a:solidFill>
              </a:rPr>
              <a:t>指令</a:t>
            </a: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cdq</a:t>
            </a:r>
            <a:r>
              <a:rPr lang="en-US" altLang="zh-CN"/>
              <a:t>				</a:t>
            </a:r>
            <a:r>
              <a:rPr lang="en-US" altLang="zh-CN">
                <a:solidFill>
                  <a:schemeClr val="hlink"/>
                </a:solidFill>
              </a:rPr>
              <a:t>; sign-extend dividend</a:t>
            </a:r>
          </a:p>
          <a:p>
            <a:pPr algn="l"/>
            <a:r>
              <a:rPr lang="en-US" altLang="zh-CN"/>
              <a:t>idiv var3			</a:t>
            </a:r>
            <a:r>
              <a:rPr lang="en-US" altLang="zh-CN">
                <a:solidFill>
                  <a:schemeClr val="hlink"/>
                </a:solidFill>
              </a:rPr>
              <a:t>; EDX = remainder</a:t>
            </a:r>
          </a:p>
          <a:p>
            <a:pPr algn="l"/>
            <a:r>
              <a:rPr lang="en-US" altLang="zh-CN"/>
              <a:t>mov  ebx,edx		</a:t>
            </a:r>
            <a:r>
              <a:rPr lang="en-US" altLang="zh-CN">
                <a:solidFill>
                  <a:schemeClr val="hlink"/>
                </a:solidFill>
              </a:rPr>
              <a:t>; EBX = right side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mov  eax,-5		</a:t>
            </a:r>
            <a:r>
              <a:rPr lang="en-US" altLang="zh-CN">
                <a:solidFill>
                  <a:schemeClr val="hlink"/>
                </a:solidFill>
              </a:rPr>
              <a:t>; begin left side</a:t>
            </a:r>
          </a:p>
          <a:p>
            <a:pPr algn="l"/>
            <a:r>
              <a:rPr lang="en-US" altLang="zh-CN"/>
              <a:t>imul var1			</a:t>
            </a:r>
            <a:r>
              <a:rPr lang="en-US" altLang="zh-CN">
                <a:solidFill>
                  <a:schemeClr val="hlink"/>
                </a:solidFill>
              </a:rPr>
              <a:t>; EDX:EAX = left side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idiv ebx			</a:t>
            </a:r>
            <a:r>
              <a:rPr lang="en-US" altLang="zh-CN">
                <a:solidFill>
                  <a:schemeClr val="hlink"/>
                </a:solidFill>
              </a:rPr>
              <a:t>; final division</a:t>
            </a:r>
          </a:p>
          <a:p>
            <a:pPr algn="l"/>
            <a:r>
              <a:rPr lang="en-US" altLang="zh-CN"/>
              <a:t>mov  var4,eax		</a:t>
            </a:r>
            <a:r>
              <a:rPr lang="en-US" altLang="zh-CN">
                <a:solidFill>
                  <a:schemeClr val="hlink"/>
                </a:solidFill>
              </a:rPr>
              <a:t>; quotient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84E1C9-0255-45B6-94AD-7535AA27E58B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5588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思考：用</a:t>
            </a:r>
            <a:r>
              <a:rPr lang="en-US" altLang="zh-CN">
                <a:latin typeface="Times New Roman" pitchFamily="18" charset="0"/>
              </a:rPr>
              <a:t>C++</a:t>
            </a:r>
            <a:r>
              <a:rPr lang="zh-CN" altLang="en-US">
                <a:latin typeface="Times New Roman" pitchFamily="18" charset="0"/>
              </a:rPr>
              <a:t>如何实现两个</a:t>
            </a:r>
            <a:r>
              <a:rPr lang="en-US" altLang="zh-CN">
                <a:latin typeface="Times New Roman" pitchFamily="18" charset="0"/>
              </a:rPr>
              <a:t>128</a:t>
            </a:r>
            <a:r>
              <a:rPr lang="zh-CN" altLang="en-US">
                <a:latin typeface="Times New Roman" pitchFamily="18" charset="0"/>
              </a:rPr>
              <a:t>位整数相加？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汇编语言：</a:t>
            </a: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ADC</a:t>
            </a:r>
            <a:r>
              <a:rPr lang="zh-CN" altLang="en-US">
                <a:latin typeface="Times New Roman" pitchFamily="18" charset="0"/>
              </a:rPr>
              <a:t>：带进位加</a:t>
            </a: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SBB</a:t>
            </a:r>
            <a:r>
              <a:rPr lang="zh-CN" altLang="en-US">
                <a:latin typeface="Times New Roman" pitchFamily="18" charset="0"/>
              </a:rPr>
              <a:t>： 带进位减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利用上述指令可方便地实现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任意大小数字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加减</a:t>
            </a:r>
            <a:r>
              <a:rPr lang="zh-CN" altLang="en-US">
                <a:latin typeface="Times New Roman" pitchFamily="18" charset="0"/>
              </a:rPr>
              <a:t>运算。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（三）扩展加法和减法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4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4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4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46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6A9D6-A847-481F-B392-CFC1C72F00A9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ad</a:t>
            </a:r>
            <a:r>
              <a:rPr lang="en-US" altLang="zh-CN">
                <a:latin typeface="Times New Roman" pitchFamily="18" charset="0"/>
              </a:rPr>
              <a:t>d with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arry</a:t>
            </a:r>
            <a:r>
              <a:rPr lang="zh-CN" altLang="en-US">
                <a:latin typeface="Times New Roman" pitchFamily="18" charset="0"/>
              </a:rPr>
              <a:t>，扩展加法。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目的操作数</a:t>
            </a:r>
            <a:r>
              <a:rPr lang="zh-CN" altLang="en-US">
                <a:latin typeface="Times New Roman" pitchFamily="18" charset="0"/>
              </a:rPr>
              <a:t>＋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源操作数</a:t>
            </a:r>
            <a:r>
              <a:rPr lang="zh-CN" altLang="en-US">
                <a:latin typeface="Times New Roman" pitchFamily="18" charset="0"/>
              </a:rPr>
              <a:t>＋</a:t>
            </a:r>
            <a:r>
              <a:rPr lang="zh-CN" altLang="en-US">
                <a:solidFill>
                  <a:srgbClr val="CC0066"/>
                </a:solidFill>
                <a:latin typeface="Times New Roman" pitchFamily="18" charset="0"/>
              </a:rPr>
              <a:t>进位标志</a:t>
            </a:r>
            <a:r>
              <a:rPr lang="zh-CN" altLang="en-US">
                <a:latin typeface="+mn-ea"/>
              </a:rPr>
              <a:t>→</a:t>
            </a:r>
            <a:r>
              <a:rPr lang="zh-CN" altLang="en-US">
                <a:solidFill>
                  <a:srgbClr val="006600"/>
                </a:solidFill>
                <a:latin typeface="Courier New" pitchFamily="49" charset="0"/>
              </a:rPr>
              <a:t>目的操作数</a:t>
            </a:r>
            <a:endParaRPr lang="zh-CN" altLang="en-US">
              <a:solidFill>
                <a:srgbClr val="0066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格式：同</a:t>
            </a:r>
            <a:r>
              <a:rPr lang="en-US" altLang="zh-CN">
                <a:latin typeface="Times New Roman" pitchFamily="18" charset="0"/>
              </a:rPr>
              <a:t>MOV</a:t>
            </a:r>
            <a:r>
              <a:rPr lang="zh-CN" altLang="en-US">
                <a:latin typeface="Times New Roman" pitchFamily="18" charset="0"/>
              </a:rPr>
              <a:t>指令。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ADC reg,reg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ADC mem,reg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ADC reg,mem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ADC mem,imm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ADC reg,imm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扩展加法的例子</a:t>
            </a:r>
            <a:br>
              <a:rPr lang="zh-CN" altLang="en-US">
                <a:latin typeface="Times New Roman" pitchFamily="18" charset="0"/>
              </a:rPr>
            </a:br>
            <a:r>
              <a:rPr lang="en-US" altLang="zh-CN">
                <a:latin typeface="Times New Roman" pitchFamily="18" charset="0"/>
              </a:rPr>
              <a:t>D:\Masm615\Examples\ch07\ExtAdd.asm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（三）扩展加法和减法     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en-US" altLang="zh-CN">
                <a:solidFill>
                  <a:srgbClr val="CC0000"/>
                </a:solidFill>
              </a:rPr>
              <a:t>ADC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8" name="Text Box 4"/>
          <p:cNvSpPr txBox="1">
            <a:spLocks noChangeArrowheads="1"/>
          </p:cNvSpPr>
          <p:nvPr/>
        </p:nvSpPr>
        <p:spPr bwMode="auto">
          <a:xfrm>
            <a:off x="179388" y="44450"/>
            <a:ext cx="8785225" cy="66865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2000">
                <a:solidFill>
                  <a:srgbClr val="3366FF"/>
                </a:solidFill>
              </a:rPr>
              <a:t>;-------------------------------------------------------</a:t>
            </a:r>
          </a:p>
          <a:p>
            <a:pPr algn="l">
              <a:lnSpc>
                <a:spcPct val="80000"/>
              </a:lnSpc>
            </a:pPr>
            <a:r>
              <a:rPr lang="en-US" altLang="zh-CN" sz="2000"/>
              <a:t>Extended_Add PROC</a:t>
            </a:r>
          </a:p>
          <a:p>
            <a:pPr algn="l">
              <a:lnSpc>
                <a:spcPct val="80000"/>
              </a:lnSpc>
            </a:pPr>
            <a:r>
              <a:rPr lang="en-US" altLang="zh-CN" sz="2000">
                <a:solidFill>
                  <a:srgbClr val="3366FF"/>
                </a:solidFill>
              </a:rPr>
              <a:t>;</a:t>
            </a:r>
          </a:p>
          <a:p>
            <a:pPr algn="l">
              <a:lnSpc>
                <a:spcPct val="80000"/>
              </a:lnSpc>
            </a:pPr>
            <a:r>
              <a:rPr lang="en-US" altLang="zh-CN" sz="2000">
                <a:solidFill>
                  <a:srgbClr val="3366FF"/>
                </a:solidFill>
              </a:rPr>
              <a:t>; Calculates the sum of two extended integers that are</a:t>
            </a:r>
          </a:p>
          <a:p>
            <a:pPr algn="l">
              <a:lnSpc>
                <a:spcPct val="80000"/>
              </a:lnSpc>
            </a:pPr>
            <a:r>
              <a:rPr lang="en-US" altLang="zh-CN" sz="2000">
                <a:solidFill>
                  <a:srgbClr val="3366FF"/>
                </a:solidFill>
              </a:rPr>
              <a:t>;   stored as an array of doublewords.</a:t>
            </a:r>
          </a:p>
          <a:p>
            <a:pPr algn="l">
              <a:lnSpc>
                <a:spcPct val="80000"/>
              </a:lnSpc>
            </a:pPr>
            <a:r>
              <a:rPr lang="en-US" altLang="zh-CN" sz="2000">
                <a:solidFill>
                  <a:srgbClr val="3366FF"/>
                </a:solidFill>
              </a:rPr>
              <a:t>; Receives: ESI and EDI point to the two integers,</a:t>
            </a:r>
          </a:p>
          <a:p>
            <a:pPr algn="l">
              <a:lnSpc>
                <a:spcPct val="80000"/>
              </a:lnSpc>
            </a:pPr>
            <a:r>
              <a:rPr lang="en-US" altLang="zh-CN" sz="2000">
                <a:solidFill>
                  <a:srgbClr val="3366FF"/>
                </a:solidFill>
              </a:rPr>
              <a:t>; EBX points to a variable that will hold the sum, and</a:t>
            </a:r>
          </a:p>
          <a:p>
            <a:pPr algn="l">
              <a:lnSpc>
                <a:spcPct val="80000"/>
              </a:lnSpc>
            </a:pPr>
            <a:r>
              <a:rPr lang="en-US" altLang="zh-CN" sz="2000">
                <a:solidFill>
                  <a:srgbClr val="3366FF"/>
                </a:solidFill>
              </a:rPr>
              <a:t>; ECX indicates the number of doublewords to be added.</a:t>
            </a:r>
          </a:p>
          <a:p>
            <a:pPr algn="l">
              <a:lnSpc>
                <a:spcPct val="80000"/>
              </a:lnSpc>
            </a:pPr>
            <a:r>
              <a:rPr lang="en-US" altLang="zh-CN" sz="2000">
                <a:solidFill>
                  <a:srgbClr val="3366FF"/>
                </a:solidFill>
              </a:rPr>
              <a:t>;-------------------------------------------------------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006600"/>
                </a:solidFill>
              </a:rPr>
              <a:t>pushad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FF0066"/>
                </a:solidFill>
              </a:rPr>
              <a:t>clc</a:t>
            </a:r>
            <a:r>
              <a:rPr lang="en-US" altLang="zh-CN" sz="2000"/>
              <a:t>                	</a:t>
            </a:r>
            <a:r>
              <a:rPr lang="en-US" altLang="zh-CN" sz="2000">
                <a:solidFill>
                  <a:srgbClr val="3366FF"/>
                </a:solidFill>
              </a:rPr>
              <a:t>; clear the Carry flag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L1:	mov eax,[esi]      	</a:t>
            </a:r>
            <a:r>
              <a:rPr lang="en-US" altLang="zh-CN" sz="2000">
                <a:solidFill>
                  <a:srgbClr val="3366FF"/>
                </a:solidFill>
              </a:rPr>
              <a:t>; get the first integer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	adc eax,[edi]      	</a:t>
            </a:r>
            <a:r>
              <a:rPr lang="en-US" altLang="zh-CN" sz="2000">
                <a:solidFill>
                  <a:srgbClr val="3366FF"/>
                </a:solidFill>
              </a:rPr>
              <a:t>; add the second integer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CC0000"/>
                </a:solidFill>
              </a:rPr>
              <a:t>pushfd</a:t>
            </a:r>
            <a:r>
              <a:rPr lang="en-US" altLang="zh-CN" sz="2000"/>
              <a:t>              	</a:t>
            </a:r>
            <a:r>
              <a:rPr lang="en-US" altLang="zh-CN" sz="2000">
                <a:solidFill>
                  <a:srgbClr val="3366FF"/>
                </a:solidFill>
              </a:rPr>
              <a:t>; save the Carry flag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	mov [ebx],eax      	</a:t>
            </a:r>
            <a:r>
              <a:rPr lang="en-US" altLang="zh-CN" sz="2000">
                <a:solidFill>
                  <a:srgbClr val="3366FF"/>
                </a:solidFill>
              </a:rPr>
              <a:t>; store partial sum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	add esi,4         	</a:t>
            </a:r>
            <a:r>
              <a:rPr lang="en-US" altLang="zh-CN" sz="2000">
                <a:solidFill>
                  <a:srgbClr val="3366FF"/>
                </a:solidFill>
              </a:rPr>
              <a:t>; advance all 3 pointers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	add edi,4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	add ebx,4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CC0000"/>
                </a:solidFill>
              </a:rPr>
              <a:t>popfd</a:t>
            </a:r>
            <a:r>
              <a:rPr lang="en-US" altLang="zh-CN" sz="2000"/>
              <a:t>               	</a:t>
            </a:r>
            <a:r>
              <a:rPr lang="en-US" altLang="zh-CN" sz="2000">
                <a:solidFill>
                  <a:srgbClr val="3366FF"/>
                </a:solidFill>
              </a:rPr>
              <a:t>; restore the Carry flag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	loop L1           	</a:t>
            </a:r>
            <a:r>
              <a:rPr lang="en-US" altLang="zh-CN" sz="2000">
                <a:solidFill>
                  <a:srgbClr val="3366FF"/>
                </a:solidFill>
              </a:rPr>
              <a:t>; repeat the loop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FF0066"/>
                </a:solidFill>
              </a:rPr>
              <a:t>adc word ptr [ebx],0</a:t>
            </a:r>
            <a:r>
              <a:rPr lang="en-US" altLang="zh-CN" sz="2000"/>
              <a:t>	</a:t>
            </a:r>
            <a:r>
              <a:rPr lang="en-US" altLang="zh-CN" sz="2000">
                <a:solidFill>
                  <a:srgbClr val="3366FF"/>
                </a:solidFill>
              </a:rPr>
              <a:t>; add any leftover carry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006600"/>
                </a:solidFill>
              </a:rPr>
              <a:t>popad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	ret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Extended_Add ENDP</a:t>
            </a:r>
          </a:p>
          <a:p>
            <a:pPr algn="l">
              <a:lnSpc>
                <a:spcPct val="90000"/>
              </a:lnSpc>
            </a:pPr>
            <a:r>
              <a:rPr lang="en-US" altLang="zh-CN" sz="2000"/>
              <a:t>END main</a:t>
            </a:r>
          </a:p>
        </p:txBody>
      </p:sp>
      <p:sp>
        <p:nvSpPr>
          <p:cNvPr id="948229" name="Text Box 5"/>
          <p:cNvSpPr txBox="1">
            <a:spLocks noChangeArrowheads="1"/>
          </p:cNvSpPr>
          <p:nvPr/>
        </p:nvSpPr>
        <p:spPr bwMode="auto">
          <a:xfrm>
            <a:off x="6372225" y="6078538"/>
            <a:ext cx="2520950" cy="519112"/>
          </a:xfrm>
          <a:prstGeom prst="rect">
            <a:avLst/>
          </a:prstGeom>
          <a:solidFill>
            <a:srgbClr val="FF99CC"/>
          </a:solidFill>
          <a:ln w="28575" algn="ctr">
            <a:noFill/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2"/>
                </a:solidFill>
              </a:rPr>
              <a:t>② 子程序</a:t>
            </a:r>
          </a:p>
        </p:txBody>
      </p:sp>
      <p:sp>
        <p:nvSpPr>
          <p:cNvPr id="948230" name="AutoShape 6"/>
          <p:cNvSpPr>
            <a:spLocks noChangeArrowheads="1"/>
          </p:cNvSpPr>
          <p:nvPr/>
        </p:nvSpPr>
        <p:spPr bwMode="auto">
          <a:xfrm>
            <a:off x="179388" y="260350"/>
            <a:ext cx="2016125" cy="360363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8231" name="AutoShape 7"/>
          <p:cNvSpPr>
            <a:spLocks noChangeArrowheads="1"/>
          </p:cNvSpPr>
          <p:nvPr/>
        </p:nvSpPr>
        <p:spPr bwMode="auto">
          <a:xfrm>
            <a:off x="179388" y="6092825"/>
            <a:ext cx="2016125" cy="360363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8232" name="Line 8"/>
          <p:cNvSpPr>
            <a:spLocks noChangeShapeType="1"/>
          </p:cNvSpPr>
          <p:nvPr/>
        </p:nvSpPr>
        <p:spPr bwMode="auto">
          <a:xfrm>
            <a:off x="2220913" y="582613"/>
            <a:ext cx="6477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48233" name="Line 9"/>
          <p:cNvSpPr>
            <a:spLocks noChangeShapeType="1"/>
          </p:cNvSpPr>
          <p:nvPr/>
        </p:nvSpPr>
        <p:spPr bwMode="auto">
          <a:xfrm>
            <a:off x="2220913" y="6415088"/>
            <a:ext cx="6477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8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8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8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8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8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8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30" grpId="0" animBg="1"/>
      <p:bldP spid="948231" grpId="0" animBg="1"/>
      <p:bldP spid="948232" grpId="0" animBg="1"/>
      <p:bldP spid="94823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785225" cy="6462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dirty="0"/>
              <a:t>TITLE Extended Addition Example           (ExtAdd.asm)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solidFill>
                  <a:srgbClr val="3366FF"/>
                </a:solidFill>
              </a:rPr>
              <a:t>;This program calculates the sum of two 64-bit integers.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INCLUDE Irvine16.inc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.data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op1 QWORD 0A2B2A40674981234h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op2 QWORD 08010870000234502h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sum DWORD 3 </a:t>
            </a:r>
            <a:r>
              <a:rPr lang="en-US" altLang="zh-CN" sz="2000" dirty="0" smtClean="0"/>
              <a:t>dup(0)</a:t>
            </a:r>
            <a:endParaRPr lang="en-US" altLang="zh-CN" sz="2000" dirty="0"/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.code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main PROC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ax,@data</a:t>
            </a:r>
            <a:endParaRPr lang="en-US" altLang="zh-CN" sz="2000" dirty="0"/>
          </a:p>
          <a:p>
            <a:pPr algn="l">
              <a:lnSpc>
                <a:spcPct val="90000"/>
              </a:lnSpc>
            </a:pPr>
            <a:r>
              <a:rPr lang="en-US" altLang="zh-CN" dirty="0"/>
              <a:t>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ds,ax</a:t>
            </a:r>
            <a:endParaRPr lang="en-US" altLang="zh-CN" sz="2000" dirty="0"/>
          </a:p>
          <a:p>
            <a:pPr algn="l">
              <a:lnSpc>
                <a:spcPct val="90000"/>
              </a:lnSpc>
            </a:pPr>
            <a:endParaRPr lang="en-US" altLang="zh-CN" sz="2000" dirty="0"/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esi,OFFSET</a:t>
            </a:r>
            <a:r>
              <a:rPr lang="en-US" altLang="zh-CN" sz="2000" dirty="0"/>
              <a:t> op1	</a:t>
            </a:r>
            <a:r>
              <a:rPr lang="en-US" altLang="zh-CN" sz="2000" dirty="0">
                <a:solidFill>
                  <a:srgbClr val="3366FF"/>
                </a:solidFill>
              </a:rPr>
              <a:t>; first operand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edi,OFFSET</a:t>
            </a:r>
            <a:r>
              <a:rPr lang="en-US" altLang="zh-CN" sz="2000" dirty="0"/>
              <a:t> op2	</a:t>
            </a:r>
            <a:r>
              <a:rPr lang="en-US" altLang="zh-CN" sz="2000" dirty="0">
                <a:solidFill>
                  <a:srgbClr val="3366FF"/>
                </a:solidFill>
              </a:rPr>
              <a:t>; second operand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ebx,OFFSET</a:t>
            </a:r>
            <a:r>
              <a:rPr lang="en-US" altLang="zh-CN" sz="2000" dirty="0"/>
              <a:t> sum	</a:t>
            </a:r>
            <a:r>
              <a:rPr lang="en-US" altLang="zh-CN" sz="2000" dirty="0">
                <a:solidFill>
                  <a:srgbClr val="3366FF"/>
                </a:solidFill>
              </a:rPr>
              <a:t>; sum operand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ecx,2           	</a:t>
            </a:r>
            <a:r>
              <a:rPr lang="en-US" altLang="zh-CN" sz="2000" dirty="0">
                <a:solidFill>
                  <a:srgbClr val="3366FF"/>
                </a:solidFill>
              </a:rPr>
              <a:t>; number of </a:t>
            </a:r>
            <a:r>
              <a:rPr lang="en-US" altLang="zh-CN" sz="2000" dirty="0" err="1">
                <a:solidFill>
                  <a:srgbClr val="3366FF"/>
                </a:solidFill>
              </a:rPr>
              <a:t>doublewords</a:t>
            </a:r>
            <a:endParaRPr lang="en-US" altLang="zh-CN" sz="2000" dirty="0">
              <a:solidFill>
                <a:srgbClr val="3366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	call </a:t>
            </a:r>
            <a:r>
              <a:rPr lang="en-US" altLang="zh-CN" sz="2000" dirty="0" err="1"/>
              <a:t>Extended_Add</a:t>
            </a:r>
            <a:endParaRPr lang="en-US" altLang="zh-CN" sz="2000" dirty="0"/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esi,OFFSET</a:t>
            </a:r>
            <a:r>
              <a:rPr lang="en-US" altLang="zh-CN" sz="2000" dirty="0"/>
              <a:t> sum	</a:t>
            </a:r>
            <a:r>
              <a:rPr lang="en-US" altLang="zh-CN" sz="2000" dirty="0">
                <a:solidFill>
                  <a:srgbClr val="3366FF"/>
                </a:solidFill>
              </a:rPr>
              <a:t>; dump memory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ebx,4			</a:t>
            </a:r>
            <a:r>
              <a:rPr lang="en-US" altLang="zh-CN" sz="2000" dirty="0">
                <a:solidFill>
                  <a:srgbClr val="3366FF"/>
                </a:solidFill>
              </a:rPr>
              <a:t>; is </a:t>
            </a:r>
            <a:r>
              <a:rPr lang="en-US" altLang="zh-CN" sz="2000" dirty="0" err="1">
                <a:solidFill>
                  <a:srgbClr val="3366FF"/>
                </a:solidFill>
              </a:rPr>
              <a:t>doublewords</a:t>
            </a:r>
            <a:endParaRPr lang="zh-CN" altLang="en-US" sz="2000" dirty="0">
              <a:solidFill>
                <a:srgbClr val="3366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ecx,3			</a:t>
            </a:r>
            <a:r>
              <a:rPr lang="en-US" altLang="zh-CN" sz="2000" dirty="0">
                <a:solidFill>
                  <a:srgbClr val="3366FF"/>
                </a:solidFill>
              </a:rPr>
              <a:t>; three </a:t>
            </a:r>
            <a:r>
              <a:rPr lang="en-US" altLang="zh-CN" sz="2000" dirty="0" err="1">
                <a:solidFill>
                  <a:srgbClr val="3366FF"/>
                </a:solidFill>
              </a:rPr>
              <a:t>doublewords</a:t>
            </a:r>
            <a:endParaRPr lang="en-US" altLang="zh-CN" sz="2000" dirty="0">
              <a:solidFill>
                <a:srgbClr val="3366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	call </a:t>
            </a:r>
            <a:r>
              <a:rPr lang="en-US" altLang="zh-CN" sz="2000" dirty="0" err="1"/>
              <a:t>DumpMem</a:t>
            </a:r>
            <a:endParaRPr lang="en-US" altLang="zh-CN" sz="2000" dirty="0"/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	exit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/>
              <a:t>main ENDP</a:t>
            </a:r>
          </a:p>
        </p:txBody>
      </p:sp>
      <p:sp>
        <p:nvSpPr>
          <p:cNvPr id="949251" name="Text Box 3"/>
          <p:cNvSpPr txBox="1">
            <a:spLocks noChangeArrowheads="1"/>
          </p:cNvSpPr>
          <p:nvPr/>
        </p:nvSpPr>
        <p:spPr bwMode="auto">
          <a:xfrm>
            <a:off x="6372225" y="6078538"/>
            <a:ext cx="2520950" cy="519112"/>
          </a:xfrm>
          <a:prstGeom prst="rect">
            <a:avLst/>
          </a:prstGeom>
          <a:solidFill>
            <a:srgbClr val="FF99CC"/>
          </a:solidFill>
          <a:ln w="28575" algn="ctr">
            <a:noFill/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2"/>
                </a:solidFill>
              </a:rPr>
              <a:t>① 主程序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571149-4269-415E-9D89-F2747B930B99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altLang="zh-CN">
                <a:latin typeface="Times New Roman" pitchFamily="18" charset="0"/>
              </a:rPr>
              <a:t>u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tract with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orrow</a:t>
            </a:r>
            <a:r>
              <a:rPr lang="zh-CN" altLang="en-US">
                <a:latin typeface="Times New Roman" pitchFamily="18" charset="0"/>
              </a:rPr>
              <a:t>，扩展减法。</a:t>
            </a:r>
            <a:r>
              <a:rPr lang="en-US" altLang="zh-CN">
                <a:latin typeface="Times New Roman" pitchFamily="18" charset="0"/>
              </a:rPr>
              <a:t/>
            </a:r>
            <a:br>
              <a:rPr lang="en-US" altLang="zh-CN">
                <a:latin typeface="Times New Roman" pitchFamily="18" charset="0"/>
              </a:rPr>
            </a:br>
            <a:r>
              <a:rPr lang="zh-CN" altLang="en-US">
                <a:solidFill>
                  <a:srgbClr val="0000FF"/>
                </a:solidFill>
                <a:latin typeface="Courier New" pitchFamily="49" charset="0"/>
              </a:rPr>
              <a:t>目的操作数</a:t>
            </a:r>
            <a:r>
              <a:rPr lang="en-US" altLang="zh-CN">
                <a:latin typeface="Courier New" pitchFamily="49" charset="0"/>
              </a:rPr>
              <a:t>-</a:t>
            </a:r>
            <a:r>
              <a:rPr lang="zh-CN" altLang="en-US">
                <a:solidFill>
                  <a:srgbClr val="0000FF"/>
                </a:solidFill>
                <a:latin typeface="Courier New" pitchFamily="49" charset="0"/>
              </a:rPr>
              <a:t>源操作数</a:t>
            </a:r>
            <a:r>
              <a:rPr lang="en-US" altLang="zh-CN">
                <a:latin typeface="Courier New" pitchFamily="49" charset="0"/>
              </a:rPr>
              <a:t>-</a:t>
            </a:r>
            <a:r>
              <a:rPr lang="zh-CN" altLang="en-US">
                <a:solidFill>
                  <a:srgbClr val="CC0066"/>
                </a:solidFill>
                <a:latin typeface="Courier New" pitchFamily="49" charset="0"/>
              </a:rPr>
              <a:t>进位标志</a:t>
            </a:r>
            <a:r>
              <a:rPr lang="zh-CN" altLang="en-US">
                <a:latin typeface="+mn-ea"/>
              </a:rPr>
              <a:t>→</a:t>
            </a:r>
            <a:r>
              <a:rPr lang="zh-CN" altLang="en-US">
                <a:solidFill>
                  <a:srgbClr val="006600"/>
                </a:solidFill>
                <a:latin typeface="+mn-ea"/>
              </a:rPr>
              <a:t>目</a:t>
            </a:r>
            <a:r>
              <a:rPr lang="zh-CN" altLang="en-US">
                <a:solidFill>
                  <a:srgbClr val="006600"/>
                </a:solidFill>
                <a:latin typeface="Courier New" pitchFamily="49" charset="0"/>
              </a:rPr>
              <a:t>的操作数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格式：同</a:t>
            </a:r>
            <a:r>
              <a:rPr lang="en-US" altLang="zh-CN">
                <a:latin typeface="Times New Roman" pitchFamily="18" charset="0"/>
              </a:rPr>
              <a:t>ADC</a:t>
            </a:r>
            <a:r>
              <a:rPr lang="zh-CN" altLang="en-US">
                <a:latin typeface="Times New Roman" pitchFamily="18" charset="0"/>
              </a:rPr>
              <a:t>指令。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（三）扩展加法和减法      </a:t>
            </a:r>
            <a:r>
              <a:rPr lang="en-US" altLang="zh-CN"/>
              <a:t>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en-US" altLang="zh-CN">
                <a:solidFill>
                  <a:srgbClr val="CC0000"/>
                </a:solidFill>
              </a:rPr>
              <a:t>SBB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83ED48-9918-429A-81F0-6D3433721F7C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AAA	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加</a:t>
            </a:r>
            <a:r>
              <a:rPr lang="zh-CN" altLang="en-US">
                <a:latin typeface="Times New Roman" pitchFamily="18" charset="0"/>
              </a:rPr>
              <a:t>法之后进行</a:t>
            </a:r>
            <a:r>
              <a:rPr lang="en-US" altLang="zh-CN">
                <a:latin typeface="Times New Roman" pitchFamily="18" charset="0"/>
              </a:rPr>
              <a:t>ASCII</a:t>
            </a:r>
            <a:r>
              <a:rPr lang="zh-CN" altLang="en-US">
                <a:latin typeface="Times New Roman" pitchFamily="18" charset="0"/>
              </a:rPr>
              <a:t>码调整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AAS	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减</a:t>
            </a:r>
            <a:r>
              <a:rPr lang="zh-CN" altLang="en-US">
                <a:latin typeface="Times New Roman" pitchFamily="18" charset="0"/>
              </a:rPr>
              <a:t>法之后进行</a:t>
            </a:r>
            <a:r>
              <a:rPr lang="en-US" altLang="zh-CN">
                <a:latin typeface="Times New Roman" pitchFamily="18" charset="0"/>
              </a:rPr>
              <a:t>ASCII</a:t>
            </a:r>
            <a:r>
              <a:rPr lang="zh-CN" altLang="en-US">
                <a:latin typeface="Times New Roman" pitchFamily="18" charset="0"/>
              </a:rPr>
              <a:t>码调整</a:t>
            </a:r>
            <a:endParaRPr lang="en-US" altLang="zh-CN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AAM	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乘</a:t>
            </a:r>
            <a:r>
              <a:rPr lang="zh-CN" altLang="en-US">
                <a:latin typeface="Times New Roman" pitchFamily="18" charset="0"/>
              </a:rPr>
              <a:t>法之后进行</a:t>
            </a:r>
            <a:r>
              <a:rPr lang="en-US" altLang="zh-CN">
                <a:latin typeface="Times New Roman" pitchFamily="18" charset="0"/>
              </a:rPr>
              <a:t>ASCII</a:t>
            </a:r>
            <a:r>
              <a:rPr lang="zh-CN" altLang="en-US">
                <a:latin typeface="Times New Roman" pitchFamily="18" charset="0"/>
              </a:rPr>
              <a:t>码调整</a:t>
            </a:r>
            <a:endParaRPr lang="en-US" altLang="zh-CN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AAD	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除</a:t>
            </a:r>
            <a:r>
              <a:rPr lang="zh-CN" altLang="en-US">
                <a:latin typeface="Times New Roman" pitchFamily="18" charset="0"/>
              </a:rPr>
              <a:t>法之前进行</a:t>
            </a:r>
            <a:r>
              <a:rPr lang="en-US" altLang="zh-CN">
                <a:latin typeface="Times New Roman" pitchFamily="18" charset="0"/>
              </a:rPr>
              <a:t>ASCII</a:t>
            </a:r>
            <a:r>
              <a:rPr lang="zh-CN" altLang="en-US">
                <a:latin typeface="Times New Roman" pitchFamily="18" charset="0"/>
              </a:rPr>
              <a:t>码调整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</a:t>
            </a:r>
            <a:r>
              <a:rPr lang="en-US" altLang="zh-CN"/>
              <a:t>ASCII</a:t>
            </a:r>
            <a:r>
              <a:rPr lang="zh-CN" altLang="en-US"/>
              <a:t>和压缩十进制算数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51300" name="AutoShape 4"/>
          <p:cNvSpPr>
            <a:spLocks noChangeArrowheads="1"/>
          </p:cNvSpPr>
          <p:nvPr/>
        </p:nvSpPr>
        <p:spPr bwMode="auto">
          <a:xfrm>
            <a:off x="2628900" y="3429000"/>
            <a:ext cx="1223963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33</a:t>
            </a:r>
          </a:p>
        </p:txBody>
      </p:sp>
      <p:sp>
        <p:nvSpPr>
          <p:cNvPr id="951301" name="AutoShape 5"/>
          <p:cNvSpPr>
            <a:spLocks noChangeArrowheads="1"/>
          </p:cNvSpPr>
          <p:nvPr/>
        </p:nvSpPr>
        <p:spPr bwMode="auto">
          <a:xfrm>
            <a:off x="3781425" y="3429000"/>
            <a:ext cx="1223963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34</a:t>
            </a:r>
          </a:p>
        </p:txBody>
      </p:sp>
      <p:sp>
        <p:nvSpPr>
          <p:cNvPr id="951302" name="AutoShape 6"/>
          <p:cNvSpPr>
            <a:spLocks noChangeArrowheads="1"/>
          </p:cNvSpPr>
          <p:nvPr/>
        </p:nvSpPr>
        <p:spPr bwMode="auto">
          <a:xfrm>
            <a:off x="4933950" y="3429000"/>
            <a:ext cx="1223963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30</a:t>
            </a:r>
          </a:p>
        </p:txBody>
      </p:sp>
      <p:sp>
        <p:nvSpPr>
          <p:cNvPr id="951303" name="AutoShape 7"/>
          <p:cNvSpPr>
            <a:spLocks noChangeArrowheads="1"/>
          </p:cNvSpPr>
          <p:nvPr/>
        </p:nvSpPr>
        <p:spPr bwMode="auto">
          <a:xfrm>
            <a:off x="6084888" y="3429000"/>
            <a:ext cx="1223962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32</a:t>
            </a:r>
          </a:p>
        </p:txBody>
      </p:sp>
      <p:sp>
        <p:nvSpPr>
          <p:cNvPr id="951304" name="AutoShape 8"/>
          <p:cNvSpPr>
            <a:spLocks noChangeArrowheads="1"/>
          </p:cNvSpPr>
          <p:nvPr/>
        </p:nvSpPr>
        <p:spPr bwMode="auto">
          <a:xfrm>
            <a:off x="2628900" y="4292600"/>
            <a:ext cx="1223963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03</a:t>
            </a:r>
          </a:p>
        </p:txBody>
      </p:sp>
      <p:sp>
        <p:nvSpPr>
          <p:cNvPr id="951305" name="AutoShape 9"/>
          <p:cNvSpPr>
            <a:spLocks noChangeArrowheads="1"/>
          </p:cNvSpPr>
          <p:nvPr/>
        </p:nvSpPr>
        <p:spPr bwMode="auto">
          <a:xfrm>
            <a:off x="3781425" y="4292600"/>
            <a:ext cx="1223963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04</a:t>
            </a:r>
          </a:p>
        </p:txBody>
      </p:sp>
      <p:sp>
        <p:nvSpPr>
          <p:cNvPr id="951306" name="AutoShape 10"/>
          <p:cNvSpPr>
            <a:spLocks noChangeArrowheads="1"/>
          </p:cNvSpPr>
          <p:nvPr/>
        </p:nvSpPr>
        <p:spPr bwMode="auto">
          <a:xfrm>
            <a:off x="4933950" y="4292600"/>
            <a:ext cx="1223963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00</a:t>
            </a:r>
          </a:p>
        </p:txBody>
      </p:sp>
      <p:sp>
        <p:nvSpPr>
          <p:cNvPr id="951307" name="AutoShape 11"/>
          <p:cNvSpPr>
            <a:spLocks noChangeArrowheads="1"/>
          </p:cNvSpPr>
          <p:nvPr/>
        </p:nvSpPr>
        <p:spPr bwMode="auto">
          <a:xfrm>
            <a:off x="6084888" y="4292600"/>
            <a:ext cx="1223962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02</a:t>
            </a:r>
          </a:p>
        </p:txBody>
      </p:sp>
      <p:sp>
        <p:nvSpPr>
          <p:cNvPr id="951308" name="Text Box 12"/>
          <p:cNvSpPr txBox="1">
            <a:spLocks noChangeArrowheads="1"/>
          </p:cNvSpPr>
          <p:nvPr/>
        </p:nvSpPr>
        <p:spPr bwMode="auto">
          <a:xfrm>
            <a:off x="755650" y="3476625"/>
            <a:ext cx="20891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ASCII</a:t>
            </a:r>
            <a:r>
              <a:rPr lang="zh-CN" altLang="en-US">
                <a:latin typeface="Times New Roman" pitchFamily="18" charset="0"/>
              </a:rPr>
              <a:t>格式：</a:t>
            </a:r>
          </a:p>
        </p:txBody>
      </p:sp>
      <p:sp>
        <p:nvSpPr>
          <p:cNvPr id="951309" name="Text Box 13"/>
          <p:cNvSpPr txBox="1">
            <a:spLocks noChangeArrowheads="1"/>
          </p:cNvSpPr>
          <p:nvPr/>
        </p:nvSpPr>
        <p:spPr bwMode="auto">
          <a:xfrm>
            <a:off x="393700" y="4365625"/>
            <a:ext cx="24495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未压缩的</a:t>
            </a:r>
            <a:r>
              <a:rPr lang="en-US" altLang="zh-CN">
                <a:latin typeface="Times New Roman" pitchFamily="18" charset="0"/>
              </a:rPr>
              <a:t>BCD</a:t>
            </a:r>
            <a:r>
              <a:rPr lang="zh-CN" altLang="en-US">
                <a:latin typeface="Times New Roman" pitchFamily="18" charset="0"/>
              </a:rPr>
              <a:t>：</a:t>
            </a:r>
          </a:p>
        </p:txBody>
      </p:sp>
      <p:sp>
        <p:nvSpPr>
          <p:cNvPr id="951310" name="Text Box 14"/>
          <p:cNvSpPr txBox="1">
            <a:spLocks noChangeArrowheads="1"/>
          </p:cNvSpPr>
          <p:nvPr/>
        </p:nvSpPr>
        <p:spPr bwMode="auto">
          <a:xfrm>
            <a:off x="7164388" y="3860800"/>
            <a:ext cx="18716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Times New Roman" pitchFamily="18" charset="0"/>
              </a:rPr>
              <a:t>十六进制</a:t>
            </a:r>
            <a:r>
              <a:rPr lang="en-US" altLang="zh-CN"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9EA67F-B712-47F4-A7AF-FE2433DE92E7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</a:t>
            </a:r>
            <a:r>
              <a:rPr lang="en-US" altLang="zh-CN">
                <a:latin typeface="Times New Roman" pitchFamily="18" charset="0"/>
              </a:rPr>
              <a:t>ASCII adjust after addition</a:t>
            </a:r>
            <a:br>
              <a:rPr lang="en-US" altLang="zh-CN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调整两个</a:t>
            </a:r>
            <a:r>
              <a:rPr lang="en-US" altLang="zh-CN">
                <a:latin typeface="Times New Roman" pitchFamily="18" charset="0"/>
              </a:rPr>
              <a:t>ASCII</a:t>
            </a:r>
            <a:r>
              <a:rPr lang="zh-CN" altLang="en-US">
                <a:latin typeface="Times New Roman" pitchFamily="18" charset="0"/>
              </a:rPr>
              <a:t>数字用</a:t>
            </a:r>
            <a:r>
              <a:rPr lang="en-US" altLang="zh-CN">
                <a:latin typeface="Times New Roman" pitchFamily="18" charset="0"/>
              </a:rPr>
              <a:t>ADD</a:t>
            </a:r>
            <a:r>
              <a:rPr lang="zh-CN" altLang="en-US">
                <a:latin typeface="Times New Roman" pitchFamily="18" charset="0"/>
              </a:rPr>
              <a:t>或</a:t>
            </a:r>
            <a:r>
              <a:rPr lang="en-US" altLang="zh-CN">
                <a:latin typeface="Times New Roman" pitchFamily="18" charset="0"/>
              </a:rPr>
              <a:t>ADC</a:t>
            </a:r>
            <a:r>
              <a:rPr lang="zh-CN" altLang="en-US">
                <a:latin typeface="Times New Roman" pitchFamily="18" charset="0"/>
              </a:rPr>
              <a:t>指令相加之后在</a:t>
            </a:r>
            <a:r>
              <a:rPr lang="en-US" altLang="zh-CN">
                <a:latin typeface="Times New Roman" pitchFamily="18" charset="0"/>
              </a:rPr>
              <a:t>AL</a:t>
            </a:r>
            <a:r>
              <a:rPr lang="zh-CN" altLang="en-US">
                <a:latin typeface="Times New Roman" pitchFamily="18" charset="0"/>
              </a:rPr>
              <a:t>中的结果。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 ah,0		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 al,'8'		; AX = 0038h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add al,'2'		; AX = 006Ah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aaa			; AX = 0100h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or  ax,3030h	; AX = 3130h = '10'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</a:t>
            </a:r>
            <a:r>
              <a:rPr lang="en-US" altLang="zh-CN"/>
              <a:t>ASCII</a:t>
            </a:r>
            <a:r>
              <a:rPr lang="zh-CN" altLang="en-US"/>
              <a:t>和压缩十进制算数   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en-US" altLang="zh-CN">
                <a:solidFill>
                  <a:srgbClr val="CC0000"/>
                </a:solidFill>
              </a:rPr>
              <a:t>AAA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BECF41-5F7F-449E-8DA7-1424E766F6F7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863600"/>
            <a:ext cx="8569325" cy="59499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</a:t>
            </a:r>
            <a:r>
              <a:rPr lang="en-US" altLang="zh-CN">
                <a:latin typeface="Times New Roman" pitchFamily="18" charset="0"/>
              </a:rPr>
              <a:t>ASCII adjust after subtraction</a:t>
            </a:r>
            <a:br>
              <a:rPr lang="en-US" altLang="zh-CN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调整</a:t>
            </a:r>
            <a:r>
              <a:rPr lang="en-US" altLang="zh-CN">
                <a:latin typeface="Times New Roman" pitchFamily="18" charset="0"/>
              </a:rPr>
              <a:t>ASCII</a:t>
            </a:r>
            <a:r>
              <a:rPr lang="zh-CN" altLang="en-US">
                <a:latin typeface="Times New Roman" pitchFamily="18" charset="0"/>
              </a:rPr>
              <a:t>减法之后</a:t>
            </a:r>
            <a:r>
              <a:rPr lang="en-US" altLang="zh-CN">
                <a:latin typeface="Times New Roman" pitchFamily="18" charset="0"/>
              </a:rPr>
              <a:t>AL</a:t>
            </a:r>
            <a:r>
              <a:rPr lang="zh-CN" altLang="en-US">
                <a:latin typeface="Times New Roman" pitchFamily="18" charset="0"/>
              </a:rPr>
              <a:t>中得到的结果。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仅当减法产生负数结果时调整才是必须的。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.data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val1 BYTE '8'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val2 BYTE '9'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.code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ah,0		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al,val1		; AX = 0038h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sub al,val2		; AX = 00FFh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aas			; AX = FF09h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pushf			; save the Carry flag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or  al,30h		; AX = FF39h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popf			; restore the Carry flag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</a:t>
            </a:r>
            <a:r>
              <a:rPr lang="en-US" altLang="zh-CN"/>
              <a:t>ASCII</a:t>
            </a:r>
            <a:r>
              <a:rPr lang="zh-CN" altLang="en-US"/>
              <a:t>和压缩十进制算数   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en-US" altLang="zh-CN">
                <a:solidFill>
                  <a:srgbClr val="CC0000"/>
                </a:solidFill>
              </a:rPr>
              <a:t>AAS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500F59-E2A1-4BDB-8F60-97673A8D81F9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</a:t>
            </a:r>
            <a:r>
              <a:rPr lang="en-US" altLang="zh-CN">
                <a:latin typeface="Times New Roman" pitchFamily="18" charset="0"/>
              </a:rPr>
              <a:t>ASCII adjust after multiplication</a:t>
            </a:r>
            <a:br>
              <a:rPr lang="en-US" altLang="zh-CN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调整两个未压缩的</a:t>
            </a:r>
            <a:r>
              <a:rPr lang="en-US" altLang="zh-CN">
                <a:latin typeface="Times New Roman" pitchFamily="18" charset="0"/>
              </a:rPr>
              <a:t>BCD</a:t>
            </a:r>
            <a:r>
              <a:rPr lang="zh-CN" altLang="en-US">
                <a:latin typeface="Times New Roman" pitchFamily="18" charset="0"/>
              </a:rPr>
              <a:t>数字相乘之后</a:t>
            </a:r>
            <a:r>
              <a:rPr lang="en-US" altLang="zh-CN">
                <a:latin typeface="Times New Roman" pitchFamily="18" charset="0"/>
              </a:rPr>
              <a:t>AX</a:t>
            </a:r>
            <a:r>
              <a:rPr lang="zh-CN" altLang="en-US">
                <a:latin typeface="Times New Roman" pitchFamily="18" charset="0"/>
              </a:rPr>
              <a:t>中的结果，即将二进制值调整为非压缩的</a:t>
            </a:r>
            <a:r>
              <a:rPr lang="en-US" altLang="zh-CN">
                <a:latin typeface="Times New Roman" pitchFamily="18" charset="0"/>
              </a:rPr>
              <a:t>ASCII</a:t>
            </a:r>
            <a:r>
              <a:rPr lang="zh-CN" altLang="en-US">
                <a:latin typeface="Times New Roman" pitchFamily="18" charset="0"/>
              </a:rPr>
              <a:t>格式。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.data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AscVal BYTE 05h,06h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.code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bl,AscVal	; first operand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al,AscVal+1	; second operand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mul bl			; AX = 001Eh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aam			; AX = 0300h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</a:t>
            </a:r>
            <a:r>
              <a:rPr lang="en-US" altLang="zh-CN"/>
              <a:t>ASCII</a:t>
            </a:r>
            <a:r>
              <a:rPr lang="zh-CN" altLang="en-US"/>
              <a:t>和压缩十进制算数  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en-US" altLang="zh-CN">
                <a:solidFill>
                  <a:srgbClr val="CC0000"/>
                </a:solidFill>
              </a:rPr>
              <a:t>AAM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8A61CB-6EFC-41CE-9FE9-988C68947028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功能：按位取“或”。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格式：与 </a:t>
            </a:r>
            <a:r>
              <a:rPr lang="en-US" altLang="zh-CN">
                <a:latin typeface="Times New Roman" pitchFamily="18" charset="0"/>
              </a:rPr>
              <a:t>AND </a:t>
            </a:r>
            <a:r>
              <a:rPr lang="zh-CN" altLang="en-US">
                <a:latin typeface="Times New Roman" pitchFamily="18" charset="0"/>
              </a:rPr>
              <a:t>指令相同。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主要用途：对特定的位置“</a:t>
            </a:r>
            <a:r>
              <a:rPr lang="en-US" altLang="zh-CN">
                <a:latin typeface="Times New Roman" pitchFamily="18" charset="0"/>
              </a:rPr>
              <a:t>1”</a:t>
            </a:r>
            <a:r>
              <a:rPr lang="zh-CN" altLang="en-US">
                <a:latin typeface="Times New Roman" pitchFamily="18" charset="0"/>
              </a:rPr>
              <a:t>，并保留其它位。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mov al,00111011b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or  al,00001111b</a:t>
            </a:r>
            <a:endParaRPr lang="zh-CN" altLang="en-US">
              <a:latin typeface="Courier New" pitchFamily="49" charset="0"/>
            </a:endParaRP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（二）布尔和比较指令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2. OR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887813" name="Text Box 5"/>
          <p:cNvSpPr txBox="1">
            <a:spLocks noChangeArrowheads="1"/>
          </p:cNvSpPr>
          <p:nvPr/>
        </p:nvSpPr>
        <p:spPr bwMode="auto">
          <a:xfrm>
            <a:off x="5724525" y="3341688"/>
            <a:ext cx="23050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00111011</a:t>
            </a:r>
          </a:p>
        </p:txBody>
      </p:sp>
      <p:sp>
        <p:nvSpPr>
          <p:cNvPr id="887814" name="Text Box 6"/>
          <p:cNvSpPr txBox="1">
            <a:spLocks noChangeArrowheads="1"/>
          </p:cNvSpPr>
          <p:nvPr/>
        </p:nvSpPr>
        <p:spPr bwMode="auto">
          <a:xfrm>
            <a:off x="5724525" y="3644900"/>
            <a:ext cx="23050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00001111</a:t>
            </a:r>
          </a:p>
        </p:txBody>
      </p:sp>
      <p:sp>
        <p:nvSpPr>
          <p:cNvPr id="887815" name="Text Box 7"/>
          <p:cNvSpPr txBox="1">
            <a:spLocks noChangeArrowheads="1"/>
          </p:cNvSpPr>
          <p:nvPr/>
        </p:nvSpPr>
        <p:spPr bwMode="auto">
          <a:xfrm>
            <a:off x="4932363" y="3644900"/>
            <a:ext cx="11525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OR</a:t>
            </a:r>
          </a:p>
        </p:txBody>
      </p:sp>
      <p:sp>
        <p:nvSpPr>
          <p:cNvPr id="887816" name="Line 8"/>
          <p:cNvSpPr>
            <a:spLocks noChangeShapeType="1"/>
          </p:cNvSpPr>
          <p:nvPr/>
        </p:nvSpPr>
        <p:spPr bwMode="auto">
          <a:xfrm>
            <a:off x="5148263" y="4076700"/>
            <a:ext cx="280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87817" name="Text Box 9"/>
          <p:cNvSpPr txBox="1">
            <a:spLocks noChangeArrowheads="1"/>
          </p:cNvSpPr>
          <p:nvPr/>
        </p:nvSpPr>
        <p:spPr bwMode="auto">
          <a:xfrm>
            <a:off x="5724525" y="4062413"/>
            <a:ext cx="23050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00111111</a:t>
            </a:r>
          </a:p>
        </p:txBody>
      </p:sp>
      <p:sp>
        <p:nvSpPr>
          <p:cNvPr id="887818" name="AutoShape 10"/>
          <p:cNvSpPr>
            <a:spLocks noChangeArrowheads="1"/>
          </p:cNvSpPr>
          <p:nvPr/>
        </p:nvSpPr>
        <p:spPr bwMode="auto">
          <a:xfrm>
            <a:off x="5940425" y="4149725"/>
            <a:ext cx="936625" cy="358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7819" name="AutoShape 11"/>
          <p:cNvSpPr>
            <a:spLocks noChangeArrowheads="1"/>
          </p:cNvSpPr>
          <p:nvPr/>
        </p:nvSpPr>
        <p:spPr bwMode="auto">
          <a:xfrm>
            <a:off x="6875463" y="4149725"/>
            <a:ext cx="936625" cy="358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7820" name="Text Box 12"/>
          <p:cNvSpPr txBox="1">
            <a:spLocks noChangeArrowheads="1"/>
          </p:cNvSpPr>
          <p:nvPr/>
        </p:nvSpPr>
        <p:spPr bwMode="auto">
          <a:xfrm>
            <a:off x="5364163" y="4484688"/>
            <a:ext cx="15843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保持不变</a:t>
            </a:r>
          </a:p>
        </p:txBody>
      </p:sp>
      <p:sp>
        <p:nvSpPr>
          <p:cNvPr id="887821" name="Text Box 13"/>
          <p:cNvSpPr txBox="1">
            <a:spLocks noChangeArrowheads="1"/>
          </p:cNvSpPr>
          <p:nvPr/>
        </p:nvSpPr>
        <p:spPr bwMode="auto">
          <a:xfrm>
            <a:off x="6877050" y="4484688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被置“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8" grpId="0" animBg="1"/>
      <p:bldP spid="887819" grpId="0" animBg="1"/>
      <p:bldP spid="887820" grpId="0"/>
      <p:bldP spid="88782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E9AE1B-076D-41BC-9AB1-B3784EDB7946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</a:t>
            </a:r>
            <a:r>
              <a:rPr lang="en-US" altLang="zh-CN">
                <a:latin typeface="Times New Roman" pitchFamily="18" charset="0"/>
              </a:rPr>
              <a:t>ASCII adjust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r>
              <a:rPr lang="en-US" altLang="zh-CN">
                <a:latin typeface="Times New Roman" pitchFamily="18" charset="0"/>
              </a:rPr>
              <a:t> division</a:t>
            </a:r>
            <a:br>
              <a:rPr lang="en-US" altLang="zh-CN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将</a:t>
            </a:r>
            <a:r>
              <a:rPr lang="en-US" altLang="zh-CN">
                <a:latin typeface="Times New Roman" pitchFamily="18" charset="0"/>
              </a:rPr>
              <a:t>AH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AL</a:t>
            </a:r>
            <a:r>
              <a:rPr lang="zh-CN" altLang="en-US">
                <a:latin typeface="Times New Roman" pitchFamily="18" charset="0"/>
              </a:rPr>
              <a:t>中未压缩的</a:t>
            </a:r>
            <a:r>
              <a:rPr lang="en-US" altLang="zh-CN">
                <a:latin typeface="Times New Roman" pitchFamily="18" charset="0"/>
              </a:rPr>
              <a:t>BCD</a:t>
            </a:r>
            <a:r>
              <a:rPr lang="zh-CN" altLang="en-US">
                <a:latin typeface="Times New Roman" pitchFamily="18" charset="0"/>
              </a:rPr>
              <a:t>数字转换成二进制数值存放在</a:t>
            </a:r>
            <a:r>
              <a:rPr lang="en-US" altLang="zh-CN">
                <a:latin typeface="Times New Roman" pitchFamily="18" charset="0"/>
              </a:rPr>
              <a:t>AL</a:t>
            </a:r>
            <a:r>
              <a:rPr lang="zh-CN" altLang="en-US">
                <a:latin typeface="Times New Roman" pitchFamily="18" charset="0"/>
              </a:rPr>
              <a:t>中，</a:t>
            </a:r>
            <a:r>
              <a:rPr lang="en-US" altLang="zh-CN">
                <a:latin typeface="Times New Roman" pitchFamily="18" charset="0"/>
              </a:rPr>
              <a:t>AH</a:t>
            </a:r>
            <a:r>
              <a:rPr lang="zh-CN" altLang="en-US">
                <a:latin typeface="Times New Roman" pitchFamily="18" charset="0"/>
              </a:rPr>
              <a:t>清零，为</a:t>
            </a:r>
            <a:r>
              <a:rPr lang="en-US" altLang="zh-CN">
                <a:latin typeface="Times New Roman" pitchFamily="18" charset="0"/>
              </a:rPr>
              <a:t>DIV</a:t>
            </a:r>
            <a:r>
              <a:rPr lang="zh-CN" altLang="en-US">
                <a:latin typeface="Times New Roman" pitchFamily="18" charset="0"/>
              </a:rPr>
              <a:t>指令做好准备。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.data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quotient  BYTE ?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remainder BYTE ?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.code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ax,0307h		; dividend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aad			; AX = 0025h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bl,5		; divisor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div bl			; AX = 0207h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quotient,al	; 37/5</a:t>
            </a:r>
            <a:r>
              <a:rPr lang="zh-CN" altLang="en-US" sz="2400">
                <a:latin typeface="Courier New" pitchFamily="49" charset="0"/>
              </a:rPr>
              <a:t>，商为</a:t>
            </a:r>
            <a:r>
              <a:rPr lang="en-US" altLang="zh-CN" sz="2400">
                <a:latin typeface="Courier New" pitchFamily="49" charset="0"/>
              </a:rPr>
              <a:t>7</a:t>
            </a:r>
            <a:r>
              <a:rPr lang="zh-CN" altLang="en-US" sz="2400">
                <a:latin typeface="Courier New" pitchFamily="49" charset="0"/>
              </a:rPr>
              <a:t>，余数</a:t>
            </a:r>
            <a:r>
              <a:rPr lang="en-US" altLang="zh-CN" sz="2400">
                <a:latin typeface="Courier New" pitchFamily="49" charset="0"/>
              </a:rPr>
              <a:t>2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remainder,ah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</a:t>
            </a:r>
            <a:r>
              <a:rPr lang="en-US" altLang="zh-CN"/>
              <a:t>ASCII</a:t>
            </a:r>
            <a:r>
              <a:rPr lang="zh-CN" altLang="en-US"/>
              <a:t>和压缩十进制算数      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en-US" altLang="zh-CN">
                <a:solidFill>
                  <a:srgbClr val="CC0000"/>
                </a:solidFill>
              </a:rPr>
              <a:t>AAD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13CEEC-47EA-408D-880D-350CFC792056}" type="slidenum">
              <a:rPr lang="zh-CN" altLang="en-US"/>
              <a:pPr/>
              <a:t>71</a:t>
            </a:fld>
            <a:endParaRPr lang="en-US" altLang="zh-CN"/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DAA</a:t>
            </a:r>
            <a:r>
              <a:rPr lang="zh-CN" altLang="en-US">
                <a:latin typeface="Times New Roman" pitchFamily="18" charset="0"/>
              </a:rPr>
              <a:t>指令：将</a:t>
            </a:r>
            <a:r>
              <a:rPr lang="en-US" altLang="zh-CN">
                <a:latin typeface="Times New Roman" pitchFamily="18" charset="0"/>
              </a:rPr>
              <a:t>ADD</a:t>
            </a:r>
            <a:r>
              <a:rPr lang="zh-CN" altLang="en-US">
                <a:latin typeface="Times New Roman" pitchFamily="18" charset="0"/>
              </a:rPr>
              <a:t>或</a:t>
            </a:r>
            <a:r>
              <a:rPr lang="en-US" altLang="zh-CN">
                <a:latin typeface="Times New Roman" pitchFamily="18" charset="0"/>
              </a:rPr>
              <a:t>ADC</a:t>
            </a:r>
            <a:r>
              <a:rPr lang="zh-CN" altLang="en-US">
                <a:latin typeface="Times New Roman" pitchFamily="18" charset="0"/>
              </a:rPr>
              <a:t>指令执行后</a:t>
            </a:r>
            <a:r>
              <a:rPr lang="en-US" altLang="zh-CN">
                <a:latin typeface="Times New Roman" pitchFamily="18" charset="0"/>
              </a:rPr>
              <a:t>AL</a:t>
            </a:r>
            <a:r>
              <a:rPr lang="zh-CN" altLang="en-US">
                <a:latin typeface="Times New Roman" pitchFamily="18" charset="0"/>
              </a:rPr>
              <a:t>中的结果转换成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压缩的十进制格式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DAS</a:t>
            </a:r>
            <a:r>
              <a:rPr lang="zh-CN" altLang="en-US">
                <a:latin typeface="Times New Roman" pitchFamily="18" charset="0"/>
              </a:rPr>
              <a:t>指令：将</a:t>
            </a:r>
            <a:r>
              <a:rPr lang="en-US" altLang="zh-CN">
                <a:latin typeface="Times New Roman" pitchFamily="18" charset="0"/>
              </a:rPr>
              <a:t>SUB</a:t>
            </a:r>
            <a:r>
              <a:rPr lang="zh-CN" altLang="en-US">
                <a:latin typeface="Times New Roman" pitchFamily="18" charset="0"/>
              </a:rPr>
              <a:t>或</a:t>
            </a:r>
            <a:r>
              <a:rPr lang="en-US" altLang="zh-CN">
                <a:latin typeface="Times New Roman" pitchFamily="18" charset="0"/>
              </a:rPr>
              <a:t>SBB</a:t>
            </a:r>
            <a:r>
              <a:rPr lang="zh-CN" altLang="en-US">
                <a:latin typeface="Times New Roman" pitchFamily="18" charset="0"/>
              </a:rPr>
              <a:t>指令执行后</a:t>
            </a:r>
            <a:r>
              <a:rPr lang="en-US" altLang="zh-CN">
                <a:latin typeface="Times New Roman" pitchFamily="18" charset="0"/>
              </a:rPr>
              <a:t>AL</a:t>
            </a:r>
            <a:r>
              <a:rPr lang="zh-CN" altLang="en-US">
                <a:latin typeface="Times New Roman" pitchFamily="18" charset="0"/>
              </a:rPr>
              <a:t>中的结果转换成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压缩的十进制格式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30000"/>
              </a:spcBef>
            </a:pP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 marL="901700" lvl="1" indent="-379413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al,35h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add al,48h	; AL = 7Dh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daa		; AL = 83h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endParaRPr lang="en-US" altLang="zh-CN" sz="2400">
              <a:latin typeface="Courier New" pitchFamily="49" charset="0"/>
            </a:endParaRP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bl,48h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mov al,85h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sub al,bl	; AL = 3Dh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das		; AL = 37h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</a:t>
            </a:r>
            <a:r>
              <a:rPr lang="en-US" altLang="zh-CN"/>
              <a:t>ASCII</a:t>
            </a:r>
            <a:r>
              <a:rPr lang="zh-CN" altLang="en-US"/>
              <a:t>和压缩十进制算数    </a:t>
            </a:r>
            <a:r>
              <a:rPr lang="en-US" altLang="zh-CN">
                <a:solidFill>
                  <a:srgbClr val="006600"/>
                </a:solidFill>
              </a:rPr>
              <a:t>5. </a:t>
            </a:r>
            <a:r>
              <a:rPr lang="zh-CN" altLang="en-US">
                <a:solidFill>
                  <a:srgbClr val="006600"/>
                </a:solidFill>
              </a:rPr>
              <a:t>压缩的十进制整数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1700213"/>
            <a:ext cx="651510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FFFFFF"/>
                </a:solidFill>
                <a:ea typeface="黑体" pitchFamily="2" charset="-122"/>
              </a:rPr>
              <a:t>微机原理及接口技术</a:t>
            </a:r>
            <a:endParaRPr lang="zh-CN" altLang="en-US" sz="4000" b="0">
              <a:solidFill>
                <a:srgbClr val="FFFFFF"/>
              </a:solidFill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6700" b="0">
                <a:solidFill>
                  <a:srgbClr val="FFFFFF"/>
                </a:solidFill>
                <a:ea typeface="黑体" pitchFamily="2" charset="-122"/>
              </a:rPr>
              <a:t>3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章  </a:t>
            </a:r>
            <a:r>
              <a:rPr lang="en-US" altLang="zh-CN" sz="3600" b="0">
                <a:solidFill>
                  <a:srgbClr val="FFFFFF"/>
                </a:solidFill>
                <a:ea typeface="黑体" pitchFamily="2" charset="-122"/>
              </a:rPr>
              <a:t>Intel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处理器指令系统及汇编语言</a:t>
            </a:r>
          </a:p>
        </p:txBody>
      </p:sp>
      <p:sp>
        <p:nvSpPr>
          <p:cNvPr id="957443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000">
                <a:latin typeface="Arial" charset="0"/>
                <a:ea typeface="黑体" pitchFamily="2" charset="-122"/>
              </a:rPr>
              <a:t>七、高级过程</a:t>
            </a:r>
            <a:endParaRPr lang="zh-CN" altLang="en-US" sz="3000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CAB720-616D-492E-9BDD-7B5D6DE73F7E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964612" cy="58769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寄存器参数：寄存器内容在装入参数前必须保存。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pushad</a:t>
            </a:r>
            <a:endParaRPr lang="en-US" altLang="zh-CN" sz="2000" dirty="0">
              <a:solidFill>
                <a:srgbClr val="0000FF"/>
              </a:solidFill>
              <a:latin typeface="Courier New" pitchFamily="49" charset="0"/>
            </a:endParaRP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mov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esi,OFFSET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 array	; starting OFFSET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mov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ecx,LENGTHOF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 array	; size, in units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mov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ebx,TYPE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 array		; 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doubleword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 format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call </a:t>
            </a: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DumpMem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</a:rPr>
              <a:t>			; display memory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Courier New" pitchFamily="49" charset="0"/>
              </a:rPr>
              <a:t>popad</a:t>
            </a:r>
            <a:endParaRPr lang="en-US" altLang="zh-CN" sz="2000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堆栈参数：需要的参数由调用程序压入堆栈。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CC0066"/>
                </a:solidFill>
                <a:latin typeface="Courier New" pitchFamily="49" charset="0"/>
              </a:rPr>
              <a:t>push OFFSET array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CC0066"/>
                </a:solidFill>
                <a:latin typeface="Courier New" pitchFamily="49" charset="0"/>
              </a:rPr>
              <a:t>push LENGTHOF array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CC0066"/>
                </a:solidFill>
                <a:latin typeface="Courier New" pitchFamily="49" charset="0"/>
              </a:rPr>
              <a:t>push TYPE array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CC0066"/>
                </a:solidFill>
                <a:latin typeface="Courier New" pitchFamily="49" charset="0"/>
              </a:rPr>
              <a:t>call </a:t>
            </a:r>
            <a:r>
              <a:rPr lang="en-US" altLang="zh-CN" sz="2000" dirty="0" err="1">
                <a:solidFill>
                  <a:srgbClr val="CC0066"/>
                </a:solidFill>
                <a:latin typeface="Courier New" pitchFamily="49" charset="0"/>
              </a:rPr>
              <a:t>DumpMem</a:t>
            </a:r>
            <a:endParaRPr lang="en-US" altLang="zh-CN" sz="2000" dirty="0">
              <a:solidFill>
                <a:srgbClr val="CC0066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使用</a:t>
            </a:r>
            <a:r>
              <a:rPr lang="en-US" altLang="zh-CN" dirty="0">
                <a:latin typeface="Times New Roman" pitchFamily="18" charset="0"/>
              </a:rPr>
              <a:t>INVOKE</a:t>
            </a:r>
            <a:r>
              <a:rPr lang="zh-CN" altLang="en-US" dirty="0">
                <a:latin typeface="Times New Roman" pitchFamily="18" charset="0"/>
              </a:rPr>
              <a:t>伪指令可自动在堆栈上压入参数并调用程序。</a:t>
            </a:r>
          </a:p>
          <a:p>
            <a:pPr marL="901700" lvl="1" indent="-379413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C0066"/>
                </a:solidFill>
                <a:latin typeface="Courier New" pitchFamily="49" charset="0"/>
              </a:rPr>
              <a:t>INVOKE </a:t>
            </a:r>
            <a:r>
              <a:rPr lang="en-US" altLang="zh-CN" sz="2000" dirty="0" err="1" smtClean="0">
                <a:solidFill>
                  <a:srgbClr val="CC0066"/>
                </a:solidFill>
                <a:latin typeface="Courier New" pitchFamily="49" charset="0"/>
              </a:rPr>
              <a:t>DumpMem,TYPE</a:t>
            </a:r>
            <a:r>
              <a:rPr lang="en-US" altLang="zh-CN" sz="2000" dirty="0" smtClean="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altLang="zh-CN" sz="2000" dirty="0" err="1" smtClean="0">
                <a:solidFill>
                  <a:srgbClr val="CC0066"/>
                </a:solidFill>
                <a:latin typeface="Courier New" pitchFamily="49" charset="0"/>
              </a:rPr>
              <a:t>array,LENGTHOF</a:t>
            </a:r>
            <a:r>
              <a:rPr lang="en-US" altLang="zh-CN" sz="2000" dirty="0" smtClean="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altLang="zh-CN" sz="2000" dirty="0" err="1" smtClean="0">
                <a:solidFill>
                  <a:srgbClr val="CC0066"/>
                </a:solidFill>
                <a:latin typeface="Courier New" pitchFamily="49" charset="0"/>
              </a:rPr>
              <a:t>array,OFFSET</a:t>
            </a:r>
            <a:r>
              <a:rPr lang="en-US" altLang="zh-CN" sz="2000" dirty="0" smtClean="0">
                <a:solidFill>
                  <a:srgbClr val="CC0066"/>
                </a:solidFill>
                <a:latin typeface="Courier New" pitchFamily="49" charset="0"/>
              </a:rPr>
              <a:t> array</a:t>
            </a:r>
            <a:endParaRPr lang="en-US" altLang="zh-CN" sz="2000" dirty="0">
              <a:solidFill>
                <a:srgbClr val="CC0066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几乎所有高级语言都使用堆栈参数。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（一）堆栈参数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572EB-7C09-4F10-AFF9-3EB960D99819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640763" cy="59039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PROTO</a:t>
            </a:r>
            <a:r>
              <a:rPr lang="zh-CN" altLang="en-US">
                <a:latin typeface="Times New Roman" pitchFamily="18" charset="0"/>
              </a:rPr>
              <a:t>伪指令：为一个已存在的过程创建原型。原型声明了过程的名字和参数列表，允许一个过程在被定义之前就可以在其它地方被调用。</a:t>
            </a: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ADDR</a:t>
            </a:r>
            <a:r>
              <a:rPr lang="zh-CN" altLang="en-US">
                <a:latin typeface="Times New Roman" pitchFamily="18" charset="0"/>
              </a:rPr>
              <a:t>运算符：可在使用</a:t>
            </a:r>
            <a:r>
              <a:rPr lang="en-US" altLang="zh-CN">
                <a:latin typeface="Times New Roman" pitchFamily="18" charset="0"/>
              </a:rPr>
              <a:t>INVOKE</a:t>
            </a:r>
            <a:r>
              <a:rPr lang="zh-CN" altLang="en-US">
                <a:latin typeface="Times New Roman" pitchFamily="18" charset="0"/>
              </a:rPr>
              <a:t>调用过程时传递指针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Times New Roman" pitchFamily="18" charset="0"/>
              </a:rPr>
              <a:t>地址参数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例：交换两个整数。</a:t>
            </a:r>
            <a:r>
              <a:rPr lang="en-US" altLang="zh-CN" sz="2400">
                <a:latin typeface="Times New Roman" pitchFamily="18" charset="0"/>
              </a:rPr>
              <a:t>\Masm615\Examples\ch08\Swap.asm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（一）堆栈参数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59492" name="Text Box 4"/>
          <p:cNvSpPr txBox="1">
            <a:spLocks noChangeArrowheads="1"/>
          </p:cNvSpPr>
          <p:nvPr/>
        </p:nvSpPr>
        <p:spPr bwMode="auto">
          <a:xfrm>
            <a:off x="1619250" y="2239963"/>
            <a:ext cx="2376488" cy="25590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CC0066"/>
                </a:solidFill>
              </a:rPr>
              <a:t>MySub PROTO</a:t>
            </a:r>
          </a:p>
          <a:p>
            <a:pPr algn="l"/>
            <a:r>
              <a:rPr lang="en-US" altLang="zh-CN" sz="2000"/>
              <a:t>   .</a:t>
            </a:r>
          </a:p>
          <a:p>
            <a:pPr algn="l"/>
            <a:r>
              <a:rPr lang="en-US" altLang="zh-CN" sz="2000">
                <a:solidFill>
                  <a:srgbClr val="FF0000"/>
                </a:solidFill>
              </a:rPr>
              <a:t>INVOKE MySub</a:t>
            </a:r>
          </a:p>
          <a:p>
            <a:pPr algn="l"/>
            <a:r>
              <a:rPr lang="en-US" altLang="zh-CN" sz="2000"/>
              <a:t>   .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</a:rPr>
              <a:t>MySub PROC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</a:rPr>
              <a:t>   .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</a:rPr>
              <a:t>   .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</a:rPr>
              <a:t>MySub ENDP</a:t>
            </a:r>
          </a:p>
        </p:txBody>
      </p:sp>
      <p:sp>
        <p:nvSpPr>
          <p:cNvPr id="959493" name="Text Box 5"/>
          <p:cNvSpPr txBox="1">
            <a:spLocks noChangeArrowheads="1"/>
          </p:cNvSpPr>
          <p:nvPr/>
        </p:nvSpPr>
        <p:spPr bwMode="auto">
          <a:xfrm>
            <a:off x="4572000" y="2239963"/>
            <a:ext cx="2376488" cy="25590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</a:rPr>
              <a:t>MySub PROC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</a:rPr>
              <a:t>   .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</a:rPr>
              <a:t>   .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</a:rPr>
              <a:t>MySub ENDP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   .</a:t>
            </a:r>
          </a:p>
          <a:p>
            <a:pPr algn="l"/>
            <a:r>
              <a:rPr lang="en-US" altLang="zh-CN" sz="2000">
                <a:solidFill>
                  <a:srgbClr val="FF0000"/>
                </a:solidFill>
              </a:rPr>
              <a:t>INVOKE MySub</a:t>
            </a:r>
          </a:p>
          <a:p>
            <a:pPr algn="l"/>
            <a:r>
              <a:rPr lang="en-US" altLang="zh-CN" sz="2000"/>
              <a:t>   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785225" cy="648017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Demonstration of the Swap procedure, using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PROTO, PROC, and INVOKE.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INCLUDE Irvine32.inc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Swap PROTO,			</a:t>
            </a: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procedure prototype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pValX:PTR DWORD,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pValY:PTR DWORD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.data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Array  DWORD  10000h,20000h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.code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main PROC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Display the array before the exchange: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mov  esi,OFFSET Array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mov  ecx,2		</a:t>
            </a: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count = 2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mov  ebx,TYPE Array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call DumpMem		</a:t>
            </a: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dump the array values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INVOKE Swap,ADDR Array,ADDR [Array+4]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</a:t>
            </a: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Display the array after the exchange: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call DumpMem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exit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main ENDP</a:t>
            </a:r>
            <a:endParaRPr lang="zh-CN" altLang="en-US" sz="200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476250"/>
            <a:ext cx="8785225" cy="6192838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;-------------------------------------------------------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Swap PROC USES eax esi edi,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pValX:PTR DWORD,	</a:t>
            </a: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pointer to first integer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pValY:PTR DWORD		</a:t>
            </a: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pointer to second integer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Exchange the values of two 32-bit integers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Returns: nothing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;-------------------------------------------------------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mov  esi,pValX	</a:t>
            </a: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get pointers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mov  edi,pValY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mov  eax,[esi]	</a:t>
            </a: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get first integer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xchg eax,[edi]	</a:t>
            </a: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exchange with second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mov  [esi],eax	</a:t>
            </a:r>
            <a:r>
              <a:rPr lang="en-US" altLang="zh-CN" sz="2000">
                <a:solidFill>
                  <a:srgbClr val="3366FF"/>
                </a:solidFill>
                <a:latin typeface="Courier New" pitchFamily="49" charset="0"/>
              </a:rPr>
              <a:t>; replace first integer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	ret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Swap ENDP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zh-CN" sz="200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END main</a:t>
            </a:r>
            <a:endParaRPr lang="zh-CN" altLang="en-US" sz="200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8A739E-9347-446E-BB55-704701CF9186}" type="slidenum">
              <a:rPr lang="zh-CN" altLang="en-US"/>
              <a:pPr/>
              <a:t>77</a:t>
            </a:fld>
            <a:endParaRPr lang="en-US" altLang="zh-CN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640763" cy="58324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内存模式：</a:t>
            </a:r>
            <a:r>
              <a:rPr lang="en-US" altLang="zh-CN">
                <a:latin typeface="Courier New" pitchFamily="49" charset="0"/>
              </a:rPr>
              <a:t>.MODEL</a:t>
            </a:r>
            <a:r>
              <a:rPr lang="zh-CN" altLang="en-US">
                <a:latin typeface="Times New Roman" pitchFamily="18" charset="0"/>
              </a:rPr>
              <a:t>伪指令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.MODEL </a:t>
            </a:r>
            <a:r>
              <a:rPr lang="zh-CN" altLang="en-US">
                <a:latin typeface="Courier New" pitchFamily="49" charset="0"/>
              </a:rPr>
              <a:t>内存模式 </a:t>
            </a:r>
            <a:r>
              <a:rPr lang="en-US" altLang="zh-CN">
                <a:latin typeface="Courier New" pitchFamily="49" charset="0"/>
              </a:rPr>
              <a:t>[,</a:t>
            </a:r>
            <a:r>
              <a:rPr lang="zh-CN" altLang="en-US">
                <a:latin typeface="Courier New" pitchFamily="49" charset="0"/>
              </a:rPr>
              <a:t>模式选项</a:t>
            </a:r>
            <a:r>
              <a:rPr lang="en-US" altLang="zh-CN">
                <a:latin typeface="Courier New" pitchFamily="49" charset="0"/>
              </a:rPr>
              <a:t>]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Courier New" pitchFamily="49" charset="0"/>
              </a:rPr>
              <a:t>例：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.MODEL flat,stdcall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Courier New" pitchFamily="49" charset="0"/>
              </a:rPr>
              <a:t>保护模式程序使用平坦内存模式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Courier New" pitchFamily="49" charset="0"/>
              </a:rPr>
              <a:t>STDCALL</a:t>
            </a:r>
            <a:r>
              <a:rPr lang="zh-CN" altLang="en-US">
                <a:latin typeface="Courier New" pitchFamily="49" charset="0"/>
              </a:rPr>
              <a:t>关键字：指定过程按照从右到左的顺序压入参数。例：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Courier New" pitchFamily="49" charset="0"/>
              </a:rPr>
              <a:t>INVOKE AddTwo,5,6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latin typeface="Courier New" pitchFamily="49" charset="0"/>
              </a:rPr>
              <a:t>将生成如下汇编语言代码：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push 6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push 5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call AddTwo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endParaRPr lang="en-US" altLang="zh-CN" sz="2400">
              <a:latin typeface="Courier New" pitchFamily="49" charset="0"/>
            </a:endParaRP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</a:rPr>
              <a:t>STDCALL</a:t>
            </a:r>
            <a:r>
              <a:rPr lang="zh-CN" altLang="en-US" sz="2400">
                <a:latin typeface="Courier New" pitchFamily="49" charset="0"/>
              </a:rPr>
              <a:t>要求过程在</a:t>
            </a:r>
            <a:r>
              <a:rPr lang="en-US" altLang="zh-CN" sz="2400">
                <a:latin typeface="Courier New" pitchFamily="49" charset="0"/>
              </a:rPr>
              <a:t>RET</a:t>
            </a:r>
            <a:r>
              <a:rPr lang="zh-CN" altLang="en-US" sz="2400">
                <a:latin typeface="Courier New" pitchFamily="49" charset="0"/>
              </a:rPr>
              <a:t>指令后提供常量操作数。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（二）堆栈框架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62566" name="Text Box 6"/>
          <p:cNvSpPr txBox="1">
            <a:spLocks noChangeArrowheads="1"/>
          </p:cNvSpPr>
          <p:nvPr/>
        </p:nvSpPr>
        <p:spPr bwMode="auto">
          <a:xfrm>
            <a:off x="4787900" y="4305300"/>
            <a:ext cx="4176713" cy="16446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AddTwo PROC</a:t>
            </a:r>
          </a:p>
          <a:p>
            <a:pPr algn="l"/>
            <a:r>
              <a:rPr lang="en-US" altLang="zh-CN" sz="2000"/>
              <a:t>   .</a:t>
            </a:r>
          </a:p>
          <a:p>
            <a:pPr algn="l"/>
            <a:r>
              <a:rPr lang="en-US" altLang="zh-CN" sz="2000"/>
              <a:t>   .     </a:t>
            </a:r>
            <a:r>
              <a:rPr lang="en-US" altLang="zh-CN" sz="2000">
                <a:solidFill>
                  <a:srgbClr val="3366FF"/>
                </a:solidFill>
              </a:rPr>
              <a:t>;add 8 to ESP</a:t>
            </a:r>
            <a:endParaRPr lang="en-US" altLang="zh-CN" sz="2000"/>
          </a:p>
          <a:p>
            <a:pPr algn="l"/>
            <a:r>
              <a:rPr lang="en-US" altLang="zh-CN" sz="2000"/>
              <a:t>  ret 8  </a:t>
            </a:r>
            <a:r>
              <a:rPr lang="en-US" altLang="zh-CN" sz="2000">
                <a:solidFill>
                  <a:srgbClr val="3366FF"/>
                </a:solidFill>
              </a:rPr>
              <a:t>;after returning</a:t>
            </a:r>
          </a:p>
          <a:p>
            <a:pPr algn="l"/>
            <a:r>
              <a:rPr lang="en-US" altLang="zh-CN" sz="2000"/>
              <a:t>AddTwo ENDP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2D9AFA-9DAB-42AC-91DC-3AE77E0745A9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966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640763" cy="59039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堆栈参数的显式访问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（二）堆栈框架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66661" name="Text Box 5"/>
          <p:cNvSpPr txBox="1">
            <a:spLocks noChangeArrowheads="1"/>
          </p:cNvSpPr>
          <p:nvPr/>
        </p:nvSpPr>
        <p:spPr bwMode="auto">
          <a:xfrm>
            <a:off x="323850" y="1301750"/>
            <a:ext cx="5256213" cy="25590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.data</a:t>
            </a:r>
          </a:p>
          <a:p>
            <a:pPr algn="l"/>
            <a:r>
              <a:rPr lang="en-US" altLang="zh-CN" sz="2000"/>
              <a:t>sum DWORD ?</a:t>
            </a:r>
          </a:p>
          <a:p>
            <a:pPr algn="l"/>
            <a:r>
              <a:rPr lang="en-US" altLang="zh-CN" sz="2000"/>
              <a:t>.code</a:t>
            </a:r>
          </a:p>
          <a:p>
            <a:pPr algn="l"/>
            <a:r>
              <a:rPr lang="en-US" altLang="zh-CN" sz="2000"/>
              <a:t>  push 6	    </a:t>
            </a:r>
            <a:r>
              <a:rPr lang="en-US" altLang="zh-CN" sz="2000">
                <a:solidFill>
                  <a:srgbClr val="0066FF"/>
                </a:solidFill>
              </a:rPr>
              <a:t>; second argument</a:t>
            </a:r>
          </a:p>
          <a:p>
            <a:pPr algn="l"/>
            <a:r>
              <a:rPr lang="en-US" altLang="zh-CN" sz="2000"/>
              <a:t>  push 5	    </a:t>
            </a:r>
            <a:r>
              <a:rPr lang="en-US" altLang="zh-CN" sz="2000">
                <a:solidFill>
                  <a:srgbClr val="0066FF"/>
                </a:solidFill>
              </a:rPr>
              <a:t>; first argument</a:t>
            </a:r>
          </a:p>
          <a:p>
            <a:pPr algn="l"/>
            <a:r>
              <a:rPr lang="en-US" altLang="zh-CN" sz="2000"/>
              <a:t>  call AddTwo   </a:t>
            </a:r>
            <a:r>
              <a:rPr lang="en-US" altLang="zh-CN" sz="2000">
                <a:solidFill>
                  <a:srgbClr val="0066FF"/>
                </a:solidFill>
              </a:rPr>
              <a:t>; EAX = sum</a:t>
            </a:r>
          </a:p>
          <a:p>
            <a:pPr algn="l"/>
            <a:r>
              <a:rPr lang="en-US" altLang="zh-CN" sz="2000"/>
              <a:t>  mov  sum,eax  </a:t>
            </a:r>
            <a:r>
              <a:rPr lang="en-US" altLang="zh-CN" sz="2000">
                <a:solidFill>
                  <a:srgbClr val="0066FF"/>
                </a:solidFill>
              </a:rPr>
              <a:t>; save the sum</a:t>
            </a:r>
          </a:p>
          <a:p>
            <a:pPr algn="l"/>
            <a:r>
              <a:rPr lang="en-US" altLang="zh-CN" sz="2000"/>
              <a:t>  </a:t>
            </a:r>
            <a:r>
              <a:rPr lang="en-US" altLang="zh-CN" sz="2000">
                <a:latin typeface="宋体"/>
              </a:rPr>
              <a:t>……</a:t>
            </a:r>
            <a:endParaRPr lang="en-US" altLang="zh-CN" sz="2000"/>
          </a:p>
        </p:txBody>
      </p:sp>
      <p:sp>
        <p:nvSpPr>
          <p:cNvPr id="966662" name="Text Box 6"/>
          <p:cNvSpPr txBox="1">
            <a:spLocks noChangeArrowheads="1"/>
          </p:cNvSpPr>
          <p:nvPr/>
        </p:nvSpPr>
        <p:spPr bwMode="auto">
          <a:xfrm>
            <a:off x="323850" y="3965575"/>
            <a:ext cx="7129463" cy="25590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AddTwo PROC</a:t>
            </a:r>
          </a:p>
          <a:p>
            <a:pPr algn="l"/>
            <a:r>
              <a:rPr lang="en-US" altLang="zh-CN" sz="2000"/>
              <a:t>  push ebp</a:t>
            </a:r>
          </a:p>
          <a:p>
            <a:pPr algn="l"/>
            <a:r>
              <a:rPr lang="en-US" altLang="zh-CN" sz="2000"/>
              <a:t>  mov  ebp,esp		</a:t>
            </a:r>
            <a:r>
              <a:rPr lang="en-US" altLang="zh-CN" sz="2000">
                <a:solidFill>
                  <a:srgbClr val="0066FF"/>
                </a:solidFill>
              </a:rPr>
              <a:t>; base of stack frame</a:t>
            </a:r>
          </a:p>
          <a:p>
            <a:pPr algn="l"/>
            <a:r>
              <a:rPr lang="en-US" altLang="zh-CN" sz="2000"/>
              <a:t>  mov  eax,[ebp + 12]	</a:t>
            </a:r>
            <a:r>
              <a:rPr lang="en-US" altLang="zh-CN" sz="2000">
                <a:solidFill>
                  <a:srgbClr val="0066FF"/>
                </a:solidFill>
              </a:rPr>
              <a:t>; second argument</a:t>
            </a:r>
          </a:p>
          <a:p>
            <a:pPr algn="l"/>
            <a:r>
              <a:rPr lang="en-US" altLang="zh-CN" sz="2000"/>
              <a:t>  add  eax,[ebp + 8]	</a:t>
            </a:r>
            <a:r>
              <a:rPr lang="en-US" altLang="zh-CN" sz="2000">
                <a:solidFill>
                  <a:srgbClr val="0066FF"/>
                </a:solidFill>
              </a:rPr>
              <a:t>; first argument</a:t>
            </a:r>
          </a:p>
          <a:p>
            <a:pPr algn="l"/>
            <a:r>
              <a:rPr lang="en-US" altLang="zh-CN" sz="2000"/>
              <a:t>  pop  ebp</a:t>
            </a:r>
          </a:p>
          <a:p>
            <a:pPr algn="l"/>
            <a:r>
              <a:rPr lang="en-US" altLang="zh-CN" sz="2000"/>
              <a:t>  ret  8			</a:t>
            </a:r>
            <a:r>
              <a:rPr lang="en-US" altLang="zh-CN" sz="2000">
                <a:solidFill>
                  <a:srgbClr val="0066FF"/>
                </a:solidFill>
              </a:rPr>
              <a:t>; clean up the stack</a:t>
            </a:r>
          </a:p>
          <a:p>
            <a:pPr algn="l"/>
            <a:r>
              <a:rPr lang="en-US" altLang="zh-CN" sz="2000"/>
              <a:t>AddTwo ENDP</a:t>
            </a:r>
          </a:p>
        </p:txBody>
      </p:sp>
      <p:sp>
        <p:nvSpPr>
          <p:cNvPr id="966663" name="AutoShape 7"/>
          <p:cNvSpPr>
            <a:spLocks noChangeArrowheads="1"/>
          </p:cNvSpPr>
          <p:nvPr/>
        </p:nvSpPr>
        <p:spPr bwMode="auto">
          <a:xfrm>
            <a:off x="5795963" y="2997200"/>
            <a:ext cx="1800225" cy="576263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00000006</a:t>
            </a:r>
          </a:p>
        </p:txBody>
      </p:sp>
      <p:sp>
        <p:nvSpPr>
          <p:cNvPr id="966665" name="AutoShape 9"/>
          <p:cNvSpPr>
            <a:spLocks noChangeArrowheads="1"/>
          </p:cNvSpPr>
          <p:nvPr/>
        </p:nvSpPr>
        <p:spPr bwMode="auto">
          <a:xfrm>
            <a:off x="5795963" y="2565400"/>
            <a:ext cx="1800225" cy="576263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00000005</a:t>
            </a:r>
          </a:p>
        </p:txBody>
      </p:sp>
      <p:sp>
        <p:nvSpPr>
          <p:cNvPr id="966666" name="AutoShape 10"/>
          <p:cNvSpPr>
            <a:spLocks noChangeArrowheads="1"/>
          </p:cNvSpPr>
          <p:nvPr/>
        </p:nvSpPr>
        <p:spPr bwMode="auto">
          <a:xfrm>
            <a:off x="5795963" y="2133600"/>
            <a:ext cx="1800225" cy="576263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>
                <a:latin typeface="Times New Roman" pitchFamily="18" charset="0"/>
              </a:rPr>
              <a:t>返回地址</a:t>
            </a:r>
          </a:p>
        </p:txBody>
      </p:sp>
      <p:sp>
        <p:nvSpPr>
          <p:cNvPr id="966667" name="AutoShape 11"/>
          <p:cNvSpPr>
            <a:spLocks noChangeArrowheads="1"/>
          </p:cNvSpPr>
          <p:nvPr/>
        </p:nvSpPr>
        <p:spPr bwMode="auto">
          <a:xfrm>
            <a:off x="5795963" y="1700213"/>
            <a:ext cx="1800225" cy="576262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EBP</a:t>
            </a:r>
          </a:p>
        </p:txBody>
      </p:sp>
      <p:sp>
        <p:nvSpPr>
          <p:cNvPr id="966668" name="Line 12"/>
          <p:cNvSpPr>
            <a:spLocks noChangeShapeType="1"/>
          </p:cNvSpPr>
          <p:nvPr/>
        </p:nvSpPr>
        <p:spPr bwMode="auto">
          <a:xfrm flipH="1">
            <a:off x="7524750" y="3284538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6669" name="Line 13"/>
          <p:cNvSpPr>
            <a:spLocks noChangeShapeType="1"/>
          </p:cNvSpPr>
          <p:nvPr/>
        </p:nvSpPr>
        <p:spPr bwMode="auto">
          <a:xfrm flipH="1">
            <a:off x="7524750" y="2852738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6670" name="Line 14"/>
          <p:cNvSpPr>
            <a:spLocks noChangeShapeType="1"/>
          </p:cNvSpPr>
          <p:nvPr/>
        </p:nvSpPr>
        <p:spPr bwMode="auto">
          <a:xfrm flipH="1">
            <a:off x="7524750" y="2420938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6671" name="Line 15"/>
          <p:cNvSpPr>
            <a:spLocks noChangeShapeType="1"/>
          </p:cNvSpPr>
          <p:nvPr/>
        </p:nvSpPr>
        <p:spPr bwMode="auto">
          <a:xfrm flipH="1">
            <a:off x="7524750" y="1989138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6672" name="Text Box 16"/>
          <p:cNvSpPr txBox="1">
            <a:spLocks noChangeArrowheads="1"/>
          </p:cNvSpPr>
          <p:nvPr/>
        </p:nvSpPr>
        <p:spPr bwMode="auto">
          <a:xfrm>
            <a:off x="7667625" y="1773238"/>
            <a:ext cx="1368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EBP, ESP</a:t>
            </a:r>
          </a:p>
        </p:txBody>
      </p:sp>
      <p:sp>
        <p:nvSpPr>
          <p:cNvPr id="966673" name="Text Box 17"/>
          <p:cNvSpPr txBox="1">
            <a:spLocks noChangeArrowheads="1"/>
          </p:cNvSpPr>
          <p:nvPr/>
        </p:nvSpPr>
        <p:spPr bwMode="auto">
          <a:xfrm>
            <a:off x="7524750" y="2636838"/>
            <a:ext cx="1368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[EBP+8]</a:t>
            </a:r>
          </a:p>
        </p:txBody>
      </p:sp>
      <p:sp>
        <p:nvSpPr>
          <p:cNvPr id="966674" name="Text Box 18"/>
          <p:cNvSpPr txBox="1">
            <a:spLocks noChangeArrowheads="1"/>
          </p:cNvSpPr>
          <p:nvPr/>
        </p:nvSpPr>
        <p:spPr bwMode="auto">
          <a:xfrm>
            <a:off x="7524750" y="2205038"/>
            <a:ext cx="1368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[EBP+4]</a:t>
            </a:r>
          </a:p>
        </p:txBody>
      </p:sp>
      <p:sp>
        <p:nvSpPr>
          <p:cNvPr id="966675" name="Text Box 19"/>
          <p:cNvSpPr txBox="1">
            <a:spLocks noChangeArrowheads="1"/>
          </p:cNvSpPr>
          <p:nvPr/>
        </p:nvSpPr>
        <p:spPr bwMode="auto">
          <a:xfrm>
            <a:off x="7667625" y="3068638"/>
            <a:ext cx="1368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[EBP+12]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6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6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6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6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6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6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6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6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66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6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6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6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6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6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6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6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6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6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66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6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66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66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66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66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63" grpId="0" animBg="1"/>
      <p:bldP spid="966665" grpId="0" animBg="1"/>
      <p:bldP spid="966666" grpId="0" animBg="1"/>
      <p:bldP spid="966667" grpId="0" animBg="1"/>
      <p:bldP spid="966668" grpId="0" animBg="1"/>
      <p:bldP spid="966669" grpId="0" animBg="1"/>
      <p:bldP spid="966670" grpId="0" animBg="1"/>
      <p:bldP spid="966671" grpId="0" animBg="1"/>
      <p:bldP spid="966672" grpId="0"/>
      <p:bldP spid="966673" grpId="0"/>
      <p:bldP spid="966674" grpId="0"/>
      <p:bldP spid="96667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4ED5EE-6A51-472F-A710-00A0BACACDEF}" type="slidenum">
              <a:rPr lang="zh-CN" altLang="en-US"/>
              <a:pPr/>
              <a:t>79</a:t>
            </a:fld>
            <a:endParaRPr lang="en-US" altLang="zh-CN"/>
          </a:p>
        </p:txBody>
      </p:sp>
      <p:sp>
        <p:nvSpPr>
          <p:cNvPr id="967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640763" cy="59039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传递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</a:rPr>
              <a:t>引用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>
                <a:latin typeface="Times New Roman" pitchFamily="18" charset="0"/>
              </a:rPr>
              <a:t>即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</a:rPr>
              <a:t>变量的地址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Times New Roman" pitchFamily="18" charset="0"/>
              </a:rPr>
              <a:t>参数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（二）堆栈框架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67684" name="Text Box 4"/>
          <p:cNvSpPr txBox="1">
            <a:spLocks noChangeArrowheads="1"/>
          </p:cNvSpPr>
          <p:nvPr/>
        </p:nvSpPr>
        <p:spPr bwMode="auto">
          <a:xfrm>
            <a:off x="323850" y="1301750"/>
            <a:ext cx="3887788" cy="22542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.data</a:t>
            </a:r>
          </a:p>
          <a:p>
            <a:pPr algn="l"/>
            <a:r>
              <a:rPr lang="en-US" altLang="zh-CN" sz="2000"/>
              <a:t>count = 100</a:t>
            </a:r>
          </a:p>
          <a:p>
            <a:pPr algn="l"/>
            <a:r>
              <a:rPr lang="en-US" altLang="zh-CN" sz="2000"/>
              <a:t>array WORD count DUP(?)</a:t>
            </a:r>
          </a:p>
          <a:p>
            <a:pPr algn="l"/>
            <a:r>
              <a:rPr lang="en-US" altLang="zh-CN" sz="2000"/>
              <a:t>.code</a:t>
            </a:r>
          </a:p>
          <a:p>
            <a:pPr algn="l"/>
            <a:r>
              <a:rPr lang="en-US" altLang="zh-CN" sz="2000"/>
              <a:t>push OFFSET array</a:t>
            </a:r>
          </a:p>
          <a:p>
            <a:pPr algn="l"/>
            <a:r>
              <a:rPr lang="en-US" altLang="zh-CN" sz="2000"/>
              <a:t>push COUNT</a:t>
            </a:r>
          </a:p>
          <a:p>
            <a:pPr algn="l"/>
            <a:r>
              <a:rPr lang="en-US" altLang="zh-CN" sz="2000"/>
              <a:t>call ArrayFill</a:t>
            </a:r>
          </a:p>
        </p:txBody>
      </p:sp>
      <p:sp>
        <p:nvSpPr>
          <p:cNvPr id="967685" name="Text Box 5"/>
          <p:cNvSpPr txBox="1">
            <a:spLocks noChangeArrowheads="1"/>
          </p:cNvSpPr>
          <p:nvPr/>
        </p:nvSpPr>
        <p:spPr bwMode="auto">
          <a:xfrm>
            <a:off x="106363" y="3822700"/>
            <a:ext cx="6553200" cy="255905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 err="1"/>
              <a:t>ArrayFill</a:t>
            </a:r>
            <a:r>
              <a:rPr lang="en-US" altLang="zh-CN" sz="2000" dirty="0"/>
              <a:t> PROC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D60093"/>
                </a:solidFill>
              </a:rPr>
              <a:t>push </a:t>
            </a:r>
            <a:r>
              <a:rPr lang="en-US" altLang="zh-CN" sz="2000" dirty="0" err="1">
                <a:solidFill>
                  <a:srgbClr val="D60093"/>
                </a:solidFill>
              </a:rPr>
              <a:t>ebp</a:t>
            </a:r>
            <a:endParaRPr lang="en-US" altLang="zh-CN" sz="2000" dirty="0">
              <a:solidFill>
                <a:srgbClr val="D60093"/>
              </a:solidFill>
            </a:endParaRP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ebp,esp</a:t>
            </a:r>
            <a:endParaRPr lang="en-US" altLang="zh-CN" sz="2000" dirty="0"/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>
                <a:solidFill>
                  <a:srgbClr val="FF0000"/>
                </a:solidFill>
              </a:rPr>
              <a:t>pushad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esi</a:t>
            </a:r>
            <a:r>
              <a:rPr lang="en-US" altLang="zh-CN" sz="2000" dirty="0"/>
              <a:t>,[ebp+12]  </a:t>
            </a:r>
            <a:r>
              <a:rPr lang="en-US" altLang="zh-CN" sz="2000" dirty="0">
                <a:solidFill>
                  <a:srgbClr val="0066FF"/>
                </a:solidFill>
              </a:rPr>
              <a:t>;offset of array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ecx</a:t>
            </a:r>
            <a:r>
              <a:rPr lang="en-US" altLang="zh-CN" sz="2000" dirty="0"/>
              <a:t>,[ebp+8]   </a:t>
            </a:r>
            <a:r>
              <a:rPr lang="en-US" altLang="zh-CN" sz="2000" dirty="0">
                <a:solidFill>
                  <a:srgbClr val="0066FF"/>
                </a:solidFill>
              </a:rPr>
              <a:t>;array size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cmp</a:t>
            </a:r>
            <a:r>
              <a:rPr lang="en-US" altLang="zh-CN" sz="2000" dirty="0"/>
              <a:t> ecx,0         </a:t>
            </a:r>
            <a:r>
              <a:rPr lang="en-US" altLang="zh-CN" sz="2000" dirty="0">
                <a:solidFill>
                  <a:srgbClr val="0066FF"/>
                </a:solidFill>
              </a:rPr>
              <a:t>;ECX &lt;= 0 ?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jle</a:t>
            </a:r>
            <a:r>
              <a:rPr lang="en-US" altLang="zh-CN" sz="2000" dirty="0"/>
              <a:t> L2            </a:t>
            </a:r>
            <a:r>
              <a:rPr lang="en-US" altLang="zh-CN" sz="2000" dirty="0">
                <a:solidFill>
                  <a:srgbClr val="0066FF"/>
                </a:solidFill>
              </a:rPr>
              <a:t>;yes: skip over loop</a:t>
            </a:r>
          </a:p>
        </p:txBody>
      </p:sp>
      <p:sp>
        <p:nvSpPr>
          <p:cNvPr id="967686" name="AutoShape 6"/>
          <p:cNvSpPr>
            <a:spLocks noChangeArrowheads="1"/>
          </p:cNvSpPr>
          <p:nvPr/>
        </p:nvSpPr>
        <p:spPr bwMode="auto">
          <a:xfrm>
            <a:off x="5653088" y="2924175"/>
            <a:ext cx="1943100" cy="576263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Times New Roman" pitchFamily="18" charset="0"/>
              </a:rPr>
              <a:t>offset(array)</a:t>
            </a:r>
          </a:p>
        </p:txBody>
      </p:sp>
      <p:sp>
        <p:nvSpPr>
          <p:cNvPr id="967687" name="AutoShape 7"/>
          <p:cNvSpPr>
            <a:spLocks noChangeArrowheads="1"/>
          </p:cNvSpPr>
          <p:nvPr/>
        </p:nvSpPr>
        <p:spPr bwMode="auto">
          <a:xfrm>
            <a:off x="5653088" y="2492375"/>
            <a:ext cx="1943100" cy="576263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Times New Roman" pitchFamily="18" charset="0"/>
              </a:rPr>
              <a:t>count</a:t>
            </a:r>
          </a:p>
        </p:txBody>
      </p:sp>
      <p:sp>
        <p:nvSpPr>
          <p:cNvPr id="967688" name="AutoShape 8"/>
          <p:cNvSpPr>
            <a:spLocks noChangeArrowheads="1"/>
          </p:cNvSpPr>
          <p:nvPr/>
        </p:nvSpPr>
        <p:spPr bwMode="auto">
          <a:xfrm>
            <a:off x="5653088" y="2060575"/>
            <a:ext cx="1943100" cy="576263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>
                <a:latin typeface="Times New Roman" pitchFamily="18" charset="0"/>
              </a:rPr>
              <a:t>返回地址</a:t>
            </a:r>
          </a:p>
        </p:txBody>
      </p:sp>
      <p:sp>
        <p:nvSpPr>
          <p:cNvPr id="967689" name="AutoShape 9"/>
          <p:cNvSpPr>
            <a:spLocks noChangeArrowheads="1"/>
          </p:cNvSpPr>
          <p:nvPr/>
        </p:nvSpPr>
        <p:spPr bwMode="auto">
          <a:xfrm>
            <a:off x="5653088" y="1627188"/>
            <a:ext cx="1943100" cy="576262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EBP</a:t>
            </a:r>
          </a:p>
        </p:txBody>
      </p:sp>
      <p:sp>
        <p:nvSpPr>
          <p:cNvPr id="967690" name="Line 10"/>
          <p:cNvSpPr>
            <a:spLocks noChangeShapeType="1"/>
          </p:cNvSpPr>
          <p:nvPr/>
        </p:nvSpPr>
        <p:spPr bwMode="auto">
          <a:xfrm flipH="1">
            <a:off x="7524750" y="3211513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7691" name="Line 11"/>
          <p:cNvSpPr>
            <a:spLocks noChangeShapeType="1"/>
          </p:cNvSpPr>
          <p:nvPr/>
        </p:nvSpPr>
        <p:spPr bwMode="auto">
          <a:xfrm flipH="1">
            <a:off x="7524750" y="2779713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7692" name="Line 12"/>
          <p:cNvSpPr>
            <a:spLocks noChangeShapeType="1"/>
          </p:cNvSpPr>
          <p:nvPr/>
        </p:nvSpPr>
        <p:spPr bwMode="auto">
          <a:xfrm flipH="1">
            <a:off x="7524750" y="2347913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7693" name="Line 13"/>
          <p:cNvSpPr>
            <a:spLocks noChangeShapeType="1"/>
          </p:cNvSpPr>
          <p:nvPr/>
        </p:nvSpPr>
        <p:spPr bwMode="auto">
          <a:xfrm flipH="1">
            <a:off x="7524750" y="1916113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7694" name="Text Box 14"/>
          <p:cNvSpPr txBox="1">
            <a:spLocks noChangeArrowheads="1"/>
          </p:cNvSpPr>
          <p:nvPr/>
        </p:nvSpPr>
        <p:spPr bwMode="auto">
          <a:xfrm>
            <a:off x="7646795" y="1700213"/>
            <a:ext cx="143691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smtClean="0">
                <a:solidFill>
                  <a:srgbClr val="CC0066"/>
                </a:solidFill>
                <a:latin typeface="Times New Roman" pitchFamily="18" charset="0"/>
              </a:rPr>
              <a:t>EBP , </a:t>
            </a: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ESP</a:t>
            </a:r>
          </a:p>
        </p:txBody>
      </p:sp>
      <p:sp>
        <p:nvSpPr>
          <p:cNvPr id="967695" name="Text Box 15"/>
          <p:cNvSpPr txBox="1">
            <a:spLocks noChangeArrowheads="1"/>
          </p:cNvSpPr>
          <p:nvPr/>
        </p:nvSpPr>
        <p:spPr bwMode="auto">
          <a:xfrm>
            <a:off x="7524750" y="2563813"/>
            <a:ext cx="1368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[EBP+8]</a:t>
            </a:r>
          </a:p>
        </p:txBody>
      </p:sp>
      <p:sp>
        <p:nvSpPr>
          <p:cNvPr id="967696" name="Text Box 16"/>
          <p:cNvSpPr txBox="1">
            <a:spLocks noChangeArrowheads="1"/>
          </p:cNvSpPr>
          <p:nvPr/>
        </p:nvSpPr>
        <p:spPr bwMode="auto">
          <a:xfrm>
            <a:off x="7524750" y="2132013"/>
            <a:ext cx="1368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[EBP+4]</a:t>
            </a:r>
          </a:p>
        </p:txBody>
      </p:sp>
      <p:sp>
        <p:nvSpPr>
          <p:cNvPr id="967697" name="Text Box 17"/>
          <p:cNvSpPr txBox="1">
            <a:spLocks noChangeArrowheads="1"/>
          </p:cNvSpPr>
          <p:nvPr/>
        </p:nvSpPr>
        <p:spPr bwMode="auto">
          <a:xfrm>
            <a:off x="7667625" y="2995613"/>
            <a:ext cx="13684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[EBP+12]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2987675" y="3789363"/>
            <a:ext cx="6048375" cy="2863850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CC0066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/>
              <a:t>L1: 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eax,10000h   </a:t>
            </a:r>
            <a:r>
              <a:rPr lang="en-US" altLang="zh-CN" sz="2000" dirty="0">
                <a:solidFill>
                  <a:srgbClr val="0066FF"/>
                </a:solidFill>
              </a:rPr>
              <a:t>;</a:t>
            </a:r>
            <a:r>
              <a:rPr lang="en-US" altLang="zh-CN" sz="2000" dirty="0">
                <a:solidFill>
                  <a:srgbClr val="0066FF"/>
                </a:solidFill>
                <a:latin typeface="Times New Roman" pitchFamily="18" charset="0"/>
              </a:rPr>
              <a:t>get random 0-FFFFh</a:t>
            </a:r>
          </a:p>
          <a:p>
            <a:pPr algn="l"/>
            <a:r>
              <a:rPr lang="en-US" altLang="zh-CN" sz="2000" dirty="0"/>
              <a:t>    call </a:t>
            </a:r>
            <a:r>
              <a:rPr lang="en-US" altLang="zh-CN" sz="2000" dirty="0" err="1"/>
              <a:t>RandomRange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0066FF"/>
                </a:solidFill>
              </a:rPr>
              <a:t>;</a:t>
            </a:r>
            <a:r>
              <a:rPr lang="en-US" altLang="zh-CN" sz="2000" dirty="0">
                <a:solidFill>
                  <a:srgbClr val="0066FF"/>
                </a:solidFill>
                <a:latin typeface="Times New Roman" pitchFamily="18" charset="0"/>
              </a:rPr>
              <a:t>from the link lib</a:t>
            </a:r>
          </a:p>
          <a:p>
            <a:pPr algn="l"/>
            <a:r>
              <a:rPr lang="en-US" altLang="zh-CN" sz="2000" dirty="0"/>
              <a:t>    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[</a:t>
            </a:r>
            <a:r>
              <a:rPr lang="en-US" altLang="zh-CN" sz="2000" dirty="0" err="1"/>
              <a:t>esi</a:t>
            </a:r>
            <a:r>
              <a:rPr lang="en-US" altLang="zh-CN" sz="2000" dirty="0"/>
              <a:t>],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algn="l"/>
            <a:r>
              <a:rPr lang="en-US" altLang="zh-CN" sz="2000" dirty="0"/>
              <a:t>    add  </a:t>
            </a:r>
            <a:r>
              <a:rPr lang="en-US" altLang="zh-CN" sz="2000" dirty="0" err="1"/>
              <a:t>esi,TYPE</a:t>
            </a:r>
            <a:r>
              <a:rPr lang="en-US" altLang="zh-CN" sz="2000" dirty="0"/>
              <a:t> WORD</a:t>
            </a:r>
          </a:p>
          <a:p>
            <a:pPr algn="l"/>
            <a:r>
              <a:rPr lang="en-US" altLang="zh-CN" sz="2000" dirty="0"/>
              <a:t>    loop L1</a:t>
            </a:r>
          </a:p>
          <a:p>
            <a:pPr algn="l"/>
            <a:r>
              <a:rPr lang="en-US" altLang="zh-CN" sz="2000" dirty="0"/>
              <a:t>L2: </a:t>
            </a:r>
            <a:r>
              <a:rPr lang="en-US" altLang="zh-CN" sz="2000" dirty="0" err="1">
                <a:solidFill>
                  <a:srgbClr val="FF0000"/>
                </a:solidFill>
              </a:rPr>
              <a:t>popad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D60093"/>
                </a:solidFill>
              </a:rPr>
              <a:t>pop  </a:t>
            </a:r>
            <a:r>
              <a:rPr lang="en-US" altLang="zh-CN" sz="2000" dirty="0" err="1">
                <a:solidFill>
                  <a:srgbClr val="D60093"/>
                </a:solidFill>
              </a:rPr>
              <a:t>ebp</a:t>
            </a:r>
            <a:endParaRPr lang="en-US" altLang="zh-CN" sz="2000" dirty="0">
              <a:solidFill>
                <a:srgbClr val="D60093"/>
              </a:solidFill>
            </a:endParaRPr>
          </a:p>
          <a:p>
            <a:pPr algn="l"/>
            <a:r>
              <a:rPr lang="en-US" altLang="zh-CN" sz="2000" dirty="0"/>
              <a:t>    ret  8            </a:t>
            </a:r>
            <a:r>
              <a:rPr lang="en-US" altLang="zh-CN" sz="2000" dirty="0">
                <a:solidFill>
                  <a:srgbClr val="0066FF"/>
                </a:solidFill>
              </a:rPr>
              <a:t>;</a:t>
            </a:r>
            <a:r>
              <a:rPr lang="en-US" altLang="zh-CN" sz="2000" dirty="0">
                <a:solidFill>
                  <a:srgbClr val="0066FF"/>
                </a:solidFill>
                <a:latin typeface="Times New Roman" pitchFamily="18" charset="0"/>
              </a:rPr>
              <a:t>clean up the stack</a:t>
            </a:r>
          </a:p>
          <a:p>
            <a:pPr algn="l"/>
            <a:r>
              <a:rPr lang="en-US" altLang="zh-CN" sz="2000" dirty="0" err="1"/>
              <a:t>ArrayFill</a:t>
            </a:r>
            <a:r>
              <a:rPr lang="en-US" altLang="zh-CN" sz="2000" dirty="0"/>
              <a:t> ENDP</a:t>
            </a:r>
          </a:p>
        </p:txBody>
      </p:sp>
      <p:sp>
        <p:nvSpPr>
          <p:cNvPr id="967699" name="AutoShape 19"/>
          <p:cNvSpPr>
            <a:spLocks noChangeArrowheads="1"/>
          </p:cNvSpPr>
          <p:nvPr/>
        </p:nvSpPr>
        <p:spPr bwMode="auto">
          <a:xfrm>
            <a:off x="5651500" y="1196975"/>
            <a:ext cx="1943100" cy="576263"/>
          </a:xfrm>
          <a:prstGeom prst="cube">
            <a:avLst>
              <a:gd name="adj" fmla="val 25000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967700" name="AutoShape 20"/>
          <p:cNvSpPr>
            <a:spLocks noChangeArrowheads="1"/>
          </p:cNvSpPr>
          <p:nvPr/>
        </p:nvSpPr>
        <p:spPr bwMode="auto">
          <a:xfrm>
            <a:off x="5651500" y="765175"/>
            <a:ext cx="1943100" cy="576263"/>
          </a:xfrm>
          <a:prstGeom prst="cube">
            <a:avLst>
              <a:gd name="adj" fmla="val 25000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……</a:t>
            </a:r>
            <a:endParaRPr lang="en-US" altLang="zh-CN"/>
          </a:p>
        </p:txBody>
      </p:sp>
      <p:sp>
        <p:nvSpPr>
          <p:cNvPr id="967706" name="AutoShape 26"/>
          <p:cNvSpPr>
            <a:spLocks noChangeArrowheads="1"/>
          </p:cNvSpPr>
          <p:nvPr/>
        </p:nvSpPr>
        <p:spPr bwMode="auto">
          <a:xfrm>
            <a:off x="5651500" y="333375"/>
            <a:ext cx="1943100" cy="576263"/>
          </a:xfrm>
          <a:prstGeom prst="cube">
            <a:avLst>
              <a:gd name="adj" fmla="val 25000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967707" name="Line 27"/>
          <p:cNvSpPr>
            <a:spLocks noChangeShapeType="1"/>
          </p:cNvSpPr>
          <p:nvPr/>
        </p:nvSpPr>
        <p:spPr bwMode="auto">
          <a:xfrm flipH="1">
            <a:off x="7524750" y="620713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7708" name="Text Box 28"/>
          <p:cNvSpPr txBox="1">
            <a:spLocks noChangeArrowheads="1"/>
          </p:cNvSpPr>
          <p:nvPr/>
        </p:nvSpPr>
        <p:spPr bwMode="auto">
          <a:xfrm>
            <a:off x="7812088" y="404813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</a:rPr>
              <a:t>ESP</a:t>
            </a:r>
          </a:p>
        </p:txBody>
      </p:sp>
      <p:sp>
        <p:nvSpPr>
          <p:cNvPr id="967709" name="Rectangle 29"/>
          <p:cNvSpPr>
            <a:spLocks noChangeArrowheads="1"/>
          </p:cNvSpPr>
          <p:nvPr/>
        </p:nvSpPr>
        <p:spPr bwMode="auto">
          <a:xfrm>
            <a:off x="8379873" y="1607579"/>
            <a:ext cx="604838" cy="5762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7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7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67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7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7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7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7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7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7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7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7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67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7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7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7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7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7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7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7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7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7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67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7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67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67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67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67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6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6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67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67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6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6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67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67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6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6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67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67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67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67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67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67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6" grpId="0" animBg="1"/>
      <p:bldP spid="967687" grpId="0" animBg="1"/>
      <p:bldP spid="967688" grpId="0" animBg="1"/>
      <p:bldP spid="967689" grpId="0" animBg="1"/>
      <p:bldP spid="967690" grpId="0" animBg="1"/>
      <p:bldP spid="967691" grpId="0" animBg="1"/>
      <p:bldP spid="967692" grpId="0" animBg="1"/>
      <p:bldP spid="967693" grpId="0" animBg="1"/>
      <p:bldP spid="967694" grpId="0"/>
      <p:bldP spid="967695" grpId="0"/>
      <p:bldP spid="967696" grpId="0"/>
      <p:bldP spid="967697" grpId="0"/>
      <p:bldP spid="967698" grpId="0" animBg="1"/>
      <p:bldP spid="967699" grpId="0" animBg="1"/>
      <p:bldP spid="967700" grpId="0" animBg="1"/>
      <p:bldP spid="967706" grpId="0" animBg="1"/>
      <p:bldP spid="967707" grpId="0" animBg="1"/>
      <p:bldP spid="967708" grpId="0"/>
      <p:bldP spid="9677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7C063F-00FA-45DD-B8F0-6773DA27A2C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【</a:t>
            </a: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】</a:t>
            </a:r>
            <a:r>
              <a:rPr lang="zh-CN" altLang="en-US">
                <a:latin typeface="Times New Roman" pitchFamily="18" charset="0"/>
              </a:rPr>
              <a:t>将</a:t>
            </a:r>
            <a:r>
              <a:rPr lang="en-US" altLang="zh-CN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到</a:t>
            </a:r>
            <a:r>
              <a:rPr lang="en-US" altLang="zh-CN">
                <a:latin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</a:rPr>
              <a:t>之间的整数转换成对应的</a:t>
            </a:r>
            <a:r>
              <a:rPr lang="en-US" altLang="zh-CN">
                <a:latin typeface="Times New Roman" pitchFamily="18" charset="0"/>
              </a:rPr>
              <a:t>ASCII</a:t>
            </a:r>
            <a:r>
              <a:rPr lang="zh-CN" altLang="en-US">
                <a:latin typeface="Times New Roman" pitchFamily="18" charset="0"/>
              </a:rPr>
              <a:t>码数字。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方法：将位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</a:rPr>
              <a:t>和位</a:t>
            </a:r>
            <a:r>
              <a:rPr lang="en-US" altLang="zh-CN">
                <a:latin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</a:rPr>
              <a:t>设置为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	</a:t>
            </a:r>
            <a:r>
              <a:rPr lang="en-US" altLang="zh-CN">
                <a:latin typeface="Courier New" pitchFamily="49" charset="0"/>
              </a:rPr>
              <a:t>mov dl,5	; </a:t>
            </a:r>
            <a:r>
              <a:rPr lang="zh-CN" altLang="en-US">
                <a:latin typeface="Courier New" pitchFamily="49" charset="0"/>
              </a:rPr>
              <a:t>二进制值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	or  dl,30h	; </a:t>
            </a:r>
            <a:r>
              <a:rPr lang="zh-CN" altLang="en-US">
                <a:latin typeface="Courier New" pitchFamily="49" charset="0"/>
              </a:rPr>
              <a:t>转换到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ASCII </a:t>
            </a:r>
            <a:r>
              <a:rPr lang="zh-CN" altLang="en-US">
                <a:latin typeface="Courier New" pitchFamily="49" charset="0"/>
              </a:rPr>
              <a:t>码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（二）布尔和比较指令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2. OR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888836" name="Text Box 4"/>
          <p:cNvSpPr txBox="1">
            <a:spLocks noChangeArrowheads="1"/>
          </p:cNvSpPr>
          <p:nvPr/>
        </p:nvSpPr>
        <p:spPr bwMode="auto">
          <a:xfrm>
            <a:off x="3924300" y="3629025"/>
            <a:ext cx="23050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00000101</a:t>
            </a:r>
          </a:p>
        </p:txBody>
      </p:sp>
      <p:sp>
        <p:nvSpPr>
          <p:cNvPr id="888837" name="Text Box 5"/>
          <p:cNvSpPr txBox="1">
            <a:spLocks noChangeArrowheads="1"/>
          </p:cNvSpPr>
          <p:nvPr/>
        </p:nvSpPr>
        <p:spPr bwMode="auto">
          <a:xfrm>
            <a:off x="3924300" y="3932238"/>
            <a:ext cx="23050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00110000</a:t>
            </a:r>
          </a:p>
        </p:txBody>
      </p:sp>
      <p:sp>
        <p:nvSpPr>
          <p:cNvPr id="888838" name="Text Box 6"/>
          <p:cNvSpPr txBox="1">
            <a:spLocks noChangeArrowheads="1"/>
          </p:cNvSpPr>
          <p:nvPr/>
        </p:nvSpPr>
        <p:spPr bwMode="auto">
          <a:xfrm>
            <a:off x="3132138" y="3932238"/>
            <a:ext cx="11525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OR</a:t>
            </a:r>
          </a:p>
        </p:txBody>
      </p:sp>
      <p:sp>
        <p:nvSpPr>
          <p:cNvPr id="888839" name="Line 7"/>
          <p:cNvSpPr>
            <a:spLocks noChangeShapeType="1"/>
          </p:cNvSpPr>
          <p:nvPr/>
        </p:nvSpPr>
        <p:spPr bwMode="auto">
          <a:xfrm>
            <a:off x="3348038" y="4364038"/>
            <a:ext cx="280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88840" name="Text Box 8"/>
          <p:cNvSpPr txBox="1">
            <a:spLocks noChangeArrowheads="1"/>
          </p:cNvSpPr>
          <p:nvPr/>
        </p:nvSpPr>
        <p:spPr bwMode="auto">
          <a:xfrm>
            <a:off x="3924300" y="4349750"/>
            <a:ext cx="23050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00110101</a:t>
            </a:r>
          </a:p>
        </p:txBody>
      </p:sp>
      <p:sp>
        <p:nvSpPr>
          <p:cNvPr id="888844" name="Text Box 12"/>
          <p:cNvSpPr txBox="1">
            <a:spLocks noChangeArrowheads="1"/>
          </p:cNvSpPr>
          <p:nvPr/>
        </p:nvSpPr>
        <p:spPr bwMode="auto">
          <a:xfrm>
            <a:off x="6156325" y="3644900"/>
            <a:ext cx="8651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05h</a:t>
            </a:r>
          </a:p>
        </p:txBody>
      </p:sp>
      <p:sp>
        <p:nvSpPr>
          <p:cNvPr id="888845" name="Text Box 13"/>
          <p:cNvSpPr txBox="1">
            <a:spLocks noChangeArrowheads="1"/>
          </p:cNvSpPr>
          <p:nvPr/>
        </p:nvSpPr>
        <p:spPr bwMode="auto">
          <a:xfrm>
            <a:off x="6157913" y="3933825"/>
            <a:ext cx="8651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30h</a:t>
            </a:r>
          </a:p>
        </p:txBody>
      </p:sp>
      <p:sp>
        <p:nvSpPr>
          <p:cNvPr id="888846" name="Text Box 14"/>
          <p:cNvSpPr txBox="1">
            <a:spLocks noChangeArrowheads="1"/>
          </p:cNvSpPr>
          <p:nvPr/>
        </p:nvSpPr>
        <p:spPr bwMode="auto">
          <a:xfrm>
            <a:off x="6157913" y="4340225"/>
            <a:ext cx="19431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35h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'5'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44" grpId="0"/>
      <p:bldP spid="888845" grpId="0"/>
      <p:bldP spid="88884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03F80-93C3-44E5-86B7-B58B0F38D73A}" type="slidenum">
              <a:rPr lang="zh-CN" altLang="en-US"/>
              <a:pPr/>
              <a:t>80</a:t>
            </a:fld>
            <a:endParaRPr lang="en-US" altLang="zh-CN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640763" cy="58324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LEA</a:t>
            </a:r>
            <a:r>
              <a:rPr lang="zh-CN" altLang="en-US">
                <a:latin typeface="Times New Roman" pitchFamily="18" charset="0"/>
              </a:rPr>
              <a:t>指令：计算并装入内存操作数的偏移。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指令格式：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LEA reg,mem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【</a:t>
            </a:r>
            <a:r>
              <a:rPr lang="zh-CN" altLang="en-US">
                <a:latin typeface="Courier New" pitchFamily="49" charset="0"/>
              </a:rPr>
              <a:t>例</a:t>
            </a:r>
            <a:r>
              <a:rPr lang="en-US" altLang="zh-CN">
                <a:latin typeface="Courier New" pitchFamily="49" charset="0"/>
              </a:rPr>
              <a:t>】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FillString PROC USES eax esi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    LOCAL string[20]:BYTE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>
                <a:latin typeface="Courier New" pitchFamily="49" charset="0"/>
              </a:rPr>
              <a:t>   </a:t>
            </a: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</a:rPr>
              <a:t>mov  esi,OFFSET string		; error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    lea  esi,string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    mov  ecx,20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L1: mov  eax,10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    call RandomRange			; AL = 0..9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    add  al,30h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    mov  [esi],al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    add  esi,1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    Loop L1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    ret</a:t>
            </a:r>
          </a:p>
          <a:p>
            <a:pPr marL="901700" lvl="1" indent="-379413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</a:rPr>
              <a:t>FillString ENDP</a:t>
            </a:r>
          </a:p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（二）堆栈框架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63589" name="Text Box 5"/>
          <p:cNvSpPr txBox="1">
            <a:spLocks noChangeArrowheads="1"/>
          </p:cNvSpPr>
          <p:nvPr/>
        </p:nvSpPr>
        <p:spPr bwMode="auto">
          <a:xfrm>
            <a:off x="4643438" y="5300663"/>
            <a:ext cx="4176712" cy="8509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bg2"/>
                </a:solidFill>
                <a:latin typeface="Times New Roman" pitchFamily="18" charset="0"/>
              </a:rPr>
              <a:t>LOCAL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</a:rPr>
              <a:t>伪指令在过程中声明一个或多个局部变量。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5CAEEF-4F75-41CC-BC33-D0DBF787F5B4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640763" cy="58324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创建局部变量</a:t>
            </a: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C++ </a:t>
            </a:r>
            <a:r>
              <a:rPr lang="zh-CN" altLang="en-US">
                <a:latin typeface="Times New Roman" pitchFamily="18" charset="0"/>
              </a:rPr>
              <a:t>例子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用汇编语言实现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（二）堆栈框架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68709" name="Text Box 5"/>
          <p:cNvSpPr txBox="1">
            <a:spLocks noChangeArrowheads="1"/>
          </p:cNvSpPr>
          <p:nvPr/>
        </p:nvSpPr>
        <p:spPr bwMode="auto">
          <a:xfrm>
            <a:off x="4787900" y="798513"/>
            <a:ext cx="3887788" cy="25590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void MySub()</a:t>
            </a:r>
          </a:p>
          <a:p>
            <a:pPr algn="l"/>
            <a:r>
              <a:rPr lang="en-US" altLang="zh-CN" sz="2000"/>
              <a:t>{</a:t>
            </a:r>
          </a:p>
          <a:p>
            <a:pPr algn="l"/>
            <a:r>
              <a:rPr lang="en-US" altLang="zh-CN" sz="2000"/>
              <a:t>  char X = 'X';</a:t>
            </a:r>
          </a:p>
          <a:p>
            <a:pPr algn="l"/>
            <a:r>
              <a:rPr lang="en-US" altLang="zh-CN" sz="2000"/>
              <a:t>  int  Y = 10;</a:t>
            </a:r>
          </a:p>
          <a:p>
            <a:pPr algn="l"/>
            <a:r>
              <a:rPr lang="en-US" altLang="zh-CN" sz="2000"/>
              <a:t>  char name[20];</a:t>
            </a:r>
          </a:p>
          <a:p>
            <a:pPr algn="l"/>
            <a:r>
              <a:rPr lang="en-US" altLang="zh-CN" sz="2000"/>
              <a:t>  name[0] = 'B'</a:t>
            </a:r>
          </a:p>
          <a:p>
            <a:pPr algn="l"/>
            <a:r>
              <a:rPr lang="en-US" altLang="zh-CN" sz="2000"/>
              <a:t>  double Z = 1.2;</a:t>
            </a:r>
          </a:p>
          <a:p>
            <a:pPr algn="l"/>
            <a:r>
              <a:rPr lang="en-US" altLang="zh-CN" sz="2000"/>
              <a:t>}</a:t>
            </a:r>
          </a:p>
        </p:txBody>
      </p:sp>
      <p:graphicFrame>
        <p:nvGraphicFramePr>
          <p:cNvPr id="968755" name="Group 51"/>
          <p:cNvGraphicFramePr>
            <a:graphicFrameLocks noGrp="1"/>
          </p:cNvGraphicFramePr>
          <p:nvPr/>
        </p:nvGraphicFramePr>
        <p:xfrm>
          <a:off x="4572000" y="3933825"/>
          <a:ext cx="4271963" cy="2286000"/>
        </p:xfrm>
        <a:graphic>
          <a:graphicData uri="http://schemas.openxmlformats.org/drawingml/2006/table">
            <a:tbl>
              <a:tblPr/>
              <a:tblGrid>
                <a:gridCol w="1031875"/>
                <a:gridCol w="1223963"/>
                <a:gridCol w="201612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变量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字节数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堆栈偏移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EBP-4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EBP-8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EBP-28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EBP-36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8758" name="AutoShape 54"/>
          <p:cNvSpPr>
            <a:spLocks noChangeArrowheads="1"/>
          </p:cNvSpPr>
          <p:nvPr/>
        </p:nvSpPr>
        <p:spPr bwMode="auto">
          <a:xfrm>
            <a:off x="1260475" y="5948363"/>
            <a:ext cx="1943100" cy="576262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>
                <a:latin typeface="Times New Roman" pitchFamily="18" charset="0"/>
              </a:rPr>
              <a:t>返回地址</a:t>
            </a:r>
          </a:p>
        </p:txBody>
      </p:sp>
      <p:sp>
        <p:nvSpPr>
          <p:cNvPr id="968759" name="AutoShape 55"/>
          <p:cNvSpPr>
            <a:spLocks noChangeArrowheads="1"/>
          </p:cNvSpPr>
          <p:nvPr/>
        </p:nvSpPr>
        <p:spPr bwMode="auto">
          <a:xfrm>
            <a:off x="1260475" y="5514975"/>
            <a:ext cx="1943100" cy="576263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EBP</a:t>
            </a:r>
          </a:p>
        </p:txBody>
      </p:sp>
      <p:sp>
        <p:nvSpPr>
          <p:cNvPr id="968762" name="Line 58"/>
          <p:cNvSpPr>
            <a:spLocks noChangeShapeType="1"/>
          </p:cNvSpPr>
          <p:nvPr/>
        </p:nvSpPr>
        <p:spPr bwMode="auto">
          <a:xfrm flipH="1">
            <a:off x="3132138" y="6235700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8763" name="Line 59"/>
          <p:cNvSpPr>
            <a:spLocks noChangeShapeType="1"/>
          </p:cNvSpPr>
          <p:nvPr/>
        </p:nvSpPr>
        <p:spPr bwMode="auto">
          <a:xfrm flipH="1">
            <a:off x="3132138" y="5803900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8764" name="Text Box 60"/>
          <p:cNvSpPr txBox="1">
            <a:spLocks noChangeArrowheads="1"/>
          </p:cNvSpPr>
          <p:nvPr/>
        </p:nvSpPr>
        <p:spPr bwMode="auto">
          <a:xfrm>
            <a:off x="3348038" y="558800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EBP</a:t>
            </a:r>
          </a:p>
        </p:txBody>
      </p:sp>
      <p:sp>
        <p:nvSpPr>
          <p:cNvPr id="968766" name="Text Box 62"/>
          <p:cNvSpPr txBox="1">
            <a:spLocks noChangeArrowheads="1"/>
          </p:cNvSpPr>
          <p:nvPr/>
        </p:nvSpPr>
        <p:spPr bwMode="auto">
          <a:xfrm>
            <a:off x="3348038" y="6019800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[EBP</a:t>
            </a:r>
            <a:r>
              <a:rPr lang="en-US" altLang="zh-CN" sz="2000">
                <a:solidFill>
                  <a:srgbClr val="CC0066"/>
                </a:solidFill>
              </a:rPr>
              <a:t>+</a:t>
            </a: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4]</a:t>
            </a:r>
          </a:p>
        </p:txBody>
      </p:sp>
      <p:sp>
        <p:nvSpPr>
          <p:cNvPr id="968768" name="AutoShape 64"/>
          <p:cNvSpPr>
            <a:spLocks noChangeArrowheads="1"/>
          </p:cNvSpPr>
          <p:nvPr/>
        </p:nvSpPr>
        <p:spPr bwMode="auto">
          <a:xfrm>
            <a:off x="1258888" y="5084763"/>
            <a:ext cx="1943100" cy="576262"/>
          </a:xfrm>
          <a:prstGeom prst="cube">
            <a:avLst>
              <a:gd name="adj" fmla="val 25000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X</a:t>
            </a:r>
          </a:p>
        </p:txBody>
      </p:sp>
      <p:sp>
        <p:nvSpPr>
          <p:cNvPr id="968772" name="Text Box 68"/>
          <p:cNvSpPr txBox="1">
            <a:spLocks noChangeArrowheads="1"/>
          </p:cNvSpPr>
          <p:nvPr/>
        </p:nvSpPr>
        <p:spPr bwMode="auto">
          <a:xfrm>
            <a:off x="3421063" y="2493963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latin typeface="Times New Roman" pitchFamily="18" charset="0"/>
              </a:rPr>
              <a:t>ESP</a:t>
            </a:r>
          </a:p>
        </p:txBody>
      </p:sp>
      <p:sp>
        <p:nvSpPr>
          <p:cNvPr id="968774" name="AutoShape 70"/>
          <p:cNvSpPr>
            <a:spLocks noChangeArrowheads="1"/>
          </p:cNvSpPr>
          <p:nvPr/>
        </p:nvSpPr>
        <p:spPr bwMode="auto">
          <a:xfrm>
            <a:off x="1260475" y="4652963"/>
            <a:ext cx="1943100" cy="576262"/>
          </a:xfrm>
          <a:prstGeom prst="cube">
            <a:avLst>
              <a:gd name="adj" fmla="val 25000"/>
            </a:avLst>
          </a:prstGeom>
          <a:solidFill>
            <a:srgbClr val="CC99FF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/>
              <a:t>Y</a:t>
            </a:r>
          </a:p>
        </p:txBody>
      </p:sp>
      <p:sp>
        <p:nvSpPr>
          <p:cNvPr id="968775" name="AutoShape 71"/>
          <p:cNvSpPr>
            <a:spLocks noChangeArrowheads="1"/>
          </p:cNvSpPr>
          <p:nvPr/>
        </p:nvSpPr>
        <p:spPr bwMode="auto">
          <a:xfrm>
            <a:off x="1260475" y="4221163"/>
            <a:ext cx="1943100" cy="576262"/>
          </a:xfrm>
          <a:prstGeom prst="cube">
            <a:avLst>
              <a:gd name="adj" fmla="val 25000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968769" name="AutoShape 65"/>
          <p:cNvSpPr>
            <a:spLocks noChangeArrowheads="1"/>
          </p:cNvSpPr>
          <p:nvPr/>
        </p:nvSpPr>
        <p:spPr bwMode="auto">
          <a:xfrm>
            <a:off x="1260475" y="3789363"/>
            <a:ext cx="1943100" cy="576262"/>
          </a:xfrm>
          <a:prstGeom prst="cube">
            <a:avLst>
              <a:gd name="adj" fmla="val 25000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>
                <a:latin typeface="宋体"/>
              </a:rPr>
              <a:t>……</a:t>
            </a:r>
            <a:endParaRPr lang="en-US" altLang="zh-CN"/>
          </a:p>
        </p:txBody>
      </p:sp>
      <p:sp>
        <p:nvSpPr>
          <p:cNvPr id="968776" name="AutoShape 72"/>
          <p:cNvSpPr>
            <a:spLocks noChangeArrowheads="1"/>
          </p:cNvSpPr>
          <p:nvPr/>
        </p:nvSpPr>
        <p:spPr bwMode="auto">
          <a:xfrm>
            <a:off x="1260475" y="3357563"/>
            <a:ext cx="1943100" cy="576262"/>
          </a:xfrm>
          <a:prstGeom prst="cube">
            <a:avLst>
              <a:gd name="adj" fmla="val 25000"/>
            </a:avLst>
          </a:prstGeom>
          <a:solidFill>
            <a:srgbClr val="99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968777" name="AutoShape 73"/>
          <p:cNvSpPr>
            <a:spLocks noChangeArrowheads="1"/>
          </p:cNvSpPr>
          <p:nvPr/>
        </p:nvSpPr>
        <p:spPr bwMode="auto">
          <a:xfrm>
            <a:off x="1260475" y="2925763"/>
            <a:ext cx="1943100" cy="576262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968770" name="AutoShape 66"/>
          <p:cNvSpPr>
            <a:spLocks noChangeArrowheads="1"/>
          </p:cNvSpPr>
          <p:nvPr/>
        </p:nvSpPr>
        <p:spPr bwMode="auto">
          <a:xfrm>
            <a:off x="1260475" y="2493963"/>
            <a:ext cx="1943100" cy="576262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968771" name="Line 67"/>
          <p:cNvSpPr>
            <a:spLocks noChangeShapeType="1"/>
          </p:cNvSpPr>
          <p:nvPr/>
        </p:nvSpPr>
        <p:spPr bwMode="auto">
          <a:xfrm flipH="1">
            <a:off x="3133725" y="2781300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8778" name="AutoShape 74"/>
          <p:cNvSpPr>
            <a:spLocks/>
          </p:cNvSpPr>
          <p:nvPr/>
        </p:nvSpPr>
        <p:spPr bwMode="auto">
          <a:xfrm>
            <a:off x="971550" y="2636838"/>
            <a:ext cx="144463" cy="792162"/>
          </a:xfrm>
          <a:prstGeom prst="leftBrace">
            <a:avLst>
              <a:gd name="adj1" fmla="val 4569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8779" name="Text Box 75"/>
          <p:cNvSpPr txBox="1">
            <a:spLocks noChangeArrowheads="1"/>
          </p:cNvSpPr>
          <p:nvPr/>
        </p:nvSpPr>
        <p:spPr bwMode="auto">
          <a:xfrm>
            <a:off x="466725" y="2827338"/>
            <a:ext cx="6477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Z</a:t>
            </a:r>
          </a:p>
        </p:txBody>
      </p:sp>
      <p:sp>
        <p:nvSpPr>
          <p:cNvPr id="968780" name="AutoShape 76"/>
          <p:cNvSpPr>
            <a:spLocks/>
          </p:cNvSpPr>
          <p:nvPr/>
        </p:nvSpPr>
        <p:spPr bwMode="auto">
          <a:xfrm>
            <a:off x="973138" y="3525838"/>
            <a:ext cx="142875" cy="1198562"/>
          </a:xfrm>
          <a:prstGeom prst="leftBrace">
            <a:avLst>
              <a:gd name="adj1" fmla="val 4777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8781" name="Text Box 77"/>
          <p:cNvSpPr txBox="1">
            <a:spLocks noChangeArrowheads="1"/>
          </p:cNvSpPr>
          <p:nvPr/>
        </p:nvSpPr>
        <p:spPr bwMode="auto">
          <a:xfrm>
            <a:off x="71438" y="3860800"/>
            <a:ext cx="9715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name</a:t>
            </a:r>
          </a:p>
        </p:txBody>
      </p:sp>
      <p:sp>
        <p:nvSpPr>
          <p:cNvPr id="968782" name="Line 78"/>
          <p:cNvSpPr>
            <a:spLocks noChangeShapeType="1"/>
          </p:cNvSpPr>
          <p:nvPr/>
        </p:nvSpPr>
        <p:spPr bwMode="auto">
          <a:xfrm flipH="1">
            <a:off x="3132138" y="5373688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8783" name="Text Box 79"/>
          <p:cNvSpPr txBox="1">
            <a:spLocks noChangeArrowheads="1"/>
          </p:cNvSpPr>
          <p:nvPr/>
        </p:nvSpPr>
        <p:spPr bwMode="auto">
          <a:xfrm>
            <a:off x="3348038" y="5157788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[EBP</a:t>
            </a:r>
            <a:r>
              <a:rPr lang="en-US" altLang="zh-CN" sz="2000">
                <a:solidFill>
                  <a:srgbClr val="CC0066"/>
                </a:solidFill>
              </a:rPr>
              <a:t>-</a:t>
            </a: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4]</a:t>
            </a:r>
          </a:p>
        </p:txBody>
      </p:sp>
      <p:sp>
        <p:nvSpPr>
          <p:cNvPr id="968784" name="Line 80"/>
          <p:cNvSpPr>
            <a:spLocks noChangeShapeType="1"/>
          </p:cNvSpPr>
          <p:nvPr/>
        </p:nvSpPr>
        <p:spPr bwMode="auto">
          <a:xfrm flipH="1">
            <a:off x="3132138" y="4940300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8785" name="Text Box 81"/>
          <p:cNvSpPr txBox="1">
            <a:spLocks noChangeArrowheads="1"/>
          </p:cNvSpPr>
          <p:nvPr/>
        </p:nvSpPr>
        <p:spPr bwMode="auto">
          <a:xfrm>
            <a:off x="3348038" y="4724400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[EBP</a:t>
            </a:r>
            <a:r>
              <a:rPr lang="en-US" altLang="zh-CN" sz="2000">
                <a:solidFill>
                  <a:srgbClr val="CC0066"/>
                </a:solidFill>
              </a:rPr>
              <a:t>-</a:t>
            </a: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8]</a:t>
            </a:r>
          </a:p>
        </p:txBody>
      </p:sp>
      <p:sp>
        <p:nvSpPr>
          <p:cNvPr id="968786" name="Line 82"/>
          <p:cNvSpPr>
            <a:spLocks noChangeShapeType="1"/>
          </p:cNvSpPr>
          <p:nvPr/>
        </p:nvSpPr>
        <p:spPr bwMode="auto">
          <a:xfrm flipH="1">
            <a:off x="3132138" y="3644900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68787" name="Text Box 83"/>
          <p:cNvSpPr txBox="1">
            <a:spLocks noChangeArrowheads="1"/>
          </p:cNvSpPr>
          <p:nvPr/>
        </p:nvSpPr>
        <p:spPr bwMode="auto">
          <a:xfrm>
            <a:off x="3348038" y="3429000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[EBP</a:t>
            </a:r>
            <a:r>
              <a:rPr lang="en-US" altLang="zh-CN" sz="2000">
                <a:solidFill>
                  <a:srgbClr val="CC0066"/>
                </a:solidFill>
              </a:rPr>
              <a:t>-</a:t>
            </a: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28]</a:t>
            </a:r>
          </a:p>
        </p:txBody>
      </p:sp>
      <p:sp>
        <p:nvSpPr>
          <p:cNvPr id="968788" name="Text Box 84"/>
          <p:cNvSpPr txBox="1">
            <a:spLocks noChangeArrowheads="1"/>
          </p:cNvSpPr>
          <p:nvPr/>
        </p:nvSpPr>
        <p:spPr bwMode="auto">
          <a:xfrm>
            <a:off x="3348038" y="2744788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[EBP</a:t>
            </a:r>
            <a:r>
              <a:rPr lang="en-US" altLang="zh-CN" sz="2000">
                <a:solidFill>
                  <a:srgbClr val="CC0066"/>
                </a:solidFill>
              </a:rPr>
              <a:t>-</a:t>
            </a:r>
            <a:r>
              <a:rPr lang="en-US" altLang="zh-CN" sz="2000">
                <a:solidFill>
                  <a:srgbClr val="CC0066"/>
                </a:solidFill>
                <a:latin typeface="Times New Roman" pitchFamily="18" charset="0"/>
              </a:rPr>
              <a:t>36]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640763" cy="58324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创建局部变量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 dirty="0">
                <a:latin typeface="Times New Roman" pitchFamily="18" charset="0"/>
              </a:rPr>
              <a:t>用汇编语言实现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（二）堆栈框架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69732" name="Text Box 4"/>
          <p:cNvSpPr txBox="1">
            <a:spLocks noChangeArrowheads="1"/>
          </p:cNvSpPr>
          <p:nvPr/>
        </p:nvSpPr>
        <p:spPr bwMode="auto">
          <a:xfrm>
            <a:off x="323850" y="1844675"/>
            <a:ext cx="7127875" cy="46926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MySub PROC</a:t>
            </a:r>
          </a:p>
          <a:p>
            <a:pPr algn="l"/>
            <a:r>
              <a:rPr lang="en-US" altLang="zh-CN" sz="2000"/>
              <a:t>  push ebp</a:t>
            </a:r>
          </a:p>
          <a:p>
            <a:pPr algn="l"/>
            <a:r>
              <a:rPr lang="en-US" altLang="zh-CN" sz="2000"/>
              <a:t>  mov  ebp,esp</a:t>
            </a:r>
          </a:p>
          <a:p>
            <a:pPr algn="l"/>
            <a:r>
              <a:rPr lang="en-US" altLang="zh-CN" sz="2000"/>
              <a:t>  sub  esp,36</a:t>
            </a:r>
          </a:p>
          <a:p>
            <a:pPr algn="l"/>
            <a:r>
              <a:rPr lang="en-US" altLang="zh-CN" sz="2000"/>
              <a:t>  				</a:t>
            </a:r>
            <a:r>
              <a:rPr lang="en-US" altLang="zh-CN" sz="2000">
                <a:solidFill>
                  <a:srgbClr val="0066FF"/>
                </a:solidFill>
              </a:rPr>
              <a:t>; create variables</a:t>
            </a:r>
          </a:p>
          <a:p>
            <a:pPr algn="l"/>
            <a:r>
              <a:rPr lang="en-US" altLang="zh-CN" sz="2000"/>
              <a:t>  mov BYTE PTR [ebp-4],'X'		</a:t>
            </a:r>
            <a:r>
              <a:rPr lang="en-US" altLang="zh-CN" sz="2000">
                <a:solidFill>
                  <a:srgbClr val="0066FF"/>
                </a:solidFill>
              </a:rPr>
              <a:t>; X</a:t>
            </a:r>
          </a:p>
          <a:p>
            <a:pPr algn="l"/>
            <a:r>
              <a:rPr lang="en-US" altLang="zh-CN" sz="2000"/>
              <a:t>  mov DWORD PTR [ebp-8],10		</a:t>
            </a:r>
            <a:r>
              <a:rPr lang="en-US" altLang="zh-CN" sz="2000">
                <a:solidFill>
                  <a:srgbClr val="0066FF"/>
                </a:solidFill>
              </a:rPr>
              <a:t>; Y</a:t>
            </a:r>
          </a:p>
          <a:p>
            <a:pPr algn="l"/>
            <a:r>
              <a:rPr lang="en-US" altLang="zh-CN" sz="2000"/>
              <a:t>  mov BYTE PTR [ebp-28],'B'		</a:t>
            </a:r>
            <a:r>
              <a:rPr lang="en-US" altLang="zh-CN" sz="2000">
                <a:solidFill>
                  <a:srgbClr val="0066FF"/>
                </a:solidFill>
              </a:rPr>
              <a:t>; name[0]</a:t>
            </a:r>
          </a:p>
          <a:p>
            <a:pPr algn="l"/>
            <a:r>
              <a:rPr lang="en-US" altLang="zh-CN" sz="2000"/>
              <a:t>  mov DWORD PTR [ebp-32],3ff33333h	</a:t>
            </a:r>
            <a:r>
              <a:rPr lang="en-US" altLang="zh-CN" sz="2000">
                <a:solidFill>
                  <a:srgbClr val="0066FF"/>
                </a:solidFill>
              </a:rPr>
              <a:t>; Z(high)</a:t>
            </a:r>
          </a:p>
          <a:p>
            <a:pPr algn="l"/>
            <a:r>
              <a:rPr lang="en-US" altLang="zh-CN" sz="2000"/>
              <a:t>  mov DWORD PTR [ebp-36],33333333h	</a:t>
            </a:r>
            <a:r>
              <a:rPr lang="en-US" altLang="zh-CN" sz="2000">
                <a:solidFill>
                  <a:srgbClr val="0066FF"/>
                </a:solidFill>
              </a:rPr>
              <a:t>; Z(low)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  mov esp,ebp		</a:t>
            </a:r>
            <a:r>
              <a:rPr lang="en-US" altLang="zh-CN" sz="2000">
                <a:solidFill>
                  <a:srgbClr val="0066FF"/>
                </a:solidFill>
              </a:rPr>
              <a:t>; destroy variables</a:t>
            </a:r>
          </a:p>
          <a:p>
            <a:pPr algn="l"/>
            <a:r>
              <a:rPr lang="en-US" altLang="zh-CN" sz="2000"/>
              <a:t>  pop ebp</a:t>
            </a:r>
          </a:p>
          <a:p>
            <a:pPr algn="l"/>
            <a:r>
              <a:rPr lang="en-US" altLang="zh-CN" sz="2000"/>
              <a:t>  ret</a:t>
            </a:r>
          </a:p>
          <a:p>
            <a:pPr algn="l"/>
            <a:r>
              <a:rPr lang="en-US" altLang="zh-CN" sz="2000"/>
              <a:t>MySub ENDP</a:t>
            </a:r>
          </a:p>
        </p:txBody>
      </p:sp>
      <p:grpSp>
        <p:nvGrpSpPr>
          <p:cNvPr id="969812" name="Group 84"/>
          <p:cNvGrpSpPr>
            <a:grpSpLocks/>
          </p:cNvGrpSpPr>
          <p:nvPr/>
        </p:nvGrpSpPr>
        <p:grpSpPr bwMode="auto">
          <a:xfrm>
            <a:off x="5508625" y="260350"/>
            <a:ext cx="3384550" cy="2735263"/>
            <a:chOff x="3243" y="119"/>
            <a:chExt cx="2132" cy="1723"/>
          </a:xfrm>
        </p:grpSpPr>
        <p:sp>
          <p:nvSpPr>
            <p:cNvPr id="969785" name="AutoShape 57"/>
            <p:cNvSpPr>
              <a:spLocks noChangeArrowheads="1"/>
            </p:cNvSpPr>
            <p:nvPr/>
          </p:nvSpPr>
          <p:spPr bwMode="auto">
            <a:xfrm>
              <a:off x="3797" y="1596"/>
              <a:ext cx="907" cy="246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zh-CN" altLang="en-US" sz="1600">
                  <a:latin typeface="Times New Roman" pitchFamily="18" charset="0"/>
                  <a:ea typeface="楷体_GB2312" pitchFamily="49" charset="-122"/>
                </a:rPr>
                <a:t>返回地址</a:t>
              </a:r>
            </a:p>
          </p:txBody>
        </p:sp>
        <p:sp>
          <p:nvSpPr>
            <p:cNvPr id="969786" name="AutoShape 58"/>
            <p:cNvSpPr>
              <a:spLocks noChangeArrowheads="1"/>
            </p:cNvSpPr>
            <p:nvPr/>
          </p:nvSpPr>
          <p:spPr bwMode="auto">
            <a:xfrm>
              <a:off x="3797" y="1410"/>
              <a:ext cx="907" cy="247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600"/>
                <a:t>EBP</a:t>
              </a:r>
            </a:p>
          </p:txBody>
        </p:sp>
        <p:sp>
          <p:nvSpPr>
            <p:cNvPr id="969787" name="Line 59"/>
            <p:cNvSpPr>
              <a:spLocks noChangeShapeType="1"/>
            </p:cNvSpPr>
            <p:nvPr/>
          </p:nvSpPr>
          <p:spPr bwMode="auto">
            <a:xfrm flipH="1">
              <a:off x="4670" y="1719"/>
              <a:ext cx="13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69788" name="Line 60"/>
            <p:cNvSpPr>
              <a:spLocks noChangeShapeType="1"/>
            </p:cNvSpPr>
            <p:nvPr/>
          </p:nvSpPr>
          <p:spPr bwMode="auto">
            <a:xfrm flipH="1">
              <a:off x="4670" y="1534"/>
              <a:ext cx="13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69789" name="Text Box 61"/>
            <p:cNvSpPr txBox="1">
              <a:spLocks noChangeArrowheads="1"/>
            </p:cNvSpPr>
            <p:nvPr/>
          </p:nvSpPr>
          <p:spPr bwMode="auto">
            <a:xfrm>
              <a:off x="4771" y="1442"/>
              <a:ext cx="336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>
                  <a:solidFill>
                    <a:srgbClr val="CC0066"/>
                  </a:solidFill>
                  <a:latin typeface="Times New Roman" pitchFamily="18" charset="0"/>
                </a:rPr>
                <a:t>EBP</a:t>
              </a:r>
            </a:p>
          </p:txBody>
        </p:sp>
        <p:sp>
          <p:nvSpPr>
            <p:cNvPr id="969790" name="Text Box 62"/>
            <p:cNvSpPr txBox="1">
              <a:spLocks noChangeArrowheads="1"/>
            </p:cNvSpPr>
            <p:nvPr/>
          </p:nvSpPr>
          <p:spPr bwMode="auto">
            <a:xfrm>
              <a:off x="4771" y="1626"/>
              <a:ext cx="537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>
                  <a:solidFill>
                    <a:srgbClr val="CC0066"/>
                  </a:solidFill>
                  <a:latin typeface="Times New Roman" pitchFamily="18" charset="0"/>
                </a:rPr>
                <a:t>[EBP</a:t>
              </a:r>
              <a:r>
                <a:rPr lang="en-US" altLang="zh-CN" sz="1400">
                  <a:solidFill>
                    <a:srgbClr val="CC0066"/>
                  </a:solidFill>
                </a:rPr>
                <a:t>+</a:t>
              </a:r>
              <a:r>
                <a:rPr lang="en-US" altLang="zh-CN" sz="1400">
                  <a:solidFill>
                    <a:srgbClr val="CC0066"/>
                  </a:solidFill>
                  <a:latin typeface="Times New Roman" pitchFamily="18" charset="0"/>
                </a:rPr>
                <a:t>4]</a:t>
              </a:r>
            </a:p>
          </p:txBody>
        </p:sp>
        <p:sp>
          <p:nvSpPr>
            <p:cNvPr id="969791" name="AutoShape 63"/>
            <p:cNvSpPr>
              <a:spLocks noChangeArrowheads="1"/>
            </p:cNvSpPr>
            <p:nvPr/>
          </p:nvSpPr>
          <p:spPr bwMode="auto">
            <a:xfrm>
              <a:off x="3797" y="1227"/>
              <a:ext cx="906" cy="246"/>
            </a:xfrm>
            <a:prstGeom prst="cube">
              <a:avLst>
                <a:gd name="adj" fmla="val 25000"/>
              </a:avLst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600"/>
                <a:t>X</a:t>
              </a:r>
            </a:p>
          </p:txBody>
        </p:sp>
        <p:sp>
          <p:nvSpPr>
            <p:cNvPr id="969792" name="Text Box 64"/>
            <p:cNvSpPr txBox="1">
              <a:spLocks noChangeArrowheads="1"/>
            </p:cNvSpPr>
            <p:nvPr/>
          </p:nvSpPr>
          <p:spPr bwMode="auto">
            <a:xfrm>
              <a:off x="4805" y="119"/>
              <a:ext cx="336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>
                  <a:solidFill>
                    <a:srgbClr val="CC0000"/>
                  </a:solidFill>
                  <a:latin typeface="Times New Roman" pitchFamily="18" charset="0"/>
                </a:rPr>
                <a:t>ESP</a:t>
              </a:r>
            </a:p>
          </p:txBody>
        </p:sp>
        <p:sp>
          <p:nvSpPr>
            <p:cNvPr id="969793" name="AutoShape 65"/>
            <p:cNvSpPr>
              <a:spLocks noChangeArrowheads="1"/>
            </p:cNvSpPr>
            <p:nvPr/>
          </p:nvSpPr>
          <p:spPr bwMode="auto">
            <a:xfrm>
              <a:off x="3797" y="1042"/>
              <a:ext cx="907" cy="246"/>
            </a:xfrm>
            <a:prstGeom prst="cube">
              <a:avLst>
                <a:gd name="adj" fmla="val 25000"/>
              </a:avLst>
            </a:prstGeom>
            <a:solidFill>
              <a:srgbClr val="CC99FF"/>
            </a:solidFill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600"/>
                <a:t>Y</a:t>
              </a:r>
            </a:p>
          </p:txBody>
        </p:sp>
        <p:sp>
          <p:nvSpPr>
            <p:cNvPr id="969794" name="AutoShape 66"/>
            <p:cNvSpPr>
              <a:spLocks noChangeArrowheads="1"/>
            </p:cNvSpPr>
            <p:nvPr/>
          </p:nvSpPr>
          <p:spPr bwMode="auto">
            <a:xfrm>
              <a:off x="3797" y="857"/>
              <a:ext cx="907" cy="247"/>
            </a:xfrm>
            <a:prstGeom prst="cube">
              <a:avLst>
                <a:gd name="adj" fmla="val 25000"/>
              </a:avLst>
            </a:prstGeom>
            <a:solidFill>
              <a:srgbClr val="99FF66"/>
            </a:solidFill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 altLang="zh-CN" sz="1600"/>
            </a:p>
          </p:txBody>
        </p:sp>
        <p:sp>
          <p:nvSpPr>
            <p:cNvPr id="969795" name="AutoShape 67"/>
            <p:cNvSpPr>
              <a:spLocks noChangeArrowheads="1"/>
            </p:cNvSpPr>
            <p:nvPr/>
          </p:nvSpPr>
          <p:spPr bwMode="auto">
            <a:xfrm>
              <a:off x="3797" y="673"/>
              <a:ext cx="907" cy="246"/>
            </a:xfrm>
            <a:prstGeom prst="cube">
              <a:avLst>
                <a:gd name="adj" fmla="val 25000"/>
              </a:avLst>
            </a:prstGeom>
            <a:solidFill>
              <a:srgbClr val="99FF66"/>
            </a:solidFill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600">
                  <a:latin typeface="宋体"/>
                </a:rPr>
                <a:t>……</a:t>
              </a:r>
              <a:endParaRPr lang="en-US" altLang="zh-CN" sz="1600"/>
            </a:p>
          </p:txBody>
        </p:sp>
        <p:sp>
          <p:nvSpPr>
            <p:cNvPr id="969796" name="AutoShape 68"/>
            <p:cNvSpPr>
              <a:spLocks noChangeArrowheads="1"/>
            </p:cNvSpPr>
            <p:nvPr/>
          </p:nvSpPr>
          <p:spPr bwMode="auto">
            <a:xfrm>
              <a:off x="3797" y="488"/>
              <a:ext cx="907" cy="247"/>
            </a:xfrm>
            <a:prstGeom prst="cube">
              <a:avLst>
                <a:gd name="adj" fmla="val 25000"/>
              </a:avLst>
            </a:prstGeom>
            <a:solidFill>
              <a:srgbClr val="99FF66"/>
            </a:solidFill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 altLang="zh-CN" sz="1600"/>
            </a:p>
          </p:txBody>
        </p:sp>
        <p:sp>
          <p:nvSpPr>
            <p:cNvPr id="969797" name="AutoShape 69"/>
            <p:cNvSpPr>
              <a:spLocks noChangeArrowheads="1"/>
            </p:cNvSpPr>
            <p:nvPr/>
          </p:nvSpPr>
          <p:spPr bwMode="auto">
            <a:xfrm>
              <a:off x="3797" y="304"/>
              <a:ext cx="907" cy="246"/>
            </a:xfrm>
            <a:prstGeom prst="cube">
              <a:avLst>
                <a:gd name="adj" fmla="val 25000"/>
              </a:avLst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 altLang="zh-CN" sz="900"/>
            </a:p>
          </p:txBody>
        </p:sp>
        <p:sp>
          <p:nvSpPr>
            <p:cNvPr id="969798" name="AutoShape 70"/>
            <p:cNvSpPr>
              <a:spLocks noChangeArrowheads="1"/>
            </p:cNvSpPr>
            <p:nvPr/>
          </p:nvSpPr>
          <p:spPr bwMode="auto">
            <a:xfrm>
              <a:off x="3797" y="119"/>
              <a:ext cx="907" cy="246"/>
            </a:xfrm>
            <a:prstGeom prst="cube">
              <a:avLst>
                <a:gd name="adj" fmla="val 25000"/>
              </a:avLst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 altLang="zh-CN" sz="1600"/>
            </a:p>
          </p:txBody>
        </p:sp>
        <p:sp>
          <p:nvSpPr>
            <p:cNvPr id="969799" name="Line 71"/>
            <p:cNvSpPr>
              <a:spLocks noChangeShapeType="1"/>
            </p:cNvSpPr>
            <p:nvPr/>
          </p:nvSpPr>
          <p:spPr bwMode="auto">
            <a:xfrm flipH="1">
              <a:off x="4671" y="242"/>
              <a:ext cx="13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69800" name="AutoShape 72"/>
            <p:cNvSpPr>
              <a:spLocks/>
            </p:cNvSpPr>
            <p:nvPr/>
          </p:nvSpPr>
          <p:spPr bwMode="auto">
            <a:xfrm>
              <a:off x="3663" y="180"/>
              <a:ext cx="67" cy="339"/>
            </a:xfrm>
            <a:prstGeom prst="leftBrace">
              <a:avLst>
                <a:gd name="adj1" fmla="val 4216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9801" name="Text Box 73"/>
            <p:cNvSpPr txBox="1">
              <a:spLocks noChangeArrowheads="1"/>
            </p:cNvSpPr>
            <p:nvPr/>
          </p:nvSpPr>
          <p:spPr bwMode="auto">
            <a:xfrm>
              <a:off x="3427" y="262"/>
              <a:ext cx="302" cy="2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Z</a:t>
              </a:r>
            </a:p>
          </p:txBody>
        </p:sp>
        <p:sp>
          <p:nvSpPr>
            <p:cNvPr id="969802" name="AutoShape 74"/>
            <p:cNvSpPr>
              <a:spLocks/>
            </p:cNvSpPr>
            <p:nvPr/>
          </p:nvSpPr>
          <p:spPr bwMode="auto">
            <a:xfrm>
              <a:off x="3663" y="560"/>
              <a:ext cx="67" cy="512"/>
            </a:xfrm>
            <a:prstGeom prst="leftBrace">
              <a:avLst>
                <a:gd name="adj1" fmla="val 4351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9803" name="Text Box 75"/>
            <p:cNvSpPr txBox="1">
              <a:spLocks noChangeArrowheads="1"/>
            </p:cNvSpPr>
            <p:nvPr/>
          </p:nvSpPr>
          <p:spPr bwMode="auto">
            <a:xfrm>
              <a:off x="3243" y="703"/>
              <a:ext cx="453" cy="2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/>
                <a:t>name</a:t>
              </a:r>
            </a:p>
          </p:txBody>
        </p:sp>
        <p:sp>
          <p:nvSpPr>
            <p:cNvPr id="969804" name="Line 76"/>
            <p:cNvSpPr>
              <a:spLocks noChangeShapeType="1"/>
            </p:cNvSpPr>
            <p:nvPr/>
          </p:nvSpPr>
          <p:spPr bwMode="auto">
            <a:xfrm flipH="1">
              <a:off x="4670" y="1350"/>
              <a:ext cx="13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69805" name="Text Box 77"/>
            <p:cNvSpPr txBox="1">
              <a:spLocks noChangeArrowheads="1"/>
            </p:cNvSpPr>
            <p:nvPr/>
          </p:nvSpPr>
          <p:spPr bwMode="auto">
            <a:xfrm>
              <a:off x="4771" y="1258"/>
              <a:ext cx="537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>
                  <a:solidFill>
                    <a:srgbClr val="CC0066"/>
                  </a:solidFill>
                  <a:latin typeface="Times New Roman" pitchFamily="18" charset="0"/>
                </a:rPr>
                <a:t>[EBP</a:t>
              </a:r>
              <a:r>
                <a:rPr lang="en-US" altLang="zh-CN" sz="1400">
                  <a:solidFill>
                    <a:srgbClr val="CC0066"/>
                  </a:solidFill>
                </a:rPr>
                <a:t>-</a:t>
              </a:r>
              <a:r>
                <a:rPr lang="en-US" altLang="zh-CN" sz="1400">
                  <a:solidFill>
                    <a:srgbClr val="CC0066"/>
                  </a:solidFill>
                  <a:latin typeface="Times New Roman" pitchFamily="18" charset="0"/>
                </a:rPr>
                <a:t>4]</a:t>
              </a:r>
            </a:p>
          </p:txBody>
        </p:sp>
        <p:sp>
          <p:nvSpPr>
            <p:cNvPr id="969806" name="Line 78"/>
            <p:cNvSpPr>
              <a:spLocks noChangeShapeType="1"/>
            </p:cNvSpPr>
            <p:nvPr/>
          </p:nvSpPr>
          <p:spPr bwMode="auto">
            <a:xfrm flipH="1">
              <a:off x="4670" y="1165"/>
              <a:ext cx="13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69807" name="Text Box 79"/>
            <p:cNvSpPr txBox="1">
              <a:spLocks noChangeArrowheads="1"/>
            </p:cNvSpPr>
            <p:nvPr/>
          </p:nvSpPr>
          <p:spPr bwMode="auto">
            <a:xfrm>
              <a:off x="4771" y="1072"/>
              <a:ext cx="537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>
                  <a:solidFill>
                    <a:srgbClr val="CC0066"/>
                  </a:solidFill>
                  <a:latin typeface="Times New Roman" pitchFamily="18" charset="0"/>
                </a:rPr>
                <a:t>[EBP</a:t>
              </a:r>
              <a:r>
                <a:rPr lang="en-US" altLang="zh-CN" sz="1400">
                  <a:solidFill>
                    <a:srgbClr val="CC0066"/>
                  </a:solidFill>
                </a:rPr>
                <a:t>-</a:t>
              </a:r>
              <a:r>
                <a:rPr lang="en-US" altLang="zh-CN" sz="1400">
                  <a:solidFill>
                    <a:srgbClr val="CC0066"/>
                  </a:solidFill>
                  <a:latin typeface="Times New Roman" pitchFamily="18" charset="0"/>
                </a:rPr>
                <a:t>8]</a:t>
              </a:r>
            </a:p>
          </p:txBody>
        </p:sp>
        <p:sp>
          <p:nvSpPr>
            <p:cNvPr id="969808" name="Line 80"/>
            <p:cNvSpPr>
              <a:spLocks noChangeShapeType="1"/>
            </p:cNvSpPr>
            <p:nvPr/>
          </p:nvSpPr>
          <p:spPr bwMode="auto">
            <a:xfrm flipH="1">
              <a:off x="4670" y="611"/>
              <a:ext cx="13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69809" name="Text Box 81"/>
            <p:cNvSpPr txBox="1">
              <a:spLocks noChangeArrowheads="1"/>
            </p:cNvSpPr>
            <p:nvPr/>
          </p:nvSpPr>
          <p:spPr bwMode="auto">
            <a:xfrm>
              <a:off x="4771" y="519"/>
              <a:ext cx="604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>
                  <a:solidFill>
                    <a:srgbClr val="CC0066"/>
                  </a:solidFill>
                  <a:latin typeface="Times New Roman" pitchFamily="18" charset="0"/>
                </a:rPr>
                <a:t>[EBP</a:t>
              </a:r>
              <a:r>
                <a:rPr lang="en-US" altLang="zh-CN" sz="1400">
                  <a:solidFill>
                    <a:srgbClr val="CC0066"/>
                  </a:solidFill>
                </a:rPr>
                <a:t>-</a:t>
              </a:r>
              <a:r>
                <a:rPr lang="en-US" altLang="zh-CN" sz="1400">
                  <a:solidFill>
                    <a:srgbClr val="CC0066"/>
                  </a:solidFill>
                  <a:latin typeface="Times New Roman" pitchFamily="18" charset="0"/>
                </a:rPr>
                <a:t>28]</a:t>
              </a:r>
            </a:p>
          </p:txBody>
        </p:sp>
        <p:sp>
          <p:nvSpPr>
            <p:cNvPr id="969810" name="Text Box 82"/>
            <p:cNvSpPr txBox="1">
              <a:spLocks noChangeArrowheads="1"/>
            </p:cNvSpPr>
            <p:nvPr/>
          </p:nvSpPr>
          <p:spPr bwMode="auto">
            <a:xfrm>
              <a:off x="4771" y="226"/>
              <a:ext cx="604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>
                  <a:solidFill>
                    <a:srgbClr val="CC0066"/>
                  </a:solidFill>
                  <a:latin typeface="Times New Roman" pitchFamily="18" charset="0"/>
                </a:rPr>
                <a:t>[EBP</a:t>
              </a:r>
              <a:r>
                <a:rPr lang="en-US" altLang="zh-CN" sz="1400">
                  <a:solidFill>
                    <a:srgbClr val="CC0066"/>
                  </a:solidFill>
                </a:rPr>
                <a:t>-</a:t>
              </a:r>
              <a:r>
                <a:rPr lang="en-US" altLang="zh-CN" sz="1400">
                  <a:solidFill>
                    <a:srgbClr val="CC0066"/>
                  </a:solidFill>
                  <a:latin typeface="Times New Roman" pitchFamily="18" charset="0"/>
                </a:rPr>
                <a:t>36]</a:t>
              </a:r>
            </a:p>
          </p:txBody>
        </p:sp>
      </p:grpSp>
      <p:sp>
        <p:nvSpPr>
          <p:cNvPr id="3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45E72-D5FC-4D61-A670-A9C04D3B15A6}" type="slidenum">
              <a:rPr lang="zh-CN" altLang="en-US"/>
              <a:pPr/>
              <a:t>82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6075095" y="3543995"/>
            <a:ext cx="2889518" cy="3087622"/>
            <a:chOff x="6075095" y="3543995"/>
            <a:chExt cx="2889518" cy="3087622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6075095" y="4077072"/>
              <a:ext cx="2889518" cy="2554545"/>
            </a:xfrm>
            <a:prstGeom prst="rect">
              <a:avLst/>
            </a:prstGeom>
            <a:solidFill>
              <a:srgbClr val="CCFFCC"/>
            </a:solidFill>
            <a:ln w="28575" algn="ctr">
              <a:solidFill>
                <a:srgbClr val="008000"/>
              </a:solidFill>
              <a:miter lim="800000"/>
              <a:headEnd/>
              <a:tailEnd type="none" w="med" len="lg"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dirty="0"/>
                <a:t>void </a:t>
              </a:r>
              <a:r>
                <a:rPr lang="en-US" altLang="zh-CN" sz="2000" dirty="0" err="1"/>
                <a:t>MySub</a:t>
              </a:r>
              <a:r>
                <a:rPr lang="en-US" altLang="zh-CN" sz="2000" dirty="0"/>
                <a:t>()</a:t>
              </a:r>
            </a:p>
            <a:p>
              <a:pPr algn="l"/>
              <a:r>
                <a:rPr lang="en-US" altLang="zh-CN" sz="2000" dirty="0"/>
                <a:t>{</a:t>
              </a:r>
            </a:p>
            <a:p>
              <a:pPr algn="l"/>
              <a:r>
                <a:rPr lang="en-US" altLang="zh-CN" sz="2000" dirty="0"/>
                <a:t>  char X = 'X';</a:t>
              </a:r>
            </a:p>
            <a:p>
              <a:pPr algn="l"/>
              <a:r>
                <a:rPr lang="en-US" altLang="zh-CN" sz="2000" dirty="0"/>
                <a:t>  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  Y = 10;</a:t>
              </a:r>
            </a:p>
            <a:p>
              <a:pPr algn="l"/>
              <a:r>
                <a:rPr lang="en-US" altLang="zh-CN" sz="2000" dirty="0"/>
                <a:t>  char name[20];</a:t>
              </a:r>
            </a:p>
            <a:p>
              <a:pPr algn="l"/>
              <a:r>
                <a:rPr lang="en-US" altLang="zh-CN" sz="2000" dirty="0"/>
                <a:t>  name[0] = 'B'</a:t>
              </a:r>
            </a:p>
            <a:p>
              <a:pPr algn="l"/>
              <a:r>
                <a:rPr lang="en-US" altLang="zh-CN" sz="2000" dirty="0"/>
                <a:t>  double Z = 1.2;</a:t>
              </a:r>
            </a:p>
            <a:p>
              <a:pPr algn="l"/>
              <a:r>
                <a:rPr lang="en-US" altLang="zh-CN" sz="2000" dirty="0"/>
                <a:t>}</a:t>
              </a:r>
            </a:p>
          </p:txBody>
        </p:sp>
        <p:sp>
          <p:nvSpPr>
            <p:cNvPr id="2" name="云形标注 1"/>
            <p:cNvSpPr/>
            <p:nvPr/>
          </p:nvSpPr>
          <p:spPr bwMode="auto">
            <a:xfrm>
              <a:off x="8035614" y="3543995"/>
              <a:ext cx="864221" cy="720080"/>
            </a:xfrm>
            <a:prstGeom prst="cloudCallout">
              <a:avLst>
                <a:gd name="adj1" fmla="val -39146"/>
                <a:gd name="adj2" fmla="val 83257"/>
              </a:avLst>
            </a:prstGeom>
            <a:solidFill>
              <a:srgbClr val="FFCCFF"/>
            </a:solidFill>
            <a:ln w="190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ourier New" pitchFamily="49" charset="0"/>
                  <a:ea typeface="宋体" pitchFamily="2" charset="-122"/>
                </a:rPr>
                <a:t>C++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宋体" pitchFamily="2" charset="-122"/>
              </a:endParaRPr>
            </a:p>
          </p:txBody>
        </p:sp>
      </p:grpSp>
      <p:sp>
        <p:nvSpPr>
          <p:cNvPr id="35" name="云形标注 34"/>
          <p:cNvSpPr/>
          <p:nvPr/>
        </p:nvSpPr>
        <p:spPr bwMode="auto">
          <a:xfrm>
            <a:off x="4291979" y="1320556"/>
            <a:ext cx="1083296" cy="805175"/>
          </a:xfrm>
          <a:prstGeom prst="cloudCallout">
            <a:avLst>
              <a:gd name="adj1" fmla="val -61872"/>
              <a:gd name="adj2" fmla="val 88717"/>
            </a:avLst>
          </a:prstGeom>
          <a:solidFill>
            <a:srgbClr val="FFCCFF"/>
          </a:solidFill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宋体" pitchFamily="2" charset="-122"/>
              </a:rPr>
              <a:t>汇编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9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69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EB3D31-581A-453D-A7C6-F18E0C2FA0FB}" type="slidenum">
              <a:rPr lang="zh-CN" altLang="en-US"/>
              <a:pPr/>
              <a:t>83</a:t>
            </a:fld>
            <a:endParaRPr lang="en-US" altLang="zh-CN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640763" cy="583247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略。</a:t>
            </a:r>
            <a:endParaRPr lang="zh-CN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（三）递归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59C4AB-9620-475D-AD72-B147FF75520B}" type="slidenum">
              <a:rPr lang="zh-CN" altLang="en-US"/>
              <a:pPr/>
              <a:t>84</a:t>
            </a:fld>
            <a:endParaRPr lang="en-US" altLang="zh-CN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640763" cy="583247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略。</a:t>
            </a:r>
            <a:endParaRPr lang="zh-CN" altLang="en-US" sz="200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（四）创建多模块程序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1700213"/>
            <a:ext cx="651510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FFFFFF"/>
                </a:solidFill>
                <a:ea typeface="黑体" pitchFamily="2" charset="-122"/>
              </a:rPr>
              <a:t>微机原理及接口技术</a:t>
            </a:r>
            <a:endParaRPr lang="zh-CN" altLang="en-US" sz="4000" b="0">
              <a:solidFill>
                <a:srgbClr val="FFFFFF"/>
              </a:solidFill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6700" b="0">
                <a:solidFill>
                  <a:srgbClr val="FFFFFF"/>
                </a:solidFill>
                <a:ea typeface="黑体" pitchFamily="2" charset="-122"/>
              </a:rPr>
              <a:t>3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章  </a:t>
            </a:r>
            <a:r>
              <a:rPr lang="en-US" altLang="zh-CN" sz="3600" b="0">
                <a:solidFill>
                  <a:srgbClr val="FFFFFF"/>
                </a:solidFill>
                <a:ea typeface="黑体" pitchFamily="2" charset="-122"/>
              </a:rPr>
              <a:t>Intel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处理器指令系统及汇编语言</a:t>
            </a:r>
          </a:p>
        </p:txBody>
      </p:sp>
      <p:sp>
        <p:nvSpPr>
          <p:cNvPr id="970755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000">
                <a:latin typeface="Arial" charset="0"/>
                <a:ea typeface="黑体" pitchFamily="2" charset="-122"/>
              </a:rPr>
              <a:t>八、字符串和数组</a:t>
            </a:r>
            <a:endParaRPr lang="zh-CN" altLang="en-US" sz="3000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0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0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38BF0B-2B0E-45A4-923D-796842CFEB6E}" type="slidenum">
              <a:rPr lang="zh-CN" altLang="en-US"/>
              <a:pPr/>
              <a:t>86</a:t>
            </a:fld>
            <a:endParaRPr lang="en-US" altLang="zh-CN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569325" cy="55435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字符串操作</a:t>
            </a:r>
            <a:r>
              <a:rPr lang="zh-CN" altLang="en-US">
                <a:latin typeface="Times New Roman" pitchFamily="18" charset="0"/>
              </a:rPr>
              <a:t>指令</a:t>
            </a: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二维数组</a:t>
            </a:r>
          </a:p>
          <a:p>
            <a:pPr marL="812800" lvl="1" indent="-290513">
              <a:spcBef>
                <a:spcPct val="0"/>
              </a:spcBef>
            </a:pP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基址变址</a:t>
            </a:r>
            <a:r>
              <a:rPr lang="zh-CN" altLang="en-US">
                <a:latin typeface="Times New Roman" pitchFamily="18" charset="0"/>
              </a:rPr>
              <a:t>操作数</a:t>
            </a:r>
          </a:p>
          <a:p>
            <a:pPr marL="812800" lvl="1" indent="-290513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相对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基址变址</a:t>
            </a:r>
            <a:r>
              <a:rPr lang="zh-CN" altLang="en-US">
                <a:latin typeface="Times New Roman" pitchFamily="18" charset="0"/>
              </a:rPr>
              <a:t>操作数</a:t>
            </a:r>
          </a:p>
          <a:p>
            <a:pPr>
              <a:spcBef>
                <a:spcPct val="0"/>
              </a:spcBef>
            </a:pPr>
            <a:endParaRPr lang="zh-CN" altLang="en-US">
              <a:latin typeface="Times New Roman" pitchFamily="18" charset="0"/>
            </a:endParaRP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569325" cy="574675"/>
          </a:xfrm>
          <a:noFill/>
          <a:ln/>
        </p:spPr>
        <p:txBody>
          <a:bodyPr anchor="t"/>
          <a:lstStyle/>
          <a:p>
            <a:r>
              <a:rPr lang="zh-CN" altLang="en-US"/>
              <a:t>本节要点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71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71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71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9DE32-D342-4453-B4E1-0E39CB526FEC}" type="slidenum">
              <a:rPr lang="zh-CN" altLang="en-US"/>
              <a:pPr/>
              <a:t>87</a:t>
            </a:fld>
            <a:endParaRPr lang="en-US" altLang="zh-CN"/>
          </a:p>
        </p:txBody>
      </p:sp>
      <p:sp>
        <p:nvSpPr>
          <p:cNvPr id="972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</a:rPr>
              <a:t>组处理字节、字和双字数组的指令，称为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基本字符串指令</a:t>
            </a:r>
            <a:r>
              <a:rPr lang="zh-CN" altLang="en-US">
                <a:latin typeface="Times New Roman" pitchFamily="18" charset="0"/>
              </a:rPr>
              <a:t>，但用法并不限于处理字符数组。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（一）基本字符串操作指令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graphicFrame>
        <p:nvGraphicFramePr>
          <p:cNvPr id="972850" name="Group 50"/>
          <p:cNvGraphicFramePr>
            <a:graphicFrameLocks noGrp="1"/>
          </p:cNvGraphicFramePr>
          <p:nvPr/>
        </p:nvGraphicFramePr>
        <p:xfrm>
          <a:off x="250825" y="1965325"/>
          <a:ext cx="8713788" cy="4572000"/>
        </p:xfrm>
        <a:graphic>
          <a:graphicData uri="http://schemas.openxmlformats.org/drawingml/2006/table">
            <a:tbl>
              <a:tblPr/>
              <a:tblGrid>
                <a:gridCol w="2808288"/>
                <a:gridCol w="59055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MOVSB, MOVSW, MOVSD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移动字符串数据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：拷贝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: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SI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寻址的内存操作数至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ES: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DI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CMPSB, CMPSW, CMPSD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比较字符串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：比较内存中由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: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SI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寻址和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ES: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DI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寻址的字符串。源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Wingdings" pitchFamily="2" charset="2"/>
                        </a:rPr>
                        <a:t>-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目的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SCASB, SCASW, SCASD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扫描字符串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：扫描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: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DI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指向的内存字符串查找与累加器匹配的值。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STOSB, STOSW, STOSD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存储字符串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：将累加器内容存储到由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: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DI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寻址的内存中。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LODSB, LODSW, LODSD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将字符串数据装入累加器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：将由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: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SI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寻址的内存单元装入累加器中。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77BF93-0714-48DC-9988-9E4143A46E1B}" type="slidenum">
              <a:rPr lang="zh-CN" altLang="en-US"/>
              <a:pPr/>
              <a:t>88</a:t>
            </a:fld>
            <a:endParaRPr lang="en-US" altLang="zh-CN"/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在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保护模式</a:t>
            </a:r>
            <a:r>
              <a:rPr lang="zh-CN" altLang="en-US">
                <a:latin typeface="Times New Roman" pitchFamily="18" charset="0"/>
              </a:rPr>
              <a:t>程序中，</a:t>
            </a:r>
            <a:r>
              <a:rPr lang="en-US" altLang="zh-CN">
                <a:latin typeface="Times New Roman" pitchFamily="18" charset="0"/>
              </a:rPr>
              <a:t>ESI</a:t>
            </a:r>
            <a:r>
              <a:rPr lang="zh-CN" altLang="en-US">
                <a:latin typeface="Times New Roman" pitchFamily="18" charset="0"/>
              </a:rPr>
              <a:t>被作为偏移自动地在</a:t>
            </a:r>
            <a:r>
              <a:rPr lang="en-US" altLang="zh-CN">
                <a:latin typeface="Times New Roman" pitchFamily="18" charset="0"/>
              </a:rPr>
              <a:t>DS</a:t>
            </a:r>
            <a:r>
              <a:rPr lang="zh-CN" altLang="en-US">
                <a:latin typeface="Times New Roman" pitchFamily="18" charset="0"/>
              </a:rPr>
              <a:t>指定的段中寻址；</a:t>
            </a:r>
            <a:r>
              <a:rPr lang="en-US" altLang="zh-CN">
                <a:latin typeface="Times New Roman" pitchFamily="18" charset="0"/>
              </a:rPr>
              <a:t>EDI</a:t>
            </a:r>
            <a:r>
              <a:rPr lang="zh-CN" altLang="en-US">
                <a:latin typeface="Times New Roman" pitchFamily="18" charset="0"/>
              </a:rPr>
              <a:t>自动地在</a:t>
            </a:r>
            <a:r>
              <a:rPr lang="en-US" altLang="zh-CN">
                <a:latin typeface="Times New Roman" pitchFamily="18" charset="0"/>
              </a:rPr>
              <a:t>ES</a:t>
            </a:r>
            <a:r>
              <a:rPr lang="zh-CN" altLang="en-US">
                <a:latin typeface="Times New Roman" pitchFamily="18" charset="0"/>
              </a:rPr>
              <a:t>指定的段中寻址。</a:t>
            </a:r>
            <a:r>
              <a:rPr lang="en-US" altLang="zh-CN">
                <a:latin typeface="Times New Roman" pitchFamily="18" charset="0"/>
              </a:rPr>
              <a:t>DS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ES</a:t>
            </a:r>
            <a:r>
              <a:rPr lang="zh-CN" altLang="en-US">
                <a:latin typeface="Times New Roman" pitchFamily="18" charset="0"/>
              </a:rPr>
              <a:t>总是被设置为同样的值并且无法改变它们。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在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实地址模式</a:t>
            </a:r>
            <a:r>
              <a:rPr lang="zh-CN" altLang="en-US">
                <a:latin typeface="Times New Roman" pitchFamily="18" charset="0"/>
              </a:rPr>
              <a:t>下，字符串操作指令使用</a:t>
            </a:r>
            <a:r>
              <a:rPr lang="en-US" altLang="zh-CN">
                <a:latin typeface="Times New Roman" pitchFamily="18" charset="0"/>
              </a:rPr>
              <a:t>SI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DI</a:t>
            </a:r>
            <a:r>
              <a:rPr lang="zh-CN" altLang="en-US">
                <a:latin typeface="Times New Roman" pitchFamily="18" charset="0"/>
              </a:rPr>
              <a:t>寄存器寻址内存。</a:t>
            </a: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SI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DS</a:t>
            </a:r>
            <a:r>
              <a:rPr lang="zh-CN" altLang="en-US">
                <a:latin typeface="Times New Roman" pitchFamily="18" charset="0"/>
              </a:rPr>
              <a:t>段中的偏移。</a:t>
            </a:r>
          </a:p>
          <a:p>
            <a:pPr marL="901700" lvl="1" indent="-379413"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DI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ES</a:t>
            </a:r>
            <a:r>
              <a:rPr lang="zh-CN" altLang="en-US">
                <a:latin typeface="Times New Roman" pitchFamily="18" charset="0"/>
              </a:rPr>
              <a:t>段中的偏移。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实地址模式下</a:t>
            </a:r>
            <a:r>
              <a:rPr lang="en-US" altLang="zh-CN">
                <a:latin typeface="Times New Roman" pitchFamily="18" charset="0"/>
              </a:rPr>
              <a:t>ES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DS</a:t>
            </a:r>
            <a:r>
              <a:rPr lang="zh-CN" altLang="en-US">
                <a:latin typeface="Times New Roman" pitchFamily="18" charset="0"/>
              </a:rPr>
              <a:t>经常由</a:t>
            </a:r>
            <a:r>
              <a:rPr lang="en-US" altLang="zh-CN">
                <a:latin typeface="Times New Roman" pitchFamily="18" charset="0"/>
              </a:rPr>
              <a:t>ASM</a:t>
            </a:r>
            <a:r>
              <a:rPr lang="zh-CN" altLang="en-US">
                <a:latin typeface="Times New Roman" pitchFamily="18" charset="0"/>
              </a:rPr>
              <a:t>程序员改变。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通常在</a:t>
            </a:r>
            <a:r>
              <a:rPr lang="en-US" altLang="zh-CN">
                <a:latin typeface="Times New Roman" pitchFamily="18" charset="0"/>
              </a:rPr>
              <a:t>main</a:t>
            </a:r>
            <a:r>
              <a:rPr lang="zh-CN" altLang="en-US">
                <a:latin typeface="Times New Roman" pitchFamily="18" charset="0"/>
              </a:rPr>
              <a:t>过程的开始将</a:t>
            </a:r>
            <a:r>
              <a:rPr lang="en-US" altLang="zh-CN">
                <a:latin typeface="Times New Roman" pitchFamily="18" charset="0"/>
              </a:rPr>
              <a:t>ES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DS</a:t>
            </a:r>
            <a:r>
              <a:rPr lang="zh-CN" altLang="en-US">
                <a:latin typeface="Times New Roman" pitchFamily="18" charset="0"/>
              </a:rPr>
              <a:t>设为同样的段值：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（一）基本字符串操作指令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74876" name="Text Box 28"/>
          <p:cNvSpPr txBox="1">
            <a:spLocks noChangeArrowheads="1"/>
          </p:cNvSpPr>
          <p:nvPr/>
        </p:nvSpPr>
        <p:spPr bwMode="auto">
          <a:xfrm>
            <a:off x="1979613" y="4868863"/>
            <a:ext cx="6480175" cy="13398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main PROC</a:t>
            </a:r>
          </a:p>
          <a:p>
            <a:pPr algn="l"/>
            <a:r>
              <a:rPr lang="en-US" altLang="zh-CN" sz="2000"/>
              <a:t>  mov ax,@data	;get addr of data seg</a:t>
            </a:r>
          </a:p>
          <a:p>
            <a:pPr algn="l"/>
            <a:r>
              <a:rPr lang="en-US" altLang="zh-CN" sz="2000"/>
              <a:t>  mov ds,ax		;initialize DS</a:t>
            </a:r>
          </a:p>
          <a:p>
            <a:pPr algn="l"/>
            <a:r>
              <a:rPr lang="en-US" altLang="zh-CN" sz="2000"/>
              <a:t>  mov es,ax		;initialize 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077AF-C0FB-42F5-9A71-0CAB7CBE9A5F}" type="slidenum">
              <a:rPr lang="zh-CN" altLang="en-US"/>
              <a:pPr/>
              <a:t>89</a:t>
            </a:fld>
            <a:endParaRPr lang="en-US" altLang="zh-CN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使用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黑体" pitchFamily="2" charset="-122"/>
              </a:rPr>
              <a:t>重复前缀</a:t>
            </a:r>
            <a:endParaRPr lang="zh-CN" altLang="en-US">
              <a:latin typeface="Times New Roman" pitchFamily="18" charset="0"/>
            </a:endParaRP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字符串操作指令每次只能处理一个内存值。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通过增加一个重复前缀，字符串指令就会使用</a:t>
            </a:r>
            <a:r>
              <a:rPr lang="en-US" altLang="zh-CN">
                <a:latin typeface="Times New Roman" pitchFamily="18" charset="0"/>
              </a:rPr>
              <a:t>ECX</a:t>
            </a:r>
            <a:r>
              <a:rPr lang="zh-CN" altLang="en-US">
                <a:latin typeface="Times New Roman" pitchFamily="18" charset="0"/>
              </a:rPr>
              <a:t>作为计数器进行重复 </a:t>
            </a:r>
            <a:r>
              <a:rPr lang="en-US" altLang="zh-CN">
                <a:latin typeface="Times New Roman" pitchFamily="18" charset="0"/>
              </a:rPr>
              <a:t>—— </a:t>
            </a:r>
            <a:r>
              <a:rPr lang="zh-CN" altLang="en-US">
                <a:latin typeface="Times New Roman" pitchFamily="18" charset="0"/>
              </a:rPr>
              <a:t>实现用一条指令处理整个数组。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可以使用的重复前缀：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（一）基本字符串操作指令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graphicFrame>
        <p:nvGraphicFramePr>
          <p:cNvPr id="975897" name="Group 25"/>
          <p:cNvGraphicFramePr>
            <a:graphicFrameLocks noGrp="1"/>
          </p:cNvGraphicFramePr>
          <p:nvPr/>
        </p:nvGraphicFramePr>
        <p:xfrm>
          <a:off x="1331913" y="3644900"/>
          <a:ext cx="6192837" cy="1371600"/>
        </p:xfrm>
        <a:graphic>
          <a:graphicData uri="http://schemas.openxmlformats.org/drawingml/2006/table">
            <a:tbl>
              <a:tblPr/>
              <a:tblGrid>
                <a:gridCol w="2400300"/>
                <a:gridCol w="3792537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ECX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时重复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REPZ, REPE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且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ECX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时重复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REPNZ,REPNE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且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ECX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时重复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6C61D2-63DD-4A51-A432-C64360A41E5A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功能：按位取“异或”。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格式：与 </a:t>
            </a:r>
            <a:r>
              <a:rPr lang="en-US" altLang="zh-CN">
                <a:latin typeface="Times New Roman" pitchFamily="18" charset="0"/>
              </a:rPr>
              <a:t>AND </a:t>
            </a:r>
            <a:r>
              <a:rPr lang="zh-CN" altLang="en-US">
                <a:latin typeface="Times New Roman" pitchFamily="18" charset="0"/>
              </a:rPr>
              <a:t>及 </a:t>
            </a:r>
            <a:r>
              <a:rPr lang="en-US" altLang="zh-CN">
                <a:latin typeface="Times New Roman" pitchFamily="18" charset="0"/>
              </a:rPr>
              <a:t>OR </a:t>
            </a:r>
            <a:r>
              <a:rPr lang="zh-CN" altLang="en-US">
                <a:latin typeface="Times New Roman" pitchFamily="18" charset="0"/>
              </a:rPr>
              <a:t>指令相同。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itchFamily="18" charset="0"/>
              </a:rPr>
              <a:t>XOR</a:t>
            </a:r>
            <a:r>
              <a:rPr lang="zh-CN" altLang="en-US">
                <a:latin typeface="Times New Roman" pitchFamily="18" charset="0"/>
              </a:rPr>
              <a:t>指令的用途：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对某些位取反，同时不影响其它的位。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判断</a:t>
            </a:r>
            <a:r>
              <a:rPr lang="en-US" altLang="zh-CN">
                <a:latin typeface="Courier New" pitchFamily="49" charset="0"/>
              </a:rPr>
              <a:t>16</a:t>
            </a:r>
            <a:r>
              <a:rPr lang="zh-CN" altLang="en-US">
                <a:latin typeface="Courier New" pitchFamily="49" charset="0"/>
              </a:rPr>
              <a:t>位或</a:t>
            </a:r>
            <a:r>
              <a:rPr lang="en-US" altLang="zh-CN">
                <a:latin typeface="Courier New" pitchFamily="49" charset="0"/>
              </a:rPr>
              <a:t>32</a:t>
            </a:r>
            <a:r>
              <a:rPr lang="zh-CN" altLang="en-US">
                <a:latin typeface="Courier New" pitchFamily="49" charset="0"/>
              </a:rPr>
              <a:t>位值的奇偶性。</a:t>
            </a:r>
          </a:p>
          <a:p>
            <a:pPr marL="143986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mov ax,64C1h	; 0110 0100 1100 0001</a:t>
            </a:r>
          </a:p>
          <a:p>
            <a:pPr marL="143986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</a:rPr>
              <a:t>xor ah,al		; PE,</a:t>
            </a: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</a:rPr>
              <a:t>奇偶标志被设置</a:t>
            </a:r>
          </a:p>
          <a:p>
            <a:pPr marL="901700" lvl="1" indent="-379413"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简单数据加密。</a:t>
            </a:r>
            <a:br>
              <a:rPr lang="zh-CN" altLang="en-US">
                <a:latin typeface="Courier New" pitchFamily="49" charset="0"/>
              </a:rPr>
            </a:b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</a:rPr>
              <a:t>将某个操作数与同样的操作数执行两次异或运算后，其值保持不变。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（二）布尔和比较指令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6600"/>
                </a:solidFill>
              </a:rPr>
              <a:t>3. XOR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</a:endParaRPr>
          </a:p>
        </p:txBody>
      </p:sp>
      <p:graphicFrame>
        <p:nvGraphicFramePr>
          <p:cNvPr id="889869" name="Object 13"/>
          <p:cNvGraphicFramePr>
            <a:graphicFrameLocks noChangeAspect="1"/>
          </p:cNvGraphicFramePr>
          <p:nvPr/>
        </p:nvGraphicFramePr>
        <p:xfrm>
          <a:off x="2628900" y="4868863"/>
          <a:ext cx="30956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881" name="公式" r:id="rId3" imgW="1079280" imgH="203040" progId="Equation.3">
                  <p:embed/>
                </p:oleObj>
              </mc:Choice>
              <mc:Fallback>
                <p:oleObj name="公式" r:id="rId3" imgW="1079280" imgH="203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868863"/>
                        <a:ext cx="3095625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FAA023-14F8-43CA-A0E0-5A490F8EE07E}" type="slidenum">
              <a:rPr lang="zh-CN" altLang="en-US"/>
              <a:pPr/>
              <a:t>90</a:t>
            </a:fld>
            <a:endParaRPr lang="en-US" altLang="zh-CN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 defTabSz="8128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使用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黑体" pitchFamily="2" charset="-122"/>
              </a:rPr>
              <a:t>重复前缀</a:t>
            </a:r>
            <a:endParaRPr lang="zh-CN" altLang="en-US">
              <a:latin typeface="Times New Roman" pitchFamily="18" charset="0"/>
            </a:endParaRP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</a:t>
            </a: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endParaRPr lang="en-US" altLang="zh-CN">
              <a:latin typeface="Times New Roman" pitchFamily="18" charset="0"/>
            </a:endParaRP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endParaRPr lang="en-US" altLang="zh-CN">
              <a:latin typeface="Times New Roman" pitchFamily="18" charset="0"/>
            </a:endParaRPr>
          </a:p>
          <a:p>
            <a:pPr marL="812800" lvl="1" indent="-290513" defTabSz="812800">
              <a:spcBef>
                <a:spcPct val="0"/>
              </a:spcBef>
              <a:buFont typeface="Wingdings" pitchFamily="2" charset="2"/>
              <a:buNone/>
            </a:pPr>
            <a:endParaRPr lang="en-US" altLang="zh-CN">
              <a:latin typeface="Times New Roman" pitchFamily="18" charset="0"/>
            </a:endParaRPr>
          </a:p>
          <a:p>
            <a:pPr marL="812800" lvl="1" indent="-290513" defTabSz="812800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方向标志：简单字符串指令使用方向标志来决定</a:t>
            </a:r>
            <a:r>
              <a:rPr lang="en-US" altLang="zh-CN">
                <a:latin typeface="Times New Roman" pitchFamily="18" charset="0"/>
              </a:rPr>
              <a:t>ESI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EDI</a:t>
            </a:r>
            <a:r>
              <a:rPr lang="zh-CN" altLang="en-US">
                <a:latin typeface="Times New Roman" pitchFamily="18" charset="0"/>
              </a:rPr>
              <a:t>是自动增加还是自动减少。</a:t>
            </a:r>
          </a:p>
          <a:p>
            <a:pPr marL="1439863" lvl="2" defTabSz="8128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方向标志位 </a:t>
            </a:r>
            <a:r>
              <a:rPr lang="en-US" altLang="zh-CN">
                <a:latin typeface="Times New Roman" pitchFamily="18" charset="0"/>
              </a:rPr>
              <a:t>DF</a:t>
            </a:r>
            <a:r>
              <a:rPr lang="zh-CN" altLang="en-US">
                <a:latin typeface="Times New Roman" pitchFamily="18" charset="0"/>
              </a:rPr>
              <a:t>＝</a:t>
            </a:r>
            <a:r>
              <a:rPr lang="en-US" altLang="zh-CN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：</a:t>
            </a:r>
            <a:r>
              <a:rPr lang="en-US" altLang="zh-CN">
                <a:latin typeface="Times New Roman" pitchFamily="18" charset="0"/>
              </a:rPr>
              <a:t>ESI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EDI </a:t>
            </a:r>
            <a:r>
              <a:rPr lang="zh-CN" altLang="en-US">
                <a:latin typeface="Times New Roman" pitchFamily="18" charset="0"/>
              </a:rPr>
              <a:t>自动增加；</a:t>
            </a:r>
          </a:p>
          <a:p>
            <a:pPr marL="1439863" lvl="2" defTabSz="8128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方向标志位 </a:t>
            </a:r>
            <a:r>
              <a:rPr lang="en-US" altLang="zh-CN">
                <a:latin typeface="Times New Roman" pitchFamily="18" charset="0"/>
              </a:rPr>
              <a:t>DF</a:t>
            </a:r>
            <a:r>
              <a:rPr lang="zh-CN" altLang="en-US">
                <a:latin typeface="Times New Roman" pitchFamily="18" charset="0"/>
              </a:rPr>
              <a:t>＝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：</a:t>
            </a:r>
            <a:r>
              <a:rPr lang="en-US" altLang="zh-CN">
                <a:latin typeface="Times New Roman" pitchFamily="18" charset="0"/>
              </a:rPr>
              <a:t>ESI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EDI </a:t>
            </a:r>
            <a:r>
              <a:rPr lang="zh-CN" altLang="en-US">
                <a:latin typeface="Times New Roman" pitchFamily="18" charset="0"/>
              </a:rPr>
              <a:t>自动减少。</a:t>
            </a:r>
          </a:p>
          <a:p>
            <a:pPr marL="812800" lvl="1" indent="-290513" defTabSz="812800"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方向标志可以通过</a:t>
            </a:r>
            <a:r>
              <a:rPr lang="en-US" altLang="zh-CN">
                <a:latin typeface="Times New Roman" pitchFamily="18" charset="0"/>
              </a:rPr>
              <a:t>CLD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STD</a:t>
            </a:r>
            <a:r>
              <a:rPr lang="zh-CN" altLang="en-US">
                <a:latin typeface="Times New Roman" pitchFamily="18" charset="0"/>
              </a:rPr>
              <a:t>指令改变：</a:t>
            </a:r>
          </a:p>
          <a:p>
            <a:pPr marL="1439863" lvl="2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latin typeface="Courier New" pitchFamily="49" charset="0"/>
              </a:rPr>
              <a:t>CLD	</a:t>
            </a:r>
            <a:r>
              <a:rPr lang="en-US" altLang="zh-CN" sz="2400">
                <a:solidFill>
                  <a:srgbClr val="0066FF"/>
                </a:solidFill>
                <a:latin typeface="Courier New" pitchFamily="49" charset="0"/>
              </a:rPr>
              <a:t>; </a:t>
            </a:r>
            <a:r>
              <a:rPr lang="zh-CN" altLang="en-US" sz="2400">
                <a:solidFill>
                  <a:srgbClr val="0066FF"/>
                </a:solidFill>
                <a:latin typeface="Courier New" pitchFamily="49" charset="0"/>
              </a:rPr>
              <a:t>清除方向标志</a:t>
            </a:r>
          </a:p>
          <a:p>
            <a:pPr marL="1439863" lvl="2" defTabSz="8128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latin typeface="Courier New" pitchFamily="49" charset="0"/>
              </a:rPr>
              <a:t>STD	</a:t>
            </a:r>
            <a:r>
              <a:rPr lang="en-US" altLang="zh-CN" sz="2400">
                <a:solidFill>
                  <a:srgbClr val="0066FF"/>
                </a:solidFill>
                <a:latin typeface="Courier New" pitchFamily="49" charset="0"/>
              </a:rPr>
              <a:t>; </a:t>
            </a:r>
            <a:r>
              <a:rPr lang="zh-CN" altLang="en-US" sz="2400">
                <a:solidFill>
                  <a:srgbClr val="0066FF"/>
                </a:solidFill>
                <a:latin typeface="Courier New" pitchFamily="49" charset="0"/>
              </a:rPr>
              <a:t>设置方向标志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（一）基本字符串操作指令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76914" name="Text Box 18"/>
          <p:cNvSpPr txBox="1">
            <a:spLocks noChangeArrowheads="1"/>
          </p:cNvSpPr>
          <p:nvPr/>
        </p:nvSpPr>
        <p:spPr bwMode="auto">
          <a:xfrm>
            <a:off x="1620838" y="1484313"/>
            <a:ext cx="7343775" cy="16446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cld				</a:t>
            </a:r>
            <a:r>
              <a:rPr lang="en-US" altLang="zh-CN" sz="2000">
                <a:solidFill>
                  <a:srgbClr val="0066FF"/>
                </a:solidFill>
              </a:rPr>
              <a:t>; clear direction flag</a:t>
            </a:r>
          </a:p>
          <a:p>
            <a:pPr algn="l"/>
            <a:r>
              <a:rPr lang="en-US" altLang="zh-CN" sz="2000"/>
              <a:t>mov esi,OFFSET string1	</a:t>
            </a:r>
            <a:r>
              <a:rPr lang="en-US" altLang="zh-CN" sz="2000">
                <a:solidFill>
                  <a:srgbClr val="0066FF"/>
                </a:solidFill>
              </a:rPr>
              <a:t>; ESI points to source</a:t>
            </a:r>
          </a:p>
          <a:p>
            <a:pPr algn="l"/>
            <a:r>
              <a:rPr lang="en-US" altLang="zh-CN" sz="2000"/>
              <a:t>mov edi,OFFSET string2	</a:t>
            </a:r>
            <a:r>
              <a:rPr lang="en-US" altLang="zh-CN" sz="2000">
                <a:solidFill>
                  <a:srgbClr val="0066FF"/>
                </a:solidFill>
              </a:rPr>
              <a:t>; EDI points to target</a:t>
            </a:r>
          </a:p>
          <a:p>
            <a:pPr algn="l"/>
            <a:r>
              <a:rPr lang="en-US" altLang="zh-CN" sz="2000"/>
              <a:t>mov ecx,10			</a:t>
            </a:r>
            <a:r>
              <a:rPr lang="en-US" altLang="zh-CN" sz="2000">
                <a:solidFill>
                  <a:srgbClr val="0066FF"/>
                </a:solidFill>
              </a:rPr>
              <a:t>; set counter to 10</a:t>
            </a:r>
          </a:p>
          <a:p>
            <a:pPr algn="l"/>
            <a:r>
              <a:rPr lang="en-US" altLang="zh-CN" sz="2000"/>
              <a:t>rep movsb			</a:t>
            </a:r>
            <a:r>
              <a:rPr lang="en-US" altLang="zh-CN" sz="2000">
                <a:solidFill>
                  <a:srgbClr val="0066FF"/>
                </a:solidFill>
              </a:rPr>
              <a:t>; move 10 bytes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7EBF4F-912E-44BC-8043-0422B837DBC4}" type="slidenum">
              <a:rPr lang="zh-CN" altLang="en-US"/>
              <a:pPr/>
              <a:t>91</a:t>
            </a:fld>
            <a:endParaRPr lang="en-US" altLang="zh-CN"/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576262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Courier New" pitchFamily="49" charset="0"/>
              </a:rPr>
              <a:t>例：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（一）基本字符串操作指令</a:t>
            </a:r>
            <a:br>
              <a:rPr lang="zh-CN" altLang="en-US"/>
            </a:br>
            <a:r>
              <a:rPr lang="zh-CN" altLang="en-US"/>
              <a:t>   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en-US" altLang="zh-CN">
                <a:solidFill>
                  <a:srgbClr val="CC0000"/>
                </a:solidFill>
              </a:rPr>
              <a:t>MOVSB</a:t>
            </a:r>
            <a:r>
              <a:rPr lang="zh-CN" altLang="en-US">
                <a:solidFill>
                  <a:srgbClr val="006600"/>
                </a:solidFill>
              </a:rPr>
              <a:t>、</a:t>
            </a:r>
            <a:r>
              <a:rPr lang="en-US" altLang="zh-CN">
                <a:solidFill>
                  <a:srgbClr val="CC0000"/>
                </a:solidFill>
              </a:rPr>
              <a:t>MOVSW</a:t>
            </a:r>
            <a:r>
              <a:rPr lang="en-US" altLang="zh-CN">
                <a:solidFill>
                  <a:srgbClr val="006600"/>
                </a:solidFill>
              </a:rPr>
              <a:t> </a:t>
            </a:r>
            <a:r>
              <a:rPr lang="zh-CN" altLang="en-US">
                <a:solidFill>
                  <a:srgbClr val="006600"/>
                </a:solidFill>
              </a:rPr>
              <a:t>和 </a:t>
            </a:r>
            <a:r>
              <a:rPr lang="en-US" altLang="zh-CN">
                <a:solidFill>
                  <a:srgbClr val="CC0000"/>
                </a:solidFill>
              </a:rPr>
              <a:t>MOVSD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73828" name="Text Box 4"/>
          <p:cNvSpPr txBox="1">
            <a:spLocks noChangeArrowheads="1"/>
          </p:cNvSpPr>
          <p:nvPr/>
        </p:nvSpPr>
        <p:spPr bwMode="auto">
          <a:xfrm>
            <a:off x="468313" y="2005013"/>
            <a:ext cx="8280400" cy="28638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.data</a:t>
            </a:r>
          </a:p>
          <a:p>
            <a:pPr algn="l"/>
            <a:r>
              <a:rPr lang="en-US" altLang="zh-CN" sz="2000"/>
              <a:t>source DWORD 20 </a:t>
            </a:r>
            <a:r>
              <a:rPr lang="en-US" altLang="zh-CN" sz="2000" smtClean="0"/>
              <a:t>DUP(0FFFFFFFFh</a:t>
            </a:r>
            <a:r>
              <a:rPr lang="en-US" altLang="zh-CN" sz="2000"/>
              <a:t>)</a:t>
            </a:r>
          </a:p>
          <a:p>
            <a:pPr algn="l"/>
            <a:r>
              <a:rPr lang="en-US" altLang="zh-CN" sz="2000"/>
              <a:t>target DWORD 20 DUP(?)</a:t>
            </a:r>
          </a:p>
          <a:p>
            <a:pPr algn="l"/>
            <a:r>
              <a:rPr lang="en-US" altLang="zh-CN" sz="2000"/>
              <a:t>.code</a:t>
            </a:r>
          </a:p>
          <a:p>
            <a:pPr algn="l"/>
            <a:r>
              <a:rPr lang="en-US" altLang="zh-CN" sz="2000"/>
              <a:t>  cld					; direction = forward</a:t>
            </a:r>
          </a:p>
          <a:p>
            <a:pPr algn="l"/>
            <a:r>
              <a:rPr lang="en-US" altLang="zh-CN" sz="2000"/>
              <a:t>  mov ecx,LENGTHOF source	; set REP counter</a:t>
            </a:r>
          </a:p>
          <a:p>
            <a:pPr algn="l"/>
            <a:r>
              <a:rPr lang="en-US" altLang="zh-CN" sz="2000"/>
              <a:t>  mov esi,OFFSET source		; ESI points to source</a:t>
            </a:r>
          </a:p>
          <a:p>
            <a:pPr algn="l"/>
            <a:r>
              <a:rPr lang="en-US" altLang="zh-CN" sz="2000"/>
              <a:t>  mov edi,OFFSET target		; EDI points to target</a:t>
            </a:r>
          </a:p>
          <a:p>
            <a:pPr algn="l"/>
            <a:r>
              <a:rPr lang="en-US" altLang="zh-CN" sz="2000"/>
              <a:t>  rep movsd				; copy doublewords</a:t>
            </a:r>
            <a:endParaRPr lang="en-US" altLang="zh-CN" sz="200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F7805F-A876-40AC-A824-68488910B901}" type="slidenum">
              <a:rPr lang="zh-CN" altLang="en-US"/>
              <a:pPr/>
              <a:t>92</a:t>
            </a:fld>
            <a:endParaRPr lang="en-US" altLang="zh-CN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11288"/>
            <a:ext cx="8569325" cy="1081087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Courier New" pitchFamily="49" charset="0"/>
              </a:rPr>
              <a:t>隐含执行：源</a:t>
            </a:r>
            <a:r>
              <a:rPr lang="en-US" altLang="zh-CN">
                <a:latin typeface="Courier New" pitchFamily="49" charset="0"/>
              </a:rPr>
              <a:t>-</a:t>
            </a:r>
            <a:r>
              <a:rPr lang="zh-CN" altLang="en-US">
                <a:latin typeface="Courier New" pitchFamily="49" charset="0"/>
              </a:rPr>
              <a:t>目的，这与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CMP </a:t>
            </a:r>
            <a:r>
              <a:rPr lang="zh-CN" altLang="en-US">
                <a:latin typeface="Courier New" pitchFamily="49" charset="0"/>
              </a:rPr>
              <a:t>指令相反。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Courier New" pitchFamily="49" charset="0"/>
              </a:rPr>
              <a:t>例：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（一）基本字符串操作指令</a:t>
            </a:r>
            <a:br>
              <a:rPr lang="zh-CN" altLang="en-US"/>
            </a:br>
            <a:r>
              <a:rPr lang="zh-CN" altLang="en-US"/>
              <a:t>   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en-US" altLang="zh-CN">
                <a:solidFill>
                  <a:srgbClr val="CC0000"/>
                </a:solidFill>
              </a:rPr>
              <a:t>CMPSB</a:t>
            </a:r>
            <a:r>
              <a:rPr lang="zh-CN" altLang="en-US">
                <a:solidFill>
                  <a:srgbClr val="006600"/>
                </a:solidFill>
              </a:rPr>
              <a:t>、</a:t>
            </a:r>
            <a:r>
              <a:rPr lang="en-US" altLang="zh-CN">
                <a:solidFill>
                  <a:srgbClr val="CC0000"/>
                </a:solidFill>
              </a:rPr>
              <a:t>CMPSW</a:t>
            </a:r>
            <a:r>
              <a:rPr lang="en-US" altLang="zh-CN">
                <a:solidFill>
                  <a:srgbClr val="006600"/>
                </a:solidFill>
              </a:rPr>
              <a:t> </a:t>
            </a:r>
            <a:r>
              <a:rPr lang="zh-CN" altLang="en-US">
                <a:solidFill>
                  <a:srgbClr val="006600"/>
                </a:solidFill>
              </a:rPr>
              <a:t>和 </a:t>
            </a:r>
            <a:r>
              <a:rPr lang="en-US" altLang="zh-CN">
                <a:solidFill>
                  <a:srgbClr val="CC0000"/>
                </a:solidFill>
              </a:rPr>
              <a:t>CMPSD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828675" y="2792413"/>
            <a:ext cx="7056438" cy="16446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mov  esi,OFFSET source</a:t>
            </a:r>
          </a:p>
          <a:p>
            <a:pPr algn="l"/>
            <a:r>
              <a:rPr lang="en-US" altLang="zh-CN" sz="2000"/>
              <a:t>mov  edi,OFFSET target</a:t>
            </a:r>
          </a:p>
          <a:p>
            <a:pPr algn="l"/>
            <a:r>
              <a:rPr lang="en-US" altLang="zh-CN" sz="2000"/>
              <a:t>cld				; direction = up</a:t>
            </a:r>
          </a:p>
          <a:p>
            <a:pPr algn="l"/>
            <a:r>
              <a:rPr lang="en-US" altLang="zh-CN" sz="2000"/>
              <a:t>mov  ecx,count		; repetition counter</a:t>
            </a:r>
          </a:p>
          <a:p>
            <a:pPr algn="l"/>
            <a:r>
              <a:rPr lang="en-US" altLang="zh-CN" sz="2000"/>
              <a:t>repe cmpsd			; repeat while equal</a:t>
            </a:r>
            <a:endParaRPr lang="en-US" altLang="zh-CN" sz="200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A520F1-3F9B-40F4-B743-0779CC35642C}" type="slidenum">
              <a:rPr lang="zh-CN" altLang="en-US"/>
              <a:pPr/>
              <a:t>93</a:t>
            </a:fld>
            <a:endParaRPr lang="en-US" altLang="zh-CN"/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11288"/>
            <a:ext cx="8569325" cy="57785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Courier New" pitchFamily="49" charset="0"/>
              </a:rPr>
              <a:t>例子：比较两个字符串。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（一）基本字符串操作指令</a:t>
            </a:r>
            <a:br>
              <a:rPr lang="zh-CN" altLang="en-US"/>
            </a:br>
            <a:r>
              <a:rPr lang="zh-CN" altLang="en-US"/>
              <a:t>   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en-US" altLang="zh-CN">
                <a:solidFill>
                  <a:srgbClr val="CC0000"/>
                </a:solidFill>
              </a:rPr>
              <a:t>CMPSB</a:t>
            </a:r>
            <a:r>
              <a:rPr lang="zh-CN" altLang="en-US">
                <a:solidFill>
                  <a:srgbClr val="006600"/>
                </a:solidFill>
              </a:rPr>
              <a:t>、</a:t>
            </a:r>
            <a:r>
              <a:rPr lang="en-US" altLang="zh-CN">
                <a:solidFill>
                  <a:srgbClr val="CC0000"/>
                </a:solidFill>
              </a:rPr>
              <a:t>CMPSW</a:t>
            </a:r>
            <a:r>
              <a:rPr lang="en-US" altLang="zh-CN">
                <a:solidFill>
                  <a:srgbClr val="006600"/>
                </a:solidFill>
              </a:rPr>
              <a:t> </a:t>
            </a:r>
            <a:r>
              <a:rPr lang="zh-CN" altLang="en-US">
                <a:solidFill>
                  <a:srgbClr val="006600"/>
                </a:solidFill>
              </a:rPr>
              <a:t>和 </a:t>
            </a:r>
            <a:r>
              <a:rPr lang="en-US" altLang="zh-CN">
                <a:solidFill>
                  <a:srgbClr val="CC0000"/>
                </a:solidFill>
              </a:rPr>
              <a:t>CMPSD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2" name="Text Box 4"/>
          <p:cNvSpPr txBox="1">
            <a:spLocks noChangeArrowheads="1"/>
          </p:cNvSpPr>
          <p:nvPr/>
        </p:nvSpPr>
        <p:spPr bwMode="auto">
          <a:xfrm>
            <a:off x="323850" y="220663"/>
            <a:ext cx="8569325" cy="64484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000"/>
              <a:t>INCLUDE Irvine32.inc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.data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source BYTE "MARTIN  "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dest   BYTE "MARTINEZ"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str1   BYTE "Source is smaller",0dh,0ah,0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str2   BYTE "Source is not smaller",0dh,0ah,0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.code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main PROC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	cld				</a:t>
            </a:r>
            <a:r>
              <a:rPr lang="en-US" altLang="zh-CN" sz="2000">
                <a:solidFill>
                  <a:srgbClr val="0066FF"/>
                </a:solidFill>
              </a:rPr>
              <a:t>; direction = up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	mov  esi,OFFSET source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	mov  edi,OFFSET dest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	mov  cx,LENGTHOF source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	repe cmpsb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	jb   source_smaller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	mov  edx,OFFSET str2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	jmp  done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source_smaller: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	mov  edx,OFFSET str1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done: call WriteString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	exit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main ENDP</a:t>
            </a:r>
          </a:p>
          <a:p>
            <a:pPr algn="l">
              <a:lnSpc>
                <a:spcPct val="95000"/>
              </a:lnSpc>
            </a:pPr>
            <a:r>
              <a:rPr lang="en-US" altLang="zh-CN" sz="2000"/>
              <a:t>END main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C18531-9540-4025-AB9B-D17E0FE0902E}" type="slidenum">
              <a:rPr lang="zh-CN" altLang="en-US"/>
              <a:pPr/>
              <a:t>95</a:t>
            </a:fld>
            <a:endParaRPr lang="en-US" altLang="zh-CN"/>
          </a:p>
        </p:txBody>
      </p:sp>
      <p:sp>
        <p:nvSpPr>
          <p:cNvPr id="980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75" y="1341438"/>
            <a:ext cx="8893175" cy="15113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将</a:t>
            </a:r>
            <a:r>
              <a:rPr lang="en-US" altLang="zh-CN">
                <a:latin typeface="Times New Roman" pitchFamily="18" charset="0"/>
              </a:rPr>
              <a:t>AL/AX/EAX</a:t>
            </a:r>
            <a:r>
              <a:rPr lang="zh-CN" altLang="en-US">
                <a:latin typeface="Times New Roman" pitchFamily="18" charset="0"/>
              </a:rPr>
              <a:t>中的值同目标内存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Times New Roman" pitchFamily="18" charset="0"/>
              </a:rPr>
              <a:t>由</a:t>
            </a:r>
            <a:r>
              <a:rPr lang="en-US" altLang="zh-CN">
                <a:latin typeface="Times New Roman" pitchFamily="18" charset="0"/>
              </a:rPr>
              <a:t>DI</a:t>
            </a:r>
            <a:r>
              <a:rPr lang="zh-CN" altLang="en-US">
                <a:latin typeface="Times New Roman" pitchFamily="18" charset="0"/>
              </a:rPr>
              <a:t>寻址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Times New Roman" pitchFamily="18" charset="0"/>
              </a:rPr>
              <a:t>中的字节、字或双字相比较。</a:t>
            </a:r>
          </a:p>
          <a:p>
            <a:pPr marL="0" indent="0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【</a:t>
            </a:r>
            <a:r>
              <a:rPr lang="zh-CN" altLang="en-US" sz="2400">
                <a:latin typeface="Times New Roman" pitchFamily="18" charset="0"/>
              </a:rPr>
              <a:t>例</a:t>
            </a:r>
            <a:r>
              <a:rPr lang="en-US" altLang="zh-CN" sz="2400">
                <a:latin typeface="Times New Roman" pitchFamily="18" charset="0"/>
              </a:rPr>
              <a:t>】</a:t>
            </a:r>
            <a:r>
              <a:rPr lang="zh-CN" altLang="en-US" sz="2400">
                <a:latin typeface="Times New Roman" pitchFamily="18" charset="0"/>
              </a:rPr>
              <a:t>扫描一个匹配字符：在字符串变量</a:t>
            </a:r>
            <a:r>
              <a:rPr lang="en-US" altLang="zh-CN" sz="2400">
                <a:latin typeface="Times New Roman" pitchFamily="18" charset="0"/>
              </a:rPr>
              <a:t>alpha</a:t>
            </a:r>
            <a:r>
              <a:rPr lang="zh-CN" altLang="en-US" sz="2400">
                <a:latin typeface="Times New Roman" pitchFamily="18" charset="0"/>
              </a:rPr>
              <a:t>中查找字母“</a:t>
            </a:r>
            <a:r>
              <a:rPr lang="en-US" altLang="zh-CN" sz="2400">
                <a:latin typeface="Times New Roman" pitchFamily="18" charset="0"/>
              </a:rPr>
              <a:t>F”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（一）基本字符串操作指令</a:t>
            </a:r>
            <a:br>
              <a:rPr lang="zh-CN" altLang="en-US"/>
            </a:br>
            <a:r>
              <a:rPr lang="zh-CN" altLang="en-US"/>
              <a:t>   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en-US" altLang="zh-CN">
                <a:solidFill>
                  <a:srgbClr val="CC0000"/>
                </a:solidFill>
              </a:rPr>
              <a:t>SCASB</a:t>
            </a:r>
            <a:r>
              <a:rPr lang="zh-CN" altLang="en-US">
                <a:solidFill>
                  <a:srgbClr val="006600"/>
                </a:solidFill>
              </a:rPr>
              <a:t>、</a:t>
            </a:r>
            <a:r>
              <a:rPr lang="en-US" altLang="zh-CN">
                <a:solidFill>
                  <a:srgbClr val="CC0000"/>
                </a:solidFill>
              </a:rPr>
              <a:t>SCASW</a:t>
            </a:r>
            <a:r>
              <a:rPr lang="en-US" altLang="zh-CN">
                <a:solidFill>
                  <a:srgbClr val="006600"/>
                </a:solidFill>
              </a:rPr>
              <a:t> </a:t>
            </a:r>
            <a:r>
              <a:rPr lang="zh-CN" altLang="en-US">
                <a:solidFill>
                  <a:srgbClr val="006600"/>
                </a:solidFill>
              </a:rPr>
              <a:t>和 </a:t>
            </a:r>
            <a:r>
              <a:rPr lang="en-US" altLang="zh-CN">
                <a:solidFill>
                  <a:srgbClr val="CC0000"/>
                </a:solidFill>
              </a:rPr>
              <a:t>SCASD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80996" name="Text Box 4"/>
          <p:cNvSpPr txBox="1">
            <a:spLocks noChangeArrowheads="1"/>
          </p:cNvSpPr>
          <p:nvPr/>
        </p:nvSpPr>
        <p:spPr bwMode="auto">
          <a:xfrm>
            <a:off x="323850" y="2852738"/>
            <a:ext cx="8424863" cy="34734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.data</a:t>
            </a:r>
          </a:p>
          <a:p>
            <a:pPr algn="l"/>
            <a:r>
              <a:rPr lang="en-US" altLang="zh-CN" sz="2000"/>
              <a:t>alpha BYTE "ABCDEFGH",0</a:t>
            </a:r>
          </a:p>
          <a:p>
            <a:pPr algn="l"/>
            <a:r>
              <a:rPr lang="en-US" altLang="zh-CN" sz="2000"/>
              <a:t>.code</a:t>
            </a:r>
          </a:p>
          <a:p>
            <a:pPr algn="l"/>
            <a:r>
              <a:rPr lang="en-US" altLang="zh-CN" sz="2000"/>
              <a:t>  mov edi,OFFSET alpha	 </a:t>
            </a:r>
            <a:r>
              <a:rPr lang="en-US" altLang="zh-CN" sz="2000">
                <a:solidFill>
                  <a:srgbClr val="0066FF"/>
                </a:solidFill>
              </a:rPr>
              <a:t>; EDI points to the string</a:t>
            </a:r>
          </a:p>
          <a:p>
            <a:pPr algn="l"/>
            <a:r>
              <a:rPr lang="en-US" altLang="zh-CN" sz="2000"/>
              <a:t>  mov al,'F'		 </a:t>
            </a:r>
            <a:r>
              <a:rPr lang="en-US" altLang="zh-CN" sz="2000">
                <a:solidFill>
                  <a:srgbClr val="0066FF"/>
                </a:solidFill>
              </a:rPr>
              <a:t>; search for the letter F</a:t>
            </a:r>
          </a:p>
          <a:p>
            <a:pPr algn="l"/>
            <a:r>
              <a:rPr lang="en-US" altLang="zh-CN" sz="2000"/>
              <a:t>  mov ecx,LENGTHOF alpha </a:t>
            </a:r>
            <a:r>
              <a:rPr lang="en-US" altLang="zh-CN" sz="2000">
                <a:solidFill>
                  <a:srgbClr val="0066FF"/>
                </a:solidFill>
              </a:rPr>
              <a:t>; set the search count</a:t>
            </a:r>
          </a:p>
          <a:p>
            <a:pPr algn="l"/>
            <a:r>
              <a:rPr lang="en-US" altLang="zh-CN" sz="2000"/>
              <a:t>  cld				 </a:t>
            </a:r>
            <a:r>
              <a:rPr lang="en-US" altLang="zh-CN" sz="2000">
                <a:solidFill>
                  <a:srgbClr val="0066FF"/>
                </a:solidFill>
              </a:rPr>
              <a:t>; direction = up</a:t>
            </a:r>
          </a:p>
          <a:p>
            <a:pPr algn="l"/>
            <a:r>
              <a:rPr lang="en-US" altLang="zh-CN" sz="2000"/>
              <a:t>  repne scasb		 </a:t>
            </a:r>
            <a:r>
              <a:rPr lang="en-US" altLang="zh-CN" sz="2000">
                <a:solidFill>
                  <a:srgbClr val="0066FF"/>
                </a:solidFill>
              </a:rPr>
              <a:t>; repeat while not equal</a:t>
            </a:r>
          </a:p>
          <a:p>
            <a:pPr algn="l"/>
            <a:r>
              <a:rPr lang="en-US" altLang="zh-CN" sz="2000"/>
              <a:t>  jnz quit			 </a:t>
            </a:r>
            <a:r>
              <a:rPr lang="en-US" altLang="zh-CN" sz="2000">
                <a:solidFill>
                  <a:srgbClr val="0066FF"/>
                </a:solidFill>
              </a:rPr>
              <a:t>; quit if letter not found</a:t>
            </a:r>
          </a:p>
          <a:p>
            <a:pPr algn="l"/>
            <a:r>
              <a:rPr lang="en-US" altLang="zh-CN" sz="2000"/>
              <a:t>  dec edi			 </a:t>
            </a:r>
            <a:r>
              <a:rPr lang="en-US" altLang="zh-CN" sz="2000">
                <a:solidFill>
                  <a:srgbClr val="0066FF"/>
                </a:solidFill>
              </a:rPr>
              <a:t>; found: back up EDI</a:t>
            </a:r>
          </a:p>
          <a:p>
            <a:pPr algn="l"/>
            <a:r>
              <a:rPr lang="en-US" altLang="zh-CN" sz="2000"/>
              <a:t>quit: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707448-27BE-481A-BBF4-DBC3F7C7F04A}" type="slidenum">
              <a:rPr lang="zh-CN" altLang="en-US"/>
              <a:pPr/>
              <a:t>96</a:t>
            </a:fld>
            <a:endParaRPr lang="en-US" altLang="zh-CN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19431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Courier New" pitchFamily="49" charset="0"/>
              </a:rPr>
              <a:t>将</a:t>
            </a:r>
            <a:r>
              <a:rPr lang="en-US" altLang="zh-CN">
                <a:latin typeface="Times New Roman" pitchFamily="18" charset="0"/>
              </a:rPr>
              <a:t>AL/AX/EAX</a:t>
            </a:r>
            <a:r>
              <a:rPr lang="zh-CN" altLang="en-US">
                <a:latin typeface="Times New Roman" pitchFamily="18" charset="0"/>
              </a:rPr>
              <a:t>的内容存储在</a:t>
            </a:r>
            <a:r>
              <a:rPr lang="en-US" altLang="zh-CN">
                <a:latin typeface="Times New Roman" pitchFamily="18" charset="0"/>
              </a:rPr>
              <a:t>EDI</a:t>
            </a:r>
            <a:r>
              <a:rPr lang="zh-CN" altLang="en-US">
                <a:latin typeface="Times New Roman" pitchFamily="18" charset="0"/>
              </a:rPr>
              <a:t>指向的内存单元中，同时</a:t>
            </a:r>
            <a:r>
              <a:rPr lang="en-US" altLang="zh-CN">
                <a:latin typeface="Times New Roman" pitchFamily="18" charset="0"/>
              </a:rPr>
              <a:t>EDI</a:t>
            </a:r>
            <a:r>
              <a:rPr lang="zh-CN" altLang="en-US">
                <a:latin typeface="Times New Roman" pitchFamily="18" charset="0"/>
              </a:rPr>
              <a:t>的值根据方向标志增加或减少。可与</a:t>
            </a:r>
            <a:r>
              <a:rPr lang="en-US" altLang="zh-CN">
                <a:latin typeface="Times New Roman" pitchFamily="18" charset="0"/>
              </a:rPr>
              <a:t>REP</a:t>
            </a:r>
            <a:r>
              <a:rPr lang="zh-CN" altLang="en-US">
                <a:latin typeface="Times New Roman" pitchFamily="18" charset="0"/>
              </a:rPr>
              <a:t>前缀联合使用。</a:t>
            </a:r>
            <a:endParaRPr lang="zh-CN" altLang="en-US">
              <a:latin typeface="Courier New" pitchFamily="49" charset="0"/>
            </a:endParaRPr>
          </a:p>
          <a:p>
            <a:pPr marL="0" indent="0"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>
                <a:latin typeface="Courier New" pitchFamily="49" charset="0"/>
              </a:rPr>
              <a:t>例：将</a:t>
            </a:r>
            <a:r>
              <a:rPr lang="en-US" altLang="zh-CN">
                <a:latin typeface="Courier New" pitchFamily="49" charset="0"/>
              </a:rPr>
              <a:t>string1</a:t>
            </a:r>
            <a:r>
              <a:rPr lang="zh-CN" altLang="en-US">
                <a:latin typeface="Courier New" pitchFamily="49" charset="0"/>
              </a:rPr>
              <a:t>的每个字节初始化为</a:t>
            </a:r>
            <a:r>
              <a:rPr lang="en-US" altLang="zh-CN">
                <a:latin typeface="Courier New" pitchFamily="49" charset="0"/>
              </a:rPr>
              <a:t>0FFh</a:t>
            </a:r>
            <a:r>
              <a:rPr lang="zh-CN" altLang="en-US">
                <a:latin typeface="Courier New" pitchFamily="49" charset="0"/>
              </a:rPr>
              <a:t>。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（一）基本字符串操作指令</a:t>
            </a:r>
            <a:br>
              <a:rPr lang="zh-CN" altLang="en-US"/>
            </a:br>
            <a:r>
              <a:rPr lang="zh-CN" altLang="en-US"/>
              <a:t>      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en-US" altLang="zh-CN">
                <a:solidFill>
                  <a:srgbClr val="CC0000"/>
                </a:solidFill>
              </a:rPr>
              <a:t>STOSB</a:t>
            </a:r>
            <a:r>
              <a:rPr lang="zh-CN" altLang="en-US">
                <a:solidFill>
                  <a:srgbClr val="006600"/>
                </a:solidFill>
              </a:rPr>
              <a:t>、</a:t>
            </a:r>
            <a:r>
              <a:rPr lang="en-US" altLang="zh-CN">
                <a:solidFill>
                  <a:srgbClr val="CC0000"/>
                </a:solidFill>
              </a:rPr>
              <a:t>STOSW</a:t>
            </a:r>
            <a:r>
              <a:rPr lang="en-US" altLang="zh-CN">
                <a:solidFill>
                  <a:srgbClr val="006600"/>
                </a:solidFill>
              </a:rPr>
              <a:t> </a:t>
            </a:r>
            <a:r>
              <a:rPr lang="zh-CN" altLang="en-US">
                <a:solidFill>
                  <a:srgbClr val="006600"/>
                </a:solidFill>
              </a:rPr>
              <a:t>和 </a:t>
            </a:r>
            <a:r>
              <a:rPr lang="en-US" altLang="zh-CN">
                <a:solidFill>
                  <a:srgbClr val="CC0000"/>
                </a:solidFill>
              </a:rPr>
              <a:t>STOSD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82020" name="Text Box 4"/>
          <p:cNvSpPr txBox="1">
            <a:spLocks noChangeArrowheads="1"/>
          </p:cNvSpPr>
          <p:nvPr/>
        </p:nvSpPr>
        <p:spPr bwMode="auto">
          <a:xfrm>
            <a:off x="323850" y="3302000"/>
            <a:ext cx="8496300" cy="28638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.data</a:t>
            </a:r>
          </a:p>
          <a:p>
            <a:pPr algn="l"/>
            <a:r>
              <a:rPr lang="en-US" altLang="zh-CN" sz="2000"/>
              <a:t>count = 100</a:t>
            </a:r>
          </a:p>
          <a:p>
            <a:pPr algn="l"/>
            <a:r>
              <a:rPr lang="en-US" altLang="zh-CN" sz="2000"/>
              <a:t>string1 BYTE count DUP(?)</a:t>
            </a:r>
          </a:p>
          <a:p>
            <a:pPr algn="l"/>
            <a:r>
              <a:rPr lang="en-US" altLang="zh-CN" sz="2000"/>
              <a:t>.code</a:t>
            </a:r>
          </a:p>
          <a:p>
            <a:pPr algn="l"/>
            <a:r>
              <a:rPr lang="en-US" altLang="zh-CN" sz="2000"/>
              <a:t>  mov al,0FFh		  </a:t>
            </a:r>
            <a:r>
              <a:rPr lang="en-US" altLang="zh-CN" sz="2000">
                <a:solidFill>
                  <a:srgbClr val="0066FF"/>
                </a:solidFill>
              </a:rPr>
              <a:t>; value to be stored</a:t>
            </a:r>
          </a:p>
          <a:p>
            <a:pPr algn="l"/>
            <a:r>
              <a:rPr lang="en-US" altLang="zh-CN" sz="2000"/>
              <a:t>  mov edi,OFFSET string1  </a:t>
            </a:r>
            <a:r>
              <a:rPr lang="en-US" altLang="zh-CN" sz="2000">
                <a:solidFill>
                  <a:srgbClr val="0066FF"/>
                </a:solidFill>
              </a:rPr>
              <a:t>; ES:DI points to target</a:t>
            </a:r>
          </a:p>
          <a:p>
            <a:pPr algn="l"/>
            <a:r>
              <a:rPr lang="en-US" altLang="zh-CN" sz="2000"/>
              <a:t>  mov ecx,count		  </a:t>
            </a:r>
            <a:r>
              <a:rPr lang="en-US" altLang="zh-CN" sz="2000">
                <a:solidFill>
                  <a:srgbClr val="0066FF"/>
                </a:solidFill>
              </a:rPr>
              <a:t>; character count</a:t>
            </a:r>
          </a:p>
          <a:p>
            <a:pPr algn="l"/>
            <a:r>
              <a:rPr lang="en-US" altLang="zh-CN" sz="2000"/>
              <a:t>  cld				  </a:t>
            </a:r>
            <a:r>
              <a:rPr lang="en-US" altLang="zh-CN" sz="2000">
                <a:solidFill>
                  <a:srgbClr val="0066FF"/>
                </a:solidFill>
              </a:rPr>
              <a:t>; direction = forward</a:t>
            </a:r>
          </a:p>
          <a:p>
            <a:pPr algn="l"/>
            <a:r>
              <a:rPr lang="en-US" altLang="zh-CN" sz="2000"/>
              <a:t>  rep stosb			  </a:t>
            </a:r>
            <a:r>
              <a:rPr lang="en-US" altLang="zh-CN" sz="2000">
                <a:solidFill>
                  <a:srgbClr val="0066FF"/>
                </a:solidFill>
              </a:rPr>
              <a:t>; fill with contents of 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3DA77-9AA3-4A42-A245-D708AD6EA0CE}" type="slidenum">
              <a:rPr lang="zh-CN" altLang="en-US"/>
              <a:pPr/>
              <a:t>97</a:t>
            </a:fld>
            <a:endParaRPr lang="en-US" altLang="zh-CN"/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532765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从</a:t>
            </a:r>
            <a:r>
              <a:rPr lang="en-US" altLang="zh-CN">
                <a:latin typeface="Times New Roman" pitchFamily="18" charset="0"/>
              </a:rPr>
              <a:t>ESI</a:t>
            </a:r>
            <a:r>
              <a:rPr lang="zh-CN" altLang="en-US">
                <a:latin typeface="Times New Roman" pitchFamily="18" charset="0"/>
              </a:rPr>
              <a:t>指向的内存位置向</a:t>
            </a:r>
            <a:r>
              <a:rPr lang="en-US" altLang="zh-CN">
                <a:latin typeface="Times New Roman" pitchFamily="18" charset="0"/>
              </a:rPr>
              <a:t>AL/AX/EAX</a:t>
            </a:r>
            <a:r>
              <a:rPr lang="zh-CN" altLang="en-US">
                <a:latin typeface="Times New Roman" pitchFamily="18" charset="0"/>
              </a:rPr>
              <a:t>中装入一个值，同时</a:t>
            </a:r>
            <a:r>
              <a:rPr lang="en-US" altLang="zh-CN">
                <a:latin typeface="Times New Roman" pitchFamily="18" charset="0"/>
              </a:rPr>
              <a:t>ESI</a:t>
            </a:r>
            <a:r>
              <a:rPr lang="zh-CN" altLang="en-US">
                <a:latin typeface="Times New Roman" pitchFamily="18" charset="0"/>
              </a:rPr>
              <a:t>的值根据方向标志增加或减少。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一般不与</a:t>
            </a:r>
            <a:r>
              <a:rPr lang="en-US" altLang="zh-CN">
                <a:latin typeface="Times New Roman" pitchFamily="18" charset="0"/>
              </a:rPr>
              <a:t>REP</a:t>
            </a:r>
            <a:r>
              <a:rPr lang="zh-CN" altLang="en-US">
                <a:latin typeface="Times New Roman" pitchFamily="18" charset="0"/>
              </a:rPr>
              <a:t>前缀联合使用。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zh-CN" altLang="en-US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假设</a:t>
            </a:r>
            <a:r>
              <a:rPr lang="en-US" altLang="zh-CN">
                <a:latin typeface="Times New Roman" pitchFamily="18" charset="0"/>
              </a:rPr>
              <a:t>DF</a:t>
            </a:r>
            <a:r>
              <a:rPr lang="zh-CN" altLang="en-US">
                <a:latin typeface="Times New Roman" pitchFamily="18" charset="0"/>
              </a:rPr>
              <a:t>＝</a:t>
            </a:r>
            <a:r>
              <a:rPr lang="en-US" altLang="zh-CN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，则</a:t>
            </a:r>
            <a:r>
              <a:rPr lang="en-US" altLang="zh-CN">
                <a:latin typeface="Times New Roman" pitchFamily="18" charset="0"/>
              </a:rPr>
              <a:t>LODSB</a:t>
            </a:r>
            <a:r>
              <a:rPr lang="zh-CN" altLang="en-US">
                <a:latin typeface="Times New Roman" pitchFamily="18" charset="0"/>
              </a:rPr>
              <a:t>可替代下面两条指令：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zh-CN" altLang="en-US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zh-CN" altLang="en-US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zh-CN" altLang="en-US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zh-CN" altLang="en-US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【</a:t>
            </a: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】</a:t>
            </a:r>
            <a:r>
              <a:rPr lang="zh-CN" altLang="en-US">
                <a:latin typeface="Times New Roman" pitchFamily="18" charset="0"/>
              </a:rPr>
              <a:t>数组乘法：</a:t>
            </a:r>
            <a:br>
              <a:rPr lang="zh-CN" altLang="en-US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  将双字数组的每个元素同一个常量相乘。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008063"/>
          </a:xfrm>
          <a:noFill/>
          <a:ln/>
        </p:spPr>
        <p:txBody>
          <a:bodyPr anchor="t"/>
          <a:lstStyle/>
          <a:p>
            <a:r>
              <a:rPr lang="zh-CN" altLang="en-US"/>
              <a:t>（一）基本字符串操作指令</a:t>
            </a:r>
            <a:br>
              <a:rPr lang="zh-CN" altLang="en-US"/>
            </a:br>
            <a:r>
              <a:rPr lang="zh-CN" altLang="en-US"/>
              <a:t>         </a:t>
            </a:r>
            <a:r>
              <a:rPr lang="en-US" altLang="zh-CN">
                <a:solidFill>
                  <a:srgbClr val="006600"/>
                </a:solidFill>
              </a:rPr>
              <a:t>5. </a:t>
            </a:r>
            <a:r>
              <a:rPr lang="en-US" altLang="zh-CN">
                <a:solidFill>
                  <a:srgbClr val="CC0000"/>
                </a:solidFill>
              </a:rPr>
              <a:t>LODSB</a:t>
            </a:r>
            <a:r>
              <a:rPr lang="zh-CN" altLang="en-US">
                <a:solidFill>
                  <a:srgbClr val="006600"/>
                </a:solidFill>
              </a:rPr>
              <a:t>、</a:t>
            </a:r>
            <a:r>
              <a:rPr lang="en-US" altLang="zh-CN">
                <a:solidFill>
                  <a:srgbClr val="CC0000"/>
                </a:solidFill>
              </a:rPr>
              <a:t>LODSW</a:t>
            </a:r>
            <a:r>
              <a:rPr lang="en-US" altLang="zh-CN">
                <a:solidFill>
                  <a:srgbClr val="006600"/>
                </a:solidFill>
              </a:rPr>
              <a:t> </a:t>
            </a:r>
            <a:r>
              <a:rPr lang="zh-CN" altLang="en-US">
                <a:solidFill>
                  <a:srgbClr val="006600"/>
                </a:solidFill>
              </a:rPr>
              <a:t>和 </a:t>
            </a:r>
            <a:r>
              <a:rPr lang="en-US" altLang="zh-CN">
                <a:solidFill>
                  <a:srgbClr val="CC0000"/>
                </a:solidFill>
              </a:rPr>
              <a:t>LODSD </a:t>
            </a:r>
            <a:r>
              <a:rPr lang="zh-CN" altLang="en-US">
                <a:solidFill>
                  <a:srgbClr val="006600"/>
                </a:solidFill>
              </a:rPr>
              <a:t>指令</a:t>
            </a:r>
            <a:endParaRPr lang="zh-CN" altLang="en-US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83044" name="Text Box 4"/>
          <p:cNvSpPr txBox="1">
            <a:spLocks noChangeArrowheads="1"/>
          </p:cNvSpPr>
          <p:nvPr/>
        </p:nvSpPr>
        <p:spPr bwMode="auto">
          <a:xfrm>
            <a:off x="541338" y="3822700"/>
            <a:ext cx="7775575" cy="9747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/>
              <a:t>mov al,[esi]	; move byte into AL</a:t>
            </a:r>
          </a:p>
          <a:p>
            <a:pPr algn="l"/>
            <a:r>
              <a:rPr lang="en-US" altLang="zh-CN" sz="2800"/>
              <a:t>inc esi		; point to next byte</a:t>
            </a:r>
            <a:endParaRPr lang="en-US" altLang="zh-CN" sz="280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8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642350" cy="61880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TITLE</a:t>
            </a:r>
            <a:r>
              <a:rPr lang="en-US" altLang="zh-CN" sz="2000">
                <a:solidFill>
                  <a:srgbClr val="0000FF"/>
                </a:solidFill>
              </a:rPr>
              <a:t> Multiply an Array                    (Mult.asm)</a:t>
            </a:r>
          </a:p>
          <a:p>
            <a:pPr algn="l"/>
            <a:r>
              <a:rPr lang="en-US" altLang="zh-CN" sz="2000">
                <a:solidFill>
                  <a:srgbClr val="0066FF"/>
                </a:solidFill>
              </a:rPr>
              <a:t>; This program multiplies each element of an array</a:t>
            </a:r>
          </a:p>
          <a:p>
            <a:pPr algn="l"/>
            <a:r>
              <a:rPr lang="en-US" altLang="zh-CN" sz="2000">
                <a:solidFill>
                  <a:srgbClr val="0066FF"/>
                </a:solidFill>
              </a:rPr>
              <a:t>; of 32-bit integers by a constant value.</a:t>
            </a:r>
          </a:p>
          <a:p>
            <a:pPr algn="l"/>
            <a:r>
              <a:rPr lang="en-US" altLang="zh-CN" sz="2000"/>
              <a:t>INCLUDE Irvine32.inc</a:t>
            </a:r>
          </a:p>
          <a:p>
            <a:pPr algn="l"/>
            <a:r>
              <a:rPr lang="en-US" altLang="zh-CN" sz="2000"/>
              <a:t>.data</a:t>
            </a:r>
          </a:p>
          <a:p>
            <a:pPr algn="l"/>
            <a:r>
              <a:rPr lang="en-US" altLang="zh-CN" sz="2000"/>
              <a:t>array DWORD 1,2,3,4,5,6,7,8,9,10	</a:t>
            </a:r>
            <a:r>
              <a:rPr lang="en-US" altLang="zh-CN" sz="2000">
                <a:solidFill>
                  <a:srgbClr val="0066FF"/>
                </a:solidFill>
              </a:rPr>
              <a:t>; test data</a:t>
            </a:r>
          </a:p>
          <a:p>
            <a:pPr algn="l"/>
            <a:r>
              <a:rPr lang="en-US" altLang="zh-CN" sz="2000"/>
              <a:t>multiplier DWORD 10			</a:t>
            </a:r>
            <a:r>
              <a:rPr lang="en-US" altLang="zh-CN" sz="2000">
                <a:solidFill>
                  <a:srgbClr val="0066FF"/>
                </a:solidFill>
              </a:rPr>
              <a:t>; test data</a:t>
            </a:r>
          </a:p>
          <a:p>
            <a:pPr algn="l"/>
            <a:r>
              <a:rPr lang="en-US" altLang="zh-CN" sz="2000"/>
              <a:t>.code</a:t>
            </a:r>
          </a:p>
          <a:p>
            <a:pPr algn="l"/>
            <a:r>
              <a:rPr lang="en-US" altLang="zh-CN" sz="2000"/>
              <a:t>main PROC</a:t>
            </a:r>
          </a:p>
          <a:p>
            <a:pPr algn="l"/>
            <a:r>
              <a:rPr lang="en-US" altLang="zh-CN" sz="2000"/>
              <a:t>	cld 				</a:t>
            </a:r>
            <a:r>
              <a:rPr lang="en-US" altLang="zh-CN" sz="2000">
                <a:solidFill>
                  <a:srgbClr val="0066FF"/>
                </a:solidFill>
              </a:rPr>
              <a:t>; direction = up</a:t>
            </a:r>
          </a:p>
          <a:p>
            <a:pPr algn="l"/>
            <a:r>
              <a:rPr lang="en-US" altLang="zh-CN" sz="2000"/>
              <a:t>	mov esi,OFFSET array  	</a:t>
            </a:r>
            <a:r>
              <a:rPr lang="en-US" altLang="zh-CN" sz="2000">
                <a:solidFill>
                  <a:srgbClr val="0066FF"/>
                </a:solidFill>
              </a:rPr>
              <a:t>; source index</a:t>
            </a:r>
          </a:p>
          <a:p>
            <a:pPr algn="l"/>
            <a:r>
              <a:rPr lang="en-US" altLang="zh-CN" sz="2000"/>
              <a:t>	mov edi,esi			</a:t>
            </a:r>
            <a:r>
              <a:rPr lang="en-US" altLang="zh-CN" sz="2000">
                <a:solidFill>
                  <a:srgbClr val="0066FF"/>
                </a:solidFill>
              </a:rPr>
              <a:t>; destination index</a:t>
            </a:r>
          </a:p>
          <a:p>
            <a:pPr algn="l"/>
            <a:r>
              <a:rPr lang="en-US" altLang="zh-CN" sz="2000"/>
              <a:t>	mov ecx,LENGTHOF array	</a:t>
            </a:r>
            <a:r>
              <a:rPr lang="en-US" altLang="zh-CN" sz="2000">
                <a:solidFill>
                  <a:srgbClr val="0066FF"/>
                </a:solidFill>
              </a:rPr>
              <a:t>; loop counter</a:t>
            </a:r>
          </a:p>
          <a:p>
            <a:pPr algn="l"/>
            <a:r>
              <a:rPr lang="en-US" altLang="zh-CN" sz="2000"/>
              <a:t>L1:	</a:t>
            </a:r>
            <a:r>
              <a:rPr lang="en-US" altLang="zh-CN" sz="2000">
                <a:solidFill>
                  <a:srgbClr val="FF0000"/>
                </a:solidFill>
              </a:rPr>
              <a:t>lodsd</a:t>
            </a:r>
            <a:r>
              <a:rPr lang="en-US" altLang="zh-CN" sz="2000"/>
              <a:t>                   </a:t>
            </a:r>
            <a:r>
              <a:rPr lang="en-US" altLang="zh-CN" sz="2000">
                <a:solidFill>
                  <a:srgbClr val="0066FF"/>
                </a:solidFill>
              </a:rPr>
              <a:t>; copy [ESI] into EAX</a:t>
            </a:r>
          </a:p>
          <a:p>
            <a:pPr algn="l"/>
            <a:r>
              <a:rPr lang="en-US" altLang="zh-CN" sz="2000"/>
              <a:t>	mul multiplier		</a:t>
            </a:r>
            <a:r>
              <a:rPr lang="en-US" altLang="zh-CN" sz="2000">
                <a:solidFill>
                  <a:srgbClr val="0066FF"/>
                </a:solidFill>
              </a:rPr>
              <a:t>; multiply by a value</a:t>
            </a:r>
          </a:p>
          <a:p>
            <a:pPr algn="l"/>
            <a:r>
              <a:rPr lang="en-US" altLang="zh-CN" sz="2000"/>
              <a:t>	</a:t>
            </a:r>
            <a:r>
              <a:rPr lang="en-US" altLang="zh-CN" sz="2000">
                <a:solidFill>
                  <a:srgbClr val="FF0000"/>
                </a:solidFill>
              </a:rPr>
              <a:t>stosd</a:t>
            </a:r>
            <a:r>
              <a:rPr lang="en-US" altLang="zh-CN" sz="2000"/>
              <a:t>                   </a:t>
            </a:r>
            <a:r>
              <a:rPr lang="en-US" altLang="zh-CN" sz="2000">
                <a:solidFill>
                  <a:srgbClr val="0066FF"/>
                </a:solidFill>
              </a:rPr>
              <a:t>; store EAX at [EDI]</a:t>
            </a:r>
          </a:p>
          <a:p>
            <a:pPr algn="l"/>
            <a:r>
              <a:rPr lang="en-US" altLang="zh-CN" sz="2000"/>
              <a:t>	loop L1</a:t>
            </a:r>
          </a:p>
          <a:p>
            <a:pPr algn="l"/>
            <a:r>
              <a:rPr lang="en-US" altLang="zh-CN" sz="2000"/>
              <a:t>	exit</a:t>
            </a:r>
          </a:p>
          <a:p>
            <a:pPr algn="l"/>
            <a:r>
              <a:rPr lang="en-US" altLang="zh-CN" sz="2000"/>
              <a:t>main ENDP</a:t>
            </a:r>
          </a:p>
          <a:p>
            <a:pPr algn="l"/>
            <a:r>
              <a:rPr lang="en-US" altLang="zh-CN" sz="2000"/>
              <a:t>END main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9A2465-2B10-48D9-AE4E-0E45E0297D65}" type="slidenum">
              <a:rPr lang="zh-CN" altLang="en-US"/>
              <a:pPr/>
              <a:t>99</a:t>
            </a:fld>
            <a:endParaRPr lang="en-US" altLang="zh-CN"/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820150" cy="30972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latin typeface="Times New Roman" pitchFamily="18" charset="0"/>
              </a:rPr>
              <a:t>基址变址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dirty="0">
                <a:latin typeface="Times New Roman" pitchFamily="18" charset="0"/>
              </a:rPr>
              <a:t>base-index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Times New Roman" pitchFamily="18" charset="0"/>
              </a:rPr>
              <a:t>操作数：将两个寄存器的值相加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 smtClean="0">
                <a:latin typeface="Times New Roman" pitchFamily="18" charset="0"/>
              </a:rPr>
              <a:t>称为基址寄存器</a:t>
            </a:r>
            <a:r>
              <a:rPr lang="zh-CN" altLang="en-US" dirty="0">
                <a:latin typeface="Times New Roman" pitchFamily="18" charset="0"/>
              </a:rPr>
              <a:t>、变址寄存器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Times New Roman" pitchFamily="18" charset="0"/>
              </a:rPr>
              <a:t>来产生偏移地址。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保护模式</a:t>
            </a:r>
            <a:r>
              <a:rPr lang="zh-CN" altLang="en-US" dirty="0">
                <a:latin typeface="Times New Roman" pitchFamily="18" charset="0"/>
              </a:rPr>
              <a:t>程序中，可使用任意两个</a:t>
            </a:r>
            <a:r>
              <a:rPr lang="en-US" altLang="zh-CN" dirty="0">
                <a:latin typeface="Times New Roman" pitchFamily="18" charset="0"/>
              </a:rPr>
              <a:t>32</a:t>
            </a:r>
            <a:r>
              <a:rPr lang="zh-CN" altLang="en-US" dirty="0">
                <a:latin typeface="Times New Roman" pitchFamily="18" charset="0"/>
              </a:rPr>
              <a:t>位通用寄存器。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实地址模式</a:t>
            </a:r>
            <a:r>
              <a:rPr lang="zh-CN" altLang="en-US" dirty="0">
                <a:latin typeface="Times New Roman" pitchFamily="18" charset="0"/>
              </a:rPr>
              <a:t>下，</a:t>
            </a:r>
            <a:r>
              <a:rPr lang="en-US" altLang="zh-CN" dirty="0">
                <a:latin typeface="Times New Roman" pitchFamily="18" charset="0"/>
              </a:rPr>
              <a:t>16</a:t>
            </a:r>
            <a:r>
              <a:rPr lang="zh-CN" altLang="en-US" dirty="0">
                <a:latin typeface="Times New Roman" pitchFamily="18" charset="0"/>
              </a:rPr>
              <a:t>位寄存器允许的组合是：</a:t>
            </a:r>
            <a:br>
              <a:rPr lang="zh-CN" altLang="en-US" dirty="0">
                <a:latin typeface="Times New Roman" pitchFamily="18" charset="0"/>
              </a:rPr>
            </a:br>
            <a:r>
              <a:rPr lang="en-US" altLang="zh-CN" dirty="0">
                <a:latin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</a:rPr>
              <a:t>bx+si</a:t>
            </a:r>
            <a:r>
              <a:rPr lang="en-US" altLang="zh-CN" dirty="0">
                <a:latin typeface="Courier New" pitchFamily="49" charset="0"/>
              </a:rPr>
              <a:t>]</a:t>
            </a:r>
            <a:r>
              <a:rPr lang="zh-CN" altLang="en-US" dirty="0">
                <a:latin typeface="Courier New" pitchFamily="49" charset="0"/>
              </a:rPr>
              <a:t>，</a:t>
            </a:r>
            <a:r>
              <a:rPr lang="en-US" altLang="zh-CN" dirty="0">
                <a:latin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</a:rPr>
              <a:t>bx+di</a:t>
            </a:r>
            <a:r>
              <a:rPr lang="en-US" altLang="zh-CN" dirty="0">
                <a:latin typeface="Courier New" pitchFamily="49" charset="0"/>
              </a:rPr>
              <a:t>]</a:t>
            </a:r>
            <a:r>
              <a:rPr lang="zh-CN" altLang="en-US" dirty="0">
                <a:latin typeface="Courier New" pitchFamily="49" charset="0"/>
              </a:rPr>
              <a:t>，</a:t>
            </a:r>
            <a:r>
              <a:rPr lang="en-US" altLang="zh-CN" dirty="0">
                <a:latin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</a:rPr>
              <a:t>bp+si</a:t>
            </a:r>
            <a:r>
              <a:rPr lang="en-US" altLang="zh-CN" dirty="0">
                <a:latin typeface="Courier New" pitchFamily="49" charset="0"/>
              </a:rPr>
              <a:t>]</a:t>
            </a:r>
            <a:r>
              <a:rPr lang="zh-CN" altLang="en-US" dirty="0">
                <a:latin typeface="Courier New" pitchFamily="49" charset="0"/>
              </a:rPr>
              <a:t>，</a:t>
            </a:r>
            <a:r>
              <a:rPr lang="en-US" altLang="zh-CN" dirty="0">
                <a:latin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</a:rPr>
              <a:t>bp+di</a:t>
            </a:r>
            <a:r>
              <a:rPr lang="en-US" altLang="zh-CN" dirty="0">
                <a:latin typeface="Courier New" pitchFamily="49" charset="0"/>
              </a:rPr>
              <a:t>]</a:t>
            </a:r>
            <a:br>
              <a:rPr lang="en-US" altLang="zh-CN" dirty="0">
                <a:latin typeface="Courier New" pitchFamily="49" charset="0"/>
              </a:rPr>
            </a:br>
            <a:r>
              <a:rPr lang="zh-CN" altLang="en-US" dirty="0">
                <a:latin typeface="Courier New" pitchFamily="49" charset="0"/>
              </a:rPr>
              <a:t>应尽量避免使用</a:t>
            </a:r>
            <a:r>
              <a:rPr lang="en-US" altLang="zh-CN" dirty="0">
                <a:latin typeface="Courier New" pitchFamily="49" charset="0"/>
              </a:rPr>
              <a:t>BP</a:t>
            </a:r>
            <a:r>
              <a:rPr lang="zh-CN" altLang="en-US" dirty="0">
                <a:latin typeface="Courier New" pitchFamily="49" charset="0"/>
              </a:rPr>
              <a:t>寄存器，除非要访问堆栈操作数。</a:t>
            </a:r>
            <a:br>
              <a:rPr lang="zh-CN" altLang="en-US" dirty="0">
                <a:latin typeface="Courier New" pitchFamily="49" charset="0"/>
              </a:rPr>
            </a:br>
            <a:r>
              <a:rPr lang="zh-CN" altLang="en-US" dirty="0">
                <a:latin typeface="Courier New" pitchFamily="49" charset="0"/>
              </a:rPr>
              <a:t>例：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574675"/>
          </a:xfrm>
          <a:noFill/>
          <a:ln/>
        </p:spPr>
        <p:txBody>
          <a:bodyPr anchor="t"/>
          <a:lstStyle/>
          <a:p>
            <a:r>
              <a:rPr lang="zh-CN" altLang="en-US"/>
              <a:t>（二）二维数组         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 smtClean="0">
                <a:solidFill>
                  <a:srgbClr val="FF0000"/>
                </a:solidFill>
              </a:rPr>
              <a:t>基址变址</a:t>
            </a:r>
            <a:r>
              <a:rPr lang="zh-CN" altLang="en-US">
                <a:solidFill>
                  <a:srgbClr val="008000"/>
                </a:solidFill>
              </a:rPr>
              <a:t>操作数</a:t>
            </a:r>
            <a:endParaRPr lang="zh-CN" altLang="en-US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985106" name="Text Box 18"/>
          <p:cNvSpPr txBox="1">
            <a:spLocks noChangeArrowheads="1"/>
          </p:cNvSpPr>
          <p:nvPr/>
        </p:nvSpPr>
        <p:spPr bwMode="auto">
          <a:xfrm>
            <a:off x="684213" y="3997325"/>
            <a:ext cx="7775575" cy="23114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.data</a:t>
            </a:r>
          </a:p>
          <a:p>
            <a:pPr algn="l"/>
            <a:r>
              <a:rPr lang="en-US" altLang="zh-CN"/>
              <a:t>array WORD 1000h,2000h,3000h</a:t>
            </a:r>
          </a:p>
          <a:p>
            <a:pPr algn="l"/>
            <a:r>
              <a:rPr lang="en-US" altLang="zh-CN"/>
              <a:t>.code</a:t>
            </a:r>
          </a:p>
          <a:p>
            <a:pPr algn="l"/>
            <a:r>
              <a:rPr lang="en-US" altLang="zh-CN"/>
              <a:t>  mov ebx,OFFSET array</a:t>
            </a:r>
          </a:p>
          <a:p>
            <a:pPr algn="l"/>
            <a:r>
              <a:rPr lang="en-US" altLang="zh-CN"/>
              <a:t>  mov esi,2</a:t>
            </a:r>
          </a:p>
          <a:p>
            <a:pPr algn="l"/>
            <a:r>
              <a:rPr lang="en-US" altLang="zh-CN"/>
              <a:t>  mov ax,</a:t>
            </a:r>
            <a:r>
              <a:rPr lang="en-US" altLang="zh-CN">
                <a:solidFill>
                  <a:srgbClr val="FF0000"/>
                </a:solidFill>
              </a:rPr>
              <a:t>[ebx+esi]</a:t>
            </a:r>
            <a:r>
              <a:rPr lang="en-US" altLang="zh-CN"/>
              <a:t>	</a:t>
            </a:r>
            <a:r>
              <a:rPr lang="en-US" altLang="zh-CN">
                <a:solidFill>
                  <a:srgbClr val="0066FF"/>
                </a:solidFill>
              </a:rPr>
              <a:t>; AX = 2000h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19858</TotalTime>
  <Words>7372</Words>
  <Application>Microsoft Office PowerPoint</Application>
  <PresentationFormat>全屏显示(4:3)</PresentationFormat>
  <Paragraphs>2355</Paragraphs>
  <Slides>129</Slides>
  <Notes>2</Notes>
  <HiddenSlides>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129</vt:i4>
      </vt:variant>
    </vt:vector>
  </HeadingPairs>
  <TitlesOfParts>
    <vt:vector size="141" baseType="lpstr">
      <vt:lpstr>Arial Unicode MS</vt:lpstr>
      <vt:lpstr>黑体</vt:lpstr>
      <vt:lpstr>楷体_GB2312</vt:lpstr>
      <vt:lpstr>宋体</vt:lpstr>
      <vt:lpstr>Arial</vt:lpstr>
      <vt:lpstr>Arial Black</vt:lpstr>
      <vt:lpstr>Courier New</vt:lpstr>
      <vt:lpstr>Times New Roman</vt:lpstr>
      <vt:lpstr>Wingdings</vt:lpstr>
      <vt:lpstr>Pixel</vt:lpstr>
      <vt:lpstr>公式</vt:lpstr>
      <vt:lpstr>Visio</vt:lpstr>
      <vt:lpstr>PowerPoint 演示文稿</vt:lpstr>
      <vt:lpstr>本节要点</vt:lpstr>
      <vt:lpstr>（一）简介</vt:lpstr>
      <vt:lpstr>（二）布尔和比较指令       1. AND 指令</vt:lpstr>
      <vt:lpstr>（二）布尔和比较指令       1. AND 指令</vt:lpstr>
      <vt:lpstr>（二）布尔和比较指令       1. AND 指令</vt:lpstr>
      <vt:lpstr>（二）布尔和比较指令       2. OR 指令</vt:lpstr>
      <vt:lpstr>（二）布尔和比较指令       2. OR 指令</vt:lpstr>
      <vt:lpstr>（二）布尔和比较指令       3. XOR 指令</vt:lpstr>
      <vt:lpstr>（二）布尔和比较指令       4. NOT 指令</vt:lpstr>
      <vt:lpstr>（二）布尔和比较指令       5. TEST 指令</vt:lpstr>
      <vt:lpstr>（二）布尔和比较指令       6. CMP 指令</vt:lpstr>
      <vt:lpstr>（二）布尔和比较指令       6. CMP 指令</vt:lpstr>
      <vt:lpstr>（二）布尔和比较指令     7. 设置和清除单个CPU标志</vt:lpstr>
      <vt:lpstr>（三）条件跳转         1. 条件结构</vt:lpstr>
      <vt:lpstr>（三）条件跳转         2. Jcond指令</vt:lpstr>
      <vt:lpstr>（三）条件跳转         3. 条件跳转指令的类型</vt:lpstr>
      <vt:lpstr>（三）条件跳转         3. 条件跳转指令的类型</vt:lpstr>
      <vt:lpstr>（三）条件跳转         3. 条件跳转指令的类型</vt:lpstr>
      <vt:lpstr>（三）条件跳转         3. 条件跳转指令的类型</vt:lpstr>
      <vt:lpstr>（三）条件跳转         3. 条件跳转指令的类型</vt:lpstr>
      <vt:lpstr>（三）条件跳转         3. 条件跳转指令的类型</vt:lpstr>
      <vt:lpstr>（三）条件跳转         3. 条件跳转指令的类型</vt:lpstr>
      <vt:lpstr>（三）条件跳转         3. 条件跳转指令的类型</vt:lpstr>
      <vt:lpstr>（三）条件跳转         4. 应用：扫描数组</vt:lpstr>
      <vt:lpstr>PowerPoint 演示文稿</vt:lpstr>
      <vt:lpstr>（四）条件循环指令         1. LOOPZ 和 LOOPE 指令</vt:lpstr>
      <vt:lpstr>（四）条件循环指令      2. LOOPNZ 和 LOOPNE 指令</vt:lpstr>
      <vt:lpstr>（四）条件循环指令         3. 例子</vt:lpstr>
      <vt:lpstr>（五）条件结构</vt:lpstr>
      <vt:lpstr>（五）条件结构         例：以表格驱动的分支选择</vt:lpstr>
      <vt:lpstr>（五）条件结构         例：以表格驱动的分支选择</vt:lpstr>
      <vt:lpstr>PowerPoint 演示文稿</vt:lpstr>
      <vt:lpstr>本节要点</vt:lpstr>
      <vt:lpstr>（一）移位和循环移位指令</vt:lpstr>
      <vt:lpstr>（一）移位和循环移位指令      1. 逻辑移位和算术移位</vt:lpstr>
      <vt:lpstr>（一）移位和循环移位指令      2. SHL指令：逻辑左移</vt:lpstr>
      <vt:lpstr>（一）移位和循环移位指令      2. SHL指令：逻辑左移</vt:lpstr>
      <vt:lpstr>（一）移位和循环移位指令      3. SHR指令：逻辑右移</vt:lpstr>
      <vt:lpstr>（一）移位和循环移位指令      4. SAL指令和SAR指令</vt:lpstr>
      <vt:lpstr>（一）移位和循环移位指令      5. ROL指令：循环左移</vt:lpstr>
      <vt:lpstr>（一）移位和循环移位指令      6. ROR指令：循环右移</vt:lpstr>
      <vt:lpstr>（一）移位和循环移位指令      7. RCL指令和RCR指令</vt:lpstr>
      <vt:lpstr>（一）移位和循环移位指令      8. SHLD/SHRD指令</vt:lpstr>
      <vt:lpstr>（一）移位和循环移位指令      8. SHLD/SHRD指令</vt:lpstr>
      <vt:lpstr>（一）移位和循环移位指令      8. SHLD/SHRD指令</vt:lpstr>
      <vt:lpstr>（一）移位和循环移位指令   9. 移位和循环移位的应用</vt:lpstr>
      <vt:lpstr>（一）移位和循环移位指令   9. 移位和循环移位的应用</vt:lpstr>
      <vt:lpstr>（二）乘法和除法指令         1. MUL指令</vt:lpstr>
      <vt:lpstr>（二）乘法和除法指令         1. MUL指令</vt:lpstr>
      <vt:lpstr>（二）乘法和除法指令         2. IMUL指令</vt:lpstr>
      <vt:lpstr>（二）乘法和除法指令         3. DIV指令</vt:lpstr>
      <vt:lpstr>（二）乘法和除法指令         3. DIV指令</vt:lpstr>
      <vt:lpstr>（二）乘法和除法指令         4. 有符号整数除法        ①  CBW，CWD 和 CDQ 指令</vt:lpstr>
      <vt:lpstr>（二）乘法和除法指令         4. 有符号整数除法        ②  IDIV 指令</vt:lpstr>
      <vt:lpstr>（二）乘法和除法指令         4. 有符号整数除法        ②  IDIV 指令</vt:lpstr>
      <vt:lpstr>（二）乘法和除法指令         4. 有符号整数除法        ③  除法溢出</vt:lpstr>
      <vt:lpstr>（二）乘法和除法指令         5. 算数表达式的实现</vt:lpstr>
      <vt:lpstr>（二）乘法和除法指令         5. 算数表达式的实现</vt:lpstr>
      <vt:lpstr>（二）乘法和除法指令         5. 算数表达式的实现</vt:lpstr>
      <vt:lpstr>（三）扩展加法和减法</vt:lpstr>
      <vt:lpstr>（三）扩展加法和减法         1. ADC指令</vt:lpstr>
      <vt:lpstr>PowerPoint 演示文稿</vt:lpstr>
      <vt:lpstr>PowerPoint 演示文稿</vt:lpstr>
      <vt:lpstr>（三）扩展加法和减法         2. SBB指令</vt:lpstr>
      <vt:lpstr>（四）ASCII和压缩十进制算数</vt:lpstr>
      <vt:lpstr>（四）ASCII和压缩十进制算数         1. AAA指令</vt:lpstr>
      <vt:lpstr>（四）ASCII和压缩十进制算数         2. AAS指令</vt:lpstr>
      <vt:lpstr>（四）ASCII和压缩十进制算数         3. AAM指令</vt:lpstr>
      <vt:lpstr>（四）ASCII和压缩十进制算数         4. AAD指令</vt:lpstr>
      <vt:lpstr>（四）ASCII和压缩十进制算数    5. 压缩的十进制整数</vt:lpstr>
      <vt:lpstr>PowerPoint 演示文稿</vt:lpstr>
      <vt:lpstr>（一）堆栈参数</vt:lpstr>
      <vt:lpstr>（一）堆栈参数</vt:lpstr>
      <vt:lpstr>PowerPoint 演示文稿</vt:lpstr>
      <vt:lpstr>PowerPoint 演示文稿</vt:lpstr>
      <vt:lpstr>（二）堆栈框架</vt:lpstr>
      <vt:lpstr>（二）堆栈框架</vt:lpstr>
      <vt:lpstr>（二）堆栈框架</vt:lpstr>
      <vt:lpstr>（二）堆栈框架</vt:lpstr>
      <vt:lpstr>（二）堆栈框架</vt:lpstr>
      <vt:lpstr>（二）堆栈框架</vt:lpstr>
      <vt:lpstr>（三）递归</vt:lpstr>
      <vt:lpstr>（四）创建多模块程序</vt:lpstr>
      <vt:lpstr>PowerPoint 演示文稿</vt:lpstr>
      <vt:lpstr>本节要点</vt:lpstr>
      <vt:lpstr>（一）基本字符串操作指令</vt:lpstr>
      <vt:lpstr>（一）基本字符串操作指令</vt:lpstr>
      <vt:lpstr>（一）基本字符串操作指令</vt:lpstr>
      <vt:lpstr>（一）基本字符串操作指令</vt:lpstr>
      <vt:lpstr>（一）基本字符串操作指令          1. MOVSB、MOVSW 和 MOVSD 指令</vt:lpstr>
      <vt:lpstr>（一）基本字符串操作指令          2. CMPSB、CMPSW 和 CMPSD 指令</vt:lpstr>
      <vt:lpstr>（一）基本字符串操作指令          2. CMPSB、CMPSW 和 CMPSD 指令</vt:lpstr>
      <vt:lpstr>PowerPoint 演示文稿</vt:lpstr>
      <vt:lpstr>（一）基本字符串操作指令          3. SCASB、SCASW 和 SCASD 指令</vt:lpstr>
      <vt:lpstr>（一）基本字符串操作指令          4. STOSB、STOSW 和 STOSD 指令</vt:lpstr>
      <vt:lpstr>（一）基本字符串操作指令          5. LODSB、LODSW 和 LODSD 指令</vt:lpstr>
      <vt:lpstr>PowerPoint 演示文稿</vt:lpstr>
      <vt:lpstr>（二）二维数组         1. 基址变址操作数</vt:lpstr>
      <vt:lpstr>（二）二维数组         1. 基址变址操作数</vt:lpstr>
      <vt:lpstr>（二）二维数组         2. 相对基址变址操作数</vt:lpstr>
      <vt:lpstr>（二）二维数组         2. 相对基址变址操作数</vt:lpstr>
      <vt:lpstr>PowerPoint 演示文稿</vt:lpstr>
      <vt:lpstr>（一）结构</vt:lpstr>
      <vt:lpstr>（一）结构</vt:lpstr>
      <vt:lpstr>（一）结构</vt:lpstr>
      <vt:lpstr>（二）宏</vt:lpstr>
      <vt:lpstr>（二）宏</vt:lpstr>
      <vt:lpstr>（二）宏</vt:lpstr>
      <vt:lpstr>PowerPoint 演示文稿</vt:lpstr>
      <vt:lpstr>（二）宏</vt:lpstr>
      <vt:lpstr>PowerPoint 演示文稿</vt:lpstr>
      <vt:lpstr>使用I/O端口控制硬件</vt:lpstr>
      <vt:lpstr>使用I/O端口控制硬件       （一）输入输出端口</vt:lpstr>
      <vt:lpstr>使用I/O端口控制硬件       （二）IN 和 OUT 指令</vt:lpstr>
      <vt:lpstr>使用I/O端口控制硬件       （二）IN 和 OUT 指令</vt:lpstr>
      <vt:lpstr>使用I/O端口控制硬件     （三）例子1：PC声音程序</vt:lpstr>
      <vt:lpstr>PowerPoint 演示文稿</vt:lpstr>
      <vt:lpstr>PowerPoint 演示文稿</vt:lpstr>
      <vt:lpstr>PowerPoint 演示文稿</vt:lpstr>
      <vt:lpstr>使用I/O端口控制硬件     （三）例子2：实时钟 RTC</vt:lpstr>
      <vt:lpstr>使用I/O端口控制硬件     （三）例子2：实时钟 RTC</vt:lpstr>
      <vt:lpstr>使用I/O端口控制硬件     （三）例子2：实时钟 RTC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西安电子科技大学 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微机原理及接口技术</dc:title>
  <dc:subject>第3章 Intel处理器指令系统及汇编语言</dc:subject>
  <dc:creator>车向泉</dc:creator>
  <dc:description>新模板</dc:description>
  <cp:lastModifiedBy>车向泉</cp:lastModifiedBy>
  <cp:revision>673</cp:revision>
  <dcterms:created xsi:type="dcterms:W3CDTF">1601-01-01T00:00:00Z</dcterms:created>
  <dcterms:modified xsi:type="dcterms:W3CDTF">2017-10-18T00:59:44Z</dcterms:modified>
</cp:coreProperties>
</file>