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5" r:id="rId2"/>
    <p:sldMasterId id="2147483657" r:id="rId3"/>
  </p:sldMasterIdLst>
  <p:notesMasterIdLst>
    <p:notesMasterId r:id="rId76"/>
  </p:notesMasterIdLst>
  <p:handoutMasterIdLst>
    <p:handoutMasterId r:id="rId77"/>
  </p:handoutMasterIdLst>
  <p:sldIdLst>
    <p:sldId id="411" r:id="rId4"/>
    <p:sldId id="498" r:id="rId5"/>
    <p:sldId id="421" r:id="rId6"/>
    <p:sldId id="422" r:id="rId7"/>
    <p:sldId id="423" r:id="rId8"/>
    <p:sldId id="424" r:id="rId9"/>
    <p:sldId id="425" r:id="rId10"/>
    <p:sldId id="426" r:id="rId11"/>
    <p:sldId id="428" r:id="rId12"/>
    <p:sldId id="429" r:id="rId13"/>
    <p:sldId id="430" r:id="rId14"/>
    <p:sldId id="431" r:id="rId15"/>
    <p:sldId id="499" r:id="rId16"/>
    <p:sldId id="432" r:id="rId17"/>
    <p:sldId id="433" r:id="rId18"/>
    <p:sldId id="434" r:id="rId19"/>
    <p:sldId id="435" r:id="rId20"/>
    <p:sldId id="436" r:id="rId21"/>
    <p:sldId id="437" r:id="rId22"/>
    <p:sldId id="444" r:id="rId23"/>
    <p:sldId id="459" r:id="rId24"/>
    <p:sldId id="445" r:id="rId25"/>
    <p:sldId id="500" r:id="rId26"/>
    <p:sldId id="446" r:id="rId27"/>
    <p:sldId id="447" r:id="rId28"/>
    <p:sldId id="497" r:id="rId29"/>
    <p:sldId id="501" r:id="rId30"/>
    <p:sldId id="448" r:id="rId31"/>
    <p:sldId id="450" r:id="rId32"/>
    <p:sldId id="451" r:id="rId33"/>
    <p:sldId id="452" r:id="rId34"/>
    <p:sldId id="477" r:id="rId35"/>
    <p:sldId id="453" r:id="rId36"/>
    <p:sldId id="454" r:id="rId37"/>
    <p:sldId id="455" r:id="rId38"/>
    <p:sldId id="463" r:id="rId39"/>
    <p:sldId id="456" r:id="rId40"/>
    <p:sldId id="464" r:id="rId41"/>
    <p:sldId id="465" r:id="rId42"/>
    <p:sldId id="466" r:id="rId43"/>
    <p:sldId id="467" r:id="rId44"/>
    <p:sldId id="496" r:id="rId45"/>
    <p:sldId id="502" r:id="rId46"/>
    <p:sldId id="461" r:id="rId47"/>
    <p:sldId id="460" r:id="rId48"/>
    <p:sldId id="475" r:id="rId49"/>
    <p:sldId id="462" r:id="rId50"/>
    <p:sldId id="503" r:id="rId51"/>
    <p:sldId id="471" r:id="rId52"/>
    <p:sldId id="472" r:id="rId53"/>
    <p:sldId id="473" r:id="rId54"/>
    <p:sldId id="468" r:id="rId55"/>
    <p:sldId id="476" r:id="rId56"/>
    <p:sldId id="495" r:id="rId57"/>
    <p:sldId id="504" r:id="rId58"/>
    <p:sldId id="478" r:id="rId59"/>
    <p:sldId id="480" r:id="rId60"/>
    <p:sldId id="481" r:id="rId61"/>
    <p:sldId id="482" r:id="rId62"/>
    <p:sldId id="483" r:id="rId63"/>
    <p:sldId id="484" r:id="rId64"/>
    <p:sldId id="505" r:id="rId65"/>
    <p:sldId id="485" r:id="rId66"/>
    <p:sldId id="493" r:id="rId67"/>
    <p:sldId id="491" r:id="rId68"/>
    <p:sldId id="492" r:id="rId69"/>
    <p:sldId id="486" r:id="rId70"/>
    <p:sldId id="487" r:id="rId71"/>
    <p:sldId id="488" r:id="rId72"/>
    <p:sldId id="489" r:id="rId73"/>
    <p:sldId id="490" r:id="rId74"/>
    <p:sldId id="494" r:id="rId7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D60093"/>
    <a:srgbClr val="FF0066"/>
    <a:srgbClr val="FFFFCC"/>
    <a:srgbClr val="FF6600"/>
    <a:srgbClr val="FFFF99"/>
    <a:srgbClr val="009900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6234" autoAdjust="0"/>
  </p:normalViewPr>
  <p:slideViewPr>
    <p:cSldViewPr>
      <p:cViewPr varScale="1">
        <p:scale>
          <a:sx n="111" d="100"/>
          <a:sy n="111" d="100"/>
        </p:scale>
        <p:origin x="3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A2233955-A446-4330-A4CF-C689BD0A02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37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黑体" pitchFamily="49" charset="-122"/>
              </a:defRPr>
            </a:lvl1pPr>
          </a:lstStyle>
          <a:p>
            <a:fld id="{72EB6C4C-CCAE-4150-810B-D3CEB82311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160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1E563-9F31-4D88-B435-063908E9A4E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A376D-E60A-4DF5-9DB1-E8AAA044735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8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C706-103A-44E1-9C0D-9AB087F5A32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0FCE4-C7E9-4C92-BEE6-2928C99C2C0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6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D9F44-A86A-4083-9654-11EE761221C6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C++</a:t>
            </a:r>
            <a:r>
              <a:rPr lang="zh-CN" altLang="en-US" dirty="0"/>
              <a:t>中，函数这样返回数据：</a:t>
            </a:r>
            <a:r>
              <a:rPr lang="en-US" altLang="zh-CN" dirty="0"/>
              <a:t>8</a:t>
            </a:r>
            <a:r>
              <a:rPr lang="zh-CN" altLang="en-US" dirty="0"/>
              <a:t>位值在</a:t>
            </a:r>
            <a:r>
              <a:rPr lang="en-US" altLang="zh-CN" dirty="0"/>
              <a:t>AL</a:t>
            </a:r>
            <a:r>
              <a:rPr lang="zh-CN" altLang="en-US" dirty="0"/>
              <a:t>中返回，</a:t>
            </a:r>
            <a:r>
              <a:rPr lang="en-US" altLang="zh-CN" dirty="0"/>
              <a:t>16</a:t>
            </a:r>
            <a:r>
              <a:rPr lang="zh-CN" altLang="en-US" dirty="0"/>
              <a:t>位值在</a:t>
            </a:r>
            <a:r>
              <a:rPr lang="en-US" altLang="zh-CN" dirty="0"/>
              <a:t>AX</a:t>
            </a:r>
            <a:r>
              <a:rPr lang="zh-CN" altLang="en-US" dirty="0"/>
              <a:t>中返回，</a:t>
            </a:r>
            <a:r>
              <a:rPr lang="en-US" altLang="zh-CN" dirty="0"/>
              <a:t>32</a:t>
            </a:r>
            <a:r>
              <a:rPr lang="zh-CN" altLang="en-US" dirty="0"/>
              <a:t>位值在</a:t>
            </a:r>
            <a:r>
              <a:rPr lang="en-US" altLang="zh-CN" dirty="0"/>
              <a:t>EAX</a:t>
            </a:r>
            <a:r>
              <a:rPr lang="zh-CN" altLang="en-US" dirty="0"/>
              <a:t>中返回，</a:t>
            </a:r>
            <a:r>
              <a:rPr lang="en-US" altLang="zh-CN" dirty="0"/>
              <a:t>64</a:t>
            </a:r>
            <a:r>
              <a:rPr lang="zh-CN" altLang="en-US" dirty="0"/>
              <a:t>位值在</a:t>
            </a:r>
            <a:r>
              <a:rPr lang="en-US" altLang="zh-CN" dirty="0"/>
              <a:t>EDX:EAX</a:t>
            </a:r>
            <a:r>
              <a:rPr lang="zh-CN" altLang="en-US" dirty="0"/>
              <a:t>中返回。更大的数据结构（结构值、数组等）存储在静态数据区内，</a:t>
            </a:r>
            <a:r>
              <a:rPr lang="en-US" altLang="zh-CN" dirty="0"/>
              <a:t>EAX</a:t>
            </a:r>
            <a:r>
              <a:rPr lang="zh-CN" altLang="en-US" dirty="0"/>
              <a:t>中返回指向该数据的指针。</a:t>
            </a:r>
          </a:p>
        </p:txBody>
      </p:sp>
    </p:spTree>
    <p:extLst>
      <p:ext uri="{BB962C8B-B14F-4D97-AF65-F5344CB8AC3E}">
        <p14:creationId xmlns:p14="http://schemas.microsoft.com/office/powerpoint/2010/main" val="36735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78AA57-F153-4AFE-AF03-143930637A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120B2-E37E-47E3-8421-6EA9300E186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57200"/>
            <a:ext cx="2090737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19813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548F0-FAAE-432D-9BA5-7B720084619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9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2294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2294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2294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2295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2295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2296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5943600"/>
            <a:ext cx="2667000" cy="838200"/>
          </a:xfrm>
        </p:spPr>
        <p:txBody>
          <a:bodyPr/>
          <a:lstStyle>
            <a:lvl1pPr>
              <a:defRPr sz="2400" b="1"/>
            </a:lvl1pPr>
          </a:lstStyle>
          <a:p>
            <a:fld id="{75B44096-8A96-4D32-B9AD-012B0E5081D6}" type="datetime2">
              <a:rPr lang="zh-CN" altLang="en-US"/>
              <a:pPr/>
              <a:t>2017年9月1日 Friday</a:t>
            </a:fld>
            <a:endParaRPr lang="zh-CN" altLang="en-US"/>
          </a:p>
          <a:p>
            <a:fld id="{60F34DF1-6505-488E-A8F4-97B93BDEA723}" type="datetime11">
              <a:rPr lang="zh-CN" altLang="en-US"/>
              <a:pPr/>
              <a:t>10:23:41</a:t>
            </a:fld>
            <a:endParaRPr lang="en-US" altLang="zh-CN"/>
          </a:p>
        </p:txBody>
      </p:sp>
      <p:sp>
        <p:nvSpPr>
          <p:cNvPr id="72296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2296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78CBDB-C001-44F2-B635-C729BA39C0D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229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143000" y="1828800"/>
            <a:ext cx="7848600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29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572000"/>
            <a:ext cx="7848600" cy="1447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22965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6650" y="76200"/>
            <a:ext cx="1581150" cy="1568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22966" name="Text Box 22"/>
          <p:cNvSpPr txBox="1">
            <a:spLocks noChangeArrowheads="1"/>
          </p:cNvSpPr>
          <p:nvPr userDrawn="1"/>
        </p:nvSpPr>
        <p:spPr bwMode="auto">
          <a:xfrm>
            <a:off x="3810000" y="258763"/>
            <a:ext cx="3744913" cy="1189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5000"/>
              </a:spcBef>
            </a:pPr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西安电子科技大学</a:t>
            </a:r>
          </a:p>
          <a:p>
            <a:pPr algn="r">
              <a:spcBef>
                <a:spcPct val="25000"/>
              </a:spcBef>
            </a:pPr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计算机学院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BAC6E5-DD83-46DD-945E-A75F1F48177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911516-523E-480E-A146-70C73EECFF2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39BE1-6524-49B0-B625-247616A1A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8A17A6-6AC9-43A5-9D55-A9B7A2E867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FE409-12FF-48AD-AA49-86CCBACAB2A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FC3435-508D-4C39-95CC-31BC6A5F641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DE61EF-61FF-401B-9540-ACF7185EE0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236D4-F417-4395-923E-95F5CD6865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681603-5B83-4CE2-BB7F-BA1DA02ECD9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E4548-6044-4135-9648-365A1636D6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304800"/>
            <a:ext cx="21717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3627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97D51F-C5F2-467C-A276-349725264F3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4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424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24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424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424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7424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424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24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24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8AFB137-0858-4AF5-949D-2F07728C3E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424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424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C5112-6E0A-422D-ABBD-7F925D856E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EF814-7C34-402B-A941-9602543A63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A2154A-D015-401A-8AEC-CDA65BED3D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7B1B26-D727-4330-B9FA-1BE470D57E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AC1214-5BF9-466E-8A42-60AAEEDCAAC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971DA-65A0-43E3-BE91-439935A23B4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DF03F-4EF6-44FC-8BEB-15073E953E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A38250-F9A0-4055-95F7-B2DB096645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E24C99-4C70-4FAE-A565-EADD86EC26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DC55F8-04BC-4D9D-8D1C-93B58AD760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57200"/>
            <a:ext cx="2090737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19813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6940EE-862B-4509-87CF-02F8B9F00FF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60DC42-E6CF-4A12-9303-497925882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542F6C-F1A8-4569-88B8-381D95C5DC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4012B7-7880-4315-BDDA-7223C6ABF66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34C448-335B-476B-AE8C-A72B18D719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08920-D564-4B74-B445-DE57393A90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F4AB2-7F1E-492F-A132-A473A4DD84F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1C17371-41DF-4768-8D72-79C8D1A58A14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A66080C-60F6-41BF-A930-3BC8BAEA701F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7219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219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219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219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219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219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219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219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219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219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219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19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19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71463" algn="l" rtl="0" fontAlgn="base">
        <a:spcBef>
          <a:spcPct val="20000"/>
        </a:spcBef>
        <a:spcAft>
          <a:spcPct val="0"/>
        </a:spcAft>
        <a:buClr>
          <a:srgbClr val="0080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255713" indent="-357188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792288" indent="-354013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243138" indent="-2714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þ"/>
        <a:defRPr sz="2400" b="1">
          <a:solidFill>
            <a:schemeClr val="tx1"/>
          </a:solidFill>
          <a:latin typeface="+mn-lt"/>
          <a:ea typeface="+mn-ea"/>
        </a:defRPr>
      </a:lvl5pPr>
      <a:lvl6pPr marL="2700338" indent="-2714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þ"/>
        <a:defRPr sz="2400" b="1">
          <a:solidFill>
            <a:schemeClr val="tx1"/>
          </a:solidFill>
          <a:latin typeface="+mn-lt"/>
          <a:ea typeface="+mn-ea"/>
        </a:defRPr>
      </a:lvl6pPr>
      <a:lvl7pPr marL="3157538" indent="-2714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þ"/>
        <a:defRPr sz="2400" b="1">
          <a:solidFill>
            <a:schemeClr val="tx1"/>
          </a:solidFill>
          <a:latin typeface="+mn-lt"/>
          <a:ea typeface="+mn-ea"/>
        </a:defRPr>
      </a:lvl7pPr>
      <a:lvl8pPr marL="3614738" indent="-2714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þ"/>
        <a:defRPr sz="2400" b="1">
          <a:solidFill>
            <a:schemeClr val="tx1"/>
          </a:solidFill>
          <a:latin typeface="+mn-lt"/>
          <a:ea typeface="+mn-ea"/>
        </a:defRPr>
      </a:lvl8pPr>
      <a:lvl9pPr marL="4071938" indent="-2714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þ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E1D9CAF-D0C4-4731-9537-31033EEEF972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413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413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413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413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413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41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41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413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49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49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49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49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49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49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49" charset="-122"/>
              </a:rPr>
              <a:t>处理器指令系统及汇编语言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827584" y="4435922"/>
            <a:ext cx="8137029" cy="136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sz="3000" b="1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扩展指令</a:t>
            </a:r>
            <a: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—— </a:t>
            </a:r>
            <a:r>
              <a:rPr lang="zh-CN" altLang="en-US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多媒体</a:t>
            </a:r>
            <a: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流媒体</a:t>
            </a:r>
            <a:r>
              <a:rPr lang="en-US" altLang="zh-CN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SIMD</a:t>
            </a:r>
            <a:r>
              <a:rPr lang="zh-CN" altLang="en-US" sz="30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扩展指令集</a:t>
            </a:r>
            <a:endParaRPr lang="zh-CN" altLang="en-US" sz="30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F5654-0C8F-496B-8CB6-47A42A9D4BD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34" y="333375"/>
            <a:ext cx="8524875" cy="3671888"/>
          </a:xfrm>
        </p:spPr>
        <p:txBody>
          <a:bodyPr/>
          <a:lstStyle/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指令集</a:t>
            </a:r>
            <a:endParaRPr lang="en-US" altLang="zh-CN" dirty="0"/>
          </a:p>
          <a:p>
            <a:pPr marL="355600" indent="-355600">
              <a:spcBef>
                <a:spcPct val="0"/>
              </a:spcBef>
            </a:pPr>
            <a:r>
              <a:rPr lang="en-US" altLang="zh-CN" dirty="0"/>
              <a:t>MMX</a:t>
            </a:r>
            <a:r>
              <a:rPr lang="zh-CN" altLang="en-US" dirty="0"/>
              <a:t>指令先进性的体现：</a:t>
            </a:r>
          </a:p>
          <a:p>
            <a:pPr marL="901700" lvl="1" indent="-366713">
              <a:spcBef>
                <a:spcPts val="200"/>
              </a:spcBef>
            </a:pPr>
            <a:r>
              <a:rPr lang="zh-CN" altLang="en-US" dirty="0"/>
              <a:t>比较指令</a:t>
            </a:r>
          </a:p>
          <a:p>
            <a:pPr marL="1435100" lvl="2" indent="-354013">
              <a:spcBef>
                <a:spcPct val="0"/>
              </a:spcBef>
            </a:pPr>
            <a:r>
              <a:rPr lang="zh-CN" altLang="en-US" sz="2400" dirty="0"/>
              <a:t>传统做法：比较、条件转移</a:t>
            </a:r>
            <a:br>
              <a:rPr lang="zh-CN" altLang="en-US" sz="2400" dirty="0"/>
            </a:br>
            <a:r>
              <a:rPr lang="zh-CN" altLang="en-US" sz="2400" dirty="0">
                <a:latin typeface="+mn-ea"/>
              </a:rPr>
              <a:t>→</a:t>
            </a:r>
            <a:r>
              <a:rPr lang="zh-CN" altLang="en-US" sz="2400" dirty="0"/>
              <a:t> 降低了流水线的性能</a:t>
            </a:r>
          </a:p>
          <a:p>
            <a:pPr marL="1435100" lvl="2" indent="-354013">
              <a:spcBef>
                <a:spcPct val="0"/>
              </a:spcBef>
            </a:pPr>
            <a:r>
              <a:rPr lang="zh-CN" altLang="en-US" sz="2400" dirty="0"/>
              <a:t>不建立标志位；建立真假条件</a:t>
            </a:r>
            <a:r>
              <a:rPr lang="zh-CN" altLang="en-US" sz="2400" dirty="0">
                <a:solidFill>
                  <a:srgbClr val="0000FF"/>
                </a:solidFill>
              </a:rPr>
              <a:t>屏蔽字</a:t>
            </a:r>
            <a:r>
              <a:rPr lang="zh-CN" altLang="en-US" sz="2400" dirty="0"/>
              <a:t>，后跟一个逻辑操作，从不同的输入中选择所需要的元素，从而对输入数据并行地分别进行处理。</a:t>
            </a:r>
          </a:p>
          <a:p>
            <a:pPr marL="1435100" lvl="2" indent="-354013">
              <a:spcBef>
                <a:spcPct val="0"/>
              </a:spcBef>
            </a:pPr>
            <a:r>
              <a:rPr lang="zh-CN" altLang="en-US" sz="2400" dirty="0"/>
              <a:t>例：</a:t>
            </a:r>
            <a:r>
              <a:rPr lang="en-US" altLang="zh-CN" sz="2400" dirty="0"/>
              <a:t>PCMPGTW</a:t>
            </a:r>
            <a:r>
              <a:rPr lang="zh-CN" altLang="en-US" sz="2400" dirty="0"/>
              <a:t>指令</a:t>
            </a: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/>
        </p:nvGraphicFramePr>
        <p:xfrm>
          <a:off x="914400" y="3810000"/>
          <a:ext cx="7467600" cy="2671764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63                  48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47                  32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31                  16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15                   0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FFFFh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726076" name="Line 60"/>
          <p:cNvSpPr>
            <a:spLocks noChangeShapeType="1"/>
          </p:cNvSpPr>
          <p:nvPr/>
        </p:nvSpPr>
        <p:spPr bwMode="auto">
          <a:xfrm>
            <a:off x="762000" y="5791200"/>
            <a:ext cx="7696200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29A05F-2596-477C-B5DF-FD53FAA0F94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34" y="333375"/>
            <a:ext cx="6724650" cy="2954338"/>
          </a:xfrm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指令集</a:t>
            </a:r>
            <a:endParaRPr lang="en-US" altLang="zh-CN" dirty="0"/>
          </a:p>
          <a:p>
            <a:pPr marL="355600" indent="-355600">
              <a:spcBef>
                <a:spcPts val="0"/>
              </a:spcBef>
            </a:pPr>
            <a:r>
              <a:rPr lang="en-US" altLang="zh-CN" dirty="0"/>
              <a:t>MMX</a:t>
            </a:r>
            <a:r>
              <a:rPr lang="zh-CN" altLang="en-US" dirty="0"/>
              <a:t>指令先进性的体现：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/>
              <a:t>转换指令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/>
              <a:t>紧缩、解紧缩指令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/>
              <a:t>紧缩指令带有饱和操作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/>
              <a:t>例：</a:t>
            </a:r>
            <a:r>
              <a:rPr lang="en-US" altLang="zh-CN" dirty="0"/>
              <a:t>PACKSSDW</a:t>
            </a:r>
            <a:r>
              <a:rPr lang="zh-CN" altLang="en-US" dirty="0"/>
              <a:t>紧缩指令</a:t>
            </a:r>
          </a:p>
        </p:txBody>
      </p:sp>
      <p:graphicFrame>
        <p:nvGraphicFramePr>
          <p:cNvPr id="728068" name="Group 4"/>
          <p:cNvGraphicFramePr>
            <a:graphicFrameLocks noGrp="1"/>
          </p:cNvGraphicFramePr>
          <p:nvPr/>
        </p:nvGraphicFramePr>
        <p:xfrm>
          <a:off x="990600" y="3505200"/>
          <a:ext cx="3276600" cy="85344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63              32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31                0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8082" name="Group 18"/>
          <p:cNvGraphicFramePr>
            <a:graphicFrameLocks noGrp="1"/>
          </p:cNvGraphicFramePr>
          <p:nvPr/>
        </p:nvGraphicFramePr>
        <p:xfrm>
          <a:off x="4648200" y="3505200"/>
          <a:ext cx="3276600" cy="85344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63              32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31                0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8096" name="Group 32"/>
          <p:cNvGraphicFramePr>
            <a:graphicFrameLocks noGrp="1"/>
          </p:cNvGraphicFramePr>
          <p:nvPr/>
        </p:nvGraphicFramePr>
        <p:xfrm>
          <a:off x="2819400" y="5092700"/>
          <a:ext cx="3276600" cy="853440"/>
        </p:xfrm>
        <a:graphic>
          <a:graphicData uri="http://schemas.openxmlformats.org/drawingml/2006/table">
            <a:tbl>
              <a:tblPr/>
              <a:tblGrid>
                <a:gridCol w="819150"/>
                <a:gridCol w="819150"/>
                <a:gridCol w="819150"/>
                <a:gridCol w="81915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63  48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47  32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118" name="Line 54"/>
          <p:cNvSpPr>
            <a:spLocks noChangeShapeType="1"/>
          </p:cNvSpPr>
          <p:nvPr/>
        </p:nvSpPr>
        <p:spPr bwMode="auto">
          <a:xfrm>
            <a:off x="1828800" y="4343400"/>
            <a:ext cx="137160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8119" name="Line 55"/>
          <p:cNvSpPr>
            <a:spLocks noChangeShapeType="1"/>
          </p:cNvSpPr>
          <p:nvPr/>
        </p:nvSpPr>
        <p:spPr bwMode="auto">
          <a:xfrm>
            <a:off x="3505200" y="4343400"/>
            <a:ext cx="53340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8120" name="Line 56"/>
          <p:cNvSpPr>
            <a:spLocks noChangeShapeType="1"/>
          </p:cNvSpPr>
          <p:nvPr/>
        </p:nvSpPr>
        <p:spPr bwMode="auto">
          <a:xfrm flipH="1">
            <a:off x="4800600" y="4343400"/>
            <a:ext cx="68580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8121" name="Line 57"/>
          <p:cNvSpPr>
            <a:spLocks noChangeShapeType="1"/>
          </p:cNvSpPr>
          <p:nvPr/>
        </p:nvSpPr>
        <p:spPr bwMode="auto">
          <a:xfrm flipH="1">
            <a:off x="5715000" y="4343400"/>
            <a:ext cx="137160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825C0-2DF0-402B-9FD3-5BFBD3E7634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8839200" cy="5292725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zh-CN" altLang="en-US"/>
              <a:t>总结：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/>
              <a:t>SIMD</a:t>
            </a:r>
            <a:r>
              <a:rPr lang="zh-CN" altLang="en-US"/>
              <a:t>并行处理指令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/>
              <a:t>为扩充</a:t>
            </a:r>
            <a:r>
              <a:rPr lang="en-US" altLang="zh-CN"/>
              <a:t>CPU</a:t>
            </a:r>
            <a:r>
              <a:rPr lang="zh-CN" altLang="en-US"/>
              <a:t>多媒体、通信功能而设计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/>
              <a:t>Intel</a:t>
            </a:r>
            <a:r>
              <a:rPr lang="zh-CN" altLang="en-US"/>
              <a:t>提供用</a:t>
            </a:r>
            <a:r>
              <a:rPr lang="en-US" altLang="zh-CN"/>
              <a:t>MMX</a:t>
            </a:r>
            <a:r>
              <a:rPr lang="zh-CN" altLang="en-US"/>
              <a:t>指令实现的面向多媒体应用的标准函数库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21296" y="2276872"/>
            <a:ext cx="7571184" cy="15121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多媒体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流媒体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扩展指令集：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SSE/SSE2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</a:t>
            </a:r>
            <a:endParaRPr lang="zh-CN" altLang="en-US" sz="36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0911" y="3717033"/>
            <a:ext cx="6463456" cy="585733"/>
            <a:chOff x="1420911" y="3717033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990824" y="315024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69245" y="314868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53422" y="314868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31843" y="314712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直接连接符 10"/>
          <p:cNvCxnSpPr/>
          <p:nvPr/>
        </p:nvCxnSpPr>
        <p:spPr bwMode="auto">
          <a:xfrm>
            <a:off x="1187624" y="2420888"/>
            <a:ext cx="0" cy="1800200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95176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040C6-1A69-46FA-9798-5DBCB11FC0C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5589588"/>
            <a:ext cx="8785225" cy="1008062"/>
          </a:xfrm>
        </p:spPr>
        <p:txBody>
          <a:bodyPr/>
          <a:lstStyle/>
          <a:p>
            <a:pPr marL="355600" indent="-355600" algn="ctr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SSE</a:t>
            </a:r>
            <a:r>
              <a:rPr lang="zh-CN" altLang="en-US">
                <a:solidFill>
                  <a:schemeClr val="bg2"/>
                </a:solidFill>
              </a:rPr>
              <a:t>指令寄存器分布环境</a:t>
            </a:r>
          </a:p>
          <a:p>
            <a:pPr marL="355600" indent="-355600" algn="ctr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（具有</a:t>
            </a:r>
            <a:r>
              <a:rPr lang="en-US" altLang="zh-CN">
                <a:solidFill>
                  <a:schemeClr val="bg2"/>
                </a:solidFill>
              </a:rPr>
              <a:t>SSE</a:t>
            </a:r>
            <a:r>
              <a:rPr lang="zh-CN" altLang="en-US">
                <a:solidFill>
                  <a:schemeClr val="bg2"/>
                </a:solidFill>
              </a:rPr>
              <a:t>指令的处理器的</a:t>
            </a:r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寄存器结构</a:t>
            </a:r>
            <a:r>
              <a:rPr lang="zh-CN" altLang="en-US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323850" y="1628775"/>
            <a:ext cx="5256213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 b="1">
                <a:latin typeface="Times New Roman" pitchFamily="18" charset="0"/>
              </a:rPr>
              <a:t>xmm</a:t>
            </a:r>
            <a:r>
              <a:rPr lang="zh-CN" altLang="en-US" sz="2000" b="1">
                <a:latin typeface="Times New Roman" pitchFamily="18" charset="0"/>
              </a:rPr>
              <a:t>寄存器（</a:t>
            </a:r>
            <a:r>
              <a:rPr lang="en-US" altLang="zh-CN" sz="2000" b="1">
                <a:latin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</a:rPr>
              <a:t>个</a:t>
            </a:r>
            <a:r>
              <a:rPr lang="en-US" altLang="zh-CN" sz="2000" b="1">
                <a:latin typeface="Times New Roman" pitchFamily="18" charset="0"/>
              </a:rPr>
              <a:t>128</a:t>
            </a:r>
            <a:r>
              <a:rPr lang="zh-CN" altLang="en-US" sz="2000" b="1">
                <a:latin typeface="Times New Roman" pitchFamily="18" charset="0"/>
              </a:rPr>
              <a:t>位）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4067175" y="2420938"/>
            <a:ext cx="1512888" cy="358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 b="1">
                <a:latin typeface="Times New Roman" pitchFamily="18" charset="0"/>
              </a:rPr>
              <a:t>32</a:t>
            </a:r>
            <a:r>
              <a:rPr lang="zh-CN" altLang="en-US" sz="2000" b="1">
                <a:latin typeface="Times New Roman" pitchFamily="18" charset="0"/>
              </a:rPr>
              <a:t>位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122488" y="2420938"/>
            <a:ext cx="19446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MXCSR</a:t>
            </a:r>
            <a:r>
              <a:rPr lang="zh-CN" altLang="en-US" sz="2000" b="1">
                <a:latin typeface="Times New Roman" pitchFamily="18" charset="0"/>
              </a:rPr>
              <a:t>寄存器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627313" y="3070225"/>
            <a:ext cx="29527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 b="1">
                <a:latin typeface="Times New Roman" pitchFamily="18" charset="0"/>
              </a:rPr>
              <a:t>MMX</a:t>
            </a:r>
            <a:r>
              <a:rPr lang="zh-CN" altLang="en-US" sz="2000" b="1">
                <a:latin typeface="Times New Roman" pitchFamily="18" charset="0"/>
              </a:rPr>
              <a:t>寄存器（</a:t>
            </a:r>
            <a:r>
              <a:rPr lang="en-US" altLang="zh-CN" sz="2000" b="1">
                <a:latin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</a:rPr>
              <a:t>个</a:t>
            </a:r>
            <a:r>
              <a:rPr lang="en-US" altLang="zh-CN" sz="2000" b="1">
                <a:latin typeface="Times New Roman" pitchFamily="18" charset="0"/>
              </a:rPr>
              <a:t>64</a:t>
            </a:r>
            <a:r>
              <a:rPr lang="zh-CN" altLang="en-US" sz="2000" b="1">
                <a:latin typeface="Times New Roman" pitchFamily="18" charset="0"/>
              </a:rPr>
              <a:t>位）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4067175" y="3789363"/>
            <a:ext cx="15128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000" b="1">
                <a:latin typeface="Times New Roman" pitchFamily="18" charset="0"/>
              </a:rPr>
              <a:t>通用寄存器</a:t>
            </a:r>
            <a:br>
              <a:rPr lang="zh-CN" altLang="en-US" sz="2000" b="1">
                <a:latin typeface="Times New Roman" pitchFamily="18" charset="0"/>
              </a:rPr>
            </a:br>
            <a:r>
              <a:rPr lang="en-US" altLang="zh-CN" sz="2000" b="1">
                <a:latin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</a:rPr>
              <a:t>个</a:t>
            </a:r>
            <a:r>
              <a:rPr lang="en-US" altLang="zh-CN" sz="2000" b="1">
                <a:latin typeface="Times New Roman" pitchFamily="18" charset="0"/>
              </a:rPr>
              <a:t>32</a:t>
            </a:r>
            <a:r>
              <a:rPr lang="zh-CN" altLang="en-US" sz="2000" b="1">
                <a:latin typeface="Times New Roman" pitchFamily="18" charset="0"/>
              </a:rPr>
              <a:t>位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4067175" y="4724400"/>
            <a:ext cx="1512888" cy="358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 b="1">
                <a:latin typeface="Times New Roman" pitchFamily="18" charset="0"/>
              </a:rPr>
              <a:t>32</a:t>
            </a:r>
            <a:r>
              <a:rPr lang="zh-CN" altLang="en-US" sz="2000" b="1">
                <a:latin typeface="Times New Roman" pitchFamily="18" charset="0"/>
              </a:rPr>
              <a:t>位</a:t>
            </a: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1908175" y="4724400"/>
            <a:ext cx="21590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EFLAGS</a:t>
            </a:r>
            <a:r>
              <a:rPr lang="zh-CN" altLang="en-US" sz="2000" b="1">
                <a:latin typeface="Times New Roman" pitchFamily="18" charset="0"/>
              </a:rPr>
              <a:t>寄存器</a:t>
            </a:r>
          </a:p>
        </p:txBody>
      </p:sp>
      <p:sp>
        <p:nvSpPr>
          <p:cNvPr id="732171" name="Rectangle 11"/>
          <p:cNvSpPr>
            <a:spLocks noChangeArrowheads="1"/>
          </p:cNvSpPr>
          <p:nvPr/>
        </p:nvSpPr>
        <p:spPr bwMode="auto">
          <a:xfrm>
            <a:off x="6443663" y="1844675"/>
            <a:ext cx="1512887" cy="32400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6443663" y="1341438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地址空间</a:t>
            </a:r>
          </a:p>
        </p:txBody>
      </p:sp>
      <p:sp>
        <p:nvSpPr>
          <p:cNvPr id="732173" name="Text Box 13"/>
          <p:cNvSpPr txBox="1">
            <a:spLocks noChangeArrowheads="1"/>
          </p:cNvSpPr>
          <p:nvPr/>
        </p:nvSpPr>
        <p:spPr bwMode="auto">
          <a:xfrm>
            <a:off x="7885113" y="1773238"/>
            <a:ext cx="8651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2</a:t>
            </a:r>
            <a:r>
              <a:rPr lang="en-US" altLang="zh-CN" sz="2000" b="1" baseline="30000"/>
              <a:t>32</a:t>
            </a:r>
            <a:r>
              <a:rPr lang="en-US" altLang="zh-CN" sz="2000" b="1"/>
              <a:t>-1</a:t>
            </a:r>
          </a:p>
        </p:txBody>
      </p:sp>
      <p:sp>
        <p:nvSpPr>
          <p:cNvPr id="732174" name="Text Box 14"/>
          <p:cNvSpPr txBox="1">
            <a:spLocks noChangeArrowheads="1"/>
          </p:cNvSpPr>
          <p:nvPr/>
        </p:nvSpPr>
        <p:spPr bwMode="auto">
          <a:xfrm>
            <a:off x="7740650" y="4724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</a:t>
            </a:r>
          </a:p>
        </p:txBody>
      </p:sp>
      <p:sp>
        <p:nvSpPr>
          <p:cNvPr id="732175" name="AutoShape 15"/>
          <p:cNvSpPr>
            <a:spLocks noChangeArrowheads="1"/>
          </p:cNvSpPr>
          <p:nvPr/>
        </p:nvSpPr>
        <p:spPr bwMode="auto">
          <a:xfrm>
            <a:off x="179388" y="1412875"/>
            <a:ext cx="5545137" cy="1511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（二）</a:t>
            </a:r>
            <a:r>
              <a:rPr lang="en-US" altLang="zh-CN" dirty="0" smtClean="0">
                <a:solidFill>
                  <a:srgbClr val="FF6600"/>
                </a:solidFill>
              </a:rPr>
              <a:t>SSE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0EC462-FB72-4253-839A-AA4DEB4D001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856662" cy="5184775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 dirty="0"/>
              <a:t>SSE</a:t>
            </a:r>
            <a:r>
              <a:rPr lang="zh-CN" altLang="en-US" dirty="0"/>
              <a:t>指令集主要增加了对</a:t>
            </a:r>
            <a:r>
              <a:rPr lang="zh-CN" altLang="en-US" dirty="0">
                <a:solidFill>
                  <a:srgbClr val="FF0000"/>
                </a:solidFill>
              </a:rPr>
              <a:t>浮点数</a:t>
            </a:r>
            <a:r>
              <a:rPr lang="en-US" altLang="zh-CN" dirty="0">
                <a:solidFill>
                  <a:srgbClr val="0000FF"/>
                </a:solidFill>
              </a:rPr>
              <a:t>SIMD</a:t>
            </a:r>
            <a:r>
              <a:rPr lang="zh-CN" altLang="en-US" dirty="0">
                <a:solidFill>
                  <a:srgbClr val="0000FF"/>
                </a:solidFill>
              </a:rPr>
              <a:t>操作</a:t>
            </a:r>
            <a:r>
              <a:rPr lang="zh-CN" altLang="en-US" dirty="0"/>
              <a:t>的支持，可以将</a:t>
            </a:r>
            <a:r>
              <a:rPr lang="en-US" altLang="zh-CN" dirty="0"/>
              <a:t>128</a:t>
            </a:r>
            <a:r>
              <a:rPr lang="zh-CN" altLang="en-US" dirty="0"/>
              <a:t>位分解为多个浮点数，然后进行同时处理，加快处理速度。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/>
              <a:t>数据类型：</a:t>
            </a:r>
            <a:r>
              <a:rPr lang="en-US" altLang="zh-CN" dirty="0"/>
              <a:t>128</a:t>
            </a:r>
            <a:r>
              <a:rPr lang="zh-CN" altLang="en-US" dirty="0"/>
              <a:t>位打包单精度浮点数据类型，包含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独立的</a:t>
            </a:r>
            <a:r>
              <a:rPr lang="en-US" altLang="zh-CN" dirty="0"/>
              <a:t>32</a:t>
            </a:r>
            <a:r>
              <a:rPr lang="zh-CN" altLang="en-US" dirty="0"/>
              <a:t>位的符合</a:t>
            </a:r>
            <a:r>
              <a:rPr lang="en-US" altLang="zh-CN" dirty="0"/>
              <a:t>IEEE</a:t>
            </a:r>
            <a:r>
              <a:rPr lang="zh-CN" altLang="en-US" dirty="0"/>
              <a:t>标准的</a:t>
            </a:r>
            <a:r>
              <a:rPr lang="zh-CN" altLang="en-US" dirty="0">
                <a:solidFill>
                  <a:srgbClr val="FF0000"/>
                </a:solidFill>
              </a:rPr>
              <a:t>单精度浮点数</a:t>
            </a:r>
            <a:r>
              <a:rPr lang="zh-CN" altLang="en-US" dirty="0"/>
              <a:t>。</a:t>
            </a:r>
            <a:endParaRPr lang="zh-CN" altLang="en-US" sz="2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（二）</a:t>
            </a:r>
            <a:r>
              <a:rPr lang="en-US" altLang="zh-CN" dirty="0" smtClean="0">
                <a:solidFill>
                  <a:srgbClr val="FF6600"/>
                </a:solidFill>
              </a:rPr>
              <a:t>SSE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383E1-D7FD-4D74-BBD9-CAC3D39B827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56662" cy="5473700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/>
              <a:t>SSE</a:t>
            </a:r>
            <a:r>
              <a:rPr lang="zh-CN" altLang="en-US"/>
              <a:t>指令：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数据传送指令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算数运算指令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逻辑运算指令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比较运算指令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混洗运算指令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格式转换指令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zh-CN" altLang="en-US"/>
              <a:t>状态管理指令</a:t>
            </a:r>
          </a:p>
          <a:p>
            <a:pPr marL="812800" lvl="1" indent="-277813">
              <a:spcBef>
                <a:spcPct val="10000"/>
              </a:spcBef>
            </a:pPr>
            <a:r>
              <a:rPr lang="en-US" altLang="zh-CN"/>
              <a:t>Cache</a:t>
            </a:r>
            <a:r>
              <a:rPr lang="zh-CN" altLang="en-US"/>
              <a:t>控制、内存排序指令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（二）</a:t>
            </a:r>
            <a:r>
              <a:rPr lang="en-US" altLang="zh-CN" dirty="0" smtClean="0">
                <a:solidFill>
                  <a:srgbClr val="FF6600"/>
                </a:solidFill>
              </a:rPr>
              <a:t>SSE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5391F8-F54F-4BFD-92DA-CA5CA5D161A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856662" cy="5113338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zh-CN" altLang="en-US"/>
              <a:t>由 </a:t>
            </a:r>
            <a:r>
              <a:rPr lang="en-US" altLang="zh-CN"/>
              <a:t>Pentium 4 </a:t>
            </a:r>
            <a:r>
              <a:rPr lang="zh-CN" altLang="en-US"/>
              <a:t>处理器和 </a:t>
            </a:r>
            <a:r>
              <a:rPr lang="en-US" altLang="zh-CN"/>
              <a:t>Pentium Xeon </a:t>
            </a:r>
            <a:r>
              <a:rPr lang="zh-CN" altLang="en-US"/>
              <a:t>处理器引入。</a:t>
            </a:r>
          </a:p>
          <a:p>
            <a:pPr marL="355600" indent="-355600">
              <a:spcBef>
                <a:spcPct val="10000"/>
              </a:spcBef>
            </a:pPr>
            <a:r>
              <a:rPr lang="en-US" altLang="zh-CN"/>
              <a:t>SSE2</a:t>
            </a:r>
            <a:r>
              <a:rPr lang="zh-CN" altLang="en-US"/>
              <a:t>对</a:t>
            </a:r>
            <a:r>
              <a:rPr lang="en-US" altLang="zh-CN"/>
              <a:t>xmm</a:t>
            </a:r>
            <a:r>
              <a:rPr lang="zh-CN" altLang="en-US"/>
              <a:t>寄存器定义了可以进行</a:t>
            </a:r>
            <a:r>
              <a:rPr lang="zh-CN" altLang="en-US">
                <a:solidFill>
                  <a:srgbClr val="FF0000"/>
                </a:solidFill>
              </a:rPr>
              <a:t>整数运算</a:t>
            </a:r>
            <a:r>
              <a:rPr lang="zh-CN" altLang="en-US"/>
              <a:t>的多种数据类型，并引入了新的用于</a:t>
            </a:r>
            <a:r>
              <a:rPr lang="en-US" altLang="zh-CN">
                <a:solidFill>
                  <a:srgbClr val="0000FF"/>
                </a:solidFill>
              </a:rPr>
              <a:t>SIMD</a:t>
            </a:r>
            <a:r>
              <a:rPr lang="zh-CN" altLang="en-US">
                <a:solidFill>
                  <a:srgbClr val="0000FF"/>
                </a:solidFill>
              </a:rPr>
              <a:t>运算</a:t>
            </a:r>
            <a:r>
              <a:rPr lang="zh-CN" altLang="en-US"/>
              <a:t>的指令，进一步增强了对音频、视频等多媒体数据的处理能力。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（三）</a:t>
            </a:r>
            <a:r>
              <a:rPr lang="en-US" altLang="zh-CN" dirty="0" smtClean="0">
                <a:solidFill>
                  <a:srgbClr val="FF6600"/>
                </a:solidFill>
              </a:rPr>
              <a:t>SSE2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FB99D-DA9A-4465-A29B-0E712C2DDD2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95047"/>
            <a:ext cx="8856662" cy="5447066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 dirty="0"/>
              <a:t>SSE2</a:t>
            </a:r>
            <a:r>
              <a:rPr lang="zh-CN" altLang="en-US" dirty="0"/>
              <a:t>数据类型：</a:t>
            </a:r>
          </a:p>
        </p:txBody>
      </p:sp>
      <p:graphicFrame>
        <p:nvGraphicFramePr>
          <p:cNvPr id="736260" name="Group 4"/>
          <p:cNvGraphicFramePr>
            <a:graphicFrameLocks noGrp="1"/>
          </p:cNvGraphicFramePr>
          <p:nvPr/>
        </p:nvGraphicFramePr>
        <p:xfrm>
          <a:off x="395288" y="3808413"/>
          <a:ext cx="6503987" cy="457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419" name="Group 163"/>
          <p:cNvGraphicFramePr>
            <a:graphicFrameLocks noGrp="1"/>
          </p:cNvGraphicFramePr>
          <p:nvPr/>
        </p:nvGraphicFramePr>
        <p:xfrm>
          <a:off x="395288" y="2847975"/>
          <a:ext cx="6503987" cy="4572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7987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316" name="Group 60"/>
          <p:cNvGraphicFramePr>
            <a:graphicFrameLocks noGrp="1"/>
          </p:cNvGraphicFramePr>
          <p:nvPr/>
        </p:nvGraphicFramePr>
        <p:xfrm>
          <a:off x="395288" y="4768850"/>
          <a:ext cx="6503987" cy="457200"/>
        </p:xfrm>
        <a:graphic>
          <a:graphicData uri="http://schemas.openxmlformats.org/drawingml/2006/table">
            <a:tbl>
              <a:tblPr/>
              <a:tblGrid>
                <a:gridCol w="1625600"/>
                <a:gridCol w="1627187"/>
                <a:gridCol w="1625600"/>
                <a:gridCol w="16256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328" name="Group 72"/>
          <p:cNvGraphicFramePr>
            <a:graphicFrameLocks noGrp="1"/>
          </p:cNvGraphicFramePr>
          <p:nvPr/>
        </p:nvGraphicFramePr>
        <p:xfrm>
          <a:off x="395288" y="5703888"/>
          <a:ext cx="6503987" cy="457200"/>
        </p:xfrm>
        <a:graphic>
          <a:graphicData uri="http://schemas.openxmlformats.org/drawingml/2006/table">
            <a:tbl>
              <a:tblPr/>
              <a:tblGrid>
                <a:gridCol w="3252787"/>
                <a:gridCol w="32512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336" name="Group 80"/>
          <p:cNvGraphicFramePr>
            <a:graphicFrameLocks noGrp="1"/>
          </p:cNvGraphicFramePr>
          <p:nvPr/>
        </p:nvGraphicFramePr>
        <p:xfrm>
          <a:off x="395288" y="1982788"/>
          <a:ext cx="6503987" cy="457200"/>
        </p:xfrm>
        <a:graphic>
          <a:graphicData uri="http://schemas.openxmlformats.org/drawingml/2006/table">
            <a:tbl>
              <a:tblPr/>
              <a:tblGrid>
                <a:gridCol w="3252787"/>
                <a:gridCol w="32512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418" name="Group 162"/>
          <p:cNvGraphicFramePr>
            <a:graphicFrameLocks noGrp="1"/>
          </p:cNvGraphicFramePr>
          <p:nvPr/>
        </p:nvGraphicFramePr>
        <p:xfrm>
          <a:off x="395288" y="2409825"/>
          <a:ext cx="6503987" cy="36576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420" name="Group 164"/>
          <p:cNvGraphicFramePr>
            <a:graphicFrameLocks noGrp="1"/>
          </p:cNvGraphicFramePr>
          <p:nvPr/>
        </p:nvGraphicFramePr>
        <p:xfrm>
          <a:off x="395288" y="3279775"/>
          <a:ext cx="6503987" cy="36576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447" name="Group 191"/>
          <p:cNvGraphicFramePr>
            <a:graphicFrameLocks noGrp="1"/>
          </p:cNvGraphicFramePr>
          <p:nvPr/>
        </p:nvGraphicFramePr>
        <p:xfrm>
          <a:off x="395288" y="4216400"/>
          <a:ext cx="6503987" cy="36576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474" name="Group 218"/>
          <p:cNvGraphicFramePr>
            <a:graphicFrameLocks noGrp="1"/>
          </p:cNvGraphicFramePr>
          <p:nvPr/>
        </p:nvGraphicFramePr>
        <p:xfrm>
          <a:off x="395288" y="5151438"/>
          <a:ext cx="6503987" cy="36576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501" name="Group 245"/>
          <p:cNvGraphicFramePr>
            <a:graphicFrameLocks noGrp="1"/>
          </p:cNvGraphicFramePr>
          <p:nvPr/>
        </p:nvGraphicFramePr>
        <p:xfrm>
          <a:off x="395288" y="6088063"/>
          <a:ext cx="6503987" cy="36576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4387"/>
                <a:gridCol w="812800"/>
                <a:gridCol w="812800"/>
                <a:gridCol w="812800"/>
                <a:gridCol w="812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6528" name="Text Box 272"/>
          <p:cNvSpPr txBox="1">
            <a:spLocks noChangeArrowheads="1"/>
          </p:cNvSpPr>
          <p:nvPr/>
        </p:nvSpPr>
        <p:spPr bwMode="auto">
          <a:xfrm>
            <a:off x="6948488" y="1790700"/>
            <a:ext cx="1871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位打包</a:t>
            </a:r>
            <a:b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</a:rPr>
              <a:t>双精度</a:t>
            </a:r>
            <a:r>
              <a:rPr lang="zh-CN" altLang="en-US" sz="2000" b="1">
                <a:solidFill>
                  <a:srgbClr val="CC0000"/>
                </a:solidFill>
                <a:latin typeface="Times New Roman" pitchFamily="18" charset="0"/>
              </a:rPr>
              <a:t>浮点数</a:t>
            </a:r>
          </a:p>
        </p:txBody>
      </p:sp>
      <p:sp>
        <p:nvSpPr>
          <p:cNvPr id="736529" name="Text Box 273"/>
          <p:cNvSpPr txBox="1">
            <a:spLocks noChangeArrowheads="1"/>
          </p:cNvSpPr>
          <p:nvPr/>
        </p:nvSpPr>
        <p:spPr bwMode="auto">
          <a:xfrm>
            <a:off x="6948488" y="2708275"/>
            <a:ext cx="1871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位打包</a:t>
            </a:r>
            <a:b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字节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736530" name="Text Box 274"/>
          <p:cNvSpPr txBox="1">
            <a:spLocks noChangeArrowheads="1"/>
          </p:cNvSpPr>
          <p:nvPr/>
        </p:nvSpPr>
        <p:spPr bwMode="auto">
          <a:xfrm>
            <a:off x="6948488" y="3644900"/>
            <a:ext cx="1871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位打包</a:t>
            </a:r>
            <a:b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字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736531" name="Text Box 275"/>
          <p:cNvSpPr txBox="1">
            <a:spLocks noChangeArrowheads="1"/>
          </p:cNvSpPr>
          <p:nvPr/>
        </p:nvSpPr>
        <p:spPr bwMode="auto">
          <a:xfrm>
            <a:off x="6948488" y="4652963"/>
            <a:ext cx="1871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位打包</a:t>
            </a:r>
            <a:b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双字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736532" name="Text Box 276"/>
          <p:cNvSpPr txBox="1">
            <a:spLocks noChangeArrowheads="1"/>
          </p:cNvSpPr>
          <p:nvPr/>
        </p:nvSpPr>
        <p:spPr bwMode="auto">
          <a:xfrm>
            <a:off x="6948488" y="5589588"/>
            <a:ext cx="1871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位打包</a:t>
            </a:r>
            <a:b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四字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736533" name="AutoShape 27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5492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（三）</a:t>
            </a:r>
            <a:r>
              <a:rPr lang="en-US" altLang="zh-CN" dirty="0" smtClean="0">
                <a:solidFill>
                  <a:srgbClr val="FF6600"/>
                </a:solidFill>
              </a:rPr>
              <a:t>SSE2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C2429-E10A-48B2-B681-DD1360E1370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856662" cy="5041900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 dirty="0"/>
              <a:t>SSE2</a:t>
            </a:r>
            <a:r>
              <a:rPr lang="zh-CN" altLang="en-US" dirty="0"/>
              <a:t>指令集中的指令类型：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/>
              <a:t>打包标量</a:t>
            </a:r>
            <a:r>
              <a:rPr lang="zh-CN" altLang="en-US" dirty="0">
                <a:solidFill>
                  <a:srgbClr val="FF0000"/>
                </a:solidFill>
              </a:rPr>
              <a:t>双精度浮点</a:t>
            </a:r>
            <a:r>
              <a:rPr lang="zh-CN" altLang="en-US" dirty="0"/>
              <a:t>运算指令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/>
              <a:t>64</a:t>
            </a:r>
            <a:r>
              <a:rPr lang="zh-CN" altLang="en-US" dirty="0"/>
              <a:t>位和</a:t>
            </a:r>
            <a:r>
              <a:rPr lang="en-US" altLang="zh-CN" dirty="0"/>
              <a:t>128</a:t>
            </a:r>
            <a:r>
              <a:rPr lang="zh-CN" altLang="en-US" dirty="0"/>
              <a:t>位</a:t>
            </a:r>
            <a:r>
              <a:rPr lang="en-US" altLang="zh-CN" dirty="0"/>
              <a:t>SIMD</a:t>
            </a:r>
            <a:r>
              <a:rPr lang="zh-CN" altLang="en-US" dirty="0">
                <a:solidFill>
                  <a:srgbClr val="FF0000"/>
                </a:solidFill>
              </a:rPr>
              <a:t>整数运算</a:t>
            </a:r>
            <a:r>
              <a:rPr lang="zh-CN" altLang="en-US" dirty="0"/>
              <a:t>指令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/>
              <a:t>MMX</a:t>
            </a:r>
            <a:r>
              <a:rPr lang="zh-CN" altLang="en-US" dirty="0"/>
              <a:t>和</a:t>
            </a:r>
            <a:r>
              <a:rPr lang="en-US" altLang="zh-CN" dirty="0"/>
              <a:t>SSE</a:t>
            </a:r>
            <a:r>
              <a:rPr lang="zh-CN" altLang="en-US" dirty="0"/>
              <a:t>指令的</a:t>
            </a:r>
            <a:r>
              <a:rPr lang="en-US" altLang="zh-CN" dirty="0"/>
              <a:t>128</a:t>
            </a:r>
            <a:r>
              <a:rPr lang="zh-CN" altLang="en-US" dirty="0"/>
              <a:t>位扩展整数指令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/>
              <a:t>Cache</a:t>
            </a:r>
            <a:r>
              <a:rPr lang="zh-CN" altLang="en-US" dirty="0"/>
              <a:t>控制、内存排序指令</a:t>
            </a:r>
          </a:p>
          <a:p>
            <a:pPr marL="355600" indent="-355600">
              <a:spcBef>
                <a:spcPct val="10000"/>
              </a:spcBef>
            </a:pPr>
            <a:endParaRPr lang="en-US" altLang="zh-CN" dirty="0"/>
          </a:p>
          <a:p>
            <a:pPr marL="355600" indent="-355600">
              <a:spcBef>
                <a:spcPct val="10000"/>
              </a:spcBef>
            </a:pPr>
            <a:r>
              <a:rPr lang="en-US" altLang="zh-CN" dirty="0"/>
              <a:t>SSE2</a:t>
            </a:r>
            <a:r>
              <a:rPr lang="zh-CN" altLang="en-US" dirty="0"/>
              <a:t>指令中大部分是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MMX</a:t>
            </a:r>
            <a:r>
              <a:rPr lang="zh-CN" altLang="en-US" dirty="0"/>
              <a:t>指令的</a:t>
            </a:r>
            <a:r>
              <a:rPr lang="en-US" altLang="zh-CN" dirty="0"/>
              <a:t>128</a:t>
            </a:r>
            <a:r>
              <a:rPr lang="zh-CN" altLang="en-US" dirty="0"/>
              <a:t>位扩展。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（三）</a:t>
            </a:r>
            <a:r>
              <a:rPr lang="en-US" altLang="zh-CN" dirty="0" smtClean="0">
                <a:solidFill>
                  <a:srgbClr val="FF6600"/>
                </a:solidFill>
              </a:rPr>
              <a:t>SSE2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21296" y="2276872"/>
            <a:ext cx="7571184" cy="15121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多媒体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流媒体</a:t>
            </a:r>
            <a:r>
              <a:rPr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扩展指令集：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</a:t>
            </a:r>
            <a:endParaRPr lang="zh-CN" altLang="en-US" sz="36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0911" y="3717033"/>
            <a:ext cx="6463456" cy="585733"/>
            <a:chOff x="1420911" y="3717033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990824" y="315024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69245" y="314868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53422" y="314868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31843" y="314712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直接连接符 10"/>
          <p:cNvCxnSpPr/>
          <p:nvPr/>
        </p:nvCxnSpPr>
        <p:spPr bwMode="auto">
          <a:xfrm>
            <a:off x="1187624" y="2420888"/>
            <a:ext cx="0" cy="1800200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42135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49" charset="-122"/>
              </a:rPr>
              <a:t>微机原理及接口技术</a:t>
            </a:r>
            <a:endParaRPr lang="zh-CN" altLang="en-US" sz="4400" b="0">
              <a:solidFill>
                <a:srgbClr val="FFFFFF"/>
              </a:solidFill>
              <a:ea typeface="黑体" pitchFamily="49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FFFFFF"/>
                </a:solidFill>
                <a:ea typeface="黑体" pitchFamily="49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ea typeface="黑体" pitchFamily="49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ea typeface="黑体" pitchFamily="49" charset="-122"/>
              </a:rPr>
              <a:t>章  </a:t>
            </a:r>
            <a:r>
              <a:rPr lang="en-US" altLang="zh-CN" sz="4000" b="0">
                <a:solidFill>
                  <a:srgbClr val="FFFFFF"/>
                </a:solidFill>
                <a:ea typeface="黑体" pitchFamily="49" charset="-122"/>
              </a:rPr>
              <a:t>Intel</a:t>
            </a:r>
            <a:r>
              <a:rPr lang="zh-CN" altLang="en-US" sz="4000" b="0">
                <a:solidFill>
                  <a:srgbClr val="FFFFFF"/>
                </a:solidFill>
                <a:ea typeface="黑体" pitchFamily="49" charset="-122"/>
              </a:rPr>
              <a:t>处理器指令系统及汇编语言</a:t>
            </a:r>
          </a:p>
        </p:txBody>
      </p:sp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2124075" y="4579938"/>
            <a:ext cx="68405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400" b="1" dirty="0" smtClean="0">
                <a:ea typeface="黑体" panose="02010609060101010101" pitchFamily="49" charset="-122"/>
                <a:cs typeface="Arial" panose="020B0604020202020204" pitchFamily="34" charset="0"/>
              </a:rPr>
              <a:t>十二、</a:t>
            </a:r>
            <a:r>
              <a:rPr lang="zh-CN" altLang="en-US" sz="3400" b="1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汇编语言</a:t>
            </a:r>
            <a:r>
              <a:rPr lang="zh-CN" altLang="en-US" sz="3400" b="1" dirty="0"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zh-CN" altLang="en-US" sz="34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高级语言</a:t>
            </a:r>
            <a:r>
              <a:rPr lang="zh-CN" altLang="en-US" sz="3400" b="1" dirty="0">
                <a:ea typeface="黑体" panose="02010609060101010101" pitchFamily="49" charset="-122"/>
                <a:cs typeface="Arial" panose="020B0604020202020204" pitchFamily="34" charset="0"/>
              </a:rPr>
              <a:t>的接口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1AC69-4085-47D1-B992-82FD44D770B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362950" cy="4535487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高级语言</a:t>
            </a:r>
            <a:r>
              <a:rPr lang="zh-CN" altLang="en-US" dirty="0"/>
              <a:t>使程序员从大量细节中解脱出来，从而加快项目的进度。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汇编语言</a:t>
            </a:r>
            <a:r>
              <a:rPr lang="zh-CN" altLang="en-US" dirty="0"/>
              <a:t>仍然广泛用于：</a:t>
            </a:r>
          </a:p>
          <a:p>
            <a:pPr lvl="1"/>
            <a:r>
              <a:rPr lang="zh-CN" altLang="en-US" dirty="0">
                <a:solidFill>
                  <a:srgbClr val="D60093"/>
                </a:solidFill>
              </a:rPr>
              <a:t>配置硬件</a:t>
            </a:r>
            <a:r>
              <a:rPr lang="zh-CN" altLang="en-US" dirty="0"/>
              <a:t>设备；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zh-CN" altLang="en-US" dirty="0"/>
              <a:t>程序执行的</a:t>
            </a:r>
            <a:r>
              <a:rPr lang="zh-CN" altLang="en-US" dirty="0">
                <a:solidFill>
                  <a:srgbClr val="FF0000"/>
                </a:solidFill>
              </a:rPr>
              <a:t>速度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zh-CN" altLang="en-US" dirty="0"/>
              <a:t>程序的尺寸</a:t>
            </a:r>
            <a:r>
              <a:rPr lang="zh-CN" altLang="en-US" dirty="0">
                <a:solidFill>
                  <a:srgbClr val="FF0000"/>
                </a:solidFill>
              </a:rPr>
              <a:t>大小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bg2"/>
                </a:solidFill>
                <a:ea typeface="黑体" pitchFamily="49" charset="-122"/>
              </a:rPr>
              <a:t>汇编语言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bg2"/>
                </a:solidFill>
                <a:ea typeface="黑体" pitchFamily="49" charset="-122"/>
              </a:rPr>
              <a:t>高级语言</a:t>
            </a:r>
            <a:r>
              <a:rPr lang="zh-CN" altLang="en-US" dirty="0"/>
              <a:t>的接口：</a:t>
            </a:r>
            <a:r>
              <a:rPr lang="zh-CN" altLang="en-US" sz="3200" dirty="0">
                <a:solidFill>
                  <a:srgbClr val="CC0066"/>
                </a:solidFill>
                <a:ea typeface="楷体_GB2312" pitchFamily="49" charset="-122"/>
              </a:rPr>
              <a:t>以</a:t>
            </a:r>
            <a:r>
              <a:rPr lang="en-US" altLang="zh-CN" sz="3200" dirty="0">
                <a:solidFill>
                  <a:srgbClr val="CC0066"/>
                </a:solidFill>
                <a:ea typeface="楷体_GB2312" pitchFamily="49" charset="-122"/>
              </a:rPr>
              <a:t>C</a:t>
            </a:r>
            <a:r>
              <a:rPr lang="zh-CN" altLang="en-US" sz="3200" dirty="0">
                <a:solidFill>
                  <a:srgbClr val="CC0066"/>
                </a:solidFill>
                <a:ea typeface="楷体_GB2312" pitchFamily="49" charset="-122"/>
              </a:rPr>
              <a:t>语言为例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73CCC9-B417-48F7-8CC2-A8DB29FE13F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640514" cy="568937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两种实现方法：</a:t>
            </a:r>
          </a:p>
          <a:p>
            <a:r>
              <a:rPr lang="zh-CN" altLang="en-US" dirty="0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语言中嵌入汇编语言代码</a:t>
            </a:r>
          </a:p>
          <a:p>
            <a:r>
              <a:rPr lang="zh-CN" altLang="en-US" dirty="0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连接：让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语言从外部调用汇编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05482"/>
            <a:ext cx="8569077" cy="503238"/>
          </a:xfrm>
          <a:noFill/>
          <a:ln/>
        </p:spPr>
        <p:txBody>
          <a:bodyPr anchor="t"/>
          <a:lstStyle/>
          <a:p>
            <a:r>
              <a:rPr lang="en-US" altLang="zh-CN" dirty="0" smtClean="0"/>
              <a:t>C</a:t>
            </a:r>
            <a:r>
              <a:rPr lang="zh-CN" altLang="en-US" dirty="0"/>
              <a:t>语言中内嵌汇编语言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61256" y="2276872"/>
            <a:ext cx="7725544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语言中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36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嵌入方法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827584" y="2420888"/>
            <a:ext cx="0" cy="2304256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922611" y="4279553"/>
            <a:ext cx="8041877" cy="589607"/>
            <a:chOff x="1060871" y="3713159"/>
            <a:chExt cx="8041877" cy="589607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630784" y="315024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209205" y="314868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93382" y="314868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71803" y="314712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950224" y="3143246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995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6C7FE-5A83-4F87-8E2F-4994BD04D71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424490" cy="576138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在</a:t>
            </a:r>
            <a:r>
              <a:rPr lang="en-US" altLang="zh-CN" dirty="0">
                <a:latin typeface="Courier New" pitchFamily="49" charset="0"/>
              </a:rPr>
              <a:t>C</a:t>
            </a:r>
            <a:r>
              <a:rPr lang="zh-CN" altLang="en-US" dirty="0">
                <a:latin typeface="Courier New" pitchFamily="49" charset="0"/>
              </a:rPr>
              <a:t>语言中嵌入汇编语言代码：</a:t>
            </a:r>
            <a:r>
              <a:rPr lang="zh-CN" altLang="en-US" dirty="0">
                <a:solidFill>
                  <a:srgbClr val="CC0000"/>
                </a:solidFill>
                <a:latin typeface="Courier New" pitchFamily="49" charset="0"/>
                <a:ea typeface="黑体" pitchFamily="49" charset="-122"/>
              </a:rPr>
              <a:t>单句</a:t>
            </a: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格式</a:t>
            </a:r>
            <a:r>
              <a:rPr lang="en-US" altLang="zh-CN" dirty="0" smtClean="0">
                <a:solidFill>
                  <a:srgbClr val="CC0000"/>
                </a:solidFill>
                <a:latin typeface="Courier New" pitchFamily="49" charset="0"/>
              </a:rPr>
              <a:t/>
            </a:r>
            <a:br>
              <a:rPr lang="en-US" altLang="zh-CN" dirty="0" smtClean="0">
                <a:solidFill>
                  <a:srgbClr val="CC0000"/>
                </a:solidFill>
                <a:latin typeface="Courier New" pitchFamily="49" charset="0"/>
              </a:rPr>
            </a:b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“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lang="en-US" altLang="zh-CN" dirty="0" err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asm</a:t>
            </a: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”</a:t>
            </a: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关键字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__</a:t>
            </a:r>
            <a:r>
              <a:rPr lang="en-US" altLang="zh-CN" dirty="0" err="1">
                <a:latin typeface="Courier New" pitchFamily="49" charset="0"/>
              </a:rPr>
              <a:t>asm</a:t>
            </a:r>
            <a:r>
              <a:rPr lang="en-US" altLang="zh-CN" dirty="0">
                <a:latin typeface="Courier New" pitchFamily="49" charset="0"/>
              </a:rPr>
              <a:t>	MOV AH,2;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__</a:t>
            </a:r>
            <a:r>
              <a:rPr lang="en-US" altLang="zh-CN" dirty="0" err="1">
                <a:latin typeface="Courier New" pitchFamily="49" charset="0"/>
              </a:rPr>
              <a:t>asm</a:t>
            </a:r>
            <a:r>
              <a:rPr lang="en-US" altLang="zh-CN" dirty="0">
                <a:latin typeface="Courier New" pitchFamily="49" charset="0"/>
              </a:rPr>
              <a:t>	MOV BH,0;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__</a:t>
            </a:r>
            <a:r>
              <a:rPr lang="en-US" altLang="zh-CN" dirty="0" err="1">
                <a:latin typeface="Courier New" pitchFamily="49" charset="0"/>
              </a:rPr>
              <a:t>asm</a:t>
            </a:r>
            <a:r>
              <a:rPr lang="en-US" altLang="zh-CN" dirty="0">
                <a:latin typeface="Courier New" pitchFamily="49" charset="0"/>
              </a:rPr>
              <a:t>	MOV DL,20;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__</a:t>
            </a:r>
            <a:r>
              <a:rPr lang="en-US" altLang="zh-CN" dirty="0" err="1">
                <a:latin typeface="Courier New" pitchFamily="49" charset="0"/>
              </a:rPr>
              <a:t>asm</a:t>
            </a:r>
            <a:r>
              <a:rPr lang="en-US" altLang="zh-CN" dirty="0">
                <a:latin typeface="Courier New" pitchFamily="49" charset="0"/>
              </a:rPr>
              <a:t>	MOV DH,10;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}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333375"/>
            <a:ext cx="8785101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（一）在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zh-CN" altLang="en-US" dirty="0">
                <a:solidFill>
                  <a:srgbClr val="FF0000"/>
                </a:solidFill>
              </a:rPr>
              <a:t>嵌入</a:t>
            </a:r>
            <a:r>
              <a:rPr lang="zh-CN" altLang="en-US" dirty="0"/>
              <a:t>汇编语言代码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63E91-9959-496D-ABA0-C493F227C27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980058"/>
            <a:ext cx="8424490" cy="540127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在</a:t>
            </a:r>
            <a:r>
              <a:rPr lang="en-US" altLang="zh-CN" dirty="0">
                <a:latin typeface="Courier New" pitchFamily="49" charset="0"/>
              </a:rPr>
              <a:t>C</a:t>
            </a:r>
            <a:r>
              <a:rPr lang="zh-CN" altLang="en-US" dirty="0">
                <a:latin typeface="Courier New" pitchFamily="49" charset="0"/>
              </a:rPr>
              <a:t>语言中嵌入汇编语言代码：</a:t>
            </a:r>
            <a:r>
              <a:rPr lang="zh-CN" altLang="en-US" dirty="0">
                <a:solidFill>
                  <a:srgbClr val="CC0000"/>
                </a:solidFill>
                <a:latin typeface="Courier New" pitchFamily="49" charset="0"/>
                <a:ea typeface="黑体" pitchFamily="49" charset="-122"/>
              </a:rPr>
              <a:t>模块</a:t>
            </a: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格式</a:t>
            </a:r>
            <a:r>
              <a:rPr lang="en-US" altLang="zh-CN" dirty="0" smtClean="0">
                <a:solidFill>
                  <a:srgbClr val="CC0000"/>
                </a:solidFill>
                <a:latin typeface="Courier New" pitchFamily="49" charset="0"/>
              </a:rPr>
              <a:t/>
            </a:r>
            <a:br>
              <a:rPr lang="en-US" altLang="zh-CN" dirty="0" smtClean="0">
                <a:solidFill>
                  <a:srgbClr val="CC0000"/>
                </a:solidFill>
                <a:latin typeface="Courier New" pitchFamily="49" charset="0"/>
              </a:rPr>
            </a:b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“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lang="en-US" altLang="zh-CN" dirty="0" err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asm</a:t>
            </a:r>
            <a:r>
              <a:rPr lang="zh-CN" altLang="en-US" dirty="0" smtClean="0">
                <a:solidFill>
                  <a:srgbClr val="CC0000"/>
                </a:solidFill>
                <a:latin typeface="Courier New" pitchFamily="49" charset="0"/>
              </a:rPr>
              <a:t>”</a:t>
            </a: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关键字</a:t>
            </a:r>
            <a:endParaRPr lang="zh-CN" altLang="en-US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__</a:t>
            </a:r>
            <a:r>
              <a:rPr lang="en-US" altLang="zh-CN" dirty="0" err="1">
                <a:latin typeface="Courier New" pitchFamily="49" charset="0"/>
              </a:rPr>
              <a:t>asm</a:t>
            </a:r>
            <a:r>
              <a:rPr lang="en-US" altLang="zh-CN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MOV AH,2;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MOV BH,0;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MOV DL,20;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MOV DH,10;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333375"/>
            <a:ext cx="8785101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（一）在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zh-CN" altLang="en-US" dirty="0">
                <a:solidFill>
                  <a:srgbClr val="FF0000"/>
                </a:solidFill>
              </a:rPr>
              <a:t>嵌入</a:t>
            </a:r>
            <a:r>
              <a:rPr lang="zh-CN" altLang="en-US" dirty="0"/>
              <a:t>汇编语言代码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63E91-9959-496D-ABA0-C493F227C278}" type="slidenum">
              <a:rPr lang="zh-CN" altLang="en-US"/>
              <a:pPr/>
              <a:t>26</a:t>
            </a:fld>
            <a:endParaRPr lang="en-US" altLang="zh-CN" dirty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80058"/>
            <a:ext cx="8064896" cy="540127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Visual C++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中使用嵌入汇编的规定：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在用汇编编写的函数中，不必保存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ECX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寄存器，但必须保存函数中使用的其他寄存器（如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EBP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PSW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嵌入式汇编语言语句中，可以使用汇编语言格式表示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整数常量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（如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378H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），也可以采用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的格式（如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0x378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嵌入式汇编中的</a:t>
            </a:r>
            <a:r>
              <a:rPr lang="zh-CN" alt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标号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的标号相似，作用范围是在定义它的</a:t>
            </a:r>
            <a:r>
              <a:rPr lang="zh-CN" alt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函数中有效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333375"/>
            <a:ext cx="8785101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（一）在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zh-CN" altLang="en-US" dirty="0">
                <a:solidFill>
                  <a:srgbClr val="FF0000"/>
                </a:solidFill>
              </a:rPr>
              <a:t>嵌入</a:t>
            </a:r>
            <a:r>
              <a:rPr lang="zh-CN" altLang="en-US" dirty="0"/>
              <a:t>汇编语言代码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61256" y="2276872"/>
            <a:ext cx="7725544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语言中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36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程序举例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827584" y="2420888"/>
            <a:ext cx="0" cy="2304256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922611" y="4279553"/>
            <a:ext cx="8041877" cy="589607"/>
            <a:chOff x="1060871" y="3713159"/>
            <a:chExt cx="8041877" cy="589607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630784" y="315024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209205" y="314868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93382" y="3148681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71803" y="3147120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950224" y="3143246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88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C6C09D-09CE-4C46-A3BB-95536A733E3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6938" y="765175"/>
            <a:ext cx="6122987" cy="5616575"/>
          </a:xfrm>
          <a:solidFill>
            <a:srgbClr val="FFFF99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#include "</a:t>
            </a:r>
            <a:r>
              <a:rPr lang="en-US" altLang="zh-CN" sz="2000" dirty="0" err="1">
                <a:latin typeface="Courier New" pitchFamily="49" charset="0"/>
              </a:rPr>
              <a:t>stdafx.h</a:t>
            </a:r>
            <a:r>
              <a:rPr lang="en-US" altLang="zh-CN" sz="2000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void main(void)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unsigned char data1=88,data2=100;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unsigned char max;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("Find Max Data Using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Asm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: \n");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__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asm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MOV AH,data1;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MOV AL,data2;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CMP AH,AL;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JB  HERE;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MOV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max,AH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    JMP FIND;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HERE: MOV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max,AL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FIND: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("Max is %d\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n",max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7481064" y="1125215"/>
            <a:ext cx="1123384" cy="44640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D60093"/>
                </a:solidFill>
                <a:latin typeface="Times New Roman" pitchFamily="18" charset="0"/>
              </a:rPr>
              <a:t>在嵌入的汇编代码中</a:t>
            </a:r>
            <a:endParaRPr lang="en-US" altLang="zh-CN" sz="2800" b="1" dirty="0" smtClean="0">
              <a:solidFill>
                <a:srgbClr val="D60093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D60093"/>
                </a:solidFill>
                <a:latin typeface="Times New Roman" pitchFamily="18" charset="0"/>
              </a:rPr>
              <a:t>引用</a:t>
            </a:r>
            <a:r>
              <a:rPr lang="en-US" altLang="zh-CN" sz="2800" b="1" dirty="0" smtClean="0">
                <a:solidFill>
                  <a:srgbClr val="D60093"/>
                </a:solidFill>
                <a:latin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D60093"/>
                </a:solidFill>
                <a:latin typeface="Times New Roman" pitchFamily="18" charset="0"/>
              </a:rPr>
              <a:t>语言</a:t>
            </a:r>
            <a:r>
              <a:rPr lang="zh-CN" altLang="en-US" sz="2800" b="1" dirty="0" smtClean="0">
                <a:solidFill>
                  <a:srgbClr val="D60093"/>
                </a:solidFill>
                <a:latin typeface="Times New Roman" pitchFamily="18" charset="0"/>
              </a:rPr>
              <a:t>中声明的变量</a:t>
            </a:r>
            <a:endParaRPr lang="zh-CN" altLang="en-US" sz="2800" b="1" dirty="0">
              <a:solidFill>
                <a:srgbClr val="D60093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4427538" y="620713"/>
            <a:ext cx="2736850" cy="495300"/>
          </a:xfrm>
          <a:prstGeom prst="rect">
            <a:avLst/>
          </a:prstGeom>
          <a:solidFill>
            <a:srgbClr val="CCFF99"/>
          </a:solidFill>
          <a:ln w="38100" algn="ctr">
            <a:solidFill>
              <a:srgbClr val="00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Visual C++ 2005</a:t>
            </a:r>
          </a:p>
        </p:txBody>
      </p:sp>
      <p:sp>
        <p:nvSpPr>
          <p:cNvPr id="2" name="矩形 1"/>
          <p:cNvSpPr/>
          <p:nvPr/>
        </p:nvSpPr>
        <p:spPr>
          <a:xfrm>
            <a:off x="7319641" y="750240"/>
            <a:ext cx="1446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1】</a:t>
            </a:r>
            <a:endParaRPr lang="zh-CN" altLang="en-US" sz="2800" b="1" dirty="0">
              <a:solidFill>
                <a:srgbClr val="D6009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532C13-26FE-40EA-AE10-998AAA5110B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849" y="908051"/>
            <a:ext cx="8065591" cy="4105126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2】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向汇编代码中传递指针</a:t>
            </a:r>
            <a:endParaRPr lang="en-US" altLang="zh-CN" dirty="0" smtClean="0">
              <a:solidFill>
                <a:srgbClr val="D60093"/>
              </a:solidFill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solidFill>
                <a:srgbClr val="D60093"/>
              </a:solidFill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已知</a:t>
            </a:r>
            <a:r>
              <a:rPr lang="zh-CN" altLang="en-US" dirty="0">
                <a:latin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</a:rPr>
              <a:t>Data</a:t>
            </a:r>
            <a:r>
              <a:rPr lang="zh-CN" altLang="en-US" dirty="0">
                <a:latin typeface="Times New Roman" pitchFamily="18" charset="0"/>
              </a:rPr>
              <a:t>开始的字单元中存放</a:t>
            </a:r>
            <a:r>
              <a:rPr lang="en-US" altLang="zh-CN" dirty="0">
                <a:latin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无符号</a:t>
            </a:r>
            <a:r>
              <a:rPr lang="zh-CN" altLang="en-US" dirty="0">
                <a:latin typeface="Times New Roman" pitchFamily="18" charset="0"/>
              </a:rPr>
              <a:t>整数，试编制程序挑选出其中的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最大数</a:t>
            </a:r>
            <a:r>
              <a:rPr lang="zh-CN" altLang="en-US" dirty="0">
                <a:latin typeface="Times New Roman" pitchFamily="18" charset="0"/>
              </a:rPr>
              <a:t>并存放到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MAXV</a:t>
            </a:r>
            <a:r>
              <a:rPr lang="zh-CN" altLang="en-US" dirty="0">
                <a:latin typeface="Times New Roman" pitchFamily="18" charset="0"/>
              </a:rPr>
              <a:t>单元中，挑选出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最小数</a:t>
            </a:r>
            <a:r>
              <a:rPr lang="zh-CN" altLang="en-US" dirty="0">
                <a:latin typeface="Times New Roman" pitchFamily="18" charset="0"/>
              </a:rPr>
              <a:t>并存放到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MINV</a:t>
            </a:r>
            <a:r>
              <a:rPr lang="zh-CN" altLang="en-US" dirty="0">
                <a:latin typeface="Times New Roman" pitchFamily="18" charset="0"/>
              </a:rPr>
              <a:t>单元中。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程序源代码：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611B37-6C02-4FB2-B6E4-F07B1DCD206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966" y="1401341"/>
            <a:ext cx="8856538" cy="4979987"/>
          </a:xfrm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SIMD</a:t>
            </a:r>
            <a:r>
              <a:rPr lang="zh-CN" altLang="en-US" dirty="0">
                <a:latin typeface="Times New Roman" pitchFamily="18" charset="0"/>
              </a:rPr>
              <a:t>：单指令多数据，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	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latin typeface="Times New Roman" pitchFamily="18" charset="0"/>
              </a:rPr>
              <a:t>ingle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</a:rPr>
              <a:t>nstruction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i="1" dirty="0">
                <a:latin typeface="Times New Roman" pitchFamily="18" charset="0"/>
              </a:rPr>
              <a:t>ultiple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i="1" dirty="0">
                <a:latin typeface="Times New Roman" pitchFamily="18" charset="0"/>
              </a:rPr>
              <a:t>ata</a:t>
            </a: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Pentium II</a:t>
            </a:r>
            <a:r>
              <a:rPr lang="zh-CN" altLang="en-US" dirty="0">
                <a:latin typeface="Times New Roman" pitchFamily="18" charset="0"/>
              </a:rPr>
              <a:t>：引入</a:t>
            </a:r>
            <a:r>
              <a:rPr lang="en-US" altLang="zh-CN" dirty="0">
                <a:solidFill>
                  <a:srgbClr val="D60093"/>
                </a:solidFill>
                <a:latin typeface="Times New Roman" pitchFamily="18" charset="0"/>
              </a:rPr>
              <a:t>MMX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M</a:t>
            </a:r>
            <a:r>
              <a:rPr lang="en-US" altLang="zh-CN" i="1" dirty="0">
                <a:latin typeface="Times New Roman" pitchFamily="18" charset="0"/>
              </a:rPr>
              <a:t>ultiple 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M</a:t>
            </a:r>
            <a:r>
              <a:rPr lang="en-US" altLang="zh-CN" i="1" dirty="0">
                <a:latin typeface="Times New Roman" pitchFamily="18" charset="0"/>
              </a:rPr>
              <a:t>edia E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</a:rPr>
              <a:t>tensions</a:t>
            </a:r>
            <a:r>
              <a:rPr lang="zh-CN" altLang="en-US" dirty="0">
                <a:latin typeface="Times New Roman" pitchFamily="18" charset="0"/>
              </a:rPr>
              <a:t>）指令集，实现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64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  <a:r>
              <a:rPr lang="zh-CN" altLang="en-US" dirty="0">
                <a:latin typeface="Times New Roman" pitchFamily="18" charset="0"/>
              </a:rPr>
              <a:t>并行处理。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引入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个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位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MMX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寄存器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mm0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mm7</a:t>
            </a: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Pentium III</a:t>
            </a:r>
            <a:r>
              <a:rPr lang="zh-CN" altLang="en-US" dirty="0">
                <a:latin typeface="Times New Roman" pitchFamily="18" charset="0"/>
              </a:rPr>
              <a:t>：引入</a:t>
            </a:r>
            <a:r>
              <a:rPr lang="en-US" altLang="zh-CN" dirty="0">
                <a:solidFill>
                  <a:srgbClr val="D60093"/>
                </a:solidFill>
                <a:latin typeface="Times New Roman" pitchFamily="18" charset="0"/>
              </a:rPr>
              <a:t>SSE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latin typeface="Times New Roman" pitchFamily="18" charset="0"/>
              </a:rPr>
              <a:t>treaming 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latin typeface="Times New Roman" pitchFamily="18" charset="0"/>
              </a:rPr>
              <a:t>IMD </a:t>
            </a:r>
            <a:r>
              <a:rPr lang="en-US" altLang="zh-CN" i="1" dirty="0">
                <a:solidFill>
                  <a:srgbClr val="D60093"/>
                </a:solidFill>
                <a:latin typeface="Times New Roman" pitchFamily="18" charset="0"/>
              </a:rPr>
              <a:t>E</a:t>
            </a:r>
            <a:r>
              <a:rPr lang="en-US" altLang="zh-CN" i="1" dirty="0">
                <a:latin typeface="Times New Roman" pitchFamily="18" charset="0"/>
              </a:rPr>
              <a:t>xtensions</a:t>
            </a:r>
            <a:r>
              <a:rPr lang="zh-CN" altLang="en-US" dirty="0">
                <a:latin typeface="Times New Roman" pitchFamily="18" charset="0"/>
              </a:rPr>
              <a:t>）指令集，实现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128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  <a:r>
              <a:rPr lang="zh-CN" altLang="en-US" dirty="0">
                <a:latin typeface="Times New Roman" pitchFamily="18" charset="0"/>
              </a:rPr>
              <a:t>并行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</a:t>
            </a:r>
            <a:r>
              <a:rPr lang="zh-CN" altLang="en-US" dirty="0">
                <a:latin typeface="Times New Roman" pitchFamily="18" charset="0"/>
              </a:rPr>
              <a:t>运算。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引入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个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位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XMM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寄存器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xmm0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xmm7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Pentium 4</a:t>
            </a:r>
            <a:r>
              <a:rPr lang="zh-CN" altLang="en-US" dirty="0">
                <a:latin typeface="Times New Roman" pitchFamily="18" charset="0"/>
              </a:rPr>
              <a:t>：引入</a:t>
            </a:r>
            <a:r>
              <a:rPr lang="en-US" altLang="zh-CN" dirty="0">
                <a:solidFill>
                  <a:srgbClr val="D60093"/>
                </a:solidFill>
                <a:latin typeface="Times New Roman" pitchFamily="18" charset="0"/>
              </a:rPr>
              <a:t>SSE2</a:t>
            </a:r>
            <a:r>
              <a:rPr lang="zh-CN" altLang="en-US" dirty="0">
                <a:latin typeface="Times New Roman" pitchFamily="18" charset="0"/>
              </a:rPr>
              <a:t>指令集，实现</a:t>
            </a:r>
            <a:r>
              <a:rPr lang="en-US" altLang="zh-CN" dirty="0">
                <a:latin typeface="Times New Roman" pitchFamily="18" charset="0"/>
              </a:rPr>
              <a:t>128</a:t>
            </a:r>
            <a:r>
              <a:rPr lang="zh-CN" altLang="en-US" dirty="0">
                <a:latin typeface="Times New Roman" pitchFamily="18" charset="0"/>
              </a:rPr>
              <a:t>位并行</a:t>
            </a:r>
            <a:r>
              <a:rPr lang="zh-CN" altLang="en-US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定点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运算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85225" cy="6553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void main(void)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//</a:t>
            </a:r>
            <a:r>
              <a:rPr lang="zh-CN" altLang="en-US" sz="2000">
                <a:latin typeface="Courier New" pitchFamily="49" charset="0"/>
              </a:rPr>
              <a:t>变量定义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unsigned short data[10]={235,3278,581,2561,357,</a:t>
            </a:r>
            <a:br>
              <a:rPr lang="en-US" altLang="zh-CN" sz="2000">
                <a:latin typeface="Courier New" pitchFamily="49" charset="0"/>
              </a:rPr>
            </a:br>
            <a:r>
              <a:rPr lang="en-US" altLang="zh-CN" sz="2000">
                <a:latin typeface="Courier New" pitchFamily="49" charset="0"/>
              </a:rPr>
              <a:t>                         128,5,5476,12345,7891};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unsigned short maxv,minv;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unsigned short *data_point;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data_point=data;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printf("Find Max/Min Data Using Asm:\n");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__asm{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 </a:t>
            </a: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mov esi,data_point;	//</a:t>
            </a:r>
            <a:r>
              <a:rPr lang="zh-CN" altLang="en-US" sz="2000">
                <a:solidFill>
                  <a:srgbClr val="CC0000"/>
                </a:solidFill>
                <a:latin typeface="Courier New" pitchFamily="49" charset="0"/>
              </a:rPr>
              <a:t>设置数据区指针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latin typeface="Courier New" pitchFamily="49" charset="0"/>
              </a:rPr>
              <a:t>mov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ecx</a:t>
            </a:r>
            <a:r>
              <a:rPr lang="en-US" altLang="zh-CN" sz="2000">
                <a:latin typeface="Courier New" pitchFamily="49" charset="0"/>
              </a:rPr>
              <a:t>,9;			//</a:t>
            </a:r>
            <a:r>
              <a:rPr lang="zh-CN" altLang="en-US" sz="2000">
                <a:latin typeface="Courier New" pitchFamily="49" charset="0"/>
              </a:rPr>
              <a:t>设置</a:t>
            </a:r>
            <a:r>
              <a:rPr lang="zh-CN" altLang="en-US" sz="2000">
                <a:solidFill>
                  <a:srgbClr val="0000FF"/>
                </a:solidFill>
                <a:latin typeface="Courier New" pitchFamily="49" charset="0"/>
              </a:rPr>
              <a:t>循环次数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latin typeface="Courier New" pitchFamily="49" charset="0"/>
              </a:rPr>
              <a:t>mov ax,[esi];		//</a:t>
            </a:r>
            <a:r>
              <a:rPr lang="zh-CN" altLang="en-US" sz="2000">
                <a:latin typeface="Courier New" pitchFamily="49" charset="0"/>
              </a:rPr>
              <a:t>取第一个操作数为最大数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latin typeface="Courier New" pitchFamily="49" charset="0"/>
              </a:rPr>
              <a:t>mov bx,ax;			//</a:t>
            </a:r>
            <a:r>
              <a:rPr lang="zh-CN" altLang="en-US" sz="2000">
                <a:latin typeface="Courier New" pitchFamily="49" charset="0"/>
              </a:rPr>
              <a:t>最小数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Addr2: add esi,2;			//</a:t>
            </a:r>
            <a:r>
              <a:rPr lang="zh-CN" altLang="en-US" sz="2000">
                <a:latin typeface="Courier New" pitchFamily="49" charset="0"/>
              </a:rPr>
              <a:t>指向下一个数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latin typeface="Courier New" pitchFamily="49" charset="0"/>
              </a:rPr>
              <a:t>cmp [esi],ax;		//ax</a:t>
            </a:r>
            <a:r>
              <a:rPr lang="zh-CN" altLang="en-US" sz="2000">
                <a:latin typeface="Courier New" pitchFamily="49" charset="0"/>
              </a:rPr>
              <a:t>和当前数比较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solidFill>
                  <a:srgbClr val="006600"/>
                </a:solidFill>
                <a:latin typeface="Courier New" pitchFamily="49" charset="0"/>
              </a:rPr>
              <a:t>jb</a:t>
            </a:r>
            <a:r>
              <a:rPr lang="en-US" altLang="zh-CN" sz="2000">
                <a:latin typeface="Courier New" pitchFamily="49" charset="0"/>
              </a:rPr>
              <a:t>  findmin;		//</a:t>
            </a:r>
            <a:r>
              <a:rPr lang="zh-CN" altLang="en-US" sz="2000">
                <a:latin typeface="Courier New" pitchFamily="49" charset="0"/>
              </a:rPr>
              <a:t>小于转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solidFill>
                  <a:srgbClr val="006600"/>
                </a:solidFill>
                <a:latin typeface="Courier New" pitchFamily="49" charset="0"/>
              </a:rPr>
              <a:t>je</a:t>
            </a:r>
            <a:r>
              <a:rPr lang="en-US" altLang="zh-CN" sz="2000">
                <a:latin typeface="Courier New" pitchFamily="49" charset="0"/>
              </a:rPr>
              <a:t>  next;			//</a:t>
            </a:r>
            <a:r>
              <a:rPr lang="zh-CN" altLang="en-US" sz="2000">
                <a:latin typeface="Courier New" pitchFamily="49" charset="0"/>
              </a:rPr>
              <a:t>相等则继续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</a:t>
            </a:r>
            <a:r>
              <a:rPr lang="en-US" altLang="zh-CN" sz="2000">
                <a:latin typeface="Courier New" pitchFamily="49" charset="0"/>
              </a:rPr>
              <a:t>mov ax,[esi];		//</a:t>
            </a:r>
            <a:r>
              <a:rPr lang="zh-CN" altLang="en-US" sz="2000">
                <a:latin typeface="Courier New" pitchFamily="49" charset="0"/>
              </a:rPr>
              <a:t>大于则更新最大数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 jmp next;</a:t>
            </a:r>
          </a:p>
        </p:txBody>
      </p:sp>
      <p:sp>
        <p:nvSpPr>
          <p:cNvPr id="3" name="动作按钮: 信息 2">
            <a:hlinkClick r:id="rId2" action="ppaction://hlinksldjump" highlightClick="1"/>
          </p:cNvPr>
          <p:cNvSpPr/>
          <p:nvPr/>
        </p:nvSpPr>
        <p:spPr bwMode="auto">
          <a:xfrm>
            <a:off x="3779912" y="4725144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37321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jc</a:t>
            </a:r>
            <a:endParaRPr lang="zh-CN" altLang="en-US" sz="2000" b="1" smtClean="0">
              <a:solidFill>
                <a:srgbClr val="FF0000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99592" y="5589240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1520" y="569318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jz</a:t>
            </a:r>
            <a:endParaRPr lang="zh-CN" altLang="en-US" sz="2000" b="1" smtClean="0">
              <a:solidFill>
                <a:srgbClr val="FF0000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99592" y="5909210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785225" cy="62658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findmin: cmp  [esi],bx;		//bx</a:t>
            </a:r>
            <a:r>
              <a:rPr lang="zh-CN" altLang="en-US" sz="2000">
                <a:latin typeface="Courier New" pitchFamily="49" charset="0"/>
              </a:rPr>
              <a:t>和当前数比较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latin typeface="Courier New" pitchFamily="49" charset="0"/>
              </a:rPr>
              <a:t>	   </a:t>
            </a:r>
            <a:r>
              <a:rPr lang="en-US" altLang="zh-CN" sz="2000" smtClean="0">
                <a:solidFill>
                  <a:srgbClr val="006600"/>
                </a:solidFill>
                <a:latin typeface="Courier New" pitchFamily="49" charset="0"/>
              </a:rPr>
              <a:t>jae</a:t>
            </a:r>
            <a:r>
              <a:rPr lang="en-US" altLang="zh-CN" sz="2000" smtClean="0">
                <a:latin typeface="Courier New" pitchFamily="49" charset="0"/>
              </a:rPr>
              <a:t>  </a:t>
            </a:r>
            <a:r>
              <a:rPr lang="en-US" altLang="zh-CN" sz="2000">
                <a:latin typeface="Courier New" pitchFamily="49" charset="0"/>
              </a:rPr>
              <a:t>next;		//</a:t>
            </a:r>
            <a:r>
              <a:rPr lang="zh-CN" altLang="en-US" sz="2000">
                <a:latin typeface="Courier New" pitchFamily="49" charset="0"/>
              </a:rPr>
              <a:t>大于则继续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   mov  bx,[esi];		//</a:t>
            </a:r>
            <a:r>
              <a:rPr lang="zh-CN" altLang="en-US" sz="2000">
                <a:latin typeface="Courier New" pitchFamily="49" charset="0"/>
              </a:rPr>
              <a:t>更新最小数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next:    loop addr2;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   mov  maxv,ax;		//</a:t>
            </a:r>
            <a:r>
              <a:rPr lang="zh-CN" altLang="en-US" sz="2000">
                <a:latin typeface="Courier New" pitchFamily="49" charset="0"/>
              </a:rPr>
              <a:t>找到最大数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   mov  minv,bx;		//</a:t>
            </a:r>
            <a:r>
              <a:rPr lang="zh-CN" altLang="en-US" sz="2000">
                <a:latin typeface="Courier New" pitchFamily="49" charset="0"/>
              </a:rPr>
              <a:t>找到最小数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printf("Max is %d\n",maxv);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printf("Min is %d\n",minv);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79664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jnc</a:t>
            </a:r>
            <a:endParaRPr lang="zh-CN" altLang="en-US" sz="2000" b="1" smtClean="0">
              <a:solidFill>
                <a:srgbClr val="FF0000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187624" y="1012666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语言中各种</a:t>
            </a:r>
            <a:r>
              <a:rPr lang="zh-CN" altLang="en-US" smtClean="0">
                <a:solidFill>
                  <a:srgbClr val="FF0000"/>
                </a:solidFill>
              </a:rPr>
              <a:t>数据类型长度</a:t>
            </a:r>
            <a:r>
              <a:rPr lang="zh-CN" altLang="en-US" smtClean="0">
                <a:solidFill>
                  <a:srgbClr val="FF0066"/>
                </a:solidFill>
              </a:rPr>
              <a:t>：</a:t>
            </a:r>
            <a:r>
              <a:rPr lang="en-US" altLang="zh-CN" smtClean="0">
                <a:solidFill>
                  <a:srgbClr val="FF0066"/>
                </a:solidFill>
              </a:rPr>
              <a:t>32</a:t>
            </a:r>
            <a:r>
              <a:rPr lang="zh-CN" altLang="en-US" smtClean="0">
                <a:solidFill>
                  <a:srgbClr val="FF0066"/>
                </a:solidFill>
              </a:rPr>
              <a:t>位机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1052737"/>
            <a:ext cx="8435280" cy="3024336"/>
          </a:xfrm>
          <a:solidFill>
            <a:srgbClr val="FFFF99"/>
          </a:solidFill>
          <a:ln w="19050">
            <a:solidFill>
              <a:srgbClr val="FF66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printf("sizeof(char) = %d\n", sizeof(char));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printf("sizeof(short int) = %d\n", sizeof(short int));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printf("sizeof(int) = %d\n", sizeof(int));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printf("sizeof(long int) = %d\n", sizeof(long int));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printf("sizeof(long long int) = %d\n", sizeof(long long int));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printf("sizeof(float) = %d\n", sizeof(float));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printf("sizeof(double) = %d\n", sizeof(double));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printf("sizeof(long double) = %d\n", sizeof(long double));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635896" y="4365104"/>
            <a:ext cx="3600400" cy="2088232"/>
          </a:xfrm>
          <a:prstGeom prst="rect">
            <a:avLst/>
          </a:prstGeom>
          <a:solidFill>
            <a:schemeClr val="tx1"/>
          </a:solidFill>
          <a:ln w="38100">
            <a:solidFill>
              <a:srgbClr val="99CCFF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sizeof(char) = 1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sizeof(short int) = 2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sizeof(int) = 4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sizeof(long int) = 4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sizeof(long long int) = 8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sizeof(float) = 4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sizeof(double) = 8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sizeof(long double) = 8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圆角右箭头 6"/>
          <p:cNvSpPr/>
          <p:nvPr/>
        </p:nvSpPr>
        <p:spPr bwMode="auto">
          <a:xfrm flipV="1">
            <a:off x="2771800" y="4221088"/>
            <a:ext cx="792088" cy="720080"/>
          </a:xfrm>
          <a:prstGeom prst="bentArrow">
            <a:avLst/>
          </a:prstGeom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244408" y="332656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30023E-F5C7-4BF9-9239-5B1C0F8BB32B}" type="slidenum">
              <a:rPr lang="zh-CN" altLang="en-US"/>
              <a:pPr/>
              <a:t>33</a:t>
            </a:fld>
            <a:endParaRPr lang="en-US" altLang="zh-CN" dirty="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6"/>
            <a:ext cx="8785225" cy="5834063"/>
          </a:xfrm>
        </p:spPr>
        <p:txBody>
          <a:bodyPr/>
          <a:lstStyle/>
          <a:p>
            <a:pPr marL="0" indent="0">
              <a:lnSpc>
                <a:spcPct val="1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3】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使用</a:t>
            </a:r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SSE2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指令优化程序运行速度。</a:t>
            </a:r>
            <a:endParaRPr lang="en-US" altLang="zh-CN" dirty="0" smtClean="0">
              <a:solidFill>
                <a:srgbClr val="D60093"/>
              </a:solidFill>
              <a:latin typeface="Times New Roman" pitchFamily="18" charset="0"/>
            </a:endParaRPr>
          </a:p>
          <a:p>
            <a:pPr marL="0" indent="0">
              <a:lnSpc>
                <a:spcPct val="1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已知</a:t>
            </a:r>
            <a:r>
              <a:rPr lang="zh-CN" altLang="en-US" dirty="0">
                <a:latin typeface="Times New Roman" pitchFamily="18" charset="0"/>
              </a:rPr>
              <a:t>矢量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＝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>
                <a:latin typeface="宋体"/>
              </a:rPr>
              <a:t>…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baseline="-25000" dirty="0">
                <a:latin typeface="Times New Roman" pitchFamily="18" charset="0"/>
              </a:rPr>
              <a:t>N-1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和矢量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＝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>
                <a:latin typeface="宋体"/>
              </a:rPr>
              <a:t>…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</a:rPr>
              <a:t>N-1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，两个矢量的点乘定义为：                          。</a:t>
            </a:r>
          </a:p>
          <a:p>
            <a:pPr marL="0" indent="0">
              <a:lnSpc>
                <a:spcPct val="1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编写采用</a:t>
            </a:r>
            <a:r>
              <a:rPr lang="en-US" altLang="zh-CN" dirty="0">
                <a:latin typeface="Times New Roman" pitchFamily="18" charset="0"/>
              </a:rPr>
              <a:t>SSE2</a:t>
            </a:r>
            <a:r>
              <a:rPr lang="zh-CN" altLang="en-US" dirty="0">
                <a:latin typeface="Times New Roman" pitchFamily="18" charset="0"/>
              </a:rPr>
              <a:t>指令实现求两个矢量的点积的程序。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＝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，矢量分量类型为字。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采用</a:t>
            </a:r>
            <a:r>
              <a:rPr lang="en-US" altLang="zh-CN" dirty="0">
                <a:latin typeface="Times New Roman" pitchFamily="18" charset="0"/>
              </a:rPr>
              <a:t>SSE2</a:t>
            </a:r>
            <a:r>
              <a:rPr lang="zh-CN" altLang="en-US" dirty="0">
                <a:latin typeface="Times New Roman" pitchFamily="18" charset="0"/>
              </a:rPr>
              <a:t>指令中的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PMADDWD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（教材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P83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，表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3.5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</a:rPr>
              <a:t>完成</a:t>
            </a:r>
            <a:r>
              <a:rPr lang="zh-CN" altLang="en-US" dirty="0">
                <a:latin typeface="Times New Roman" pitchFamily="18" charset="0"/>
              </a:rPr>
              <a:t>矢量的分类乘运算和部分和，然后利用移位运算一次求出最终结果</a:t>
            </a:r>
            <a:r>
              <a:rPr lang="zh-CN" altLang="en-US" dirty="0" smtClean="0">
                <a:latin typeface="Times New Roman" pitchFamily="18" charset="0"/>
              </a:rPr>
              <a:t>。程序</a:t>
            </a:r>
            <a:r>
              <a:rPr lang="zh-CN" altLang="en-US" dirty="0">
                <a:latin typeface="Times New Roman" pitchFamily="18" charset="0"/>
              </a:rPr>
              <a:t>源代码：</a:t>
            </a:r>
          </a:p>
        </p:txBody>
      </p:sp>
      <p:graphicFrame>
        <p:nvGraphicFramePr>
          <p:cNvPr id="75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35597"/>
              </p:ext>
            </p:extLst>
          </p:nvPr>
        </p:nvGraphicFramePr>
        <p:xfrm>
          <a:off x="4172304" y="1862109"/>
          <a:ext cx="23542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0" name="公式" r:id="rId3" imgW="965160" imgH="431640" progId="Equation.3">
                  <p:embed/>
                </p:oleObj>
              </mc:Choice>
              <mc:Fallback>
                <p:oleObj name="公式" r:id="rId3" imgW="9651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304" y="1862109"/>
                        <a:ext cx="2354262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398687" y="3913892"/>
            <a:ext cx="4637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（第二版教材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P103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，表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3.6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85225" cy="6553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void main(void)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//</a:t>
            </a:r>
            <a:r>
              <a:rPr lang="zh-CN" altLang="en-US" sz="2000">
                <a:latin typeface="Courier New" pitchFamily="49" charset="0"/>
              </a:rPr>
              <a:t>矢量定义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int X;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short A[8]={70,100,10,10,23,15,16,8};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short B[8]={70,100,10,10,23,15,16,8};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unsigned char i;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</a:t>
            </a:r>
            <a:r>
              <a:rPr lang="en-US" altLang="zh-CN" sz="2000">
                <a:latin typeface="Times New Roman" pitchFamily="18" charset="0"/>
              </a:rPr>
              <a:t>"Dot product of two vectors using Asm with SSE2 registers:\n"</a:t>
            </a:r>
            <a:r>
              <a:rPr lang="en-US" altLang="zh-CN" sz="2000">
                <a:latin typeface="Courier New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printf("Original data:\n");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printf("Vector A:\n");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for(i=0;i&lt;8;i++)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printf("%d ",A[i]);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printf("\n");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printf("Vector B:\n");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for(i=0;i&lt;8;i++)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printf("%d ",B[i]);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printf("\n");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630023E-F5C7-4BF9-9239-5B1C0F8BB32B}" type="slidenum">
              <a:rPr lang="zh-CN" altLang="en-US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85225" cy="612040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__</a:t>
            </a:r>
            <a:r>
              <a:rPr lang="en-US" altLang="zh-CN" sz="2000" dirty="0" err="1">
                <a:latin typeface="Courier New" pitchFamily="49" charset="0"/>
              </a:rPr>
              <a:t>asm</a:t>
            </a:r>
            <a:r>
              <a:rPr lang="en-US" altLang="zh-CN" sz="2000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MOVDQU  XMM0,A;	 //</a:t>
            </a:r>
            <a:r>
              <a:rPr lang="zh-CN" altLang="en-US" sz="2000" dirty="0">
                <a:latin typeface="Courier New" pitchFamily="49" charset="0"/>
              </a:rPr>
              <a:t>读入数据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MOVDQU  XMM1,B;	 //</a:t>
            </a:r>
            <a:r>
              <a:rPr lang="zh-CN" altLang="en-US" sz="2000" dirty="0">
                <a:latin typeface="Courier New" pitchFamily="49" charset="0"/>
              </a:rPr>
              <a:t>读入数据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PMADDWD XMM0,XMM1; //</a:t>
            </a:r>
            <a:r>
              <a:rPr lang="zh-CN" altLang="en-US" sz="2000" dirty="0">
                <a:latin typeface="Courier New" pitchFamily="49" charset="0"/>
              </a:rPr>
              <a:t>两矢量相乘，并求部分和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    EAX,XMM0;	 //</a:t>
            </a:r>
            <a:r>
              <a:rPr lang="zh-CN" altLang="en-US" sz="2000" dirty="0">
                <a:latin typeface="Courier New" pitchFamily="49" charset="0"/>
              </a:rPr>
              <a:t>取第一个双字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PSRLDQ  XMM0,4;	 //</a:t>
            </a:r>
            <a:r>
              <a:rPr lang="zh-CN" altLang="en-US" sz="2000" dirty="0">
                <a:latin typeface="Courier New" pitchFamily="49" charset="0"/>
              </a:rPr>
              <a:t>右移</a:t>
            </a:r>
            <a:r>
              <a:rPr lang="en-US" altLang="zh-CN" sz="2000" dirty="0">
                <a:latin typeface="Courier New" pitchFamily="49" charset="0"/>
              </a:rPr>
              <a:t>32</a:t>
            </a:r>
            <a:r>
              <a:rPr lang="zh-CN" altLang="en-US" sz="2000" dirty="0">
                <a:latin typeface="Courier New" pitchFamily="49" charset="0"/>
              </a:rPr>
              <a:t>位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    EBX,XMM0;	 //</a:t>
            </a:r>
            <a:r>
              <a:rPr lang="zh-CN" altLang="en-US" sz="2000" dirty="0">
                <a:latin typeface="Courier New" pitchFamily="49" charset="0"/>
              </a:rPr>
              <a:t>取第二个双字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ADD     EAX,EBX;	 //</a:t>
            </a:r>
            <a:r>
              <a:rPr lang="zh-CN" altLang="en-US" sz="2000" dirty="0">
                <a:latin typeface="Courier New" pitchFamily="49" charset="0"/>
              </a:rPr>
              <a:t>相加求和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PSRLDQ  XMM0,4;	 //</a:t>
            </a:r>
            <a:r>
              <a:rPr lang="zh-CN" altLang="en-US" sz="2000" dirty="0">
                <a:latin typeface="Courier New" pitchFamily="49" charset="0"/>
              </a:rPr>
              <a:t>右移</a:t>
            </a:r>
            <a:r>
              <a:rPr lang="en-US" altLang="zh-CN" sz="2000" dirty="0">
                <a:latin typeface="Courier New" pitchFamily="49" charset="0"/>
              </a:rPr>
              <a:t>32</a:t>
            </a:r>
            <a:r>
              <a:rPr lang="zh-CN" altLang="en-US" sz="2000" dirty="0">
                <a:latin typeface="Courier New" pitchFamily="49" charset="0"/>
              </a:rPr>
              <a:t>位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    EBX,XMM0;	 //</a:t>
            </a:r>
            <a:r>
              <a:rPr lang="zh-CN" altLang="en-US" sz="2000" dirty="0">
                <a:latin typeface="Courier New" pitchFamily="49" charset="0"/>
              </a:rPr>
              <a:t>取第三个双字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ADD     EAX,EBX;	 //</a:t>
            </a:r>
            <a:r>
              <a:rPr lang="zh-CN" altLang="en-US" sz="2000" dirty="0">
                <a:latin typeface="Courier New" pitchFamily="49" charset="0"/>
              </a:rPr>
              <a:t>相加求和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PSRLDQ  XMM0,4;	 //</a:t>
            </a:r>
            <a:r>
              <a:rPr lang="zh-CN" altLang="en-US" sz="2000" dirty="0">
                <a:latin typeface="Courier New" pitchFamily="49" charset="0"/>
              </a:rPr>
              <a:t>右移</a:t>
            </a:r>
            <a:r>
              <a:rPr lang="en-US" altLang="zh-CN" sz="2000" dirty="0">
                <a:latin typeface="Courier New" pitchFamily="49" charset="0"/>
              </a:rPr>
              <a:t>32</a:t>
            </a:r>
            <a:r>
              <a:rPr lang="zh-CN" altLang="en-US" sz="2000" dirty="0">
                <a:latin typeface="Courier New" pitchFamily="49" charset="0"/>
              </a:rPr>
              <a:t>位</a:t>
            </a:r>
            <a:endParaRPr lang="en-US" altLang="zh-CN" sz="2000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MOVD    EBX,XMM0;	 //</a:t>
            </a:r>
            <a:r>
              <a:rPr lang="zh-CN" altLang="en-US" sz="2000" dirty="0">
                <a:latin typeface="Courier New" pitchFamily="49" charset="0"/>
              </a:rPr>
              <a:t>取第四个双字</a:t>
            </a:r>
            <a:endParaRPr lang="en-US" altLang="zh-CN" sz="2000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ADD     EAX,EBX;	 //</a:t>
            </a:r>
            <a:r>
              <a:rPr lang="zh-CN" altLang="en-US" sz="2000" dirty="0">
                <a:latin typeface="Courier New" pitchFamily="49" charset="0"/>
              </a:rPr>
              <a:t>相加求和</a:t>
            </a:r>
            <a:endParaRPr lang="en-US" altLang="zh-CN" sz="2000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MOV     X,EAX;	 //</a:t>
            </a:r>
            <a:r>
              <a:rPr lang="zh-CN" altLang="en-US" sz="2000" dirty="0">
                <a:latin typeface="Courier New" pitchFamily="49" charset="0"/>
              </a:rPr>
              <a:t>存结果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("Dot product of two vectors is: %d\</a:t>
            </a:r>
            <a:r>
              <a:rPr lang="en-US" altLang="zh-CN" sz="2000" dirty="0" err="1">
                <a:latin typeface="Courier New" pitchFamily="49" charset="0"/>
              </a:rPr>
              <a:t>n",X</a:t>
            </a:r>
            <a:r>
              <a:rPr lang="en-US" altLang="zh-CN" sz="2000" dirty="0">
                <a:latin typeface="Courier New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</p:txBody>
      </p:sp>
      <p:sp>
        <p:nvSpPr>
          <p:cNvPr id="7608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648" y="548928"/>
            <a:ext cx="431800" cy="431800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083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328" y="1700213"/>
            <a:ext cx="1440285" cy="50482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</a:rPr>
              <a:t>数据类型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630023E-F5C7-4BF9-9239-5B1C0F8BB32B}" type="slidenum">
              <a:rPr lang="zh-CN" altLang="en-US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7593A-A726-484C-A371-5E464FB9036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424862" cy="720725"/>
          </a:xfrm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PMADDWD</a:t>
            </a:r>
            <a:r>
              <a:rPr lang="zh-CN" altLang="en-US">
                <a:latin typeface="Times New Roman" pitchFamily="18" charset="0"/>
              </a:rPr>
              <a:t>指令：乘法－累加</a:t>
            </a:r>
          </a:p>
        </p:txBody>
      </p:sp>
      <p:graphicFrame>
        <p:nvGraphicFramePr>
          <p:cNvPr id="771385" name="Group 313"/>
          <p:cNvGraphicFramePr>
            <a:graphicFrameLocks noGrp="1"/>
          </p:cNvGraphicFramePr>
          <p:nvPr/>
        </p:nvGraphicFramePr>
        <p:xfrm>
          <a:off x="612775" y="2098675"/>
          <a:ext cx="7920038" cy="457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89012"/>
                <a:gridCol w="992188"/>
                <a:gridCol w="990600"/>
                <a:gridCol w="989012"/>
                <a:gridCol w="990600"/>
                <a:gridCol w="989013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1439" name="Group 367"/>
          <p:cNvGraphicFramePr>
            <a:graphicFrameLocks noGrp="1"/>
          </p:cNvGraphicFramePr>
          <p:nvPr/>
        </p:nvGraphicFramePr>
        <p:xfrm>
          <a:off x="541338" y="1790700"/>
          <a:ext cx="8062912" cy="335280"/>
        </p:xfrm>
        <a:graphic>
          <a:graphicData uri="http://schemas.openxmlformats.org/drawingml/2006/table">
            <a:tbl>
              <a:tblPr/>
              <a:tblGrid>
                <a:gridCol w="1076325"/>
                <a:gridCol w="989012"/>
                <a:gridCol w="989013"/>
                <a:gridCol w="992187"/>
                <a:gridCol w="989013"/>
                <a:gridCol w="989012"/>
                <a:gridCol w="989013"/>
                <a:gridCol w="1049337"/>
              </a:tblGrid>
              <a:tr h="30321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127    112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111    96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95    80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79     64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63    48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47    32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31    16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15     0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1384" name="Group 312"/>
          <p:cNvGraphicFramePr>
            <a:graphicFrameLocks noGrp="1"/>
          </p:cNvGraphicFramePr>
          <p:nvPr/>
        </p:nvGraphicFramePr>
        <p:xfrm>
          <a:off x="588963" y="2541588"/>
          <a:ext cx="7943850" cy="457200"/>
        </p:xfrm>
        <a:graphic>
          <a:graphicData uri="http://schemas.openxmlformats.org/drawingml/2006/table">
            <a:tbl>
              <a:tblPr/>
              <a:tblGrid>
                <a:gridCol w="992187"/>
                <a:gridCol w="993775"/>
                <a:gridCol w="992188"/>
                <a:gridCol w="995362"/>
                <a:gridCol w="992188"/>
                <a:gridCol w="992187"/>
                <a:gridCol w="993775"/>
                <a:gridCol w="992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1387" name="Group 315"/>
          <p:cNvGraphicFramePr>
            <a:graphicFrameLocks noGrp="1"/>
          </p:cNvGraphicFramePr>
          <p:nvPr/>
        </p:nvGraphicFramePr>
        <p:xfrm>
          <a:off x="611188" y="3044825"/>
          <a:ext cx="7921625" cy="457200"/>
        </p:xfrm>
        <a:graphic>
          <a:graphicData uri="http://schemas.openxmlformats.org/drawingml/2006/table">
            <a:tbl>
              <a:tblPr/>
              <a:tblGrid>
                <a:gridCol w="990600"/>
                <a:gridCol w="989012"/>
                <a:gridCol w="990600"/>
                <a:gridCol w="992188"/>
                <a:gridCol w="989012"/>
                <a:gridCol w="990600"/>
                <a:gridCol w="989013"/>
                <a:gridCol w="9906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771407" name="Line 335"/>
          <p:cNvSpPr>
            <a:spLocks noChangeShapeType="1"/>
          </p:cNvSpPr>
          <p:nvPr/>
        </p:nv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1437" name="Group 365"/>
          <p:cNvGraphicFramePr>
            <a:graphicFrameLocks noGrp="1"/>
          </p:cNvGraphicFramePr>
          <p:nvPr/>
        </p:nvGraphicFramePr>
        <p:xfrm>
          <a:off x="611188" y="4052888"/>
          <a:ext cx="7993062" cy="396240"/>
        </p:xfrm>
        <a:graphic>
          <a:graphicData uri="http://schemas.openxmlformats.org/drawingml/2006/table">
            <a:tbl>
              <a:tblPr/>
              <a:tblGrid>
                <a:gridCol w="1998662"/>
                <a:gridCol w="1998663"/>
                <a:gridCol w="1997075"/>
                <a:gridCol w="1998662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×B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1488" name="Group 416"/>
          <p:cNvGraphicFramePr>
            <a:graphicFrameLocks noGrp="1"/>
          </p:cNvGraphicFramePr>
          <p:nvPr/>
        </p:nvGraphicFramePr>
        <p:xfrm>
          <a:off x="539750" y="4437063"/>
          <a:ext cx="8062913" cy="335280"/>
        </p:xfrm>
        <a:graphic>
          <a:graphicData uri="http://schemas.openxmlformats.org/drawingml/2006/table">
            <a:tbl>
              <a:tblPr/>
              <a:tblGrid>
                <a:gridCol w="2065338"/>
                <a:gridCol w="1981200"/>
                <a:gridCol w="1978025"/>
                <a:gridCol w="203835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127                96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95               64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63              32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31                   0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489" name="AutoShape 41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5492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472" y="1124744"/>
            <a:ext cx="8464578" cy="5474494"/>
          </a:xfrm>
        </p:spPr>
        <p:txBody>
          <a:bodyPr/>
          <a:lstStyle/>
          <a:p>
            <a:pPr marL="355600" indent="-355600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程序</a:t>
            </a:r>
            <a:r>
              <a:rPr lang="zh-CN" altLang="en-US" dirty="0" smtClean="0">
                <a:solidFill>
                  <a:srgbClr val="0000FF"/>
                </a:solidFill>
                <a:latin typeface="+mj-ea"/>
                <a:ea typeface="+mj-ea"/>
              </a:rPr>
              <a:t>测试</a:t>
            </a:r>
            <a:endParaRPr lang="zh-CN" altLang="en-US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355600" indent="-355600">
              <a:spcBef>
                <a:spcPct val="30000"/>
              </a:spcBef>
            </a:pPr>
            <a:r>
              <a:rPr lang="zh-CN" altLang="en-US" dirty="0">
                <a:latin typeface="Times New Roman" pitchFamily="18" charset="0"/>
              </a:rPr>
              <a:t>测试环境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</a:endParaRPr>
          </a:p>
          <a:p>
            <a:pPr marL="814388" lvl="1" indent="-355600">
              <a:spcBef>
                <a:spcPct val="30000"/>
              </a:spcBef>
            </a:pP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Intel Core 2 Duo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2.26GHz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marL="814388" lvl="1" indent="-355600">
              <a:spcBef>
                <a:spcPct val="30000"/>
              </a:spcBef>
            </a:pPr>
            <a:r>
              <a:rPr lang="zh-CN" altLang="en-US" dirty="0" smtClean="0">
                <a:latin typeface="Times New Roman" pitchFamily="18" charset="0"/>
              </a:rPr>
              <a:t>运行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亿次。</a:t>
            </a:r>
            <a:endParaRPr lang="en-US" altLang="zh-CN" dirty="0" smtClean="0">
              <a:latin typeface="Times New Roman" pitchFamily="18" charset="0"/>
            </a:endParaRPr>
          </a:p>
          <a:p>
            <a:pPr marL="355600" indent="-355600">
              <a:spcBef>
                <a:spcPct val="30000"/>
              </a:spcBef>
            </a:pPr>
            <a:r>
              <a:rPr lang="zh-CN" altLang="en-US" dirty="0" smtClean="0">
                <a:latin typeface="Times New Roman" pitchFamily="18" charset="0"/>
              </a:rPr>
              <a:t>采用两种方法：使用</a:t>
            </a:r>
            <a:r>
              <a:rPr lang="en-US" altLang="zh-CN" dirty="0" smtClean="0">
                <a:latin typeface="Times New Roman" pitchFamily="18" charset="0"/>
              </a:rPr>
              <a:t>SSE</a:t>
            </a:r>
            <a:r>
              <a:rPr lang="zh-CN" altLang="en-US" dirty="0" smtClean="0">
                <a:latin typeface="Times New Roman" pitchFamily="18" charset="0"/>
              </a:rPr>
              <a:t>指令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zh-CN" altLang="en-US" dirty="0" smtClean="0">
                <a:latin typeface="Times New Roman" pitchFamily="18" charset="0"/>
              </a:rPr>
              <a:t>传统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编程，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比较其运行时间。</a:t>
            </a:r>
            <a:endParaRPr lang="en-US" altLang="zh-CN" dirty="0" smtClean="0">
              <a:latin typeface="Times New Roman" pitchFamily="18" charset="0"/>
            </a:endParaRPr>
          </a:p>
          <a:p>
            <a:pPr marL="355600" indent="-355600">
              <a:spcBef>
                <a:spcPct val="30000"/>
              </a:spcBef>
            </a:pPr>
            <a:r>
              <a:rPr lang="zh-CN" altLang="en-US" dirty="0" smtClean="0">
                <a:latin typeface="Times New Roman" pitchFamily="18" charset="0"/>
              </a:rPr>
              <a:t>采用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clock()</a:t>
            </a:r>
            <a:r>
              <a:rPr lang="zh-CN" altLang="en-US" dirty="0" smtClean="0">
                <a:latin typeface="Times New Roman" pitchFamily="18" charset="0"/>
              </a:rPr>
              <a:t>函数测量程序运行时间。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1" y="360040"/>
            <a:ext cx="8393141" cy="6021288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stdafx.h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#define N 200000000	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程序段重复运行的次数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vector_element_num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8</a:t>
            </a:r>
          </a:p>
          <a:p>
            <a:pPr marL="355600" indent="-355600"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clock_t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start,stop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X,i,j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short A[8]={70,100,10,10,23,15,16,8};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矢量定义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short B[8]={70,100,10,10,23,15,16,8};</a:t>
            </a:r>
          </a:p>
          <a:p>
            <a:pPr marL="355600" indent="-355600"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nDot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product of two vectors using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with SSE2:\n\n");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("Original data:\n");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("Vector A:\n");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=0;i&lt;8;i++)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("%d ",A[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marL="355600" indent="-355600"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("Vector B:\n");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=0;i&lt;8;i++)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("%d ",B[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357166"/>
            <a:ext cx="8572560" cy="6215105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nUse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ASM SSE instructions:\n");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start=clock();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for (j = 0; j&lt;N; j++) { 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//dummy loop to increase time for measuring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  MOVDQU  XMM0,A;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读入数据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MOVDQU  XMM1,B;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读入数据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PMADDWD XMM0,XMM1;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两矢量相乘，并求部分和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MOVD    EAX,XMM0;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取第一个双字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PSRLDQ  XMM0,4;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右移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位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MOVD    EBX,XMM0;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取第二个双字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ADD     EAX,EBX;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相加求和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PSRLDQ  XMM0,4;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右移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位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MOVD    EBX,XMM0;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取第三个双字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ADD     EAX,EBX;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相加求和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PSRLDQ  XMM0,4;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右移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位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MOVD    EBX,XMM0;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取第四个双字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ADD     EAX,EBX;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相加求和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MOV     X,EAX;	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存结果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stop=clock();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("Dot product of two vectors is: %d\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("The time is: %g seconds\n\n",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 ((double)(stop-start)/CLOCKS_PER_SEC));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6BE33-5086-40FB-AF4F-471CFDAF107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563" y="5661025"/>
            <a:ext cx="5618162" cy="504825"/>
          </a:xfrm>
        </p:spPr>
        <p:txBody>
          <a:bodyPr/>
          <a:lstStyle/>
          <a:p>
            <a:pPr marL="355600" indent="-355600" algn="ctr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SIMD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</a:rPr>
              <a:t>指令工作的基本原理</a:t>
            </a:r>
          </a:p>
        </p:txBody>
      </p:sp>
      <p:graphicFrame>
        <p:nvGraphicFramePr>
          <p:cNvPr id="713808" name="Group 80"/>
          <p:cNvGraphicFramePr>
            <a:graphicFrameLocks noGrp="1"/>
          </p:cNvGraphicFramePr>
          <p:nvPr/>
        </p:nvGraphicFramePr>
        <p:xfrm>
          <a:off x="1644650" y="1693863"/>
          <a:ext cx="6888164" cy="447675"/>
        </p:xfrm>
        <a:graphic>
          <a:graphicData uri="http://schemas.openxmlformats.org/drawingml/2006/table">
            <a:tbl>
              <a:tblPr/>
              <a:tblGrid>
                <a:gridCol w="1722041"/>
                <a:gridCol w="1722041"/>
                <a:gridCol w="1722041"/>
                <a:gridCol w="1722041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3768" name="Text Box 40"/>
          <p:cNvSpPr txBox="1">
            <a:spLocks noChangeArrowheads="1"/>
          </p:cNvSpPr>
          <p:nvPr/>
        </p:nvSpPr>
        <p:spPr bwMode="auto">
          <a:xfrm>
            <a:off x="250825" y="1709738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</a:rPr>
              <a:t>Source1</a:t>
            </a:r>
          </a:p>
        </p:txBody>
      </p:sp>
      <p:graphicFrame>
        <p:nvGraphicFramePr>
          <p:cNvPr id="713809" name="Group 81"/>
          <p:cNvGraphicFramePr>
            <a:graphicFrameLocks noGrp="1"/>
          </p:cNvGraphicFramePr>
          <p:nvPr/>
        </p:nvGraphicFramePr>
        <p:xfrm>
          <a:off x="1644650" y="2501900"/>
          <a:ext cx="6888164" cy="447675"/>
        </p:xfrm>
        <a:graphic>
          <a:graphicData uri="http://schemas.openxmlformats.org/drawingml/2006/table">
            <a:tbl>
              <a:tblPr/>
              <a:tblGrid>
                <a:gridCol w="1722041"/>
                <a:gridCol w="1722041"/>
                <a:gridCol w="1722041"/>
                <a:gridCol w="1722041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3783" name="Text Box 55"/>
          <p:cNvSpPr txBox="1">
            <a:spLocks noChangeArrowheads="1"/>
          </p:cNvSpPr>
          <p:nvPr/>
        </p:nvSpPr>
        <p:spPr bwMode="auto">
          <a:xfrm>
            <a:off x="250825" y="2517775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</a:rPr>
              <a:t>Source2</a:t>
            </a:r>
          </a:p>
        </p:txBody>
      </p:sp>
      <p:graphicFrame>
        <p:nvGraphicFramePr>
          <p:cNvPr id="713802" name="Group 74"/>
          <p:cNvGraphicFramePr>
            <a:graphicFrameLocks noGrp="1"/>
          </p:cNvGraphicFramePr>
          <p:nvPr/>
        </p:nvGraphicFramePr>
        <p:xfrm>
          <a:off x="1644650" y="4710113"/>
          <a:ext cx="6888164" cy="447675"/>
        </p:xfrm>
        <a:graphic>
          <a:graphicData uri="http://schemas.openxmlformats.org/drawingml/2006/table">
            <a:tbl>
              <a:tblPr/>
              <a:tblGrid>
                <a:gridCol w="1722041"/>
                <a:gridCol w="1722041"/>
                <a:gridCol w="1722041"/>
                <a:gridCol w="1722041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X3 OP Y3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X2 OP Y2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X1 OP Y1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X0 OP Y0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3799" name="Text Box 71"/>
          <p:cNvSpPr txBox="1">
            <a:spLocks noChangeArrowheads="1"/>
          </p:cNvSpPr>
          <p:nvPr/>
        </p:nvSpPr>
        <p:spPr bwMode="auto">
          <a:xfrm>
            <a:off x="0" y="4725988"/>
            <a:ext cx="1619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</a:rPr>
              <a:t>Destination</a:t>
            </a:r>
          </a:p>
        </p:txBody>
      </p:sp>
      <p:sp>
        <p:nvSpPr>
          <p:cNvPr id="713810" name="Oval 82"/>
          <p:cNvSpPr>
            <a:spLocks noChangeArrowheads="1"/>
          </p:cNvSpPr>
          <p:nvPr/>
        </p:nvSpPr>
        <p:spPr bwMode="auto">
          <a:xfrm>
            <a:off x="1907704" y="3509963"/>
            <a:ext cx="1152525" cy="50482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OP</a:t>
            </a:r>
          </a:p>
        </p:txBody>
      </p:sp>
      <p:sp>
        <p:nvSpPr>
          <p:cNvPr id="713811" name="Freeform 83"/>
          <p:cNvSpPr>
            <a:spLocks/>
          </p:cNvSpPr>
          <p:nvPr/>
        </p:nvSpPr>
        <p:spPr bwMode="auto">
          <a:xfrm>
            <a:off x="2123604" y="2143125"/>
            <a:ext cx="360362" cy="1368425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196" y="182"/>
              </a:cxn>
              <a:cxn ang="0">
                <a:pos x="15" y="408"/>
              </a:cxn>
              <a:cxn ang="0">
                <a:pos x="105" y="862"/>
              </a:cxn>
            </a:cxnLst>
            <a:rect l="0" t="0" r="r" b="b"/>
            <a:pathLst>
              <a:path w="287" h="862">
                <a:moveTo>
                  <a:pt x="287" y="0"/>
                </a:moveTo>
                <a:cubicBezTo>
                  <a:pt x="264" y="57"/>
                  <a:pt x="241" y="114"/>
                  <a:pt x="196" y="182"/>
                </a:cubicBezTo>
                <a:cubicBezTo>
                  <a:pt x="151" y="250"/>
                  <a:pt x="30" y="295"/>
                  <a:pt x="15" y="408"/>
                </a:cubicBezTo>
                <a:cubicBezTo>
                  <a:pt x="0" y="521"/>
                  <a:pt x="52" y="691"/>
                  <a:pt x="105" y="86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2" name="Line 84"/>
          <p:cNvSpPr>
            <a:spLocks noChangeShapeType="1"/>
          </p:cNvSpPr>
          <p:nvPr/>
        </p:nvSpPr>
        <p:spPr bwMode="auto">
          <a:xfrm>
            <a:off x="2483966" y="29352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3" name="Line 85"/>
          <p:cNvSpPr>
            <a:spLocks noChangeShapeType="1"/>
          </p:cNvSpPr>
          <p:nvPr/>
        </p:nvSpPr>
        <p:spPr bwMode="auto">
          <a:xfrm>
            <a:off x="2483966" y="4014788"/>
            <a:ext cx="0" cy="720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4" name="Oval 86"/>
          <p:cNvSpPr>
            <a:spLocks noChangeArrowheads="1"/>
          </p:cNvSpPr>
          <p:nvPr/>
        </p:nvSpPr>
        <p:spPr bwMode="auto">
          <a:xfrm>
            <a:off x="3635896" y="3509963"/>
            <a:ext cx="1152525" cy="50482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OP</a:t>
            </a:r>
          </a:p>
        </p:txBody>
      </p:sp>
      <p:sp>
        <p:nvSpPr>
          <p:cNvPr id="713815" name="Freeform 87"/>
          <p:cNvSpPr>
            <a:spLocks/>
          </p:cNvSpPr>
          <p:nvPr/>
        </p:nvSpPr>
        <p:spPr bwMode="auto">
          <a:xfrm>
            <a:off x="3851796" y="2143125"/>
            <a:ext cx="360362" cy="1368425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196" y="182"/>
              </a:cxn>
              <a:cxn ang="0">
                <a:pos x="15" y="408"/>
              </a:cxn>
              <a:cxn ang="0">
                <a:pos x="105" y="862"/>
              </a:cxn>
            </a:cxnLst>
            <a:rect l="0" t="0" r="r" b="b"/>
            <a:pathLst>
              <a:path w="287" h="862">
                <a:moveTo>
                  <a:pt x="287" y="0"/>
                </a:moveTo>
                <a:cubicBezTo>
                  <a:pt x="264" y="57"/>
                  <a:pt x="241" y="114"/>
                  <a:pt x="196" y="182"/>
                </a:cubicBezTo>
                <a:cubicBezTo>
                  <a:pt x="151" y="250"/>
                  <a:pt x="30" y="295"/>
                  <a:pt x="15" y="408"/>
                </a:cubicBezTo>
                <a:cubicBezTo>
                  <a:pt x="0" y="521"/>
                  <a:pt x="52" y="691"/>
                  <a:pt x="105" y="86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6" name="Line 88"/>
          <p:cNvSpPr>
            <a:spLocks noChangeShapeType="1"/>
          </p:cNvSpPr>
          <p:nvPr/>
        </p:nvSpPr>
        <p:spPr bwMode="auto">
          <a:xfrm>
            <a:off x="4212158" y="29352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7" name="Line 89"/>
          <p:cNvSpPr>
            <a:spLocks noChangeShapeType="1"/>
          </p:cNvSpPr>
          <p:nvPr/>
        </p:nvSpPr>
        <p:spPr bwMode="auto">
          <a:xfrm>
            <a:off x="4212158" y="4014788"/>
            <a:ext cx="0" cy="720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18" name="Oval 90"/>
          <p:cNvSpPr>
            <a:spLocks noChangeArrowheads="1"/>
          </p:cNvSpPr>
          <p:nvPr/>
        </p:nvSpPr>
        <p:spPr bwMode="auto">
          <a:xfrm>
            <a:off x="5364088" y="3509963"/>
            <a:ext cx="1152525" cy="50482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OP</a:t>
            </a:r>
          </a:p>
        </p:txBody>
      </p:sp>
      <p:sp>
        <p:nvSpPr>
          <p:cNvPr id="713819" name="Freeform 91"/>
          <p:cNvSpPr>
            <a:spLocks/>
          </p:cNvSpPr>
          <p:nvPr/>
        </p:nvSpPr>
        <p:spPr bwMode="auto">
          <a:xfrm>
            <a:off x="5579988" y="2143125"/>
            <a:ext cx="360363" cy="1368425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196" y="182"/>
              </a:cxn>
              <a:cxn ang="0">
                <a:pos x="15" y="408"/>
              </a:cxn>
              <a:cxn ang="0">
                <a:pos x="105" y="862"/>
              </a:cxn>
            </a:cxnLst>
            <a:rect l="0" t="0" r="r" b="b"/>
            <a:pathLst>
              <a:path w="287" h="862">
                <a:moveTo>
                  <a:pt x="287" y="0"/>
                </a:moveTo>
                <a:cubicBezTo>
                  <a:pt x="264" y="57"/>
                  <a:pt x="241" y="114"/>
                  <a:pt x="196" y="182"/>
                </a:cubicBezTo>
                <a:cubicBezTo>
                  <a:pt x="151" y="250"/>
                  <a:pt x="30" y="295"/>
                  <a:pt x="15" y="408"/>
                </a:cubicBezTo>
                <a:cubicBezTo>
                  <a:pt x="0" y="521"/>
                  <a:pt x="52" y="691"/>
                  <a:pt x="105" y="86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20" name="Line 92"/>
          <p:cNvSpPr>
            <a:spLocks noChangeShapeType="1"/>
          </p:cNvSpPr>
          <p:nvPr/>
        </p:nvSpPr>
        <p:spPr bwMode="auto">
          <a:xfrm>
            <a:off x="5940351" y="29352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21" name="Line 93"/>
          <p:cNvSpPr>
            <a:spLocks noChangeShapeType="1"/>
          </p:cNvSpPr>
          <p:nvPr/>
        </p:nvSpPr>
        <p:spPr bwMode="auto">
          <a:xfrm>
            <a:off x="5940351" y="4014788"/>
            <a:ext cx="0" cy="720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22" name="Oval 94"/>
          <p:cNvSpPr>
            <a:spLocks noChangeArrowheads="1"/>
          </p:cNvSpPr>
          <p:nvPr/>
        </p:nvSpPr>
        <p:spPr bwMode="auto">
          <a:xfrm>
            <a:off x="7092280" y="3509963"/>
            <a:ext cx="1152525" cy="50482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OP</a:t>
            </a:r>
          </a:p>
        </p:txBody>
      </p:sp>
      <p:sp>
        <p:nvSpPr>
          <p:cNvPr id="713823" name="Freeform 95"/>
          <p:cNvSpPr>
            <a:spLocks/>
          </p:cNvSpPr>
          <p:nvPr/>
        </p:nvSpPr>
        <p:spPr bwMode="auto">
          <a:xfrm>
            <a:off x="7308180" y="2143125"/>
            <a:ext cx="360363" cy="1368425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196" y="182"/>
              </a:cxn>
              <a:cxn ang="0">
                <a:pos x="15" y="408"/>
              </a:cxn>
              <a:cxn ang="0">
                <a:pos x="105" y="862"/>
              </a:cxn>
            </a:cxnLst>
            <a:rect l="0" t="0" r="r" b="b"/>
            <a:pathLst>
              <a:path w="287" h="862">
                <a:moveTo>
                  <a:pt x="287" y="0"/>
                </a:moveTo>
                <a:cubicBezTo>
                  <a:pt x="264" y="57"/>
                  <a:pt x="241" y="114"/>
                  <a:pt x="196" y="182"/>
                </a:cubicBezTo>
                <a:cubicBezTo>
                  <a:pt x="151" y="250"/>
                  <a:pt x="30" y="295"/>
                  <a:pt x="15" y="408"/>
                </a:cubicBezTo>
                <a:cubicBezTo>
                  <a:pt x="0" y="521"/>
                  <a:pt x="52" y="691"/>
                  <a:pt x="105" y="86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24" name="Line 96"/>
          <p:cNvSpPr>
            <a:spLocks noChangeShapeType="1"/>
          </p:cNvSpPr>
          <p:nvPr/>
        </p:nvSpPr>
        <p:spPr bwMode="auto">
          <a:xfrm>
            <a:off x="7668543" y="29352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825" name="Line 97"/>
          <p:cNvSpPr>
            <a:spLocks noChangeShapeType="1"/>
          </p:cNvSpPr>
          <p:nvPr/>
        </p:nvSpPr>
        <p:spPr bwMode="auto">
          <a:xfrm>
            <a:off x="7668543" y="4014788"/>
            <a:ext cx="0" cy="720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Group 80"/>
          <p:cNvGraphicFramePr>
            <a:graphicFrameLocks noGrp="1"/>
          </p:cNvGraphicFramePr>
          <p:nvPr/>
        </p:nvGraphicFramePr>
        <p:xfrm>
          <a:off x="1644276" y="1325141"/>
          <a:ext cx="6888164" cy="447675"/>
        </p:xfrm>
        <a:graphic>
          <a:graphicData uri="http://schemas.openxmlformats.org/drawingml/2006/table">
            <a:tbl>
              <a:tblPr/>
              <a:tblGrid>
                <a:gridCol w="1722041"/>
                <a:gridCol w="1722041"/>
                <a:gridCol w="1722041"/>
                <a:gridCol w="1722041"/>
              </a:tblGrid>
              <a:tr h="4476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63         48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47             32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31          16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15            0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80"/>
          <p:cNvGraphicFramePr>
            <a:graphicFrameLocks noGrp="1"/>
          </p:cNvGraphicFramePr>
          <p:nvPr/>
        </p:nvGraphicFramePr>
        <p:xfrm>
          <a:off x="1644276" y="4336640"/>
          <a:ext cx="6888164" cy="447675"/>
        </p:xfrm>
        <a:graphic>
          <a:graphicData uri="http://schemas.openxmlformats.org/drawingml/2006/table">
            <a:tbl>
              <a:tblPr/>
              <a:tblGrid>
                <a:gridCol w="1722041"/>
                <a:gridCol w="1722041"/>
                <a:gridCol w="1722041"/>
                <a:gridCol w="1722041"/>
              </a:tblGrid>
              <a:tr h="4476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63         48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47             32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31          16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15            0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764704"/>
            <a:ext cx="8572560" cy="3888432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nUse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C language:\n");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start=clock();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for (j=0; j&lt;N; j++) {	 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//dummy loop to increase time for measuring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X=0;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vector_element_num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  X+=A[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]*B[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stop=clock();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("Dot product of two vectors is: %d\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("The time is: %g seconds\n\n",((double)(stop-start)/CLOCKS_PER_SEC));</a:t>
            </a:r>
          </a:p>
          <a:p>
            <a:pPr marL="355600" indent="-355600"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system("pause");</a:t>
            </a:r>
          </a:p>
          <a:p>
            <a:pPr marL="355600" indent="-355600">
              <a:spcBef>
                <a:spcPct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6" descr="C:\Users\CheXQ\AppData\Local\Microsoft\Windows\Temporary Internet Files\Content.IE5\RWM40N23\MCj044610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4786322"/>
            <a:ext cx="1549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2910" y="285728"/>
            <a:ext cx="8105554" cy="142876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测试环境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zh-CN" altLang="en-US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运行结果</a:t>
            </a:r>
            <a:endParaRPr lang="en-US" altLang="zh-CN" dirty="0">
              <a:solidFill>
                <a:srgbClr val="FF0066"/>
              </a:solidFill>
              <a:latin typeface="+mj-ea"/>
              <a:ea typeface="+mj-ea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Intel Core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 Duo CPU P8400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2.26GHz</a:t>
            </a: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运行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亿次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7808913" cy="466725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 type="none" w="med" len="med"/>
            <a:tailEnd type="none" w="med" len="lg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47DF6-3DE4-40FD-B819-7782FE5ED38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2910" y="285728"/>
            <a:ext cx="8321578" cy="142876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测试环境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zh-CN" altLang="en-US" dirty="0">
                <a:solidFill>
                  <a:srgbClr val="FF0066"/>
                </a:solidFill>
                <a:latin typeface="+mj-ea"/>
                <a:ea typeface="+mj-ea"/>
                <a:cs typeface="Times New Roman" pitchFamily="18" charset="0"/>
              </a:rPr>
              <a:t>运行结果</a:t>
            </a:r>
            <a:endParaRPr lang="en-US" altLang="zh-CN" dirty="0">
              <a:solidFill>
                <a:srgbClr val="FF0066"/>
              </a:solidFill>
              <a:latin typeface="+mj-ea"/>
              <a:ea typeface="+mj-ea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Intel Core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 Quad CPU Q6600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2.40GHz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运行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亿次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36904" cy="4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5272" y="2276872"/>
            <a:ext cx="7355160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二）让</a:t>
            </a:r>
            <a:r>
              <a:rPr lang="en-US" altLang="zh-CN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语言从外部调用汇编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971600" y="2420888"/>
            <a:ext cx="0" cy="1810622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1066627" y="3648898"/>
            <a:ext cx="6463456" cy="585733"/>
            <a:chOff x="922611" y="3648898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92524" y="3082106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70945" y="308054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55122" y="3080546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3543" y="307898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209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94F3E7-92C8-42E5-98DA-5926CA45A8F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7920359" cy="5327650"/>
          </a:xfrm>
        </p:spPr>
        <p:txBody>
          <a:bodyPr/>
          <a:lstStyle/>
          <a:p>
            <a:pPr marL="444500" indent="-444500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dirty="0"/>
              <a:t>两种实现方法：</a:t>
            </a:r>
          </a:p>
          <a:p>
            <a:pPr marL="444500" indent="-444500">
              <a:spcBef>
                <a:spcPct val="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D60093"/>
                </a:solidFill>
              </a:rPr>
              <a:t>嵌入</a:t>
            </a:r>
            <a:r>
              <a:rPr lang="zh-CN" altLang="en-US" dirty="0" smtClean="0"/>
              <a:t>汇编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语言中嵌入汇编语言代码</a:t>
            </a:r>
          </a:p>
          <a:p>
            <a:pPr marL="990600" lvl="1" indent="-366713">
              <a:spcBef>
                <a:spcPct val="0"/>
              </a:spcBef>
            </a:pPr>
            <a:r>
              <a:rPr lang="zh-CN" altLang="en-US" dirty="0"/>
              <a:t>优点：</a:t>
            </a:r>
          </a:p>
          <a:p>
            <a:pPr marL="1524000" lvl="2" indent="-354013">
              <a:spcBef>
                <a:spcPct val="0"/>
              </a:spcBef>
            </a:pPr>
            <a:r>
              <a:rPr lang="zh-CN" altLang="en-US" dirty="0"/>
              <a:t>简单：无需考虑</a:t>
            </a:r>
            <a:r>
              <a:rPr lang="zh-CN" altLang="en-US" dirty="0">
                <a:solidFill>
                  <a:srgbClr val="0000FF"/>
                </a:solidFill>
              </a:rPr>
              <a:t>外部链接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命名</a:t>
            </a:r>
            <a:r>
              <a:rPr lang="zh-CN" altLang="en-US" dirty="0"/>
              <a:t>、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zh-CN" altLang="en-US" dirty="0">
                <a:solidFill>
                  <a:srgbClr val="0000FF"/>
                </a:solidFill>
              </a:rPr>
              <a:t>参数传递协议</a:t>
            </a:r>
            <a:r>
              <a:rPr lang="zh-CN" altLang="en-US" dirty="0"/>
              <a:t>等问题。</a:t>
            </a:r>
          </a:p>
          <a:p>
            <a:pPr marL="1524000" lvl="2" indent="-354013">
              <a:spcBef>
                <a:spcPct val="0"/>
              </a:spcBef>
            </a:pPr>
            <a:r>
              <a:rPr lang="zh-CN" altLang="en-US" dirty="0"/>
              <a:t>高效：不存在</a:t>
            </a:r>
            <a:r>
              <a:rPr lang="zh-CN" altLang="en-US" dirty="0">
                <a:solidFill>
                  <a:srgbClr val="FF0066"/>
                </a:solidFill>
              </a:rPr>
              <a:t>过程调用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开销</a:t>
            </a:r>
            <a:r>
              <a:rPr lang="zh-CN" altLang="en-US" dirty="0"/>
              <a:t>。</a:t>
            </a:r>
          </a:p>
          <a:p>
            <a:pPr marL="990600" lvl="1" indent="-366713">
              <a:spcBef>
                <a:spcPct val="0"/>
              </a:spcBef>
            </a:pPr>
            <a:r>
              <a:rPr lang="zh-CN" altLang="en-US" dirty="0"/>
              <a:t>缺点：缺乏可移植性。</a:t>
            </a:r>
          </a:p>
          <a:p>
            <a:pPr marL="444500" indent="-444500">
              <a:spcBef>
                <a:spcPct val="500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D60093"/>
                </a:solidFill>
              </a:rPr>
              <a:t>模块</a:t>
            </a:r>
            <a:r>
              <a:rPr lang="zh-CN" altLang="en-US" dirty="0" smtClean="0"/>
              <a:t>连接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让</a:t>
            </a:r>
            <a:r>
              <a:rPr lang="en-US" altLang="zh-CN" dirty="0"/>
              <a:t>C</a:t>
            </a:r>
            <a:r>
              <a:rPr lang="zh-CN" altLang="en-US" dirty="0"/>
              <a:t>语言从</a:t>
            </a:r>
            <a:r>
              <a:rPr lang="zh-CN" altLang="en-US" dirty="0">
                <a:solidFill>
                  <a:srgbClr val="C00000"/>
                </a:solidFill>
              </a:rPr>
              <a:t>外部</a:t>
            </a:r>
            <a:r>
              <a:rPr lang="zh-CN" altLang="en-US" dirty="0"/>
              <a:t>调用汇编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733" y="405482"/>
            <a:ext cx="8640763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汇编语言与高级语言的接口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468313" y="205641"/>
            <a:ext cx="7343775" cy="2841547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B050"/>
                </a:solidFill>
                <a:latin typeface="Courier New" pitchFamily="49" charset="0"/>
              </a:rPr>
              <a:t>// Addem Main Program      (AddMain.cpp)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zh-CN" b="1">
                <a:latin typeface="Courier New" pitchFamily="49" charset="0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Courier New" pitchFamily="49" charset="0"/>
              </a:rPr>
              <a:t>&lt;iostream&gt;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using namespace std</a:t>
            </a:r>
            <a:r>
              <a:rPr lang="en-US" altLang="zh-CN" b="1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Courier New" pitchFamily="49" charset="0"/>
              </a:rPr>
              <a:t>"C"</a:t>
            </a:r>
            <a:r>
              <a:rPr lang="en-US" altLang="zh-CN" b="1">
                <a:latin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</a:rPr>
              <a:t> addem(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</a:rPr>
              <a:t> p1,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</a:rPr>
              <a:t> p2,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</a:rPr>
              <a:t> p3);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</a:rPr>
              <a:t> main()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</a:t>
            </a:r>
            <a:r>
              <a:rPr lang="en-US" altLang="zh-CN" b="1" smtClean="0">
                <a:latin typeface="Courier New" pitchFamily="49" charset="0"/>
              </a:rPr>
              <a:t> </a:t>
            </a:r>
            <a:r>
              <a:rPr lang="fr-FR" altLang="zh-CN" b="1" smtClean="0">
                <a:latin typeface="Courier New" pitchFamily="49" charset="0"/>
              </a:rPr>
              <a:t>cout &lt;&lt; </a:t>
            </a:r>
            <a:r>
              <a:rPr lang="fr-FR" altLang="zh-CN" b="1" smtClean="0">
                <a:solidFill>
                  <a:srgbClr val="CC0000"/>
                </a:solidFill>
                <a:latin typeface="Courier New" pitchFamily="49" charset="0"/>
              </a:rPr>
              <a:t>"19 + 15 + 25,"</a:t>
            </a:r>
            <a:r>
              <a:rPr lang="fr-FR" altLang="zh-CN" b="1" smtClean="0">
                <a:latin typeface="Courier New" pitchFamily="49" charset="0"/>
              </a:rPr>
              <a:t> &lt;&lt; endl;</a:t>
            </a:r>
            <a:endParaRPr lang="en-US" altLang="zh-CN" b="1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b="1" smtClean="0">
                <a:latin typeface="Courier New" pitchFamily="49" charset="0"/>
              </a:rPr>
              <a:t> 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smtClean="0">
                <a:latin typeface="Courier New" pitchFamily="49" charset="0"/>
              </a:rPr>
              <a:t> </a:t>
            </a:r>
            <a:r>
              <a:rPr lang="en-US" altLang="zh-CN" b="1">
                <a:latin typeface="Courier New" pitchFamily="49" charset="0"/>
              </a:rPr>
              <a:t>total = addem( </a:t>
            </a:r>
            <a:r>
              <a:rPr lang="en-US" altLang="zh-CN" b="1" smtClean="0">
                <a:latin typeface="Courier New" pitchFamily="49" charset="0"/>
              </a:rPr>
              <a:t>19, </a:t>
            </a:r>
            <a:r>
              <a:rPr lang="en-US" altLang="zh-CN" b="1">
                <a:latin typeface="Courier New" pitchFamily="49" charset="0"/>
              </a:rPr>
              <a:t>15, 25 );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cout &lt;&lt; </a:t>
            </a:r>
            <a:r>
              <a:rPr lang="en-US" altLang="zh-CN" b="1">
                <a:solidFill>
                  <a:srgbClr val="CC0000"/>
                </a:solidFill>
                <a:latin typeface="Courier New" pitchFamily="49" charset="0"/>
              </a:rPr>
              <a:t>"Total = "</a:t>
            </a:r>
            <a:r>
              <a:rPr lang="en-US" altLang="zh-CN" b="1">
                <a:latin typeface="Courier New" pitchFamily="49" charset="0"/>
              </a:rPr>
              <a:t> &lt;&lt; total &lt;&lt; endl;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altLang="zh-CN" b="1">
                <a:latin typeface="Courier New" pitchFamily="49" charset="0"/>
              </a:rPr>
              <a:t> 0;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}</a:t>
            </a:r>
            <a:endParaRPr lang="zh-CN" altLang="en-US" b="1">
              <a:latin typeface="Courier New" pitchFamily="49" charset="0"/>
            </a:endParaRP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2916238" y="2531082"/>
            <a:ext cx="6048375" cy="4088042"/>
          </a:xfrm>
          <a:prstGeom prst="rect">
            <a:avLst/>
          </a:prstGeom>
          <a:solidFill>
            <a:srgbClr val="CCFF99"/>
          </a:solidFill>
          <a:ln w="38100" algn="ctr">
            <a:solidFill>
              <a:srgbClr val="00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66FF"/>
                </a:solidFill>
                <a:latin typeface="Courier New" pitchFamily="49" charset="0"/>
              </a:rPr>
              <a:t>title The addem Subroutine    (addem.asm)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solidFill>
                  <a:srgbClr val="0066FF"/>
                </a:solidFill>
                <a:latin typeface="Courier New" pitchFamily="49" charset="0"/>
              </a:rPr>
              <a:t>; This subroutine links to Visual C++ 6.0.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.386P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.model flat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public _addem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.code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_addem proc near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push   ebp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mov    ebp,esp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mov    eax,[ebp+16]   </a:t>
            </a:r>
            <a:r>
              <a:rPr lang="en-US" altLang="zh-CN" b="1">
                <a:solidFill>
                  <a:srgbClr val="0066FF"/>
                </a:solidFill>
                <a:latin typeface="Courier New" pitchFamily="49" charset="0"/>
              </a:rPr>
              <a:t>;first argument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add    eax,[ebp+12]   </a:t>
            </a:r>
            <a:r>
              <a:rPr lang="en-US" altLang="zh-CN" b="1">
                <a:solidFill>
                  <a:srgbClr val="0066FF"/>
                </a:solidFill>
                <a:latin typeface="Courier New" pitchFamily="49" charset="0"/>
              </a:rPr>
              <a:t>;second argument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add    eax,[ebp+8]    </a:t>
            </a:r>
            <a:r>
              <a:rPr lang="en-US" altLang="zh-CN" b="1">
                <a:solidFill>
                  <a:srgbClr val="0066FF"/>
                </a:solidFill>
                <a:latin typeface="Courier New" pitchFamily="49" charset="0"/>
              </a:rPr>
              <a:t>;third argument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pop    ebp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    ret                   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_addem endp</a:t>
            </a:r>
          </a:p>
          <a:p>
            <a:pPr algn="l">
              <a:lnSpc>
                <a:spcPct val="90000"/>
              </a:lnSpc>
            </a:pPr>
            <a:r>
              <a:rPr lang="en-US" altLang="zh-CN" b="1">
                <a:latin typeface="Courier New" pitchFamily="49" charset="0"/>
              </a:rPr>
              <a:t>end</a:t>
            </a:r>
            <a:endParaRPr lang="zh-CN" altLang="en-US" b="1">
              <a:latin typeface="Courier New" pitchFamily="49" charset="0"/>
            </a:endParaRPr>
          </a:p>
        </p:txBody>
      </p:sp>
      <p:sp>
        <p:nvSpPr>
          <p:cNvPr id="765959" name="AutoShape 7"/>
          <p:cNvSpPr>
            <a:spLocks noChangeArrowheads="1"/>
          </p:cNvSpPr>
          <p:nvPr/>
        </p:nvSpPr>
        <p:spPr bwMode="auto">
          <a:xfrm>
            <a:off x="6840538" y="115888"/>
            <a:ext cx="2195512" cy="1368425"/>
          </a:xfrm>
          <a:prstGeom prst="cloudCallout">
            <a:avLst>
              <a:gd name="adj1" fmla="val -77764"/>
              <a:gd name="adj2" fmla="val -27727"/>
            </a:avLst>
          </a:prstGeom>
          <a:solidFill>
            <a:srgbClr val="FFCCCC"/>
          </a:solidFill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400" b="1">
                <a:solidFill>
                  <a:srgbClr val="CC0000"/>
                </a:solidFill>
              </a:rPr>
              <a:t>主程序模块</a:t>
            </a:r>
          </a:p>
          <a:p>
            <a:r>
              <a:rPr lang="zh-CN" altLang="en-US" sz="2400" b="1">
                <a:solidFill>
                  <a:srgbClr val="CC0000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C++</a:t>
            </a:r>
            <a:r>
              <a:rPr lang="zh-CN" altLang="en-US" sz="2400" b="1">
                <a:solidFill>
                  <a:srgbClr val="CC0000"/>
                </a:solidFill>
              </a:rPr>
              <a:t>）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765960" name="AutoShape 8"/>
          <p:cNvSpPr>
            <a:spLocks noChangeArrowheads="1"/>
          </p:cNvSpPr>
          <p:nvPr/>
        </p:nvSpPr>
        <p:spPr bwMode="auto">
          <a:xfrm>
            <a:off x="6659563" y="3213100"/>
            <a:ext cx="2195512" cy="1295400"/>
          </a:xfrm>
          <a:prstGeom prst="cloudCallout">
            <a:avLst>
              <a:gd name="adj1" fmla="val -65620"/>
              <a:gd name="adj2" fmla="val -51963"/>
            </a:avLst>
          </a:prstGeom>
          <a:solidFill>
            <a:srgbClr val="FFCCCC"/>
          </a:solidFill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400" b="1">
                <a:solidFill>
                  <a:srgbClr val="CC0000"/>
                </a:solidFill>
              </a:rPr>
              <a:t>子程序模块</a:t>
            </a:r>
          </a:p>
          <a:p>
            <a:r>
              <a:rPr lang="zh-CN" altLang="en-US" sz="2400" b="1">
                <a:solidFill>
                  <a:srgbClr val="CC0000"/>
                </a:solidFill>
              </a:rPr>
              <a:t>（汇编）</a:t>
            </a:r>
            <a:endParaRPr lang="zh-CN" altLang="en-US">
              <a:solidFill>
                <a:srgbClr val="CC0000"/>
              </a:solidFill>
            </a:endParaRPr>
          </a:p>
        </p:txBody>
      </p:sp>
      <p:grpSp>
        <p:nvGrpSpPr>
          <p:cNvPr id="765978" name="Group 26"/>
          <p:cNvGrpSpPr>
            <a:grpSpLocks/>
          </p:cNvGrpSpPr>
          <p:nvPr/>
        </p:nvGrpSpPr>
        <p:grpSpPr bwMode="auto">
          <a:xfrm>
            <a:off x="179388" y="3357563"/>
            <a:ext cx="2736850" cy="2305050"/>
            <a:chOff x="113" y="2115"/>
            <a:chExt cx="1724" cy="1452"/>
          </a:xfrm>
        </p:grpSpPr>
        <p:grpSp>
          <p:nvGrpSpPr>
            <p:cNvPr id="765962" name="Group 10"/>
            <p:cNvGrpSpPr>
              <a:grpSpLocks/>
            </p:cNvGrpSpPr>
            <p:nvPr/>
          </p:nvGrpSpPr>
          <p:grpSpPr bwMode="auto">
            <a:xfrm>
              <a:off x="113" y="2115"/>
              <a:ext cx="817" cy="1452"/>
              <a:chOff x="1338" y="1615"/>
              <a:chExt cx="1134" cy="1452"/>
            </a:xfrm>
          </p:grpSpPr>
          <p:sp>
            <p:nvSpPr>
              <p:cNvPr id="765963" name="AutoShape 11"/>
              <p:cNvSpPr>
                <a:spLocks noChangeArrowheads="1"/>
              </p:cNvSpPr>
              <p:nvPr/>
            </p:nvSpPr>
            <p:spPr bwMode="auto">
              <a:xfrm>
                <a:off x="1338" y="2704"/>
                <a:ext cx="1134" cy="363"/>
              </a:xfrm>
              <a:prstGeom prst="cube">
                <a:avLst>
                  <a:gd name="adj" fmla="val 25000"/>
                </a:avLst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r>
                  <a:rPr lang="en-US" altLang="zh-CN" sz="24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5964" name="AutoShape 12"/>
              <p:cNvSpPr>
                <a:spLocks noChangeArrowheads="1"/>
              </p:cNvSpPr>
              <p:nvPr/>
            </p:nvSpPr>
            <p:spPr bwMode="auto">
              <a:xfrm>
                <a:off x="1338" y="2432"/>
                <a:ext cx="1134" cy="363"/>
              </a:xfrm>
              <a:prstGeom prst="cube">
                <a:avLst>
                  <a:gd name="adj" fmla="val 25000"/>
                </a:avLst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r>
                  <a:rPr lang="en-US" altLang="zh-CN" sz="24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65965" name="AutoShape 13"/>
              <p:cNvSpPr>
                <a:spLocks noChangeArrowheads="1"/>
              </p:cNvSpPr>
              <p:nvPr/>
            </p:nvSpPr>
            <p:spPr bwMode="auto">
              <a:xfrm>
                <a:off x="1338" y="2160"/>
                <a:ext cx="1134" cy="363"/>
              </a:xfrm>
              <a:prstGeom prst="cube">
                <a:avLst>
                  <a:gd name="adj" fmla="val 25000"/>
                </a:avLst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r>
                  <a:rPr lang="en-US" altLang="zh-CN" sz="2400" b="1" smtClean="0">
                    <a:latin typeface="Courier New" pitchFamily="49" charset="0"/>
                  </a:rPr>
                  <a:t>19</a:t>
                </a:r>
                <a:endParaRPr lang="en-US" altLang="zh-CN" sz="2400" b="1">
                  <a:latin typeface="Courier New" pitchFamily="49" charset="0"/>
                </a:endParaRPr>
              </a:p>
            </p:txBody>
          </p:sp>
          <p:sp>
            <p:nvSpPr>
              <p:cNvPr id="765966" name="AutoShape 14"/>
              <p:cNvSpPr>
                <a:spLocks noChangeArrowheads="1"/>
              </p:cNvSpPr>
              <p:nvPr/>
            </p:nvSpPr>
            <p:spPr bwMode="auto">
              <a:xfrm>
                <a:off x="1338" y="1888"/>
                <a:ext cx="1134" cy="363"/>
              </a:xfrm>
              <a:prstGeom prst="cube">
                <a:avLst>
                  <a:gd name="adj" fmla="val 25000"/>
                </a:avLst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000" b="1">
                    <a:latin typeface="Times New Roman" pitchFamily="18" charset="0"/>
                  </a:rPr>
                  <a:t>返回地址</a:t>
                </a:r>
              </a:p>
            </p:txBody>
          </p:sp>
          <p:sp>
            <p:nvSpPr>
              <p:cNvPr id="765967" name="AutoShape 15"/>
              <p:cNvSpPr>
                <a:spLocks noChangeArrowheads="1"/>
              </p:cNvSpPr>
              <p:nvPr/>
            </p:nvSpPr>
            <p:spPr bwMode="auto">
              <a:xfrm>
                <a:off x="1338" y="1615"/>
                <a:ext cx="1134" cy="363"/>
              </a:xfrm>
              <a:prstGeom prst="cube">
                <a:avLst>
                  <a:gd name="adj" fmla="val 25000"/>
                </a:avLst>
              </a:prstGeom>
              <a:solidFill>
                <a:srgbClr val="CC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r>
                  <a:rPr lang="en-US" altLang="zh-CN" sz="2400" b="1">
                    <a:latin typeface="Courier New" pitchFamily="49" charset="0"/>
                  </a:rPr>
                  <a:t>EBP</a:t>
                </a:r>
              </a:p>
            </p:txBody>
          </p:sp>
        </p:grpSp>
        <p:sp>
          <p:nvSpPr>
            <p:cNvPr id="765968" name="Line 16"/>
            <p:cNvSpPr>
              <a:spLocks noChangeShapeType="1"/>
            </p:cNvSpPr>
            <p:nvPr/>
          </p:nvSpPr>
          <p:spPr bwMode="auto">
            <a:xfrm flipH="1">
              <a:off x="885" y="3113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5969" name="Line 17"/>
            <p:cNvSpPr>
              <a:spLocks noChangeShapeType="1"/>
            </p:cNvSpPr>
            <p:nvPr/>
          </p:nvSpPr>
          <p:spPr bwMode="auto">
            <a:xfrm flipH="1">
              <a:off x="885" y="2841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5970" name="Line 18"/>
            <p:cNvSpPr>
              <a:spLocks noChangeShapeType="1"/>
            </p:cNvSpPr>
            <p:nvPr/>
          </p:nvSpPr>
          <p:spPr bwMode="auto">
            <a:xfrm flipH="1">
              <a:off x="885" y="2569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5971" name="Line 19"/>
            <p:cNvSpPr>
              <a:spLocks noChangeShapeType="1"/>
            </p:cNvSpPr>
            <p:nvPr/>
          </p:nvSpPr>
          <p:spPr bwMode="auto">
            <a:xfrm flipH="1">
              <a:off x="885" y="2297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5972" name="Text Box 20"/>
            <p:cNvSpPr txBox="1">
              <a:spLocks noChangeArrowheads="1"/>
            </p:cNvSpPr>
            <p:nvPr/>
          </p:nvSpPr>
          <p:spPr bwMode="auto">
            <a:xfrm>
              <a:off x="975" y="2161"/>
              <a:ext cx="86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itchFamily="18" charset="0"/>
                </a:rPr>
                <a:t>EBP, ESP</a:t>
              </a:r>
            </a:p>
          </p:txBody>
        </p:sp>
        <p:sp>
          <p:nvSpPr>
            <p:cNvPr id="765973" name="Text Box 21"/>
            <p:cNvSpPr txBox="1">
              <a:spLocks noChangeArrowheads="1"/>
            </p:cNvSpPr>
            <p:nvPr/>
          </p:nvSpPr>
          <p:spPr bwMode="auto">
            <a:xfrm>
              <a:off x="885" y="2705"/>
              <a:ext cx="86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itchFamily="18" charset="0"/>
                </a:rPr>
                <a:t>[EBP+8]</a:t>
              </a:r>
            </a:p>
          </p:txBody>
        </p:sp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885" y="2433"/>
              <a:ext cx="86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itchFamily="18" charset="0"/>
                </a:rPr>
                <a:t>[EBP+4]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975" y="2977"/>
              <a:ext cx="86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itchFamily="18" charset="0"/>
                </a:rPr>
                <a:t>[EBP+12]</a:t>
              </a:r>
            </a:p>
          </p:txBody>
        </p:sp>
        <p:sp>
          <p:nvSpPr>
            <p:cNvPr id="765976" name="Line 24"/>
            <p:cNvSpPr>
              <a:spLocks noChangeShapeType="1"/>
            </p:cNvSpPr>
            <p:nvPr/>
          </p:nvSpPr>
          <p:spPr bwMode="auto">
            <a:xfrm flipH="1">
              <a:off x="885" y="3385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975" y="3249"/>
              <a:ext cx="86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itchFamily="18" charset="0"/>
                </a:rPr>
                <a:t>[EBP+16]</a:t>
              </a:r>
            </a:p>
          </p:txBody>
        </p:sp>
      </p:grpSp>
      <p:sp>
        <p:nvSpPr>
          <p:cNvPr id="765979" name="Text Box 27"/>
          <p:cNvSpPr txBox="1">
            <a:spLocks noChangeArrowheads="1"/>
          </p:cNvSpPr>
          <p:nvPr/>
        </p:nvSpPr>
        <p:spPr bwMode="auto">
          <a:xfrm>
            <a:off x="322263" y="5708650"/>
            <a:ext cx="16573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ea typeface="黑体" pitchFamily="49" charset="-122"/>
              </a:rPr>
              <a:t>堆栈结构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/>
      <p:bldP spid="765957" grpId="0" animBg="1"/>
      <p:bldP spid="765959" grpId="0" animBg="1"/>
      <p:bldP spid="765960" grpId="0" animBg="1"/>
      <p:bldP spid="7659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Addem</a:t>
            </a:r>
            <a:r>
              <a:rPr lang="zh-CN" altLang="en-US" smtClean="0"/>
              <a:t>主程序的调试：反汇编窗口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362950" cy="504279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调试环境：</a:t>
            </a:r>
            <a:r>
              <a:rPr lang="en-US" altLang="zh-CN" smtClean="0"/>
              <a:t>Visual Studio 2008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46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76276"/>
            <a:ext cx="8424936" cy="512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1144080" y="5486400"/>
            <a:ext cx="913320" cy="239486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4136" y="5116288"/>
            <a:ext cx="1055914" cy="400110"/>
            <a:chOff x="1317172" y="5040086"/>
            <a:chExt cx="1055914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1317172" y="5040086"/>
              <a:ext cx="105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FF0000"/>
                  </a:solidFill>
                </a:rPr>
                <a:t>ESP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2099111" y="5135333"/>
              <a:ext cx="106363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20"/>
                </a:cxn>
                <a:cxn ang="0">
                  <a:pos x="44" y="104"/>
                </a:cxn>
              </a:cxnLst>
              <a:rect l="0" t="0" r="r" b="b"/>
              <a:pathLst>
                <a:path w="67" h="104">
                  <a:moveTo>
                    <a:pt x="0" y="0"/>
                  </a:moveTo>
                  <a:cubicBezTo>
                    <a:pt x="26" y="1"/>
                    <a:pt x="53" y="3"/>
                    <a:pt x="60" y="20"/>
                  </a:cubicBezTo>
                  <a:cubicBezTo>
                    <a:pt x="67" y="37"/>
                    <a:pt x="55" y="70"/>
                    <a:pt x="44" y="10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684398" y="3592286"/>
            <a:ext cx="4431754" cy="1041422"/>
          </a:xfrm>
          <a:prstGeom prst="roundRect">
            <a:avLst>
              <a:gd name="adj" fmla="val 17783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076056" y="883568"/>
            <a:ext cx="223341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堆栈</a:t>
            </a:r>
            <a:r>
              <a:rPr lang="zh-CN" altLang="en-US" sz="2400" b="1" smtClean="0">
                <a:solidFill>
                  <a:srgbClr val="FF0000"/>
                </a:solidFill>
                <a:ea typeface="黑体" pitchFamily="49" charset="-122"/>
              </a:rPr>
              <a:t>结构：</a:t>
            </a:r>
            <a:endParaRPr lang="zh-CN" altLang="en-US" sz="2400" b="1">
              <a:solidFill>
                <a:srgbClr val="FF0000"/>
              </a:solidFill>
              <a:ea typeface="黑体" pitchFamily="49" charset="-122"/>
            </a:endParaRPr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7093446" y="188640"/>
            <a:ext cx="1240085" cy="3017031"/>
            <a:chOff x="6404858" y="249762"/>
            <a:chExt cx="1299280" cy="3161047"/>
          </a:xfrm>
          <a:solidFill>
            <a:srgbClr val="FFFF99"/>
          </a:solidFill>
        </p:grpSpPr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>
              <a:off x="6404858" y="2834546"/>
              <a:ext cx="1296988" cy="576263"/>
            </a:xfrm>
            <a:prstGeom prst="cube">
              <a:avLst>
                <a:gd name="adj" fmla="val 25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 altLang="zh-CN" sz="2400" b="1">
                <a:latin typeface="Courier New" pitchFamily="49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404858" y="249762"/>
              <a:ext cx="1299280" cy="2736503"/>
              <a:chOff x="6404858" y="260648"/>
              <a:chExt cx="1299280" cy="2736503"/>
            </a:xfrm>
            <a:grpFill/>
          </p:grpSpPr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6404858" y="2420888"/>
                <a:ext cx="1296988" cy="576263"/>
              </a:xfrm>
              <a:prstGeom prst="cube">
                <a:avLst>
                  <a:gd name="adj" fmla="val 25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 altLang="zh-CN" sz="2400" b="1">
                  <a:latin typeface="Courier New" pitchFamily="49" charset="0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6407150" y="260648"/>
                <a:ext cx="1296988" cy="2305051"/>
                <a:chOff x="6407150" y="260648"/>
                <a:chExt cx="1296988" cy="2305051"/>
              </a:xfrm>
              <a:grpFill/>
            </p:grpSpPr>
            <p:sp>
              <p:nvSpPr>
                <p:cNvPr id="24" name="AutoShape 11"/>
                <p:cNvSpPr>
                  <a:spLocks noChangeArrowheads="1"/>
                </p:cNvSpPr>
                <p:nvPr/>
              </p:nvSpPr>
              <p:spPr bwMode="auto">
                <a:xfrm>
                  <a:off x="6407150" y="1989436"/>
                  <a:ext cx="1296988" cy="576263"/>
                </a:xfrm>
                <a:prstGeom prst="cube">
                  <a:avLst>
                    <a:gd name="adj" fmla="val 25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400" b="1">
                      <a:latin typeface="Courier New" pitchFamily="49" charset="0"/>
                    </a:rPr>
                    <a:t>25</a:t>
                  </a:r>
                </a:p>
              </p:txBody>
            </p:sp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7150" y="1557636"/>
                  <a:ext cx="1296988" cy="576263"/>
                </a:xfrm>
                <a:prstGeom prst="cube">
                  <a:avLst>
                    <a:gd name="adj" fmla="val 25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400" b="1">
                      <a:latin typeface="Courier New" pitchFamily="49" charset="0"/>
                    </a:rPr>
                    <a:t>15</a:t>
                  </a:r>
                </a:p>
              </p:txBody>
            </p:sp>
            <p:sp>
              <p:nvSpPr>
                <p:cNvPr id="26" name="AutoShape 13"/>
                <p:cNvSpPr>
                  <a:spLocks noChangeArrowheads="1"/>
                </p:cNvSpPr>
                <p:nvPr/>
              </p:nvSpPr>
              <p:spPr bwMode="auto">
                <a:xfrm>
                  <a:off x="6407150" y="1125836"/>
                  <a:ext cx="1296988" cy="576263"/>
                </a:xfrm>
                <a:prstGeom prst="cube">
                  <a:avLst>
                    <a:gd name="adj" fmla="val 25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400" b="1" smtClean="0">
                      <a:latin typeface="Courier New" pitchFamily="49" charset="0"/>
                    </a:rPr>
                    <a:t>19</a:t>
                  </a:r>
                  <a:endParaRPr lang="en-US" altLang="zh-CN" sz="24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AutoShape 14"/>
                <p:cNvSpPr>
                  <a:spLocks noChangeArrowheads="1"/>
                </p:cNvSpPr>
                <p:nvPr/>
              </p:nvSpPr>
              <p:spPr bwMode="auto">
                <a:xfrm>
                  <a:off x="6407150" y="694036"/>
                  <a:ext cx="1296988" cy="576263"/>
                </a:xfrm>
                <a:prstGeom prst="cube">
                  <a:avLst>
                    <a:gd name="adj" fmla="val 25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2000" b="1">
                      <a:latin typeface="Times New Roman" pitchFamily="18" charset="0"/>
                    </a:rPr>
                    <a:t>返回地址</a:t>
                  </a:r>
                </a:p>
              </p:txBody>
            </p:sp>
            <p:sp>
              <p:nvSpPr>
                <p:cNvPr id="28" name="AutoShape 15"/>
                <p:cNvSpPr>
                  <a:spLocks noChangeArrowheads="1"/>
                </p:cNvSpPr>
                <p:nvPr/>
              </p:nvSpPr>
              <p:spPr bwMode="auto">
                <a:xfrm>
                  <a:off x="6407150" y="260648"/>
                  <a:ext cx="1296988" cy="576263"/>
                </a:xfrm>
                <a:prstGeom prst="cube">
                  <a:avLst>
                    <a:gd name="adj" fmla="val 25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400" b="1">
                      <a:latin typeface="Courier New" pitchFamily="49" charset="0"/>
                    </a:rPr>
                    <a:t>EBP</a:t>
                  </a: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57BCE-F9DC-4DC6-95A7-7A95D68A71A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362950" cy="5256212"/>
          </a:xfrm>
        </p:spPr>
        <p:txBody>
          <a:bodyPr/>
          <a:lstStyle/>
          <a:p>
            <a:r>
              <a:rPr lang="zh-CN" altLang="en-US"/>
              <a:t>高级语言编译器在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代码优化</a:t>
            </a:r>
            <a:r>
              <a:rPr lang="zh-CN" altLang="en-US"/>
              <a:t>方面是卓有成效的。</a:t>
            </a:r>
          </a:p>
          <a:p>
            <a:r>
              <a:rPr lang="zh-CN" altLang="en-US"/>
              <a:t>有些编译器针对特定的</a:t>
            </a:r>
            <a:r>
              <a:rPr lang="zh-CN" altLang="en-US">
                <a:solidFill>
                  <a:srgbClr val="0000FF"/>
                </a:solidFill>
              </a:rPr>
              <a:t>处理器</a:t>
            </a:r>
            <a:r>
              <a:rPr lang="zh-CN" altLang="en-US"/>
              <a:t>进行了优化，可极大提高被编译程序的执行速度。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0">
                <a:solidFill>
                  <a:srgbClr val="9900FF"/>
                </a:solidFill>
                <a:ea typeface="楷体_GB2312" pitchFamily="49" charset="-122"/>
              </a:rPr>
              <a:t>但是</a:t>
            </a:r>
          </a:p>
          <a:p>
            <a:r>
              <a:rPr lang="zh-CN" altLang="en-US"/>
              <a:t>编译器通常采用</a:t>
            </a:r>
            <a:r>
              <a:rPr lang="zh-CN" altLang="en-US">
                <a:solidFill>
                  <a:srgbClr val="006600"/>
                </a:solidFill>
              </a:rPr>
              <a:t>常规的优化处理手段</a:t>
            </a:r>
            <a:r>
              <a:rPr lang="zh-CN" altLang="en-US"/>
              <a:t>，对个别的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特殊应用</a:t>
            </a:r>
            <a:r>
              <a:rPr lang="zh-CN" altLang="en-US"/>
              <a:t>和安装的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特殊硬件</a:t>
            </a:r>
            <a:r>
              <a:rPr lang="zh-CN" altLang="en-US"/>
              <a:t>并不了解。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0">
                <a:solidFill>
                  <a:srgbClr val="9900FF"/>
                </a:solidFill>
                <a:ea typeface="楷体_GB2312" pitchFamily="49" charset="-122"/>
              </a:rPr>
              <a:t>而</a:t>
            </a:r>
          </a:p>
          <a:p>
            <a:r>
              <a:rPr lang="zh-CN" altLang="en-US"/>
              <a:t>手动编写的</a:t>
            </a:r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汇编语言</a:t>
            </a:r>
            <a:r>
              <a:rPr lang="zh-CN" altLang="en-US"/>
              <a:t>代码可充分利用计算机系统的某些硬件（比如视频显示卡、声卡、数据采集卡等）的特性。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77280" y="2276872"/>
            <a:ext cx="6923112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（三）综合举例</a:t>
            </a:r>
            <a:endParaRPr lang="en-US" altLang="zh-CN" sz="36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主频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043608" y="2420888"/>
            <a:ext cx="0" cy="2304256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1138635" y="4283427"/>
            <a:ext cx="6463456" cy="585733"/>
            <a:chOff x="922611" y="4283427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92524" y="371663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70945" y="371507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55122" y="371507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3543" y="371351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635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57BCE-F9DC-4DC6-95A7-7A95D68A71A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语言中，如何测量一段程序执行的时间？</a:t>
            </a:r>
            <a:endParaRPr lang="zh-CN" alt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003232" cy="3672408"/>
          </a:xfrm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clock_t start,stop;</a:t>
            </a:r>
          </a:p>
          <a:p>
            <a:pPr>
              <a:buNone/>
            </a:pPr>
            <a:endParaRPr lang="en-US" altLang="zh-CN" sz="1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start=clock();</a:t>
            </a:r>
          </a:p>
          <a:p>
            <a:pPr>
              <a:buNone/>
            </a:pPr>
            <a:r>
              <a:rPr lang="en-US" altLang="zh-CN" sz="1800" smtClean="0">
                <a:latin typeface="+mn-ea"/>
                <a:cs typeface="Courier New" pitchFamily="49" charset="0"/>
              </a:rPr>
              <a:t>…………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stop=clock();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double dTime = (double)(stop-start)/CLOCKS_PER_SEC;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959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精确到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毫秒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A620B-60AC-4E81-9BA0-128FAAFC6A7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775"/>
            <a:ext cx="8856662" cy="5329337"/>
          </a:xfrm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数据类型 － 定点整数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紧缩字节类型：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个字节打包成一个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位数据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紧缩字类型：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个字打包成一个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位数据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紧缩双字类型：两个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位的双字打包成一个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位数据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四字类型：一个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位数</a:t>
            </a:r>
          </a:p>
          <a:p>
            <a:pPr marL="355600" indent="-355600">
              <a:spcBef>
                <a:spcPct val="10000"/>
              </a:spcBef>
            </a:pPr>
            <a:endParaRPr lang="zh-CN" altLang="en-US" dirty="0">
              <a:latin typeface="Times New Roman" pitchFamily="18" charset="0"/>
            </a:endParaRPr>
          </a:p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寄存器</a:t>
            </a: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</a:rPr>
              <a:t>MMX</a:t>
            </a:r>
            <a:r>
              <a:rPr lang="zh-CN" altLang="en-US" dirty="0">
                <a:latin typeface="Times New Roman" pitchFamily="18" charset="0"/>
              </a:rPr>
              <a:t>寄存器：</a:t>
            </a:r>
            <a:r>
              <a:rPr lang="en-US" altLang="zh-CN" dirty="0">
                <a:latin typeface="Times New Roman" pitchFamily="18" charset="0"/>
              </a:rPr>
              <a:t>MM0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>
                <a:latin typeface="Times New Roman" pitchFamily="18" charset="0"/>
              </a:rPr>
              <a:t>MM7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借用浮点处理单元中的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80</a:t>
            </a:r>
            <a:r>
              <a:rPr lang="zh-CN" altLang="en-US" dirty="0">
                <a:latin typeface="Times New Roman" pitchFamily="18" charset="0"/>
              </a:rPr>
              <a:t>位数据寄存器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并行处理：</a:t>
            </a:r>
            <a:r>
              <a:rPr lang="en-US" altLang="zh-CN" dirty="0">
                <a:latin typeface="Times New Roman" pitchFamily="18" charset="0"/>
              </a:rPr>
              <a:t>SIMD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57BCE-F9DC-4DC6-95A7-7A95D68A71AB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语言中，如何测量一段程序执行的时间？</a:t>
            </a:r>
            <a:endParaRPr lang="zh-CN" alt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136904" cy="4320480"/>
          </a:xfrm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#include &lt;windows.h&gt;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LARGE_INTEGER frequency,begin_time,end_time;</a:t>
            </a:r>
          </a:p>
          <a:p>
            <a:pPr>
              <a:buNone/>
            </a:pPr>
            <a:endParaRPr lang="en-US" altLang="zh-CN" sz="1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QueryPerformanceFrequency(&amp;frequency);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QueryPerformanceCounter(&amp;begin_time);</a:t>
            </a:r>
          </a:p>
          <a:p>
            <a:pPr>
              <a:buNone/>
            </a:pPr>
            <a:r>
              <a:rPr lang="en-US" altLang="zh-CN" sz="1800" smtClean="0">
                <a:latin typeface="+mn-ea"/>
                <a:cs typeface="Courier New" pitchFamily="49" charset="0"/>
              </a:rPr>
              <a:t>…………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QueryPerformanceCounter(&amp;end_time);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double dTime = </a:t>
            </a:r>
            <a:br>
              <a:rPr lang="en-US" altLang="zh-CN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((double)(end_time.QuadPart - begin_time.QuadPart) / frequency.QuadPart);</a:t>
            </a:r>
          </a:p>
          <a:p>
            <a:pPr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959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精确到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微秒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57BCE-F9DC-4DC6-95A7-7A95D68A71AB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语言中，如何测量一段程序执行的时间？</a:t>
            </a:r>
            <a:endParaRPr lang="zh-CN" alt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560840" cy="1440160"/>
          </a:xfrm>
          <a:solidFill>
            <a:srgbClr val="FFFF99"/>
          </a:solidFill>
        </p:spPr>
        <p:txBody>
          <a:bodyPr anchor="ctr" anchorCtr="0"/>
          <a:lstStyle/>
          <a:p>
            <a:pPr lvl="0">
              <a:buClr>
                <a:srgbClr val="00007D"/>
              </a:buClr>
              <a:buNone/>
            </a:pPr>
            <a:r>
              <a:rPr lang="en-US" altLang="zh-CN" smtClean="0">
                <a:solidFill>
                  <a:srgbClr val="000000"/>
                </a:solidFill>
              </a:rPr>
              <a:t>RDTSC</a:t>
            </a:r>
            <a:r>
              <a:rPr lang="zh-CN" altLang="en-US" smtClean="0">
                <a:solidFill>
                  <a:srgbClr val="000000"/>
                </a:solidFill>
              </a:rPr>
              <a:t>指令：</a:t>
            </a:r>
          </a:p>
          <a:p>
            <a:pPr lvl="0">
              <a:buClr>
                <a:srgbClr val="00007D"/>
              </a:buClr>
              <a:buNone/>
            </a:pP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ea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000000"/>
                </a:solidFill>
              </a:rPr>
              <a:t>ime-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>
                <a:solidFill>
                  <a:srgbClr val="000000"/>
                </a:solidFill>
              </a:rPr>
              <a:t>tamp 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en-US" altLang="zh-CN" smtClean="0">
                <a:solidFill>
                  <a:srgbClr val="000000"/>
                </a:solidFill>
              </a:rPr>
              <a:t>ounter into EDX:EAX.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4959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更精确的计时：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4797152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例：测量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CPU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主频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3717032"/>
            <a:ext cx="7560840" cy="72008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主频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3GHz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位计数器，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年才会溢出。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323528" y="1700808"/>
            <a:ext cx="8352928" cy="432048"/>
          </a:xfrm>
          <a:prstGeom prst="rect">
            <a:avLst/>
          </a:prstGeom>
          <a:solidFill>
            <a:srgbClr val="FFCCCC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3528" y="5157192"/>
            <a:ext cx="8352928" cy="432048"/>
          </a:xfrm>
          <a:prstGeom prst="rect">
            <a:avLst/>
          </a:prstGeom>
          <a:solidFill>
            <a:srgbClr val="FFCCCC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3528" y="3789040"/>
            <a:ext cx="8352928" cy="216024"/>
          </a:xfrm>
          <a:prstGeom prst="rect">
            <a:avLst/>
          </a:prstGeom>
          <a:solidFill>
            <a:srgbClr val="FFCCCC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3528" y="2132856"/>
            <a:ext cx="8352928" cy="1152128"/>
          </a:xfrm>
          <a:prstGeom prst="rect">
            <a:avLst/>
          </a:prstGeom>
          <a:solidFill>
            <a:srgbClr val="FF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3528" y="4005064"/>
            <a:ext cx="8352928" cy="1152128"/>
          </a:xfrm>
          <a:prstGeom prst="rect">
            <a:avLst/>
          </a:prstGeom>
          <a:solidFill>
            <a:srgbClr val="FF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3528" y="3284984"/>
            <a:ext cx="8352928" cy="504056"/>
          </a:xfrm>
          <a:prstGeom prst="rect">
            <a:avLst/>
          </a:prstGeom>
          <a:solidFill>
            <a:srgbClr val="CC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2008"/>
            <a:ext cx="8568952" cy="6669360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"stdafx.h"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&lt;windows.h&gt;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count1_H,count1_L,count2_H,count2_L;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__int64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tsc_count1,tsc_count2;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LARGE_INTEGER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frequency,begin_time,end_time;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QueryPerformanceFrequency(&amp;frequency);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QueryPerformanceCounter(&amp;begin_time);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__asm</a:t>
            </a:r>
            <a:r>
              <a:rPr lang="en-US" altLang="zh-CN" sz="16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rdtsc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count1_L,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count1_H,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i=0; i&lt;100000000; i++)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__asm nop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QueryPerformanceCounter(&amp;end_time);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__asm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rdtsc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count2_L,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count2_H,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dTime = ((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)(end_time.QuadPart - begin_time.QuadPart) </a:t>
            </a:r>
            <a:br>
              <a:rPr lang="en-US" altLang="zh-CN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       / frequency.QuadPart);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tsc_count1 = ((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__int64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)count1_H &lt;&lt; 32) + count1_L;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tsc_count2 = ((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__int64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)count2_H &lt;&lt; 32) + count2_L;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sz="160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"The CPU frequency is: %g GHz\n"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)(tsc_count2 - tsc_count1)/dTime/1000000000);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system(</a:t>
            </a:r>
            <a:r>
              <a:rPr lang="en-US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"pause"</a:t>
            </a: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); }</a:t>
            </a:r>
            <a:endParaRPr lang="zh-CN" alt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04048" y="260648"/>
            <a:ext cx="3672408" cy="576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mtClean="0">
                <a:solidFill>
                  <a:srgbClr val="008000"/>
                </a:solidFill>
              </a:rPr>
              <a:t>Visual Studio 2008</a:t>
            </a:r>
            <a:endParaRPr lang="zh-CN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运行结果：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53</a:t>
            </a:fld>
            <a:endParaRPr lang="en-US" altLang="zh-CN"/>
          </a:p>
        </p:txBody>
      </p:sp>
      <p:pic>
        <p:nvPicPr>
          <p:cNvPr id="85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52562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运行结果：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68960"/>
            <a:ext cx="7632848" cy="245341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9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852904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77280" y="2276872"/>
            <a:ext cx="6923112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（三）综合举例</a:t>
            </a:r>
            <a:endParaRPr lang="en-US" altLang="zh-CN" sz="36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判断有符号整数加法溢出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043608" y="2420888"/>
            <a:ext cx="0" cy="2304256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1138635" y="4283427"/>
            <a:ext cx="6463456" cy="585733"/>
            <a:chOff x="922611" y="4283427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92524" y="371663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70945" y="371507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55122" y="371507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3543" y="371351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2435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7"/>
            <a:ext cx="8064896" cy="3312367"/>
          </a:xfrm>
          <a:solidFill>
            <a:srgbClr val="FFFF99"/>
          </a:solidFill>
          <a:ln w="19050">
            <a:solidFill>
              <a:srgbClr val="FF66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&lt;windows.h&gt;</a:t>
            </a:r>
          </a:p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a,b;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a=          1; b= 2; printf(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"%11d+(%2d) = %d\n"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  a,b,a+b);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a=         -1; b=-2; printf(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"%11d+(%2d) = %d\n"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  a,b,a+b);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a= 2147483647; b= 1; printf(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"%11d+(%2d) = %d\n"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  a,b,a+b);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a=-2147483647; b=-1; printf(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"%11d+(%2d) = %d\n"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  a,b,a+b);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a=-2147483647; b=-2; printf(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"%11d+(%2d) = %d\n\n"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,a,b,a+b);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system(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"pause"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892770"/>
            <a:ext cx="8856984" cy="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C/C++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语言中，有符号整数加法运算，如何判断溢出？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23928" y="4509120"/>
            <a:ext cx="4176464" cy="1944216"/>
          </a:xfrm>
          <a:prstGeom prst="rect">
            <a:avLst/>
          </a:prstGeom>
          <a:solidFill>
            <a:schemeClr val="tx1"/>
          </a:solidFill>
          <a:ln w="38100">
            <a:solidFill>
              <a:srgbClr val="99CCFF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</a:t>
            </a: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1+( 2) = 3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-1+(-2) = -3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2147483647+( 1) = -2147483648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-2147483647+(-1) = -2147483648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-2147483647+(-2) = 2147483647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sz="1600" b="1" kern="0" smtClean="0">
              <a:solidFill>
                <a:schemeClr val="bg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 smtClean="0">
                <a:solidFill>
                  <a:schemeClr val="bg1"/>
                </a:solidFill>
                <a:latin typeface="+mn-ea"/>
                <a:ea typeface="+mn-ea"/>
                <a:cs typeface="Courier New" pitchFamily="49" charset="0"/>
              </a:rPr>
              <a:t>请按任意键继续</a:t>
            </a:r>
            <a:r>
              <a:rPr lang="en-US" altLang="zh-CN" kern="0" smtClean="0">
                <a:solidFill>
                  <a:schemeClr val="bg1"/>
                </a:solidFill>
                <a:latin typeface="+mn-ea"/>
                <a:ea typeface="+mn-ea"/>
                <a:cs typeface="Courier New" pitchFamily="49" charset="0"/>
              </a:rPr>
              <a:t>. . .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7" name="圆角右箭头 6"/>
          <p:cNvSpPr/>
          <p:nvPr/>
        </p:nvSpPr>
        <p:spPr bwMode="auto">
          <a:xfrm flipV="1">
            <a:off x="3059832" y="5157192"/>
            <a:ext cx="792088" cy="720080"/>
          </a:xfrm>
          <a:prstGeom prst="bentArrow">
            <a:avLst/>
          </a:prstGeom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7"/>
            <a:ext cx="4104456" cy="4248471"/>
          </a:xfrm>
          <a:solidFill>
            <a:srgbClr val="FFFF99"/>
          </a:solidFill>
          <a:ln w="19050">
            <a:solidFill>
              <a:srgbClr val="FF66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16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&lt;windows.h&gt;</a:t>
            </a:r>
          </a:p>
          <a:p>
            <a:pPr marL="0" indent="0"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if_add_o(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a,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__asm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 eax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,a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 eax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,b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jo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overflowed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xor eax,eax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no_overflowed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overflowed: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zh-CN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mov eax</a:t>
            </a: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,1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no_overflowed: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altLang="zh-CN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520" y="892770"/>
            <a:ext cx="8856984" cy="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C/C++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语言中，有符号整数加法运算，如何判断溢出？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1"/>
            <a:ext cx="8424936" cy="5544616"/>
          </a:xfrm>
          <a:solidFill>
            <a:srgbClr val="FFFF99"/>
          </a:solidFill>
          <a:ln w="19050">
            <a:solidFill>
              <a:srgbClr val="FF6600"/>
            </a:solidFill>
          </a:ln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solidFill>
                  <a:srgbClr val="0000FF"/>
                </a:solidFill>
                <a:latin typeface="+mn-ea"/>
                <a:cs typeface="Courier New" pitchFamily="49" charset="0"/>
              </a:rPr>
              <a:t>int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</a:t>
            </a:r>
            <a:r>
              <a:rPr lang="pt-BR" altLang="zh-CN" sz="1600" smtClean="0">
                <a:solidFill>
                  <a:srgbClr val="0000FF"/>
                </a:solidFill>
                <a:latin typeface="+mn-ea"/>
                <a:cs typeface="Courier New" pitchFamily="49" charset="0"/>
              </a:rPr>
              <a:t>int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 a,b;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a=1;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b=2;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printf(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"%11d+(%2d) = %d,\t\t %s\n"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,a,b,a+b,if_add_o(a,b)?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"Overflow"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: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"OK"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a=-1;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b=-2;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printf(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"%11d+(%2d) = %d,\t\t %s\n"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,a,b,a+b,if_add_o(a,b)?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"Overflow"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: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"OK"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a= 2147483647;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b=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printf(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"%11d+(%2d) = %d,\t %s\n"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,  a,b,a+b,if_add_o(a,b)?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"Overflow"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: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"OK");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    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a=-2147483647;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b=-1;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printf(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"%11d+(%2d) = %d,\t %s\n"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,  a,b,a+b,if_add_o(a,b)?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"Overflow"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: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"OK"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a=-2147483647;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b=-2;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printf(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"%11d+(%2d) = %d,\t %s\n\n"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,a,b,a+b,if_add_o(a,b)?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"Overflow"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: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"OK"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    system(</a:t>
            </a:r>
            <a:r>
              <a:rPr lang="pt-BR" altLang="zh-CN" sz="160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"pause"</a:t>
            </a:r>
            <a:r>
              <a:rPr lang="pt-BR" altLang="zh-CN" sz="1600" smtClean="0">
                <a:latin typeface="+mn-ea"/>
                <a:cs typeface="Courier New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altLang="zh-CN" sz="1600" smtClean="0">
                <a:latin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755576" y="1534886"/>
            <a:ext cx="7992888" cy="838200"/>
          </a:xfrm>
          <a:prstGeom prst="roundRect">
            <a:avLst/>
          </a:pr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55576" y="2373087"/>
            <a:ext cx="7992888" cy="838200"/>
          </a:xfrm>
          <a:prstGeom prst="roundRect">
            <a:avLst/>
          </a:pr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55576" y="3212976"/>
            <a:ext cx="7992888" cy="864096"/>
          </a:xfrm>
          <a:prstGeom prst="roundRect">
            <a:avLst/>
          </a:pr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5576" y="4077071"/>
            <a:ext cx="7992888" cy="832385"/>
          </a:xfrm>
          <a:prstGeom prst="roundRect">
            <a:avLst/>
          </a:pr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4909456"/>
            <a:ext cx="7992888" cy="849087"/>
          </a:xfrm>
          <a:prstGeom prst="roundRect">
            <a:avLst/>
          </a:pr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动作按钮: 上一张 10">
            <a:hlinkClick r:id="" action="ppaction://hlinkshowjump?jump=lastslideviewed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语言调用汇编的其他例子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59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72815"/>
            <a:ext cx="8362950" cy="576065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运行结果：</a:t>
            </a: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27584" y="2564904"/>
            <a:ext cx="7056784" cy="2160240"/>
          </a:xfrm>
          <a:prstGeom prst="rect">
            <a:avLst/>
          </a:prstGeom>
          <a:solidFill>
            <a:schemeClr val="tx1"/>
          </a:solidFill>
          <a:ln w="38100">
            <a:solidFill>
              <a:srgbClr val="99CCFF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1+( 2) = 3,            OK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-1+(-2) = -3,           OK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 2147483647+( 1) = -2147483648,  Overflow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-2147483647+(-1) = -2147483648,  OK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b="1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-2147483647+(-2) = 2147483647,   Overflow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sz="1600" b="1" kern="0" smtClean="0">
              <a:solidFill>
                <a:schemeClr val="bg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请按任意键继续</a:t>
            </a:r>
            <a:r>
              <a:rPr lang="en-US" altLang="zh-CN" kern="0" smtClean="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rPr>
              <a:t>. . .</a:t>
            </a: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9" name="动作按钮: 上一张 8">
            <a:hlinkClick r:id="" action="ppaction://hlinkshowjump?jump=lastslideviewed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51520" y="892770"/>
            <a:ext cx="8856984" cy="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C/C++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语言中，有符号整数加法运算，如何判断溢出？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27D06-F57A-416A-8044-DE4032752E3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775"/>
            <a:ext cx="8856662" cy="5329337"/>
          </a:xfrm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 smtClean="0">
                <a:solidFill>
                  <a:srgbClr val="FF0066"/>
                </a:solidFill>
                <a:ea typeface="黑体" pitchFamily="49" charset="-122"/>
              </a:rPr>
              <a:t>指令集</a:t>
            </a:r>
            <a:endParaRPr lang="zh-CN" altLang="en-US" dirty="0">
              <a:solidFill>
                <a:srgbClr val="FF0066"/>
              </a:solidFill>
              <a:ea typeface="黑体" pitchFamily="49" charset="-122"/>
            </a:endParaRP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57</a:t>
            </a:r>
            <a:r>
              <a:rPr lang="zh-CN" altLang="en-US" dirty="0">
                <a:latin typeface="Times New Roman" pitchFamily="18" charset="0"/>
              </a:rPr>
              <a:t>条，算术、比较、转换、逻辑、移位</a:t>
            </a:r>
          </a:p>
          <a:p>
            <a:pPr marL="355600" indent="-355600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大部分指令支持多种数据类型</a:t>
            </a:r>
          </a:p>
          <a:p>
            <a:pPr marL="355600" indent="-355600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MMX</a:t>
            </a:r>
            <a:r>
              <a:rPr lang="zh-CN" altLang="en-US" dirty="0">
                <a:latin typeface="Times New Roman" pitchFamily="18" charset="0"/>
              </a:rPr>
              <a:t>指令先进性的体现：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SIMD</a:t>
            </a:r>
            <a:r>
              <a:rPr lang="zh-CN" altLang="en-US" dirty="0">
                <a:latin typeface="Times New Roman" pitchFamily="18" charset="0"/>
              </a:rPr>
              <a:t>结构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饱和运算方式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积和运算方式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比较指令特点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转换指令特点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60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1484784"/>
            <a:ext cx="88569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不用汇编？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《C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安全编码标准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章 整数，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INT32-C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保证有符号整数运算不会产生溢出的方法：</a:t>
            </a:r>
          </a:p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5536" y="2492896"/>
            <a:ext cx="8568952" cy="3888432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#include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&lt;stdio.h&gt;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#include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&lt;limits.h&gt;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int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main()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{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signed int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x,y,z;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if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(((x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^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y)|(((x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^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(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~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(x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^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y)&amp;(1&lt;&lt;(</a:t>
            </a: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sizeof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(</a:t>
            </a: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int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)*</a:t>
            </a:r>
            <a:r>
              <a:rPr lang="en-US" altLang="zh-CN" b="1" kern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CHAR_BIT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1))))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+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y)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^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y)) &gt;= 0)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  {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     printf(</a:t>
            </a:r>
            <a:r>
              <a:rPr lang="en-US" altLang="zh-CN" b="1" kern="0" smtClean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"</a:t>
            </a:r>
            <a:r>
              <a:rPr lang="zh-CN" altLang="en-US" b="1" kern="0" smtClean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溢出！</a:t>
            </a:r>
            <a:r>
              <a:rPr lang="en-US" altLang="zh-CN" b="1" kern="0" smtClean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"</a:t>
            </a: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);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  }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  </a:t>
            </a:r>
            <a:r>
              <a:rPr lang="en-US" altLang="zh-CN" b="1" kern="0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else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      z=x+y;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+mn-ea"/>
                <a:ea typeface="+mn-ea"/>
                <a:cs typeface="Courier New" pitchFamily="49" charset="0"/>
              </a:rPr>
              <a:t>}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520" y="892770"/>
            <a:ext cx="8856984" cy="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C/C++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语言中，有符号整数加法运算，如何判断溢出？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1504603"/>
            <a:ext cx="8856984" cy="113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不用汇编？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其他方法：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5536" y="2204864"/>
            <a:ext cx="5544616" cy="2880320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2000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&lt;stdio.h&gt;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2000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&lt;windows.h&gt;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if_add_o(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x,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y) {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(((x^y)|(~((x+y)^y)))&gt;=0)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2000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(0);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b="1" kern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动作按钮: 自定义 5">
            <a:hlinkClick r:id="rId2" action="ppaction://hlinksldjump" highlightClick="1"/>
          </p:cNvPr>
          <p:cNvSpPr/>
          <p:nvPr/>
        </p:nvSpPr>
        <p:spPr bwMode="auto">
          <a:xfrm>
            <a:off x="395536" y="5301208"/>
            <a:ext cx="1728192" cy="648072"/>
          </a:xfrm>
          <a:prstGeom prst="actionButtonBlank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</a:rPr>
              <a:t>主程序</a:t>
            </a:r>
          </a:p>
        </p:txBody>
      </p:sp>
      <p:sp>
        <p:nvSpPr>
          <p:cNvPr id="7" name="动作按钮: 自定义 6">
            <a:hlinkClick r:id="rId3" action="ppaction://hlinksldjump" highlightClick="1"/>
          </p:cNvPr>
          <p:cNvSpPr/>
          <p:nvPr/>
        </p:nvSpPr>
        <p:spPr bwMode="auto">
          <a:xfrm>
            <a:off x="2339752" y="5301208"/>
            <a:ext cx="1728192" cy="648072"/>
          </a:xfrm>
          <a:prstGeom prst="actionButtonBlank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</a:rPr>
              <a:t>运行结果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355976" y="4221088"/>
            <a:ext cx="4536504" cy="1440160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条件：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smtClean="0">
                <a:latin typeface="+mn-ea"/>
                <a:ea typeface="+mn-ea"/>
                <a:cs typeface="Times New Roman" pitchFamily="18" charset="0"/>
              </a:rPr>
              <a:t>[(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kern="0" smtClean="0">
                <a:latin typeface="+mn-ea"/>
                <a:ea typeface="+mn-ea"/>
                <a:cs typeface="Times New Roman" pitchFamily="18" charset="0"/>
              </a:rPr>
              <a:t>⊕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kern="0" smtClean="0">
                <a:latin typeface="+mn-ea"/>
                <a:ea typeface="+mn-ea"/>
                <a:cs typeface="Times New Roman" pitchFamily="18" charset="0"/>
              </a:rPr>
              <a:t>)|((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kern="0" smtClean="0">
                <a:latin typeface="+mn-ea"/>
                <a:ea typeface="+mn-ea"/>
                <a:cs typeface="Times New Roman" pitchFamily="18" charset="0"/>
              </a:rPr>
              <a:t>)⊙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kern="0" smtClean="0">
                <a:latin typeface="+mn-ea"/>
                <a:ea typeface="+mn-ea"/>
                <a:cs typeface="Times New Roman" pitchFamily="18" charset="0"/>
              </a:rPr>
              <a:t>)]≥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则溢出。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290457" y="2924944"/>
            <a:ext cx="3458007" cy="3331532"/>
            <a:chOff x="5290457" y="3212976"/>
            <a:chExt cx="3458007" cy="3331532"/>
          </a:xfrm>
        </p:grpSpPr>
        <p:sp>
          <p:nvSpPr>
            <p:cNvPr id="11" name="TextBox 10"/>
            <p:cNvSpPr txBox="1"/>
            <p:nvPr/>
          </p:nvSpPr>
          <p:spPr>
            <a:xfrm>
              <a:off x="6084168" y="3717032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异或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212976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加法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0352" y="3697868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同或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5290457" y="4191000"/>
              <a:ext cx="1273629" cy="870857"/>
            </a:xfrm>
            <a:custGeom>
              <a:avLst/>
              <a:gdLst>
                <a:gd name="connsiteX0" fmla="*/ 1273629 w 1273629"/>
                <a:gd name="connsiteY0" fmla="*/ 0 h 870857"/>
                <a:gd name="connsiteX1" fmla="*/ 1001486 w 1273629"/>
                <a:gd name="connsiteY1" fmla="*/ 348343 h 870857"/>
                <a:gd name="connsiteX2" fmla="*/ 402772 w 1273629"/>
                <a:gd name="connsiteY2" fmla="*/ 533400 h 870857"/>
                <a:gd name="connsiteX3" fmla="*/ 0 w 1273629"/>
                <a:gd name="connsiteY3" fmla="*/ 870857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629" h="870857">
                  <a:moveTo>
                    <a:pt x="1273629" y="0"/>
                  </a:moveTo>
                  <a:cubicBezTo>
                    <a:pt x="1210129" y="129721"/>
                    <a:pt x="1146629" y="259443"/>
                    <a:pt x="1001486" y="348343"/>
                  </a:cubicBezTo>
                  <a:cubicBezTo>
                    <a:pt x="856343" y="437243"/>
                    <a:pt x="569686" y="446314"/>
                    <a:pt x="402772" y="533400"/>
                  </a:cubicBezTo>
                  <a:cubicBezTo>
                    <a:pt x="235858" y="620486"/>
                    <a:pt x="117929" y="745671"/>
                    <a:pt x="0" y="870857"/>
                  </a:cubicBezTo>
                </a:path>
              </a:pathLst>
            </a:cu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6672943" y="3690257"/>
              <a:ext cx="718457" cy="1360714"/>
            </a:xfrm>
            <a:custGeom>
              <a:avLst/>
              <a:gdLst>
                <a:gd name="connsiteX0" fmla="*/ 718457 w 718457"/>
                <a:gd name="connsiteY0" fmla="*/ 0 h 1360714"/>
                <a:gd name="connsiteX1" fmla="*/ 609600 w 718457"/>
                <a:gd name="connsiteY1" fmla="*/ 631372 h 1360714"/>
                <a:gd name="connsiteX2" fmla="*/ 195943 w 718457"/>
                <a:gd name="connsiteY2" fmla="*/ 1055914 h 1360714"/>
                <a:gd name="connsiteX3" fmla="*/ 0 w 718457"/>
                <a:gd name="connsiteY3" fmla="*/ 1360714 h 136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7" h="1360714">
                  <a:moveTo>
                    <a:pt x="718457" y="0"/>
                  </a:moveTo>
                  <a:cubicBezTo>
                    <a:pt x="707571" y="227693"/>
                    <a:pt x="696686" y="455386"/>
                    <a:pt x="609600" y="631372"/>
                  </a:cubicBezTo>
                  <a:cubicBezTo>
                    <a:pt x="522514" y="807358"/>
                    <a:pt x="297543" y="934357"/>
                    <a:pt x="195943" y="1055914"/>
                  </a:cubicBezTo>
                  <a:cubicBezTo>
                    <a:pt x="94343" y="1177471"/>
                    <a:pt x="47171" y="1269092"/>
                    <a:pt x="0" y="1360714"/>
                  </a:cubicBezTo>
                </a:path>
              </a:pathLst>
            </a:cu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 smtClean="0"/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7369629" y="4180114"/>
              <a:ext cx="881742" cy="816429"/>
            </a:xfrm>
            <a:custGeom>
              <a:avLst/>
              <a:gdLst>
                <a:gd name="connsiteX0" fmla="*/ 881742 w 881742"/>
                <a:gd name="connsiteY0" fmla="*/ 0 h 816429"/>
                <a:gd name="connsiteX1" fmla="*/ 696685 w 881742"/>
                <a:gd name="connsiteY1" fmla="*/ 337457 h 816429"/>
                <a:gd name="connsiteX2" fmla="*/ 261257 w 881742"/>
                <a:gd name="connsiteY2" fmla="*/ 522515 h 816429"/>
                <a:gd name="connsiteX3" fmla="*/ 0 w 881742"/>
                <a:gd name="connsiteY3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1742" h="816429">
                  <a:moveTo>
                    <a:pt x="881742" y="0"/>
                  </a:moveTo>
                  <a:cubicBezTo>
                    <a:pt x="840920" y="125185"/>
                    <a:pt x="800099" y="250371"/>
                    <a:pt x="696685" y="337457"/>
                  </a:cubicBezTo>
                  <a:cubicBezTo>
                    <a:pt x="593271" y="424543"/>
                    <a:pt x="377371" y="442686"/>
                    <a:pt x="261257" y="522515"/>
                  </a:cubicBezTo>
                  <a:cubicBezTo>
                    <a:pt x="145143" y="602344"/>
                    <a:pt x="72571" y="709386"/>
                    <a:pt x="0" y="816429"/>
                  </a:cubicBezTo>
                </a:path>
              </a:pathLst>
            </a:cu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zh-CN" altLang="en-US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2120" y="6021288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或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5868144" y="5445224"/>
              <a:ext cx="216024" cy="6480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51520" y="892770"/>
            <a:ext cx="8856984" cy="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C/C++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语言中，有符号整数加法运算，如何判断溢出？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236D4-F417-4395-923E-95F5CD6865C5}" type="slidenum">
              <a:rPr lang="zh-CN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77280" y="2276872"/>
            <a:ext cx="7139136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的接口：</a:t>
            </a:r>
            <a:endParaRPr lang="en-US" altLang="zh-CN" sz="36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（三）综合举例</a:t>
            </a:r>
            <a:endParaRPr lang="en-US" altLang="zh-CN" sz="36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3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CPUID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指令读取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043608" y="2420888"/>
            <a:ext cx="0" cy="2304256"/>
          </a:xfrm>
          <a:prstGeom prst="line">
            <a:avLst/>
          </a:prstGeom>
          <a:solidFill>
            <a:schemeClr val="accent1"/>
          </a:solidFill>
          <a:ln w="1524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1138635" y="4283427"/>
            <a:ext cx="6463456" cy="585733"/>
            <a:chOff x="922611" y="4283427"/>
            <a:chExt cx="6463456" cy="585733"/>
          </a:xfrm>
        </p:grpSpPr>
        <p:pic>
          <p:nvPicPr>
            <p:cNvPr id="7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92524" y="371663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70945" y="371507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55122" y="3715075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3543" y="3713514"/>
              <a:ext cx="582612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8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856530"/>
            <a:ext cx="8856984" cy="91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指令读取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信息。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51520" y="1772816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80486</a:t>
            </a:r>
            <a:r>
              <a:rPr lang="zh-CN" altLang="en-US" sz="2800" b="1" kern="0" dirty="0" smtClean="0">
                <a:latin typeface="Times New Roman" pitchFamily="18" charset="0"/>
                <a:cs typeface="Times New Roman" pitchFamily="18" charset="0"/>
              </a:rPr>
              <a:t>处理器的后期版本开始引入</a:t>
            </a:r>
            <a:r>
              <a:rPr lang="en-US" altLang="zh-CN" sz="2800" b="1" kern="0" dirty="0" smtClean="0">
                <a:latin typeface="Times New Roman" pitchFamily="18" charset="0"/>
                <a:cs typeface="Times New Roman" pitchFamily="18" charset="0"/>
              </a:rPr>
              <a:t>CPUID</a:t>
            </a:r>
            <a:r>
              <a:rPr lang="zh-CN" altLang="en-US" sz="2800" b="1" kern="0" dirty="0" smtClean="0">
                <a:latin typeface="Times New Roman" pitchFamily="18" charset="0"/>
                <a:cs typeface="Times New Roman" pitchFamily="18" charset="0"/>
              </a:rPr>
              <a:t>指令。</a:t>
            </a:r>
          </a:p>
          <a:p>
            <a:pPr lvl="0" algn="l"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指令是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Intel  IA-32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架构下获得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信息的汇编指令，可以得到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的类型、型号、制造商、商标、序列号、缓存等信息。</a:t>
            </a:r>
            <a:endParaRPr lang="en-US" altLang="zh-CN" sz="2800" b="1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使用方法：</a:t>
            </a:r>
            <a:endParaRPr lang="en-US" altLang="zh-CN" sz="2800" b="1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MOV     EAX, 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功能号</a:t>
            </a:r>
            <a:endParaRPr lang="en-US" altLang="zh-CN" sz="2800" b="1" kern="0" dirty="0" smtClean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返回信息在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EAX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EBX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ECX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EDX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寄存器</a:t>
            </a:r>
            <a:endParaRPr lang="en-US" altLang="zh-CN" sz="2800" b="1" kern="0" dirty="0" smtClean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64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856530"/>
            <a:ext cx="8856984" cy="91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指令读取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信息。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51520" y="1484784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【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】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MOV  EAX, 0                   ; function 0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如果是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Intel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，返回值是：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eax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：最大的基本功能号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ebx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：“</a:t>
            </a:r>
            <a:r>
              <a:rPr lang="en-US" altLang="zh-CN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Genu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endParaRPr lang="en-US" altLang="zh-CN" sz="2800" b="1" kern="0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edx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：“</a:t>
            </a: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ineI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endParaRPr lang="en-US" altLang="zh-CN" sz="2800" b="1" kern="0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ecx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：“</a:t>
            </a: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ntel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altLang="zh-CN" sz="2800" b="1" kern="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这几个字符串组合起来就是 “</a:t>
            </a:r>
            <a:r>
              <a:rPr lang="en-US" altLang="zh-CN" sz="2800" b="1" kern="0" dirty="0" err="1" smtClean="0">
                <a:solidFill>
                  <a:srgbClr val="00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GenuineIntel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对于 </a:t>
            </a:r>
            <a:r>
              <a:rPr lang="en-US" altLang="zh-CN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AMD 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的处理器来说，它返回的字符串是：“</a:t>
            </a:r>
            <a:r>
              <a:rPr lang="en-US" altLang="zh-CN" sz="2800" b="1" kern="0" dirty="0" err="1" smtClean="0">
                <a:solidFill>
                  <a:srgbClr val="00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AuthenticAMD</a:t>
            </a: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”。</a:t>
            </a:r>
            <a:endParaRPr lang="en-US" altLang="zh-CN" sz="2800" b="1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764704"/>
            <a:ext cx="87849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591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1196752"/>
            <a:ext cx="8856984" cy="54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16016" y="292494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smtClean="0"/>
              <a:t>Intel CPU</a:t>
            </a:r>
            <a:r>
              <a:rPr lang="zh-CN" altLang="en-US" b="1" smtClean="0"/>
              <a:t>： “</a:t>
            </a:r>
            <a:r>
              <a:rPr lang="en-US" altLang="zh-CN" b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Genu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ineI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ntel</a:t>
            </a:r>
            <a:r>
              <a:rPr lang="zh-CN" altLang="en-US" b="1" smtClean="0"/>
              <a:t>”</a:t>
            </a:r>
            <a:endParaRPr lang="en-US" altLang="zh-CN" b="1" smtClean="0"/>
          </a:p>
          <a:p>
            <a:pPr algn="l"/>
            <a:r>
              <a:rPr lang="en-US" altLang="zh-CN" b="1" smtClean="0"/>
              <a:t>AMD CPU</a:t>
            </a:r>
            <a:r>
              <a:rPr lang="zh-CN" altLang="en-US" b="1" smtClean="0"/>
              <a:t>：“</a:t>
            </a:r>
            <a:r>
              <a:rPr lang="en-US" altLang="zh-CN" b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cAMD</a:t>
            </a:r>
            <a:r>
              <a:rPr lang="zh-CN" altLang="en-US" b="1" smtClean="0"/>
              <a:t>”</a:t>
            </a: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764704"/>
            <a:ext cx="87849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号功能返回的</a:t>
            </a:r>
            <a:r>
              <a:rPr lang="en-US" altLang="zh-CN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EDX</a:t>
            </a:r>
            <a:r>
              <a:rPr lang="zh-CN" altLang="en-US" sz="2800" b="1" kern="0" smtClean="0">
                <a:latin typeface="Times New Roman" pitchFamily="18" charset="0"/>
                <a:ea typeface="+mn-ea"/>
                <a:cs typeface="Times New Roman" pitchFamily="18" charset="0"/>
              </a:rPr>
              <a:t>寄存器内容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6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76" y="1317785"/>
            <a:ext cx="8695604" cy="311932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60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688649"/>
            <a:ext cx="8784976" cy="147665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67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332656"/>
            <a:ext cx="6264696" cy="6192688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&lt;windows.h&gt;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&lt;iostream&gt;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std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b="1" kern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用来存储</a:t>
            </a:r>
            <a:r>
              <a:rPr lang="en-US" altLang="zh-CN" b="1" kern="0" smtClean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eax,ebx,ecx,edx</a:t>
            </a:r>
            <a:r>
              <a:rPr lang="zh-CN" altLang="en-US" b="1" kern="0" smtClean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四个寄存器的信息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deax;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debx;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decx;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dedx;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void ExeCPUID(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veax)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执行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CPUID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指令</a:t>
            </a:r>
            <a:endParaRPr lang="en-US" altLang="zh-CN" b="1" kern="0" smtClean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__asm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 eax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,veax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cpuid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 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deax,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debx,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ebx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decx,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dedx,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332656"/>
            <a:ext cx="2232248" cy="954107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3】</a:t>
            </a:r>
          </a:p>
          <a:p>
            <a:pPr algn="r"/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程序清单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1/4</a:t>
            </a:r>
            <a:endParaRPr lang="zh-CN" alt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CheXQ\AppData\Local\Microsoft\Windows\Temporary Internet Files\Content.IE5\KZR1BXA8\MCj044609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844824"/>
            <a:ext cx="19210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68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71600" y="1340768"/>
            <a:ext cx="6984776" cy="4896544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/*   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把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eax=0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作为输入参数，可以得到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的制造商信息。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cpuid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指令执行以后，会返回一个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12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字符的制造商信息，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前四个字符的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ASC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码按低位到高位放在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ebx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，中间四个放在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，</a:t>
            </a:r>
            <a:endParaRPr lang="en-US" altLang="zh-CN" b="1" kern="0" smtClean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最后四个字符放在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。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string GetManID()       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获取制造商信息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ID[13];        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memset(ID,0,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(ID));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ExeCPUID(0);        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初始化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memcpy(ID+0,&amp;debx,4);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制造商信息复制到数组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memcpy(ID+4,&amp;dedx,4);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memcpy(ID+8,&amp;decx,4);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string(ID);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260648"/>
            <a:ext cx="2232248" cy="954107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3】</a:t>
            </a:r>
          </a:p>
          <a:p>
            <a:pPr algn="r"/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程序清单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2/4</a:t>
            </a:r>
            <a:endParaRPr lang="zh-CN" alt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C:\Users\CheXQ\AppData\Local\Microsoft\Windows\Temporary Internet Files\Content.IE5\RWM40N23\MCj044610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69836" y="-613652"/>
            <a:ext cx="893783" cy="264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69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520" y="332656"/>
            <a:ext cx="8424936" cy="6120680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/* 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由于商标的字符串很长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(48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个字符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，所以不能在一次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cpuid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指令执行时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全部得到，所以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Intel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把它分成了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3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个操作，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的输入参数分别是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0x80000002,0x80000003,0x80000004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，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每次返回的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16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个字符，按照从低位到高位的顺序依次放在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eax, ebx, ecx, edx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。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*/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b="1" kern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string GetCPUType()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id = 0x80000002;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//0x80000002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～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0x80000004</a:t>
            </a:r>
            <a:endParaRPr lang="zh-CN" altLang="en-US" b="1" kern="0" smtClean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CPUType[49];         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用来存储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型号信息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memset(CPUType,0,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(CPUType));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初始化数组</a:t>
            </a:r>
            <a:endParaRPr lang="en-US" altLang="zh-CN" b="1" kern="0" smtClean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b="1" kern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DWORD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t = 0 ; t &lt; 3 ; t++ 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ExeCPUID(id+t);          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每次循环结束</a:t>
            </a:r>
            <a:r>
              <a:rPr lang="en-US" altLang="zh-CN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lang="zh-CN" altLang="en-US" b="1" kern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保存信息到数组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b="1" kern="0" smtClean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memcpy(CPUType+16*t+ 0,&amp;deax,4);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memcpy(CPUType+16*t+ 4,&amp;debx,4);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memcpy(CPUType+16*t+ 8,&amp;decx,4);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memcpy(CPUType+16*t+12,&amp;dedx,4);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string(CPUType);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1106741"/>
            <a:ext cx="2232248" cy="954107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3】</a:t>
            </a:r>
          </a:p>
          <a:p>
            <a:pPr algn="r"/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程序清单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3/4</a:t>
            </a:r>
            <a:endParaRPr lang="zh-CN" alt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AD58B-F51E-4B11-ACB5-F3CE6D0B8FE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430" y="1484783"/>
            <a:ext cx="8849619" cy="5257329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 dirty="0" smtClean="0">
                <a:latin typeface="Times New Roman" pitchFamily="18" charset="0"/>
              </a:rPr>
              <a:t>MMX</a:t>
            </a:r>
            <a:r>
              <a:rPr lang="zh-CN" altLang="en-US" dirty="0">
                <a:latin typeface="Times New Roman" pitchFamily="18" charset="0"/>
              </a:rPr>
              <a:t>指令先进性的体现：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SIMD</a:t>
            </a:r>
            <a:r>
              <a:rPr lang="zh-CN" altLang="en-US" dirty="0">
                <a:latin typeface="Times New Roman" pitchFamily="18" charset="0"/>
              </a:rPr>
              <a:t>结构，一次处理</a:t>
            </a:r>
          </a:p>
          <a:p>
            <a:pPr marL="1435100" lvl="2" indent="-354013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8bit</a:t>
            </a:r>
            <a:r>
              <a:rPr lang="zh-CN" altLang="en-US" dirty="0">
                <a:latin typeface="Times New Roman" pitchFamily="18" charset="0"/>
              </a:rPr>
              <a:t>数据</a:t>
            </a:r>
          </a:p>
          <a:p>
            <a:pPr marL="1435100" lvl="2" indent="-354013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16bit</a:t>
            </a:r>
            <a:r>
              <a:rPr lang="zh-CN" altLang="en-US" dirty="0">
                <a:latin typeface="Times New Roman" pitchFamily="18" charset="0"/>
              </a:rPr>
              <a:t>数据</a:t>
            </a:r>
          </a:p>
          <a:p>
            <a:pPr marL="1435100" lvl="2" indent="-354013"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32bit</a:t>
            </a:r>
            <a:r>
              <a:rPr lang="zh-CN" altLang="en-US" dirty="0">
                <a:latin typeface="Times New Roman" pitchFamily="18" charset="0"/>
              </a:rPr>
              <a:t>数据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饱和运算方式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积和运算方式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比较指令特点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转换指令特点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764704"/>
            <a:ext cx="8352928" cy="54006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main() 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{ 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本机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信息如下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:"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"CPU 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制造商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&lt;&lt;GetManID()&lt;&lt;endl;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"CPU 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型　号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&lt;&lt;GetCPUType()&lt;&lt;endl;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ExeCPUID(1);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(dedx &amp; (1&lt;&lt;28))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{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logic_core_num=(debx&gt;&gt;16)&amp;0xff;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"CPU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逻辑内核数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&lt;&lt;logic_core_num;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(logic_core_num&gt;1)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，支持硬件多线程。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&lt;&lt;endl&lt;&lt;endl;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 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，不支持硬件多线程。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&lt;&lt;endl&lt;&lt;endl;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b="1" kern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   cout&lt;&lt;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"CPU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逻辑内核数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1 </a:t>
            </a:r>
            <a:r>
              <a:rPr lang="zh-CN" altLang="en-US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，不支持硬件多线程。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&lt;&lt;endl&lt;&lt;endl;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  system(</a:t>
            </a:r>
            <a:r>
              <a:rPr lang="en-US" altLang="zh-CN" b="1" kern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"pause"</a:t>
            </a: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b="1" kern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242645"/>
            <a:ext cx="2232248" cy="954107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3】</a:t>
            </a:r>
          </a:p>
          <a:p>
            <a:pPr algn="r"/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程序清单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4/4</a:t>
            </a:r>
            <a:endParaRPr lang="zh-CN" alt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71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856530"/>
            <a:ext cx="8856984" cy="134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指令读取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信息。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运行结果：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5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844824"/>
            <a:ext cx="865730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8640960" cy="2152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语言调用汇编的其他例子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C5112-6E0A-422D-ABBD-7F925D856EB3}" type="slidenum">
              <a:rPr lang="zh-CN" altLang="en-US" smtClean="0"/>
              <a:pPr/>
              <a:t>72</a:t>
            </a:fld>
            <a:endParaRPr lang="en-US" altLang="zh-CN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856530"/>
            <a:ext cx="8856984" cy="134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CPUID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指令读取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信息。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sz="28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运行结果：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562" y="3976775"/>
            <a:ext cx="7256806" cy="233254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8136904" cy="20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94BE7-8703-4781-8649-97063FB9743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84785"/>
            <a:ext cx="8856662" cy="5257328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en-US" altLang="zh-CN" dirty="0" smtClean="0">
                <a:latin typeface="Times New Roman" pitchFamily="18" charset="0"/>
              </a:rPr>
              <a:t>MMX</a:t>
            </a:r>
            <a:r>
              <a:rPr lang="zh-CN" altLang="en-US" dirty="0">
                <a:latin typeface="Times New Roman" pitchFamily="18" charset="0"/>
              </a:rPr>
              <a:t>指令先进性的体现：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SIMD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结构，一次处理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饱和运算方式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结果超过最大值，按最大值处理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结果低于最小值，按最小值处理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无需进行溢出处理，缩短了处理时间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积和运算方式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比较指令特点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转换指令特点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360009"/>
            <a:ext cx="8280152" cy="935038"/>
          </a:xfrm>
          <a:noFill/>
          <a:ln/>
        </p:spPr>
        <p:txBody>
          <a:bodyPr anchor="t"/>
          <a:lstStyle/>
          <a:p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十一、</a:t>
            </a:r>
            <a:r>
              <a:rPr lang="en-US" altLang="zh-CN" dirty="0">
                <a:ea typeface="黑体" panose="02010609060101010101" pitchFamily="49" charset="-122"/>
                <a:cs typeface="Arial" panose="020B0604020202020204" pitchFamily="34" charset="0"/>
              </a:rPr>
              <a:t>32/64</a:t>
            </a:r>
            <a:r>
              <a:rPr lang="zh-CN" altLang="en-US" dirty="0">
                <a:ea typeface="黑体" panose="02010609060101010101" pitchFamily="49" charset="-122"/>
                <a:cs typeface="Arial" panose="020B0604020202020204" pitchFamily="34" charset="0"/>
              </a:rPr>
              <a:t>位处理器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扩展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6600"/>
                </a:solidFill>
              </a:rPr>
              <a:t>（一）多媒体扩展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FF6600"/>
                </a:solidFill>
              </a:rPr>
              <a:t>MMX</a:t>
            </a:r>
            <a:r>
              <a:rPr lang="en-US" altLang="zh-CN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6600"/>
                </a:solidFill>
              </a:rPr>
              <a:t>指令集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BF42FE-BB86-4965-950C-D1C739F590E2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723972" name="Group 4"/>
          <p:cNvGraphicFramePr>
            <a:graphicFrameLocks noGrp="1"/>
          </p:cNvGraphicFramePr>
          <p:nvPr/>
        </p:nvGraphicFramePr>
        <p:xfrm>
          <a:off x="914400" y="3657600"/>
          <a:ext cx="7467600" cy="2671764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63                  48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47                  32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31                  16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15                   0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33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4024" name="Line 56"/>
          <p:cNvSpPr>
            <a:spLocks noChangeShapeType="1"/>
          </p:cNvSpPr>
          <p:nvPr/>
        </p:nvSpPr>
        <p:spPr bwMode="auto">
          <a:xfrm>
            <a:off x="762000" y="5638800"/>
            <a:ext cx="7696200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4028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396875" y="333375"/>
            <a:ext cx="8496300" cy="3382963"/>
          </a:xfrm>
          <a:noFill/>
          <a:ln/>
        </p:spPr>
        <p:txBody>
          <a:bodyPr/>
          <a:lstStyle/>
          <a:p>
            <a:pPr marL="355600" indent="-3556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MMX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指令集</a:t>
            </a:r>
          </a:p>
          <a:p>
            <a:pPr marL="355600" indent="-355600">
              <a:spcBef>
                <a:spcPts val="0"/>
              </a:spcBef>
            </a:pPr>
            <a:r>
              <a:rPr lang="en-US" altLang="zh-CN" dirty="0"/>
              <a:t>MMX</a:t>
            </a:r>
            <a:r>
              <a:rPr lang="zh-CN" altLang="en-US" dirty="0"/>
              <a:t>指令先进性的体现：</a:t>
            </a:r>
          </a:p>
          <a:p>
            <a:pPr marL="901700" lvl="1" indent="-366713">
              <a:spcBef>
                <a:spcPct val="10000"/>
              </a:spcBef>
            </a:pPr>
            <a:r>
              <a:rPr lang="en-US" altLang="zh-CN" dirty="0">
                <a:solidFill>
                  <a:schemeClr val="hlink"/>
                </a:solidFill>
              </a:rPr>
              <a:t>SIMD</a:t>
            </a:r>
            <a:r>
              <a:rPr lang="zh-CN" altLang="en-US" dirty="0">
                <a:solidFill>
                  <a:schemeClr val="hlink"/>
                </a:solidFill>
              </a:rPr>
              <a:t>结构，一次处理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饱和运算方式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 dirty="0"/>
              <a:t>积和运算方式</a:t>
            </a:r>
          </a:p>
          <a:p>
            <a:pPr marL="1435100" lvl="2" indent="-354013">
              <a:spcBef>
                <a:spcPct val="10000"/>
              </a:spcBef>
            </a:pPr>
            <a:r>
              <a:rPr lang="en-US" altLang="zh-CN" dirty="0"/>
              <a:t>PMADDWD</a:t>
            </a:r>
            <a:r>
              <a:rPr lang="zh-CN" altLang="en-US" dirty="0"/>
              <a:t>指令：乘法－累加</a:t>
            </a:r>
          </a:p>
          <a:p>
            <a:pPr marL="1435100" lvl="2" indent="-354013">
              <a:spcBef>
                <a:spcPct val="10000"/>
              </a:spcBef>
            </a:pPr>
            <a:r>
              <a:rPr lang="zh-CN" altLang="en-US" dirty="0"/>
              <a:t>适合于向量、矩阵计算</a:t>
            </a:r>
          </a:p>
        </p:txBody>
      </p:sp>
      <p:sp>
        <p:nvSpPr>
          <p:cNvPr id="724029" name="AutoShape 6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5492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17296</TotalTime>
  <Words>3794</Words>
  <Application>Microsoft Office PowerPoint</Application>
  <PresentationFormat>全屏显示(4:3)</PresentationFormat>
  <Paragraphs>931</Paragraphs>
  <Slides>72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黑体</vt:lpstr>
      <vt:lpstr>华文行楷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1_Pixel</vt:lpstr>
      <vt:lpstr>2_Pixel</vt:lpstr>
      <vt:lpstr>公式</vt:lpstr>
      <vt:lpstr>PowerPoint 演示文稿</vt:lpstr>
      <vt:lpstr>PowerPoint 演示文稿</vt:lpstr>
      <vt:lpstr>十一、32/64位处理器扩展指令 （一）多媒体扩展(MMX)指令集</vt:lpstr>
      <vt:lpstr>十一、32/64位处理器扩展指令 （一）多媒体扩展(MMX)指令集</vt:lpstr>
      <vt:lpstr>十一、32/64位处理器扩展指令 （一）多媒体扩展(MMX)指令集</vt:lpstr>
      <vt:lpstr>十一、32/64位处理器扩展指令 （一）多媒体扩展(MMX)指令集</vt:lpstr>
      <vt:lpstr>十一、32/64位处理器扩展指令 （一）多媒体扩展(MMX)指令集</vt:lpstr>
      <vt:lpstr>十一、32/64位处理器扩展指令 （一）多媒体扩展(MMX)指令集</vt:lpstr>
      <vt:lpstr>PowerPoint 演示文稿</vt:lpstr>
      <vt:lpstr>PowerPoint 演示文稿</vt:lpstr>
      <vt:lpstr>PowerPoint 演示文稿</vt:lpstr>
      <vt:lpstr>十一、32/64位处理器扩展指令 （一）多媒体扩展(MMX)指令集</vt:lpstr>
      <vt:lpstr>PowerPoint 演示文稿</vt:lpstr>
      <vt:lpstr>十一、32/64位处理器扩展指令 （二）SSE指令集</vt:lpstr>
      <vt:lpstr>十一、32/64位处理器扩展指令 （二）SSE指令集</vt:lpstr>
      <vt:lpstr>十一、32/64位处理器扩展指令 （二）SSE指令集</vt:lpstr>
      <vt:lpstr>十一、32/64位处理器扩展指令 （三）SSE2指令集</vt:lpstr>
      <vt:lpstr>十一、32/64位处理器扩展指令 （三）SSE2指令集</vt:lpstr>
      <vt:lpstr>十一、32/64位处理器扩展指令 （三）SSE2指令集</vt:lpstr>
      <vt:lpstr>PowerPoint 演示文稿</vt:lpstr>
      <vt:lpstr>PowerPoint 演示文稿</vt:lpstr>
      <vt:lpstr>C语言中内嵌汇编语言</vt:lpstr>
      <vt:lpstr>PowerPoint 演示文稿</vt:lpstr>
      <vt:lpstr>（一）在C语言中嵌入汇编语言代码</vt:lpstr>
      <vt:lpstr>（一）在C语言中嵌入汇编语言代码</vt:lpstr>
      <vt:lpstr>（一）在C语言中嵌入汇编语言代码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C语言中各种数据类型长度：32位机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汇编语言与高级语言的接口</vt:lpstr>
      <vt:lpstr>PowerPoint 演示文稿</vt:lpstr>
      <vt:lpstr>Addem主程序的调试：反汇编窗口</vt:lpstr>
      <vt:lpstr>PowerPoint 演示文稿</vt:lpstr>
      <vt:lpstr>PowerPoint 演示文稿</vt:lpstr>
      <vt:lpstr>C语言中，如何测量一段程序执行的时间？</vt:lpstr>
      <vt:lpstr>C语言中，如何测量一段程序执行的时间？</vt:lpstr>
      <vt:lpstr>C语言中，如何测量一段程序执行的时间？</vt:lpstr>
      <vt:lpstr>Visual Studio 2008</vt:lpstr>
      <vt:lpstr>运行结果：</vt:lpstr>
      <vt:lpstr>运行结果：</vt:lpstr>
      <vt:lpstr>PowerPoint 演示文稿</vt:lpstr>
      <vt:lpstr>C语言调用汇编的其他例子</vt:lpstr>
      <vt:lpstr>C语言调用汇编的其他例子</vt:lpstr>
      <vt:lpstr>C语言调用汇编的其他例子</vt:lpstr>
      <vt:lpstr>C语言调用汇编的其他例子</vt:lpstr>
      <vt:lpstr>C语言调用汇编的其他例子</vt:lpstr>
      <vt:lpstr>C语言调用汇编的其他例子</vt:lpstr>
      <vt:lpstr>PowerPoint 演示文稿</vt:lpstr>
      <vt:lpstr>C语言调用汇编的其他例子</vt:lpstr>
      <vt:lpstr>C语言调用汇编的其他例子</vt:lpstr>
      <vt:lpstr>C语言调用汇编的其他例子</vt:lpstr>
      <vt:lpstr>C语言调用汇编的其他例子</vt:lpstr>
      <vt:lpstr>PowerPoint 演示文稿</vt:lpstr>
      <vt:lpstr>PowerPoint 演示文稿</vt:lpstr>
      <vt:lpstr>PowerPoint 演示文稿</vt:lpstr>
      <vt:lpstr>PowerPoint 演示文稿</vt:lpstr>
      <vt:lpstr>C语言调用汇编的其他例子</vt:lpstr>
      <vt:lpstr>C语言调用汇编的其他例子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第3章 Intel处理器指令系统及汇编语言</dc:subject>
  <dc:creator>车向泉</dc:creator>
  <dc:description>新模板</dc:description>
  <cp:lastModifiedBy>车向泉</cp:lastModifiedBy>
  <cp:revision>534</cp:revision>
  <dcterms:created xsi:type="dcterms:W3CDTF">1601-01-01T00:00:00Z</dcterms:created>
  <dcterms:modified xsi:type="dcterms:W3CDTF">2017-09-01T02:26:09Z</dcterms:modified>
</cp:coreProperties>
</file>