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1552" r:id="rId2"/>
    <p:sldId id="1555" r:id="rId3"/>
    <p:sldId id="1556" r:id="rId4"/>
    <p:sldId id="1553" r:id="rId5"/>
    <p:sldId id="1554" r:id="rId6"/>
    <p:sldId id="1551" r:id="rId7"/>
    <p:sldId id="1557" r:id="rId8"/>
    <p:sldId id="1558" r:id="rId9"/>
    <p:sldId id="1559" r:id="rId10"/>
    <p:sldId id="1560" r:id="rId11"/>
    <p:sldId id="1561" r:id="rId12"/>
    <p:sldId id="1562" r:id="rId13"/>
  </p:sldIdLst>
  <p:sldSz cx="9144000" cy="6858000" type="screen4x3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FFCC"/>
    <a:srgbClr val="0000FF"/>
    <a:srgbClr val="FF6600"/>
    <a:srgbClr val="FFFFCC"/>
    <a:srgbClr val="D60093"/>
    <a:srgbClr val="CCFFFF"/>
    <a:srgbClr val="006600"/>
    <a:srgbClr val="FFCC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6" autoAdjust="0"/>
    <p:restoredTop sz="96095" autoAdjust="0"/>
  </p:normalViewPr>
  <p:slideViewPr>
    <p:cSldViewPr>
      <p:cViewPr varScale="1">
        <p:scale>
          <a:sx n="109" d="100"/>
          <a:sy n="109" d="100"/>
        </p:scale>
        <p:origin x="2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 userDrawn="1"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2015年10月9日星期五</a:t>
            </a:fld>
            <a:endParaRPr lang="en-US" altLang="zh-CN" sz="2000" b="1" dirty="0" smtClean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21:43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356172" y="6597440"/>
            <a:ext cx="151221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2616916" y="5912643"/>
            <a:ext cx="157163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2288304" y="6115843"/>
            <a:ext cx="157162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023985" y="6597650"/>
            <a:ext cx="6967615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1819198" y="5737225"/>
            <a:ext cx="204788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356172" y="6165380"/>
            <a:ext cx="1132962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日期占位符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36295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566739"/>
            <a:ext cx="83629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170" y="4940771"/>
            <a:ext cx="2383720" cy="180068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C5B93D84-87BE-4514-9293-7D5164B6320D}" type="slidenum">
              <a:rPr lang="zh-CN" altLang="en-US" smtClean="0"/>
              <a:pPr/>
              <a:t>1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0825" y="1700760"/>
            <a:ext cx="8740775" cy="2520350"/>
          </a:xfrm>
        </p:spPr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微型计算机原理</a:t>
            </a:r>
            <a:r>
              <a:rPr lang="zh-CN" altLang="en-US" sz="3600" dirty="0">
                <a:solidFill>
                  <a:srgbClr val="FFCCFF"/>
                </a:solidFill>
                <a:latin typeface="Arial"/>
                <a:ea typeface="黑体" pitchFamily="2" charset="-122"/>
              </a:rPr>
              <a:t>及</a:t>
            </a:r>
            <a:r>
              <a:rPr lang="zh-CN" altLang="en-US" sz="3600" dirty="0">
                <a:solidFill>
                  <a:srgbClr val="00FF00"/>
                </a:solidFill>
                <a:latin typeface="Arial"/>
                <a:ea typeface="黑体" pitchFamily="2" charset="-122"/>
              </a:rPr>
              <a:t>接口技术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</a:br>
            <a:r>
              <a:rPr lang="zh-CN" altLang="en-US" dirty="0">
                <a:latin typeface="Arial"/>
                <a:ea typeface="黑体" pitchFamily="2" charset="-122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</a:rPr>
              <a:t>3</a:t>
            </a:r>
            <a:r>
              <a:rPr lang="zh-CN" altLang="en-US" dirty="0">
                <a:latin typeface="Arial"/>
                <a:ea typeface="黑体" pitchFamily="2" charset="-122"/>
              </a:rPr>
              <a:t>章  </a:t>
            </a:r>
            <a:r>
              <a:rPr lang="en-US" altLang="zh-CN" dirty="0">
                <a:latin typeface="Arial"/>
                <a:ea typeface="黑体" pitchFamily="2" charset="-122"/>
              </a:rPr>
              <a:t>Intel</a:t>
            </a:r>
            <a:r>
              <a:rPr lang="zh-CN" altLang="en-US" dirty="0">
                <a:latin typeface="Arial"/>
                <a:ea typeface="黑体" pitchFamily="2" charset="-122"/>
              </a:rPr>
              <a:t>指令系统</a:t>
            </a:r>
            <a:r>
              <a:rPr lang="en-US" altLang="zh-CN" dirty="0">
                <a:latin typeface="Arial"/>
                <a:ea typeface="黑体" pitchFamily="2" charset="-122"/>
              </a:rPr>
              <a:t/>
            </a:r>
            <a:br>
              <a:rPr lang="en-US" altLang="zh-CN" dirty="0">
                <a:latin typeface="Arial"/>
                <a:ea typeface="黑体" pitchFamily="2" charset="-122"/>
              </a:rPr>
            </a:br>
            <a:r>
              <a:rPr lang="zh-CN" altLang="en-US" dirty="0">
                <a:latin typeface="Arial"/>
                <a:ea typeface="黑体" pitchFamily="2" charset="-122"/>
              </a:rPr>
              <a:t>与程序设计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50825" y="4365130"/>
            <a:ext cx="8740775" cy="720100"/>
          </a:xfrm>
        </p:spPr>
        <p:txBody>
          <a:bodyPr/>
          <a:lstStyle/>
          <a:p>
            <a:r>
              <a:rPr lang="en-US" altLang="zh-CN" dirty="0" smtClean="0"/>
              <a:t>3.5  </a:t>
            </a:r>
            <a:r>
              <a:rPr lang="zh-CN" altLang="en-US" dirty="0" smtClean="0"/>
              <a:t>多</a:t>
            </a:r>
            <a:r>
              <a:rPr lang="zh-CN" altLang="en-US" dirty="0"/>
              <a:t>核处理器平台的程序设计</a:t>
            </a:r>
          </a:p>
        </p:txBody>
      </p:sp>
    </p:spTree>
    <p:extLst>
      <p:ext uri="{BB962C8B-B14F-4D97-AF65-F5344CB8AC3E}">
        <p14:creationId xmlns:p14="http://schemas.microsoft.com/office/powerpoint/2010/main" val="2260663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10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411" y="188550"/>
            <a:ext cx="8569190" cy="6480900"/>
          </a:xfr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#</a:t>
            </a:r>
            <a:r>
              <a:rPr lang="en-US" altLang="zh-CN" sz="1800" dirty="0">
                <a:solidFill>
                  <a:srgbClr val="0000FF"/>
                </a:solidFill>
              </a:rPr>
              <a:t>include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omp.h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#include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#include </a:t>
            </a:r>
            <a:r>
              <a:rPr lang="en-US" altLang="zh-CN" sz="1800" dirty="0"/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time</a:t>
            </a:r>
            <a:r>
              <a:rPr lang="en-US" altLang="zh-CN" sz="1800" dirty="0" err="1"/>
              <a:t>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#include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Windows.h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#</a:t>
            </a:r>
            <a:r>
              <a:rPr lang="en-US" altLang="zh-CN" sz="1800" dirty="0">
                <a:solidFill>
                  <a:srgbClr val="0000FF"/>
                </a:solidFill>
              </a:rPr>
              <a:t>define </a:t>
            </a:r>
            <a:r>
              <a:rPr lang="en-US" altLang="zh-CN" sz="1800" dirty="0"/>
              <a:t>NUM_LOOP  1048576*200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float</a:t>
            </a:r>
            <a:r>
              <a:rPr lang="en-US" altLang="zh-CN" sz="1800" dirty="0"/>
              <a:t> a[NUM_LOOP</a:t>
            </a:r>
            <a:r>
              <a:rPr lang="en-US" altLang="zh-CN" sz="1800" dirty="0" smtClean="0"/>
              <a:t>], b[NUM_LOOP</a:t>
            </a:r>
            <a:r>
              <a:rPr lang="en-US" altLang="zh-CN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main</a:t>
            </a:r>
            <a:r>
              <a:rPr lang="en-US" altLang="zh-CN" sz="1800" dirty="0" smtClean="0"/>
              <a:t>() {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, n, </a:t>
            </a:r>
            <a:r>
              <a:rPr lang="en-US" altLang="zh-CN" sz="1800" dirty="0" err="1"/>
              <a:t>num_of_threads</a:t>
            </a:r>
            <a:r>
              <a:rPr lang="en-US" altLang="zh-CN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time_t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time_start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time_end</a:t>
            </a:r>
            <a:r>
              <a:rPr lang="en-US" altLang="zh-CN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n </a:t>
            </a:r>
            <a:r>
              <a:rPr lang="en-US" altLang="zh-CN" sz="1800" dirty="0"/>
              <a:t>= NUM_LOOP;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  #</a:t>
            </a:r>
            <a:r>
              <a:rPr lang="en-US" altLang="zh-CN" sz="1800" dirty="0">
                <a:solidFill>
                  <a:srgbClr val="0000FF"/>
                </a:solidFill>
              </a:rPr>
              <a:t>pragma </a:t>
            </a:r>
            <a:r>
              <a:rPr lang="en-US" altLang="zh-CN" sz="1800" dirty="0" err="1"/>
              <a:t>omp</a:t>
            </a:r>
            <a:r>
              <a:rPr lang="en-US" altLang="zh-CN" sz="1800" dirty="0"/>
              <a:t> parallel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num_of_threads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omp_get_num_threads</a:t>
            </a:r>
            <a:r>
              <a:rPr lang="en-US" altLang="zh-CN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time_start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>
                <a:solidFill>
                  <a:srgbClr val="FF0000"/>
                </a:solidFill>
              </a:rPr>
              <a:t>time</a:t>
            </a:r>
            <a:r>
              <a:rPr lang="en-US" altLang="zh-CN" sz="18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</a:rPr>
              <a:t>#</a:t>
            </a:r>
            <a:r>
              <a:rPr lang="en-US" altLang="zh-CN" sz="1800" dirty="0">
                <a:solidFill>
                  <a:srgbClr val="0000FF"/>
                </a:solidFill>
              </a:rPr>
              <a:t>pragma </a:t>
            </a:r>
            <a:r>
              <a:rPr lang="en-US" altLang="zh-CN" sz="1800" dirty="0" err="1"/>
              <a:t>omp</a:t>
            </a:r>
            <a:r>
              <a:rPr lang="en-US" altLang="zh-CN" sz="1800" dirty="0"/>
              <a:t> parallel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for(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n;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	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(float)</a:t>
            </a:r>
            <a:r>
              <a:rPr lang="en-US" altLang="zh-CN" sz="1800" dirty="0">
                <a:solidFill>
                  <a:srgbClr val="FF0000"/>
                </a:solidFill>
              </a:rPr>
              <a:t>rand</a:t>
            </a:r>
            <a:r>
              <a:rPr lang="en-US" altLang="zh-CN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</a:rPr>
              <a:t>#pragma </a:t>
            </a:r>
            <a:r>
              <a:rPr lang="en-US" altLang="zh-CN" sz="1800" dirty="0" err="1" smtClean="0"/>
              <a:t>omp</a:t>
            </a:r>
            <a:r>
              <a:rPr lang="en-US" altLang="zh-CN" sz="1800" dirty="0" smtClean="0"/>
              <a:t> parallel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for(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1;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n;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	b[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(a[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]+a[i-1])/2;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time_end</a:t>
            </a:r>
            <a:r>
              <a:rPr lang="en-US" altLang="zh-CN" sz="1800" dirty="0" smtClean="0"/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time</a:t>
            </a:r>
            <a:r>
              <a:rPr lang="en-US" altLang="zh-CN" sz="18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>
                <a:solidFill>
                  <a:srgbClr val="FF6600"/>
                </a:solidFill>
              </a:rPr>
              <a:t>printf</a:t>
            </a:r>
            <a:r>
              <a:rPr lang="en-US" altLang="zh-CN" sz="1800" dirty="0" smtClean="0"/>
              <a:t> ("</a:t>
            </a:r>
            <a:r>
              <a:rPr lang="en-US" altLang="zh-CN" sz="1800" dirty="0"/>
              <a:t>Time using </a:t>
            </a:r>
            <a:r>
              <a:rPr lang="en-US" altLang="zh-CN" sz="1800" dirty="0" err="1"/>
              <a:t>OpenMP</a:t>
            </a:r>
            <a:r>
              <a:rPr lang="en-US" altLang="zh-CN" sz="1800" dirty="0"/>
              <a:t> by %d threads for loop test is %.4f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\n</a:t>
            </a:r>
            <a:r>
              <a:rPr lang="en-US" altLang="zh-CN" sz="1800" dirty="0" smtClean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           </a:t>
            </a:r>
            <a:r>
              <a:rPr lang="en-US" altLang="zh-CN" sz="1800" dirty="0" err="1"/>
              <a:t>num_of_threads</a:t>
            </a:r>
            <a:r>
              <a:rPr lang="en-US" altLang="zh-CN" sz="1800" dirty="0"/>
              <a:t>, (</a:t>
            </a:r>
            <a:r>
              <a:rPr lang="en-US" altLang="zh-CN" sz="1800" dirty="0">
                <a:solidFill>
                  <a:srgbClr val="FF0000"/>
                </a:solidFill>
              </a:rPr>
              <a:t>float</a:t>
            </a:r>
            <a:r>
              <a:rPr lang="en-US" altLang="zh-CN" sz="1800" dirty="0"/>
              <a:t>)1000 * </a:t>
            </a:r>
            <a:r>
              <a:rPr lang="en-US" altLang="zh-CN" sz="1800" dirty="0" err="1">
                <a:solidFill>
                  <a:srgbClr val="FF6600"/>
                </a:solidFill>
              </a:rPr>
              <a:t>difftime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time_end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time_start</a:t>
            </a:r>
            <a:r>
              <a:rPr lang="en-US" altLang="zh-CN" sz="18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system ("</a:t>
            </a:r>
            <a:r>
              <a:rPr lang="en-US" altLang="zh-CN" sz="1800" dirty="0"/>
              <a:t>pause</a:t>
            </a:r>
            <a:r>
              <a:rPr lang="en-US" altLang="zh-CN" sz="1800" dirty="0" smtClean="0"/>
              <a:t>");   }</a:t>
            </a:r>
            <a:endParaRPr lang="en-US" altLang="zh-CN" sz="18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63060" y="312765"/>
            <a:ext cx="4485520" cy="955935"/>
          </a:xfrm>
        </p:spPr>
        <p:txBody>
          <a:bodyPr/>
          <a:lstStyle/>
          <a:p>
            <a:pPr algn="r"/>
            <a:r>
              <a:rPr lang="zh-CN" altLang="zh-CN" dirty="0"/>
              <a:t>例</a:t>
            </a:r>
            <a:r>
              <a:rPr lang="en-US" altLang="zh-CN" dirty="0"/>
              <a:t>3.9  </a:t>
            </a:r>
            <a:r>
              <a:rPr lang="zh-CN" altLang="zh-CN" dirty="0"/>
              <a:t>浮点运算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（并行）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235" y="4005080"/>
            <a:ext cx="5304762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6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7380" y="188550"/>
            <a:ext cx="8929240" cy="6445040"/>
          </a:xfr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#</a:t>
            </a:r>
            <a:r>
              <a:rPr lang="en-US" altLang="zh-CN" sz="1800" dirty="0"/>
              <a:t>include &lt;</a:t>
            </a:r>
            <a:r>
              <a:rPr lang="en-US" altLang="zh-CN" sz="1800" dirty="0" err="1"/>
              <a:t>omp.h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Windows.h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main</a:t>
            </a:r>
            <a:r>
              <a:rPr lang="en-US" altLang="zh-CN" sz="1800" dirty="0" smtClean="0"/>
              <a:t>() {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x </a:t>
            </a:r>
            <a:r>
              <a:rPr lang="en-US" altLang="zh-CN" sz="1800" dirty="0"/>
              <a:t>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#</a:t>
            </a:r>
            <a:r>
              <a:rPr lang="en-US" altLang="zh-CN" sz="1800" dirty="0"/>
              <a:t>pragma </a:t>
            </a:r>
            <a:r>
              <a:rPr lang="en-US" altLang="zh-CN" sz="1800" dirty="0" err="1"/>
              <a:t>omp</a:t>
            </a:r>
            <a:r>
              <a:rPr lang="en-US" altLang="zh-CN" sz="1800" dirty="0"/>
              <a:t> parallel </a:t>
            </a:r>
            <a:r>
              <a:rPr lang="en-US" altLang="zh-CN" sz="1800" dirty="0" err="1"/>
              <a:t>num_threads</a:t>
            </a:r>
            <a:r>
              <a:rPr lang="en-US" altLang="zh-CN" sz="1800" dirty="0"/>
              <a:t>(2) shared(x</a:t>
            </a:r>
            <a:r>
              <a:rPr lang="en-US" altLang="zh-CN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</a:rPr>
              <a:t>   //</a:t>
            </a:r>
            <a:r>
              <a:rPr lang="zh-CN" altLang="en-US" sz="1800" dirty="0" smtClean="0">
                <a:solidFill>
                  <a:srgbClr val="008000"/>
                </a:solidFill>
              </a:rPr>
              <a:t>下面</a:t>
            </a:r>
            <a:r>
              <a:rPr lang="zh-CN" altLang="en-US" sz="1800" dirty="0">
                <a:solidFill>
                  <a:srgbClr val="008000"/>
                </a:solidFill>
              </a:rPr>
              <a:t>代码</a:t>
            </a:r>
            <a:r>
              <a:rPr lang="zh-CN" altLang="en-US" sz="1800" dirty="0" smtClean="0">
                <a:solidFill>
                  <a:srgbClr val="008000"/>
                </a:solidFill>
              </a:rPr>
              <a:t>以</a:t>
            </a:r>
            <a:r>
              <a:rPr lang="en-US" altLang="zh-CN" sz="1800" dirty="0" smtClean="0">
                <a:solidFill>
                  <a:srgbClr val="008000"/>
                </a:solidFill>
              </a:rPr>
              <a:t>2</a:t>
            </a:r>
            <a:r>
              <a:rPr lang="zh-CN" altLang="en-US" sz="1800" dirty="0">
                <a:solidFill>
                  <a:srgbClr val="008000"/>
                </a:solidFill>
              </a:rPr>
              <a:t>个</a:t>
            </a:r>
            <a:r>
              <a:rPr lang="zh-CN" altLang="en-US" sz="1800" dirty="0" smtClean="0">
                <a:solidFill>
                  <a:srgbClr val="008000"/>
                </a:solidFill>
              </a:rPr>
              <a:t>线程</a:t>
            </a:r>
            <a:r>
              <a:rPr lang="zh-CN" altLang="en-US" sz="1800" dirty="0">
                <a:solidFill>
                  <a:srgbClr val="008000"/>
                </a:solidFill>
              </a:rPr>
              <a:t>并行</a:t>
            </a:r>
            <a:r>
              <a:rPr lang="zh-CN" altLang="en-US" sz="1800" dirty="0" smtClean="0">
                <a:solidFill>
                  <a:srgbClr val="008000"/>
                </a:solidFill>
              </a:rPr>
              <a:t>执行</a:t>
            </a:r>
            <a:r>
              <a:rPr lang="zh-CN" altLang="en-US" sz="1800" dirty="0">
                <a:solidFill>
                  <a:srgbClr val="008000"/>
                </a:solidFill>
              </a:rPr>
              <a:t>，变量</a:t>
            </a:r>
            <a:r>
              <a:rPr lang="en-US" altLang="zh-CN" sz="1800" dirty="0">
                <a:solidFill>
                  <a:srgbClr val="008000"/>
                </a:solidFill>
              </a:rPr>
              <a:t>x</a:t>
            </a:r>
            <a:r>
              <a:rPr lang="zh-CN" altLang="en-US" sz="1800" dirty="0">
                <a:solidFill>
                  <a:srgbClr val="008000"/>
                </a:solidFill>
              </a:rPr>
              <a:t>为共享变量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{</a:t>
            </a:r>
            <a:r>
              <a:rPr lang="en-US" altLang="zh-CN" sz="1800" dirty="0" smtClean="0"/>
              <a:t>  if (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/>
              <a:t>()==0</a:t>
            </a:r>
            <a:r>
              <a:rPr lang="en-US" altLang="zh-CN" sz="1800" dirty="0" smtClean="0"/>
              <a:t>) {  </a:t>
            </a:r>
            <a:r>
              <a:rPr lang="en-US" altLang="zh-CN" sz="180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</a:rPr>
              <a:t>获取线程编号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smtClean="0">
                <a:solidFill>
                  <a:srgbClr val="008000"/>
                </a:solidFill>
              </a:rPr>
              <a:t>//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printf</a:t>
            </a:r>
            <a:r>
              <a:rPr lang="en-US" altLang="zh-CN" sz="1800" dirty="0" smtClean="0">
                <a:solidFill>
                  <a:srgbClr val="008000"/>
                </a:solidFill>
              </a:rPr>
              <a:t> ("</a:t>
            </a:r>
            <a:r>
              <a:rPr lang="en-US" altLang="zh-CN" sz="1800" dirty="0">
                <a:solidFill>
                  <a:srgbClr val="008000"/>
                </a:solidFill>
              </a:rPr>
              <a:t>0:Thread# %d: Number of processors is %d\n", </a:t>
            </a:r>
            <a:r>
              <a:rPr lang="en-US" altLang="zh-CN" sz="1800" dirty="0" err="1">
                <a:solidFill>
                  <a:srgbClr val="008000"/>
                </a:solidFill>
              </a:rPr>
              <a:t>omp_get_thread_num</a:t>
            </a:r>
            <a:r>
              <a:rPr lang="en-US" altLang="zh-CN" sz="1800" dirty="0" smtClean="0">
                <a:solidFill>
                  <a:srgbClr val="008000"/>
                </a:solidFill>
              </a:rPr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</a:rPr>
              <a:t>                    </a:t>
            </a:r>
            <a:r>
              <a:rPr lang="en-US" altLang="zh-CN" sz="1800" dirty="0" err="1">
                <a:solidFill>
                  <a:srgbClr val="008000"/>
                </a:solidFill>
              </a:rPr>
              <a:t>omp_get_num_procs</a:t>
            </a:r>
            <a:r>
              <a:rPr lang="en-US" altLang="zh-CN" sz="1800" dirty="0">
                <a:solidFill>
                  <a:srgbClr val="008000"/>
                </a:solidFill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</a:rPr>
              <a:t>      //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printf</a:t>
            </a:r>
            <a:r>
              <a:rPr lang="en-US" altLang="zh-CN" sz="1800" dirty="0" smtClean="0">
                <a:solidFill>
                  <a:srgbClr val="008000"/>
                </a:solidFill>
              </a:rPr>
              <a:t> ("</a:t>
            </a:r>
            <a:r>
              <a:rPr lang="en-US" altLang="zh-CN" sz="1800" dirty="0">
                <a:solidFill>
                  <a:srgbClr val="008000"/>
                </a:solidFill>
              </a:rPr>
              <a:t>0:Thread# %d: Maximum number of threads is %d\n", </a:t>
            </a:r>
            <a:endParaRPr lang="en-US" altLang="zh-CN" sz="1800" dirty="0" smtClean="0">
              <a:solidFill>
                <a:srgbClr val="008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</a:rPr>
              <a:t>                    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omp_get_thread_num</a:t>
            </a:r>
            <a:r>
              <a:rPr lang="en-US" altLang="zh-CN" sz="1800" dirty="0">
                <a:solidFill>
                  <a:srgbClr val="008000"/>
                </a:solidFill>
              </a:rPr>
              <a:t>(), </a:t>
            </a:r>
            <a:r>
              <a:rPr lang="en-US" altLang="zh-CN" sz="1800" dirty="0" err="1">
                <a:solidFill>
                  <a:srgbClr val="008000"/>
                </a:solidFill>
              </a:rPr>
              <a:t>omp_get_max_threads</a:t>
            </a:r>
            <a:r>
              <a:rPr lang="en-US" altLang="zh-CN" sz="1800" dirty="0">
                <a:solidFill>
                  <a:srgbClr val="008000"/>
                </a:solidFill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x </a:t>
            </a:r>
            <a:r>
              <a:rPr lang="en-US" altLang="zh-CN" sz="1800" dirty="0"/>
              <a:t>= 5</a:t>
            </a:r>
            <a:r>
              <a:rPr lang="en-US" altLang="zh-CN" sz="1800" dirty="0" smtClean="0"/>
              <a:t>;	 }	</a:t>
            </a:r>
            <a:r>
              <a:rPr lang="en-US" altLang="zh-CN" sz="180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</a:rPr>
              <a:t>线程</a:t>
            </a:r>
            <a:r>
              <a:rPr lang="en-US" altLang="zh-CN" sz="1800" dirty="0">
                <a:solidFill>
                  <a:srgbClr val="008000"/>
                </a:solidFill>
              </a:rPr>
              <a:t>0</a:t>
            </a:r>
            <a:r>
              <a:rPr lang="zh-CN" altLang="en-US" sz="1800" dirty="0">
                <a:solidFill>
                  <a:srgbClr val="008000"/>
                </a:solidFill>
              </a:rPr>
              <a:t>写</a:t>
            </a:r>
            <a:r>
              <a:rPr lang="en-US" altLang="zh-CN" sz="1800" dirty="0">
                <a:solidFill>
                  <a:srgbClr val="008000"/>
                </a:solidFill>
              </a:rPr>
              <a:t>x</a:t>
            </a:r>
            <a:r>
              <a:rPr lang="zh-CN" altLang="en-US" sz="1800" dirty="0">
                <a:solidFill>
                  <a:srgbClr val="008000"/>
                </a:solidFill>
              </a:rPr>
              <a:t>为</a:t>
            </a:r>
            <a:r>
              <a:rPr lang="en-US" altLang="zh-CN" sz="1800" dirty="0">
                <a:solidFill>
                  <a:srgbClr val="008000"/>
                </a:solidFill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else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 ("</a:t>
            </a:r>
            <a:r>
              <a:rPr lang="en-US" altLang="zh-CN" sz="1800" dirty="0"/>
              <a:t>1:Thread# %d: x = %d\n</a:t>
            </a:r>
            <a:r>
              <a:rPr lang="en-US" altLang="zh-CN" sz="1800" dirty="0" smtClean="0"/>
              <a:t>", 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 smtClean="0"/>
              <a:t>(), x);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en-US" altLang="zh-CN" sz="180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</a:rPr>
              <a:t>线程</a:t>
            </a:r>
            <a:r>
              <a:rPr lang="en-US" altLang="zh-CN" sz="1800" dirty="0">
                <a:solidFill>
                  <a:srgbClr val="008000"/>
                </a:solidFill>
              </a:rPr>
              <a:t>1</a:t>
            </a:r>
            <a:r>
              <a:rPr lang="zh-CN" altLang="en-US" sz="1800" dirty="0">
                <a:solidFill>
                  <a:srgbClr val="008000"/>
                </a:solidFill>
              </a:rPr>
              <a:t>读</a:t>
            </a:r>
            <a:r>
              <a:rPr lang="en-US" altLang="zh-CN" sz="1800" dirty="0">
                <a:solidFill>
                  <a:srgbClr val="008000"/>
                </a:solidFill>
              </a:rPr>
              <a:t>x</a:t>
            </a:r>
            <a:r>
              <a:rPr lang="zh-CN" altLang="en-US" sz="1800" dirty="0" smtClean="0">
                <a:solidFill>
                  <a:srgbClr val="008000"/>
                </a:solidFill>
              </a:rPr>
              <a:t>并显示</a:t>
            </a:r>
            <a:endParaRPr lang="zh-CN" altLang="en-US" sz="1800" dirty="0">
              <a:solidFill>
                <a:srgbClr val="008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#</a:t>
            </a:r>
            <a:r>
              <a:rPr lang="en-US" altLang="zh-CN" sz="1800" dirty="0"/>
              <a:t>pragma </a:t>
            </a:r>
            <a:r>
              <a:rPr lang="en-US" altLang="zh-CN" sz="1800" dirty="0" err="1"/>
              <a:t>omp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barrier </a:t>
            </a:r>
            <a:r>
              <a:rPr lang="en-US" altLang="zh-CN" sz="180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</a:rPr>
              <a:t>线程同步编译指导，使得并行区内的所有线程都到达同一位置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if (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/>
              <a:t>()==0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 ("</a:t>
            </a:r>
            <a:r>
              <a:rPr lang="en-US" altLang="zh-CN" sz="1800" dirty="0"/>
              <a:t>2:Thread# %d: x = %d\n</a:t>
            </a:r>
            <a:r>
              <a:rPr lang="en-US" altLang="zh-CN" sz="1800" dirty="0" smtClean="0"/>
              <a:t>", 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 smtClean="0"/>
              <a:t>(), x);</a:t>
            </a:r>
            <a:r>
              <a:rPr lang="en-US" altLang="zh-CN" sz="1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 ("</a:t>
            </a:r>
            <a:r>
              <a:rPr lang="en-US" altLang="zh-CN" sz="1800" dirty="0"/>
              <a:t>3:Thread# %d: x = %d\n</a:t>
            </a:r>
            <a:r>
              <a:rPr lang="en-US" altLang="zh-CN" sz="1800" dirty="0" smtClean="0"/>
              <a:t>", 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 smtClean="0"/>
              <a:t>(), x); </a:t>
            </a:r>
            <a:r>
              <a:rPr lang="en-US" altLang="zh-CN" sz="1800" dirty="0" smtClean="0">
                <a:solidFill>
                  <a:srgbClr val="FF0000"/>
                </a:solidFill>
              </a:rPr>
              <a:t>}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system</a:t>
            </a:r>
            <a:r>
              <a:rPr lang="en-US" altLang="zh-CN" sz="1800" dirty="0"/>
              <a:t>("pause");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return </a:t>
            </a:r>
            <a:r>
              <a:rPr lang="en-US" altLang="zh-CN" sz="1800" dirty="0"/>
              <a:t>0</a:t>
            </a:r>
            <a:r>
              <a:rPr lang="en-US" altLang="zh-CN" sz="1800" dirty="0" smtClean="0"/>
              <a:t>;  }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8370" y="6109715"/>
            <a:ext cx="4968250" cy="523875"/>
          </a:xfrm>
        </p:spPr>
        <p:txBody>
          <a:bodyPr/>
          <a:lstStyle/>
          <a:p>
            <a:pPr algn="r"/>
            <a:r>
              <a:rPr lang="zh-CN" altLang="zh-CN" dirty="0"/>
              <a:t>例</a:t>
            </a:r>
            <a:r>
              <a:rPr lang="en-US" altLang="zh-CN" dirty="0"/>
              <a:t>3.10 </a:t>
            </a:r>
            <a:r>
              <a:rPr lang="zh-CN" altLang="zh-CN" dirty="0"/>
              <a:t>内存竞争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> ver1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337" y="216209"/>
            <a:ext cx="4085714" cy="16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3710" y="213564"/>
            <a:ext cx="2395186" cy="1631216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zh-CN" altLang="en-US" sz="2000" dirty="0">
                <a:solidFill>
                  <a:srgbClr val="0000FF"/>
                </a:solidFill>
              </a:rPr>
              <a:t>初始化为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</a:rPr>
              <a:t>后，生成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个</a:t>
            </a:r>
            <a:r>
              <a:rPr lang="zh-CN" altLang="en-US" sz="2000" dirty="0" smtClean="0">
                <a:solidFill>
                  <a:srgbClr val="0000FF"/>
                </a:solidFill>
              </a:rPr>
              <a:t>线程，其中</a:t>
            </a:r>
            <a:r>
              <a:rPr lang="zh-CN" altLang="en-US" sz="2000" dirty="0">
                <a:solidFill>
                  <a:srgbClr val="0000FF"/>
                </a:solidFill>
              </a:rPr>
              <a:t>线程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r>
              <a:rPr lang="zh-CN" altLang="en-US" sz="2000" dirty="0">
                <a:solidFill>
                  <a:srgbClr val="0000FF"/>
                </a:solidFill>
              </a:rPr>
              <a:t>对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zh-CN" altLang="en-US" sz="2000" dirty="0">
                <a:solidFill>
                  <a:srgbClr val="0000FF"/>
                </a:solidFill>
              </a:rPr>
              <a:t>更新为</a:t>
            </a:r>
            <a:r>
              <a:rPr lang="en-US" altLang="zh-CN" sz="2000" dirty="0" smtClean="0">
                <a:solidFill>
                  <a:srgbClr val="0000FF"/>
                </a:solidFill>
              </a:rPr>
              <a:t>5</a:t>
            </a:r>
            <a:r>
              <a:rPr lang="zh-CN" altLang="en-US" sz="2000" dirty="0" smtClean="0">
                <a:solidFill>
                  <a:srgbClr val="0000FF"/>
                </a:solidFill>
              </a:rPr>
              <a:t>，线程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则读取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zh-CN" altLang="en-US" sz="2000" dirty="0">
                <a:solidFill>
                  <a:srgbClr val="0000FF"/>
                </a:solidFill>
              </a:rPr>
              <a:t>的值并显示。</a:t>
            </a:r>
          </a:p>
        </p:txBody>
      </p:sp>
    </p:spTree>
    <p:extLst>
      <p:ext uri="{BB962C8B-B14F-4D97-AF65-F5344CB8AC3E}">
        <p14:creationId xmlns:p14="http://schemas.microsoft.com/office/powerpoint/2010/main" val="2515057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7380" y="188550"/>
            <a:ext cx="8929240" cy="6445040"/>
          </a:xfr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#</a:t>
            </a:r>
            <a:r>
              <a:rPr lang="en-US" altLang="zh-CN" sz="1800" dirty="0"/>
              <a:t>include &lt;</a:t>
            </a:r>
            <a:r>
              <a:rPr lang="en-US" altLang="zh-CN" sz="1800" dirty="0" err="1"/>
              <a:t>omp.h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Windows.h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main</a:t>
            </a:r>
            <a:r>
              <a:rPr lang="en-US" altLang="zh-CN" sz="1800" dirty="0" smtClean="0"/>
              <a:t>() {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x </a:t>
            </a:r>
            <a:r>
              <a:rPr lang="en-US" altLang="zh-CN" sz="1800" dirty="0"/>
              <a:t>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#</a:t>
            </a:r>
            <a:r>
              <a:rPr lang="en-US" altLang="zh-CN" sz="1800" dirty="0"/>
              <a:t>pragma </a:t>
            </a:r>
            <a:r>
              <a:rPr lang="en-US" altLang="zh-CN" sz="1800" dirty="0" err="1"/>
              <a:t>omp</a:t>
            </a:r>
            <a:r>
              <a:rPr lang="en-US" altLang="zh-CN" sz="1800" dirty="0"/>
              <a:t> parallel </a:t>
            </a:r>
            <a:r>
              <a:rPr lang="en-US" altLang="zh-CN" sz="1800" dirty="0" err="1"/>
              <a:t>num_threads</a:t>
            </a:r>
            <a:r>
              <a:rPr lang="en-US" altLang="zh-CN" sz="1800" dirty="0"/>
              <a:t>(2) shared(x</a:t>
            </a:r>
            <a:r>
              <a:rPr lang="en-US" altLang="zh-CN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</a:rPr>
              <a:t>   //</a:t>
            </a:r>
            <a:r>
              <a:rPr lang="zh-CN" altLang="en-US" sz="1800" dirty="0" smtClean="0">
                <a:solidFill>
                  <a:srgbClr val="008000"/>
                </a:solidFill>
              </a:rPr>
              <a:t>下面</a:t>
            </a:r>
            <a:r>
              <a:rPr lang="zh-CN" altLang="en-US" sz="1800" dirty="0">
                <a:solidFill>
                  <a:srgbClr val="008000"/>
                </a:solidFill>
              </a:rPr>
              <a:t>代码</a:t>
            </a:r>
            <a:r>
              <a:rPr lang="zh-CN" altLang="en-US" sz="1800" dirty="0" smtClean="0">
                <a:solidFill>
                  <a:srgbClr val="008000"/>
                </a:solidFill>
              </a:rPr>
              <a:t>以</a:t>
            </a:r>
            <a:r>
              <a:rPr lang="en-US" altLang="zh-CN" sz="1800" dirty="0" smtClean="0">
                <a:solidFill>
                  <a:srgbClr val="008000"/>
                </a:solidFill>
              </a:rPr>
              <a:t>2</a:t>
            </a:r>
            <a:r>
              <a:rPr lang="zh-CN" altLang="en-US" sz="1800" dirty="0">
                <a:solidFill>
                  <a:srgbClr val="008000"/>
                </a:solidFill>
              </a:rPr>
              <a:t>个</a:t>
            </a:r>
            <a:r>
              <a:rPr lang="zh-CN" altLang="en-US" sz="1800" dirty="0" smtClean="0">
                <a:solidFill>
                  <a:srgbClr val="008000"/>
                </a:solidFill>
              </a:rPr>
              <a:t>线程</a:t>
            </a:r>
            <a:r>
              <a:rPr lang="zh-CN" altLang="en-US" sz="1800" dirty="0">
                <a:solidFill>
                  <a:srgbClr val="008000"/>
                </a:solidFill>
              </a:rPr>
              <a:t>并行</a:t>
            </a:r>
            <a:r>
              <a:rPr lang="zh-CN" altLang="en-US" sz="1800" dirty="0" smtClean="0">
                <a:solidFill>
                  <a:srgbClr val="008000"/>
                </a:solidFill>
              </a:rPr>
              <a:t>执行</a:t>
            </a:r>
            <a:r>
              <a:rPr lang="zh-CN" altLang="en-US" sz="1800" dirty="0">
                <a:solidFill>
                  <a:srgbClr val="008000"/>
                </a:solidFill>
              </a:rPr>
              <a:t>，变量</a:t>
            </a:r>
            <a:r>
              <a:rPr lang="en-US" altLang="zh-CN" sz="1800" dirty="0">
                <a:solidFill>
                  <a:srgbClr val="008000"/>
                </a:solidFill>
              </a:rPr>
              <a:t>x</a:t>
            </a:r>
            <a:r>
              <a:rPr lang="zh-CN" altLang="en-US" sz="1800" dirty="0">
                <a:solidFill>
                  <a:srgbClr val="008000"/>
                </a:solidFill>
              </a:rPr>
              <a:t>为共享变量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{</a:t>
            </a:r>
            <a:r>
              <a:rPr lang="en-US" altLang="zh-CN" sz="1800" dirty="0" smtClean="0"/>
              <a:t>  if (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/>
              <a:t>()==0</a:t>
            </a:r>
            <a:r>
              <a:rPr lang="en-US" altLang="zh-CN" sz="1800" dirty="0" smtClean="0"/>
              <a:t>) {  </a:t>
            </a:r>
            <a:r>
              <a:rPr lang="en-US" altLang="zh-CN" sz="180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</a:rPr>
              <a:t>获取线程编号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 ("</a:t>
            </a:r>
            <a:r>
              <a:rPr lang="en-US" altLang="zh-CN" sz="1800" dirty="0"/>
              <a:t>0:Thread# %d: Number of processors is %d\n", </a:t>
            </a:r>
            <a:r>
              <a:rPr lang="en-US" altLang="zh-CN" sz="1800" dirty="0" err="1"/>
              <a:t>omp_get_thread_num</a:t>
            </a:r>
            <a:r>
              <a:rPr lang="en-US" altLang="zh-CN" sz="1800" dirty="0" smtClean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</a:t>
            </a:r>
            <a:r>
              <a:rPr lang="en-US" altLang="zh-CN" sz="1800" dirty="0" err="1"/>
              <a:t>omp_get_num_procs</a:t>
            </a:r>
            <a:r>
              <a:rPr lang="en-US" altLang="zh-CN" sz="1800" dirty="0"/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 ("</a:t>
            </a:r>
            <a:r>
              <a:rPr lang="en-US" altLang="zh-CN" sz="1800" dirty="0"/>
              <a:t>0:Thread# %d: Maximum number of threads is %d\n", </a:t>
            </a:r>
            <a:endParaRPr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omp_get_max_threads</a:t>
            </a:r>
            <a:r>
              <a:rPr lang="en-US" altLang="zh-CN" sz="1800" dirty="0"/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x </a:t>
            </a:r>
            <a:r>
              <a:rPr lang="en-US" altLang="zh-CN" sz="1800" dirty="0"/>
              <a:t>= 5</a:t>
            </a:r>
            <a:r>
              <a:rPr lang="en-US" altLang="zh-CN" sz="1800" dirty="0" smtClean="0"/>
              <a:t>;	 }	</a:t>
            </a:r>
            <a:r>
              <a:rPr lang="en-US" altLang="zh-CN" sz="180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</a:rPr>
              <a:t>线程</a:t>
            </a:r>
            <a:r>
              <a:rPr lang="en-US" altLang="zh-CN" sz="1800" dirty="0">
                <a:solidFill>
                  <a:srgbClr val="008000"/>
                </a:solidFill>
              </a:rPr>
              <a:t>0</a:t>
            </a:r>
            <a:r>
              <a:rPr lang="zh-CN" altLang="en-US" sz="1800" dirty="0">
                <a:solidFill>
                  <a:srgbClr val="008000"/>
                </a:solidFill>
              </a:rPr>
              <a:t>写</a:t>
            </a:r>
            <a:r>
              <a:rPr lang="en-US" altLang="zh-CN" sz="1800" dirty="0">
                <a:solidFill>
                  <a:srgbClr val="008000"/>
                </a:solidFill>
              </a:rPr>
              <a:t>x</a:t>
            </a:r>
            <a:r>
              <a:rPr lang="zh-CN" altLang="en-US" sz="1800" dirty="0">
                <a:solidFill>
                  <a:srgbClr val="008000"/>
                </a:solidFill>
              </a:rPr>
              <a:t>为</a:t>
            </a:r>
            <a:r>
              <a:rPr lang="en-US" altLang="zh-CN" sz="1800" dirty="0">
                <a:solidFill>
                  <a:srgbClr val="008000"/>
                </a:solidFill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else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 ("</a:t>
            </a:r>
            <a:r>
              <a:rPr lang="en-US" altLang="zh-CN" sz="1800" dirty="0"/>
              <a:t>1:Thread# %d: x = %d\n</a:t>
            </a:r>
            <a:r>
              <a:rPr lang="en-US" altLang="zh-CN" sz="1800" dirty="0" smtClean="0"/>
              <a:t>", 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 smtClean="0"/>
              <a:t>(), x);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en-US" altLang="zh-CN" sz="180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</a:rPr>
              <a:t>线程</a:t>
            </a:r>
            <a:r>
              <a:rPr lang="en-US" altLang="zh-CN" sz="1800" dirty="0">
                <a:solidFill>
                  <a:srgbClr val="008000"/>
                </a:solidFill>
              </a:rPr>
              <a:t>1</a:t>
            </a:r>
            <a:r>
              <a:rPr lang="zh-CN" altLang="en-US" sz="1800" dirty="0">
                <a:solidFill>
                  <a:srgbClr val="008000"/>
                </a:solidFill>
              </a:rPr>
              <a:t>读</a:t>
            </a:r>
            <a:r>
              <a:rPr lang="en-US" altLang="zh-CN" sz="1800" dirty="0">
                <a:solidFill>
                  <a:srgbClr val="008000"/>
                </a:solidFill>
              </a:rPr>
              <a:t>x</a:t>
            </a:r>
            <a:r>
              <a:rPr lang="zh-CN" altLang="en-US" sz="1800" dirty="0" smtClean="0">
                <a:solidFill>
                  <a:srgbClr val="008000"/>
                </a:solidFill>
              </a:rPr>
              <a:t>并显示</a:t>
            </a:r>
            <a:endParaRPr lang="zh-CN" altLang="en-US" sz="1800" dirty="0">
              <a:solidFill>
                <a:srgbClr val="008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#</a:t>
            </a:r>
            <a:r>
              <a:rPr lang="en-US" altLang="zh-CN" sz="1800" dirty="0"/>
              <a:t>pragma </a:t>
            </a:r>
            <a:r>
              <a:rPr lang="en-US" altLang="zh-CN" sz="1800" dirty="0" err="1"/>
              <a:t>omp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barrier </a:t>
            </a:r>
            <a:r>
              <a:rPr lang="en-US" altLang="zh-CN" sz="1800" dirty="0" smtClean="0">
                <a:solidFill>
                  <a:srgbClr val="008000"/>
                </a:solidFill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</a:rPr>
              <a:t>线程同步编译指导，使得并行区内的所有线程都到达同一位置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if (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/>
              <a:t>()==0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 ("</a:t>
            </a:r>
            <a:r>
              <a:rPr lang="en-US" altLang="zh-CN" sz="1800" dirty="0"/>
              <a:t>2:Thread# %d: x = %d\n</a:t>
            </a:r>
            <a:r>
              <a:rPr lang="en-US" altLang="zh-CN" sz="1800" dirty="0" smtClean="0"/>
              <a:t>", 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 smtClean="0"/>
              <a:t>(), x);</a:t>
            </a:r>
            <a:r>
              <a:rPr lang="en-US" altLang="zh-CN" sz="1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 ("</a:t>
            </a:r>
            <a:r>
              <a:rPr lang="en-US" altLang="zh-CN" sz="1800" dirty="0"/>
              <a:t>3:Thread# %d: x = %d\n</a:t>
            </a:r>
            <a:r>
              <a:rPr lang="en-US" altLang="zh-CN" sz="1800" dirty="0" smtClean="0"/>
              <a:t>", </a:t>
            </a:r>
            <a:r>
              <a:rPr lang="en-US" altLang="zh-CN" sz="1800" dirty="0" err="1" smtClean="0"/>
              <a:t>omp_get_thread_num</a:t>
            </a:r>
            <a:r>
              <a:rPr lang="en-US" altLang="zh-CN" sz="1800" dirty="0" smtClean="0"/>
              <a:t>(), x); </a:t>
            </a:r>
            <a:r>
              <a:rPr lang="en-US" altLang="zh-CN" sz="1800" dirty="0" smtClean="0">
                <a:solidFill>
                  <a:srgbClr val="FF0000"/>
                </a:solidFill>
              </a:rPr>
              <a:t>}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system</a:t>
            </a:r>
            <a:r>
              <a:rPr lang="en-US" altLang="zh-CN" sz="1800" dirty="0"/>
              <a:t>("pause");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return </a:t>
            </a:r>
            <a:r>
              <a:rPr lang="en-US" altLang="zh-CN" sz="1800" dirty="0"/>
              <a:t>0</a:t>
            </a:r>
            <a:r>
              <a:rPr lang="en-US" altLang="zh-CN" sz="1800" dirty="0" smtClean="0"/>
              <a:t>;  }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8370" y="6109715"/>
            <a:ext cx="4968250" cy="523875"/>
          </a:xfrm>
        </p:spPr>
        <p:txBody>
          <a:bodyPr/>
          <a:lstStyle/>
          <a:p>
            <a:pPr algn="r"/>
            <a:r>
              <a:rPr lang="zh-CN" altLang="zh-CN" dirty="0"/>
              <a:t>例</a:t>
            </a:r>
            <a:r>
              <a:rPr lang="en-US" altLang="zh-CN" dirty="0"/>
              <a:t>3.10 </a:t>
            </a:r>
            <a:r>
              <a:rPr lang="zh-CN" altLang="zh-CN" dirty="0"/>
              <a:t>内存竞争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> ver2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10" y="213564"/>
            <a:ext cx="2395186" cy="1631216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zh-CN" altLang="en-US" sz="2000" dirty="0">
                <a:solidFill>
                  <a:srgbClr val="0000FF"/>
                </a:solidFill>
              </a:rPr>
              <a:t>初始化为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</a:rPr>
              <a:t>后，生成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个</a:t>
            </a:r>
            <a:r>
              <a:rPr lang="zh-CN" altLang="en-US" sz="2000" dirty="0" smtClean="0">
                <a:solidFill>
                  <a:srgbClr val="0000FF"/>
                </a:solidFill>
              </a:rPr>
              <a:t>线程，其中</a:t>
            </a:r>
            <a:r>
              <a:rPr lang="zh-CN" altLang="en-US" sz="2000" dirty="0">
                <a:solidFill>
                  <a:srgbClr val="0000FF"/>
                </a:solidFill>
              </a:rPr>
              <a:t>线程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r>
              <a:rPr lang="zh-CN" altLang="en-US" sz="2000" dirty="0">
                <a:solidFill>
                  <a:srgbClr val="0000FF"/>
                </a:solidFill>
              </a:rPr>
              <a:t>对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zh-CN" altLang="en-US" sz="2000" dirty="0">
                <a:solidFill>
                  <a:srgbClr val="0000FF"/>
                </a:solidFill>
              </a:rPr>
              <a:t>更新为</a:t>
            </a:r>
            <a:r>
              <a:rPr lang="en-US" altLang="zh-CN" sz="2000" dirty="0" smtClean="0">
                <a:solidFill>
                  <a:srgbClr val="0000FF"/>
                </a:solidFill>
              </a:rPr>
              <a:t>5</a:t>
            </a:r>
            <a:r>
              <a:rPr lang="zh-CN" altLang="en-US" sz="2000" dirty="0" smtClean="0">
                <a:solidFill>
                  <a:srgbClr val="0000FF"/>
                </a:solidFill>
              </a:rPr>
              <a:t>，线程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则读取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zh-CN" altLang="en-US" sz="2000" dirty="0">
                <a:solidFill>
                  <a:srgbClr val="0000FF"/>
                </a:solidFill>
              </a:rPr>
              <a:t>的值并显示。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45" y="220811"/>
            <a:ext cx="4085714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20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 </a:t>
            </a:r>
            <a:r>
              <a:rPr lang="zh-CN" altLang="en-US" dirty="0"/>
              <a:t>多核处理器平台的程序设计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410" y="1092200"/>
            <a:ext cx="8713210" cy="5289209"/>
          </a:xfrm>
        </p:spPr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0000FF"/>
                </a:solidFill>
              </a:rPr>
              <a:t>Win32 </a:t>
            </a:r>
            <a:r>
              <a:rPr lang="zh-CN" altLang="en-US" dirty="0" smtClean="0">
                <a:solidFill>
                  <a:srgbClr val="0000FF"/>
                </a:solidFill>
              </a:rPr>
              <a:t>线程 </a:t>
            </a:r>
            <a:r>
              <a:rPr lang="en-US" altLang="zh-CN" dirty="0" smtClean="0">
                <a:solidFill>
                  <a:srgbClr val="0000FF"/>
                </a:solidFill>
              </a:rPr>
              <a:t>API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0000FF"/>
                </a:solidFill>
              </a:rPr>
              <a:t>POSIX </a:t>
            </a:r>
            <a:r>
              <a:rPr lang="en-US" altLang="zh-CN" dirty="0" err="1" smtClean="0">
                <a:solidFill>
                  <a:srgbClr val="0000FF"/>
                </a:solidFill>
              </a:rPr>
              <a:t>Pthreads</a:t>
            </a:r>
            <a:r>
              <a:rPr lang="zh-CN" altLang="en-US" dirty="0" smtClean="0">
                <a:solidFill>
                  <a:srgbClr val="0000FF"/>
                </a:solidFill>
              </a:rPr>
              <a:t>库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跨平台的并行编程</a:t>
            </a:r>
            <a:r>
              <a:rPr lang="zh-CN" altLang="en-US" dirty="0" smtClean="0"/>
              <a:t>开发工具：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OpenMP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Intel TBB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zh-CN" altLang="zh-CN" dirty="0" smtClean="0"/>
              <a:t>（</a:t>
            </a:r>
            <a:r>
              <a:rPr lang="en-US" altLang="zh-CN" dirty="0" smtClean="0">
                <a:solidFill>
                  <a:srgbClr val="D60093"/>
                </a:solidFill>
              </a:rPr>
              <a:t>T</a:t>
            </a:r>
            <a:r>
              <a:rPr lang="en-US" altLang="zh-CN" dirty="0" smtClean="0"/>
              <a:t>hreading </a:t>
            </a:r>
            <a:r>
              <a:rPr lang="en-US" altLang="zh-CN" dirty="0">
                <a:solidFill>
                  <a:srgbClr val="D60093"/>
                </a:solidFill>
              </a:rPr>
              <a:t>B</a:t>
            </a:r>
            <a:r>
              <a:rPr lang="en-US" altLang="zh-CN" dirty="0"/>
              <a:t>uilding </a:t>
            </a:r>
            <a:r>
              <a:rPr lang="en-US" altLang="zh-CN" dirty="0">
                <a:solidFill>
                  <a:srgbClr val="D60093"/>
                </a:solidFill>
              </a:rPr>
              <a:t>B</a:t>
            </a:r>
            <a:r>
              <a:rPr lang="en-US" altLang="zh-CN" dirty="0" smtClean="0"/>
              <a:t>locks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D60093"/>
                </a:solidFill>
              </a:rPr>
              <a:t>线程构建模块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可以在</a:t>
            </a:r>
            <a:r>
              <a:rPr lang="en-US" altLang="zh-CN" dirty="0"/>
              <a:t>Windows</a:t>
            </a:r>
            <a:r>
              <a:rPr lang="zh-CN" altLang="en-US" dirty="0"/>
              <a:t>，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和 </a:t>
            </a:r>
            <a:r>
              <a:rPr lang="en-US" altLang="zh-CN" dirty="0"/>
              <a:t>OSX </a:t>
            </a:r>
            <a:r>
              <a:rPr lang="zh-CN" altLang="en-US" dirty="0"/>
              <a:t>上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 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Microsoft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GNU</a:t>
            </a:r>
            <a:r>
              <a:rPr lang="zh-CN" altLang="en-US" dirty="0"/>
              <a:t>工具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MPI</a:t>
            </a:r>
            <a:r>
              <a:rPr lang="zh-CN" altLang="zh-CN" dirty="0"/>
              <a:t>（</a:t>
            </a:r>
            <a:r>
              <a:rPr lang="en-US" altLang="zh-CN" dirty="0">
                <a:solidFill>
                  <a:srgbClr val="D60093"/>
                </a:solidFill>
              </a:rPr>
              <a:t>M</a:t>
            </a:r>
            <a:r>
              <a:rPr lang="en-US" altLang="zh-CN" dirty="0"/>
              <a:t>essage </a:t>
            </a:r>
            <a:r>
              <a:rPr lang="en-US" altLang="zh-CN" dirty="0">
                <a:solidFill>
                  <a:srgbClr val="D60093"/>
                </a:solidFill>
              </a:rPr>
              <a:t>P</a:t>
            </a:r>
            <a:r>
              <a:rPr lang="en-US" altLang="zh-CN" dirty="0"/>
              <a:t>assing </a:t>
            </a:r>
            <a:r>
              <a:rPr lang="en-US" altLang="zh-CN" dirty="0">
                <a:solidFill>
                  <a:srgbClr val="D60093"/>
                </a:solidFill>
              </a:rPr>
              <a:t>I</a:t>
            </a:r>
            <a:r>
              <a:rPr lang="en-US" altLang="zh-CN" dirty="0" smtClean="0"/>
              <a:t>nterface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D60093"/>
                </a:solidFill>
              </a:rPr>
              <a:t>消息传递接口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Cilk</a:t>
            </a:r>
            <a:r>
              <a:rPr lang="en-US" altLang="zh-CN" dirty="0" smtClean="0">
                <a:solidFill>
                  <a:srgbClr val="0000FF"/>
                </a:solidFill>
              </a:rPr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Intel C++ </a:t>
            </a:r>
            <a:r>
              <a:rPr lang="zh-CN" altLang="en-US" dirty="0" smtClean="0"/>
              <a:t>编译器 </a:t>
            </a:r>
            <a:r>
              <a:rPr lang="en-US" altLang="zh-CN" dirty="0" err="1" smtClean="0"/>
              <a:t>Cilk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语言扩展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90550" y="56832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C00000"/>
                </a:solidFill>
              </a:rPr>
              <a:t>多线程并行编程开发工具：</a:t>
            </a:r>
            <a:endParaRPr lang="zh-CN" alt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80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 </a:t>
            </a:r>
            <a:r>
              <a:rPr lang="zh-CN" altLang="en-US" dirty="0"/>
              <a:t>多核处理器平台的程序设计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660"/>
            <a:ext cx="8362950" cy="554477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dirty="0" smtClean="0"/>
              <a:t>是一种面向</a:t>
            </a:r>
            <a:r>
              <a:rPr lang="zh-CN" altLang="en-US" dirty="0" smtClean="0">
                <a:solidFill>
                  <a:srgbClr val="D60093"/>
                </a:solidFill>
              </a:rPr>
              <a:t>共享内存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D60093"/>
                </a:solidFill>
              </a:rPr>
              <a:t>分布式共享内存</a:t>
            </a:r>
            <a:r>
              <a:rPr lang="zh-CN" altLang="en-US" dirty="0" smtClean="0"/>
              <a:t>的多处理器</a:t>
            </a:r>
            <a:r>
              <a:rPr lang="zh-CN" altLang="en-US" dirty="0" smtClean="0">
                <a:solidFill>
                  <a:srgbClr val="0000FF"/>
                </a:solidFill>
              </a:rPr>
              <a:t>多线程</a:t>
            </a:r>
            <a:r>
              <a:rPr lang="zh-CN" altLang="en-US" dirty="0" smtClean="0"/>
              <a:t>并行编程语言。</a:t>
            </a:r>
            <a:endParaRPr lang="en-US" altLang="zh-CN" dirty="0" smtClean="0"/>
          </a:p>
          <a:p>
            <a:pPr>
              <a:spcBef>
                <a:spcPts val="300"/>
              </a:spcBef>
            </a:pPr>
            <a:r>
              <a:rPr lang="zh-CN" altLang="zh-CN" dirty="0" smtClean="0"/>
              <a:t>通过</a:t>
            </a:r>
            <a:r>
              <a:rPr lang="zh-CN" altLang="zh-CN" dirty="0" smtClean="0">
                <a:solidFill>
                  <a:srgbClr val="FF0000"/>
                </a:solidFill>
              </a:rPr>
              <a:t>编译指导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smtClean="0"/>
              <a:t>pragma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函数调用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环境变量</a:t>
            </a:r>
            <a:r>
              <a:rPr lang="zh-CN" altLang="en-US" dirty="0" smtClean="0"/>
              <a:t>的方式，显式地指导编译器如何以及何时利用应用程序中的并行性。</a:t>
            </a:r>
            <a:endParaRPr lang="en-US" altLang="zh-CN" dirty="0" smtClean="0"/>
          </a:p>
          <a:p>
            <a:pPr>
              <a:spcBef>
                <a:spcPts val="300"/>
              </a:spcBef>
            </a:pPr>
            <a:r>
              <a:rPr lang="zh-CN" altLang="zh-CN" dirty="0" smtClean="0"/>
              <a:t>与</a:t>
            </a:r>
            <a:r>
              <a:rPr lang="zh-CN" altLang="zh-CN" dirty="0"/>
              <a:t>平台</a:t>
            </a:r>
            <a:r>
              <a:rPr lang="zh-CN" altLang="zh-CN" dirty="0" smtClean="0"/>
              <a:t>无关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300"/>
              </a:spcBef>
            </a:pPr>
            <a:r>
              <a:rPr lang="en-US" altLang="zh-CN" dirty="0" err="1" smtClean="0"/>
              <a:t>OpenMP</a:t>
            </a:r>
            <a:r>
              <a:rPr lang="zh-CN" altLang="zh-CN" dirty="0"/>
              <a:t>标准形成与</a:t>
            </a:r>
            <a:r>
              <a:rPr lang="en-US" altLang="zh-CN" dirty="0"/>
              <a:t>1997</a:t>
            </a:r>
            <a:r>
              <a:rPr lang="zh-CN" altLang="zh-CN" dirty="0"/>
              <a:t>年，目前</a:t>
            </a:r>
            <a:r>
              <a:rPr lang="zh-CN" altLang="zh-CN" dirty="0" smtClean="0"/>
              <a:t>版本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 smtClean="0"/>
              <a:t>为</a:t>
            </a:r>
            <a:r>
              <a:rPr lang="en-US" altLang="zh-CN" dirty="0"/>
              <a:t>OpenMP4.0</a:t>
            </a:r>
            <a:r>
              <a:rPr lang="zh-CN" altLang="zh-CN" dirty="0"/>
              <a:t>，支持</a:t>
            </a:r>
            <a:r>
              <a:rPr lang="en-US" altLang="zh-CN" dirty="0"/>
              <a:t>C/C++</a:t>
            </a:r>
            <a:r>
              <a:rPr lang="zh-CN" altLang="zh-CN" dirty="0"/>
              <a:t>、</a:t>
            </a:r>
            <a:r>
              <a:rPr lang="en-US" altLang="zh-CN" dirty="0"/>
              <a:t>Fortran</a:t>
            </a:r>
            <a:r>
              <a:rPr lang="zh-CN" altLang="zh-CN" dirty="0"/>
              <a:t>语言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spcBef>
                <a:spcPts val="300"/>
              </a:spcBef>
            </a:pPr>
            <a:r>
              <a:rPr lang="zh-CN" altLang="zh-CN" dirty="0" smtClean="0"/>
              <a:t>主流</a:t>
            </a:r>
            <a:r>
              <a:rPr lang="zh-CN" altLang="zh-CN" dirty="0"/>
              <a:t>编译器，如</a:t>
            </a:r>
            <a:r>
              <a:rPr lang="en-US" altLang="zh-CN" dirty="0" err="1"/>
              <a:t>gcc</a:t>
            </a:r>
            <a:r>
              <a:rPr lang="zh-CN" altLang="zh-CN" dirty="0"/>
              <a:t>、</a:t>
            </a:r>
            <a:r>
              <a:rPr lang="en-US" altLang="zh-CN" dirty="0"/>
              <a:t>IBM XL C/C++/Fortran</a:t>
            </a:r>
            <a:r>
              <a:rPr lang="zh-CN" altLang="zh-CN" dirty="0"/>
              <a:t>、</a:t>
            </a:r>
            <a:r>
              <a:rPr lang="en-US" altLang="zh-CN" dirty="0"/>
              <a:t>Intel C/C++/Fortran</a:t>
            </a:r>
            <a:r>
              <a:rPr lang="zh-CN" altLang="zh-CN" dirty="0"/>
              <a:t>、</a:t>
            </a:r>
            <a:r>
              <a:rPr lang="en-US" altLang="zh-CN" dirty="0"/>
              <a:t>Visual Studio 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2015 </a:t>
            </a:r>
            <a:r>
              <a:rPr lang="en-US" altLang="zh-CN" dirty="0"/>
              <a:t>C/C++</a:t>
            </a:r>
            <a:r>
              <a:rPr lang="zh-CN" altLang="zh-CN" dirty="0"/>
              <a:t>、</a:t>
            </a:r>
            <a:r>
              <a:rPr lang="en-US" altLang="zh-CN" dirty="0"/>
              <a:t>clang</a:t>
            </a:r>
            <a:r>
              <a:rPr lang="zh-CN" altLang="zh-CN" dirty="0"/>
              <a:t>，均不同程度支持</a:t>
            </a:r>
            <a:r>
              <a:rPr lang="en-US" altLang="zh-CN" dirty="0" err="1"/>
              <a:t>OpenMP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spcBef>
                <a:spcPts val="300"/>
              </a:spcBef>
            </a:pPr>
            <a:r>
              <a:rPr lang="zh-CN" altLang="en-US" dirty="0"/>
              <a:t>官方</a:t>
            </a:r>
            <a:r>
              <a:rPr lang="zh-CN" altLang="en-US" dirty="0" smtClean="0"/>
              <a:t>网站：</a:t>
            </a:r>
            <a:r>
              <a:rPr lang="en-US" altLang="zh-CN" dirty="0" smtClean="0">
                <a:solidFill>
                  <a:srgbClr val="0000FF"/>
                </a:solidFill>
              </a:rPr>
              <a:t>www.openmp.org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7200" y="528795"/>
            <a:ext cx="8362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err="1" smtClean="0">
                <a:solidFill>
                  <a:srgbClr val="C00000"/>
                </a:solidFill>
                <a:latin typeface="+mn-lt"/>
                <a:ea typeface="+mn-ea"/>
              </a:rPr>
              <a:t>OpenMP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ea typeface="+mn-ea"/>
              </a:rPr>
              <a:t>：</a:t>
            </a:r>
            <a:endParaRPr lang="zh-CN" altLang="en-US" kern="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279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 </a:t>
            </a:r>
            <a:r>
              <a:rPr lang="zh-CN" altLang="en-US" dirty="0"/>
              <a:t>多核处理器平台的程序设计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57240"/>
            <a:ext cx="8362950" cy="57597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err="1" smtClean="0"/>
              <a:t>OpenMP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应用程序的组成部分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</a:t>
            </a:fld>
            <a:endParaRPr lang="en-US" altLang="zh-CN" dirty="0"/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817250" y="1197150"/>
            <a:ext cx="3312460" cy="33120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编译指导语句</a:t>
            </a: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3635870" y="1557200"/>
            <a:ext cx="2592720" cy="259236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运行时函数库</a:t>
            </a: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6084210" y="1881150"/>
            <a:ext cx="1944270" cy="19440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环境变量</a:t>
            </a:r>
          </a:p>
        </p:txBody>
      </p:sp>
    </p:spTree>
    <p:extLst>
      <p:ext uri="{BB962C8B-B14F-4D97-AF65-F5344CB8AC3E}">
        <p14:creationId xmlns:p14="http://schemas.microsoft.com/office/powerpoint/2010/main" val="2661059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 </a:t>
            </a:r>
            <a:r>
              <a:rPr lang="zh-CN" altLang="en-US" dirty="0"/>
              <a:t>多核处理器平台的程序设计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420" y="5877441"/>
            <a:ext cx="8362950" cy="57597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#pragma </a:t>
            </a:r>
            <a:r>
              <a:rPr lang="en-US" altLang="zh-CN" dirty="0" err="1" smtClean="0"/>
              <a:t>omp</a:t>
            </a:r>
            <a:r>
              <a:rPr lang="en-US" altLang="zh-CN" dirty="0" smtClean="0"/>
              <a:t> parallel </a:t>
            </a:r>
            <a:r>
              <a:rPr lang="zh-CN" altLang="en-US" dirty="0" smtClean="0"/>
              <a:t>语句的执行流程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5</a:t>
            </a:fld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2411700" y="1261324"/>
            <a:ext cx="3168440" cy="504070"/>
          </a:xfrm>
          <a:prstGeom prst="roundRect">
            <a:avLst>
              <a:gd name="adj" fmla="val 3132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#pragma 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omp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parallel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45311" y="2661581"/>
            <a:ext cx="1296180" cy="5760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/>
              <a:t>线程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 bwMode="auto">
          <a:xfrm>
            <a:off x="3343195" y="2661581"/>
            <a:ext cx="1296180" cy="5760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/>
              <a:t>线程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5436120" y="2665516"/>
            <a:ext cx="1296180" cy="5760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/>
              <a:t>线程 </a:t>
            </a:r>
            <a:r>
              <a:rPr lang="en-US" altLang="zh-CN" sz="2400" i="1" dirty="0" smtClean="0"/>
              <a:t>n</a:t>
            </a:r>
            <a:endParaRPr lang="zh-CN" altLang="en-US" sz="2400" i="1" dirty="0"/>
          </a:p>
        </p:txBody>
      </p:sp>
      <p:sp>
        <p:nvSpPr>
          <p:cNvPr id="13" name="矩形 12"/>
          <p:cNvSpPr/>
          <p:nvPr/>
        </p:nvSpPr>
        <p:spPr>
          <a:xfrm>
            <a:off x="4619623" y="271878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latin typeface="+mn-ea"/>
              </a:rPr>
              <a:t>……</a:t>
            </a:r>
            <a:endParaRPr lang="zh-CN" altLang="en-US" sz="2400" kern="0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71500" y="2305466"/>
            <a:ext cx="6048839" cy="12961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3667240" y="4137783"/>
            <a:ext cx="648090" cy="936036"/>
          </a:xfrm>
          <a:prstGeom prst="roundRect">
            <a:avLst>
              <a:gd name="adj" fmla="val 3726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995919" y="783350"/>
            <a:ext cx="0" cy="4779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8" name="直接箭头连接符 17"/>
          <p:cNvCxnSpPr>
            <a:endCxn id="9" idx="0"/>
          </p:cNvCxnSpPr>
          <p:nvPr/>
        </p:nvCxnSpPr>
        <p:spPr bwMode="auto">
          <a:xfrm flipH="1">
            <a:off x="1893401" y="1765394"/>
            <a:ext cx="2102519" cy="896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3991285" y="1765394"/>
            <a:ext cx="4634" cy="9001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6" name="直接箭头连接符 25"/>
          <p:cNvCxnSpPr>
            <a:stCxn id="8" idx="2"/>
            <a:endCxn id="11" idx="0"/>
          </p:cNvCxnSpPr>
          <p:nvPr/>
        </p:nvCxnSpPr>
        <p:spPr bwMode="auto">
          <a:xfrm>
            <a:off x="3995920" y="1765394"/>
            <a:ext cx="2088290" cy="9001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3999723" y="3237661"/>
            <a:ext cx="4634" cy="9001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0" name="直接箭头连接符 29"/>
          <p:cNvCxnSpPr>
            <a:stCxn id="9" idx="2"/>
            <a:endCxn id="15" idx="0"/>
          </p:cNvCxnSpPr>
          <p:nvPr/>
        </p:nvCxnSpPr>
        <p:spPr bwMode="auto">
          <a:xfrm>
            <a:off x="1893401" y="3237661"/>
            <a:ext cx="2097884" cy="9001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3" name="直接箭头连接符 32"/>
          <p:cNvCxnSpPr>
            <a:stCxn id="11" idx="2"/>
            <a:endCxn id="15" idx="0"/>
          </p:cNvCxnSpPr>
          <p:nvPr/>
        </p:nvCxnSpPr>
        <p:spPr bwMode="auto">
          <a:xfrm flipH="1">
            <a:off x="3991285" y="3241596"/>
            <a:ext cx="2092925" cy="896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3999723" y="5073819"/>
            <a:ext cx="0" cy="4779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6" name="矩形 35"/>
          <p:cNvSpPr/>
          <p:nvPr/>
        </p:nvSpPr>
        <p:spPr>
          <a:xfrm>
            <a:off x="3999723" y="620610"/>
            <a:ext cx="1112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主线程</a:t>
            </a:r>
          </a:p>
        </p:txBody>
      </p:sp>
      <p:sp>
        <p:nvSpPr>
          <p:cNvPr id="37" name="矩形 36"/>
          <p:cNvSpPr/>
          <p:nvPr/>
        </p:nvSpPr>
        <p:spPr>
          <a:xfrm>
            <a:off x="4063221" y="5225415"/>
            <a:ext cx="1112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主线程</a:t>
            </a:r>
          </a:p>
        </p:txBody>
      </p:sp>
      <p:sp>
        <p:nvSpPr>
          <p:cNvPr id="38" name="矩形 37"/>
          <p:cNvSpPr/>
          <p:nvPr/>
        </p:nvSpPr>
        <p:spPr>
          <a:xfrm>
            <a:off x="4340413" y="437496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/>
              <a:t>隐式栅障</a:t>
            </a:r>
            <a:endParaRPr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7029918" y="273061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/>
              <a:t>并行区域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0613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 </a:t>
            </a:r>
            <a:r>
              <a:rPr lang="zh-CN" altLang="en-US" dirty="0"/>
              <a:t>多核处理器平台的程序设计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1381883"/>
            <a:ext cx="8857230" cy="3271287"/>
          </a:xfrm>
        </p:spPr>
        <p:txBody>
          <a:bodyPr/>
          <a:lstStyle/>
          <a:p>
            <a:pPr marL="447675" indent="-447675">
              <a:spcBef>
                <a:spcPts val="300"/>
              </a:spcBef>
              <a:buSzPct val="100000"/>
              <a:buFont typeface="+mj-ea"/>
              <a:buAutoNum type="circleNumDbPlain"/>
            </a:pPr>
            <a:r>
              <a:rPr lang="zh-CN" altLang="en-US" sz="2400" dirty="0" smtClean="0"/>
              <a:t>创建</a:t>
            </a:r>
            <a:r>
              <a:rPr lang="en-US" altLang="zh-CN" sz="2400" dirty="0" smtClean="0"/>
              <a:t>Win32</a:t>
            </a:r>
            <a:r>
              <a:rPr lang="zh-CN" altLang="en-US" sz="2400" dirty="0" smtClean="0"/>
              <a:t>控制台应用程序项目。</a:t>
            </a:r>
            <a:endParaRPr lang="en-US" altLang="zh-CN" sz="2400" dirty="0" smtClean="0"/>
          </a:p>
          <a:p>
            <a:pPr marL="447675" indent="-447675">
              <a:spcBef>
                <a:spcPts val="300"/>
              </a:spcBef>
              <a:buSzPct val="100000"/>
              <a:buFont typeface="+mj-ea"/>
              <a:buAutoNum type="circleNumDbPlain"/>
            </a:pPr>
            <a:r>
              <a:rPr lang="zh-CN" altLang="en-US" sz="2400" dirty="0" smtClean="0"/>
              <a:t>配置</a:t>
            </a:r>
            <a:r>
              <a:rPr lang="en-US" altLang="zh-CN" sz="2400" dirty="0" err="1" smtClean="0"/>
              <a:t>OpenMP</a:t>
            </a:r>
            <a:r>
              <a:rPr lang="zh-CN" altLang="en-US" sz="2400" dirty="0" smtClean="0"/>
              <a:t>支持选项，使之支持</a:t>
            </a:r>
            <a:r>
              <a:rPr lang="en-US" altLang="zh-CN" sz="2400" dirty="0" err="1" smtClean="0"/>
              <a:t>OpenMP</a:t>
            </a:r>
            <a:r>
              <a:rPr lang="zh-CN" altLang="en-US" sz="2400" dirty="0" smtClean="0"/>
              <a:t>编译。</a:t>
            </a:r>
            <a:endParaRPr lang="en-US" altLang="zh-CN" sz="2400" dirty="0" smtClean="0"/>
          </a:p>
          <a:p>
            <a:pPr marL="447675" indent="-447675">
              <a:spcBef>
                <a:spcPts val="300"/>
              </a:spcBef>
              <a:buSzPct val="100000"/>
              <a:buFont typeface="+mj-ea"/>
              <a:buAutoNum type="circleNumDbPlain"/>
            </a:pPr>
            <a:r>
              <a:rPr lang="zh-CN" altLang="en-US" sz="2400" dirty="0" smtClean="0"/>
              <a:t>在源代码文件中加入“</a:t>
            </a: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omp.h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”头文件。</a:t>
            </a:r>
            <a:endParaRPr lang="en-US" altLang="zh-CN" sz="2400" dirty="0" smtClean="0"/>
          </a:p>
          <a:p>
            <a:pPr marL="447675" indent="-447675">
              <a:spcBef>
                <a:spcPts val="300"/>
              </a:spcBef>
              <a:buSzPct val="100000"/>
              <a:buFont typeface="+mj-ea"/>
              <a:buAutoNum type="circleNumDbPlain"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源代码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47675" indent="-447675">
              <a:spcBef>
                <a:spcPts val="300"/>
              </a:spcBef>
              <a:buSzPct val="100000"/>
              <a:buFont typeface="+mj-ea"/>
              <a:buAutoNum type="circleNumDbPlain"/>
            </a:pPr>
            <a:r>
              <a:rPr lang="zh-CN" altLang="en-US" sz="2400" dirty="0" smtClean="0"/>
              <a:t>编译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执行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程序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6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43287" y="548600"/>
            <a:ext cx="8636043" cy="83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zh-CN" altLang="en-US" sz="2400" kern="0" dirty="0" smtClean="0"/>
              <a:t>在</a:t>
            </a:r>
            <a:r>
              <a:rPr lang="en-US" altLang="zh-CN" sz="2400" kern="0" dirty="0" smtClean="0"/>
              <a:t>Microsoft Visual Studio</a:t>
            </a:r>
            <a:r>
              <a:rPr lang="zh-CN" altLang="en-US" sz="2400" kern="0" dirty="0" smtClean="0"/>
              <a:t>环境下</a:t>
            </a:r>
            <a:r>
              <a:rPr lang="en-US" altLang="zh-CN" sz="2400" kern="0" dirty="0" smtClean="0"/>
              <a:t/>
            </a:r>
            <a:br>
              <a:rPr lang="en-US" altLang="zh-CN" sz="2400" kern="0" dirty="0" smtClean="0"/>
            </a:br>
            <a:r>
              <a:rPr lang="zh-CN" altLang="en-US" sz="2400" kern="0" dirty="0" smtClean="0"/>
              <a:t>编写</a:t>
            </a:r>
            <a:r>
              <a:rPr lang="en-US" altLang="zh-CN" sz="2400" kern="0" dirty="0" err="1" smtClean="0"/>
              <a:t>OpenMP</a:t>
            </a:r>
            <a:r>
              <a:rPr lang="zh-CN" altLang="en-US" sz="2400" kern="0" dirty="0" smtClean="0"/>
              <a:t>程序的步骤：</a:t>
            </a:r>
            <a:endParaRPr lang="zh-CN" altLang="en-US" sz="2400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30" y="2678547"/>
            <a:ext cx="6984970" cy="37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22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例</a:t>
            </a:r>
            <a:r>
              <a:rPr lang="en-US" altLang="zh-CN" dirty="0"/>
              <a:t>3.8  </a:t>
            </a:r>
            <a:r>
              <a:rPr lang="en-US" altLang="zh-CN" dirty="0" err="1" smtClean="0"/>
              <a:t>OpenMP</a:t>
            </a:r>
            <a:r>
              <a:rPr lang="en-US" altLang="zh-CN" dirty="0" smtClean="0"/>
              <a:t> </a:t>
            </a:r>
            <a:r>
              <a:rPr lang="zh-CN" altLang="zh-CN" dirty="0" smtClean="0"/>
              <a:t>环境</a:t>
            </a:r>
            <a:r>
              <a:rPr lang="zh-CN" altLang="zh-CN" dirty="0"/>
              <a:t>支持</a:t>
            </a:r>
            <a:r>
              <a:rPr lang="zh-CN" altLang="zh-CN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285" y="764630"/>
            <a:ext cx="8362950" cy="5256730"/>
          </a:xfr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例</a:t>
            </a:r>
            <a:r>
              <a:rPr lang="en-US" altLang="zh-CN" sz="2000" dirty="0">
                <a:solidFill>
                  <a:srgbClr val="008000"/>
                </a:solidFill>
              </a:rPr>
              <a:t>3.8  </a:t>
            </a:r>
            <a:r>
              <a:rPr lang="en-US" altLang="zh-CN" sz="2000" dirty="0" err="1">
                <a:solidFill>
                  <a:srgbClr val="008000"/>
                </a:solidFill>
              </a:rPr>
              <a:t>OpenMP</a:t>
            </a:r>
            <a:r>
              <a:rPr lang="zh-CN" altLang="en-US" sz="2000" dirty="0">
                <a:solidFill>
                  <a:srgbClr val="008000"/>
                </a:solidFill>
              </a:rPr>
              <a:t>环境支持验证。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omp.h</a:t>
            </a:r>
            <a:r>
              <a:rPr lang="en-US" altLang="zh-CN" sz="2000" dirty="0"/>
              <a:t>&gt;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包含</a:t>
            </a:r>
            <a:r>
              <a:rPr lang="en-US" altLang="zh-CN" sz="2000" dirty="0" err="1">
                <a:solidFill>
                  <a:srgbClr val="008000"/>
                </a:solidFill>
              </a:rPr>
              <a:t>OpenMP</a:t>
            </a:r>
            <a:r>
              <a:rPr lang="zh-CN" altLang="en-US" sz="2000" dirty="0">
                <a:solidFill>
                  <a:srgbClr val="008000"/>
                </a:solidFill>
              </a:rPr>
              <a:t>库函数的头文件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Windows.h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</a:t>
            </a:r>
            <a:r>
              <a:rPr lang="en-US" altLang="zh-CN" sz="2000" dirty="0" err="1">
                <a:solidFill>
                  <a:srgbClr val="0000FF"/>
                </a:solidFill>
              </a:rPr>
              <a:t>ifdef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_OPENMP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当环境支持</a:t>
            </a:r>
            <a:r>
              <a:rPr lang="en-US" altLang="zh-CN" sz="2000" dirty="0" err="1">
                <a:solidFill>
                  <a:srgbClr val="008000"/>
                </a:solidFill>
              </a:rPr>
              <a:t>OpenMP</a:t>
            </a:r>
            <a:r>
              <a:rPr lang="zh-CN" altLang="en-US" sz="2000" dirty="0">
                <a:solidFill>
                  <a:srgbClr val="008000"/>
                </a:solidFill>
              </a:rPr>
              <a:t>时，该宏定义有效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 smtClean="0">
                <a:solidFill>
                  <a:srgbClr val="FF6600"/>
                </a:solidFill>
              </a:rPr>
              <a:t>printf</a:t>
            </a:r>
            <a:r>
              <a:rPr lang="en-US" altLang="zh-CN" sz="2000" dirty="0" smtClean="0">
                <a:solidFill>
                  <a:srgbClr val="FF6600"/>
                </a:solidFill>
              </a:rPr>
              <a:t> </a:t>
            </a:r>
            <a:r>
              <a:rPr lang="en-US" altLang="zh-CN" sz="2000" dirty="0" smtClean="0"/>
              <a:t>("</a:t>
            </a:r>
            <a:r>
              <a:rPr lang="en-US" altLang="zh-CN" sz="2000" dirty="0"/>
              <a:t>Hello World, Here is </a:t>
            </a:r>
            <a:r>
              <a:rPr lang="en-US" altLang="zh-CN" sz="2000" dirty="0" err="1"/>
              <a:t>OpenMP</a:t>
            </a:r>
            <a:r>
              <a:rPr lang="en-US" altLang="zh-CN" sz="2000" dirty="0"/>
              <a:t>\n");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</a:t>
            </a:r>
            <a:r>
              <a:rPr lang="en-US" altLang="zh-CN" sz="2000" dirty="0" err="1">
                <a:solidFill>
                  <a:srgbClr val="0000FF"/>
                </a:solidFill>
              </a:rPr>
              <a:t>endif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#pragma </a:t>
            </a:r>
            <a:r>
              <a:rPr lang="en-US" altLang="zh-CN" sz="2000" dirty="0" err="1"/>
              <a:t>omp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parallel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en-US" altLang="zh-CN" sz="2000" dirty="0">
                <a:solidFill>
                  <a:srgbClr val="008000"/>
                </a:solidFill>
              </a:rPr>
              <a:t>pragma</a:t>
            </a:r>
            <a:r>
              <a:rPr lang="zh-CN" altLang="en-US" sz="2000" dirty="0">
                <a:solidFill>
                  <a:srgbClr val="008000"/>
                </a:solidFill>
              </a:rPr>
              <a:t>编译</a:t>
            </a:r>
            <a:r>
              <a:rPr lang="zh-CN" altLang="en-US" sz="2000" dirty="0">
                <a:solidFill>
                  <a:srgbClr val="008000"/>
                </a:solidFill>
              </a:rPr>
              <a:t>指导，告诉</a:t>
            </a:r>
            <a:r>
              <a:rPr lang="zh-CN" altLang="en-US" sz="2000" dirty="0">
                <a:solidFill>
                  <a:srgbClr val="008000"/>
                </a:solidFill>
              </a:rPr>
              <a:t>编译器下面语句以并行方式多线程执行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 smtClean="0">
                <a:solidFill>
                  <a:srgbClr val="FF6600"/>
                </a:solidFill>
              </a:rPr>
              <a:t>printf</a:t>
            </a:r>
            <a:r>
              <a:rPr lang="en-US" altLang="zh-CN" sz="2000" dirty="0" smtClean="0">
                <a:solidFill>
                  <a:srgbClr val="FF6600"/>
                </a:solidFill>
              </a:rPr>
              <a:t> </a:t>
            </a:r>
            <a:r>
              <a:rPr lang="en-US" altLang="zh-CN" sz="2000" dirty="0" smtClean="0"/>
              <a:t>("</a:t>
            </a:r>
            <a:r>
              <a:rPr lang="en-US" altLang="zh-CN" sz="2000" dirty="0"/>
              <a:t>Hello from thread %d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nthreads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%d\n</a:t>
            </a:r>
            <a:r>
              <a:rPr lang="en-US" altLang="zh-CN" sz="2000" dirty="0" smtClean="0"/>
              <a:t>",</a:t>
            </a:r>
          </a:p>
          <a:p>
            <a:pPr marL="0" lvl="1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omp_get_thread_num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omp_get_num_threads</a:t>
            </a:r>
            <a:r>
              <a:rPr lang="en-US" altLang="zh-CN" sz="2000" dirty="0"/>
              <a:t>());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system ("</a:t>
            </a:r>
            <a:r>
              <a:rPr lang="en-US" altLang="zh-CN" sz="2000" dirty="0"/>
              <a:t>pause");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8720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例</a:t>
            </a:r>
            <a:r>
              <a:rPr lang="en-US" altLang="zh-CN" dirty="0"/>
              <a:t>3.8  </a:t>
            </a:r>
            <a:r>
              <a:rPr lang="en-US" altLang="zh-CN" dirty="0" err="1"/>
              <a:t>OpenMP</a:t>
            </a:r>
            <a:r>
              <a:rPr lang="en-US" altLang="zh-CN" dirty="0"/>
              <a:t> </a:t>
            </a:r>
            <a:r>
              <a:rPr lang="zh-CN" altLang="zh-CN" dirty="0"/>
              <a:t>环境支持验证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615060"/>
            <a:ext cx="6447619" cy="16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2366985"/>
            <a:ext cx="4923809" cy="16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0" y="4109962"/>
            <a:ext cx="4390476" cy="193333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55720" y="1527135"/>
            <a:ext cx="3496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未</a:t>
            </a:r>
            <a:r>
              <a:rPr lang="zh-CN" altLang="en-US" sz="2400" dirty="0" smtClean="0">
                <a:solidFill>
                  <a:srgbClr val="FFFF00"/>
                </a:solidFill>
              </a:rPr>
              <a:t>打开“</a:t>
            </a:r>
            <a:r>
              <a:rPr lang="en-US" altLang="zh-CN" sz="2400" dirty="0" smtClean="0">
                <a:solidFill>
                  <a:srgbClr val="FFFF00"/>
                </a:solidFill>
              </a:rPr>
              <a:t>/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openmp</a:t>
            </a:r>
            <a:r>
              <a:rPr lang="zh-CN" altLang="en-US" sz="2400" dirty="0" smtClean="0">
                <a:solidFill>
                  <a:srgbClr val="FFFF00"/>
                </a:solidFill>
              </a:rPr>
              <a:t>”选项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90330" y="2474881"/>
            <a:ext cx="3496470" cy="869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3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打开“</a:t>
            </a:r>
            <a:r>
              <a:rPr lang="en-US" altLang="zh-CN" sz="2400" dirty="0" smtClean="0">
                <a:solidFill>
                  <a:srgbClr val="0000FF"/>
                </a:solidFill>
              </a:rPr>
              <a:t>/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openmp</a:t>
            </a:r>
            <a:r>
              <a:rPr lang="zh-CN" altLang="en-US" sz="2400" dirty="0" smtClean="0">
                <a:solidFill>
                  <a:srgbClr val="0000FF"/>
                </a:solidFill>
              </a:rPr>
              <a:t>”选项，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algn="l">
              <a:spcBef>
                <a:spcPts val="3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运行于双核处理器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390" y="6063765"/>
            <a:ext cx="8713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打开“</a:t>
            </a:r>
            <a:r>
              <a:rPr lang="en-US" altLang="zh-CN" sz="2400" dirty="0" smtClean="0">
                <a:solidFill>
                  <a:srgbClr val="0000FF"/>
                </a:solidFill>
              </a:rPr>
              <a:t>/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openmp</a:t>
            </a:r>
            <a:r>
              <a:rPr lang="zh-CN" altLang="en-US" sz="2400" dirty="0" smtClean="0">
                <a:solidFill>
                  <a:srgbClr val="0000FF"/>
                </a:solidFill>
              </a:rPr>
              <a:t>”选项，运行于四核处理器，两次运行的结果。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622" y="4124571"/>
            <a:ext cx="5228571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33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411" y="188550"/>
            <a:ext cx="8569190" cy="6480900"/>
          </a:xfr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#</a:t>
            </a:r>
            <a:r>
              <a:rPr lang="en-US" altLang="zh-CN" sz="1800" dirty="0">
                <a:solidFill>
                  <a:srgbClr val="0000FF"/>
                </a:solidFill>
              </a:rPr>
              <a:t>include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omp.h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#include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#include </a:t>
            </a:r>
            <a:r>
              <a:rPr lang="en-US" altLang="zh-CN" sz="1800" dirty="0"/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time</a:t>
            </a:r>
            <a:r>
              <a:rPr lang="en-US" altLang="zh-CN" sz="1800" dirty="0" err="1"/>
              <a:t>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#include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Windows.h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#</a:t>
            </a:r>
            <a:r>
              <a:rPr lang="en-US" altLang="zh-CN" sz="1800" dirty="0">
                <a:solidFill>
                  <a:srgbClr val="0000FF"/>
                </a:solidFill>
              </a:rPr>
              <a:t>define </a:t>
            </a:r>
            <a:r>
              <a:rPr lang="en-US" altLang="zh-CN" sz="1800" dirty="0"/>
              <a:t>NUM_LOOP  1048576*200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float</a:t>
            </a:r>
            <a:r>
              <a:rPr lang="en-US" altLang="zh-CN" sz="1800" dirty="0"/>
              <a:t> a[NUM_LOOP</a:t>
            </a:r>
            <a:r>
              <a:rPr lang="en-US" altLang="zh-CN" sz="1800" dirty="0" smtClean="0"/>
              <a:t>], b[NUM_LOOP</a:t>
            </a:r>
            <a:r>
              <a:rPr lang="en-US" altLang="zh-CN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main</a:t>
            </a:r>
            <a:r>
              <a:rPr lang="en-US" altLang="zh-CN" sz="1800" dirty="0" smtClean="0"/>
              <a:t>() {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, n, </a:t>
            </a:r>
            <a:r>
              <a:rPr lang="en-US" altLang="zh-CN" sz="1800" dirty="0" err="1"/>
              <a:t>num_of_threads</a:t>
            </a:r>
            <a:r>
              <a:rPr lang="en-US" altLang="zh-CN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time_t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time_start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time_end</a:t>
            </a:r>
            <a:r>
              <a:rPr lang="en-US" altLang="zh-CN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n </a:t>
            </a:r>
            <a:r>
              <a:rPr lang="en-US" altLang="zh-CN" sz="1800" dirty="0"/>
              <a:t>= NUM_LOOP;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</a:rPr>
              <a:t>//#</a:t>
            </a:r>
            <a:r>
              <a:rPr lang="en-US" altLang="zh-CN" sz="1800" dirty="0">
                <a:solidFill>
                  <a:srgbClr val="008000"/>
                </a:solidFill>
              </a:rPr>
              <a:t>pragma </a:t>
            </a:r>
            <a:r>
              <a:rPr lang="en-US" altLang="zh-CN" sz="1800" dirty="0" err="1">
                <a:solidFill>
                  <a:srgbClr val="008000"/>
                </a:solidFill>
              </a:rPr>
              <a:t>omp</a:t>
            </a:r>
            <a:r>
              <a:rPr lang="en-US" altLang="zh-CN" sz="1800" dirty="0">
                <a:solidFill>
                  <a:srgbClr val="008000"/>
                </a:solidFill>
              </a:rPr>
              <a:t> parallel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num_of_threads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omp_get_num_threads</a:t>
            </a:r>
            <a:r>
              <a:rPr lang="en-US" altLang="zh-CN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time_start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>
                <a:solidFill>
                  <a:srgbClr val="FF0000"/>
                </a:solidFill>
              </a:rPr>
              <a:t>time</a:t>
            </a:r>
            <a:r>
              <a:rPr lang="en-US" altLang="zh-CN" sz="18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</a:rPr>
              <a:t>//#pragma </a:t>
            </a:r>
            <a:r>
              <a:rPr lang="en-US" altLang="zh-CN" sz="1800" dirty="0" err="1">
                <a:solidFill>
                  <a:srgbClr val="008000"/>
                </a:solidFill>
              </a:rPr>
              <a:t>omp</a:t>
            </a:r>
            <a:r>
              <a:rPr lang="en-US" altLang="zh-CN" sz="1800" dirty="0">
                <a:solidFill>
                  <a:srgbClr val="008000"/>
                </a:solidFill>
              </a:rPr>
              <a:t> parallel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for(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n;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	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(float)</a:t>
            </a:r>
            <a:r>
              <a:rPr lang="en-US" altLang="zh-CN" sz="1800" dirty="0">
                <a:solidFill>
                  <a:srgbClr val="FF0000"/>
                </a:solidFill>
              </a:rPr>
              <a:t>rand</a:t>
            </a:r>
            <a:r>
              <a:rPr lang="en-US" altLang="zh-CN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</a:rPr>
              <a:t>//#pragma 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omp</a:t>
            </a:r>
            <a:r>
              <a:rPr lang="en-US" altLang="zh-CN" sz="1800" dirty="0" smtClean="0">
                <a:solidFill>
                  <a:srgbClr val="008000"/>
                </a:solidFill>
              </a:rPr>
              <a:t> parallel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for(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1;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n;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	b[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(a[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]+a[i-1])/2;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time_end</a:t>
            </a:r>
            <a:r>
              <a:rPr lang="en-US" altLang="zh-CN" sz="1800" dirty="0" smtClean="0"/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time</a:t>
            </a:r>
            <a:r>
              <a:rPr lang="en-US" altLang="zh-CN" sz="1800" dirty="0"/>
              <a:t>(NULL);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>
                <a:solidFill>
                  <a:srgbClr val="FF6600"/>
                </a:solidFill>
              </a:rPr>
              <a:t>printf</a:t>
            </a:r>
            <a:r>
              <a:rPr lang="en-US" altLang="zh-CN" sz="1800" dirty="0" smtClean="0"/>
              <a:t> ("</a:t>
            </a:r>
            <a:r>
              <a:rPr lang="en-US" altLang="zh-CN" sz="1800" dirty="0"/>
              <a:t>Time using </a:t>
            </a:r>
            <a:r>
              <a:rPr lang="en-US" altLang="zh-CN" sz="1800" dirty="0" err="1"/>
              <a:t>OpenMP</a:t>
            </a:r>
            <a:r>
              <a:rPr lang="en-US" altLang="zh-CN" sz="1800" dirty="0"/>
              <a:t> by %d threads for loop test is %.4f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\n</a:t>
            </a:r>
            <a:r>
              <a:rPr lang="en-US" altLang="zh-CN" sz="1800" dirty="0" smtClean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               </a:t>
            </a:r>
            <a:r>
              <a:rPr lang="en-US" altLang="zh-CN" sz="1800" dirty="0" err="1"/>
              <a:t>num_of_threads</a:t>
            </a:r>
            <a:r>
              <a:rPr lang="en-US" altLang="zh-CN" sz="1800" dirty="0"/>
              <a:t>, (</a:t>
            </a:r>
            <a:r>
              <a:rPr lang="en-US" altLang="zh-CN" sz="1800" dirty="0">
                <a:solidFill>
                  <a:srgbClr val="FF0000"/>
                </a:solidFill>
              </a:rPr>
              <a:t>float</a:t>
            </a:r>
            <a:r>
              <a:rPr lang="en-US" altLang="zh-CN" sz="1800" dirty="0"/>
              <a:t>)1000 * </a:t>
            </a:r>
            <a:r>
              <a:rPr lang="en-US" altLang="zh-CN" sz="1800" dirty="0" err="1">
                <a:solidFill>
                  <a:srgbClr val="FF6600"/>
                </a:solidFill>
              </a:rPr>
              <a:t>difftime</a:t>
            </a:r>
            <a:r>
              <a:rPr lang="en-US" altLang="zh-CN" sz="1800" dirty="0">
                <a:solidFill>
                  <a:srgbClr val="FF6600"/>
                </a:solidFill>
              </a:rPr>
              <a:t>(</a:t>
            </a:r>
            <a:r>
              <a:rPr lang="en-US" altLang="zh-CN" sz="1800" dirty="0" err="1"/>
              <a:t>time_end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time_start</a:t>
            </a:r>
            <a:r>
              <a:rPr lang="en-US" altLang="zh-CN" sz="18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/>
              <a:t>  system ("</a:t>
            </a:r>
            <a:r>
              <a:rPr lang="en-US" altLang="zh-CN" sz="1800" dirty="0"/>
              <a:t>pause</a:t>
            </a:r>
            <a:r>
              <a:rPr lang="en-US" altLang="zh-CN" sz="1800" dirty="0" smtClean="0"/>
              <a:t>");   }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3060" y="312765"/>
            <a:ext cx="4485520" cy="955935"/>
          </a:xfrm>
        </p:spPr>
        <p:txBody>
          <a:bodyPr/>
          <a:lstStyle/>
          <a:p>
            <a:pPr algn="r"/>
            <a:r>
              <a:rPr lang="zh-CN" altLang="zh-CN" dirty="0"/>
              <a:t>例</a:t>
            </a:r>
            <a:r>
              <a:rPr lang="en-US" altLang="zh-CN" dirty="0"/>
              <a:t>3.9  </a:t>
            </a:r>
            <a:r>
              <a:rPr lang="zh-CN" altLang="zh-CN" dirty="0"/>
              <a:t>浮点运算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（串行）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18" y="4005080"/>
            <a:ext cx="5304762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8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34245</TotalTime>
  <Words>750</Words>
  <Application>Microsoft Office PowerPoint</Application>
  <PresentationFormat>全屏显示(4:3)</PresentationFormat>
  <Paragraphs>174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楷体</vt:lpstr>
      <vt:lpstr>楷体_GB2312</vt:lpstr>
      <vt:lpstr>宋体</vt:lpstr>
      <vt:lpstr>Arial</vt:lpstr>
      <vt:lpstr>Times New Roman</vt:lpstr>
      <vt:lpstr>Wingdings</vt:lpstr>
      <vt:lpstr>Pixel</vt:lpstr>
      <vt:lpstr>微型计算机原理及接口技术 第3章  Intel指令系统 与程序设计</vt:lpstr>
      <vt:lpstr>3.5  多核处理器平台的程序设计</vt:lpstr>
      <vt:lpstr>3.5  多核处理器平台的程序设计</vt:lpstr>
      <vt:lpstr>3.5  多核处理器平台的程序设计</vt:lpstr>
      <vt:lpstr>3.5  多核处理器平台的程序设计</vt:lpstr>
      <vt:lpstr>3.5  多核处理器平台的程序设计</vt:lpstr>
      <vt:lpstr>例3.8  OpenMP 环境支持验证</vt:lpstr>
      <vt:lpstr>例3.8  OpenMP 环境支持验证</vt:lpstr>
      <vt:lpstr>例3.9  浮点运算程序 （串行）</vt:lpstr>
      <vt:lpstr>例3.9  浮点运算程序 （并行）</vt:lpstr>
      <vt:lpstr>例3.10 内存竞争程序 ver1</vt:lpstr>
      <vt:lpstr>例3.10 内存竞争程序 ver2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第8章 总线与输入输出系统</dc:subject>
  <dc:creator>车向泉</dc:creator>
  <dc:description>8.1 总线与输入输出系统概述_x000d_
8.2 总线_x000d_
8.3 输入输出接口</dc:description>
  <cp:lastModifiedBy>车向泉</cp:lastModifiedBy>
  <cp:revision>1523</cp:revision>
  <dcterms:created xsi:type="dcterms:W3CDTF">1601-01-01T00:00:00Z</dcterms:created>
  <dcterms:modified xsi:type="dcterms:W3CDTF">2015-10-09T15:50:10Z</dcterms:modified>
</cp:coreProperties>
</file>