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99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8" r:id="rId30"/>
    <p:sldId id="296" r:id="rId31"/>
    <p:sldId id="270" r:id="rId32"/>
    <p:sldId id="26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FFFF"/>
    <a:srgbClr val="FF6600"/>
    <a:srgbClr val="9966FF"/>
    <a:srgbClr val="00CC00"/>
    <a:srgbClr val="008000"/>
    <a:srgbClr val="FFFF00"/>
    <a:srgbClr val="CC00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6" autoAdjust="0"/>
    <p:restoredTop sz="97227" autoAdjust="0"/>
  </p:normalViewPr>
  <p:slideViewPr>
    <p:cSldViewPr>
      <p:cViewPr varScale="1">
        <p:scale>
          <a:sx n="104" d="100"/>
          <a:sy n="104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3E7684-D4A4-4970-AD8E-7236F25E5DA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41993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996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41997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42003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06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42007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012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13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30C6E-A76B-4F54-858E-DF5B380B7A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FD40F-0947-4967-9D63-305020D799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2409-D8B4-4B97-8FFD-BFDAE2E17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DC96-62FB-4D3B-B506-9881EFE2E0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E7D2B-6E24-42E1-8D15-37B74A3526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93A3A-0F1B-4163-AF02-E67C0A3EA5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58825-BDA5-4E35-BB4B-442A7FD509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BB89-A382-4F53-80BA-8BBC65A229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5521-183E-4818-A038-1E653B925C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BB7C9-AA07-4411-AAF6-FCEE4C9BE1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96C077-20AE-4195-94A0-63C0485C99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70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097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098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0982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3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4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85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988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0989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0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1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2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3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4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5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0997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0998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41001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002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03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004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5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6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7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8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9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0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1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12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slide" Target="slide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11300"/>
            <a:ext cx="7543800" cy="2273300"/>
          </a:xfrm>
        </p:spPr>
        <p:txBody>
          <a:bodyPr/>
          <a:lstStyle/>
          <a:p>
            <a:r>
              <a:rPr lang="zh-CN" altLang="en-US" b="1" dirty="0"/>
              <a:t>汇编语言的编译及调试环境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603885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一、新建项目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文件。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087" y="1828800"/>
            <a:ext cx="765651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367360" y="2700168"/>
            <a:ext cx="5988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542170" y="3287358"/>
            <a:ext cx="44554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2287" y="2590800"/>
            <a:ext cx="1219200" cy="607807"/>
          </a:xfrm>
          <a:prstGeom prst="roundRect">
            <a:avLst>
              <a:gd name="adj" fmla="val 29056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06052" y="5032786"/>
            <a:ext cx="1219200" cy="607807"/>
          </a:xfrm>
          <a:prstGeom prst="roundRect">
            <a:avLst>
              <a:gd name="adj" fmla="val 29056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4264" y="6156959"/>
            <a:ext cx="982532" cy="365761"/>
          </a:xfrm>
          <a:prstGeom prst="roundRect">
            <a:avLst>
              <a:gd name="adj" fmla="val 35294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030748" y="2639209"/>
            <a:ext cx="390861" cy="527125"/>
          </a:xfrm>
          <a:custGeom>
            <a:avLst/>
            <a:gdLst>
              <a:gd name="connsiteX0" fmla="*/ 0 w 390861"/>
              <a:gd name="connsiteY0" fmla="*/ 0 h 527125"/>
              <a:gd name="connsiteX1" fmla="*/ 387275 w 390861"/>
              <a:gd name="connsiteY1" fmla="*/ 193638 h 527125"/>
              <a:gd name="connsiteX2" fmla="*/ 21515 w 390861"/>
              <a:gd name="connsiteY2" fmla="*/ 527125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61" h="527125">
                <a:moveTo>
                  <a:pt x="0" y="0"/>
                </a:moveTo>
                <a:cubicBezTo>
                  <a:pt x="191844" y="52892"/>
                  <a:pt x="383689" y="105784"/>
                  <a:pt x="387275" y="193638"/>
                </a:cubicBezTo>
                <a:cubicBezTo>
                  <a:pt x="390861" y="281492"/>
                  <a:pt x="21515" y="527125"/>
                  <a:pt x="21515" y="527125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09233" y="3015727"/>
            <a:ext cx="3593054" cy="225911"/>
          </a:xfrm>
          <a:custGeom>
            <a:avLst/>
            <a:gdLst>
              <a:gd name="connsiteX0" fmla="*/ 0 w 3593054"/>
              <a:gd name="connsiteY0" fmla="*/ 225911 h 225911"/>
              <a:gd name="connsiteX1" fmla="*/ 1054249 w 3593054"/>
              <a:gd name="connsiteY1" fmla="*/ 43031 h 225911"/>
              <a:gd name="connsiteX2" fmla="*/ 3593054 w 3593054"/>
              <a:gd name="connsiteY2" fmla="*/ 0 h 22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054" h="225911">
                <a:moveTo>
                  <a:pt x="0" y="225911"/>
                </a:moveTo>
                <a:cubicBezTo>
                  <a:pt x="227703" y="153297"/>
                  <a:pt x="455407" y="80683"/>
                  <a:pt x="1054249" y="43031"/>
                </a:cubicBezTo>
                <a:cubicBezTo>
                  <a:pt x="1653091" y="5379"/>
                  <a:pt x="2623072" y="2689"/>
                  <a:pt x="3593054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321666" y="3241638"/>
            <a:ext cx="2452743" cy="1925618"/>
          </a:xfrm>
          <a:custGeom>
            <a:avLst/>
            <a:gdLst>
              <a:gd name="connsiteX0" fmla="*/ 2452743 w 2452743"/>
              <a:gd name="connsiteY0" fmla="*/ 0 h 1925618"/>
              <a:gd name="connsiteX1" fmla="*/ 1581374 w 2452743"/>
              <a:gd name="connsiteY1" fmla="*/ 1269402 h 1925618"/>
              <a:gd name="connsiteX2" fmla="*/ 0 w 2452743"/>
              <a:gd name="connsiteY2" fmla="*/ 1925618 h 192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743" h="1925618">
                <a:moveTo>
                  <a:pt x="2452743" y="0"/>
                </a:moveTo>
                <a:cubicBezTo>
                  <a:pt x="2221453" y="474233"/>
                  <a:pt x="1990164" y="948466"/>
                  <a:pt x="1581374" y="1269402"/>
                </a:cubicBezTo>
                <a:cubicBezTo>
                  <a:pt x="1172584" y="1590338"/>
                  <a:pt x="586292" y="1757978"/>
                  <a:pt x="0" y="1925618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321666" y="5414682"/>
            <a:ext cx="3291840" cy="946673"/>
          </a:xfrm>
          <a:custGeom>
            <a:avLst/>
            <a:gdLst>
              <a:gd name="connsiteX0" fmla="*/ 0 w 3291840"/>
              <a:gd name="connsiteY0" fmla="*/ 0 h 1065007"/>
              <a:gd name="connsiteX1" fmla="*/ 1344706 w 3291840"/>
              <a:gd name="connsiteY1" fmla="*/ 796066 h 1065007"/>
              <a:gd name="connsiteX2" fmla="*/ 3291840 w 3291840"/>
              <a:gd name="connsiteY2" fmla="*/ 1065007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0" h="1065007">
                <a:moveTo>
                  <a:pt x="0" y="0"/>
                </a:moveTo>
                <a:cubicBezTo>
                  <a:pt x="398033" y="309282"/>
                  <a:pt x="796066" y="618565"/>
                  <a:pt x="1344706" y="796066"/>
                </a:cubicBezTo>
                <a:cubicBezTo>
                  <a:pt x="1893346" y="973567"/>
                  <a:pt x="2592593" y="1019287"/>
                  <a:pt x="3291840" y="1065007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861073" y="1678193"/>
            <a:ext cx="1850315" cy="849854"/>
          </a:xfrm>
          <a:custGeom>
            <a:avLst/>
            <a:gdLst>
              <a:gd name="connsiteX0" fmla="*/ 1850315 w 1850315"/>
              <a:gd name="connsiteY0" fmla="*/ 0 h 849854"/>
              <a:gd name="connsiteX1" fmla="*/ 1570616 w 1850315"/>
              <a:gd name="connsiteY1" fmla="*/ 301214 h 849854"/>
              <a:gd name="connsiteX2" fmla="*/ 494852 w 1850315"/>
              <a:gd name="connsiteY2" fmla="*/ 408791 h 849854"/>
              <a:gd name="connsiteX3" fmla="*/ 0 w 1850315"/>
              <a:gd name="connsiteY3" fmla="*/ 849854 h 8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315" h="849854">
                <a:moveTo>
                  <a:pt x="1850315" y="0"/>
                </a:moveTo>
                <a:cubicBezTo>
                  <a:pt x="1823421" y="116541"/>
                  <a:pt x="1796527" y="233082"/>
                  <a:pt x="1570616" y="301214"/>
                </a:cubicBezTo>
                <a:cubicBezTo>
                  <a:pt x="1344706" y="369346"/>
                  <a:pt x="756621" y="317351"/>
                  <a:pt x="494852" y="408791"/>
                </a:cubicBezTo>
                <a:cubicBezTo>
                  <a:pt x="233083" y="500231"/>
                  <a:pt x="116541" y="675042"/>
                  <a:pt x="0" y="84985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410200"/>
            <a:ext cx="3810000" cy="1066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二、将汇编语言源程序加入新建的项目中。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4791075" cy="3686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6613" y="762000"/>
            <a:ext cx="680878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5800" y="31242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77327" y="3743661"/>
            <a:ext cx="788894" cy="1635163"/>
          </a:xfrm>
          <a:custGeom>
            <a:avLst/>
            <a:gdLst>
              <a:gd name="connsiteX0" fmla="*/ 380104 w 788894"/>
              <a:gd name="connsiteY0" fmla="*/ 0 h 1635163"/>
              <a:gd name="connsiteX1" fmla="*/ 68132 w 788894"/>
              <a:gd name="connsiteY1" fmla="*/ 806824 h 1635163"/>
              <a:gd name="connsiteX2" fmla="*/ 788894 w 788894"/>
              <a:gd name="connsiteY2" fmla="*/ 1635163 h 16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894" h="1635163">
                <a:moveTo>
                  <a:pt x="380104" y="0"/>
                </a:moveTo>
                <a:cubicBezTo>
                  <a:pt x="190052" y="267148"/>
                  <a:pt x="0" y="534297"/>
                  <a:pt x="68132" y="806824"/>
                </a:cubicBezTo>
                <a:cubicBezTo>
                  <a:pt x="136264" y="1079351"/>
                  <a:pt x="652631" y="1459455"/>
                  <a:pt x="788894" y="1635163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721224" y="5454127"/>
            <a:ext cx="1828800" cy="258184"/>
          </a:xfrm>
          <a:custGeom>
            <a:avLst/>
            <a:gdLst>
              <a:gd name="connsiteX0" fmla="*/ 0 w 1828800"/>
              <a:gd name="connsiteY0" fmla="*/ 0 h 258184"/>
              <a:gd name="connsiteX1" fmla="*/ 828338 w 1828800"/>
              <a:gd name="connsiteY1" fmla="*/ 182880 h 258184"/>
              <a:gd name="connsiteX2" fmla="*/ 1828800 w 1828800"/>
              <a:gd name="connsiteY2" fmla="*/ 258184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58184">
                <a:moveTo>
                  <a:pt x="0" y="0"/>
                </a:moveTo>
                <a:cubicBezTo>
                  <a:pt x="261769" y="69924"/>
                  <a:pt x="523538" y="139849"/>
                  <a:pt x="828338" y="182880"/>
                </a:cubicBezTo>
                <a:cubicBezTo>
                  <a:pt x="1133138" y="225911"/>
                  <a:pt x="1480969" y="242047"/>
                  <a:pt x="1828800" y="25818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193690" y="2237591"/>
            <a:ext cx="1102659" cy="3388658"/>
          </a:xfrm>
          <a:custGeom>
            <a:avLst/>
            <a:gdLst>
              <a:gd name="connsiteX0" fmla="*/ 658009 w 1102659"/>
              <a:gd name="connsiteY0" fmla="*/ 3388658 h 3388658"/>
              <a:gd name="connsiteX1" fmla="*/ 1002254 w 1102659"/>
              <a:gd name="connsiteY1" fmla="*/ 2463501 h 3388658"/>
              <a:gd name="connsiteX2" fmla="*/ 55581 w 1102659"/>
              <a:gd name="connsiteY2" fmla="*/ 1183341 h 3388658"/>
              <a:gd name="connsiteX3" fmla="*/ 668766 w 1102659"/>
              <a:gd name="connsiteY3" fmla="*/ 0 h 33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659" h="3388658">
                <a:moveTo>
                  <a:pt x="658009" y="3388658"/>
                </a:moveTo>
                <a:cubicBezTo>
                  <a:pt x="880334" y="3109856"/>
                  <a:pt x="1102659" y="2831054"/>
                  <a:pt x="1002254" y="2463501"/>
                </a:cubicBezTo>
                <a:cubicBezTo>
                  <a:pt x="901849" y="2095948"/>
                  <a:pt x="111162" y="1593924"/>
                  <a:pt x="55581" y="1183341"/>
                </a:cubicBezTo>
                <a:cubicBezTo>
                  <a:pt x="0" y="772758"/>
                  <a:pt x="334383" y="386379"/>
                  <a:pt x="668766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153374" y="2226833"/>
            <a:ext cx="1390426" cy="2667896"/>
          </a:xfrm>
          <a:custGeom>
            <a:avLst/>
            <a:gdLst>
              <a:gd name="connsiteX0" fmla="*/ 0 w 1635162"/>
              <a:gd name="connsiteY0" fmla="*/ 0 h 2667896"/>
              <a:gd name="connsiteX1" fmla="*/ 1366221 w 1635162"/>
              <a:gd name="connsiteY1" fmla="*/ 613186 h 2667896"/>
              <a:gd name="connsiteX2" fmla="*/ 1613647 w 1635162"/>
              <a:gd name="connsiteY2" fmla="*/ 2667896 h 266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2667896">
                <a:moveTo>
                  <a:pt x="0" y="0"/>
                </a:moveTo>
                <a:cubicBezTo>
                  <a:pt x="548640" y="84268"/>
                  <a:pt x="1097280" y="168537"/>
                  <a:pt x="1366221" y="613186"/>
                </a:cubicBezTo>
                <a:cubicBezTo>
                  <a:pt x="1635162" y="1057835"/>
                  <a:pt x="1624404" y="1862865"/>
                  <a:pt x="1613647" y="2667896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6755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57200" y="2373852"/>
            <a:ext cx="7620000" cy="2940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5959737" y="3463962"/>
            <a:ext cx="1613647" cy="1588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505200" y="54864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三、设置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Custom Build Rules</a:t>
            </a: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（法</a:t>
            </a:r>
            <a:r>
              <a:rPr lang="en-US" altLang="zh-CN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0"/>
            <a:ext cx="6437313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3505200"/>
            <a:ext cx="343852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516827" y="1835972"/>
            <a:ext cx="4807773" cy="22142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462" y="3619068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83285" y="4313816"/>
            <a:ext cx="1233543" cy="1280160"/>
          </a:xfrm>
          <a:custGeom>
            <a:avLst/>
            <a:gdLst>
              <a:gd name="connsiteX0" fmla="*/ 480508 w 1233543"/>
              <a:gd name="connsiteY0" fmla="*/ 0 h 1280160"/>
              <a:gd name="connsiteX1" fmla="*/ 125506 w 1233543"/>
              <a:gd name="connsiteY1" fmla="*/ 623944 h 1280160"/>
              <a:gd name="connsiteX2" fmla="*/ 1233543 w 1233543"/>
              <a:gd name="connsiteY2" fmla="*/ 128016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543" h="1280160">
                <a:moveTo>
                  <a:pt x="480508" y="0"/>
                </a:moveTo>
                <a:cubicBezTo>
                  <a:pt x="240254" y="205292"/>
                  <a:pt x="0" y="410584"/>
                  <a:pt x="125506" y="623944"/>
                </a:cubicBezTo>
                <a:cubicBezTo>
                  <a:pt x="251012" y="837304"/>
                  <a:pt x="742277" y="1058732"/>
                  <a:pt x="1233543" y="128016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302598" y="2054711"/>
            <a:ext cx="1212028" cy="3560781"/>
          </a:xfrm>
          <a:custGeom>
            <a:avLst/>
            <a:gdLst>
              <a:gd name="connsiteX0" fmla="*/ 0 w 1212028"/>
              <a:gd name="connsiteY0" fmla="*/ 3560781 h 3560781"/>
              <a:gd name="connsiteX1" fmla="*/ 1108037 w 1212028"/>
              <a:gd name="connsiteY1" fmla="*/ 3076687 h 3560781"/>
              <a:gd name="connsiteX2" fmla="*/ 623943 w 1212028"/>
              <a:gd name="connsiteY2" fmla="*/ 1247887 h 3560781"/>
              <a:gd name="connsiteX3" fmla="*/ 699247 w 1212028"/>
              <a:gd name="connsiteY3" fmla="*/ 0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028" h="3560781">
                <a:moveTo>
                  <a:pt x="0" y="3560781"/>
                </a:moveTo>
                <a:cubicBezTo>
                  <a:pt x="502023" y="3511475"/>
                  <a:pt x="1004047" y="3462169"/>
                  <a:pt x="1108037" y="3076687"/>
                </a:cubicBezTo>
                <a:cubicBezTo>
                  <a:pt x="1212028" y="2691205"/>
                  <a:pt x="692075" y="1760668"/>
                  <a:pt x="623943" y="1247887"/>
                </a:cubicBezTo>
                <a:cubicBezTo>
                  <a:pt x="555811" y="735106"/>
                  <a:pt x="627529" y="367553"/>
                  <a:pt x="699247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61704" y="2054711"/>
            <a:ext cx="634701" cy="1538343"/>
          </a:xfrm>
          <a:custGeom>
            <a:avLst/>
            <a:gdLst>
              <a:gd name="connsiteX0" fmla="*/ 0 w 634701"/>
              <a:gd name="connsiteY0" fmla="*/ 0 h 1538343"/>
              <a:gd name="connsiteX1" fmla="*/ 139849 w 634701"/>
              <a:gd name="connsiteY1" fmla="*/ 914400 h 1538343"/>
              <a:gd name="connsiteX2" fmla="*/ 634701 w 634701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1" h="1538343">
                <a:moveTo>
                  <a:pt x="0" y="0"/>
                </a:moveTo>
                <a:cubicBezTo>
                  <a:pt x="17033" y="329005"/>
                  <a:pt x="34066" y="658010"/>
                  <a:pt x="139849" y="914400"/>
                </a:cubicBezTo>
                <a:cubicBezTo>
                  <a:pt x="245632" y="1170790"/>
                  <a:pt x="440166" y="1354566"/>
                  <a:pt x="634701" y="1538343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5200" y="54864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三、设置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Custom Build Rules</a:t>
            </a: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（法</a:t>
            </a:r>
            <a:r>
              <a:rPr lang="en-US" altLang="zh-CN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2057400"/>
            <a:ext cx="5562600" cy="914400"/>
          </a:xfrm>
        </p:spPr>
        <p:txBody>
          <a:bodyPr/>
          <a:lstStyle/>
          <a:p>
            <a:pPr marL="0" indent="0" algn="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四、设置项目属性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762000"/>
            <a:ext cx="34004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569326" y="2942220"/>
            <a:ext cx="3614570" cy="292249"/>
            <a:chOff x="3840480" y="2913530"/>
            <a:chExt cx="3614570" cy="292249"/>
          </a:xfrm>
        </p:grpSpPr>
        <p:sp>
          <p:nvSpPr>
            <p:cNvPr id="15" name="任意多边形 14"/>
            <p:cNvSpPr/>
            <p:nvPr/>
          </p:nvSpPr>
          <p:spPr>
            <a:xfrm>
              <a:off x="3840480" y="2913530"/>
              <a:ext cx="3603812" cy="216945"/>
            </a:xfrm>
            <a:custGeom>
              <a:avLst/>
              <a:gdLst>
                <a:gd name="connsiteX0" fmla="*/ 0 w 3722146"/>
                <a:gd name="connsiteY0" fmla="*/ 249218 h 396240"/>
                <a:gd name="connsiteX1" fmla="*/ 1032734 w 3722146"/>
                <a:gd name="connsiteY1" fmla="*/ 23308 h 396240"/>
                <a:gd name="connsiteX2" fmla="*/ 2732442 w 3722146"/>
                <a:gd name="connsiteY2" fmla="*/ 389068 h 396240"/>
                <a:gd name="connsiteX3" fmla="*/ 3722146 w 3722146"/>
                <a:gd name="connsiteY3" fmla="*/ 66338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2146" h="396240">
                  <a:moveTo>
                    <a:pt x="0" y="249218"/>
                  </a:moveTo>
                  <a:cubicBezTo>
                    <a:pt x="288663" y="124609"/>
                    <a:pt x="577327" y="0"/>
                    <a:pt x="1032734" y="23308"/>
                  </a:cubicBezTo>
                  <a:cubicBezTo>
                    <a:pt x="1488141" y="46616"/>
                    <a:pt x="2284207" y="381896"/>
                    <a:pt x="2732442" y="389068"/>
                  </a:cubicBezTo>
                  <a:cubicBezTo>
                    <a:pt x="3180677" y="396240"/>
                    <a:pt x="3562574" y="116540"/>
                    <a:pt x="3722146" y="66338"/>
                  </a:cubicBez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851238" y="2988834"/>
              <a:ext cx="3603812" cy="216945"/>
            </a:xfrm>
            <a:custGeom>
              <a:avLst/>
              <a:gdLst>
                <a:gd name="connsiteX0" fmla="*/ 0 w 3722146"/>
                <a:gd name="connsiteY0" fmla="*/ 249218 h 396240"/>
                <a:gd name="connsiteX1" fmla="*/ 1032734 w 3722146"/>
                <a:gd name="connsiteY1" fmla="*/ 23308 h 396240"/>
                <a:gd name="connsiteX2" fmla="*/ 2732442 w 3722146"/>
                <a:gd name="connsiteY2" fmla="*/ 389068 h 396240"/>
                <a:gd name="connsiteX3" fmla="*/ 3722146 w 3722146"/>
                <a:gd name="connsiteY3" fmla="*/ 66338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2146" h="396240">
                  <a:moveTo>
                    <a:pt x="0" y="249218"/>
                  </a:moveTo>
                  <a:cubicBezTo>
                    <a:pt x="288663" y="124609"/>
                    <a:pt x="577327" y="0"/>
                    <a:pt x="1032734" y="23308"/>
                  </a:cubicBezTo>
                  <a:cubicBezTo>
                    <a:pt x="1488141" y="46616"/>
                    <a:pt x="2284207" y="381896"/>
                    <a:pt x="2732442" y="389068"/>
                  </a:cubicBezTo>
                  <a:cubicBezTo>
                    <a:pt x="3180677" y="396240"/>
                    <a:pt x="3562574" y="116540"/>
                    <a:pt x="3722146" y="66338"/>
                  </a:cubicBez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12192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993289" y="1592132"/>
            <a:ext cx="1814457" cy="3636084"/>
          </a:xfrm>
          <a:custGeom>
            <a:avLst/>
            <a:gdLst>
              <a:gd name="connsiteX0" fmla="*/ 1190513 w 1814457"/>
              <a:gd name="connsiteY0" fmla="*/ 0 h 3636084"/>
              <a:gd name="connsiteX1" fmla="*/ 103991 w 1814457"/>
              <a:gd name="connsiteY1" fmla="*/ 1570616 h 3636084"/>
              <a:gd name="connsiteX2" fmla="*/ 1814457 w 1814457"/>
              <a:gd name="connsiteY2" fmla="*/ 3636084 h 363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57" h="3636084">
                <a:moveTo>
                  <a:pt x="1190513" y="0"/>
                </a:moveTo>
                <a:cubicBezTo>
                  <a:pt x="595256" y="482301"/>
                  <a:pt x="0" y="964602"/>
                  <a:pt x="103991" y="1570616"/>
                </a:cubicBezTo>
                <a:cubicBezTo>
                  <a:pt x="207982" y="2176630"/>
                  <a:pt x="1534758" y="3297218"/>
                  <a:pt x="1814457" y="363608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目录位置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81125"/>
            <a:ext cx="733266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95600" y="2646382"/>
            <a:ext cx="4701093" cy="1846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539483" y="4571999"/>
            <a:ext cx="48295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378118" y="4184723"/>
            <a:ext cx="135432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四、项目属性：设置是否生成列表文件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28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779" y="1379121"/>
            <a:ext cx="73326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95600" y="2280610"/>
            <a:ext cx="4701093" cy="1846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539483" y="4765643"/>
            <a:ext cx="6228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378118" y="4184723"/>
            <a:ext cx="135432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14" y="1061593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四、项目属性：设置库文件位置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78480" y="3227282"/>
            <a:ext cx="3720353" cy="19364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6" y="2915327"/>
            <a:ext cx="48295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四、项目属性：设置链接时需要用到的库文件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119729"/>
            <a:ext cx="31083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四、项目属性：设置链接时是否生成调试信息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496259"/>
            <a:ext cx="64431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905000"/>
            <a:ext cx="6870700" cy="685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C0066"/>
                </a:solidFill>
                <a:ea typeface="楷体_GB2312" pitchFamily="49" charset="-122"/>
              </a:rPr>
              <a:t>C:\Autoexec.bat</a:t>
            </a:r>
            <a:r>
              <a:rPr lang="zh-CN" altLang="en-US" b="1" dirty="0" smtClean="0">
                <a:solidFill>
                  <a:srgbClr val="CC0066"/>
                </a:solidFill>
                <a:ea typeface="楷体_GB2312" pitchFamily="49" charset="-122"/>
              </a:rPr>
              <a:t>文件</a:t>
            </a:r>
            <a:endParaRPr lang="zh-CN" altLang="en-US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001000" cy="2819400"/>
          </a:xfrm>
          <a:solidFill>
            <a:srgbClr val="FFFF99"/>
          </a:solidFill>
          <a:ln w="28575">
            <a:solidFill>
              <a:srgbClr val="FF6600"/>
            </a:solidFill>
          </a:ln>
          <a:effectLst>
            <a:outerShdw blurRad="50800" dist="50800" dir="60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/>
              <a:t>@echo off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PATH=D:\</a:t>
            </a:r>
            <a:r>
              <a:rPr lang="en-US" altLang="zh-CN" sz="2400" dirty="0"/>
              <a:t>Masm615;%PATH%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INCLUDE=D:\</a:t>
            </a:r>
            <a:r>
              <a:rPr lang="en-US" altLang="zh-CN" sz="2400" dirty="0"/>
              <a:t>Masm615\INCLUDE;%INCLUDE%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LIB=D:\</a:t>
            </a:r>
            <a:r>
              <a:rPr lang="en-US" altLang="zh-CN" sz="2400" dirty="0"/>
              <a:t>Masm615\LIB;%LIB%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HELPFILES=D:\</a:t>
            </a:r>
            <a:r>
              <a:rPr lang="en-US" altLang="zh-CN" sz="2400" dirty="0"/>
              <a:t>Masm615\*.HLP;%HELPFILES%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INIT=D:\</a:t>
            </a:r>
            <a:r>
              <a:rPr lang="en-US" altLang="zh-CN" sz="2400" dirty="0"/>
              <a:t>Masm615;%INIT%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设置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环境变量（</a:t>
            </a: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DOS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下）：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</a:rPr>
              <a:t>Visual Studio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2008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环境</a:t>
            </a:r>
            <a:r>
              <a:rPr lang="zh-CN" altLang="en-US" sz="2800" b="1" dirty="0">
                <a:solidFill>
                  <a:srgbClr val="0000FF"/>
                </a:solidFill>
              </a:rPr>
              <a:t>下调试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位汇编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项目属性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设置生成基于控制台的可执行文件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689903"/>
            <a:ext cx="43992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66098" y="6357769"/>
            <a:ext cx="925157" cy="333486"/>
          </a:xfrm>
          <a:prstGeom prst="roundRect">
            <a:avLst>
              <a:gd name="adj" fmla="val 38236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384738" y="6399546"/>
            <a:ext cx="322730" cy="268941"/>
          </a:xfrm>
          <a:prstGeom prst="right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73466" y="5206921"/>
            <a:ext cx="41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Visual Studio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2015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继续下一页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</a:rPr>
              <a:t>Visual Studio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环境</a:t>
            </a:r>
            <a:r>
              <a:rPr lang="zh-CN" altLang="en-US" sz="2800" b="1" dirty="0">
                <a:solidFill>
                  <a:srgbClr val="0000FF"/>
                </a:solidFill>
              </a:rPr>
              <a:t>下调试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位汇编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项目属性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关掉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编译器的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SafeSEH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</a:t>
            </a:r>
            <a:endParaRPr lang="zh-CN" alt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1606"/>
            <a:ext cx="7924800" cy="5618050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636655" y="5286340"/>
            <a:ext cx="3828800" cy="22777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277634" y="4281030"/>
            <a:ext cx="569639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100703" y="2767865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059054" y="6260511"/>
            <a:ext cx="802171" cy="333486"/>
          </a:xfrm>
          <a:prstGeom prst="roundRect">
            <a:avLst>
              <a:gd name="adj" fmla="val 38236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699380" y="6305927"/>
            <a:ext cx="322730" cy="268941"/>
          </a:xfrm>
          <a:prstGeom prst="right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55560" y="3930927"/>
            <a:ext cx="30091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66"/>
                </a:solidFill>
              </a:rPr>
              <a:t>Visual Studio 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2015</a:t>
            </a:r>
            <a:br>
              <a:rPr lang="en-US" altLang="zh-CN" sz="2400" b="1" dirty="0" smtClean="0">
                <a:solidFill>
                  <a:srgbClr val="FF0066"/>
                </a:solidFill>
              </a:rPr>
            </a:br>
            <a:r>
              <a:rPr lang="zh-CN" altLang="en-US" sz="2400" b="1" dirty="0" smtClean="0">
                <a:solidFill>
                  <a:srgbClr val="FF0066"/>
                </a:solidFill>
              </a:rPr>
              <a:t>需要多一项设置：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493164" y="4544291"/>
            <a:ext cx="1362002" cy="849745"/>
          </a:xfrm>
          <a:custGeom>
            <a:avLst/>
            <a:gdLst>
              <a:gd name="connsiteX0" fmla="*/ 951345 w 1362002"/>
              <a:gd name="connsiteY0" fmla="*/ 0 h 886691"/>
              <a:gd name="connsiteX1" fmla="*/ 1348509 w 1362002"/>
              <a:gd name="connsiteY1" fmla="*/ 230909 h 886691"/>
              <a:gd name="connsiteX2" fmla="*/ 1145309 w 1362002"/>
              <a:gd name="connsiteY2" fmla="*/ 701964 h 886691"/>
              <a:gd name="connsiteX3" fmla="*/ 0 w 1362002"/>
              <a:gd name="connsiteY3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02" h="886691">
                <a:moveTo>
                  <a:pt x="951345" y="0"/>
                </a:moveTo>
                <a:cubicBezTo>
                  <a:pt x="1133763" y="56957"/>
                  <a:pt x="1316182" y="113915"/>
                  <a:pt x="1348509" y="230909"/>
                </a:cubicBezTo>
                <a:cubicBezTo>
                  <a:pt x="1380836" y="347903"/>
                  <a:pt x="1370060" y="592667"/>
                  <a:pt x="1145309" y="701964"/>
                </a:cubicBezTo>
                <a:cubicBezTo>
                  <a:pt x="920558" y="811261"/>
                  <a:pt x="460279" y="848976"/>
                  <a:pt x="0" y="886691"/>
                </a:cubicBezTo>
              </a:path>
            </a:pathLst>
          </a:custGeom>
          <a:noFill/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94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五、编译、链接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771650"/>
            <a:ext cx="41243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116" y="3505200"/>
            <a:ext cx="54673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747838"/>
            <a:ext cx="58293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91821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8" y="1676400"/>
            <a:ext cx="530542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动作按钮: 信息 5">
            <a:hlinkClick r:id="rId4" action="ppaction://hlinksldjump" highlightClick="1"/>
          </p:cNvPr>
          <p:cNvSpPr/>
          <p:nvPr/>
        </p:nvSpPr>
        <p:spPr>
          <a:xfrm>
            <a:off x="2057400" y="5334000"/>
            <a:ext cx="381000" cy="38100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525780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rot="7973705">
            <a:off x="5521135" y="504825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观察内存变量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263" y="2038350"/>
            <a:ext cx="3419475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495800" y="275338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 rot="1518569">
            <a:off x="4330180" y="2921276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3037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观察内存变量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2779693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十进制、十六进制显示可选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5334000" y="4343400"/>
            <a:ext cx="1981200" cy="76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0" y="602998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7973705">
            <a:off x="6968935" y="582043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61925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5029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1072" y="2887535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内存窗口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显示格式可选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3130550" y="3874548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66"/>
                </a:solidFill>
              </a:rPr>
              <a:t>&amp;Rval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14" name="Freeform 43"/>
          <p:cNvSpPr>
            <a:spLocks/>
          </p:cNvSpPr>
          <p:nvPr/>
        </p:nvSpPr>
        <p:spPr bwMode="auto">
          <a:xfrm>
            <a:off x="3839500" y="3969798"/>
            <a:ext cx="10636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20"/>
              </a:cxn>
              <a:cxn ang="0">
                <a:pos x="44" y="104"/>
              </a:cxn>
            </a:cxnLst>
            <a:rect l="0" t="0" r="r" b="b"/>
            <a:pathLst>
              <a:path w="67" h="104">
                <a:moveTo>
                  <a:pt x="0" y="0"/>
                </a:moveTo>
                <a:cubicBezTo>
                  <a:pt x="26" y="1"/>
                  <a:pt x="53" y="3"/>
                  <a:pt x="60" y="20"/>
                </a:cubicBezTo>
                <a:cubicBezTo>
                  <a:pt x="67" y="37"/>
                  <a:pt x="55" y="70"/>
                  <a:pt x="44" y="104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auto">
          <a:xfrm>
            <a:off x="3113442" y="4197874"/>
            <a:ext cx="762000" cy="1778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51054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7973705">
            <a:off x="5673535" y="490603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61925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228600"/>
            <a:ext cx="19050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调试界面</a:t>
            </a:r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1219200" y="5410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寄存器：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7118874" y="5613729"/>
            <a:ext cx="106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smtClean="0">
                <a:solidFill>
                  <a:srgbClr val="FF6600"/>
                </a:solidFill>
              </a:rPr>
              <a:t>内存</a:t>
            </a:r>
            <a:endParaRPr lang="en-US" altLang="zh-CN" sz="2400" b="1" smtClean="0">
              <a:solidFill>
                <a:srgbClr val="FF66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1" smtClean="0">
                <a:solidFill>
                  <a:srgbClr val="FF6600"/>
                </a:solidFill>
              </a:rPr>
              <a:t>变量</a:t>
            </a:r>
            <a:endParaRPr lang="zh-CN" altLang="en-US" sz="2400" b="1">
              <a:solidFill>
                <a:srgbClr val="FF6600"/>
              </a:solidFill>
            </a:endParaRP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1524000" y="4343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内存：</a:t>
            </a:r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7162800" y="1905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源代码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065108" y="3874548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66"/>
                </a:solidFill>
              </a:rPr>
              <a:t>&amp;Rval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9" name="AutoShape 45"/>
          <p:cNvSpPr>
            <a:spLocks noChangeArrowheads="1"/>
          </p:cNvSpPr>
          <p:nvPr/>
        </p:nvSpPr>
        <p:spPr bwMode="auto">
          <a:xfrm>
            <a:off x="3048000" y="4197874"/>
            <a:ext cx="762000" cy="1778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3"/>
          <p:cNvSpPr>
            <a:spLocks/>
          </p:cNvSpPr>
          <p:nvPr/>
        </p:nvSpPr>
        <p:spPr bwMode="auto">
          <a:xfrm>
            <a:off x="3766074" y="3937524"/>
            <a:ext cx="10636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20"/>
              </a:cxn>
              <a:cxn ang="0">
                <a:pos x="44" y="104"/>
              </a:cxn>
            </a:cxnLst>
            <a:rect l="0" t="0" r="r" b="b"/>
            <a:pathLst>
              <a:path w="67" h="104">
                <a:moveTo>
                  <a:pt x="0" y="0"/>
                </a:moveTo>
                <a:cubicBezTo>
                  <a:pt x="26" y="1"/>
                  <a:pt x="53" y="3"/>
                  <a:pt x="60" y="20"/>
                </a:cubicBezTo>
                <a:cubicBezTo>
                  <a:pt x="67" y="37"/>
                  <a:pt x="55" y="70"/>
                  <a:pt x="44" y="104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8"/>
          <p:cNvSpPr>
            <a:spLocks noChangeShapeType="1"/>
          </p:cNvSpPr>
          <p:nvPr/>
        </p:nvSpPr>
        <p:spPr bwMode="auto">
          <a:xfrm>
            <a:off x="2743200" y="2609850"/>
            <a:ext cx="838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8"/>
          <p:cNvSpPr>
            <a:spLocks noChangeShapeType="1"/>
          </p:cNvSpPr>
          <p:nvPr/>
        </p:nvSpPr>
        <p:spPr bwMode="auto">
          <a:xfrm>
            <a:off x="3867150" y="4559300"/>
            <a:ext cx="622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8"/>
          <p:cNvSpPr>
            <a:spLocks noChangeShapeType="1"/>
          </p:cNvSpPr>
          <p:nvPr/>
        </p:nvSpPr>
        <p:spPr bwMode="auto">
          <a:xfrm>
            <a:off x="2743200" y="2489200"/>
            <a:ext cx="8382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>
            <a:off x="3175000" y="4559300"/>
            <a:ext cx="6223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2743200" y="2863850"/>
            <a:ext cx="838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5226050" y="4559300"/>
            <a:ext cx="6223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8"/>
          <p:cNvSpPr>
            <a:spLocks noChangeShapeType="1"/>
          </p:cNvSpPr>
          <p:nvPr/>
        </p:nvSpPr>
        <p:spPr bwMode="auto">
          <a:xfrm>
            <a:off x="2743200" y="2730500"/>
            <a:ext cx="8382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8"/>
          <p:cNvSpPr>
            <a:spLocks noChangeShapeType="1"/>
          </p:cNvSpPr>
          <p:nvPr/>
        </p:nvSpPr>
        <p:spPr bwMode="auto">
          <a:xfrm>
            <a:off x="4552950" y="4559300"/>
            <a:ext cx="6223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762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00FF"/>
                </a:solidFill>
                <a:ea typeface="楷体_GB2312" pitchFamily="49" charset="-122"/>
              </a:rPr>
              <a:t>16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位汇编程序的编译及</a:t>
            </a:r>
            <a:r>
              <a:rPr lang="zh-CN" altLang="en-US" sz="4000" b="1" dirty="0" smtClean="0">
                <a:solidFill>
                  <a:srgbClr val="0000FF"/>
                </a:solidFill>
                <a:ea typeface="楷体_GB2312" pitchFamily="49" charset="-122"/>
              </a:rPr>
              <a:t>链接：</a:t>
            </a:r>
            <a:endParaRPr lang="zh-CN" altLang="en-US" sz="4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67000"/>
            <a:ext cx="8001000" cy="281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/>
              <a:t>ML -c -Fl -Zi </a:t>
            </a:r>
            <a:r>
              <a:rPr lang="zh-CN" altLang="en-US" sz="2800" b="1"/>
              <a:t>文件名</a:t>
            </a:r>
            <a:r>
              <a:rPr lang="en-US" altLang="zh-CN" sz="2800" b="1"/>
              <a:t>.asm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 b="1"/>
              <a:t>LINK /CODEVIEW </a:t>
            </a:r>
            <a:r>
              <a:rPr lang="zh-CN" altLang="en-US" sz="2800" b="1"/>
              <a:t>文件名</a:t>
            </a:r>
            <a:r>
              <a:rPr lang="en-US" altLang="zh-CN" sz="2800" b="1"/>
              <a:t>,,NUL,Irvine16;</a:t>
            </a:r>
            <a:r>
              <a:rPr lang="en-US" altLang="zh-CN" sz="2800"/>
              <a:t>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648200" y="1890713"/>
            <a:ext cx="3429000" cy="547687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注意！大小写敏感。</a:t>
            </a:r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1981200" y="2133600"/>
            <a:ext cx="2667000" cy="685800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2590800" y="2133600"/>
            <a:ext cx="2057400" cy="549275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3276600" y="2133600"/>
            <a:ext cx="1371600" cy="549275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85800" y="5000625"/>
            <a:ext cx="78486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LINK &lt;objs&gt;,&lt;exefile&gt;,&lt;mapfile&gt;,&lt;libs&gt;,&lt;deffile&gt;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524000" y="4238625"/>
            <a:ext cx="12192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</a:rPr>
              <a:t>文件名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95600" y="4238625"/>
            <a:ext cx="18288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EXE</a:t>
            </a:r>
            <a:r>
              <a:rPr lang="zh-CN" altLang="en-US" sz="2400" b="1">
                <a:solidFill>
                  <a:srgbClr val="FF0066"/>
                </a:solidFill>
              </a:rPr>
              <a:t>文件名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876800" y="4238625"/>
            <a:ext cx="15240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MAP</a:t>
            </a:r>
            <a:r>
              <a:rPr lang="zh-CN" altLang="en-US" sz="2400" b="1">
                <a:solidFill>
                  <a:srgbClr val="FF0066"/>
                </a:solidFill>
              </a:rPr>
              <a:t>文件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553200" y="4238625"/>
            <a:ext cx="5334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</a:rPr>
              <a:t>库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35052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51816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6477000" y="4724400"/>
            <a:ext cx="2286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2514600" y="3581400"/>
            <a:ext cx="22098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36" y="192"/>
              </a:cxn>
              <a:cxn ang="0">
                <a:pos x="1104" y="144"/>
              </a:cxn>
              <a:cxn ang="0">
                <a:pos x="1392" y="0"/>
              </a:cxn>
            </a:cxnLst>
            <a:rect l="0" t="0" r="r" b="b"/>
            <a:pathLst>
              <a:path w="1392" h="384">
                <a:moveTo>
                  <a:pt x="0" y="384"/>
                </a:moveTo>
                <a:cubicBezTo>
                  <a:pt x="76" y="308"/>
                  <a:pt x="152" y="232"/>
                  <a:pt x="336" y="192"/>
                </a:cubicBezTo>
                <a:cubicBezTo>
                  <a:pt x="520" y="152"/>
                  <a:pt x="928" y="176"/>
                  <a:pt x="1104" y="144"/>
                </a:cubicBezTo>
                <a:cubicBezTo>
                  <a:pt x="1280" y="112"/>
                  <a:pt x="1336" y="56"/>
                  <a:pt x="1392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4114800" y="3657600"/>
            <a:ext cx="1447800" cy="5334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768" y="192"/>
              </a:cxn>
              <a:cxn ang="0">
                <a:pos x="912" y="0"/>
              </a:cxn>
            </a:cxnLst>
            <a:rect l="0" t="0" r="r" b="b"/>
            <a:pathLst>
              <a:path w="912" h="384">
                <a:moveTo>
                  <a:pt x="0" y="384"/>
                </a:moveTo>
                <a:cubicBezTo>
                  <a:pt x="32" y="328"/>
                  <a:pt x="64" y="272"/>
                  <a:pt x="192" y="240"/>
                </a:cubicBezTo>
                <a:cubicBezTo>
                  <a:pt x="320" y="208"/>
                  <a:pt x="648" y="232"/>
                  <a:pt x="768" y="192"/>
                </a:cubicBezTo>
                <a:cubicBezTo>
                  <a:pt x="888" y="152"/>
                  <a:pt x="900" y="76"/>
                  <a:pt x="912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6019800" y="3657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V="1">
            <a:off x="6858000" y="3657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381000" y="1447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/>
              <a:t>DOS</a:t>
            </a:r>
            <a:r>
              <a:rPr lang="zh-CN" altLang="en-US" sz="2800" b="1"/>
              <a:t>下键入以下命令：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七、调试其他汇编程序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85875"/>
            <a:ext cx="321945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1700450"/>
            <a:ext cx="38195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4800" y="2971800"/>
            <a:ext cx="182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从项目中移除当前汇编程序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11942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添加新的汇编程序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5168205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/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直接编译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(Build→ Build Solution)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 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…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34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39200" cy="594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5340" name="Group 44"/>
          <p:cNvGrpSpPr>
            <a:grpSpLocks/>
          </p:cNvGrpSpPr>
          <p:nvPr/>
        </p:nvGrpSpPr>
        <p:grpSpPr bwMode="auto">
          <a:xfrm>
            <a:off x="2514600" y="3594100"/>
            <a:ext cx="1084263" cy="366713"/>
            <a:chOff x="384" y="2208"/>
            <a:chExt cx="683" cy="231"/>
          </a:xfrm>
        </p:grpSpPr>
        <p:sp>
          <p:nvSpPr>
            <p:cNvPr id="55336" name="Text Box 40"/>
            <p:cNvSpPr txBox="1">
              <a:spLocks noChangeArrowheads="1"/>
            </p:cNvSpPr>
            <p:nvPr/>
          </p:nvSpPr>
          <p:spPr bwMode="auto">
            <a:xfrm>
              <a:off x="384" y="2208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66"/>
                  </a:solidFill>
                </a:rPr>
                <a:t>&amp;source</a:t>
              </a:r>
            </a:p>
          </p:txBody>
        </p:sp>
        <p:sp>
          <p:nvSpPr>
            <p:cNvPr id="55339" name="Freeform 43"/>
            <p:cNvSpPr>
              <a:spLocks/>
            </p:cNvSpPr>
            <p:nvPr/>
          </p:nvSpPr>
          <p:spPr bwMode="auto">
            <a:xfrm>
              <a:off x="1000" y="2268"/>
              <a:ext cx="67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20"/>
                </a:cxn>
                <a:cxn ang="0">
                  <a:pos x="44" y="104"/>
                </a:cxn>
              </a:cxnLst>
              <a:rect l="0" t="0" r="r" b="b"/>
              <a:pathLst>
                <a:path w="67" h="104">
                  <a:moveTo>
                    <a:pt x="0" y="0"/>
                  </a:moveTo>
                  <a:cubicBezTo>
                    <a:pt x="26" y="1"/>
                    <a:pt x="53" y="3"/>
                    <a:pt x="60" y="20"/>
                  </a:cubicBezTo>
                  <a:cubicBezTo>
                    <a:pt x="67" y="37"/>
                    <a:pt x="55" y="70"/>
                    <a:pt x="44" y="104"/>
                  </a:cubicBezTo>
                </a:path>
              </a:pathLst>
            </a:custGeom>
            <a:noFill/>
            <a:ln w="1905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41" name="AutoShape 45"/>
          <p:cNvSpPr>
            <a:spLocks noChangeArrowheads="1"/>
          </p:cNvSpPr>
          <p:nvPr/>
        </p:nvSpPr>
        <p:spPr bwMode="auto">
          <a:xfrm>
            <a:off x="2508250" y="3949700"/>
            <a:ext cx="685800" cy="2159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47815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3944938" y="6200775"/>
            <a:ext cx="31591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3146425" y="6200775"/>
            <a:ext cx="352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S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193040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O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4394200" y="6200775"/>
            <a:ext cx="3508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233680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27495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I</a:t>
            </a:r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5623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Z</a:t>
            </a:r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 flipV="1">
            <a:off x="21336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 flipV="1">
            <a:off x="25209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 flipV="1">
            <a:off x="29337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flipV="1">
            <a:off x="33274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 flipV="1">
            <a:off x="37401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 flipV="1">
            <a:off x="41465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 flipV="1">
            <a:off x="45529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 flipV="1">
            <a:off x="49657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685800" y="4876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寄存器：</a:t>
            </a: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6477000" y="5105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内存变量</a:t>
            </a: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990600" y="403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内存：</a:t>
            </a:r>
          </a:p>
        </p:txBody>
      </p:sp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7239000" y="236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源代码</a:t>
            </a:r>
          </a:p>
        </p:txBody>
      </p:sp>
      <p:sp>
        <p:nvSpPr>
          <p:cNvPr id="55363" name="AutoShape 67"/>
          <p:cNvSpPr>
            <a:spLocks noChangeArrowheads="1"/>
          </p:cNvSpPr>
          <p:nvPr/>
        </p:nvSpPr>
        <p:spPr bwMode="auto">
          <a:xfrm>
            <a:off x="2185988" y="1600200"/>
            <a:ext cx="638175" cy="182563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3460750" y="1758950"/>
            <a:ext cx="1949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>
            <a:off x="7258050" y="43307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67" name="Rectangle 71"/>
          <p:cNvSpPr>
            <a:spLocks noGrp="1" noChangeArrowheads="1"/>
          </p:cNvSpPr>
          <p:nvPr>
            <p:ph type="title"/>
          </p:nvPr>
        </p:nvSpPr>
        <p:spPr>
          <a:xfrm>
            <a:off x="3962400" y="533400"/>
            <a:ext cx="4953000" cy="914400"/>
          </a:xfrm>
          <a:solidFill>
            <a:srgbClr val="FFEF66">
              <a:alpha val="39999"/>
            </a:srgbClr>
          </a:solidFill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en-US" altLang="zh-CN" sz="2800" b="1">
                <a:solidFill>
                  <a:srgbClr val="0000FF"/>
                </a:solidFill>
              </a:rPr>
              <a:t>Visual Studio Debugger</a:t>
            </a:r>
            <a:br>
              <a:rPr lang="en-US" altLang="zh-CN" sz="2800" b="1">
                <a:solidFill>
                  <a:srgbClr val="0000FF"/>
                </a:solidFill>
              </a:rPr>
            </a:br>
            <a:r>
              <a:rPr lang="zh-CN" altLang="en-US" sz="2800" b="1">
                <a:solidFill>
                  <a:srgbClr val="0000FF"/>
                </a:solidFill>
              </a:rPr>
              <a:t>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位汇编语言程序：</a:t>
            </a:r>
          </a:p>
        </p:txBody>
      </p:sp>
      <p:sp>
        <p:nvSpPr>
          <p:cNvPr id="55368" name="Line 72"/>
          <p:cNvSpPr>
            <a:spLocks noChangeShapeType="1"/>
          </p:cNvSpPr>
          <p:nvPr/>
        </p:nvSpPr>
        <p:spPr bwMode="auto">
          <a:xfrm>
            <a:off x="2654300" y="4311650"/>
            <a:ext cx="4298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动作按钮: 信息 31">
            <a:hlinkClick r:id="rId3" action="ppaction://hlinksldjump" highlightClick="1"/>
          </p:cNvPr>
          <p:cNvSpPr/>
          <p:nvPr/>
        </p:nvSpPr>
        <p:spPr>
          <a:xfrm>
            <a:off x="5334000" y="6248400"/>
            <a:ext cx="381000" cy="38100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idx="1"/>
          </p:nvPr>
        </p:nvSpPr>
        <p:spPr>
          <a:xfrm>
            <a:off x="6858000" y="1447800"/>
            <a:ext cx="19050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调试界面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en-US" altLang="zh-CN" sz="3600" b="1">
                <a:solidFill>
                  <a:srgbClr val="0000FF"/>
                </a:solidFill>
              </a:rPr>
              <a:t>Visual Studio Debugger</a:t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32</a:t>
            </a:r>
            <a:r>
              <a:rPr lang="zh-CN" altLang="en-US" sz="3600" b="1">
                <a:solidFill>
                  <a:srgbClr val="0000FF"/>
                </a:solidFill>
              </a:rPr>
              <a:t>位汇编语言程序：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3352800" cy="1752600"/>
          </a:xfrm>
          <a:solidFill>
            <a:srgbClr val="CCFF99"/>
          </a:solidFill>
          <a:ln w="28575">
            <a:solidFill>
              <a:srgbClr val="FF66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265113" indent="-265113">
              <a:spcBef>
                <a:spcPct val="10000"/>
              </a:spcBef>
              <a:buFontTx/>
              <a:buNone/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快捷键：</a:t>
            </a:r>
          </a:p>
          <a:p>
            <a:pPr marL="265113" indent="-265113"/>
            <a:r>
              <a:rPr lang="en-US" altLang="zh-CN" sz="2800" b="1" dirty="0"/>
              <a:t>Step Over (F10)</a:t>
            </a:r>
          </a:p>
          <a:p>
            <a:pPr marL="265113" indent="-265113"/>
            <a:r>
              <a:rPr lang="en-US" altLang="zh-CN" sz="2800" b="1" dirty="0"/>
              <a:t>Step Into (F11)</a:t>
            </a:r>
            <a:endParaRPr lang="en-US" altLang="zh-CN" sz="3600" b="1" dirty="0">
              <a:solidFill>
                <a:srgbClr val="006600"/>
              </a:solidFill>
              <a:ea typeface="楷体_GB2312" pitchFamily="49" charset="-122"/>
            </a:endParaRPr>
          </a:p>
        </p:txBody>
      </p:sp>
      <p:graphicFrame>
        <p:nvGraphicFramePr>
          <p:cNvPr id="53317" name="Group 69"/>
          <p:cNvGraphicFramePr>
            <a:graphicFrameLocks noGrp="1"/>
          </p:cNvGraphicFramePr>
          <p:nvPr/>
        </p:nvGraphicFramePr>
        <p:xfrm>
          <a:off x="3886200" y="1895475"/>
          <a:ext cx="45720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2438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Flag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Abbreviation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irection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EI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PL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ZR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ux 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3733800" y="12192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标志位的表示方法：</a:t>
            </a:r>
          </a:p>
        </p:txBody>
      </p:sp>
      <p:sp>
        <p:nvSpPr>
          <p:cNvPr id="6" name="动作按钮: 上一张 5">
            <a:hlinkClick r:id="" action="ppaction://hlinkshowjump?jump=lastslideviewed" highlightClick="1"/>
          </p:cNvPr>
          <p:cNvSpPr/>
          <p:nvPr/>
        </p:nvSpPr>
        <p:spPr>
          <a:xfrm>
            <a:off x="457200" y="1676400"/>
            <a:ext cx="457200" cy="457200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848600" cy="8382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00FF"/>
                </a:solidFill>
                <a:ea typeface="楷体_GB2312" pitchFamily="49" charset="-122"/>
              </a:rPr>
              <a:t>32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位汇编程序的编译及链接：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8153400" cy="28194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ML -Zi -c -Fl -coff </a:t>
            </a:r>
            <a:r>
              <a:rPr lang="zh-CN" altLang="en-US" sz="2800" b="1"/>
              <a:t>文件名</a:t>
            </a:r>
            <a:r>
              <a:rPr lang="en-US" altLang="zh-CN" sz="2800" b="1"/>
              <a:t>.asm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LINK32 </a:t>
            </a:r>
            <a:r>
              <a:rPr lang="zh-CN" altLang="en-US" sz="2800" b="1"/>
              <a:t>文件名</a:t>
            </a:r>
            <a:r>
              <a:rPr lang="en-US" altLang="zh-CN" sz="2800" b="1"/>
              <a:t>.obj irvine32.lib kernel32.lib</a:t>
            </a:r>
            <a:br>
              <a:rPr lang="en-US" altLang="zh-CN" sz="2800" b="1"/>
            </a:br>
            <a:r>
              <a:rPr lang="en-US" altLang="zh-CN" sz="2800" b="1"/>
              <a:t>    /SUBSYSTEM:CONSOLE /DEBUG</a:t>
            </a:r>
            <a:endParaRPr lang="en-US" altLang="zh-CN" sz="2800"/>
          </a:p>
        </p:txBody>
      </p:sp>
      <p:sp>
        <p:nvSpPr>
          <p:cNvPr id="4" name="TextBox 3"/>
          <p:cNvSpPr txBox="1"/>
          <p:nvPr/>
        </p:nvSpPr>
        <p:spPr>
          <a:xfrm>
            <a:off x="6629400" y="50540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在同一行</a:t>
            </a:r>
            <a:endParaRPr lang="zh-CN" altLang="en-US" sz="3200" b="1" dirty="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7086600" y="4419600"/>
            <a:ext cx="1295400" cy="228600"/>
          </a:xfrm>
          <a:prstGeom prst="straightConnector1">
            <a:avLst/>
          </a:prstGeom>
          <a:ln w="22225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6934200" y="4343400"/>
            <a:ext cx="838200" cy="838200"/>
          </a:xfrm>
          <a:prstGeom prst="straightConnector1">
            <a:avLst/>
          </a:prstGeom>
          <a:ln w="22225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838200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000099"/>
                </a:solidFill>
              </a:rPr>
              <a:t>建立</a:t>
            </a:r>
            <a:r>
              <a:rPr lang="zh-CN" altLang="en-US" sz="3600" b="1" dirty="0" smtClean="0">
                <a:solidFill>
                  <a:srgbClr val="CC0066"/>
                </a:solidFill>
              </a:rPr>
              <a:t>调试环境</a:t>
            </a:r>
            <a:r>
              <a:rPr lang="en-US" altLang="zh-CN" sz="3600" b="1" dirty="0" smtClean="0">
                <a:solidFill>
                  <a:srgbClr val="CC0066"/>
                </a:solidFill>
              </a:rPr>
              <a:t>(Debugger)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，可以：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51816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/>
              <a:t>单</a:t>
            </a:r>
            <a:r>
              <a:rPr lang="zh-CN" altLang="en-US" sz="2800" b="1" dirty="0" smtClean="0"/>
              <a:t>步执行程序；</a:t>
            </a:r>
            <a:endParaRPr lang="en-US" altLang="zh-CN" sz="2800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/>
              <a:t>设置断点；</a:t>
            </a:r>
            <a:endParaRPr lang="en-US" altLang="zh-CN" sz="2800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/>
              <a:t>程序执行过程中，</a:t>
            </a:r>
            <a:endParaRPr lang="en-US" altLang="zh-CN" sz="2800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修改</a:t>
            </a:r>
            <a:r>
              <a:rPr lang="en-US" altLang="zh-CN" b="1" dirty="0" smtClean="0"/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寄存器</a:t>
            </a:r>
            <a:r>
              <a:rPr lang="zh-CN" altLang="en-US" b="1" dirty="0" smtClean="0"/>
              <a:t>内容；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修改</a:t>
            </a:r>
            <a:r>
              <a:rPr lang="zh-CN" altLang="en-US" b="1" dirty="0" smtClean="0">
                <a:solidFill>
                  <a:srgbClr val="FF0000"/>
                </a:solidFill>
              </a:rPr>
              <a:t>内存变量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zh-CN" altLang="en-US" b="1" dirty="0" smtClean="0">
                <a:solidFill>
                  <a:srgbClr val="FF0000"/>
                </a:solidFill>
              </a:rPr>
              <a:t>堆栈</a:t>
            </a:r>
            <a:r>
              <a:rPr lang="zh-CN" altLang="en-US" b="1" dirty="0" smtClean="0"/>
              <a:t>内容；</a:t>
            </a:r>
            <a:endParaRPr lang="en-US" altLang="zh-CN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>
                <a:latin typeface="+mn-ea"/>
              </a:rPr>
              <a:t>……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99"/>
                </a:solidFill>
              </a:rPr>
              <a:t>如何使用</a:t>
            </a:r>
            <a:r>
              <a:rPr lang="zh-CN" altLang="en-US" sz="3600" b="1" dirty="0" smtClean="0">
                <a:solidFill>
                  <a:srgbClr val="CC0066"/>
                </a:solidFill>
              </a:rPr>
              <a:t>调试环境</a:t>
            </a:r>
            <a:r>
              <a:rPr lang="en-US" altLang="zh-CN" sz="3600" b="1" dirty="0" smtClean="0">
                <a:solidFill>
                  <a:srgbClr val="CC0066"/>
                </a:solidFill>
              </a:rPr>
              <a:t>(Debugger)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？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1816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位实模式下的汇编程序：</a:t>
            </a:r>
            <a:endParaRPr lang="en-US" altLang="zh-CN" sz="2800" b="1" dirty="0" smtClean="0"/>
          </a:p>
          <a:p>
            <a:pPr marL="892175" lvl="1" indent="-434975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en-US" altLang="zh-CN" b="1" dirty="0" smtClean="0"/>
              <a:t>Debug debugger (debug.exe)</a:t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0000FF"/>
                </a:solidFill>
              </a:rPr>
              <a:t>DOS</a:t>
            </a:r>
            <a:r>
              <a:rPr lang="zh-CN" altLang="en-US" b="1" dirty="0" smtClean="0">
                <a:solidFill>
                  <a:srgbClr val="0000FF"/>
                </a:solidFill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</a:rPr>
              <a:t>Windows</a:t>
            </a:r>
            <a:r>
              <a:rPr lang="zh-CN" altLang="en-US" b="1" dirty="0" smtClean="0">
                <a:solidFill>
                  <a:srgbClr val="0000FF"/>
                </a:solidFill>
              </a:rPr>
              <a:t>自带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1162050" lvl="2" indent="-304800">
              <a:buClr>
                <a:srgbClr val="008000"/>
              </a:buClr>
              <a:buSzPct val="70000"/>
              <a:buFont typeface="Wingdings" pitchFamily="2" charset="2"/>
              <a:buChar char="p"/>
            </a:pPr>
            <a:r>
              <a:rPr lang="zh-CN" altLang="en-US" sz="2800" b="1" dirty="0"/>
              <a:t>不</a:t>
            </a:r>
            <a:r>
              <a:rPr lang="zh-CN" altLang="en-US" sz="2800" b="1" dirty="0" smtClean="0"/>
              <a:t>支持符号地址；</a:t>
            </a:r>
            <a:endParaRPr lang="en-US" altLang="zh-CN" sz="2800" b="1" dirty="0" smtClean="0"/>
          </a:p>
          <a:p>
            <a:pPr marL="1162050" lvl="2" indent="-304800">
              <a:buClr>
                <a:srgbClr val="008000"/>
              </a:buClr>
              <a:buSzPct val="70000"/>
              <a:buFont typeface="Wingdings" pitchFamily="2" charset="2"/>
              <a:buChar char="p"/>
            </a:pPr>
            <a:r>
              <a:rPr lang="zh-CN" altLang="en-US" sz="2800" b="1" dirty="0"/>
              <a:t>不</a:t>
            </a:r>
            <a:r>
              <a:rPr lang="zh-CN" altLang="en-US" sz="2800" b="1" dirty="0" smtClean="0"/>
              <a:t>支持</a:t>
            </a: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位寄存器。</a:t>
            </a:r>
            <a:endParaRPr lang="en-US" altLang="zh-CN" sz="2800" b="1" dirty="0" smtClean="0"/>
          </a:p>
          <a:p>
            <a:pPr marL="892175" lvl="1" indent="-434975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en-US" altLang="zh-CN" b="1" dirty="0" smtClean="0"/>
              <a:t>CodeView debugger (cv.exe)</a:t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0000FF"/>
                </a:solidFill>
              </a:rPr>
              <a:t>1985</a:t>
            </a:r>
            <a:r>
              <a:rPr lang="zh-CN" altLang="en-US" b="1" dirty="0" smtClean="0">
                <a:solidFill>
                  <a:srgbClr val="0000FF"/>
                </a:solidFill>
              </a:rPr>
              <a:t>～</a:t>
            </a:r>
            <a:r>
              <a:rPr lang="en-US" altLang="zh-CN" b="1" dirty="0" smtClean="0">
                <a:solidFill>
                  <a:srgbClr val="0000FF"/>
                </a:solidFill>
              </a:rPr>
              <a:t>1992</a:t>
            </a:r>
            <a:r>
              <a:rPr lang="zh-CN" altLang="en-US" b="1" dirty="0" smtClean="0">
                <a:solidFill>
                  <a:srgbClr val="0000FF"/>
                </a:solidFill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</a:rPr>
              <a:t>MASM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位汇编程序：</a:t>
            </a:r>
            <a:endParaRPr lang="en-US" altLang="zh-CN" sz="2800" b="1" dirty="0" smtClean="0"/>
          </a:p>
          <a:p>
            <a:pPr marL="355600" lvl="1" indent="0">
              <a:buClr>
                <a:srgbClr val="000099"/>
              </a:buClr>
              <a:buSzPct val="75000"/>
              <a:buNone/>
            </a:pPr>
            <a:r>
              <a:rPr lang="en-US" altLang="zh-CN" b="1" dirty="0" smtClean="0"/>
              <a:t>Microsoft Visual Studio 2005/2008 debugger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5410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+mn-lt"/>
                <a:ea typeface="+mn-ea"/>
              </a:rPr>
              <a:t>/2010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DOS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环境下利用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Code View</a:t>
            </a:r>
            <a:r>
              <a:rPr lang="en-US" altLang="zh-CN" sz="3600" b="1">
                <a:solidFill>
                  <a:srgbClr val="0000FF"/>
                </a:solidFill>
              </a:rPr>
              <a:t/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16</a:t>
            </a:r>
            <a:r>
              <a:rPr lang="zh-CN" altLang="en-US" sz="3600" b="1">
                <a:solidFill>
                  <a:srgbClr val="0000FF"/>
                </a:solidFill>
              </a:rPr>
              <a:t>位汇编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0"/>
            <a:ext cx="4343400" cy="685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/>
              <a:t>CV ADDSUB3R.EXE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8575"/>
            <a:ext cx="6362700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DOS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环境下利用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Code View</a:t>
            </a:r>
            <a:r>
              <a:rPr lang="en-US" altLang="zh-CN" sz="3600" b="1">
                <a:solidFill>
                  <a:srgbClr val="0000FF"/>
                </a:solidFill>
              </a:rPr>
              <a:t/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16</a:t>
            </a:r>
            <a:r>
              <a:rPr lang="zh-CN" altLang="en-US" sz="3600" b="1">
                <a:solidFill>
                  <a:srgbClr val="0000FF"/>
                </a:solidFill>
              </a:rPr>
              <a:t>位汇编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0"/>
            <a:ext cx="4343400" cy="685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dirty="0"/>
              <a:t>CV </a:t>
            </a:r>
            <a:r>
              <a:rPr lang="en-US" altLang="zh-CN" dirty="0" smtClean="0"/>
              <a:t>ADDSUBR.EXE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06986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315200" cy="5334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黑体" pitchFamily="49" charset="-122"/>
              </a:rPr>
              <a:t>CodeView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或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49" charset="-122"/>
              </a:rPr>
              <a:t>Debug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下标志位的表示方法：</a:t>
            </a:r>
            <a:endParaRPr lang="zh-CN" altLang="en-US" sz="2800" b="1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310640"/>
          <a:ext cx="7543800" cy="4175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338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6600"/>
                          </a:solidFill>
                        </a:rPr>
                        <a:t>Set</a:t>
                      </a:r>
                      <a:endParaRPr lang="zh-CN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6600"/>
                          </a:solidFill>
                        </a:rPr>
                        <a:t>Clear</a:t>
                      </a:r>
                      <a:endParaRPr lang="zh-CN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OV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Overflow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overflow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Direction Down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Direction Up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EI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＝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Interrupts Enabled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Interrupts Disabled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Sign Flag negative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Sign Flag Positive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ZR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NZ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Not Zero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Auxiliary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Auxiliary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Odd Parity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Even Parity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CY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＝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Carry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66"/>
          </a:solidFill>
          <a:headEnd type="none" w="med" len="med"/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0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1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2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3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4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5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6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7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2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3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4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5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6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7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8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9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838</Words>
  <Application>Microsoft Office PowerPoint</Application>
  <PresentationFormat>全屏显示(4:3)</PresentationFormat>
  <Paragraphs>166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黑体</vt:lpstr>
      <vt:lpstr>楷体</vt:lpstr>
      <vt:lpstr>楷体_GB2312</vt:lpstr>
      <vt:lpstr>宋体</vt:lpstr>
      <vt:lpstr>Comic Sans MS</vt:lpstr>
      <vt:lpstr>Wingdings</vt:lpstr>
      <vt:lpstr>Crayons</vt:lpstr>
      <vt:lpstr>汇编语言的编译及调试环境</vt:lpstr>
      <vt:lpstr>C:\Autoexec.bat文件</vt:lpstr>
      <vt:lpstr>16位汇编程序的编译及链接：</vt:lpstr>
      <vt:lpstr>32位汇编程序的编译及链接：</vt:lpstr>
      <vt:lpstr>建立调试环境(Debugger)，可以：</vt:lpstr>
      <vt:lpstr>如何使用调试环境(Debugger)？</vt:lpstr>
      <vt:lpstr>在DOS环境下利用Code View 调试16位汇编：</vt:lpstr>
      <vt:lpstr>在DOS环境下利用Code View 调试16位汇编：</vt:lpstr>
      <vt:lpstr>CodeView或Debug下标志位的表示方法：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2015环境下调试32位汇编：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PowerPoint 演示文稿</vt:lpstr>
      <vt:lpstr>在Visual Studio 2008环境下调试32位汇编：</vt:lpstr>
      <vt:lpstr>利用Visual Studio Debugger 调试32位汇编语言程序：</vt:lpstr>
      <vt:lpstr>利用Visual Studio Debugger 调试32位汇编语言程序：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汇编语言的编译及调试环境</dc:subject>
  <dc:creator>车向泉</dc:creator>
  <cp:keywords>Visual Studio, Debugger</cp:keywords>
  <dc:description>如何建立汇编语言的编译及调试环境。</dc:description>
  <cp:lastModifiedBy>车向泉</cp:lastModifiedBy>
  <cp:revision>38</cp:revision>
  <cp:lastPrinted>1601-01-01T00:00:00Z</cp:lastPrinted>
  <dcterms:created xsi:type="dcterms:W3CDTF">1601-01-01T00:00:00Z</dcterms:created>
  <dcterms:modified xsi:type="dcterms:W3CDTF">2015-10-27T03:06:15Z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