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9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EBFF"/>
    <a:srgbClr val="FFCCFF"/>
    <a:srgbClr val="008000"/>
    <a:srgbClr val="FF6600"/>
    <a:srgbClr val="CCFF99"/>
    <a:srgbClr val="CCFFFF"/>
    <a:srgbClr val="D60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>
      <p:cViewPr varScale="1">
        <p:scale>
          <a:sx n="108" d="100"/>
          <a:sy n="108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87B6-136C-467A-9E81-25294382AE5A}" type="datetimeFigureOut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9021E-3B08-4672-A1F7-FF6C45920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93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9021E-3B08-4672-A1F7-FF6C459203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2017年12月22日星期五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21:55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08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3C7C95C-7CFE-4C17-B8DE-CC0686CE4C63}" type="datetime1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34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089EC34-C451-423A-83D6-A71A92265C70}" type="datetime1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35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1858F1-1986-4B1F-91A8-20FCB0102974}" type="datetime1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46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7824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fld id="{80A3591D-9C67-4FA0-B557-8790943F6A32}" type="datetime1">
              <a:rPr lang="zh-CN" altLang="en-US" smtClean="0"/>
              <a:t>2017/12/22 Friday</a:t>
            </a:fld>
            <a:endParaRPr lang="zh-CN" alt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58C927EE-97D4-41F3-8822-3B8DA6E69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SRAM </a:t>
            </a:r>
            <a:r>
              <a:rPr lang="zh-CN" altLang="en-US" dirty="0" smtClean="0"/>
              <a:t>设计举例：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904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现有容量为 </a:t>
            </a:r>
            <a:r>
              <a:rPr lang="en-US" altLang="zh-CN" dirty="0" smtClean="0">
                <a:solidFill>
                  <a:srgbClr val="008000"/>
                </a:solidFill>
              </a:rPr>
              <a:t>8K×8bit </a:t>
            </a:r>
            <a:r>
              <a:rPr lang="zh-CN" altLang="en-US" dirty="0" smtClean="0"/>
              <a:t>的 </a:t>
            </a:r>
            <a:r>
              <a:rPr lang="en-US" altLang="zh-CN" dirty="0" smtClean="0">
                <a:solidFill>
                  <a:srgbClr val="008000"/>
                </a:solidFill>
              </a:rPr>
              <a:t>SRAM </a:t>
            </a:r>
            <a:r>
              <a:rPr lang="zh-CN" altLang="en-US" dirty="0" smtClean="0"/>
              <a:t>芯片。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>
                <a:solidFill>
                  <a:srgbClr val="D60093"/>
                </a:solidFill>
              </a:rPr>
              <a:t>8086</a:t>
            </a:r>
            <a:r>
              <a:rPr lang="zh-CN" altLang="en-US" dirty="0" smtClean="0">
                <a:solidFill>
                  <a:srgbClr val="D60093"/>
                </a:solidFill>
              </a:rPr>
              <a:t>系统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）利用这样的芯片构成地址范围为</a:t>
            </a:r>
            <a:r>
              <a:rPr lang="en-US" altLang="zh-CN" dirty="0" smtClean="0">
                <a:solidFill>
                  <a:srgbClr val="C00000"/>
                </a:solidFill>
              </a:rPr>
              <a:t>C0000H</a:t>
            </a:r>
            <a:r>
              <a:rPr lang="zh-CN" altLang="en-US" dirty="0" smtClean="0"/>
              <a:t>～</a:t>
            </a:r>
            <a:r>
              <a:rPr lang="en-US" altLang="zh-CN" dirty="0" smtClean="0">
                <a:solidFill>
                  <a:srgbClr val="C00000"/>
                </a:solidFill>
              </a:rPr>
              <a:t>C7FFFH</a:t>
            </a:r>
            <a:r>
              <a:rPr lang="zh-CN" altLang="en-US" dirty="0" smtClean="0"/>
              <a:t>的内存，画出</a:t>
            </a:r>
            <a:r>
              <a:rPr lang="zh-CN" altLang="en-US" dirty="0" smtClean="0">
                <a:solidFill>
                  <a:srgbClr val="FF0000"/>
                </a:solidFill>
              </a:rPr>
              <a:t>最大模式</a:t>
            </a:r>
            <a:r>
              <a:rPr lang="zh-CN" altLang="en-US" dirty="0" smtClean="0"/>
              <a:t>下包括</a:t>
            </a:r>
            <a:r>
              <a:rPr lang="zh-CN" altLang="en-US" dirty="0" smtClean="0">
                <a:solidFill>
                  <a:srgbClr val="0000FF"/>
                </a:solidFill>
              </a:rPr>
              <a:t>总线驱动</a:t>
            </a:r>
            <a:r>
              <a:rPr lang="zh-CN" altLang="en-US" dirty="0" smtClean="0"/>
              <a:t>在内的此芯片与系统总线的连接图（译码器件自行选择）。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试编写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汇编语言程序，从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C0000H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依次写入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数据，直到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C7FFFH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。要求数据从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开始，每写入一个字节后数据加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，即写入数据依次为：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然后逐个单元读出比较，若有错，则在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，退出检测；若每个单元均对，则在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50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SRAM </a:t>
            </a:r>
            <a:r>
              <a:rPr lang="zh-CN" altLang="en-US" dirty="0" smtClean="0"/>
              <a:t>设计举例：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362950" cy="1008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现有容量为 </a:t>
            </a:r>
            <a:r>
              <a:rPr lang="en-US" altLang="zh-CN" dirty="0" smtClean="0">
                <a:solidFill>
                  <a:srgbClr val="008000"/>
                </a:solidFill>
              </a:rPr>
              <a:t>8K×8bit </a:t>
            </a:r>
            <a:r>
              <a:rPr lang="zh-CN" altLang="en-US" dirty="0" smtClean="0"/>
              <a:t>的 </a:t>
            </a:r>
            <a:r>
              <a:rPr lang="en-US" altLang="zh-CN" dirty="0" smtClean="0">
                <a:solidFill>
                  <a:srgbClr val="008000"/>
                </a:solidFill>
              </a:rPr>
              <a:t>SRAM </a:t>
            </a:r>
            <a:r>
              <a:rPr lang="zh-CN" altLang="en-US" dirty="0" smtClean="0"/>
              <a:t>芯片。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构成</a:t>
            </a:r>
            <a:r>
              <a:rPr lang="en-US" altLang="zh-CN" dirty="0" smtClean="0">
                <a:solidFill>
                  <a:srgbClr val="D60093"/>
                </a:solidFill>
              </a:rPr>
              <a:t>8086</a:t>
            </a:r>
            <a:r>
              <a:rPr lang="zh-CN" altLang="en-US" dirty="0" smtClean="0">
                <a:solidFill>
                  <a:srgbClr val="D60093"/>
                </a:solidFill>
              </a:rPr>
              <a:t>系统</a:t>
            </a:r>
            <a:r>
              <a:rPr lang="zh-CN" altLang="en-US" dirty="0" smtClean="0"/>
              <a:t>内存，地址范围</a:t>
            </a:r>
            <a:r>
              <a:rPr lang="en-US" altLang="zh-CN" dirty="0" smtClean="0">
                <a:solidFill>
                  <a:srgbClr val="C00000"/>
                </a:solidFill>
              </a:rPr>
              <a:t>C0000H</a:t>
            </a:r>
            <a:r>
              <a:rPr lang="zh-CN" altLang="en-US" dirty="0" smtClean="0"/>
              <a:t>～</a:t>
            </a:r>
            <a:r>
              <a:rPr lang="en-US" altLang="zh-CN" dirty="0" smtClean="0">
                <a:solidFill>
                  <a:srgbClr val="C00000"/>
                </a:solidFill>
              </a:rPr>
              <a:t>C7FFFH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56209" y="3573016"/>
            <a:ext cx="8362950" cy="59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kern="0" dirty="0"/>
              <a:t>内存地址</a:t>
            </a:r>
            <a:r>
              <a:rPr lang="zh-CN" altLang="en-US" kern="0" dirty="0" smtClean="0"/>
              <a:t>分析：</a:t>
            </a:r>
            <a:endParaRPr lang="zh-CN" altLang="en-US" kern="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47755"/>
              </p:ext>
            </p:extLst>
          </p:nvPr>
        </p:nvGraphicFramePr>
        <p:xfrm>
          <a:off x="539552" y="4104582"/>
          <a:ext cx="8208915" cy="2003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  <a:gridCol w="547261"/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baseline="-25000" dirty="0" smtClean="0">
                          <a:latin typeface="+mn-lt"/>
                        </a:rPr>
                        <a:t>19</a:t>
                      </a:r>
                      <a:endParaRPr lang="zh-CN" altLang="en-US" sz="2400" b="1" baseline="-25000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lt"/>
                        </a:rPr>
                        <a:t>～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24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lt"/>
                        </a:rPr>
                        <a:t>～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1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0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lt"/>
                        </a:rPr>
                        <a:t>～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+mn-lt"/>
                        </a:rPr>
                        <a:t>0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～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+mn-lt"/>
                        </a:rPr>
                        <a:t>1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3825286" y="4163558"/>
            <a:ext cx="4392488" cy="1958694"/>
          </a:xfrm>
          <a:prstGeom prst="roundRect">
            <a:avLst>
              <a:gd name="adj" fmla="val 9920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95536" y="1556792"/>
            <a:ext cx="85689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</a:p>
          <a:p>
            <a:pPr marL="0" indent="0"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C8000H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C0000H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8000H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32K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需要芯片片数＝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32KB/8KB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片。</a:t>
            </a:r>
            <a:endParaRPr lang="en-US" altLang="zh-CN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地址线：</a:t>
            </a:r>
            <a:r>
              <a:rPr lang="en-US" altLang="zh-C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，数据线：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179"/>
          <p:cNvSpPr>
            <a:spLocks noChangeShapeType="1"/>
          </p:cNvSpPr>
          <p:nvPr/>
        </p:nvSpPr>
        <p:spPr bwMode="auto">
          <a:xfrm>
            <a:off x="2339752" y="5013176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Line 180"/>
          <p:cNvSpPr>
            <a:spLocks noChangeShapeType="1"/>
          </p:cNvSpPr>
          <p:nvPr/>
        </p:nvSpPr>
        <p:spPr bwMode="auto">
          <a:xfrm>
            <a:off x="2339752" y="5733256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999218" y="6020999"/>
            <a:ext cx="2881312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可用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3-8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译码器实现</a:t>
            </a:r>
          </a:p>
        </p:txBody>
      </p:sp>
    </p:spTree>
    <p:extLst>
      <p:ext uri="{BB962C8B-B14F-4D97-AF65-F5344CB8AC3E}">
        <p14:creationId xmlns:p14="http://schemas.microsoft.com/office/powerpoint/2010/main" val="1791028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2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 bwMode="auto">
          <a:xfrm>
            <a:off x="366638" y="116632"/>
            <a:ext cx="4628938" cy="249957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8" name="矩形 437"/>
          <p:cNvSpPr/>
          <p:nvPr/>
        </p:nvSpPr>
        <p:spPr bwMode="auto">
          <a:xfrm>
            <a:off x="5124649" y="121723"/>
            <a:ext cx="3838054" cy="6632760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" name="矩形 436"/>
          <p:cNvSpPr/>
          <p:nvPr/>
        </p:nvSpPr>
        <p:spPr bwMode="auto">
          <a:xfrm>
            <a:off x="704668" y="4516914"/>
            <a:ext cx="4306267" cy="223756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6" name="矩形 435"/>
          <p:cNvSpPr/>
          <p:nvPr/>
        </p:nvSpPr>
        <p:spPr bwMode="auto">
          <a:xfrm>
            <a:off x="704668" y="2619726"/>
            <a:ext cx="4297221" cy="1823009"/>
          </a:xfrm>
          <a:prstGeom prst="rect">
            <a:avLst/>
          </a:prstGeom>
          <a:noFill/>
          <a:ln w="12700" cap="flat" cmpd="sng" algn="ctr">
            <a:solidFill>
              <a:srgbClr val="00FF99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8" name="Rectangle 305"/>
          <p:cNvSpPr>
            <a:spLocks noChangeArrowheads="1"/>
          </p:cNvSpPr>
          <p:nvPr/>
        </p:nvSpPr>
        <p:spPr bwMode="auto">
          <a:xfrm>
            <a:off x="7671509" y="5115791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AutoShape 316"/>
          <p:cNvSpPr>
            <a:spLocks noChangeArrowheads="1"/>
          </p:cNvSpPr>
          <p:nvPr/>
        </p:nvSpPr>
        <p:spPr bwMode="auto">
          <a:xfrm flipH="1">
            <a:off x="6580133" y="578194"/>
            <a:ext cx="1088918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2" name="Rectangle 305"/>
          <p:cNvSpPr>
            <a:spLocks noChangeArrowheads="1"/>
          </p:cNvSpPr>
          <p:nvPr/>
        </p:nvSpPr>
        <p:spPr bwMode="auto">
          <a:xfrm>
            <a:off x="7669051" y="285577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" name="Text Box 306"/>
          <p:cNvSpPr txBox="1">
            <a:spLocks noChangeArrowheads="1"/>
          </p:cNvSpPr>
          <p:nvPr/>
        </p:nvSpPr>
        <p:spPr bwMode="auto">
          <a:xfrm>
            <a:off x="7597614" y="21682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" name="Text Box 307"/>
          <p:cNvSpPr txBox="1">
            <a:spLocks noChangeArrowheads="1"/>
          </p:cNvSpPr>
          <p:nvPr/>
        </p:nvSpPr>
        <p:spPr bwMode="auto">
          <a:xfrm>
            <a:off x="7597614" y="43961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15" name="Text Box 308"/>
          <p:cNvSpPr txBox="1">
            <a:spLocks noChangeArrowheads="1"/>
          </p:cNvSpPr>
          <p:nvPr/>
        </p:nvSpPr>
        <p:spPr bwMode="auto">
          <a:xfrm>
            <a:off x="7619130" y="101923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6" name="Text Box 311"/>
          <p:cNvSpPr txBox="1">
            <a:spLocks noChangeArrowheads="1"/>
          </p:cNvSpPr>
          <p:nvPr/>
        </p:nvSpPr>
        <p:spPr bwMode="auto">
          <a:xfrm>
            <a:off x="7630756" y="1382152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7" name="Line 313"/>
          <p:cNvSpPr>
            <a:spLocks noChangeShapeType="1"/>
          </p:cNvSpPr>
          <p:nvPr/>
        </p:nvSpPr>
        <p:spPr bwMode="auto">
          <a:xfrm>
            <a:off x="7724586" y="1457609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Line 314"/>
          <p:cNvSpPr>
            <a:spLocks noChangeShapeType="1"/>
          </p:cNvSpPr>
          <p:nvPr/>
        </p:nvSpPr>
        <p:spPr bwMode="auto">
          <a:xfrm>
            <a:off x="7712792" y="109543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7635714" y="75500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7738901" y="83120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6546917" y="328418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9" name="Line 309"/>
          <p:cNvSpPr>
            <a:spLocks noChangeShapeType="1"/>
          </p:cNvSpPr>
          <p:nvPr/>
        </p:nvSpPr>
        <p:spPr bwMode="auto">
          <a:xfrm flipV="1">
            <a:off x="6491331" y="927782"/>
            <a:ext cx="117772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" name="Line 309"/>
          <p:cNvSpPr>
            <a:spLocks noChangeShapeType="1"/>
          </p:cNvSpPr>
          <p:nvPr/>
        </p:nvSpPr>
        <p:spPr bwMode="auto">
          <a:xfrm flipV="1">
            <a:off x="6546917" y="1195152"/>
            <a:ext cx="11221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" name="Line 309"/>
          <p:cNvSpPr>
            <a:spLocks noChangeShapeType="1"/>
          </p:cNvSpPr>
          <p:nvPr/>
        </p:nvSpPr>
        <p:spPr bwMode="auto">
          <a:xfrm flipV="1">
            <a:off x="6968219" y="1567197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9" name="Rectangle 305"/>
          <p:cNvSpPr>
            <a:spLocks noChangeArrowheads="1"/>
          </p:cNvSpPr>
          <p:nvPr/>
        </p:nvSpPr>
        <p:spPr bwMode="auto">
          <a:xfrm>
            <a:off x="2260939" y="181604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00" name="Text Box 306"/>
          <p:cNvSpPr txBox="1">
            <a:spLocks noChangeArrowheads="1"/>
          </p:cNvSpPr>
          <p:nvPr/>
        </p:nvSpPr>
        <p:spPr bwMode="auto">
          <a:xfrm>
            <a:off x="2217409" y="147986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1" name="Text Box 315"/>
          <p:cNvSpPr txBox="1">
            <a:spLocks noChangeArrowheads="1"/>
          </p:cNvSpPr>
          <p:nvPr/>
        </p:nvSpPr>
        <p:spPr bwMode="auto">
          <a:xfrm>
            <a:off x="2884669" y="858695"/>
            <a:ext cx="1039259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2" name="Text Box 317"/>
          <p:cNvSpPr txBox="1">
            <a:spLocks noChangeArrowheads="1"/>
          </p:cNvSpPr>
          <p:nvPr/>
        </p:nvSpPr>
        <p:spPr bwMode="auto">
          <a:xfrm>
            <a:off x="2203034" y="456387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104" name="Text Box 318"/>
          <p:cNvSpPr txBox="1">
            <a:spLocks noChangeArrowheads="1"/>
          </p:cNvSpPr>
          <p:nvPr/>
        </p:nvSpPr>
        <p:spPr bwMode="auto">
          <a:xfrm>
            <a:off x="2212731" y="902724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105" name="Line 319"/>
          <p:cNvSpPr>
            <a:spLocks noChangeShapeType="1"/>
          </p:cNvSpPr>
          <p:nvPr/>
        </p:nvSpPr>
        <p:spPr bwMode="auto">
          <a:xfrm>
            <a:off x="2305099" y="968340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4" name="Rectangle 305"/>
          <p:cNvSpPr>
            <a:spLocks noChangeArrowheads="1"/>
          </p:cNvSpPr>
          <p:nvPr/>
        </p:nvSpPr>
        <p:spPr bwMode="auto">
          <a:xfrm>
            <a:off x="2265452" y="2833110"/>
            <a:ext cx="681400" cy="1530265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15" name="Text Box 315"/>
          <p:cNvSpPr txBox="1">
            <a:spLocks noChangeArrowheads="1"/>
          </p:cNvSpPr>
          <p:nvPr/>
        </p:nvSpPr>
        <p:spPr bwMode="auto">
          <a:xfrm>
            <a:off x="1969746" y="2526145"/>
            <a:ext cx="166615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74LS244×3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片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16" name="组合 284"/>
          <p:cNvGrpSpPr/>
          <p:nvPr/>
        </p:nvGrpSpPr>
        <p:grpSpPr>
          <a:xfrm>
            <a:off x="2553784" y="4017042"/>
            <a:ext cx="434040" cy="369332"/>
            <a:chOff x="467544" y="4437112"/>
            <a:chExt cx="504056" cy="428910"/>
          </a:xfrm>
        </p:grpSpPr>
        <p:sp>
          <p:nvSpPr>
            <p:cNvPr id="117" name="Text Box 318"/>
            <p:cNvSpPr txBox="1">
              <a:spLocks noChangeArrowheads="1"/>
            </p:cNvSpPr>
            <p:nvPr/>
          </p:nvSpPr>
          <p:spPr bwMode="auto">
            <a:xfrm>
              <a:off x="467544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b="1" i="0" u="none" strike="noStrike" kern="0" cap="none" spc="0" normalizeH="0" baseline="-25000" noProof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8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96849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19" name="组合 287"/>
          <p:cNvGrpSpPr/>
          <p:nvPr/>
        </p:nvGrpSpPr>
        <p:grpSpPr>
          <a:xfrm>
            <a:off x="2279975" y="4013369"/>
            <a:ext cx="434040" cy="369332"/>
            <a:chOff x="467543" y="4437112"/>
            <a:chExt cx="504056" cy="428910"/>
          </a:xfrm>
        </p:grpSpPr>
        <p:sp>
          <p:nvSpPr>
            <p:cNvPr id="120" name="Text Box 318"/>
            <p:cNvSpPr txBox="1">
              <a:spLocks noChangeArrowheads="1"/>
            </p:cNvSpPr>
            <p:nvPr/>
          </p:nvSpPr>
          <p:spPr bwMode="auto">
            <a:xfrm>
              <a:off x="467543" y="4437112"/>
              <a:ext cx="504056" cy="4289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E</a:t>
              </a:r>
              <a:r>
                <a:rPr kumimoji="0" lang="en-US" altLang="zh-CN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121" name="Line 319"/>
            <p:cNvSpPr>
              <a:spLocks noChangeShapeType="1"/>
            </p:cNvSpPr>
            <p:nvPr/>
          </p:nvSpPr>
          <p:spPr bwMode="auto">
            <a:xfrm>
              <a:off x="570731" y="4513312"/>
              <a:ext cx="189610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 bwMode="auto">
          <a:xfrm rot="5400000">
            <a:off x="2412485" y="4424568"/>
            <a:ext cx="124011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/>
          <p:nvPr/>
        </p:nvCxnSpPr>
        <p:spPr bwMode="auto">
          <a:xfrm rot="5400000">
            <a:off x="2611579" y="4485551"/>
            <a:ext cx="244349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/>
          <p:nvPr/>
        </p:nvCxnSpPr>
        <p:spPr bwMode="auto">
          <a:xfrm flipH="1">
            <a:off x="2474711" y="4487387"/>
            <a:ext cx="259044" cy="0"/>
          </a:xfrm>
          <a:prstGeom prst="line">
            <a:avLst/>
          </a:prstGeom>
          <a:solidFill>
            <a:srgbClr val="9999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合 3"/>
          <p:cNvGrpSpPr/>
          <p:nvPr/>
        </p:nvGrpSpPr>
        <p:grpSpPr>
          <a:xfrm>
            <a:off x="2600223" y="4611399"/>
            <a:ext cx="272157" cy="122330"/>
            <a:chOff x="2465727" y="4969374"/>
            <a:chExt cx="248023" cy="115810"/>
          </a:xfrm>
        </p:grpSpPr>
        <p:cxnSp>
          <p:nvCxnSpPr>
            <p:cNvPr id="125" name="直接连接符 124"/>
            <p:cNvCxnSpPr/>
            <p:nvPr/>
          </p:nvCxnSpPr>
          <p:spPr bwMode="auto">
            <a:xfrm rot="10800000">
              <a:off x="2465727" y="4969374"/>
              <a:ext cx="24802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10800000">
              <a:off x="2521582" y="5027279"/>
              <a:ext cx="136313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10800000">
              <a:off x="2548733" y="5085184"/>
              <a:ext cx="80905" cy="0"/>
            </a:xfrm>
            <a:prstGeom prst="line">
              <a:avLst/>
            </a:prstGeom>
            <a:solidFill>
              <a:srgbClr val="9999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8" name="Oval 516"/>
          <p:cNvSpPr>
            <a:spLocks noChangeArrowheads="1"/>
          </p:cNvSpPr>
          <p:nvPr/>
        </p:nvSpPr>
        <p:spPr bwMode="auto">
          <a:xfrm>
            <a:off x="2704621" y="4453941"/>
            <a:ext cx="61514" cy="61514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129" name="组合 297"/>
          <p:cNvGrpSpPr/>
          <p:nvPr/>
        </p:nvGrpSpPr>
        <p:grpSpPr>
          <a:xfrm>
            <a:off x="1271530" y="243333"/>
            <a:ext cx="984985" cy="168004"/>
            <a:chOff x="-180020" y="1350729"/>
            <a:chExt cx="503548" cy="206063"/>
          </a:xfrm>
        </p:grpSpPr>
        <p:sp>
          <p:nvSpPr>
            <p:cNvPr id="130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1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32" name="AutoShape 316"/>
          <p:cNvSpPr>
            <a:spLocks noChangeArrowheads="1"/>
          </p:cNvSpPr>
          <p:nvPr/>
        </p:nvSpPr>
        <p:spPr bwMode="auto">
          <a:xfrm flipH="1">
            <a:off x="1614725" y="3438414"/>
            <a:ext cx="652093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" name="Line 309"/>
          <p:cNvSpPr>
            <a:spLocks noChangeShapeType="1"/>
          </p:cNvSpPr>
          <p:nvPr/>
        </p:nvSpPr>
        <p:spPr bwMode="auto">
          <a:xfrm flipV="1">
            <a:off x="1614726" y="3810341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4" name="Line 309"/>
          <p:cNvSpPr>
            <a:spLocks noChangeShapeType="1"/>
          </p:cNvSpPr>
          <p:nvPr/>
        </p:nvSpPr>
        <p:spPr bwMode="auto">
          <a:xfrm flipV="1">
            <a:off x="1614726" y="4058363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35" name="Line 309"/>
          <p:cNvSpPr>
            <a:spLocks noChangeShapeType="1"/>
          </p:cNvSpPr>
          <p:nvPr/>
        </p:nvSpPr>
        <p:spPr bwMode="auto">
          <a:xfrm flipV="1">
            <a:off x="1271531" y="638059"/>
            <a:ext cx="9868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41" name="Text Box 20"/>
          <p:cNvSpPr txBox="1">
            <a:spLocks noChangeArrowheads="1"/>
          </p:cNvSpPr>
          <p:nvPr/>
        </p:nvSpPr>
        <p:spPr bwMode="auto">
          <a:xfrm>
            <a:off x="434301" y="116632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143" name="Text Box 409"/>
          <p:cNvSpPr txBox="1">
            <a:spLocks noChangeArrowheads="1"/>
          </p:cNvSpPr>
          <p:nvPr/>
        </p:nvSpPr>
        <p:spPr bwMode="auto">
          <a:xfrm>
            <a:off x="677481" y="3275117"/>
            <a:ext cx="108108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147" name="Group 415"/>
          <p:cNvGrpSpPr>
            <a:grpSpLocks/>
          </p:cNvGrpSpPr>
          <p:nvPr/>
        </p:nvGrpSpPr>
        <p:grpSpPr bwMode="auto">
          <a:xfrm>
            <a:off x="407435" y="489239"/>
            <a:ext cx="1008063" cy="366712"/>
            <a:chOff x="1" y="2341"/>
            <a:chExt cx="635" cy="231"/>
          </a:xfrm>
        </p:grpSpPr>
        <p:sp>
          <p:nvSpPr>
            <p:cNvPr id="148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0" name="Group 415"/>
          <p:cNvGrpSpPr>
            <a:grpSpLocks/>
          </p:cNvGrpSpPr>
          <p:nvPr/>
        </p:nvGrpSpPr>
        <p:grpSpPr bwMode="auto">
          <a:xfrm>
            <a:off x="750679" y="3634370"/>
            <a:ext cx="1008063" cy="366712"/>
            <a:chOff x="1" y="2341"/>
            <a:chExt cx="635" cy="231"/>
          </a:xfrm>
        </p:grpSpPr>
        <p:sp>
          <p:nvSpPr>
            <p:cNvPr id="151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53" name="Group 415"/>
          <p:cNvGrpSpPr>
            <a:grpSpLocks/>
          </p:cNvGrpSpPr>
          <p:nvPr/>
        </p:nvGrpSpPr>
        <p:grpSpPr bwMode="auto">
          <a:xfrm>
            <a:off x="678622" y="3922402"/>
            <a:ext cx="1008063" cy="366712"/>
            <a:chOff x="1" y="2341"/>
            <a:chExt cx="635" cy="231"/>
          </a:xfrm>
        </p:grpSpPr>
        <p:sp>
          <p:nvSpPr>
            <p:cNvPr id="154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</a:t>
              </a:r>
              <a:endParaRPr kumimoji="0" lang="en-US" altLang="zh-CN" sz="1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75" name="组合 297"/>
          <p:cNvGrpSpPr/>
          <p:nvPr/>
        </p:nvGrpSpPr>
        <p:grpSpPr>
          <a:xfrm>
            <a:off x="2944194" y="243334"/>
            <a:ext cx="931991" cy="168004"/>
            <a:chOff x="-180020" y="1350729"/>
            <a:chExt cx="503548" cy="206063"/>
          </a:xfrm>
        </p:grpSpPr>
        <p:sp>
          <p:nvSpPr>
            <p:cNvPr id="176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77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solidFill>
              <a:srgbClr val="00CC00"/>
            </a:solidFill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89" name="Text Box 20"/>
          <p:cNvSpPr txBox="1">
            <a:spLocks noChangeArrowheads="1"/>
          </p:cNvSpPr>
          <p:nvPr/>
        </p:nvSpPr>
        <p:spPr bwMode="auto">
          <a:xfrm>
            <a:off x="3823529" y="139214"/>
            <a:ext cx="1173486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</a:endParaRPr>
          </a:p>
        </p:txBody>
      </p:sp>
      <p:sp>
        <p:nvSpPr>
          <p:cNvPr id="191" name="Text Box 409"/>
          <p:cNvSpPr txBox="1">
            <a:spLocks noChangeArrowheads="1"/>
          </p:cNvSpPr>
          <p:nvPr/>
        </p:nvSpPr>
        <p:spPr bwMode="auto">
          <a:xfrm>
            <a:off x="3862620" y="3318147"/>
            <a:ext cx="1285444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3903545" y="3612854"/>
            <a:ext cx="1182493" cy="369332"/>
            <a:chOff x="3195869" y="2795844"/>
            <a:chExt cx="1182493" cy="369332"/>
          </a:xfrm>
        </p:grpSpPr>
        <p:sp>
          <p:nvSpPr>
            <p:cNvPr id="193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3892777" y="3903304"/>
            <a:ext cx="1182493" cy="369332"/>
            <a:chOff x="3486325" y="3290696"/>
            <a:chExt cx="1182493" cy="369332"/>
          </a:xfrm>
        </p:grpSpPr>
        <p:sp>
          <p:nvSpPr>
            <p:cNvPr id="196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198" name="Text Box 20"/>
          <p:cNvSpPr txBox="1">
            <a:spLocks noChangeArrowheads="1"/>
          </p:cNvSpPr>
          <p:nvPr/>
        </p:nvSpPr>
        <p:spPr bwMode="auto">
          <a:xfrm>
            <a:off x="5483218" y="188640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00" name="Text Box 409"/>
          <p:cNvSpPr txBox="1">
            <a:spLocks noChangeArrowheads="1"/>
          </p:cNvSpPr>
          <p:nvPr/>
        </p:nvSpPr>
        <p:spPr bwMode="auto">
          <a:xfrm>
            <a:off x="5483218" y="39912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03" name="Text Box 412"/>
          <p:cNvSpPr txBox="1">
            <a:spLocks noChangeArrowheads="1"/>
          </p:cNvSpPr>
          <p:nvPr/>
        </p:nvSpPr>
        <p:spPr bwMode="auto">
          <a:xfrm>
            <a:off x="5509833" y="73333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Line 413"/>
          <p:cNvSpPr>
            <a:spLocks noChangeShapeType="1"/>
          </p:cNvSpPr>
          <p:nvPr/>
        </p:nvSpPr>
        <p:spPr bwMode="auto">
          <a:xfrm>
            <a:off x="5617428" y="80159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06" name="Text Box 412"/>
          <p:cNvSpPr txBox="1">
            <a:spLocks noChangeArrowheads="1"/>
          </p:cNvSpPr>
          <p:nvPr/>
        </p:nvSpPr>
        <p:spPr bwMode="auto">
          <a:xfrm>
            <a:off x="5499065" y="102378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7" name="Line 413"/>
          <p:cNvSpPr>
            <a:spLocks noChangeShapeType="1"/>
          </p:cNvSpPr>
          <p:nvPr/>
        </p:nvSpPr>
        <p:spPr bwMode="auto">
          <a:xfrm>
            <a:off x="5606660" y="109204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2" name="圆角矩形 231"/>
          <p:cNvSpPr/>
          <p:nvPr/>
        </p:nvSpPr>
        <p:spPr bwMode="auto">
          <a:xfrm>
            <a:off x="7481108" y="216828"/>
            <a:ext cx="1243604" cy="3178765"/>
          </a:xfrm>
          <a:prstGeom prst="roundRect">
            <a:avLst>
              <a:gd name="adj" fmla="val 8671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6" name="Rectangle 499"/>
          <p:cNvSpPr>
            <a:spLocks noChangeArrowheads="1"/>
          </p:cNvSpPr>
          <p:nvPr/>
        </p:nvSpPr>
        <p:spPr bwMode="auto">
          <a:xfrm>
            <a:off x="6608913" y="1380179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37" name="Line 502"/>
          <p:cNvSpPr>
            <a:spLocks noChangeShapeType="1"/>
          </p:cNvSpPr>
          <p:nvPr/>
        </p:nvSpPr>
        <p:spPr bwMode="auto">
          <a:xfrm>
            <a:off x="6306334" y="1466048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8" name="Line 503"/>
          <p:cNvSpPr>
            <a:spLocks noChangeShapeType="1"/>
          </p:cNvSpPr>
          <p:nvPr/>
        </p:nvSpPr>
        <p:spPr bwMode="auto">
          <a:xfrm>
            <a:off x="6446317" y="1683080"/>
            <a:ext cx="16101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2" name="Text Box 409"/>
          <p:cNvSpPr txBox="1">
            <a:spLocks noChangeArrowheads="1"/>
          </p:cNvSpPr>
          <p:nvPr/>
        </p:nvSpPr>
        <p:spPr bwMode="auto">
          <a:xfrm>
            <a:off x="5846678" y="126519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43" name="AutoShape 316"/>
          <p:cNvSpPr>
            <a:spLocks noChangeArrowheads="1"/>
          </p:cNvSpPr>
          <p:nvPr/>
        </p:nvSpPr>
        <p:spPr bwMode="auto">
          <a:xfrm flipH="1">
            <a:off x="6580133" y="2584756"/>
            <a:ext cx="108891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4" name="Rectangle 305"/>
          <p:cNvSpPr>
            <a:spLocks noChangeArrowheads="1"/>
          </p:cNvSpPr>
          <p:nvPr/>
        </p:nvSpPr>
        <p:spPr bwMode="auto">
          <a:xfrm>
            <a:off x="7669051" y="1885093"/>
            <a:ext cx="936625" cy="146223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45" name="Text Box 306"/>
          <p:cNvSpPr txBox="1">
            <a:spLocks noChangeArrowheads="1"/>
          </p:cNvSpPr>
          <p:nvPr/>
        </p:nvSpPr>
        <p:spPr bwMode="auto">
          <a:xfrm>
            <a:off x="7597614" y="2223391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46" name="Text Box 307"/>
          <p:cNvSpPr txBox="1">
            <a:spLocks noChangeArrowheads="1"/>
          </p:cNvSpPr>
          <p:nvPr/>
        </p:nvSpPr>
        <p:spPr bwMode="auto">
          <a:xfrm>
            <a:off x="7597614" y="2446180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47" name="Text Box 308"/>
          <p:cNvSpPr txBox="1">
            <a:spLocks noChangeArrowheads="1"/>
          </p:cNvSpPr>
          <p:nvPr/>
        </p:nvSpPr>
        <p:spPr bwMode="auto">
          <a:xfrm>
            <a:off x="7619130" y="3025801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48" name="Text Box 311"/>
          <p:cNvSpPr txBox="1">
            <a:spLocks noChangeArrowheads="1"/>
          </p:cNvSpPr>
          <p:nvPr/>
        </p:nvSpPr>
        <p:spPr bwMode="auto">
          <a:xfrm>
            <a:off x="7630756" y="1886208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49" name="Line 313"/>
          <p:cNvSpPr>
            <a:spLocks noChangeShapeType="1"/>
          </p:cNvSpPr>
          <p:nvPr/>
        </p:nvSpPr>
        <p:spPr bwMode="auto">
          <a:xfrm>
            <a:off x="7724586" y="1961665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0" name="Line 314"/>
          <p:cNvSpPr>
            <a:spLocks noChangeShapeType="1"/>
          </p:cNvSpPr>
          <p:nvPr/>
        </p:nvSpPr>
        <p:spPr bwMode="auto">
          <a:xfrm>
            <a:off x="7712792" y="3102001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1" name="Text Box 318"/>
          <p:cNvSpPr txBox="1">
            <a:spLocks noChangeArrowheads="1"/>
          </p:cNvSpPr>
          <p:nvPr/>
        </p:nvSpPr>
        <p:spPr bwMode="auto">
          <a:xfrm>
            <a:off x="7635714" y="276156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52" name="Line 319"/>
          <p:cNvSpPr>
            <a:spLocks noChangeShapeType="1"/>
          </p:cNvSpPr>
          <p:nvPr/>
        </p:nvSpPr>
        <p:spPr bwMode="auto">
          <a:xfrm>
            <a:off x="7738901" y="2837767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3" name="左右箭头 252"/>
          <p:cNvSpPr/>
          <p:nvPr/>
        </p:nvSpPr>
        <p:spPr bwMode="auto">
          <a:xfrm>
            <a:off x="6546917" y="2334980"/>
            <a:ext cx="112213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4" name="Line 309"/>
          <p:cNvSpPr>
            <a:spLocks noChangeShapeType="1"/>
          </p:cNvSpPr>
          <p:nvPr/>
        </p:nvSpPr>
        <p:spPr bwMode="auto">
          <a:xfrm flipV="1">
            <a:off x="6491330" y="2934344"/>
            <a:ext cx="117771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5" name="Line 309"/>
          <p:cNvSpPr>
            <a:spLocks noChangeShapeType="1"/>
          </p:cNvSpPr>
          <p:nvPr/>
        </p:nvSpPr>
        <p:spPr bwMode="auto">
          <a:xfrm flipV="1">
            <a:off x="6546917" y="3201714"/>
            <a:ext cx="11221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56" name="Line 309"/>
          <p:cNvSpPr>
            <a:spLocks noChangeShapeType="1"/>
          </p:cNvSpPr>
          <p:nvPr/>
        </p:nvSpPr>
        <p:spPr bwMode="auto">
          <a:xfrm flipV="1">
            <a:off x="6968219" y="2071253"/>
            <a:ext cx="70083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7" name="Text Box 20"/>
          <p:cNvSpPr txBox="1">
            <a:spLocks noChangeArrowheads="1"/>
          </p:cNvSpPr>
          <p:nvPr/>
        </p:nvSpPr>
        <p:spPr bwMode="auto">
          <a:xfrm>
            <a:off x="5483217" y="2195202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258" name="Text Box 409"/>
          <p:cNvSpPr txBox="1">
            <a:spLocks noChangeArrowheads="1"/>
          </p:cNvSpPr>
          <p:nvPr/>
        </p:nvSpPr>
        <p:spPr bwMode="auto">
          <a:xfrm>
            <a:off x="5483218" y="2405684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59" name="Text Box 412"/>
          <p:cNvSpPr txBox="1">
            <a:spLocks noChangeArrowheads="1"/>
          </p:cNvSpPr>
          <p:nvPr/>
        </p:nvSpPr>
        <p:spPr bwMode="auto">
          <a:xfrm>
            <a:off x="5509833" y="2739893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0" name="Line 413"/>
          <p:cNvSpPr>
            <a:spLocks noChangeShapeType="1"/>
          </p:cNvSpPr>
          <p:nvPr/>
        </p:nvSpPr>
        <p:spPr bwMode="auto">
          <a:xfrm>
            <a:off x="5617428" y="2808155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1" name="Text Box 412"/>
          <p:cNvSpPr txBox="1">
            <a:spLocks noChangeArrowheads="1"/>
          </p:cNvSpPr>
          <p:nvPr/>
        </p:nvSpPr>
        <p:spPr bwMode="auto">
          <a:xfrm>
            <a:off x="5499065" y="3030343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2" name="Line 413"/>
          <p:cNvSpPr>
            <a:spLocks noChangeShapeType="1"/>
          </p:cNvSpPr>
          <p:nvPr/>
        </p:nvSpPr>
        <p:spPr bwMode="auto">
          <a:xfrm>
            <a:off x="5606660" y="3098605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3" name="Rectangle 499"/>
          <p:cNvSpPr>
            <a:spLocks noChangeArrowheads="1"/>
          </p:cNvSpPr>
          <p:nvPr/>
        </p:nvSpPr>
        <p:spPr bwMode="auto">
          <a:xfrm>
            <a:off x="6608913" y="1884235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64" name="Line 502"/>
          <p:cNvSpPr>
            <a:spLocks noChangeShapeType="1"/>
          </p:cNvSpPr>
          <p:nvPr/>
        </p:nvSpPr>
        <p:spPr bwMode="auto">
          <a:xfrm>
            <a:off x="6439818" y="1970104"/>
            <a:ext cx="16750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5" name="Line 503"/>
          <p:cNvSpPr>
            <a:spLocks noChangeShapeType="1"/>
          </p:cNvSpPr>
          <p:nvPr/>
        </p:nvSpPr>
        <p:spPr bwMode="auto">
          <a:xfrm>
            <a:off x="6306334" y="218713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6" name="Text Box 409"/>
          <p:cNvSpPr txBox="1">
            <a:spLocks noChangeArrowheads="1"/>
          </p:cNvSpPr>
          <p:nvPr/>
        </p:nvSpPr>
        <p:spPr bwMode="auto">
          <a:xfrm>
            <a:off x="5620128" y="1983475"/>
            <a:ext cx="8061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BHE’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7" name="Line 413"/>
          <p:cNvSpPr>
            <a:spLocks noChangeShapeType="1"/>
          </p:cNvSpPr>
          <p:nvPr/>
        </p:nvSpPr>
        <p:spPr bwMode="auto">
          <a:xfrm>
            <a:off x="5729338" y="2057594"/>
            <a:ext cx="46919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8" name="Line 503"/>
          <p:cNvSpPr>
            <a:spLocks noChangeShapeType="1"/>
          </p:cNvSpPr>
          <p:nvPr/>
        </p:nvSpPr>
        <p:spPr bwMode="auto">
          <a:xfrm flipH="1">
            <a:off x="6439818" y="1683080"/>
            <a:ext cx="0" cy="287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69" name="Line 503"/>
          <p:cNvSpPr>
            <a:spLocks noChangeShapeType="1"/>
          </p:cNvSpPr>
          <p:nvPr/>
        </p:nvSpPr>
        <p:spPr bwMode="auto">
          <a:xfrm>
            <a:off x="5499065" y="1819655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0" name="Text Box 409"/>
          <p:cNvSpPr txBox="1">
            <a:spLocks noChangeArrowheads="1"/>
          </p:cNvSpPr>
          <p:nvPr/>
        </p:nvSpPr>
        <p:spPr bwMode="auto">
          <a:xfrm>
            <a:off x="5125055" y="1621523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1" name="Line 413"/>
          <p:cNvSpPr>
            <a:spLocks noChangeShapeType="1"/>
          </p:cNvSpPr>
          <p:nvPr/>
        </p:nvSpPr>
        <p:spPr bwMode="auto">
          <a:xfrm>
            <a:off x="5214338" y="1698738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2" name="Oval 516"/>
          <p:cNvSpPr>
            <a:spLocks noChangeAspect="1" noChangeArrowheads="1"/>
          </p:cNvSpPr>
          <p:nvPr/>
        </p:nvSpPr>
        <p:spPr bwMode="auto">
          <a:xfrm>
            <a:off x="6406166" y="1784736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3" name="AutoShape 316"/>
          <p:cNvSpPr>
            <a:spLocks noChangeArrowheads="1"/>
          </p:cNvSpPr>
          <p:nvPr/>
        </p:nvSpPr>
        <p:spPr bwMode="auto">
          <a:xfrm flipH="1">
            <a:off x="6582591" y="3808892"/>
            <a:ext cx="1086457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4" name="Rectangle 305"/>
          <p:cNvSpPr>
            <a:spLocks noChangeArrowheads="1"/>
          </p:cNvSpPr>
          <p:nvPr/>
        </p:nvSpPr>
        <p:spPr bwMode="auto">
          <a:xfrm>
            <a:off x="7671509" y="3516275"/>
            <a:ext cx="936625" cy="1462237"/>
          </a:xfrm>
          <a:prstGeom prst="rect">
            <a:avLst/>
          </a:prstGeom>
          <a:solidFill>
            <a:srgbClr val="CCFF99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75" name="Text Box 306"/>
          <p:cNvSpPr txBox="1">
            <a:spLocks noChangeArrowheads="1"/>
          </p:cNvSpPr>
          <p:nvPr/>
        </p:nvSpPr>
        <p:spPr bwMode="auto">
          <a:xfrm>
            <a:off x="7600072" y="3447527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76" name="Text Box 307"/>
          <p:cNvSpPr txBox="1">
            <a:spLocks noChangeArrowheads="1"/>
          </p:cNvSpPr>
          <p:nvPr/>
        </p:nvSpPr>
        <p:spPr bwMode="auto">
          <a:xfrm>
            <a:off x="7600072" y="3670316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277" name="Text Box 308"/>
          <p:cNvSpPr txBox="1">
            <a:spLocks noChangeArrowheads="1"/>
          </p:cNvSpPr>
          <p:nvPr/>
        </p:nvSpPr>
        <p:spPr bwMode="auto">
          <a:xfrm>
            <a:off x="7621588" y="4249937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78" name="Text Box 311"/>
          <p:cNvSpPr txBox="1">
            <a:spLocks noChangeArrowheads="1"/>
          </p:cNvSpPr>
          <p:nvPr/>
        </p:nvSpPr>
        <p:spPr bwMode="auto">
          <a:xfrm>
            <a:off x="7633214" y="4612850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79" name="Line 313"/>
          <p:cNvSpPr>
            <a:spLocks noChangeShapeType="1"/>
          </p:cNvSpPr>
          <p:nvPr/>
        </p:nvSpPr>
        <p:spPr bwMode="auto">
          <a:xfrm>
            <a:off x="7727044" y="4688307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0" name="Line 314"/>
          <p:cNvSpPr>
            <a:spLocks noChangeShapeType="1"/>
          </p:cNvSpPr>
          <p:nvPr/>
        </p:nvSpPr>
        <p:spPr bwMode="auto">
          <a:xfrm>
            <a:off x="7715250" y="4326137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1" name="Text Box 318"/>
          <p:cNvSpPr txBox="1">
            <a:spLocks noChangeArrowheads="1"/>
          </p:cNvSpPr>
          <p:nvPr/>
        </p:nvSpPr>
        <p:spPr bwMode="auto">
          <a:xfrm>
            <a:off x="7638172" y="3985703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282" name="Line 319"/>
          <p:cNvSpPr>
            <a:spLocks noChangeShapeType="1"/>
          </p:cNvSpPr>
          <p:nvPr/>
        </p:nvSpPr>
        <p:spPr bwMode="auto">
          <a:xfrm>
            <a:off x="7741359" y="4061903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3" name="左右箭头 282"/>
          <p:cNvSpPr/>
          <p:nvPr/>
        </p:nvSpPr>
        <p:spPr bwMode="auto">
          <a:xfrm>
            <a:off x="6549375" y="3559116"/>
            <a:ext cx="1119674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00CC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4" name="Line 309"/>
          <p:cNvSpPr>
            <a:spLocks noChangeShapeType="1"/>
          </p:cNvSpPr>
          <p:nvPr/>
        </p:nvSpPr>
        <p:spPr bwMode="auto">
          <a:xfrm flipV="1">
            <a:off x="6493788" y="4158480"/>
            <a:ext cx="117525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5" name="Line 309"/>
          <p:cNvSpPr>
            <a:spLocks noChangeShapeType="1"/>
          </p:cNvSpPr>
          <p:nvPr/>
        </p:nvSpPr>
        <p:spPr bwMode="auto">
          <a:xfrm flipV="1">
            <a:off x="6549375" y="4425850"/>
            <a:ext cx="111967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86" name="Line 309"/>
          <p:cNvSpPr>
            <a:spLocks noChangeShapeType="1"/>
          </p:cNvSpPr>
          <p:nvPr/>
        </p:nvSpPr>
        <p:spPr bwMode="auto">
          <a:xfrm flipV="1">
            <a:off x="6970677" y="4797895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87" name="Text Box 20"/>
          <p:cNvSpPr txBox="1">
            <a:spLocks noChangeArrowheads="1"/>
          </p:cNvSpPr>
          <p:nvPr/>
        </p:nvSpPr>
        <p:spPr bwMode="auto">
          <a:xfrm>
            <a:off x="5485676" y="3419338"/>
            <a:ext cx="1126362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288" name="Text Box 409"/>
          <p:cNvSpPr txBox="1">
            <a:spLocks noChangeArrowheads="1"/>
          </p:cNvSpPr>
          <p:nvPr/>
        </p:nvSpPr>
        <p:spPr bwMode="auto">
          <a:xfrm>
            <a:off x="5485676" y="3629820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289" name="Text Box 412"/>
          <p:cNvSpPr txBox="1">
            <a:spLocks noChangeArrowheads="1"/>
          </p:cNvSpPr>
          <p:nvPr/>
        </p:nvSpPr>
        <p:spPr bwMode="auto">
          <a:xfrm>
            <a:off x="5512291" y="3964029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0" name="Line 413"/>
          <p:cNvSpPr>
            <a:spLocks noChangeShapeType="1"/>
          </p:cNvSpPr>
          <p:nvPr/>
        </p:nvSpPr>
        <p:spPr bwMode="auto">
          <a:xfrm>
            <a:off x="5619886" y="4032291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1" name="Text Box 412"/>
          <p:cNvSpPr txBox="1">
            <a:spLocks noChangeArrowheads="1"/>
          </p:cNvSpPr>
          <p:nvPr/>
        </p:nvSpPr>
        <p:spPr bwMode="auto">
          <a:xfrm>
            <a:off x="5501523" y="4254479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2" name="Line 413"/>
          <p:cNvSpPr>
            <a:spLocks noChangeShapeType="1"/>
          </p:cNvSpPr>
          <p:nvPr/>
        </p:nvSpPr>
        <p:spPr bwMode="auto">
          <a:xfrm>
            <a:off x="5609118" y="4322741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3" name="圆角矩形 292"/>
          <p:cNvSpPr/>
          <p:nvPr/>
        </p:nvSpPr>
        <p:spPr bwMode="auto">
          <a:xfrm>
            <a:off x="7486152" y="3471094"/>
            <a:ext cx="1238559" cy="3188498"/>
          </a:xfrm>
          <a:prstGeom prst="roundRect">
            <a:avLst>
              <a:gd name="adj" fmla="val 920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4" name="Rectangle 499"/>
          <p:cNvSpPr>
            <a:spLocks noChangeArrowheads="1"/>
          </p:cNvSpPr>
          <p:nvPr/>
        </p:nvSpPr>
        <p:spPr bwMode="auto">
          <a:xfrm>
            <a:off x="6611371" y="4610877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95" name="Line 502"/>
          <p:cNvSpPr>
            <a:spLocks noChangeShapeType="1"/>
          </p:cNvSpPr>
          <p:nvPr/>
        </p:nvSpPr>
        <p:spPr bwMode="auto">
          <a:xfrm>
            <a:off x="6308792" y="4696746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6" name="Line 503"/>
          <p:cNvSpPr>
            <a:spLocks noChangeShapeType="1"/>
          </p:cNvSpPr>
          <p:nvPr/>
        </p:nvSpPr>
        <p:spPr bwMode="auto">
          <a:xfrm>
            <a:off x="6448775" y="4913778"/>
            <a:ext cx="16101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97" name="Text Box 409"/>
          <p:cNvSpPr txBox="1">
            <a:spLocks noChangeArrowheads="1"/>
          </p:cNvSpPr>
          <p:nvPr/>
        </p:nvSpPr>
        <p:spPr bwMode="auto">
          <a:xfrm>
            <a:off x="5849136" y="4495893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98" name="AutoShape 316"/>
          <p:cNvSpPr>
            <a:spLocks noChangeArrowheads="1"/>
          </p:cNvSpPr>
          <p:nvPr/>
        </p:nvSpPr>
        <p:spPr bwMode="auto">
          <a:xfrm flipH="1">
            <a:off x="6582591" y="5815454"/>
            <a:ext cx="1086455" cy="133032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0" name="Text Box 306"/>
          <p:cNvSpPr txBox="1">
            <a:spLocks noChangeArrowheads="1"/>
          </p:cNvSpPr>
          <p:nvPr/>
        </p:nvSpPr>
        <p:spPr bwMode="auto">
          <a:xfrm>
            <a:off x="7600072" y="5454089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01" name="Text Box 307"/>
          <p:cNvSpPr txBox="1">
            <a:spLocks noChangeArrowheads="1"/>
          </p:cNvSpPr>
          <p:nvPr/>
        </p:nvSpPr>
        <p:spPr bwMode="auto">
          <a:xfrm>
            <a:off x="7600072" y="567687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302" name="Text Box 308"/>
          <p:cNvSpPr txBox="1">
            <a:spLocks noChangeArrowheads="1"/>
          </p:cNvSpPr>
          <p:nvPr/>
        </p:nvSpPr>
        <p:spPr bwMode="auto">
          <a:xfrm>
            <a:off x="7621588" y="6256499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WE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3" name="Text Box 311"/>
          <p:cNvSpPr txBox="1">
            <a:spLocks noChangeArrowheads="1"/>
          </p:cNvSpPr>
          <p:nvPr/>
        </p:nvSpPr>
        <p:spPr bwMode="auto">
          <a:xfrm>
            <a:off x="7633214" y="5116906"/>
            <a:ext cx="576263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CS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04" name="Line 313"/>
          <p:cNvSpPr>
            <a:spLocks noChangeShapeType="1"/>
          </p:cNvSpPr>
          <p:nvPr/>
        </p:nvSpPr>
        <p:spPr bwMode="auto">
          <a:xfrm>
            <a:off x="7727044" y="5192363"/>
            <a:ext cx="2921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5" name="Line 314"/>
          <p:cNvSpPr>
            <a:spLocks noChangeShapeType="1"/>
          </p:cNvSpPr>
          <p:nvPr/>
        </p:nvSpPr>
        <p:spPr bwMode="auto">
          <a:xfrm>
            <a:off x="7715250" y="6332699"/>
            <a:ext cx="371475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6" name="Text Box 318"/>
          <p:cNvSpPr txBox="1">
            <a:spLocks noChangeArrowheads="1"/>
          </p:cNvSpPr>
          <p:nvPr/>
        </p:nvSpPr>
        <p:spPr bwMode="auto">
          <a:xfrm>
            <a:off x="7638172" y="5992265"/>
            <a:ext cx="6492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OE</a:t>
            </a:r>
            <a:endParaRPr kumimoji="0" lang="en-US" altLang="zh-CN" sz="1800" b="1" i="0" u="none" strike="noStrike" kern="0" cap="none" spc="0" normalizeH="0" baseline="-25000" noProof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07" name="Line 319"/>
          <p:cNvSpPr>
            <a:spLocks noChangeShapeType="1"/>
          </p:cNvSpPr>
          <p:nvPr/>
        </p:nvSpPr>
        <p:spPr bwMode="auto">
          <a:xfrm>
            <a:off x="7741359" y="6068465"/>
            <a:ext cx="317500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8" name="左右箭头 307"/>
          <p:cNvSpPr/>
          <p:nvPr/>
        </p:nvSpPr>
        <p:spPr bwMode="auto">
          <a:xfrm>
            <a:off x="6549375" y="5565678"/>
            <a:ext cx="1119672" cy="152870"/>
          </a:xfrm>
          <a:prstGeom prst="leftRightArrow">
            <a:avLst>
              <a:gd name="adj1" fmla="val 35797"/>
              <a:gd name="adj2" fmla="val 76037"/>
            </a:avLst>
          </a:prstGeom>
          <a:solidFill>
            <a:srgbClr val="FF6600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09" name="Line 309"/>
          <p:cNvSpPr>
            <a:spLocks noChangeShapeType="1"/>
          </p:cNvSpPr>
          <p:nvPr/>
        </p:nvSpPr>
        <p:spPr bwMode="auto">
          <a:xfrm flipV="1">
            <a:off x="6493788" y="6165042"/>
            <a:ext cx="117525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0" name="Line 309"/>
          <p:cNvSpPr>
            <a:spLocks noChangeShapeType="1"/>
          </p:cNvSpPr>
          <p:nvPr/>
        </p:nvSpPr>
        <p:spPr bwMode="auto">
          <a:xfrm flipV="1">
            <a:off x="6549375" y="6432412"/>
            <a:ext cx="11196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1" name="Line 309"/>
          <p:cNvSpPr>
            <a:spLocks noChangeShapeType="1"/>
          </p:cNvSpPr>
          <p:nvPr/>
        </p:nvSpPr>
        <p:spPr bwMode="auto">
          <a:xfrm flipV="1">
            <a:off x="6970677" y="5301951"/>
            <a:ext cx="69837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12" name="Text Box 20"/>
          <p:cNvSpPr txBox="1">
            <a:spLocks noChangeArrowheads="1"/>
          </p:cNvSpPr>
          <p:nvPr/>
        </p:nvSpPr>
        <p:spPr bwMode="auto">
          <a:xfrm>
            <a:off x="5485675" y="5425900"/>
            <a:ext cx="115892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313" name="Text Box 409"/>
          <p:cNvSpPr txBox="1">
            <a:spLocks noChangeArrowheads="1"/>
          </p:cNvSpPr>
          <p:nvPr/>
        </p:nvSpPr>
        <p:spPr bwMode="auto">
          <a:xfrm>
            <a:off x="5485676" y="5636382"/>
            <a:ext cx="1252141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13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14" name="Text Box 412"/>
          <p:cNvSpPr txBox="1">
            <a:spLocks noChangeArrowheads="1"/>
          </p:cNvSpPr>
          <p:nvPr/>
        </p:nvSpPr>
        <p:spPr bwMode="auto">
          <a:xfrm>
            <a:off x="5512291" y="5970591"/>
            <a:ext cx="10374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MEMR’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5" name="Line 413"/>
          <p:cNvSpPr>
            <a:spLocks noChangeShapeType="1"/>
          </p:cNvSpPr>
          <p:nvPr/>
        </p:nvSpPr>
        <p:spPr bwMode="auto">
          <a:xfrm>
            <a:off x="5619886" y="6038853"/>
            <a:ext cx="72988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6" name="Text Box 412"/>
          <p:cNvSpPr txBox="1">
            <a:spLocks noChangeArrowheads="1"/>
          </p:cNvSpPr>
          <p:nvPr/>
        </p:nvSpPr>
        <p:spPr bwMode="auto">
          <a:xfrm>
            <a:off x="5501523" y="6261041"/>
            <a:ext cx="114665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MEMW’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7" name="Line 413"/>
          <p:cNvSpPr>
            <a:spLocks noChangeShapeType="1"/>
          </p:cNvSpPr>
          <p:nvPr/>
        </p:nvSpPr>
        <p:spPr bwMode="auto">
          <a:xfrm>
            <a:off x="5609118" y="6329303"/>
            <a:ext cx="78464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18" name="Rectangle 499"/>
          <p:cNvSpPr>
            <a:spLocks noChangeArrowheads="1"/>
          </p:cNvSpPr>
          <p:nvPr/>
        </p:nvSpPr>
        <p:spPr bwMode="auto">
          <a:xfrm>
            <a:off x="6611371" y="5114933"/>
            <a:ext cx="360363" cy="382975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</a:rPr>
              <a:t>≥</a:t>
            </a: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19" name="Line 502"/>
          <p:cNvSpPr>
            <a:spLocks noChangeShapeType="1"/>
          </p:cNvSpPr>
          <p:nvPr/>
        </p:nvSpPr>
        <p:spPr bwMode="auto">
          <a:xfrm>
            <a:off x="6442276" y="5200802"/>
            <a:ext cx="167509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0" name="Line 503"/>
          <p:cNvSpPr>
            <a:spLocks noChangeShapeType="1"/>
          </p:cNvSpPr>
          <p:nvPr/>
        </p:nvSpPr>
        <p:spPr bwMode="auto">
          <a:xfrm>
            <a:off x="6308792" y="5417834"/>
            <a:ext cx="30099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22586" y="5214173"/>
            <a:ext cx="806188" cy="369332"/>
            <a:chOff x="6005635" y="5214173"/>
            <a:chExt cx="806188" cy="369332"/>
          </a:xfrm>
        </p:grpSpPr>
        <p:sp>
          <p:nvSpPr>
            <p:cNvPr id="321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22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23" name="Line 503"/>
          <p:cNvSpPr>
            <a:spLocks noChangeShapeType="1"/>
          </p:cNvSpPr>
          <p:nvPr/>
        </p:nvSpPr>
        <p:spPr bwMode="auto">
          <a:xfrm flipH="1">
            <a:off x="6442276" y="4913778"/>
            <a:ext cx="0" cy="2870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4" name="Line 503"/>
          <p:cNvSpPr>
            <a:spLocks noChangeShapeType="1"/>
          </p:cNvSpPr>
          <p:nvPr/>
        </p:nvSpPr>
        <p:spPr bwMode="auto">
          <a:xfrm>
            <a:off x="5501523" y="5050353"/>
            <a:ext cx="93677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5" name="Text Box 409"/>
          <p:cNvSpPr txBox="1">
            <a:spLocks noChangeArrowheads="1"/>
          </p:cNvSpPr>
          <p:nvPr/>
        </p:nvSpPr>
        <p:spPr bwMode="auto">
          <a:xfrm>
            <a:off x="5127513" y="4852221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26" name="Line 413"/>
          <p:cNvSpPr>
            <a:spLocks noChangeShapeType="1"/>
          </p:cNvSpPr>
          <p:nvPr/>
        </p:nvSpPr>
        <p:spPr bwMode="auto">
          <a:xfrm>
            <a:off x="5216796" y="4929436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7" name="Oval 516"/>
          <p:cNvSpPr>
            <a:spLocks noChangeAspect="1" noChangeArrowheads="1"/>
          </p:cNvSpPr>
          <p:nvPr/>
        </p:nvSpPr>
        <p:spPr bwMode="auto">
          <a:xfrm>
            <a:off x="6408624" y="5015434"/>
            <a:ext cx="65521" cy="65521"/>
          </a:xfrm>
          <a:prstGeom prst="ellipse">
            <a:avLst/>
          </a:prstGeom>
          <a:solidFill>
            <a:srgbClr val="000000"/>
          </a:solidFill>
          <a:ln w="28575" algn="ctr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239" name="Rectangle 499"/>
          <p:cNvSpPr>
            <a:spLocks noChangeArrowheads="1"/>
          </p:cNvSpPr>
          <p:nvPr/>
        </p:nvSpPr>
        <p:spPr bwMode="auto">
          <a:xfrm>
            <a:off x="1639908" y="829244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240" name="Line 500"/>
          <p:cNvSpPr>
            <a:spLocks noChangeShapeType="1"/>
          </p:cNvSpPr>
          <p:nvPr/>
        </p:nvSpPr>
        <p:spPr bwMode="auto">
          <a:xfrm>
            <a:off x="1951937" y="1079445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9" name="Line 502"/>
          <p:cNvSpPr>
            <a:spLocks noChangeShapeType="1"/>
          </p:cNvSpPr>
          <p:nvPr/>
        </p:nvSpPr>
        <p:spPr bwMode="auto">
          <a:xfrm>
            <a:off x="1279717" y="958971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29" name="Line 503"/>
          <p:cNvSpPr>
            <a:spLocks noChangeShapeType="1"/>
          </p:cNvSpPr>
          <p:nvPr/>
        </p:nvSpPr>
        <p:spPr bwMode="auto">
          <a:xfrm>
            <a:off x="1279717" y="120833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55576" y="763471"/>
            <a:ext cx="651675" cy="369332"/>
            <a:chOff x="2666115" y="944838"/>
            <a:chExt cx="651675" cy="369332"/>
          </a:xfrm>
        </p:grpSpPr>
        <p:sp>
          <p:nvSpPr>
            <p:cNvPr id="1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756340" y="1023670"/>
            <a:ext cx="651675" cy="369332"/>
            <a:chOff x="2666115" y="944838"/>
            <a:chExt cx="651675" cy="369332"/>
          </a:xfrm>
        </p:grpSpPr>
        <p:sp>
          <p:nvSpPr>
            <p:cNvPr id="332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34" name="Rectangle 305"/>
          <p:cNvSpPr>
            <a:spLocks noChangeArrowheads="1"/>
          </p:cNvSpPr>
          <p:nvPr/>
        </p:nvSpPr>
        <p:spPr bwMode="auto">
          <a:xfrm>
            <a:off x="2267972" y="1410503"/>
            <a:ext cx="681400" cy="114112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35" name="Text Box 306"/>
          <p:cNvSpPr txBox="1">
            <a:spLocks noChangeArrowheads="1"/>
          </p:cNvSpPr>
          <p:nvPr/>
        </p:nvSpPr>
        <p:spPr bwMode="auto">
          <a:xfrm>
            <a:off x="2224442" y="1376885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A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6" name="Text Box 315"/>
          <p:cNvSpPr txBox="1">
            <a:spLocks noChangeArrowheads="1"/>
          </p:cNvSpPr>
          <p:nvPr/>
        </p:nvSpPr>
        <p:spPr bwMode="auto">
          <a:xfrm>
            <a:off x="2891702" y="2174626"/>
            <a:ext cx="1032226" cy="276999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74LS245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7" name="Text Box 317"/>
          <p:cNvSpPr txBox="1">
            <a:spLocks noChangeArrowheads="1"/>
          </p:cNvSpPr>
          <p:nvPr/>
        </p:nvSpPr>
        <p:spPr bwMode="auto">
          <a:xfrm>
            <a:off x="2210067" y="1685286"/>
            <a:ext cx="61960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338" name="Text Box 318"/>
          <p:cNvSpPr txBox="1">
            <a:spLocks noChangeArrowheads="1"/>
          </p:cNvSpPr>
          <p:nvPr/>
        </p:nvSpPr>
        <p:spPr bwMode="auto">
          <a:xfrm>
            <a:off x="2219764" y="2131623"/>
            <a:ext cx="56852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C0066"/>
                </a:solidFill>
              </a:rPr>
              <a:t>O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</a:rPr>
              <a:t>E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solidFill>
                <a:srgbClr val="CC0066"/>
              </a:solidFill>
              <a:effectLst/>
              <a:uLnTx/>
              <a:uFillTx/>
            </a:endParaRPr>
          </a:p>
        </p:txBody>
      </p:sp>
      <p:sp>
        <p:nvSpPr>
          <p:cNvPr id="339" name="Line 319"/>
          <p:cNvSpPr>
            <a:spLocks noChangeShapeType="1"/>
          </p:cNvSpPr>
          <p:nvPr/>
        </p:nvSpPr>
        <p:spPr bwMode="auto">
          <a:xfrm>
            <a:off x="2312132" y="2197239"/>
            <a:ext cx="351038" cy="0"/>
          </a:xfrm>
          <a:prstGeom prst="line">
            <a:avLst/>
          </a:prstGeom>
          <a:noFill/>
          <a:ln w="19050">
            <a:solidFill>
              <a:srgbClr val="CC0066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40" name="组合 297"/>
          <p:cNvGrpSpPr/>
          <p:nvPr/>
        </p:nvGrpSpPr>
        <p:grpSpPr>
          <a:xfrm>
            <a:off x="1278563" y="1472232"/>
            <a:ext cx="984985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1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42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43" name="Line 309"/>
          <p:cNvSpPr>
            <a:spLocks noChangeShapeType="1"/>
          </p:cNvSpPr>
          <p:nvPr/>
        </p:nvSpPr>
        <p:spPr bwMode="auto">
          <a:xfrm flipV="1">
            <a:off x="1278564" y="1866958"/>
            <a:ext cx="9868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44" name="Text Box 20"/>
          <p:cNvSpPr txBox="1">
            <a:spLocks noChangeArrowheads="1"/>
          </p:cNvSpPr>
          <p:nvPr/>
        </p:nvSpPr>
        <p:spPr bwMode="auto">
          <a:xfrm>
            <a:off x="375516" y="1340768"/>
            <a:ext cx="10810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grpSp>
        <p:nvGrpSpPr>
          <p:cNvPr id="345" name="Group 415"/>
          <p:cNvGrpSpPr>
            <a:grpSpLocks/>
          </p:cNvGrpSpPr>
          <p:nvPr/>
        </p:nvGrpSpPr>
        <p:grpSpPr bwMode="auto">
          <a:xfrm>
            <a:off x="414468" y="1718138"/>
            <a:ext cx="1008063" cy="366712"/>
            <a:chOff x="1" y="2341"/>
            <a:chExt cx="635" cy="231"/>
          </a:xfrm>
        </p:grpSpPr>
        <p:sp>
          <p:nvSpPr>
            <p:cNvPr id="346" name="Text Box 412"/>
            <p:cNvSpPr txBox="1">
              <a:spLocks noChangeArrowheads="1"/>
            </p:cNvSpPr>
            <p:nvPr/>
          </p:nvSpPr>
          <p:spPr bwMode="auto">
            <a:xfrm>
              <a:off x="1" y="2341"/>
              <a:ext cx="635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Line 413"/>
            <p:cNvSpPr>
              <a:spLocks noChangeShapeType="1"/>
            </p:cNvSpPr>
            <p:nvPr/>
          </p:nvSpPr>
          <p:spPr bwMode="auto">
            <a:xfrm>
              <a:off x="62" y="2384"/>
              <a:ext cx="48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48" name="组合 297"/>
          <p:cNvGrpSpPr/>
          <p:nvPr/>
        </p:nvGrpSpPr>
        <p:grpSpPr>
          <a:xfrm>
            <a:off x="2951227" y="1472233"/>
            <a:ext cx="924957" cy="168004"/>
            <a:chOff x="-180020" y="1350729"/>
            <a:chExt cx="503548" cy="206063"/>
          </a:xfrm>
          <a:solidFill>
            <a:srgbClr val="FF6600"/>
          </a:solidFill>
        </p:grpSpPr>
        <p:sp>
          <p:nvSpPr>
            <p:cNvPr id="349" name="AutoShape 522"/>
            <p:cNvSpPr>
              <a:spLocks noChangeArrowheads="1"/>
            </p:cNvSpPr>
            <p:nvPr/>
          </p:nvSpPr>
          <p:spPr bwMode="auto">
            <a:xfrm>
              <a:off x="-180020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350" name="AutoShape 522"/>
            <p:cNvSpPr>
              <a:spLocks noChangeArrowheads="1"/>
            </p:cNvSpPr>
            <p:nvPr/>
          </p:nvSpPr>
          <p:spPr bwMode="auto">
            <a:xfrm flipH="1">
              <a:off x="-36512" y="1350729"/>
              <a:ext cx="360040" cy="206063"/>
            </a:xfrm>
            <a:prstGeom prst="leftArrow">
              <a:avLst>
                <a:gd name="adj1" fmla="val 35296"/>
                <a:gd name="adj2" fmla="val 98525"/>
              </a:avLst>
            </a:prstGeom>
            <a:grp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351" name="Text Box 20"/>
          <p:cNvSpPr txBox="1">
            <a:spLocks noChangeArrowheads="1"/>
          </p:cNvSpPr>
          <p:nvPr/>
        </p:nvSpPr>
        <p:spPr bwMode="auto">
          <a:xfrm>
            <a:off x="3830562" y="1368113"/>
            <a:ext cx="117348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～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D’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baseline="-2500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352" name="Rectangle 499"/>
          <p:cNvSpPr>
            <a:spLocks noChangeArrowheads="1"/>
          </p:cNvSpPr>
          <p:nvPr/>
        </p:nvSpPr>
        <p:spPr bwMode="auto">
          <a:xfrm>
            <a:off x="1646941" y="2058143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53" name="Line 500"/>
          <p:cNvSpPr>
            <a:spLocks noChangeShapeType="1"/>
          </p:cNvSpPr>
          <p:nvPr/>
        </p:nvSpPr>
        <p:spPr bwMode="auto">
          <a:xfrm>
            <a:off x="1958970" y="2308344"/>
            <a:ext cx="3064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5" name="Line 502"/>
          <p:cNvSpPr>
            <a:spLocks noChangeShapeType="1"/>
          </p:cNvSpPr>
          <p:nvPr/>
        </p:nvSpPr>
        <p:spPr bwMode="auto">
          <a:xfrm>
            <a:off x="1286750" y="2187870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56" name="Line 503"/>
          <p:cNvSpPr>
            <a:spLocks noChangeShapeType="1"/>
          </p:cNvSpPr>
          <p:nvPr/>
        </p:nvSpPr>
        <p:spPr bwMode="auto">
          <a:xfrm>
            <a:off x="1286750" y="243723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57" name="组合 356"/>
          <p:cNvGrpSpPr/>
          <p:nvPr/>
        </p:nvGrpSpPr>
        <p:grpSpPr>
          <a:xfrm>
            <a:off x="762609" y="1992370"/>
            <a:ext cx="651675" cy="369332"/>
            <a:chOff x="2666115" y="944838"/>
            <a:chExt cx="651675" cy="369332"/>
          </a:xfrm>
        </p:grpSpPr>
        <p:sp>
          <p:nvSpPr>
            <p:cNvPr id="358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763373" y="2252569"/>
            <a:ext cx="651675" cy="369332"/>
            <a:chOff x="2666115" y="944838"/>
            <a:chExt cx="651675" cy="369332"/>
          </a:xfrm>
        </p:grpSpPr>
        <p:sp>
          <p:nvSpPr>
            <p:cNvPr id="36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3" name="Line 309"/>
          <p:cNvSpPr>
            <a:spLocks noChangeShapeType="1"/>
          </p:cNvSpPr>
          <p:nvPr/>
        </p:nvSpPr>
        <p:spPr bwMode="auto">
          <a:xfrm flipV="1">
            <a:off x="1614280" y="3019627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64" name="Line 309"/>
          <p:cNvSpPr>
            <a:spLocks noChangeShapeType="1"/>
          </p:cNvSpPr>
          <p:nvPr/>
        </p:nvSpPr>
        <p:spPr bwMode="auto">
          <a:xfrm flipV="1">
            <a:off x="1614280" y="3267649"/>
            <a:ext cx="6508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3848862" y="3089030"/>
            <a:ext cx="806188" cy="369332"/>
            <a:chOff x="6005635" y="5214173"/>
            <a:chExt cx="806188" cy="369332"/>
          </a:xfrm>
        </p:grpSpPr>
        <p:sp>
          <p:nvSpPr>
            <p:cNvPr id="366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BHE’</a:t>
              </a:r>
              <a:endParaRPr kumimoji="0" lang="en-US" altLang="zh-CN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7" name="Line 413"/>
            <p:cNvSpPr>
              <a:spLocks noChangeShapeType="1"/>
            </p:cNvSpPr>
            <p:nvPr/>
          </p:nvSpPr>
          <p:spPr bwMode="auto">
            <a:xfrm>
              <a:off x="611484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68" name="Text Box 409"/>
          <p:cNvSpPr txBox="1">
            <a:spLocks noChangeArrowheads="1"/>
          </p:cNvSpPr>
          <p:nvPr/>
        </p:nvSpPr>
        <p:spPr bwMode="auto">
          <a:xfrm>
            <a:off x="3845156" y="2790829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A’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369" name="组合 368"/>
          <p:cNvGrpSpPr/>
          <p:nvPr/>
        </p:nvGrpSpPr>
        <p:grpSpPr>
          <a:xfrm>
            <a:off x="986098" y="3084377"/>
            <a:ext cx="806188" cy="369332"/>
            <a:chOff x="6005635" y="5214173"/>
            <a:chExt cx="806188" cy="369332"/>
          </a:xfrm>
        </p:grpSpPr>
        <p:sp>
          <p:nvSpPr>
            <p:cNvPr id="370" name="Text Box 409"/>
            <p:cNvSpPr txBox="1">
              <a:spLocks noChangeArrowheads="1"/>
            </p:cNvSpPr>
            <p:nvPr/>
          </p:nvSpPr>
          <p:spPr bwMode="auto">
            <a:xfrm>
              <a:off x="6005635" y="5214173"/>
              <a:ext cx="8061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BHE</a:t>
              </a:r>
              <a:endParaRPr kumimoji="0" lang="en-US" altLang="zh-CN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71" name="Line 413"/>
            <p:cNvSpPr>
              <a:spLocks noChangeShapeType="1"/>
            </p:cNvSpPr>
            <p:nvPr/>
          </p:nvSpPr>
          <p:spPr bwMode="auto">
            <a:xfrm>
              <a:off x="6107225" y="5288292"/>
              <a:ext cx="46919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72" name="Text Box 409"/>
          <p:cNvSpPr txBox="1">
            <a:spLocks noChangeArrowheads="1"/>
          </p:cNvSpPr>
          <p:nvPr/>
        </p:nvSpPr>
        <p:spPr bwMode="auto">
          <a:xfrm>
            <a:off x="1216126" y="2785965"/>
            <a:ext cx="5594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58" name="Line 309"/>
          <p:cNvSpPr>
            <a:spLocks noChangeShapeType="1"/>
          </p:cNvSpPr>
          <p:nvPr/>
        </p:nvSpPr>
        <p:spPr bwMode="auto">
          <a:xfrm flipV="1">
            <a:off x="2950040" y="3811448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9" name="Line 309"/>
          <p:cNvSpPr>
            <a:spLocks noChangeShapeType="1"/>
          </p:cNvSpPr>
          <p:nvPr/>
        </p:nvSpPr>
        <p:spPr bwMode="auto">
          <a:xfrm flipV="1">
            <a:off x="2951231" y="405836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4" name="AutoShape 316"/>
          <p:cNvSpPr>
            <a:spLocks noChangeArrowheads="1"/>
          </p:cNvSpPr>
          <p:nvPr/>
        </p:nvSpPr>
        <p:spPr bwMode="auto">
          <a:xfrm flipH="1">
            <a:off x="2942986" y="3443164"/>
            <a:ext cx="940420" cy="195956"/>
          </a:xfrm>
          <a:prstGeom prst="leftArrow">
            <a:avLst>
              <a:gd name="adj1" fmla="val 35296"/>
              <a:gd name="adj2" fmla="val 97049"/>
            </a:avLst>
          </a:prstGeom>
          <a:solidFill>
            <a:srgbClr val="0066FF"/>
          </a:solidFill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3" name="Line 309"/>
          <p:cNvSpPr>
            <a:spLocks noChangeShapeType="1"/>
          </p:cNvSpPr>
          <p:nvPr/>
        </p:nvSpPr>
        <p:spPr bwMode="auto">
          <a:xfrm flipV="1">
            <a:off x="2947760" y="3021021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74" name="Line 309"/>
          <p:cNvSpPr>
            <a:spLocks noChangeShapeType="1"/>
          </p:cNvSpPr>
          <p:nvPr/>
        </p:nvSpPr>
        <p:spPr bwMode="auto">
          <a:xfrm flipV="1">
            <a:off x="2947760" y="3269043"/>
            <a:ext cx="93860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375" name="组合 374"/>
          <p:cNvGrpSpPr/>
          <p:nvPr/>
        </p:nvGrpSpPr>
        <p:grpSpPr>
          <a:xfrm>
            <a:off x="6922930" y="1244552"/>
            <a:ext cx="651675" cy="369332"/>
            <a:chOff x="2666115" y="944838"/>
            <a:chExt cx="651675" cy="369332"/>
          </a:xfrm>
        </p:grpSpPr>
        <p:sp>
          <p:nvSpPr>
            <p:cNvPr id="376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CS1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6940000" y="4480655"/>
            <a:ext cx="651675" cy="369332"/>
            <a:chOff x="2666115" y="944838"/>
            <a:chExt cx="651675" cy="369332"/>
          </a:xfrm>
        </p:grpSpPr>
        <p:sp>
          <p:nvSpPr>
            <p:cNvPr id="381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</a:rPr>
                <a:t>CS3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3" name="组合 382"/>
          <p:cNvGrpSpPr/>
          <p:nvPr/>
        </p:nvGrpSpPr>
        <p:grpSpPr>
          <a:xfrm>
            <a:off x="6930704" y="1754528"/>
            <a:ext cx="651675" cy="369332"/>
            <a:chOff x="2666115" y="944838"/>
            <a:chExt cx="651675" cy="369332"/>
          </a:xfrm>
        </p:grpSpPr>
        <p:sp>
          <p:nvSpPr>
            <p:cNvPr id="384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CS2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Line 413"/>
            <p:cNvSpPr>
              <a:spLocks noChangeShapeType="1"/>
            </p:cNvSpPr>
            <p:nvPr/>
          </p:nvSpPr>
          <p:spPr bwMode="auto">
            <a:xfrm>
              <a:off x="2781326" y="1019239"/>
              <a:ext cx="3495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386" name="组合 385"/>
          <p:cNvGrpSpPr/>
          <p:nvPr/>
        </p:nvGrpSpPr>
        <p:grpSpPr>
          <a:xfrm>
            <a:off x="6944661" y="4990343"/>
            <a:ext cx="651675" cy="369332"/>
            <a:chOff x="2666115" y="944838"/>
            <a:chExt cx="651675" cy="369332"/>
          </a:xfrm>
        </p:grpSpPr>
        <p:sp>
          <p:nvSpPr>
            <p:cNvPr id="387" name="Text Box 412"/>
            <p:cNvSpPr txBox="1">
              <a:spLocks noChangeArrowheads="1"/>
            </p:cNvSpPr>
            <p:nvPr/>
          </p:nvSpPr>
          <p:spPr bwMode="auto">
            <a:xfrm>
              <a:off x="2666115" y="944838"/>
              <a:ext cx="651675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</a:rPr>
                <a:t>CS4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Line 413"/>
            <p:cNvSpPr>
              <a:spLocks noChangeShapeType="1"/>
            </p:cNvSpPr>
            <p:nvPr/>
          </p:nvSpPr>
          <p:spPr bwMode="auto">
            <a:xfrm>
              <a:off x="2781325" y="1019239"/>
              <a:ext cx="35749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389" name="Text Box 306"/>
          <p:cNvSpPr txBox="1">
            <a:spLocks noChangeArrowheads="1"/>
          </p:cNvSpPr>
          <p:nvPr/>
        </p:nvSpPr>
        <p:spPr bwMode="auto">
          <a:xfrm>
            <a:off x="2223230" y="3285207"/>
            <a:ext cx="77331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 Y</a:t>
            </a:r>
            <a:endParaRPr kumimoji="0" lang="en-US" altLang="zh-CN" b="1" i="0" u="none" strike="noStrike" kern="0" cap="none" spc="0" normalizeH="0" baseline="-2500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0" name="Rectangle 499"/>
          <p:cNvSpPr>
            <a:spLocks noChangeArrowheads="1"/>
          </p:cNvSpPr>
          <p:nvPr/>
        </p:nvSpPr>
        <p:spPr bwMode="auto">
          <a:xfrm>
            <a:off x="2137298" y="4641510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1" name="Line 500"/>
          <p:cNvSpPr>
            <a:spLocks noChangeShapeType="1"/>
          </p:cNvSpPr>
          <p:nvPr/>
        </p:nvSpPr>
        <p:spPr bwMode="auto">
          <a:xfrm>
            <a:off x="2449327" y="4891711"/>
            <a:ext cx="6351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2" name="Line 502"/>
          <p:cNvSpPr>
            <a:spLocks noChangeShapeType="1"/>
          </p:cNvSpPr>
          <p:nvPr/>
        </p:nvSpPr>
        <p:spPr bwMode="auto">
          <a:xfrm>
            <a:off x="1368177" y="4753985"/>
            <a:ext cx="76713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3" name="Line 503"/>
          <p:cNvSpPr>
            <a:spLocks noChangeShapeType="1"/>
          </p:cNvSpPr>
          <p:nvPr/>
        </p:nvSpPr>
        <p:spPr bwMode="auto">
          <a:xfrm>
            <a:off x="1361145" y="5037854"/>
            <a:ext cx="77416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4" name="Line 503"/>
          <p:cNvSpPr>
            <a:spLocks noChangeShapeType="1"/>
          </p:cNvSpPr>
          <p:nvPr/>
        </p:nvSpPr>
        <p:spPr bwMode="auto">
          <a:xfrm>
            <a:off x="1368177" y="5272330"/>
            <a:ext cx="171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5" name="Rectangle 499"/>
          <p:cNvSpPr>
            <a:spLocks noChangeArrowheads="1"/>
          </p:cNvSpPr>
          <p:nvPr/>
        </p:nvSpPr>
        <p:spPr bwMode="auto">
          <a:xfrm>
            <a:off x="2137297" y="5459476"/>
            <a:ext cx="312029" cy="504057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&amp;</a:t>
            </a:r>
          </a:p>
        </p:txBody>
      </p:sp>
      <p:sp>
        <p:nvSpPr>
          <p:cNvPr id="396" name="Line 500"/>
          <p:cNvSpPr>
            <a:spLocks noChangeShapeType="1"/>
          </p:cNvSpPr>
          <p:nvPr/>
        </p:nvSpPr>
        <p:spPr bwMode="auto">
          <a:xfrm>
            <a:off x="2449325" y="5709677"/>
            <a:ext cx="635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 ker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7" name="Line 502"/>
          <p:cNvSpPr>
            <a:spLocks noChangeShapeType="1"/>
          </p:cNvSpPr>
          <p:nvPr/>
        </p:nvSpPr>
        <p:spPr bwMode="auto">
          <a:xfrm>
            <a:off x="1777106" y="5563325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8" name="Line 503"/>
          <p:cNvSpPr>
            <a:spLocks noChangeShapeType="1"/>
          </p:cNvSpPr>
          <p:nvPr/>
        </p:nvSpPr>
        <p:spPr bwMode="auto">
          <a:xfrm>
            <a:off x="1777106" y="5864446"/>
            <a:ext cx="35820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399" name="Line 503"/>
          <p:cNvSpPr>
            <a:spLocks noChangeShapeType="1"/>
          </p:cNvSpPr>
          <p:nvPr/>
        </p:nvSpPr>
        <p:spPr bwMode="auto">
          <a:xfrm>
            <a:off x="1368177" y="6098922"/>
            <a:ext cx="17162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0" name="Line 503"/>
          <p:cNvSpPr>
            <a:spLocks noChangeShapeType="1"/>
          </p:cNvSpPr>
          <p:nvPr/>
        </p:nvSpPr>
        <p:spPr bwMode="auto">
          <a:xfrm>
            <a:off x="1368178" y="6314946"/>
            <a:ext cx="1716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1" name="Line 503"/>
          <p:cNvSpPr>
            <a:spLocks noChangeShapeType="1"/>
          </p:cNvSpPr>
          <p:nvPr/>
        </p:nvSpPr>
        <p:spPr bwMode="auto">
          <a:xfrm>
            <a:off x="1368178" y="6539596"/>
            <a:ext cx="171626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02" name="Text Box 409"/>
          <p:cNvSpPr txBox="1">
            <a:spLocks noChangeArrowheads="1"/>
          </p:cNvSpPr>
          <p:nvPr/>
        </p:nvSpPr>
        <p:spPr bwMode="auto">
          <a:xfrm>
            <a:off x="904825" y="4543624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19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3" name="Text Box 409"/>
          <p:cNvSpPr txBox="1">
            <a:spLocks noChangeArrowheads="1"/>
          </p:cNvSpPr>
          <p:nvPr/>
        </p:nvSpPr>
        <p:spPr bwMode="auto">
          <a:xfrm>
            <a:off x="904825" y="4794018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18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4" name="Text Box 409"/>
          <p:cNvSpPr txBox="1">
            <a:spLocks noChangeArrowheads="1"/>
          </p:cNvSpPr>
          <p:nvPr/>
        </p:nvSpPr>
        <p:spPr bwMode="auto">
          <a:xfrm>
            <a:off x="904825" y="5028788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17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405" name="组合 404"/>
          <p:cNvGrpSpPr/>
          <p:nvPr/>
        </p:nvGrpSpPr>
        <p:grpSpPr>
          <a:xfrm>
            <a:off x="758039" y="5360575"/>
            <a:ext cx="1182493" cy="369332"/>
            <a:chOff x="3195869" y="2795844"/>
            <a:chExt cx="1182493" cy="369332"/>
          </a:xfrm>
        </p:grpSpPr>
        <p:sp>
          <p:nvSpPr>
            <p:cNvPr id="406" name="Text Box 412"/>
            <p:cNvSpPr txBox="1">
              <a:spLocks noChangeArrowheads="1"/>
            </p:cNvSpPr>
            <p:nvPr/>
          </p:nvSpPr>
          <p:spPr bwMode="auto">
            <a:xfrm>
              <a:off x="3195869" y="2795844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MEMR’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Line 413"/>
            <p:cNvSpPr>
              <a:spLocks noChangeShapeType="1"/>
            </p:cNvSpPr>
            <p:nvPr/>
          </p:nvSpPr>
          <p:spPr bwMode="auto">
            <a:xfrm>
              <a:off x="3295845" y="2864106"/>
              <a:ext cx="74044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755576" y="5658457"/>
            <a:ext cx="1182493" cy="369332"/>
            <a:chOff x="3486325" y="3290696"/>
            <a:chExt cx="1182493" cy="369332"/>
          </a:xfrm>
        </p:grpSpPr>
        <p:sp>
          <p:nvSpPr>
            <p:cNvPr id="409" name="Text Box 412"/>
            <p:cNvSpPr txBox="1">
              <a:spLocks noChangeArrowheads="1"/>
            </p:cNvSpPr>
            <p:nvPr/>
          </p:nvSpPr>
          <p:spPr bwMode="auto">
            <a:xfrm>
              <a:off x="3486325" y="3290696"/>
              <a:ext cx="1182493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MEMW’</a:t>
              </a:r>
              <a:endPara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Line 413"/>
            <p:cNvSpPr>
              <a:spLocks noChangeShapeType="1"/>
            </p:cNvSpPr>
            <p:nvPr/>
          </p:nvSpPr>
          <p:spPr bwMode="auto">
            <a:xfrm>
              <a:off x="3589449" y="3358958"/>
              <a:ext cx="81245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411" name="Text Box 409"/>
          <p:cNvSpPr txBox="1">
            <a:spLocks noChangeArrowheads="1"/>
          </p:cNvSpPr>
          <p:nvPr/>
        </p:nvSpPr>
        <p:spPr bwMode="auto">
          <a:xfrm>
            <a:off x="904825" y="5865646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16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2" name="Text Box 409"/>
          <p:cNvSpPr txBox="1">
            <a:spLocks noChangeArrowheads="1"/>
          </p:cNvSpPr>
          <p:nvPr/>
        </p:nvSpPr>
        <p:spPr bwMode="auto">
          <a:xfrm>
            <a:off x="904825" y="609016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15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3" name="Text Box 409"/>
          <p:cNvSpPr txBox="1">
            <a:spLocks noChangeArrowheads="1"/>
          </p:cNvSpPr>
          <p:nvPr/>
        </p:nvSpPr>
        <p:spPr bwMode="auto">
          <a:xfrm>
            <a:off x="904825" y="6324932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A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14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4" name="Rectangle 305"/>
          <p:cNvSpPr>
            <a:spLocks noChangeArrowheads="1"/>
          </p:cNvSpPr>
          <p:nvPr/>
        </p:nvSpPr>
        <p:spPr bwMode="auto">
          <a:xfrm>
            <a:off x="3084439" y="4746613"/>
            <a:ext cx="895592" cy="1947651"/>
          </a:xfrm>
          <a:prstGeom prst="rect">
            <a:avLst/>
          </a:prstGeom>
          <a:solidFill>
            <a:srgbClr val="FFEBFF"/>
          </a:solidFill>
          <a:ln w="28575" algn="ctr">
            <a:solidFill>
              <a:srgbClr val="000000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15" name="Text Box 409"/>
          <p:cNvSpPr txBox="1">
            <a:spLocks noChangeArrowheads="1"/>
          </p:cNvSpPr>
          <p:nvPr/>
        </p:nvSpPr>
        <p:spPr bwMode="auto">
          <a:xfrm>
            <a:off x="3053350" y="4702819"/>
            <a:ext cx="5594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G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53349" y="5082500"/>
            <a:ext cx="679534" cy="369332"/>
            <a:chOff x="4030595" y="5221553"/>
            <a:chExt cx="679534" cy="369332"/>
          </a:xfrm>
        </p:grpSpPr>
        <p:sp>
          <p:nvSpPr>
            <p:cNvPr id="416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</a:rPr>
                <a:t>A</a:t>
              </a:r>
              <a:endParaRPr kumimoji="0" lang="en-US" altLang="zh-CN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17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>
            <a:off x="3055352" y="5529410"/>
            <a:ext cx="679534" cy="369332"/>
            <a:chOff x="4030595" y="5221553"/>
            <a:chExt cx="679534" cy="369332"/>
          </a:xfrm>
        </p:grpSpPr>
        <p:sp>
          <p:nvSpPr>
            <p:cNvPr id="419" name="Text Box 409"/>
            <p:cNvSpPr txBox="1">
              <a:spLocks noChangeArrowheads="1"/>
            </p:cNvSpPr>
            <p:nvPr/>
          </p:nvSpPr>
          <p:spPr bwMode="auto">
            <a:xfrm>
              <a:off x="4030595" y="5221553"/>
              <a:ext cx="679534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G</a:t>
              </a:r>
              <a:r>
                <a:rPr kumimoji="0" lang="en-US" altLang="zh-CN" sz="1800" b="1" i="0" u="none" strike="noStrike" kern="0" cap="none" spc="0" normalizeH="0" baseline="-25000" noProof="0" dirty="0" smtClean="0">
                  <a:ln>
                    <a:noFill/>
                  </a:ln>
                  <a:effectLst/>
                  <a:uLnTx/>
                  <a:uFillTx/>
                </a:rPr>
                <a:t>2</a:t>
              </a:r>
              <a:r>
                <a:rPr kumimoji="0" lang="en-US" altLang="zh-CN" sz="1800" b="1" i="0" u="none" strike="noStrike" kern="0" cap="none" spc="0" normalizeH="0" noProof="0" dirty="0" smtClean="0">
                  <a:ln>
                    <a:noFill/>
                  </a:ln>
                  <a:effectLst/>
                  <a:uLnTx/>
                  <a:uFillTx/>
                </a:rPr>
                <a:t>B</a:t>
              </a:r>
              <a:endParaRPr kumimoji="0" lang="en-US" altLang="zh-CN" sz="18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0" name="Line 413"/>
            <p:cNvSpPr>
              <a:spLocks noChangeShapeType="1"/>
            </p:cNvSpPr>
            <p:nvPr/>
          </p:nvSpPr>
          <p:spPr bwMode="auto">
            <a:xfrm>
              <a:off x="4133473" y="5301951"/>
              <a:ext cx="40402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3099135" y="588572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C</a:t>
            </a:r>
          </a:p>
        </p:txBody>
      </p:sp>
      <p:sp>
        <p:nvSpPr>
          <p:cNvPr id="421" name="矩形 420"/>
          <p:cNvSpPr/>
          <p:nvPr/>
        </p:nvSpPr>
        <p:spPr>
          <a:xfrm>
            <a:off x="3099135" y="61248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b="1" dirty="0"/>
          </a:p>
        </p:txBody>
      </p:sp>
      <p:sp>
        <p:nvSpPr>
          <p:cNvPr id="422" name="矩形 421"/>
          <p:cNvSpPr/>
          <p:nvPr/>
        </p:nvSpPr>
        <p:spPr>
          <a:xfrm>
            <a:off x="3099135" y="634729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423" name="Text Box 409"/>
          <p:cNvSpPr txBox="1">
            <a:spLocks noChangeArrowheads="1"/>
          </p:cNvSpPr>
          <p:nvPr/>
        </p:nvSpPr>
        <p:spPr bwMode="auto">
          <a:xfrm>
            <a:off x="3605431" y="4869160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4" name="Line 413"/>
          <p:cNvSpPr>
            <a:spLocks noChangeShapeType="1"/>
          </p:cNvSpPr>
          <p:nvPr/>
        </p:nvSpPr>
        <p:spPr bwMode="auto">
          <a:xfrm>
            <a:off x="3694714" y="4946375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5" name="Text Box 409"/>
          <p:cNvSpPr txBox="1">
            <a:spLocks noChangeArrowheads="1"/>
          </p:cNvSpPr>
          <p:nvPr/>
        </p:nvSpPr>
        <p:spPr bwMode="auto">
          <a:xfrm>
            <a:off x="3614502" y="5289857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26" name="Line 413"/>
          <p:cNvSpPr>
            <a:spLocks noChangeShapeType="1"/>
          </p:cNvSpPr>
          <p:nvPr/>
        </p:nvSpPr>
        <p:spPr bwMode="auto">
          <a:xfrm>
            <a:off x="3703785" y="5367072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7" name="Line 309"/>
          <p:cNvSpPr>
            <a:spLocks noChangeShapeType="1"/>
          </p:cNvSpPr>
          <p:nvPr/>
        </p:nvSpPr>
        <p:spPr bwMode="auto">
          <a:xfrm flipV="1">
            <a:off x="3980031" y="5075147"/>
            <a:ext cx="351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8" name="Line 309"/>
          <p:cNvSpPr>
            <a:spLocks noChangeShapeType="1"/>
          </p:cNvSpPr>
          <p:nvPr/>
        </p:nvSpPr>
        <p:spPr bwMode="auto">
          <a:xfrm flipV="1">
            <a:off x="3980031" y="5474102"/>
            <a:ext cx="3514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29" name="Text Box 409"/>
          <p:cNvSpPr txBox="1">
            <a:spLocks noChangeArrowheads="1"/>
          </p:cNvSpPr>
          <p:nvPr/>
        </p:nvSpPr>
        <p:spPr bwMode="auto">
          <a:xfrm>
            <a:off x="4268073" y="4891954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0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30" name="Line 413"/>
          <p:cNvSpPr>
            <a:spLocks noChangeShapeType="1"/>
          </p:cNvSpPr>
          <p:nvPr/>
        </p:nvSpPr>
        <p:spPr bwMode="auto">
          <a:xfrm>
            <a:off x="4357356" y="4969169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1" name="Text Box 409"/>
          <p:cNvSpPr txBox="1">
            <a:spLocks noChangeArrowheads="1"/>
          </p:cNvSpPr>
          <p:nvPr/>
        </p:nvSpPr>
        <p:spPr bwMode="auto">
          <a:xfrm>
            <a:off x="4278807" y="5289857"/>
            <a:ext cx="52408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Y</a:t>
            </a:r>
            <a:r>
              <a:rPr kumimoji="0" lang="en-US" altLang="zh-CN" sz="18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</a:rPr>
              <a:t>1</a:t>
            </a:r>
            <a:endParaRPr kumimoji="0" lang="en-US" altLang="zh-CN" sz="1800" b="1" i="0" u="none" strike="noStrike" kern="0" cap="none" spc="0" normalizeH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32" name="Line 413"/>
          <p:cNvSpPr>
            <a:spLocks noChangeShapeType="1"/>
          </p:cNvSpPr>
          <p:nvPr/>
        </p:nvSpPr>
        <p:spPr bwMode="auto">
          <a:xfrm>
            <a:off x="4368090" y="5367072"/>
            <a:ext cx="17275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433" name="Text Box 315"/>
          <p:cNvSpPr txBox="1">
            <a:spLocks noChangeArrowheads="1"/>
          </p:cNvSpPr>
          <p:nvPr/>
        </p:nvSpPr>
        <p:spPr bwMode="auto">
          <a:xfrm>
            <a:off x="2915816" y="4410568"/>
            <a:ext cx="122125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74LS138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5" name="Text Box 519"/>
          <p:cNvSpPr txBox="1">
            <a:spLocks noChangeArrowheads="1"/>
          </p:cNvSpPr>
          <p:nvPr/>
        </p:nvSpPr>
        <p:spPr bwMode="auto">
          <a:xfrm>
            <a:off x="85373" y="3140968"/>
            <a:ext cx="598195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6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总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线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39" name="Text Box 519"/>
          <p:cNvSpPr txBox="1">
            <a:spLocks noChangeArrowheads="1"/>
          </p:cNvSpPr>
          <p:nvPr/>
        </p:nvSpPr>
        <p:spPr bwMode="auto">
          <a:xfrm>
            <a:off x="3999918" y="6234978"/>
            <a:ext cx="968225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译码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0" name="Text Box 519"/>
          <p:cNvSpPr txBox="1">
            <a:spLocks noChangeArrowheads="1"/>
          </p:cNvSpPr>
          <p:nvPr/>
        </p:nvSpPr>
        <p:spPr bwMode="auto">
          <a:xfrm>
            <a:off x="4232769" y="1786971"/>
            <a:ext cx="852225" cy="83099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双向驱动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1" name="Text Box 519"/>
          <p:cNvSpPr txBox="1">
            <a:spLocks noChangeArrowheads="1"/>
          </p:cNvSpPr>
          <p:nvPr/>
        </p:nvSpPr>
        <p:spPr bwMode="auto">
          <a:xfrm>
            <a:off x="3609261" y="2534873"/>
            <a:ext cx="144909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单向驱动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42" name="Text Box 315"/>
          <p:cNvSpPr txBox="1">
            <a:spLocks noChangeArrowheads="1"/>
          </p:cNvSpPr>
          <p:nvPr/>
        </p:nvSpPr>
        <p:spPr bwMode="auto">
          <a:xfrm rot="5400000">
            <a:off x="4142953" y="3327793"/>
            <a:ext cx="23646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8K×8bit  SRAM</a:t>
            </a:r>
            <a:endParaRPr kumimoji="0" lang="en-US" altLang="zh-CN" sz="24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118459" y="310718"/>
            <a:ext cx="369813" cy="2890996"/>
          </a:xfrm>
          <a:custGeom>
            <a:avLst/>
            <a:gdLst>
              <a:gd name="connsiteX0" fmla="*/ 201137 w 369813"/>
              <a:gd name="connsiteY0" fmla="*/ 2858610 h 2858610"/>
              <a:gd name="connsiteX1" fmla="*/ 32461 w 369813"/>
              <a:gd name="connsiteY1" fmla="*/ 1429305 h 2858610"/>
              <a:gd name="connsiteX2" fmla="*/ 32461 w 369813"/>
              <a:gd name="connsiteY2" fmla="*/ 319597 h 2858610"/>
              <a:gd name="connsiteX3" fmla="*/ 369813 w 369813"/>
              <a:gd name="connsiteY3" fmla="*/ 0 h 285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813" h="2858610">
                <a:moveTo>
                  <a:pt x="201137" y="2858610"/>
                </a:moveTo>
                <a:cubicBezTo>
                  <a:pt x="130855" y="2355542"/>
                  <a:pt x="60574" y="1852474"/>
                  <a:pt x="32461" y="1429305"/>
                </a:cubicBezTo>
                <a:cubicBezTo>
                  <a:pt x="4348" y="1006136"/>
                  <a:pt x="-23764" y="557814"/>
                  <a:pt x="32461" y="319597"/>
                </a:cubicBezTo>
                <a:cubicBezTo>
                  <a:pt x="88686" y="81379"/>
                  <a:pt x="369813" y="0"/>
                  <a:pt x="369813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132692" y="692458"/>
            <a:ext cx="337825" cy="798991"/>
          </a:xfrm>
          <a:custGeom>
            <a:avLst/>
            <a:gdLst>
              <a:gd name="connsiteX0" fmla="*/ 473 w 337825"/>
              <a:gd name="connsiteY0" fmla="*/ 798991 h 798991"/>
              <a:gd name="connsiteX1" fmla="*/ 53739 w 337825"/>
              <a:gd name="connsiteY1" fmla="*/ 150921 h 798991"/>
              <a:gd name="connsiteX2" fmla="*/ 337825 w 337825"/>
              <a:gd name="connsiteY2" fmla="*/ 0 h 79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25" h="798991">
                <a:moveTo>
                  <a:pt x="473" y="798991"/>
                </a:moveTo>
                <a:cubicBezTo>
                  <a:pt x="-1007" y="541538"/>
                  <a:pt x="-2486" y="284086"/>
                  <a:pt x="53739" y="150921"/>
                </a:cubicBezTo>
                <a:cubicBezTo>
                  <a:pt x="109964" y="17756"/>
                  <a:pt x="223894" y="8878"/>
                  <a:pt x="337825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163891" y="1553592"/>
            <a:ext cx="271115" cy="656948"/>
          </a:xfrm>
          <a:custGeom>
            <a:avLst/>
            <a:gdLst>
              <a:gd name="connsiteX0" fmla="*/ 30920 w 279495"/>
              <a:gd name="connsiteY0" fmla="*/ 656948 h 656948"/>
              <a:gd name="connsiteX1" fmla="*/ 22042 w 279495"/>
              <a:gd name="connsiteY1" fmla="*/ 239697 h 656948"/>
              <a:gd name="connsiteX2" fmla="*/ 279495 w 279495"/>
              <a:gd name="connsiteY2" fmla="*/ 0 h 6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95" h="656948">
                <a:moveTo>
                  <a:pt x="30920" y="656948"/>
                </a:moveTo>
                <a:cubicBezTo>
                  <a:pt x="5766" y="503068"/>
                  <a:pt x="-19387" y="349188"/>
                  <a:pt x="22042" y="239697"/>
                </a:cubicBezTo>
                <a:cubicBezTo>
                  <a:pt x="63471" y="130206"/>
                  <a:pt x="171483" y="65103"/>
                  <a:pt x="279495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任意多边形 28"/>
          <p:cNvSpPr/>
          <p:nvPr/>
        </p:nvSpPr>
        <p:spPr bwMode="auto">
          <a:xfrm>
            <a:off x="238679" y="1917577"/>
            <a:ext cx="240715" cy="674703"/>
          </a:xfrm>
          <a:custGeom>
            <a:avLst/>
            <a:gdLst>
              <a:gd name="connsiteX0" fmla="*/ 1018 w 240715"/>
              <a:gd name="connsiteY0" fmla="*/ 674703 h 674703"/>
              <a:gd name="connsiteX1" fmla="*/ 36529 w 240715"/>
              <a:gd name="connsiteY1" fmla="*/ 168675 h 674703"/>
              <a:gd name="connsiteX2" fmla="*/ 240715 w 240715"/>
              <a:gd name="connsiteY2" fmla="*/ 0 h 67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715" h="674703">
                <a:moveTo>
                  <a:pt x="1018" y="674703"/>
                </a:moveTo>
                <a:cubicBezTo>
                  <a:pt x="-1201" y="477914"/>
                  <a:pt x="-3420" y="281125"/>
                  <a:pt x="36529" y="168675"/>
                </a:cubicBezTo>
                <a:cubicBezTo>
                  <a:pt x="76478" y="56225"/>
                  <a:pt x="240715" y="0"/>
                  <a:pt x="240715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左大括号 29"/>
          <p:cNvSpPr/>
          <p:nvPr/>
        </p:nvSpPr>
        <p:spPr bwMode="auto">
          <a:xfrm>
            <a:off x="507001" y="2863743"/>
            <a:ext cx="248575" cy="1425371"/>
          </a:xfrm>
          <a:prstGeom prst="leftBrace">
            <a:avLst>
              <a:gd name="adj1" fmla="val 47109"/>
              <a:gd name="adj2" fmla="val 3792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3" name="左大括号 442"/>
          <p:cNvSpPr/>
          <p:nvPr/>
        </p:nvSpPr>
        <p:spPr bwMode="auto">
          <a:xfrm>
            <a:off x="631642" y="4624978"/>
            <a:ext cx="300501" cy="693482"/>
          </a:xfrm>
          <a:prstGeom prst="leftBrace">
            <a:avLst>
              <a:gd name="adj1" fmla="val 26287"/>
              <a:gd name="adj2" fmla="val 6777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4" name="左大括号 443"/>
          <p:cNvSpPr/>
          <p:nvPr/>
        </p:nvSpPr>
        <p:spPr bwMode="auto">
          <a:xfrm>
            <a:off x="683568" y="6014554"/>
            <a:ext cx="248575" cy="654805"/>
          </a:xfrm>
          <a:prstGeom prst="leftBrace">
            <a:avLst>
              <a:gd name="adj1" fmla="val 26287"/>
              <a:gd name="adj2" fmla="val 33522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任意多边形 30"/>
          <p:cNvSpPr/>
          <p:nvPr/>
        </p:nvSpPr>
        <p:spPr bwMode="auto">
          <a:xfrm>
            <a:off x="405442" y="5555411"/>
            <a:ext cx="258792" cy="681487"/>
          </a:xfrm>
          <a:custGeom>
            <a:avLst/>
            <a:gdLst>
              <a:gd name="connsiteX0" fmla="*/ 0 w 258792"/>
              <a:gd name="connsiteY0" fmla="*/ 0 h 681487"/>
              <a:gd name="connsiteX1" fmla="*/ 43132 w 258792"/>
              <a:gd name="connsiteY1" fmla="*/ 491706 h 681487"/>
              <a:gd name="connsiteX2" fmla="*/ 258792 w 258792"/>
              <a:gd name="connsiteY2" fmla="*/ 681487 h 68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" h="681487">
                <a:moveTo>
                  <a:pt x="0" y="0"/>
                </a:moveTo>
                <a:cubicBezTo>
                  <a:pt x="0" y="189062"/>
                  <a:pt x="0" y="378125"/>
                  <a:pt x="43132" y="491706"/>
                </a:cubicBezTo>
                <a:cubicBezTo>
                  <a:pt x="86264" y="605287"/>
                  <a:pt x="222849" y="664234"/>
                  <a:pt x="258792" y="68148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 b="1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367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706356"/>
              </p:ext>
            </p:extLst>
          </p:nvPr>
        </p:nvGraphicFramePr>
        <p:xfrm>
          <a:off x="1115422" y="63170"/>
          <a:ext cx="6984970" cy="64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2685932" imgH="2381130" progId="Visio.Drawing.15">
                  <p:embed/>
                </p:oleObj>
              </mc:Choice>
              <mc:Fallback>
                <p:oleObj name="Visio" r:id="rId3" imgW="2685932" imgH="23811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422" y="63170"/>
                        <a:ext cx="6984970" cy="64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1520" y="5689561"/>
            <a:ext cx="403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双向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数据总线驱动控制电路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及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单向</a:t>
            </a:r>
            <a:r>
              <a:rPr kumimoji="0" lang="zh-CN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信号驱动电路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869160"/>
            <a:ext cx="1368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</a:rPr>
              <a:t>P129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，</a:t>
            </a:r>
            <a:endParaRPr lang="en-US" altLang="zh-CN" sz="2400" b="1" kern="0" dirty="0" smtClean="0">
              <a:solidFill>
                <a:srgbClr val="0000FF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4.21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79279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C927EE-97D4-41F3-8822-3B8DA6E6962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142759"/>
            <a:ext cx="3552142" cy="6516960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START:  MOV </a:t>
            </a: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AX,0C000H</a:t>
            </a:r>
            <a:endParaRPr lang="zh-CN" altLang="zh-CN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DI,0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CX,8000H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WRITE:  MOV [DI],AL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DI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SI,0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CX,8000H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AL,0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  CMP AL,[SI]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SI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INC AL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kern="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zh-CN" altLang="zh-CN" sz="2000" kern="0" dirty="0" smtClean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kern="0" dirty="0" smtClean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kern="0" dirty="0" smtClean="0">
                <a:latin typeface="+mn-ea"/>
                <a:cs typeface="Courier New" panose="02070309020205020404" pitchFamily="49" charset="0"/>
              </a:rPr>
              <a:t>……</a:t>
            </a:r>
            <a:endParaRPr lang="zh-CN" altLang="zh-CN" sz="2000" kern="0" dirty="0">
              <a:latin typeface="+mn-ea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920" y="1850617"/>
            <a:ext cx="504056" cy="261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7D"/>
                </a:solidFill>
                <a:latin typeface="Courier New" pitchFamily="49" charset="0"/>
              </a:rPr>
              <a:t>参考程序</a:t>
            </a:r>
            <a:endParaRPr lang="zh-CN" altLang="en-US" sz="2800" b="1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475485" y="142759"/>
            <a:ext cx="3600400" cy="6516960"/>
          </a:xfrm>
          <a:prstGeom prst="rect">
            <a:avLst/>
          </a:prstGeom>
          <a:solidFill>
            <a:srgbClr val="CCFFCC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 MOV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AX,0C000H</a:t>
            </a:r>
            <a:endParaRPr lang="zh-CN" altLang="zh-CN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DS,AX</a:t>
            </a:r>
            <a:endParaRPr lang="zh-CN" altLang="zh-CN" sz="20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DI,0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CX,4000H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AX,0100H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WRITE:  MOV [DI],AX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DI,2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AH,2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ADD AL,2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WRITE</a:t>
            </a:r>
            <a:endParaRPr lang="zh-CN" altLang="zh-CN" sz="2000" kern="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SI,0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</a:t>
            </a: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CX,4000H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MOV AX,0100H</a:t>
            </a:r>
            <a:endParaRPr lang="zh-CN" altLang="zh-CN" sz="2000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CHECK:  CMP AX,[SI]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JNZ ERROR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SI,2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 AH,2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ADD AL,2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LOOP CHECK</a:t>
            </a:r>
            <a:endParaRPr lang="zh-CN" altLang="zh-CN" sz="2000" kern="0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DL,0</a:t>
            </a:r>
            <a:endParaRPr lang="zh-CN" altLang="zh-CN" sz="2000" kern="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JMP </a:t>
            </a:r>
            <a:r>
              <a:rPr lang="en-US" altLang="zh-CN" sz="2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zh-CN" altLang="zh-CN" sz="2000" kern="0" dirty="0" smtClean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 MOV DL,1</a:t>
            </a:r>
            <a:endParaRPr lang="zh-CN" altLang="zh-CN" sz="2000" kern="0" dirty="0" smtClean="0">
              <a:solidFill>
                <a:srgbClr val="CC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1000"/>
              </a:lnSpc>
              <a:spcBef>
                <a:spcPts val="0"/>
              </a:spcBef>
              <a:buClr>
                <a:srgbClr val="00007D"/>
              </a:buClr>
              <a:buFont typeface="Wingdings" pitchFamily="2" charset="2"/>
              <a:buNone/>
            </a:pPr>
            <a:r>
              <a:rPr lang="en-US" altLang="zh-CN" sz="2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NEXT: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宋体"/>
                <a:cs typeface="Courier New" panose="02070309020205020404" pitchFamily="49" charset="0"/>
              </a:rPr>
              <a:t>……</a:t>
            </a:r>
            <a:endParaRPr lang="zh-CN" altLang="zh-CN" sz="2000" kern="0" dirty="0">
              <a:solidFill>
                <a:srgbClr val="000000"/>
              </a:solidFill>
              <a:latin typeface="宋体"/>
              <a:cs typeface="Courier New" panose="02070309020205020404" pitchFamily="49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97650" y="1107741"/>
            <a:ext cx="3338246" cy="1483290"/>
          </a:xfrm>
          <a:prstGeom prst="roundRect">
            <a:avLst>
              <a:gd name="adj" fmla="val 14724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521615" y="989603"/>
            <a:ext cx="3223107" cy="1673436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521615" y="3239103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97650" y="3239103"/>
            <a:ext cx="3338246" cy="907454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521615" y="4344877"/>
            <a:ext cx="3223107" cy="838442"/>
          </a:xfrm>
          <a:prstGeom prst="roundRect">
            <a:avLst>
              <a:gd name="adj" fmla="val 14865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7650" y="4445759"/>
            <a:ext cx="3024336" cy="619422"/>
          </a:xfrm>
          <a:prstGeom prst="roundRect">
            <a:avLst>
              <a:gd name="adj" fmla="val 20216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77222" y="5903398"/>
            <a:ext cx="1111202" cy="830997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方案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位写</a:t>
            </a:r>
          </a:p>
        </p:txBody>
      </p:sp>
      <p:sp>
        <p:nvSpPr>
          <p:cNvPr id="15" name="矩形 14"/>
          <p:cNvSpPr/>
          <p:nvPr/>
        </p:nvSpPr>
        <p:spPr>
          <a:xfrm>
            <a:off x="2995785" y="5903399"/>
            <a:ext cx="1059906" cy="830997"/>
          </a:xfrm>
          <a:prstGeom prst="rect">
            <a:avLst/>
          </a:prstGeom>
          <a:solidFill>
            <a:srgbClr val="FFCCFF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方案</a:t>
            </a:r>
            <a:r>
              <a:rPr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1: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位</a:t>
            </a:r>
            <a:r>
              <a:rPr lang="zh-CN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1022547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155</TotalTime>
  <Words>638</Words>
  <Application>Microsoft Office PowerPoint</Application>
  <PresentationFormat>全屏显示(4:3)</PresentationFormat>
  <Paragraphs>249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黑体</vt:lpstr>
      <vt:lpstr>楷体</vt:lpstr>
      <vt:lpstr>楷体_GB2312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CheXQ_class_4比3_组成</vt:lpstr>
      <vt:lpstr>Visio</vt:lpstr>
      <vt:lpstr>SRAM 设计举例：</vt:lpstr>
      <vt:lpstr>SRAM 设计举例：</vt:lpstr>
      <vt:lpstr>PowerPoint 演示文稿</vt:lpstr>
      <vt:lpstr>PowerPoint 演示文稿</vt:lpstr>
      <vt:lpstr>PowerPoint 演示文稿</vt:lpstr>
    </vt:vector>
  </TitlesOfParts>
  <Company>西安电子科技大学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SRAM 设计举例：</dc:title>
  <dc:creator>车向泉</dc:creator>
  <cp:lastModifiedBy>车向泉</cp:lastModifiedBy>
  <cp:revision>23</cp:revision>
  <dcterms:created xsi:type="dcterms:W3CDTF">2017-11-15T02:25:30Z</dcterms:created>
  <dcterms:modified xsi:type="dcterms:W3CDTF">2017-12-22T15:32:49Z</dcterms:modified>
</cp:coreProperties>
</file>