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61" r:id="rId3"/>
    <p:sldId id="263" r:id="rId4"/>
    <p:sldId id="262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FF0066"/>
    <a:srgbClr val="00CC00"/>
    <a:srgbClr val="AFFFFF"/>
    <a:srgbClr val="CCECFF"/>
    <a:srgbClr val="33CCFF"/>
    <a:srgbClr val="FF6600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5" autoAdjust="0"/>
    <p:restoredTop sz="94660"/>
  </p:normalViewPr>
  <p:slideViewPr>
    <p:cSldViewPr>
      <p:cViewPr varScale="1">
        <p:scale>
          <a:sx n="106" d="100"/>
          <a:sy n="106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887B6-136C-467A-9E81-25294382AE5A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9021E-3B08-4672-A1F7-FF6C45920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3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1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9021E-3B08-4672-A1F7-FF6C459203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09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9021E-3B08-4672-A1F7-FF6C459203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4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2018年12月27日星期四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22:10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084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3C7C95C-7CFE-4C17-B8DE-CC0686CE4C63}" type="datetime1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340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089EC34-C451-423A-83D6-A71A92265C70}" type="datetime1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528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1858F1-1986-4B1F-91A8-20FCB0102974}" type="datetime1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463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782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80A3591D-9C67-4FA0-B557-8790943F6A32}" type="datetime1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 </a:t>
            </a:r>
            <a:r>
              <a:rPr lang="zh-CN" altLang="en-US" dirty="0"/>
              <a:t>设计举例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现有容量为 </a:t>
            </a:r>
            <a:r>
              <a:rPr lang="en-US" altLang="zh-CN" dirty="0">
                <a:solidFill>
                  <a:srgbClr val="008000"/>
                </a:solidFill>
              </a:rPr>
              <a:t>8K×8bit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008000"/>
                </a:solidFill>
              </a:rPr>
              <a:t>4K×8bit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008000"/>
                </a:solidFill>
              </a:rPr>
              <a:t>SRAM </a:t>
            </a:r>
            <a:r>
              <a:rPr lang="zh-CN" altLang="en-US" dirty="0"/>
              <a:t>芯片。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>
                <a:solidFill>
                  <a:srgbClr val="D60093"/>
                </a:solidFill>
              </a:rPr>
              <a:t>8086</a:t>
            </a:r>
            <a:r>
              <a:rPr lang="zh-CN" altLang="en-US" dirty="0">
                <a:solidFill>
                  <a:srgbClr val="D60093"/>
                </a:solidFill>
              </a:rPr>
              <a:t>系统</a:t>
            </a:r>
            <a:r>
              <a:rPr lang="zh-CN" altLang="en-US" dirty="0"/>
              <a:t>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）利用这样的芯片构成地址范围为</a:t>
            </a:r>
            <a:r>
              <a:rPr lang="en-US" altLang="zh-CN" dirty="0">
                <a:solidFill>
                  <a:srgbClr val="C00000"/>
                </a:solidFill>
              </a:rPr>
              <a:t>C2000H</a:t>
            </a:r>
            <a:r>
              <a:rPr lang="zh-CN" altLang="en-US" dirty="0"/>
              <a:t>～</a:t>
            </a:r>
            <a:r>
              <a:rPr lang="en-US" altLang="zh-CN" dirty="0">
                <a:solidFill>
                  <a:srgbClr val="C00000"/>
                </a:solidFill>
              </a:rPr>
              <a:t>C7FFFH</a:t>
            </a:r>
            <a:r>
              <a:rPr lang="zh-CN" altLang="en-US" dirty="0"/>
              <a:t>的内存，画出</a:t>
            </a:r>
            <a:r>
              <a:rPr lang="zh-CN" altLang="en-US" dirty="0">
                <a:solidFill>
                  <a:srgbClr val="FF0000"/>
                </a:solidFill>
              </a:rPr>
              <a:t>最大模式</a:t>
            </a:r>
            <a:r>
              <a:rPr lang="zh-CN" altLang="en-US" dirty="0"/>
              <a:t>下包括</a:t>
            </a:r>
            <a:r>
              <a:rPr lang="zh-CN" altLang="en-US" dirty="0">
                <a:solidFill>
                  <a:srgbClr val="0000FF"/>
                </a:solidFill>
              </a:rPr>
              <a:t>总线驱动</a:t>
            </a:r>
            <a:r>
              <a:rPr lang="zh-CN" altLang="en-US" dirty="0"/>
              <a:t>在内的此芯片与系统总线的连接图（译码器件自行选择，尽量选择容量大的芯片）。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试编写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汇编语言程序，从地址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C2000H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开始，依次写入数据，直到地址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C7FFFH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。要求数据从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开始，每写入一个字节后数据加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，即写入数据依次为：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然后逐个单元读出比较，若有错，则在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，退出检测；若每个单元均对，则在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507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 </a:t>
            </a:r>
            <a:r>
              <a:rPr lang="zh-CN" altLang="en-US" dirty="0"/>
              <a:t>设计举例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8817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现有容量为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dirty="0"/>
              <a:t>和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8000"/>
                </a:solidFill>
              </a:rPr>
              <a:t>SRAM </a:t>
            </a:r>
            <a:r>
              <a:rPr lang="zh-CN" altLang="en-US" sz="2400" dirty="0"/>
              <a:t>芯片。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构成</a:t>
            </a:r>
            <a:r>
              <a:rPr lang="en-US" altLang="zh-CN" sz="2400" dirty="0">
                <a:solidFill>
                  <a:srgbClr val="D60093"/>
                </a:solidFill>
              </a:rPr>
              <a:t>8086</a:t>
            </a:r>
            <a:r>
              <a:rPr lang="zh-CN" altLang="en-US" sz="2400" dirty="0">
                <a:solidFill>
                  <a:srgbClr val="D60093"/>
                </a:solidFill>
              </a:rPr>
              <a:t>系统</a:t>
            </a:r>
            <a:r>
              <a:rPr lang="zh-CN" altLang="en-US" sz="2400" dirty="0"/>
              <a:t>内存，地址范围</a:t>
            </a:r>
            <a:r>
              <a:rPr lang="en-US" altLang="zh-CN" sz="2400" dirty="0">
                <a:solidFill>
                  <a:srgbClr val="C00000"/>
                </a:solidFill>
              </a:rPr>
              <a:t>C2000H</a:t>
            </a:r>
            <a:r>
              <a:rPr lang="zh-CN" altLang="en-US" sz="2400" dirty="0"/>
              <a:t>～</a:t>
            </a:r>
            <a:r>
              <a:rPr lang="en-US" altLang="zh-CN" sz="2400" dirty="0">
                <a:solidFill>
                  <a:srgbClr val="C00000"/>
                </a:solidFill>
              </a:rPr>
              <a:t>C7FFFH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6209" y="3068960"/>
            <a:ext cx="8362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400" kern="0" dirty="0"/>
              <a:t>内存地址分析：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5881"/>
              </p:ext>
            </p:extLst>
          </p:nvPr>
        </p:nvGraphicFramePr>
        <p:xfrm>
          <a:off x="539552" y="3435672"/>
          <a:ext cx="8208915" cy="272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+mn-lt"/>
                        </a:rPr>
                        <a:t>19</a:t>
                      </a:r>
                      <a:endParaRPr lang="zh-CN" altLang="en-US" sz="2400" b="1" baseline="-250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381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9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3851920" y="4011661"/>
            <a:ext cx="4320480" cy="1394233"/>
          </a:xfrm>
          <a:prstGeom prst="roundRect">
            <a:avLst>
              <a:gd name="adj" fmla="val 992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6208" y="1430448"/>
            <a:ext cx="8508279" cy="17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C8000H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片；需要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片。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芯片地址线：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，数据线：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芯片地址线：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，数据线：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81"/>
          <p:cNvSpPr txBox="1">
            <a:spLocks noChangeArrowheads="1"/>
          </p:cNvSpPr>
          <p:nvPr/>
        </p:nvSpPr>
        <p:spPr bwMode="auto">
          <a:xfrm>
            <a:off x="2267744" y="6150577"/>
            <a:ext cx="288131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</a:rPr>
              <a:t>可用</a:t>
            </a:r>
            <a:r>
              <a:rPr lang="en-US" altLang="zh-CN" sz="2400" b="1" dirty="0">
                <a:solidFill>
                  <a:srgbClr val="008000"/>
                </a:solidFill>
                <a:latin typeface="Times New Roman" pitchFamily="18" charset="0"/>
              </a:rPr>
              <a:t>3-8</a:t>
            </a:r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</a:rPr>
              <a:t>译码器实现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1365D39A-C0F7-40C0-8FEA-E4B4963AEFAE}"/>
              </a:ext>
            </a:extLst>
          </p:cNvPr>
          <p:cNvSpPr/>
          <p:nvPr/>
        </p:nvSpPr>
        <p:spPr bwMode="auto">
          <a:xfrm>
            <a:off x="4355976" y="5478324"/>
            <a:ext cx="3816424" cy="679010"/>
          </a:xfrm>
          <a:prstGeom prst="roundRect">
            <a:avLst>
              <a:gd name="adj" fmla="val 1629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B00533-C5A5-4894-9B7B-A69FE117FB94}"/>
              </a:ext>
            </a:extLst>
          </p:cNvPr>
          <p:cNvSpPr/>
          <p:nvPr/>
        </p:nvSpPr>
        <p:spPr bwMode="auto">
          <a:xfrm>
            <a:off x="2788467" y="4011662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989012-B9EB-4F2A-827C-E054ECA1CD42}"/>
              </a:ext>
            </a:extLst>
          </p:cNvPr>
          <p:cNvSpPr/>
          <p:nvPr/>
        </p:nvSpPr>
        <p:spPr bwMode="auto">
          <a:xfrm>
            <a:off x="2788466" y="4731816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54808B-C8CA-4733-9F6C-7D6669A8C899}"/>
              </a:ext>
            </a:extLst>
          </p:cNvPr>
          <p:cNvSpPr/>
          <p:nvPr/>
        </p:nvSpPr>
        <p:spPr bwMode="auto">
          <a:xfrm>
            <a:off x="2788466" y="5468727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028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5" grpId="0" animBg="1"/>
      <p:bldP spid="11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366638" y="116632"/>
            <a:ext cx="4628938" cy="249957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16914"/>
            <a:ext cx="4306267" cy="223756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704668" y="2619726"/>
            <a:ext cx="4297221" cy="182300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8" name="Rectangle 305"/>
          <p:cNvSpPr>
            <a:spLocks noChangeArrowheads="1"/>
          </p:cNvSpPr>
          <p:nvPr/>
        </p:nvSpPr>
        <p:spPr bwMode="auto">
          <a:xfrm>
            <a:off x="7671509" y="5115791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5" name="Text Box 308"/>
          <p:cNvSpPr txBox="1">
            <a:spLocks noChangeArrowheads="1"/>
          </p:cNvSpPr>
          <p:nvPr/>
        </p:nvSpPr>
        <p:spPr bwMode="auto">
          <a:xfrm>
            <a:off x="7619130" y="101923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6" name="Text Box 311"/>
          <p:cNvSpPr txBox="1">
            <a:spLocks noChangeArrowheads="1"/>
          </p:cNvSpPr>
          <p:nvPr/>
        </p:nvSpPr>
        <p:spPr bwMode="auto">
          <a:xfrm>
            <a:off x="7630756" y="1382152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7" name="Line 313"/>
          <p:cNvSpPr>
            <a:spLocks noChangeShapeType="1"/>
          </p:cNvSpPr>
          <p:nvPr/>
        </p:nvSpPr>
        <p:spPr bwMode="auto">
          <a:xfrm>
            <a:off x="7724586" y="1457609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8" name="Line 314"/>
          <p:cNvSpPr>
            <a:spLocks noChangeShapeType="1"/>
          </p:cNvSpPr>
          <p:nvPr/>
        </p:nvSpPr>
        <p:spPr bwMode="auto">
          <a:xfrm>
            <a:off x="7712792" y="109543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7635714" y="75500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0" name="Line 319"/>
          <p:cNvSpPr>
            <a:spLocks noChangeShapeType="1"/>
          </p:cNvSpPr>
          <p:nvPr/>
        </p:nvSpPr>
        <p:spPr bwMode="auto">
          <a:xfrm>
            <a:off x="7738901" y="83120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9" name="Rectangle 305"/>
          <p:cNvSpPr>
            <a:spLocks noChangeArrowheads="1"/>
          </p:cNvSpPr>
          <p:nvPr/>
        </p:nvSpPr>
        <p:spPr bwMode="auto">
          <a:xfrm>
            <a:off x="2260939" y="181604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0" name="Text Box 306"/>
          <p:cNvSpPr txBox="1">
            <a:spLocks noChangeArrowheads="1"/>
          </p:cNvSpPr>
          <p:nvPr/>
        </p:nvSpPr>
        <p:spPr bwMode="auto">
          <a:xfrm>
            <a:off x="2217409" y="147986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1" name="Text Box 315"/>
          <p:cNvSpPr txBox="1">
            <a:spLocks noChangeArrowheads="1"/>
          </p:cNvSpPr>
          <p:nvPr/>
        </p:nvSpPr>
        <p:spPr bwMode="auto">
          <a:xfrm>
            <a:off x="2884669" y="858695"/>
            <a:ext cx="1039259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 Box 317"/>
          <p:cNvSpPr txBox="1">
            <a:spLocks noChangeArrowheads="1"/>
          </p:cNvSpPr>
          <p:nvPr/>
        </p:nvSpPr>
        <p:spPr bwMode="auto">
          <a:xfrm>
            <a:off x="2203034" y="456387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4" name="Text Box 318"/>
          <p:cNvSpPr txBox="1">
            <a:spLocks noChangeArrowheads="1"/>
          </p:cNvSpPr>
          <p:nvPr/>
        </p:nvSpPr>
        <p:spPr bwMode="auto">
          <a:xfrm>
            <a:off x="2212731" y="902724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05" name="Line 319"/>
          <p:cNvSpPr>
            <a:spLocks noChangeShapeType="1"/>
          </p:cNvSpPr>
          <p:nvPr/>
        </p:nvSpPr>
        <p:spPr bwMode="auto">
          <a:xfrm>
            <a:off x="2305099" y="968340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4" name="Rectangle 305"/>
          <p:cNvSpPr>
            <a:spLocks noChangeArrowheads="1"/>
          </p:cNvSpPr>
          <p:nvPr/>
        </p:nvSpPr>
        <p:spPr bwMode="auto">
          <a:xfrm>
            <a:off x="2265452" y="2833110"/>
            <a:ext cx="681400" cy="153026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5" name="Text Box 315"/>
          <p:cNvSpPr txBox="1">
            <a:spLocks noChangeArrowheads="1"/>
          </p:cNvSpPr>
          <p:nvPr/>
        </p:nvSpPr>
        <p:spPr bwMode="auto">
          <a:xfrm>
            <a:off x="1969746" y="2526145"/>
            <a:ext cx="16661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74LS244×3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片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16" name="组合 284"/>
          <p:cNvGrpSpPr/>
          <p:nvPr/>
        </p:nvGrpSpPr>
        <p:grpSpPr>
          <a:xfrm>
            <a:off x="2553784" y="4017042"/>
            <a:ext cx="434040" cy="369332"/>
            <a:chOff x="467544" y="4437112"/>
            <a:chExt cx="504056" cy="428910"/>
          </a:xfrm>
        </p:grpSpPr>
        <p:sp>
          <p:nvSpPr>
            <p:cNvPr id="117" name="Text Box 318"/>
            <p:cNvSpPr txBox="1">
              <a:spLocks noChangeArrowheads="1"/>
            </p:cNvSpPr>
            <p:nvPr/>
          </p:nvSpPr>
          <p:spPr bwMode="auto">
            <a:xfrm>
              <a:off x="467544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b="1" i="0" u="none" strike="noStrike" kern="0" cap="none" spc="0" normalizeH="0" baseline="-2500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8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9684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19" name="组合 287"/>
          <p:cNvGrpSpPr/>
          <p:nvPr/>
        </p:nvGrpSpPr>
        <p:grpSpPr>
          <a:xfrm>
            <a:off x="2279975" y="4013369"/>
            <a:ext cx="434040" cy="369332"/>
            <a:chOff x="467543" y="4437112"/>
            <a:chExt cx="504056" cy="428910"/>
          </a:xfrm>
        </p:grpSpPr>
        <p:sp>
          <p:nvSpPr>
            <p:cNvPr id="120" name="Text Box 318"/>
            <p:cNvSpPr txBox="1">
              <a:spLocks noChangeArrowheads="1"/>
            </p:cNvSpPr>
            <p:nvPr/>
          </p:nvSpPr>
          <p:spPr bwMode="auto">
            <a:xfrm>
              <a:off x="467543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b="1" i="0" u="none" strike="noStrike" kern="0" cap="none" spc="0" normalizeH="0" baseline="-2500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1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8961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cxnSp>
        <p:nvCxnSpPr>
          <p:cNvPr id="122" name="直接连接符 121"/>
          <p:cNvCxnSpPr/>
          <p:nvPr/>
        </p:nvCxnSpPr>
        <p:spPr bwMode="auto">
          <a:xfrm rot="5400000">
            <a:off x="2412485" y="4424568"/>
            <a:ext cx="124011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/>
          <p:nvPr/>
        </p:nvCxnSpPr>
        <p:spPr bwMode="auto">
          <a:xfrm rot="5400000">
            <a:off x="2611579" y="4485551"/>
            <a:ext cx="244349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 flipH="1">
            <a:off x="2474711" y="4487387"/>
            <a:ext cx="259044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2600223" y="4611399"/>
            <a:ext cx="272157" cy="122330"/>
            <a:chOff x="2465727" y="4969374"/>
            <a:chExt cx="248023" cy="115810"/>
          </a:xfrm>
        </p:grpSpPr>
        <p:cxnSp>
          <p:nvCxnSpPr>
            <p:cNvPr id="125" name="直接连接符 124"/>
            <p:cNvCxnSpPr/>
            <p:nvPr/>
          </p:nvCxnSpPr>
          <p:spPr bwMode="auto">
            <a:xfrm rot="10800000">
              <a:off x="2465727" y="4969374"/>
              <a:ext cx="24802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10800000">
              <a:off x="2521582" y="5027279"/>
              <a:ext cx="13631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10800000">
              <a:off x="2548733" y="5085184"/>
              <a:ext cx="80905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Oval 516"/>
          <p:cNvSpPr>
            <a:spLocks noChangeArrowheads="1"/>
          </p:cNvSpPr>
          <p:nvPr/>
        </p:nvSpPr>
        <p:spPr bwMode="auto">
          <a:xfrm>
            <a:off x="2704621" y="4453941"/>
            <a:ext cx="61514" cy="61514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129" name="组合 297"/>
          <p:cNvGrpSpPr/>
          <p:nvPr/>
        </p:nvGrpSpPr>
        <p:grpSpPr>
          <a:xfrm>
            <a:off x="1271530" y="243333"/>
            <a:ext cx="984985" cy="168004"/>
            <a:chOff x="-180020" y="1350729"/>
            <a:chExt cx="503548" cy="206063"/>
          </a:xfrm>
        </p:grpSpPr>
        <p:sp>
          <p:nvSpPr>
            <p:cNvPr id="130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1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32" name="AutoShape 316"/>
          <p:cNvSpPr>
            <a:spLocks noChangeArrowheads="1"/>
          </p:cNvSpPr>
          <p:nvPr/>
        </p:nvSpPr>
        <p:spPr bwMode="auto">
          <a:xfrm flipH="1">
            <a:off x="1614725" y="3438414"/>
            <a:ext cx="652093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" name="Line 309"/>
          <p:cNvSpPr>
            <a:spLocks noChangeShapeType="1"/>
          </p:cNvSpPr>
          <p:nvPr/>
        </p:nvSpPr>
        <p:spPr bwMode="auto">
          <a:xfrm flipV="1">
            <a:off x="1614726" y="3810341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4" name="Line 309"/>
          <p:cNvSpPr>
            <a:spLocks noChangeShapeType="1"/>
          </p:cNvSpPr>
          <p:nvPr/>
        </p:nvSpPr>
        <p:spPr bwMode="auto">
          <a:xfrm flipV="1">
            <a:off x="1614726" y="4058363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5" name="Line 309"/>
          <p:cNvSpPr>
            <a:spLocks noChangeShapeType="1"/>
          </p:cNvSpPr>
          <p:nvPr/>
        </p:nvSpPr>
        <p:spPr bwMode="auto">
          <a:xfrm flipV="1">
            <a:off x="1368175" y="638059"/>
            <a:ext cx="89024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434301" y="116632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3" name="Text Box 409"/>
          <p:cNvSpPr txBox="1">
            <a:spLocks noChangeArrowheads="1"/>
          </p:cNvSpPr>
          <p:nvPr/>
        </p:nvSpPr>
        <p:spPr bwMode="auto">
          <a:xfrm>
            <a:off x="677481" y="3275117"/>
            <a:ext cx="10810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</a:p>
        </p:txBody>
      </p:sp>
      <p:grpSp>
        <p:nvGrpSpPr>
          <p:cNvPr id="147" name="Group 415"/>
          <p:cNvGrpSpPr>
            <a:grpSpLocks/>
          </p:cNvGrpSpPr>
          <p:nvPr/>
        </p:nvGrpSpPr>
        <p:grpSpPr bwMode="auto">
          <a:xfrm>
            <a:off x="407435" y="489239"/>
            <a:ext cx="1008063" cy="366712"/>
            <a:chOff x="1" y="2341"/>
            <a:chExt cx="635" cy="231"/>
          </a:xfrm>
        </p:grpSpPr>
        <p:sp>
          <p:nvSpPr>
            <p:cNvPr id="148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50" name="Group 415"/>
          <p:cNvGrpSpPr>
            <a:grpSpLocks/>
          </p:cNvGrpSpPr>
          <p:nvPr/>
        </p:nvGrpSpPr>
        <p:grpSpPr bwMode="auto">
          <a:xfrm>
            <a:off x="750679" y="3634370"/>
            <a:ext cx="1008063" cy="366712"/>
            <a:chOff x="1" y="2341"/>
            <a:chExt cx="635" cy="231"/>
          </a:xfrm>
        </p:grpSpPr>
        <p:sp>
          <p:nvSpPr>
            <p:cNvPr id="151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53" name="Group 415"/>
          <p:cNvGrpSpPr>
            <a:grpSpLocks/>
          </p:cNvGrpSpPr>
          <p:nvPr/>
        </p:nvGrpSpPr>
        <p:grpSpPr bwMode="auto">
          <a:xfrm>
            <a:off x="678622" y="3922402"/>
            <a:ext cx="1008063" cy="366712"/>
            <a:chOff x="1" y="2341"/>
            <a:chExt cx="635" cy="231"/>
          </a:xfrm>
        </p:grpSpPr>
        <p:sp>
          <p:nvSpPr>
            <p:cNvPr id="154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75" name="组合 297"/>
          <p:cNvGrpSpPr/>
          <p:nvPr/>
        </p:nvGrpSpPr>
        <p:grpSpPr>
          <a:xfrm>
            <a:off x="2944194" y="243334"/>
            <a:ext cx="931991" cy="168004"/>
            <a:chOff x="-180020" y="1350729"/>
            <a:chExt cx="503548" cy="206063"/>
          </a:xfrm>
        </p:grpSpPr>
        <p:sp>
          <p:nvSpPr>
            <p:cNvPr id="176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7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89" name="Text Box 20"/>
          <p:cNvSpPr txBox="1">
            <a:spLocks noChangeArrowheads="1"/>
          </p:cNvSpPr>
          <p:nvPr/>
        </p:nvSpPr>
        <p:spPr bwMode="auto">
          <a:xfrm>
            <a:off x="3823529" y="139214"/>
            <a:ext cx="1173486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1" name="Text Box 409"/>
          <p:cNvSpPr txBox="1">
            <a:spLocks noChangeArrowheads="1"/>
          </p:cNvSpPr>
          <p:nvPr/>
        </p:nvSpPr>
        <p:spPr bwMode="auto">
          <a:xfrm>
            <a:off x="3862620" y="3318147"/>
            <a:ext cx="1285444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3903545" y="3612854"/>
            <a:ext cx="1182493" cy="369332"/>
            <a:chOff x="3195869" y="2795844"/>
            <a:chExt cx="1182493" cy="369332"/>
          </a:xfrm>
        </p:grpSpPr>
        <p:sp>
          <p:nvSpPr>
            <p:cNvPr id="193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892777" y="3903304"/>
            <a:ext cx="1182493" cy="369332"/>
            <a:chOff x="3486325" y="3290696"/>
            <a:chExt cx="1182493" cy="369332"/>
          </a:xfrm>
        </p:grpSpPr>
        <p:sp>
          <p:nvSpPr>
            <p:cNvPr id="196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03" name="Text Box 412"/>
          <p:cNvSpPr txBox="1">
            <a:spLocks noChangeArrowheads="1"/>
          </p:cNvSpPr>
          <p:nvPr/>
        </p:nvSpPr>
        <p:spPr bwMode="auto">
          <a:xfrm>
            <a:off x="5509833" y="73333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Line 413"/>
          <p:cNvSpPr>
            <a:spLocks noChangeShapeType="1"/>
          </p:cNvSpPr>
          <p:nvPr/>
        </p:nvSpPr>
        <p:spPr bwMode="auto">
          <a:xfrm>
            <a:off x="5617428" y="80159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06" name="Text Box 412"/>
          <p:cNvSpPr txBox="1">
            <a:spLocks noChangeArrowheads="1"/>
          </p:cNvSpPr>
          <p:nvPr/>
        </p:nvSpPr>
        <p:spPr bwMode="auto">
          <a:xfrm>
            <a:off x="5499065" y="102378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7" name="Line 413"/>
          <p:cNvSpPr>
            <a:spLocks noChangeShapeType="1"/>
          </p:cNvSpPr>
          <p:nvPr/>
        </p:nvSpPr>
        <p:spPr bwMode="auto">
          <a:xfrm>
            <a:off x="5606660" y="109204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6" name="Rectangle 499"/>
          <p:cNvSpPr>
            <a:spLocks noChangeArrowheads="1"/>
          </p:cNvSpPr>
          <p:nvPr/>
        </p:nvSpPr>
        <p:spPr bwMode="auto">
          <a:xfrm>
            <a:off x="6608913" y="1380179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37" name="Line 502"/>
          <p:cNvSpPr>
            <a:spLocks noChangeShapeType="1"/>
          </p:cNvSpPr>
          <p:nvPr/>
        </p:nvSpPr>
        <p:spPr bwMode="auto">
          <a:xfrm>
            <a:off x="6306334" y="1466048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8" name="Line 503"/>
          <p:cNvSpPr>
            <a:spLocks noChangeShapeType="1"/>
          </p:cNvSpPr>
          <p:nvPr/>
        </p:nvSpPr>
        <p:spPr bwMode="auto">
          <a:xfrm>
            <a:off x="6446317" y="1683080"/>
            <a:ext cx="16101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247" name="Text Box 308"/>
          <p:cNvSpPr txBox="1">
            <a:spLocks noChangeArrowheads="1"/>
          </p:cNvSpPr>
          <p:nvPr/>
        </p:nvSpPr>
        <p:spPr bwMode="auto">
          <a:xfrm>
            <a:off x="7619130" y="3025801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48" name="Text Box 311"/>
          <p:cNvSpPr txBox="1">
            <a:spLocks noChangeArrowheads="1"/>
          </p:cNvSpPr>
          <p:nvPr/>
        </p:nvSpPr>
        <p:spPr bwMode="auto">
          <a:xfrm>
            <a:off x="7630756" y="1886208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49" name="Line 313"/>
          <p:cNvSpPr>
            <a:spLocks noChangeShapeType="1"/>
          </p:cNvSpPr>
          <p:nvPr/>
        </p:nvSpPr>
        <p:spPr bwMode="auto">
          <a:xfrm>
            <a:off x="7724586" y="1961665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0" name="Line 314"/>
          <p:cNvSpPr>
            <a:spLocks noChangeShapeType="1"/>
          </p:cNvSpPr>
          <p:nvPr/>
        </p:nvSpPr>
        <p:spPr bwMode="auto">
          <a:xfrm>
            <a:off x="7712792" y="3102001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1" name="Text Box 318"/>
          <p:cNvSpPr txBox="1">
            <a:spLocks noChangeArrowheads="1"/>
          </p:cNvSpPr>
          <p:nvPr/>
        </p:nvSpPr>
        <p:spPr bwMode="auto">
          <a:xfrm>
            <a:off x="7635714" y="276156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52" name="Line 319"/>
          <p:cNvSpPr>
            <a:spLocks noChangeShapeType="1"/>
          </p:cNvSpPr>
          <p:nvPr/>
        </p:nvSpPr>
        <p:spPr bwMode="auto">
          <a:xfrm>
            <a:off x="7738901" y="2837767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59" name="Text Box 412"/>
          <p:cNvSpPr txBox="1">
            <a:spLocks noChangeArrowheads="1"/>
          </p:cNvSpPr>
          <p:nvPr/>
        </p:nvSpPr>
        <p:spPr bwMode="auto">
          <a:xfrm>
            <a:off x="5509833" y="2739893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0" name="Line 413"/>
          <p:cNvSpPr>
            <a:spLocks noChangeShapeType="1"/>
          </p:cNvSpPr>
          <p:nvPr/>
        </p:nvSpPr>
        <p:spPr bwMode="auto">
          <a:xfrm>
            <a:off x="5617428" y="2808155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1" name="Text Box 412"/>
          <p:cNvSpPr txBox="1">
            <a:spLocks noChangeArrowheads="1"/>
          </p:cNvSpPr>
          <p:nvPr/>
        </p:nvSpPr>
        <p:spPr bwMode="auto">
          <a:xfrm>
            <a:off x="5499065" y="3030343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2" name="Line 413"/>
          <p:cNvSpPr>
            <a:spLocks noChangeShapeType="1"/>
          </p:cNvSpPr>
          <p:nvPr/>
        </p:nvSpPr>
        <p:spPr bwMode="auto">
          <a:xfrm>
            <a:off x="5606660" y="3098605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3" name="Rectangle 499"/>
          <p:cNvSpPr>
            <a:spLocks noChangeArrowheads="1"/>
          </p:cNvSpPr>
          <p:nvPr/>
        </p:nvSpPr>
        <p:spPr bwMode="auto">
          <a:xfrm>
            <a:off x="6608913" y="1884235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4" name="Line 502"/>
          <p:cNvSpPr>
            <a:spLocks noChangeShapeType="1"/>
          </p:cNvSpPr>
          <p:nvPr/>
        </p:nvSpPr>
        <p:spPr bwMode="auto">
          <a:xfrm>
            <a:off x="6439818" y="1970104"/>
            <a:ext cx="16750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5" name="Line 503"/>
          <p:cNvSpPr>
            <a:spLocks noChangeShapeType="1"/>
          </p:cNvSpPr>
          <p:nvPr/>
        </p:nvSpPr>
        <p:spPr bwMode="auto">
          <a:xfrm>
            <a:off x="6306334" y="218713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6" name="Text Box 409"/>
          <p:cNvSpPr txBox="1">
            <a:spLocks noChangeArrowheads="1"/>
          </p:cNvSpPr>
          <p:nvPr/>
        </p:nvSpPr>
        <p:spPr bwMode="auto">
          <a:xfrm>
            <a:off x="5620128" y="1983475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BHE’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7" name="Line 413"/>
          <p:cNvSpPr>
            <a:spLocks noChangeShapeType="1"/>
          </p:cNvSpPr>
          <p:nvPr/>
        </p:nvSpPr>
        <p:spPr bwMode="auto">
          <a:xfrm>
            <a:off x="5729338" y="2057594"/>
            <a:ext cx="46919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8" name="Line 503"/>
          <p:cNvSpPr>
            <a:spLocks noChangeShapeType="1"/>
          </p:cNvSpPr>
          <p:nvPr/>
        </p:nvSpPr>
        <p:spPr bwMode="auto">
          <a:xfrm flipH="1">
            <a:off x="6439818" y="1683080"/>
            <a:ext cx="0" cy="2870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9" name="Line 503"/>
          <p:cNvSpPr>
            <a:spLocks noChangeShapeType="1"/>
          </p:cNvSpPr>
          <p:nvPr/>
        </p:nvSpPr>
        <p:spPr bwMode="auto">
          <a:xfrm>
            <a:off x="5499065" y="1819655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2" name="Oval 516"/>
          <p:cNvSpPr>
            <a:spLocks noChangeAspect="1" noChangeArrowheads="1"/>
          </p:cNvSpPr>
          <p:nvPr/>
        </p:nvSpPr>
        <p:spPr bwMode="auto">
          <a:xfrm>
            <a:off x="6406166" y="1784736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3" name="AutoShape 316"/>
          <p:cNvSpPr>
            <a:spLocks noChangeArrowheads="1"/>
          </p:cNvSpPr>
          <p:nvPr/>
        </p:nvSpPr>
        <p:spPr bwMode="auto">
          <a:xfrm flipH="1">
            <a:off x="6582591" y="3808892"/>
            <a:ext cx="108645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4" name="Rectangle 305"/>
          <p:cNvSpPr>
            <a:spLocks noChangeArrowheads="1"/>
          </p:cNvSpPr>
          <p:nvPr/>
        </p:nvSpPr>
        <p:spPr bwMode="auto">
          <a:xfrm>
            <a:off x="7671509" y="3516275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5" name="Text Box 306"/>
          <p:cNvSpPr txBox="1">
            <a:spLocks noChangeArrowheads="1"/>
          </p:cNvSpPr>
          <p:nvPr/>
        </p:nvSpPr>
        <p:spPr bwMode="auto">
          <a:xfrm>
            <a:off x="7600072" y="3447527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76" name="Text Box 307"/>
          <p:cNvSpPr txBox="1">
            <a:spLocks noChangeArrowheads="1"/>
          </p:cNvSpPr>
          <p:nvPr/>
        </p:nvSpPr>
        <p:spPr bwMode="auto">
          <a:xfrm>
            <a:off x="7600072" y="3670316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277" name="Text Box 308"/>
          <p:cNvSpPr txBox="1">
            <a:spLocks noChangeArrowheads="1"/>
          </p:cNvSpPr>
          <p:nvPr/>
        </p:nvSpPr>
        <p:spPr bwMode="auto">
          <a:xfrm>
            <a:off x="7621588" y="424993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78" name="Text Box 311"/>
          <p:cNvSpPr txBox="1">
            <a:spLocks noChangeArrowheads="1"/>
          </p:cNvSpPr>
          <p:nvPr/>
        </p:nvSpPr>
        <p:spPr bwMode="auto">
          <a:xfrm>
            <a:off x="7633214" y="4612850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79" name="Line 313"/>
          <p:cNvSpPr>
            <a:spLocks noChangeShapeType="1"/>
          </p:cNvSpPr>
          <p:nvPr/>
        </p:nvSpPr>
        <p:spPr bwMode="auto">
          <a:xfrm>
            <a:off x="7727044" y="4688307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0" name="Line 314"/>
          <p:cNvSpPr>
            <a:spLocks noChangeShapeType="1"/>
          </p:cNvSpPr>
          <p:nvPr/>
        </p:nvSpPr>
        <p:spPr bwMode="auto">
          <a:xfrm>
            <a:off x="7715250" y="4326137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1" name="Text Box 318"/>
          <p:cNvSpPr txBox="1">
            <a:spLocks noChangeArrowheads="1"/>
          </p:cNvSpPr>
          <p:nvPr/>
        </p:nvSpPr>
        <p:spPr bwMode="auto">
          <a:xfrm>
            <a:off x="7638172" y="3985703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82" name="Line 319"/>
          <p:cNvSpPr>
            <a:spLocks noChangeShapeType="1"/>
          </p:cNvSpPr>
          <p:nvPr/>
        </p:nvSpPr>
        <p:spPr bwMode="auto">
          <a:xfrm>
            <a:off x="7741359" y="4061903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3" name="左右箭头 282"/>
          <p:cNvSpPr/>
          <p:nvPr/>
        </p:nvSpPr>
        <p:spPr bwMode="auto">
          <a:xfrm>
            <a:off x="6549375" y="3559116"/>
            <a:ext cx="111967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4" name="Line 309"/>
          <p:cNvSpPr>
            <a:spLocks noChangeShapeType="1"/>
          </p:cNvSpPr>
          <p:nvPr/>
        </p:nvSpPr>
        <p:spPr bwMode="auto">
          <a:xfrm flipV="1">
            <a:off x="6493788" y="4158480"/>
            <a:ext cx="117525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5" name="Line 309"/>
          <p:cNvSpPr>
            <a:spLocks noChangeShapeType="1"/>
          </p:cNvSpPr>
          <p:nvPr/>
        </p:nvSpPr>
        <p:spPr bwMode="auto">
          <a:xfrm flipV="1">
            <a:off x="6549375" y="4425850"/>
            <a:ext cx="111967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6" name="Line 309"/>
          <p:cNvSpPr>
            <a:spLocks noChangeShapeType="1"/>
          </p:cNvSpPr>
          <p:nvPr/>
        </p:nvSpPr>
        <p:spPr bwMode="auto">
          <a:xfrm flipV="1">
            <a:off x="6970677" y="4797895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89" name="Text Box 412"/>
          <p:cNvSpPr txBox="1">
            <a:spLocks noChangeArrowheads="1"/>
          </p:cNvSpPr>
          <p:nvPr/>
        </p:nvSpPr>
        <p:spPr bwMode="auto">
          <a:xfrm>
            <a:off x="5512291" y="3964029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0" name="Line 413"/>
          <p:cNvSpPr>
            <a:spLocks noChangeShapeType="1"/>
          </p:cNvSpPr>
          <p:nvPr/>
        </p:nvSpPr>
        <p:spPr bwMode="auto">
          <a:xfrm>
            <a:off x="5619886" y="4032291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1" name="Text Box 412"/>
          <p:cNvSpPr txBox="1">
            <a:spLocks noChangeArrowheads="1"/>
          </p:cNvSpPr>
          <p:nvPr/>
        </p:nvSpPr>
        <p:spPr bwMode="auto">
          <a:xfrm>
            <a:off x="5501523" y="4254479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2" name="Line 413"/>
          <p:cNvSpPr>
            <a:spLocks noChangeShapeType="1"/>
          </p:cNvSpPr>
          <p:nvPr/>
        </p:nvSpPr>
        <p:spPr bwMode="auto">
          <a:xfrm>
            <a:off x="5609118" y="4322741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4" name="Rectangle 499"/>
          <p:cNvSpPr>
            <a:spLocks noChangeArrowheads="1"/>
          </p:cNvSpPr>
          <p:nvPr/>
        </p:nvSpPr>
        <p:spPr bwMode="auto">
          <a:xfrm>
            <a:off x="6611371" y="4610877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95" name="Line 502"/>
          <p:cNvSpPr>
            <a:spLocks noChangeShapeType="1"/>
          </p:cNvSpPr>
          <p:nvPr/>
        </p:nvSpPr>
        <p:spPr bwMode="auto">
          <a:xfrm>
            <a:off x="6308792" y="469674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6" name="Line 503"/>
          <p:cNvSpPr>
            <a:spLocks noChangeShapeType="1"/>
          </p:cNvSpPr>
          <p:nvPr/>
        </p:nvSpPr>
        <p:spPr bwMode="auto">
          <a:xfrm>
            <a:off x="6448775" y="4913778"/>
            <a:ext cx="16101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8" name="AutoShape 316"/>
          <p:cNvSpPr>
            <a:spLocks noChangeArrowheads="1"/>
          </p:cNvSpPr>
          <p:nvPr/>
        </p:nvSpPr>
        <p:spPr bwMode="auto">
          <a:xfrm flipH="1">
            <a:off x="6582591" y="5815454"/>
            <a:ext cx="1086455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0" name="Text Box 306"/>
          <p:cNvSpPr txBox="1">
            <a:spLocks noChangeArrowheads="1"/>
          </p:cNvSpPr>
          <p:nvPr/>
        </p:nvSpPr>
        <p:spPr bwMode="auto">
          <a:xfrm>
            <a:off x="7600072" y="545408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01" name="Text Box 307"/>
          <p:cNvSpPr txBox="1">
            <a:spLocks noChangeArrowheads="1"/>
          </p:cNvSpPr>
          <p:nvPr/>
        </p:nvSpPr>
        <p:spPr bwMode="auto">
          <a:xfrm>
            <a:off x="7600072" y="567687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302" name="Text Box 308"/>
          <p:cNvSpPr txBox="1">
            <a:spLocks noChangeArrowheads="1"/>
          </p:cNvSpPr>
          <p:nvPr/>
        </p:nvSpPr>
        <p:spPr bwMode="auto">
          <a:xfrm>
            <a:off x="7621588" y="625649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3" name="Text Box 311"/>
          <p:cNvSpPr txBox="1">
            <a:spLocks noChangeArrowheads="1"/>
          </p:cNvSpPr>
          <p:nvPr/>
        </p:nvSpPr>
        <p:spPr bwMode="auto">
          <a:xfrm>
            <a:off x="7633214" y="5116906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04" name="Line 313"/>
          <p:cNvSpPr>
            <a:spLocks noChangeShapeType="1"/>
          </p:cNvSpPr>
          <p:nvPr/>
        </p:nvSpPr>
        <p:spPr bwMode="auto">
          <a:xfrm>
            <a:off x="7727044" y="5192363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5" name="Line 314"/>
          <p:cNvSpPr>
            <a:spLocks noChangeShapeType="1"/>
          </p:cNvSpPr>
          <p:nvPr/>
        </p:nvSpPr>
        <p:spPr bwMode="auto">
          <a:xfrm>
            <a:off x="7715250" y="633269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6" name="Text Box 318"/>
          <p:cNvSpPr txBox="1">
            <a:spLocks noChangeArrowheads="1"/>
          </p:cNvSpPr>
          <p:nvPr/>
        </p:nvSpPr>
        <p:spPr bwMode="auto">
          <a:xfrm>
            <a:off x="7638172" y="599226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7" name="Line 319"/>
          <p:cNvSpPr>
            <a:spLocks noChangeShapeType="1"/>
          </p:cNvSpPr>
          <p:nvPr/>
        </p:nvSpPr>
        <p:spPr bwMode="auto">
          <a:xfrm>
            <a:off x="7741359" y="606846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8" name="左右箭头 307"/>
          <p:cNvSpPr/>
          <p:nvPr/>
        </p:nvSpPr>
        <p:spPr bwMode="auto">
          <a:xfrm>
            <a:off x="6549375" y="5565678"/>
            <a:ext cx="1119672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9" name="Line 309"/>
          <p:cNvSpPr>
            <a:spLocks noChangeShapeType="1"/>
          </p:cNvSpPr>
          <p:nvPr/>
        </p:nvSpPr>
        <p:spPr bwMode="auto">
          <a:xfrm flipV="1">
            <a:off x="6493788" y="6165042"/>
            <a:ext cx="117525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0" name="Line 309"/>
          <p:cNvSpPr>
            <a:spLocks noChangeShapeType="1"/>
          </p:cNvSpPr>
          <p:nvPr/>
        </p:nvSpPr>
        <p:spPr bwMode="auto">
          <a:xfrm flipV="1">
            <a:off x="6549375" y="6432412"/>
            <a:ext cx="11196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1" name="Line 309"/>
          <p:cNvSpPr>
            <a:spLocks noChangeShapeType="1"/>
          </p:cNvSpPr>
          <p:nvPr/>
        </p:nvSpPr>
        <p:spPr bwMode="auto">
          <a:xfrm flipV="1">
            <a:off x="6970677" y="5301951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14" name="Text Box 412"/>
          <p:cNvSpPr txBox="1">
            <a:spLocks noChangeArrowheads="1"/>
          </p:cNvSpPr>
          <p:nvPr/>
        </p:nvSpPr>
        <p:spPr bwMode="auto">
          <a:xfrm>
            <a:off x="5512291" y="597059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Line 413"/>
          <p:cNvSpPr>
            <a:spLocks noChangeShapeType="1"/>
          </p:cNvSpPr>
          <p:nvPr/>
        </p:nvSpPr>
        <p:spPr bwMode="auto">
          <a:xfrm>
            <a:off x="5619886" y="603885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6" name="Text Box 412"/>
          <p:cNvSpPr txBox="1">
            <a:spLocks noChangeArrowheads="1"/>
          </p:cNvSpPr>
          <p:nvPr/>
        </p:nvSpPr>
        <p:spPr bwMode="auto">
          <a:xfrm>
            <a:off x="5501523" y="626104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Line 413"/>
          <p:cNvSpPr>
            <a:spLocks noChangeShapeType="1"/>
          </p:cNvSpPr>
          <p:nvPr/>
        </p:nvSpPr>
        <p:spPr bwMode="auto">
          <a:xfrm>
            <a:off x="5609118" y="632930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8" name="Rectangle 499"/>
          <p:cNvSpPr>
            <a:spLocks noChangeArrowheads="1"/>
          </p:cNvSpPr>
          <p:nvPr/>
        </p:nvSpPr>
        <p:spPr bwMode="auto">
          <a:xfrm>
            <a:off x="6611371" y="5114933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19" name="Line 502"/>
          <p:cNvSpPr>
            <a:spLocks noChangeShapeType="1"/>
          </p:cNvSpPr>
          <p:nvPr/>
        </p:nvSpPr>
        <p:spPr bwMode="auto">
          <a:xfrm>
            <a:off x="6442276" y="5200802"/>
            <a:ext cx="16750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0" name="Line 503"/>
          <p:cNvSpPr>
            <a:spLocks noChangeShapeType="1"/>
          </p:cNvSpPr>
          <p:nvPr/>
        </p:nvSpPr>
        <p:spPr bwMode="auto">
          <a:xfrm>
            <a:off x="6308792" y="5417834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23" name="Line 503"/>
          <p:cNvSpPr>
            <a:spLocks noChangeShapeType="1"/>
          </p:cNvSpPr>
          <p:nvPr/>
        </p:nvSpPr>
        <p:spPr bwMode="auto">
          <a:xfrm flipH="1">
            <a:off x="6442276" y="4913778"/>
            <a:ext cx="0" cy="2870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4" name="Line 503"/>
          <p:cNvSpPr>
            <a:spLocks noChangeShapeType="1"/>
          </p:cNvSpPr>
          <p:nvPr/>
        </p:nvSpPr>
        <p:spPr bwMode="auto">
          <a:xfrm>
            <a:off x="5501523" y="5050353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7" name="Oval 516"/>
          <p:cNvSpPr>
            <a:spLocks noChangeAspect="1" noChangeArrowheads="1"/>
          </p:cNvSpPr>
          <p:nvPr/>
        </p:nvSpPr>
        <p:spPr bwMode="auto">
          <a:xfrm>
            <a:off x="6408624" y="5015434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9" name="Rectangle 499"/>
          <p:cNvSpPr>
            <a:spLocks noChangeArrowheads="1"/>
          </p:cNvSpPr>
          <p:nvPr/>
        </p:nvSpPr>
        <p:spPr bwMode="auto">
          <a:xfrm>
            <a:off x="1639908" y="829244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240" name="Line 500"/>
          <p:cNvSpPr>
            <a:spLocks noChangeShapeType="1"/>
          </p:cNvSpPr>
          <p:nvPr/>
        </p:nvSpPr>
        <p:spPr bwMode="auto">
          <a:xfrm>
            <a:off x="1951937" y="1079445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9" name="Line 502"/>
          <p:cNvSpPr>
            <a:spLocks noChangeShapeType="1"/>
          </p:cNvSpPr>
          <p:nvPr/>
        </p:nvSpPr>
        <p:spPr bwMode="auto">
          <a:xfrm>
            <a:off x="1279717" y="958971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9" name="Line 503"/>
          <p:cNvSpPr>
            <a:spLocks noChangeShapeType="1"/>
          </p:cNvSpPr>
          <p:nvPr/>
        </p:nvSpPr>
        <p:spPr bwMode="auto">
          <a:xfrm>
            <a:off x="1279717" y="1208336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763471"/>
            <a:ext cx="651675" cy="369332"/>
            <a:chOff x="2666115" y="944838"/>
            <a:chExt cx="651675" cy="369332"/>
          </a:xfrm>
        </p:grpSpPr>
        <p:sp>
          <p:nvSpPr>
            <p:cNvPr id="1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756340" y="1023670"/>
            <a:ext cx="651675" cy="369332"/>
            <a:chOff x="2666115" y="944838"/>
            <a:chExt cx="651675" cy="369332"/>
          </a:xfrm>
        </p:grpSpPr>
        <p:sp>
          <p:nvSpPr>
            <p:cNvPr id="332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34" name="Rectangle 305"/>
          <p:cNvSpPr>
            <a:spLocks noChangeArrowheads="1"/>
          </p:cNvSpPr>
          <p:nvPr/>
        </p:nvSpPr>
        <p:spPr bwMode="auto">
          <a:xfrm>
            <a:off x="2267972" y="1410503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35" name="Text Box 306"/>
          <p:cNvSpPr txBox="1">
            <a:spLocks noChangeArrowheads="1"/>
          </p:cNvSpPr>
          <p:nvPr/>
        </p:nvSpPr>
        <p:spPr bwMode="auto">
          <a:xfrm>
            <a:off x="2224442" y="1376885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6" name="Text Box 315"/>
          <p:cNvSpPr txBox="1">
            <a:spLocks noChangeArrowheads="1"/>
          </p:cNvSpPr>
          <p:nvPr/>
        </p:nvSpPr>
        <p:spPr bwMode="auto">
          <a:xfrm>
            <a:off x="2891702" y="2174626"/>
            <a:ext cx="1032226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7" name="Text Box 317"/>
          <p:cNvSpPr txBox="1">
            <a:spLocks noChangeArrowheads="1"/>
          </p:cNvSpPr>
          <p:nvPr/>
        </p:nvSpPr>
        <p:spPr bwMode="auto">
          <a:xfrm>
            <a:off x="2210067" y="1685286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8" name="Text Box 318"/>
          <p:cNvSpPr txBox="1">
            <a:spLocks noChangeArrowheads="1"/>
          </p:cNvSpPr>
          <p:nvPr/>
        </p:nvSpPr>
        <p:spPr bwMode="auto">
          <a:xfrm>
            <a:off x="2219764" y="2131623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39" name="Line 319"/>
          <p:cNvSpPr>
            <a:spLocks noChangeShapeType="1"/>
          </p:cNvSpPr>
          <p:nvPr/>
        </p:nvSpPr>
        <p:spPr bwMode="auto">
          <a:xfrm>
            <a:off x="2312132" y="2197239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40" name="组合 297"/>
          <p:cNvGrpSpPr/>
          <p:nvPr/>
        </p:nvGrpSpPr>
        <p:grpSpPr>
          <a:xfrm>
            <a:off x="1278563" y="1472232"/>
            <a:ext cx="984985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1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42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43" name="Line 309"/>
          <p:cNvSpPr>
            <a:spLocks noChangeShapeType="1"/>
          </p:cNvSpPr>
          <p:nvPr/>
        </p:nvSpPr>
        <p:spPr bwMode="auto">
          <a:xfrm flipV="1">
            <a:off x="1368176" y="1866958"/>
            <a:ext cx="8972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44" name="Text Box 20"/>
          <p:cNvSpPr txBox="1">
            <a:spLocks noChangeArrowheads="1"/>
          </p:cNvSpPr>
          <p:nvPr/>
        </p:nvSpPr>
        <p:spPr bwMode="auto">
          <a:xfrm>
            <a:off x="375516" y="134076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grpSp>
        <p:nvGrpSpPr>
          <p:cNvPr id="345" name="Group 415"/>
          <p:cNvGrpSpPr>
            <a:grpSpLocks/>
          </p:cNvGrpSpPr>
          <p:nvPr/>
        </p:nvGrpSpPr>
        <p:grpSpPr bwMode="auto">
          <a:xfrm>
            <a:off x="414468" y="1718138"/>
            <a:ext cx="1008063" cy="366712"/>
            <a:chOff x="1" y="2341"/>
            <a:chExt cx="635" cy="231"/>
          </a:xfrm>
        </p:grpSpPr>
        <p:sp>
          <p:nvSpPr>
            <p:cNvPr id="346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48" name="组合 297"/>
          <p:cNvGrpSpPr/>
          <p:nvPr/>
        </p:nvGrpSpPr>
        <p:grpSpPr>
          <a:xfrm>
            <a:off x="2951227" y="1472233"/>
            <a:ext cx="924957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9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50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51" name="Text Box 20"/>
          <p:cNvSpPr txBox="1">
            <a:spLocks noChangeArrowheads="1"/>
          </p:cNvSpPr>
          <p:nvPr/>
        </p:nvSpPr>
        <p:spPr bwMode="auto">
          <a:xfrm>
            <a:off x="3830562" y="1368113"/>
            <a:ext cx="11734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352" name="Rectangle 499"/>
          <p:cNvSpPr>
            <a:spLocks noChangeArrowheads="1"/>
          </p:cNvSpPr>
          <p:nvPr/>
        </p:nvSpPr>
        <p:spPr bwMode="auto">
          <a:xfrm>
            <a:off x="1646941" y="2058143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53" name="Line 500"/>
          <p:cNvSpPr>
            <a:spLocks noChangeShapeType="1"/>
          </p:cNvSpPr>
          <p:nvPr/>
        </p:nvSpPr>
        <p:spPr bwMode="auto">
          <a:xfrm>
            <a:off x="1958970" y="2308344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5" name="Line 502"/>
          <p:cNvSpPr>
            <a:spLocks noChangeShapeType="1"/>
          </p:cNvSpPr>
          <p:nvPr/>
        </p:nvSpPr>
        <p:spPr bwMode="auto">
          <a:xfrm>
            <a:off x="1286750" y="218787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56" name="Line 503"/>
          <p:cNvSpPr>
            <a:spLocks noChangeShapeType="1"/>
          </p:cNvSpPr>
          <p:nvPr/>
        </p:nvSpPr>
        <p:spPr bwMode="auto">
          <a:xfrm>
            <a:off x="1286750" y="2437235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57" name="组合 356"/>
          <p:cNvGrpSpPr/>
          <p:nvPr/>
        </p:nvGrpSpPr>
        <p:grpSpPr>
          <a:xfrm>
            <a:off x="762609" y="1992370"/>
            <a:ext cx="651675" cy="369332"/>
            <a:chOff x="2666115" y="944838"/>
            <a:chExt cx="651675" cy="369332"/>
          </a:xfrm>
        </p:grpSpPr>
        <p:sp>
          <p:nvSpPr>
            <p:cNvPr id="358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763373" y="2252569"/>
            <a:ext cx="651675" cy="369332"/>
            <a:chOff x="2666115" y="944838"/>
            <a:chExt cx="651675" cy="369332"/>
          </a:xfrm>
        </p:grpSpPr>
        <p:sp>
          <p:nvSpPr>
            <p:cNvPr id="36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63" name="Line 309"/>
          <p:cNvSpPr>
            <a:spLocks noChangeShapeType="1"/>
          </p:cNvSpPr>
          <p:nvPr/>
        </p:nvSpPr>
        <p:spPr bwMode="auto">
          <a:xfrm flipV="1">
            <a:off x="1614280" y="3019627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64" name="Line 309"/>
          <p:cNvSpPr>
            <a:spLocks noChangeShapeType="1"/>
          </p:cNvSpPr>
          <p:nvPr/>
        </p:nvSpPr>
        <p:spPr bwMode="auto">
          <a:xfrm flipV="1">
            <a:off x="1614280" y="3267649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3848862" y="3089030"/>
            <a:ext cx="806188" cy="369332"/>
            <a:chOff x="6005635" y="5214173"/>
            <a:chExt cx="806188" cy="369332"/>
          </a:xfrm>
        </p:grpSpPr>
        <p:sp>
          <p:nvSpPr>
            <p:cNvPr id="366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7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68" name="Text Box 409"/>
          <p:cNvSpPr txBox="1">
            <a:spLocks noChangeArrowheads="1"/>
          </p:cNvSpPr>
          <p:nvPr/>
        </p:nvSpPr>
        <p:spPr bwMode="auto">
          <a:xfrm>
            <a:off x="3845156" y="279082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69" name="组合 368"/>
          <p:cNvGrpSpPr/>
          <p:nvPr/>
        </p:nvGrpSpPr>
        <p:grpSpPr>
          <a:xfrm>
            <a:off x="986098" y="3084377"/>
            <a:ext cx="806188" cy="369332"/>
            <a:chOff x="6005635" y="5214173"/>
            <a:chExt cx="806188" cy="369332"/>
          </a:xfrm>
        </p:grpSpPr>
        <p:sp>
          <p:nvSpPr>
            <p:cNvPr id="370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71" name="Line 413"/>
            <p:cNvSpPr>
              <a:spLocks noChangeShapeType="1"/>
            </p:cNvSpPr>
            <p:nvPr/>
          </p:nvSpPr>
          <p:spPr bwMode="auto">
            <a:xfrm>
              <a:off x="610722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72" name="Text Box 409"/>
          <p:cNvSpPr txBox="1">
            <a:spLocks noChangeArrowheads="1"/>
          </p:cNvSpPr>
          <p:nvPr/>
        </p:nvSpPr>
        <p:spPr bwMode="auto">
          <a:xfrm>
            <a:off x="1216126" y="278596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8" name="Line 309"/>
          <p:cNvSpPr>
            <a:spLocks noChangeShapeType="1"/>
          </p:cNvSpPr>
          <p:nvPr/>
        </p:nvSpPr>
        <p:spPr bwMode="auto">
          <a:xfrm flipV="1">
            <a:off x="2950040" y="3811448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9" name="Line 309"/>
          <p:cNvSpPr>
            <a:spLocks noChangeShapeType="1"/>
          </p:cNvSpPr>
          <p:nvPr/>
        </p:nvSpPr>
        <p:spPr bwMode="auto">
          <a:xfrm flipV="1">
            <a:off x="2951231" y="405836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" name="AutoShape 316"/>
          <p:cNvSpPr>
            <a:spLocks noChangeArrowheads="1"/>
          </p:cNvSpPr>
          <p:nvPr/>
        </p:nvSpPr>
        <p:spPr bwMode="auto">
          <a:xfrm flipH="1">
            <a:off x="2942986" y="3443164"/>
            <a:ext cx="940420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3" name="Line 309"/>
          <p:cNvSpPr>
            <a:spLocks noChangeShapeType="1"/>
          </p:cNvSpPr>
          <p:nvPr/>
        </p:nvSpPr>
        <p:spPr bwMode="auto">
          <a:xfrm flipV="1">
            <a:off x="2947760" y="3021021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74" name="Line 309"/>
          <p:cNvSpPr>
            <a:spLocks noChangeShapeType="1"/>
          </p:cNvSpPr>
          <p:nvPr/>
        </p:nvSpPr>
        <p:spPr bwMode="auto">
          <a:xfrm flipV="1">
            <a:off x="2947760" y="326904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6922930" y="1244552"/>
            <a:ext cx="651675" cy="369332"/>
            <a:chOff x="2666115" y="944838"/>
            <a:chExt cx="651675" cy="369332"/>
          </a:xfrm>
        </p:grpSpPr>
        <p:sp>
          <p:nvSpPr>
            <p:cNvPr id="376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6940000" y="4480655"/>
            <a:ext cx="651675" cy="369332"/>
            <a:chOff x="2666115" y="944838"/>
            <a:chExt cx="651675" cy="369332"/>
          </a:xfrm>
        </p:grpSpPr>
        <p:sp>
          <p:nvSpPr>
            <p:cNvPr id="38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3" name="组合 382"/>
          <p:cNvGrpSpPr/>
          <p:nvPr/>
        </p:nvGrpSpPr>
        <p:grpSpPr>
          <a:xfrm>
            <a:off x="6930704" y="1754528"/>
            <a:ext cx="651675" cy="369332"/>
            <a:chOff x="2666115" y="944838"/>
            <a:chExt cx="651675" cy="369332"/>
          </a:xfrm>
        </p:grpSpPr>
        <p:sp>
          <p:nvSpPr>
            <p:cNvPr id="384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6" name="组合 385"/>
          <p:cNvGrpSpPr/>
          <p:nvPr/>
        </p:nvGrpSpPr>
        <p:grpSpPr>
          <a:xfrm>
            <a:off x="6944661" y="4990343"/>
            <a:ext cx="651675" cy="369332"/>
            <a:chOff x="2666115" y="944838"/>
            <a:chExt cx="651675" cy="369332"/>
          </a:xfrm>
        </p:grpSpPr>
        <p:sp>
          <p:nvSpPr>
            <p:cNvPr id="3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89" name="Text Box 306"/>
          <p:cNvSpPr txBox="1">
            <a:spLocks noChangeArrowheads="1"/>
          </p:cNvSpPr>
          <p:nvPr/>
        </p:nvSpPr>
        <p:spPr bwMode="auto">
          <a:xfrm>
            <a:off x="2223230" y="3285207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   Y</a:t>
            </a:r>
            <a:endParaRPr kumimoji="0" lang="en-US" altLang="zh-CN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56443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00972" y="4855499"/>
            <a:ext cx="4086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28450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4908262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00973" y="5254224"/>
            <a:ext cx="4086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517046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509130" y="5709677"/>
            <a:ext cx="4005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9048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4634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8" y="6098922"/>
            <a:ext cx="15414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1242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6939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494594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405840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2909651" y="4707895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2878562" y="467566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8561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2880564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924347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C</a:t>
            </a:r>
          </a:p>
        </p:txBody>
      </p:sp>
      <p:sp>
        <p:nvSpPr>
          <p:cNvPr id="421" name="矩形 420"/>
          <p:cNvSpPr/>
          <p:nvPr/>
        </p:nvSpPr>
        <p:spPr>
          <a:xfrm>
            <a:off x="2924347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422" name="矩形 421"/>
          <p:cNvSpPr/>
          <p:nvPr/>
        </p:nvSpPr>
        <p:spPr>
          <a:xfrm>
            <a:off x="2924347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430643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519926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439714" y="515719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528997" y="523440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805243" y="5697755"/>
            <a:ext cx="64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2771800" y="4410568"/>
            <a:ext cx="122125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</a:p>
        </p:txBody>
      </p:sp>
      <p:sp>
        <p:nvSpPr>
          <p:cNvPr id="435" name="Text Box 519"/>
          <p:cNvSpPr txBox="1">
            <a:spLocks noChangeArrowheads="1"/>
          </p:cNvSpPr>
          <p:nvPr/>
        </p:nvSpPr>
        <p:spPr bwMode="auto">
          <a:xfrm>
            <a:off x="85373" y="3140968"/>
            <a:ext cx="598195" cy="24622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6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总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线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3999918" y="6234978"/>
            <a:ext cx="968225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0" name="Text Box 519"/>
          <p:cNvSpPr txBox="1">
            <a:spLocks noChangeArrowheads="1"/>
          </p:cNvSpPr>
          <p:nvPr/>
        </p:nvSpPr>
        <p:spPr bwMode="auto">
          <a:xfrm>
            <a:off x="4232769" y="1786971"/>
            <a:ext cx="852225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双向驱动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1" name="Text Box 519"/>
          <p:cNvSpPr txBox="1">
            <a:spLocks noChangeArrowheads="1"/>
          </p:cNvSpPr>
          <p:nvPr/>
        </p:nvSpPr>
        <p:spPr bwMode="auto">
          <a:xfrm>
            <a:off x="3609261" y="2534873"/>
            <a:ext cx="144909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118459" y="310718"/>
            <a:ext cx="369813" cy="2890996"/>
          </a:xfrm>
          <a:custGeom>
            <a:avLst/>
            <a:gdLst>
              <a:gd name="connsiteX0" fmla="*/ 201137 w 369813"/>
              <a:gd name="connsiteY0" fmla="*/ 2858610 h 2858610"/>
              <a:gd name="connsiteX1" fmla="*/ 32461 w 369813"/>
              <a:gd name="connsiteY1" fmla="*/ 1429305 h 2858610"/>
              <a:gd name="connsiteX2" fmla="*/ 32461 w 369813"/>
              <a:gd name="connsiteY2" fmla="*/ 319597 h 2858610"/>
              <a:gd name="connsiteX3" fmla="*/ 369813 w 369813"/>
              <a:gd name="connsiteY3" fmla="*/ 0 h 285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13" h="2858610">
                <a:moveTo>
                  <a:pt x="201137" y="2858610"/>
                </a:moveTo>
                <a:cubicBezTo>
                  <a:pt x="130855" y="2355542"/>
                  <a:pt x="60574" y="1852474"/>
                  <a:pt x="32461" y="1429305"/>
                </a:cubicBezTo>
                <a:cubicBezTo>
                  <a:pt x="4348" y="1006136"/>
                  <a:pt x="-23764" y="557814"/>
                  <a:pt x="32461" y="319597"/>
                </a:cubicBezTo>
                <a:cubicBezTo>
                  <a:pt x="88686" y="81379"/>
                  <a:pt x="369813" y="0"/>
                  <a:pt x="369813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163891" y="1553592"/>
            <a:ext cx="271115" cy="656948"/>
          </a:xfrm>
          <a:custGeom>
            <a:avLst/>
            <a:gdLst>
              <a:gd name="connsiteX0" fmla="*/ 30920 w 279495"/>
              <a:gd name="connsiteY0" fmla="*/ 656948 h 656948"/>
              <a:gd name="connsiteX1" fmla="*/ 22042 w 279495"/>
              <a:gd name="connsiteY1" fmla="*/ 239697 h 656948"/>
              <a:gd name="connsiteX2" fmla="*/ 279495 w 279495"/>
              <a:gd name="connsiteY2" fmla="*/ 0 h 6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95" h="656948">
                <a:moveTo>
                  <a:pt x="30920" y="656948"/>
                </a:moveTo>
                <a:cubicBezTo>
                  <a:pt x="5766" y="503068"/>
                  <a:pt x="-19387" y="349188"/>
                  <a:pt x="22042" y="239697"/>
                </a:cubicBezTo>
                <a:cubicBezTo>
                  <a:pt x="63471" y="130206"/>
                  <a:pt x="171483" y="65103"/>
                  <a:pt x="279495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左大括号 29"/>
          <p:cNvSpPr/>
          <p:nvPr/>
        </p:nvSpPr>
        <p:spPr bwMode="auto">
          <a:xfrm>
            <a:off x="507001" y="2863743"/>
            <a:ext cx="248575" cy="1425371"/>
          </a:xfrm>
          <a:prstGeom prst="leftBrace">
            <a:avLst>
              <a:gd name="adj1" fmla="val 47109"/>
              <a:gd name="adj2" fmla="val 3792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3" name="左大括号 442"/>
          <p:cNvSpPr/>
          <p:nvPr/>
        </p:nvSpPr>
        <p:spPr bwMode="auto">
          <a:xfrm>
            <a:off x="631642" y="4624978"/>
            <a:ext cx="300501" cy="693482"/>
          </a:xfrm>
          <a:prstGeom prst="leftBrace">
            <a:avLst>
              <a:gd name="adj1" fmla="val 26287"/>
              <a:gd name="adj2" fmla="val 67774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4" name="左大括号 443"/>
          <p:cNvSpPr/>
          <p:nvPr/>
        </p:nvSpPr>
        <p:spPr bwMode="auto">
          <a:xfrm>
            <a:off x="683568" y="6014555"/>
            <a:ext cx="248575" cy="417858"/>
          </a:xfrm>
          <a:prstGeom prst="leftBrace">
            <a:avLst>
              <a:gd name="adj1" fmla="val 26287"/>
              <a:gd name="adj2" fmla="val 33522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任意多边形 30"/>
          <p:cNvSpPr/>
          <p:nvPr/>
        </p:nvSpPr>
        <p:spPr bwMode="auto">
          <a:xfrm>
            <a:off x="405442" y="5555411"/>
            <a:ext cx="258792" cy="569389"/>
          </a:xfrm>
          <a:custGeom>
            <a:avLst/>
            <a:gdLst>
              <a:gd name="connsiteX0" fmla="*/ 0 w 258792"/>
              <a:gd name="connsiteY0" fmla="*/ 0 h 681487"/>
              <a:gd name="connsiteX1" fmla="*/ 43132 w 258792"/>
              <a:gd name="connsiteY1" fmla="*/ 491706 h 681487"/>
              <a:gd name="connsiteX2" fmla="*/ 258792 w 258792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" h="681487">
                <a:moveTo>
                  <a:pt x="0" y="0"/>
                </a:moveTo>
                <a:cubicBezTo>
                  <a:pt x="0" y="189062"/>
                  <a:pt x="0" y="378125"/>
                  <a:pt x="43132" y="491706"/>
                </a:cubicBezTo>
                <a:cubicBezTo>
                  <a:pt x="86264" y="605287"/>
                  <a:pt x="222849" y="664234"/>
                  <a:pt x="258792" y="68148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4" name="Text Box 409">
            <a:extLst>
              <a:ext uri="{FF2B5EF4-FFF2-40B4-BE49-F238E27FC236}">
                <a16:creationId xmlns:a16="http://schemas.microsoft.com/office/drawing/2014/main" id="{10667555-4BF5-4392-B7DF-8CE59FD6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54" y="512568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8" name="Line 503">
            <a:extLst>
              <a:ext uri="{FF2B5EF4-FFF2-40B4-BE49-F238E27FC236}">
                <a16:creationId xmlns:a16="http://schemas.microsoft.com/office/drawing/2014/main" id="{7EBD38B2-8294-448F-8323-E816F102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173968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79" name="Line 503">
            <a:extLst>
              <a:ext uri="{FF2B5EF4-FFF2-40B4-BE49-F238E27FC236}">
                <a16:creationId xmlns:a16="http://schemas.microsoft.com/office/drawing/2014/main" id="{190F7C07-841F-40CF-8DBF-D3F09BB1C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341043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4" name="Rectangle 499">
            <a:extLst>
              <a:ext uri="{FF2B5EF4-FFF2-40B4-BE49-F238E27FC236}">
                <a16:creationId xmlns:a16="http://schemas.microsoft.com/office/drawing/2014/main" id="{4B65D067-A23B-431C-B7C9-234E766D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296" y="5081102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宋体"/>
              </a:rPr>
              <a:t>≥</a:t>
            </a:r>
            <a:r>
              <a:rPr lang="en-US" altLang="zh-CN" sz="1600" b="1" kern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5" name="Text Box 409">
            <a:extLst>
              <a:ext uri="{FF2B5EF4-FFF2-40B4-BE49-F238E27FC236}">
                <a16:creationId xmlns:a16="http://schemas.microsoft.com/office/drawing/2014/main" id="{8B914ED2-7E7C-4632-805F-69D12BF4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171" y="551723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6" name="Line 413">
            <a:extLst>
              <a:ext uri="{FF2B5EF4-FFF2-40B4-BE49-F238E27FC236}">
                <a16:creationId xmlns:a16="http://schemas.microsoft.com/office/drawing/2014/main" id="{13CAD93F-E059-497D-A0A9-196161DA3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454" y="559444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7" name="Line 502">
            <a:extLst>
              <a:ext uri="{FF2B5EF4-FFF2-40B4-BE49-F238E27FC236}">
                <a16:creationId xmlns:a16="http://schemas.microsoft.com/office/drawing/2014/main" id="{EC57F680-9ED3-4B65-B2A1-BBF53619E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48" y="5074443"/>
            <a:ext cx="10325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8" name="Line 502">
            <a:extLst>
              <a:ext uri="{FF2B5EF4-FFF2-40B4-BE49-F238E27FC236}">
                <a16:creationId xmlns:a16="http://schemas.microsoft.com/office/drawing/2014/main" id="{679DD4B5-03C4-4221-9414-BA7C630A7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48" y="5336492"/>
            <a:ext cx="10325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9" name="Rectangle 499">
            <a:extLst>
              <a:ext uri="{FF2B5EF4-FFF2-40B4-BE49-F238E27FC236}">
                <a16:creationId xmlns:a16="http://schemas.microsoft.com/office/drawing/2014/main" id="{0E3593B1-7B1F-4302-A710-52F6CA9E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787" y="4990344"/>
            <a:ext cx="289182" cy="43555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450" name="Line 309">
            <a:extLst>
              <a:ext uri="{FF2B5EF4-FFF2-40B4-BE49-F238E27FC236}">
                <a16:creationId xmlns:a16="http://schemas.microsoft.com/office/drawing/2014/main" id="{46D7E405-7691-4365-BFB5-65EBE8456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7969" y="5209855"/>
            <a:ext cx="22434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51" name="Text Box 409">
            <a:extLst>
              <a:ext uri="{FF2B5EF4-FFF2-40B4-BE49-F238E27FC236}">
                <a16:creationId xmlns:a16="http://schemas.microsoft.com/office/drawing/2014/main" id="{436720D3-4817-4501-8F89-16346E6A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135" y="5036429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2" name="Text Box 409">
            <a:extLst>
              <a:ext uri="{FF2B5EF4-FFF2-40B4-BE49-F238E27FC236}">
                <a16:creationId xmlns:a16="http://schemas.microsoft.com/office/drawing/2014/main" id="{34703D94-0448-4D34-A866-B36E99F5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566" y="5525528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3" name="Text Box 409">
            <a:extLst>
              <a:ext uri="{FF2B5EF4-FFF2-40B4-BE49-F238E27FC236}">
                <a16:creationId xmlns:a16="http://schemas.microsoft.com/office/drawing/2014/main" id="{B8603213-C912-44A6-B46B-C17C5772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634" y="4756986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4" name="Text Box 409">
            <a:extLst>
              <a:ext uri="{FF2B5EF4-FFF2-40B4-BE49-F238E27FC236}">
                <a16:creationId xmlns:a16="http://schemas.microsoft.com/office/drawing/2014/main" id="{A550A2E8-4BAC-4465-955C-A80051AE7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780" y="1524008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4D3514-2A94-4A31-9F33-CE0B2B64013F}"/>
              </a:ext>
            </a:extLst>
          </p:cNvPr>
          <p:cNvSpPr/>
          <p:nvPr/>
        </p:nvSpPr>
        <p:spPr>
          <a:xfrm>
            <a:off x="8110481" y="1160569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b="1" dirty="0">
                <a:solidFill>
                  <a:srgbClr val="006600"/>
                </a:solidFill>
              </a:rPr>
              <a:t>SRAM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CF3FAA42-B7C4-4762-A808-16F335C265B9}"/>
              </a:ext>
            </a:extLst>
          </p:cNvPr>
          <p:cNvSpPr/>
          <p:nvPr/>
        </p:nvSpPr>
        <p:spPr>
          <a:xfrm>
            <a:off x="8110481" y="2763238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b="1" dirty="0">
                <a:solidFill>
                  <a:srgbClr val="006600"/>
                </a:solidFill>
              </a:rPr>
              <a:t>SRAM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14B2F5A2-E1A0-4CA5-BC4B-DF02234E5E2C}"/>
              </a:ext>
            </a:extLst>
          </p:cNvPr>
          <p:cNvSpPr/>
          <p:nvPr/>
        </p:nvSpPr>
        <p:spPr>
          <a:xfrm>
            <a:off x="8109445" y="4394506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</a:rPr>
              <a:t>4KB</a:t>
            </a:r>
          </a:p>
          <a:p>
            <a:r>
              <a:rPr lang="en-US" altLang="zh-CN" b="1" dirty="0">
                <a:solidFill>
                  <a:srgbClr val="006600"/>
                </a:solidFill>
              </a:rPr>
              <a:t>SRAM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99F7B328-53A8-4228-BFDC-AC8E731B43A3}"/>
              </a:ext>
            </a:extLst>
          </p:cNvPr>
          <p:cNvSpPr/>
          <p:nvPr/>
        </p:nvSpPr>
        <p:spPr>
          <a:xfrm>
            <a:off x="8109445" y="5995870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</a:rPr>
              <a:t>4KB</a:t>
            </a:r>
          </a:p>
          <a:p>
            <a:r>
              <a:rPr lang="en-US" altLang="zh-CN" b="1" dirty="0">
                <a:solidFill>
                  <a:srgbClr val="006600"/>
                </a:solidFill>
              </a:rPr>
              <a:t>SRAM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458" name="Text Box 315">
            <a:extLst>
              <a:ext uri="{FF2B5EF4-FFF2-40B4-BE49-F238E27FC236}">
                <a16:creationId xmlns:a16="http://schemas.microsoft.com/office/drawing/2014/main" id="{A75FF812-5632-4106-A02D-B85FAE8EC12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8854" y="556485"/>
            <a:ext cx="105521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SRAM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253674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142759"/>
            <a:ext cx="3552142" cy="65169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START:  MOV AX,0C200H</a:t>
            </a:r>
            <a:endParaRPr lang="zh-CN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DI,0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WRITE:  MOV [DI],AL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DI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WRITE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SI,0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  CMP AL,[SI]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SI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CHECK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DL,0</a:t>
            </a:r>
            <a:endParaRPr lang="zh-CN" altLang="zh-CN" sz="2000" kern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zh-CN" altLang="zh-CN" sz="2000" kern="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kern="0" dirty="0">
              <a:solidFill>
                <a:srgbClr val="CC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kern="0" dirty="0">
                <a:latin typeface="+mn-ea"/>
                <a:cs typeface="Courier New" panose="02070309020205020404" pitchFamily="49" charset="0"/>
              </a:rPr>
              <a:t>……</a:t>
            </a:r>
            <a:endParaRPr lang="zh-CN" altLang="zh-CN" sz="2000" kern="0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920" y="1850617"/>
            <a:ext cx="504056" cy="261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7D"/>
                </a:solidFill>
                <a:latin typeface="Courier New" pitchFamily="49" charset="0"/>
              </a:rPr>
              <a:t>参考程序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75485" y="142759"/>
            <a:ext cx="3600400" cy="651696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 MOV AX,0C200H</a:t>
            </a:r>
            <a:endParaRPr lang="zh-CN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DI,0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CX,3000H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AX,0100H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WRITE:  MOV [DI],AX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DI,2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AH,2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AL,2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WRITE</a:t>
            </a:r>
            <a:endParaRPr lang="zh-CN" altLang="zh-CN" sz="2000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SI,0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CX,3000H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AX,0100H</a:t>
            </a:r>
            <a:endParaRPr lang="zh-CN" altLang="zh-CN" sz="2000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  CMP AX,[SI]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SI,2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AH,2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AL,2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CHECK</a:t>
            </a:r>
            <a:endParaRPr lang="zh-CN" altLang="zh-CN" sz="2000" kern="0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DL,0</a:t>
            </a:r>
            <a:endParaRPr lang="zh-CN" altLang="zh-CN" sz="2000" kern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zh-CN" altLang="zh-CN" sz="2000" kern="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kern="0" dirty="0">
              <a:solidFill>
                <a:srgbClr val="CC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kern="0" dirty="0">
                <a:solidFill>
                  <a:srgbClr val="000000"/>
                </a:solidFill>
                <a:latin typeface="宋体"/>
                <a:cs typeface="Courier New" panose="02070309020205020404" pitchFamily="49" charset="0"/>
              </a:rPr>
              <a:t>……</a:t>
            </a:r>
            <a:endParaRPr lang="zh-CN" altLang="zh-CN" sz="2000" kern="0" dirty="0">
              <a:solidFill>
                <a:srgbClr val="000000"/>
              </a:solidFill>
              <a:latin typeface="宋体"/>
              <a:cs typeface="Courier New" panose="02070309020205020404" pitchFamily="49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97650" y="1107741"/>
            <a:ext cx="3338246" cy="1483290"/>
          </a:xfrm>
          <a:prstGeom prst="roundRect">
            <a:avLst>
              <a:gd name="adj" fmla="val 14724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521615" y="989603"/>
            <a:ext cx="3223107" cy="1673436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521615" y="3239103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7650" y="3239103"/>
            <a:ext cx="3338246" cy="907454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521615" y="4344877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97650" y="4445759"/>
            <a:ext cx="3024336" cy="619422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7222" y="5903398"/>
            <a:ext cx="1111202" cy="830997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方案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2: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位写</a:t>
            </a:r>
          </a:p>
        </p:txBody>
      </p:sp>
      <p:sp>
        <p:nvSpPr>
          <p:cNvPr id="15" name="矩形 14"/>
          <p:cNvSpPr/>
          <p:nvPr/>
        </p:nvSpPr>
        <p:spPr>
          <a:xfrm>
            <a:off x="2995785" y="5903399"/>
            <a:ext cx="1059906" cy="830997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方案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位写</a:t>
            </a:r>
          </a:p>
        </p:txBody>
      </p:sp>
    </p:spTree>
    <p:extLst>
      <p:ext uri="{BB962C8B-B14F-4D97-AF65-F5344CB8AC3E}">
        <p14:creationId xmlns:p14="http://schemas.microsoft.com/office/powerpoint/2010/main" val="1022547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 </a:t>
            </a:r>
            <a:r>
              <a:rPr lang="zh-CN" altLang="en-US" dirty="0"/>
              <a:t>设计举例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现有容量为 </a:t>
            </a:r>
            <a:r>
              <a:rPr lang="en-US" altLang="zh-CN" dirty="0">
                <a:solidFill>
                  <a:srgbClr val="008000"/>
                </a:solidFill>
              </a:rPr>
              <a:t>8K×8bit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008000"/>
                </a:solidFill>
              </a:rPr>
              <a:t>4K×8bit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008000"/>
                </a:solidFill>
              </a:rPr>
              <a:t>SRAM </a:t>
            </a:r>
            <a:r>
              <a:rPr lang="zh-CN" altLang="en-US" dirty="0"/>
              <a:t>芯片。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>
                <a:solidFill>
                  <a:srgbClr val="D60093"/>
                </a:solidFill>
              </a:rPr>
              <a:t>8088</a:t>
            </a:r>
            <a:r>
              <a:rPr lang="zh-CN" altLang="en-US" dirty="0">
                <a:solidFill>
                  <a:srgbClr val="D60093"/>
                </a:solidFill>
              </a:rPr>
              <a:t>系统</a:t>
            </a:r>
            <a:r>
              <a:rPr lang="zh-CN" altLang="en-US" dirty="0"/>
              <a:t>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利用这样的芯片构成地址范围为</a:t>
            </a:r>
            <a:r>
              <a:rPr lang="en-US" altLang="zh-CN" dirty="0">
                <a:solidFill>
                  <a:srgbClr val="C00000"/>
                </a:solidFill>
              </a:rPr>
              <a:t>C2000H</a:t>
            </a:r>
            <a:r>
              <a:rPr lang="zh-CN" altLang="en-US" dirty="0"/>
              <a:t>～</a:t>
            </a:r>
            <a:r>
              <a:rPr lang="en-US" altLang="zh-CN" dirty="0">
                <a:solidFill>
                  <a:srgbClr val="C00000"/>
                </a:solidFill>
              </a:rPr>
              <a:t>C7FFFH</a:t>
            </a:r>
            <a:r>
              <a:rPr lang="zh-CN" altLang="en-US" dirty="0"/>
              <a:t>的内存，画出</a:t>
            </a:r>
            <a:r>
              <a:rPr lang="zh-CN" altLang="en-US" dirty="0">
                <a:solidFill>
                  <a:srgbClr val="FF0000"/>
                </a:solidFill>
              </a:rPr>
              <a:t>最大模式</a:t>
            </a:r>
            <a:r>
              <a:rPr lang="zh-CN" altLang="en-US" dirty="0"/>
              <a:t>下包括</a:t>
            </a:r>
            <a:r>
              <a:rPr lang="zh-CN" altLang="en-US" dirty="0">
                <a:solidFill>
                  <a:srgbClr val="0000FF"/>
                </a:solidFill>
              </a:rPr>
              <a:t>总线驱动</a:t>
            </a:r>
            <a:r>
              <a:rPr lang="zh-CN" altLang="en-US" dirty="0"/>
              <a:t>在内的此芯片与系统总线的连接图（译码器件自行选择，尽量选择容量大的芯片）。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927EE-97D4-41F3-8822-3B8DA6E696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3162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 </a:t>
            </a:r>
            <a:r>
              <a:rPr lang="zh-CN" altLang="en-US" dirty="0"/>
              <a:t>设计举例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8817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现有容量为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dirty="0"/>
              <a:t>和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8000"/>
                </a:solidFill>
              </a:rPr>
              <a:t>SRAM </a:t>
            </a:r>
            <a:r>
              <a:rPr lang="zh-CN" altLang="en-US" sz="2400" dirty="0"/>
              <a:t>芯片。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构成</a:t>
            </a:r>
            <a:r>
              <a:rPr lang="en-US" altLang="zh-CN" sz="2400" dirty="0">
                <a:solidFill>
                  <a:srgbClr val="D60093"/>
                </a:solidFill>
              </a:rPr>
              <a:t>8088</a:t>
            </a:r>
            <a:r>
              <a:rPr lang="zh-CN" altLang="en-US" sz="2400" dirty="0">
                <a:solidFill>
                  <a:srgbClr val="D60093"/>
                </a:solidFill>
              </a:rPr>
              <a:t>系统</a:t>
            </a:r>
            <a:r>
              <a:rPr lang="zh-CN" altLang="en-US" sz="2400" dirty="0"/>
              <a:t>内存，地址范围</a:t>
            </a:r>
            <a:r>
              <a:rPr lang="en-US" altLang="zh-CN" sz="2400" dirty="0">
                <a:solidFill>
                  <a:srgbClr val="C00000"/>
                </a:solidFill>
              </a:rPr>
              <a:t>C2000H</a:t>
            </a:r>
            <a:r>
              <a:rPr lang="zh-CN" altLang="en-US" sz="2400" dirty="0"/>
              <a:t>～</a:t>
            </a:r>
            <a:r>
              <a:rPr lang="en-US" altLang="zh-CN" sz="2400" dirty="0">
                <a:solidFill>
                  <a:srgbClr val="C00000"/>
                </a:solidFill>
              </a:rPr>
              <a:t>C7FFFH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6209" y="2852936"/>
            <a:ext cx="8362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内存地址分析：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19575"/>
              </p:ext>
            </p:extLst>
          </p:nvPr>
        </p:nvGraphicFramePr>
        <p:xfrm>
          <a:off x="539552" y="3219648"/>
          <a:ext cx="8208915" cy="272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+mn-lt"/>
                        </a:rPr>
                        <a:t>19</a:t>
                      </a:r>
                      <a:endParaRPr lang="zh-CN" altLang="en-US" sz="2400" b="1" baseline="-250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381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9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4383135" y="3795637"/>
            <a:ext cx="4320480" cy="2138916"/>
          </a:xfrm>
          <a:prstGeom prst="roundRect">
            <a:avLst>
              <a:gd name="adj" fmla="val 738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927EE-97D4-41F3-8822-3B8DA6E696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6208" y="1502456"/>
            <a:ext cx="8508279" cy="135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C8000H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C2000H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6000H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，即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24K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需要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8K×8bit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芯片</a:t>
            </a:r>
            <a:r>
              <a:rPr lang="zh-CN" altLang="en-US" sz="2400" kern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en-US" altLang="zh-CN" sz="2400" kern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24KB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/8KB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片。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8K×8bit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芯片地址线：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，数据线：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4" name="Text Box 181"/>
          <p:cNvSpPr txBox="1">
            <a:spLocks noChangeArrowheads="1"/>
          </p:cNvSpPr>
          <p:nvPr/>
        </p:nvSpPr>
        <p:spPr bwMode="auto">
          <a:xfrm>
            <a:off x="2267744" y="5934553"/>
            <a:ext cx="288131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可用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3-8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译码器实现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B00533-C5A5-4894-9B7B-A69FE117FB94}"/>
              </a:ext>
            </a:extLst>
          </p:cNvPr>
          <p:cNvSpPr/>
          <p:nvPr/>
        </p:nvSpPr>
        <p:spPr bwMode="auto">
          <a:xfrm>
            <a:off x="2788467" y="3795638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989012-B9EB-4F2A-827C-E054ECA1CD42}"/>
              </a:ext>
            </a:extLst>
          </p:cNvPr>
          <p:cNvSpPr/>
          <p:nvPr/>
        </p:nvSpPr>
        <p:spPr bwMode="auto">
          <a:xfrm>
            <a:off x="2788466" y="4515792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54808B-C8CA-4733-9F6C-7D6669A8C899}"/>
              </a:ext>
            </a:extLst>
          </p:cNvPr>
          <p:cNvSpPr/>
          <p:nvPr/>
        </p:nvSpPr>
        <p:spPr bwMode="auto">
          <a:xfrm>
            <a:off x="2788466" y="5252703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24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1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460777" y="188641"/>
            <a:ext cx="4628938" cy="1886544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5260996" y="188641"/>
            <a:ext cx="3584605" cy="648071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98807" y="4311699"/>
            <a:ext cx="4306267" cy="2357661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798807" y="2230016"/>
            <a:ext cx="4297221" cy="1930576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620370" y="1048166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709288" y="686801"/>
            <a:ext cx="936625" cy="1530985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637851" y="68680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637851" y="90959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</a:p>
        </p:txBody>
      </p:sp>
      <p:sp>
        <p:nvSpPr>
          <p:cNvPr id="15" name="Text Box 308"/>
          <p:cNvSpPr txBox="1">
            <a:spLocks noChangeArrowheads="1"/>
          </p:cNvSpPr>
          <p:nvPr/>
        </p:nvSpPr>
        <p:spPr bwMode="auto">
          <a:xfrm>
            <a:off x="7659367" y="1542958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6" name="Text Box 311"/>
          <p:cNvSpPr txBox="1">
            <a:spLocks noChangeArrowheads="1"/>
          </p:cNvSpPr>
          <p:nvPr/>
        </p:nvSpPr>
        <p:spPr bwMode="auto">
          <a:xfrm>
            <a:off x="7670993" y="1852124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7" name="Line 313"/>
          <p:cNvSpPr>
            <a:spLocks noChangeShapeType="1"/>
          </p:cNvSpPr>
          <p:nvPr/>
        </p:nvSpPr>
        <p:spPr bwMode="auto">
          <a:xfrm>
            <a:off x="7764823" y="1927581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8" name="Line 314"/>
          <p:cNvSpPr>
            <a:spLocks noChangeShapeType="1"/>
          </p:cNvSpPr>
          <p:nvPr/>
        </p:nvSpPr>
        <p:spPr bwMode="auto">
          <a:xfrm>
            <a:off x="7753029" y="1619158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7675951" y="1278724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" name="Line 319"/>
          <p:cNvSpPr>
            <a:spLocks noChangeShapeType="1"/>
          </p:cNvSpPr>
          <p:nvPr/>
        </p:nvSpPr>
        <p:spPr bwMode="auto">
          <a:xfrm>
            <a:off x="7779138" y="1354924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6587154" y="79839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620370" y="1451501"/>
            <a:ext cx="108891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620370" y="1718871"/>
            <a:ext cx="108891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5657665" y="2037169"/>
            <a:ext cx="205162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99" name="Rectangle 305"/>
          <p:cNvSpPr>
            <a:spLocks noChangeArrowheads="1"/>
          </p:cNvSpPr>
          <p:nvPr/>
        </p:nvSpPr>
        <p:spPr bwMode="auto">
          <a:xfrm>
            <a:off x="2355078" y="332660"/>
            <a:ext cx="681400" cy="1472051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00" name="Text Box 306"/>
          <p:cNvSpPr txBox="1">
            <a:spLocks noChangeArrowheads="1"/>
          </p:cNvSpPr>
          <p:nvPr/>
        </p:nvSpPr>
        <p:spPr bwMode="auto">
          <a:xfrm>
            <a:off x="2311548" y="364010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01" name="Text Box 315"/>
          <p:cNvSpPr txBox="1">
            <a:spLocks noChangeArrowheads="1"/>
          </p:cNvSpPr>
          <p:nvPr/>
        </p:nvSpPr>
        <p:spPr bwMode="auto">
          <a:xfrm>
            <a:off x="2987705" y="1520473"/>
            <a:ext cx="1039259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02" name="Text Box 317"/>
          <p:cNvSpPr txBox="1">
            <a:spLocks noChangeArrowheads="1"/>
          </p:cNvSpPr>
          <p:nvPr/>
        </p:nvSpPr>
        <p:spPr bwMode="auto">
          <a:xfrm>
            <a:off x="2297173" y="726313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04" name="Text Box 318"/>
          <p:cNvSpPr txBox="1">
            <a:spLocks noChangeArrowheads="1"/>
          </p:cNvSpPr>
          <p:nvPr/>
        </p:nvSpPr>
        <p:spPr bwMode="auto">
          <a:xfrm>
            <a:off x="2306870" y="1340113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05" name="Line 319"/>
          <p:cNvSpPr>
            <a:spLocks noChangeShapeType="1"/>
          </p:cNvSpPr>
          <p:nvPr/>
        </p:nvSpPr>
        <p:spPr bwMode="auto">
          <a:xfrm>
            <a:off x="2399238" y="1405729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14" name="Rectangle 305"/>
          <p:cNvSpPr>
            <a:spLocks noChangeArrowheads="1"/>
          </p:cNvSpPr>
          <p:nvPr/>
        </p:nvSpPr>
        <p:spPr bwMode="auto">
          <a:xfrm>
            <a:off x="2359591" y="2575769"/>
            <a:ext cx="681400" cy="1109068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15" name="Text Box 315"/>
          <p:cNvSpPr txBox="1">
            <a:spLocks noChangeArrowheads="1"/>
          </p:cNvSpPr>
          <p:nvPr/>
        </p:nvSpPr>
        <p:spPr bwMode="auto">
          <a:xfrm>
            <a:off x="1929835" y="2237114"/>
            <a:ext cx="16661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74LS244×2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片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pSp>
        <p:nvGrpSpPr>
          <p:cNvPr id="116" name="组合 284"/>
          <p:cNvGrpSpPr/>
          <p:nvPr/>
        </p:nvGrpSpPr>
        <p:grpSpPr>
          <a:xfrm>
            <a:off x="2647923" y="3338504"/>
            <a:ext cx="434040" cy="369332"/>
            <a:chOff x="467544" y="4437112"/>
            <a:chExt cx="504056" cy="428910"/>
          </a:xfrm>
        </p:grpSpPr>
        <p:sp>
          <p:nvSpPr>
            <p:cNvPr id="117" name="Text Box 318"/>
            <p:cNvSpPr txBox="1">
              <a:spLocks noChangeArrowheads="1"/>
            </p:cNvSpPr>
            <p:nvPr/>
          </p:nvSpPr>
          <p:spPr bwMode="auto">
            <a:xfrm>
              <a:off x="467544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</a:p>
          </p:txBody>
        </p:sp>
        <p:sp>
          <p:nvSpPr>
            <p:cNvPr id="118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9684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119" name="组合 287"/>
          <p:cNvGrpSpPr/>
          <p:nvPr/>
        </p:nvGrpSpPr>
        <p:grpSpPr>
          <a:xfrm>
            <a:off x="2374114" y="3334831"/>
            <a:ext cx="434040" cy="369332"/>
            <a:chOff x="467543" y="4437112"/>
            <a:chExt cx="504056" cy="428910"/>
          </a:xfrm>
        </p:grpSpPr>
        <p:sp>
          <p:nvSpPr>
            <p:cNvPr id="120" name="Text Box 318"/>
            <p:cNvSpPr txBox="1">
              <a:spLocks noChangeArrowheads="1"/>
            </p:cNvSpPr>
            <p:nvPr/>
          </p:nvSpPr>
          <p:spPr bwMode="auto">
            <a:xfrm>
              <a:off x="467543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</a:p>
          </p:txBody>
        </p:sp>
        <p:sp>
          <p:nvSpPr>
            <p:cNvPr id="121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8961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cxnSp>
        <p:nvCxnSpPr>
          <p:cNvPr id="122" name="直接连接符 121"/>
          <p:cNvCxnSpPr/>
          <p:nvPr/>
        </p:nvCxnSpPr>
        <p:spPr bwMode="auto">
          <a:xfrm rot="5400000">
            <a:off x="2506624" y="3746030"/>
            <a:ext cx="124011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/>
          <p:nvPr/>
        </p:nvCxnSpPr>
        <p:spPr bwMode="auto">
          <a:xfrm rot="5400000">
            <a:off x="2705718" y="3807013"/>
            <a:ext cx="244349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 flipH="1">
            <a:off x="2568850" y="3808849"/>
            <a:ext cx="259044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2694362" y="3932861"/>
            <a:ext cx="272157" cy="122330"/>
            <a:chOff x="2465727" y="4969374"/>
            <a:chExt cx="248023" cy="115810"/>
          </a:xfrm>
        </p:grpSpPr>
        <p:cxnSp>
          <p:nvCxnSpPr>
            <p:cNvPr id="125" name="直接连接符 124"/>
            <p:cNvCxnSpPr/>
            <p:nvPr/>
          </p:nvCxnSpPr>
          <p:spPr bwMode="auto">
            <a:xfrm rot="10800000">
              <a:off x="2465727" y="4969374"/>
              <a:ext cx="24802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10800000">
              <a:off x="2521582" y="5027279"/>
              <a:ext cx="13631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10800000">
              <a:off x="2548733" y="5085184"/>
              <a:ext cx="80905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Oval 516"/>
          <p:cNvSpPr>
            <a:spLocks noChangeArrowheads="1"/>
          </p:cNvSpPr>
          <p:nvPr/>
        </p:nvSpPr>
        <p:spPr bwMode="auto">
          <a:xfrm>
            <a:off x="2798760" y="3775403"/>
            <a:ext cx="61514" cy="61514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grpSp>
        <p:nvGrpSpPr>
          <p:cNvPr id="129" name="组合 297"/>
          <p:cNvGrpSpPr/>
          <p:nvPr/>
        </p:nvGrpSpPr>
        <p:grpSpPr>
          <a:xfrm>
            <a:off x="1365669" y="459357"/>
            <a:ext cx="984985" cy="168004"/>
            <a:chOff x="-180020" y="1350729"/>
            <a:chExt cx="503548" cy="206063"/>
          </a:xfrm>
        </p:grpSpPr>
        <p:sp>
          <p:nvSpPr>
            <p:cNvPr id="130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  <p:sp>
          <p:nvSpPr>
            <p:cNvPr id="131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132" name="AutoShape 316"/>
          <p:cNvSpPr>
            <a:spLocks noChangeArrowheads="1"/>
          </p:cNvSpPr>
          <p:nvPr/>
        </p:nvSpPr>
        <p:spPr bwMode="auto">
          <a:xfrm flipH="1">
            <a:off x="1708864" y="2759876"/>
            <a:ext cx="652093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33" name="Line 309"/>
          <p:cNvSpPr>
            <a:spLocks noChangeShapeType="1"/>
          </p:cNvSpPr>
          <p:nvPr/>
        </p:nvSpPr>
        <p:spPr bwMode="auto">
          <a:xfrm flipV="1">
            <a:off x="1708865" y="3131803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34" name="Line 309"/>
          <p:cNvSpPr>
            <a:spLocks noChangeShapeType="1"/>
          </p:cNvSpPr>
          <p:nvPr/>
        </p:nvSpPr>
        <p:spPr bwMode="auto">
          <a:xfrm flipV="1">
            <a:off x="1708865" y="3379825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35" name="Line 309"/>
          <p:cNvSpPr>
            <a:spLocks noChangeShapeType="1"/>
          </p:cNvSpPr>
          <p:nvPr/>
        </p:nvSpPr>
        <p:spPr bwMode="auto">
          <a:xfrm flipV="1">
            <a:off x="1462314" y="907985"/>
            <a:ext cx="89024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528440" y="350762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143" name="Text Box 409"/>
          <p:cNvSpPr txBox="1">
            <a:spLocks noChangeArrowheads="1"/>
          </p:cNvSpPr>
          <p:nvPr/>
        </p:nvSpPr>
        <p:spPr bwMode="auto">
          <a:xfrm>
            <a:off x="771620" y="2596579"/>
            <a:ext cx="10810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</a:p>
        </p:txBody>
      </p:sp>
      <p:grpSp>
        <p:nvGrpSpPr>
          <p:cNvPr id="147" name="Group 415"/>
          <p:cNvGrpSpPr>
            <a:grpSpLocks/>
          </p:cNvGrpSpPr>
          <p:nvPr/>
        </p:nvGrpSpPr>
        <p:grpSpPr bwMode="auto">
          <a:xfrm>
            <a:off x="501574" y="759165"/>
            <a:ext cx="1008063" cy="366712"/>
            <a:chOff x="1" y="2341"/>
            <a:chExt cx="635" cy="231"/>
          </a:xfrm>
        </p:grpSpPr>
        <p:sp>
          <p:nvSpPr>
            <p:cNvPr id="148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49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150" name="Group 415"/>
          <p:cNvGrpSpPr>
            <a:grpSpLocks/>
          </p:cNvGrpSpPr>
          <p:nvPr/>
        </p:nvGrpSpPr>
        <p:grpSpPr bwMode="auto">
          <a:xfrm>
            <a:off x="844818" y="2955832"/>
            <a:ext cx="1008063" cy="366712"/>
            <a:chOff x="1" y="2341"/>
            <a:chExt cx="635" cy="231"/>
          </a:xfrm>
        </p:grpSpPr>
        <p:sp>
          <p:nvSpPr>
            <p:cNvPr id="151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MEMR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52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153" name="Group 415"/>
          <p:cNvGrpSpPr>
            <a:grpSpLocks/>
          </p:cNvGrpSpPr>
          <p:nvPr/>
        </p:nvGrpSpPr>
        <p:grpSpPr bwMode="auto">
          <a:xfrm>
            <a:off x="772761" y="3243864"/>
            <a:ext cx="1008063" cy="366712"/>
            <a:chOff x="1" y="2341"/>
            <a:chExt cx="635" cy="231"/>
          </a:xfrm>
        </p:grpSpPr>
        <p:sp>
          <p:nvSpPr>
            <p:cNvPr id="154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MEMW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55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175" name="组合 297"/>
          <p:cNvGrpSpPr/>
          <p:nvPr/>
        </p:nvGrpSpPr>
        <p:grpSpPr>
          <a:xfrm>
            <a:off x="3038333" y="459358"/>
            <a:ext cx="931991" cy="168004"/>
            <a:chOff x="-180020" y="1350729"/>
            <a:chExt cx="503548" cy="206063"/>
          </a:xfrm>
        </p:grpSpPr>
        <p:sp>
          <p:nvSpPr>
            <p:cNvPr id="176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  <p:sp>
          <p:nvSpPr>
            <p:cNvPr id="177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189" name="Text Box 20"/>
          <p:cNvSpPr txBox="1">
            <a:spLocks noChangeArrowheads="1"/>
          </p:cNvSpPr>
          <p:nvPr/>
        </p:nvSpPr>
        <p:spPr bwMode="auto">
          <a:xfrm>
            <a:off x="3917668" y="350762"/>
            <a:ext cx="1173486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191" name="Text Box 409"/>
          <p:cNvSpPr txBox="1">
            <a:spLocks noChangeArrowheads="1"/>
          </p:cNvSpPr>
          <p:nvPr/>
        </p:nvSpPr>
        <p:spPr bwMode="auto">
          <a:xfrm>
            <a:off x="3956759" y="2639609"/>
            <a:ext cx="1285444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3997684" y="2934316"/>
            <a:ext cx="1182493" cy="369332"/>
            <a:chOff x="3195869" y="2795844"/>
            <a:chExt cx="1182493" cy="369332"/>
          </a:xfrm>
        </p:grpSpPr>
        <p:sp>
          <p:nvSpPr>
            <p:cNvPr id="193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94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986916" y="3224766"/>
            <a:ext cx="1182493" cy="369332"/>
            <a:chOff x="3486325" y="3290696"/>
            <a:chExt cx="1182493" cy="369332"/>
          </a:xfrm>
        </p:grpSpPr>
        <p:sp>
          <p:nvSpPr>
            <p:cNvPr id="196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97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523455" y="658612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523455" y="88720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3" name="Text Box 412"/>
          <p:cNvSpPr txBox="1">
            <a:spLocks noChangeArrowheads="1"/>
          </p:cNvSpPr>
          <p:nvPr/>
        </p:nvSpPr>
        <p:spPr bwMode="auto">
          <a:xfrm>
            <a:off x="5595321" y="1257050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4" name="Line 413"/>
          <p:cNvSpPr>
            <a:spLocks noChangeShapeType="1"/>
          </p:cNvSpPr>
          <p:nvPr/>
        </p:nvSpPr>
        <p:spPr bwMode="auto">
          <a:xfrm>
            <a:off x="5702916" y="1325312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206" name="Text Box 412"/>
          <p:cNvSpPr txBox="1">
            <a:spLocks noChangeArrowheads="1"/>
          </p:cNvSpPr>
          <p:nvPr/>
        </p:nvSpPr>
        <p:spPr bwMode="auto">
          <a:xfrm>
            <a:off x="5584553" y="1547500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7" name="Line 413"/>
          <p:cNvSpPr>
            <a:spLocks noChangeShapeType="1"/>
          </p:cNvSpPr>
          <p:nvPr/>
        </p:nvSpPr>
        <p:spPr bwMode="auto">
          <a:xfrm>
            <a:off x="5692148" y="1615762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239" name="Rectangle 499"/>
          <p:cNvSpPr>
            <a:spLocks noChangeArrowheads="1"/>
          </p:cNvSpPr>
          <p:nvPr/>
        </p:nvSpPr>
        <p:spPr bwMode="auto">
          <a:xfrm>
            <a:off x="1734047" y="1150741"/>
            <a:ext cx="372876" cy="76609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&amp;</a:t>
            </a:r>
          </a:p>
        </p:txBody>
      </p:sp>
      <p:sp>
        <p:nvSpPr>
          <p:cNvPr id="240" name="Line 500"/>
          <p:cNvSpPr>
            <a:spLocks noChangeShapeType="1"/>
          </p:cNvSpPr>
          <p:nvPr/>
        </p:nvSpPr>
        <p:spPr bwMode="auto">
          <a:xfrm>
            <a:off x="2106922" y="1529633"/>
            <a:ext cx="2456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299" name="Line 502"/>
          <p:cNvSpPr>
            <a:spLocks noChangeShapeType="1"/>
          </p:cNvSpPr>
          <p:nvPr/>
        </p:nvSpPr>
        <p:spPr bwMode="auto">
          <a:xfrm>
            <a:off x="1373856" y="1247003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29" name="Line 503"/>
          <p:cNvSpPr>
            <a:spLocks noChangeShapeType="1"/>
          </p:cNvSpPr>
          <p:nvPr/>
        </p:nvSpPr>
        <p:spPr bwMode="auto">
          <a:xfrm>
            <a:off x="1373856" y="153258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58" name="Line 309"/>
          <p:cNvSpPr>
            <a:spLocks noChangeShapeType="1"/>
          </p:cNvSpPr>
          <p:nvPr/>
        </p:nvSpPr>
        <p:spPr bwMode="auto">
          <a:xfrm flipV="1">
            <a:off x="3044179" y="3132910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59" name="Line 309"/>
          <p:cNvSpPr>
            <a:spLocks noChangeShapeType="1"/>
          </p:cNvSpPr>
          <p:nvPr/>
        </p:nvSpPr>
        <p:spPr bwMode="auto">
          <a:xfrm flipV="1">
            <a:off x="3045370" y="3379825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74" name="AutoShape 316"/>
          <p:cNvSpPr>
            <a:spLocks noChangeArrowheads="1"/>
          </p:cNvSpPr>
          <p:nvPr/>
        </p:nvSpPr>
        <p:spPr bwMode="auto">
          <a:xfrm flipH="1">
            <a:off x="3037125" y="2764626"/>
            <a:ext cx="940420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89" name="Text Box 306"/>
          <p:cNvSpPr txBox="1">
            <a:spLocks noChangeArrowheads="1"/>
          </p:cNvSpPr>
          <p:nvPr/>
        </p:nvSpPr>
        <p:spPr bwMode="auto">
          <a:xfrm>
            <a:off x="2317369" y="2606669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   Y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231437" y="4571320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&amp;</a:t>
            </a: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95111" y="4770376"/>
            <a:ext cx="5542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462316" y="4643327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455284" y="4823139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95111" y="5169101"/>
            <a:ext cx="5542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231436" y="5431923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&amp;</a:t>
            </a: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603269" y="5624554"/>
            <a:ext cx="5460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871245" y="5505361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871245" y="5761217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462316" y="6013799"/>
            <a:ext cx="16870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462317" y="6229823"/>
            <a:ext cx="16870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462317" y="6454473"/>
            <a:ext cx="16870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98964" y="442730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98964" y="460882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18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98964" y="486082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17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852178" y="5320717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849715" y="5573334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98964" y="578052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15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98964" y="6005039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14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98964" y="6239809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13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3149331" y="4622772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3118242" y="4590537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18241" y="4997377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A</a:t>
              </a: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3120244" y="5444287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B</a:t>
              </a: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164027" y="58006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</a:p>
        </p:txBody>
      </p:sp>
      <p:sp>
        <p:nvSpPr>
          <p:cNvPr id="421" name="矩形 420"/>
          <p:cNvSpPr/>
          <p:nvPr/>
        </p:nvSpPr>
        <p:spPr>
          <a:xfrm>
            <a:off x="3164027" y="603967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3164027" y="626216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670323" y="4784037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759606" y="4861252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679394" y="5099228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768677" y="5176443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4044923" y="5594526"/>
            <a:ext cx="294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2972700" y="4325445"/>
            <a:ext cx="122125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74LS138</a:t>
            </a:r>
          </a:p>
        </p:txBody>
      </p:sp>
      <p:sp>
        <p:nvSpPr>
          <p:cNvPr id="435" name="Text Box 519"/>
          <p:cNvSpPr txBox="1">
            <a:spLocks noChangeArrowheads="1"/>
          </p:cNvSpPr>
          <p:nvPr/>
        </p:nvSpPr>
        <p:spPr bwMode="auto">
          <a:xfrm>
            <a:off x="157381" y="2948035"/>
            <a:ext cx="598195" cy="230832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总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线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4094057" y="6149855"/>
            <a:ext cx="968225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40" name="Text Box 519"/>
          <p:cNvSpPr txBox="1">
            <a:spLocks noChangeArrowheads="1"/>
          </p:cNvSpPr>
          <p:nvPr/>
        </p:nvSpPr>
        <p:spPr bwMode="auto">
          <a:xfrm>
            <a:off x="4234091" y="1196752"/>
            <a:ext cx="852225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双向驱动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41" name="Text Box 519"/>
          <p:cNvSpPr txBox="1">
            <a:spLocks noChangeArrowheads="1"/>
          </p:cNvSpPr>
          <p:nvPr/>
        </p:nvSpPr>
        <p:spPr bwMode="auto">
          <a:xfrm>
            <a:off x="3707189" y="3717022"/>
            <a:ext cx="144909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单向驱动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212598" y="548680"/>
            <a:ext cx="369813" cy="2457069"/>
          </a:xfrm>
          <a:custGeom>
            <a:avLst/>
            <a:gdLst>
              <a:gd name="connsiteX0" fmla="*/ 201137 w 369813"/>
              <a:gd name="connsiteY0" fmla="*/ 2858610 h 2858610"/>
              <a:gd name="connsiteX1" fmla="*/ 32461 w 369813"/>
              <a:gd name="connsiteY1" fmla="*/ 1429305 h 2858610"/>
              <a:gd name="connsiteX2" fmla="*/ 32461 w 369813"/>
              <a:gd name="connsiteY2" fmla="*/ 319597 h 2858610"/>
              <a:gd name="connsiteX3" fmla="*/ 369813 w 369813"/>
              <a:gd name="connsiteY3" fmla="*/ 0 h 285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13" h="2858610">
                <a:moveTo>
                  <a:pt x="201137" y="2858610"/>
                </a:moveTo>
                <a:cubicBezTo>
                  <a:pt x="130855" y="2355542"/>
                  <a:pt x="60574" y="1852474"/>
                  <a:pt x="32461" y="1429305"/>
                </a:cubicBezTo>
                <a:cubicBezTo>
                  <a:pt x="4348" y="1006136"/>
                  <a:pt x="-23764" y="557814"/>
                  <a:pt x="32461" y="319597"/>
                </a:cubicBezTo>
                <a:cubicBezTo>
                  <a:pt x="88686" y="81379"/>
                  <a:pt x="369813" y="0"/>
                  <a:pt x="369813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226337" y="951260"/>
            <a:ext cx="353085" cy="1020308"/>
          </a:xfrm>
          <a:custGeom>
            <a:avLst/>
            <a:gdLst>
              <a:gd name="connsiteX0" fmla="*/ 30920 w 279495"/>
              <a:gd name="connsiteY0" fmla="*/ 656948 h 656948"/>
              <a:gd name="connsiteX1" fmla="*/ 22042 w 279495"/>
              <a:gd name="connsiteY1" fmla="*/ 239697 h 656948"/>
              <a:gd name="connsiteX2" fmla="*/ 279495 w 279495"/>
              <a:gd name="connsiteY2" fmla="*/ 0 h 6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95" h="656948">
                <a:moveTo>
                  <a:pt x="30920" y="656948"/>
                </a:moveTo>
                <a:cubicBezTo>
                  <a:pt x="5766" y="503068"/>
                  <a:pt x="-19387" y="349188"/>
                  <a:pt x="22042" y="239697"/>
                </a:cubicBezTo>
                <a:cubicBezTo>
                  <a:pt x="63471" y="130206"/>
                  <a:pt x="171483" y="65103"/>
                  <a:pt x="279495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" name="左大括号 29"/>
          <p:cNvSpPr/>
          <p:nvPr/>
        </p:nvSpPr>
        <p:spPr bwMode="auto">
          <a:xfrm>
            <a:off x="601140" y="2708921"/>
            <a:ext cx="248575" cy="869840"/>
          </a:xfrm>
          <a:prstGeom prst="leftBrace">
            <a:avLst>
              <a:gd name="adj1" fmla="val 47109"/>
              <a:gd name="adj2" fmla="val 61859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43" name="左大括号 442"/>
          <p:cNvSpPr/>
          <p:nvPr/>
        </p:nvSpPr>
        <p:spPr bwMode="auto">
          <a:xfrm>
            <a:off x="725781" y="4539854"/>
            <a:ext cx="300501" cy="774109"/>
          </a:xfrm>
          <a:prstGeom prst="leftBrace">
            <a:avLst>
              <a:gd name="adj1" fmla="val 26287"/>
              <a:gd name="adj2" fmla="val 49061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44" name="左大括号 443"/>
          <p:cNvSpPr/>
          <p:nvPr/>
        </p:nvSpPr>
        <p:spPr bwMode="auto">
          <a:xfrm>
            <a:off x="777707" y="5929431"/>
            <a:ext cx="248575" cy="608655"/>
          </a:xfrm>
          <a:prstGeom prst="leftBrace">
            <a:avLst>
              <a:gd name="adj1" fmla="val 26287"/>
              <a:gd name="adj2" fmla="val 33522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1" name="任意多边形 30"/>
          <p:cNvSpPr/>
          <p:nvPr/>
        </p:nvSpPr>
        <p:spPr bwMode="auto">
          <a:xfrm>
            <a:off x="461727" y="5205743"/>
            <a:ext cx="296646" cy="928865"/>
          </a:xfrm>
          <a:custGeom>
            <a:avLst/>
            <a:gdLst>
              <a:gd name="connsiteX0" fmla="*/ 0 w 258792"/>
              <a:gd name="connsiteY0" fmla="*/ 0 h 681487"/>
              <a:gd name="connsiteX1" fmla="*/ 43132 w 258792"/>
              <a:gd name="connsiteY1" fmla="*/ 491706 h 681487"/>
              <a:gd name="connsiteX2" fmla="*/ 258792 w 258792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" h="681487">
                <a:moveTo>
                  <a:pt x="0" y="0"/>
                </a:moveTo>
                <a:cubicBezTo>
                  <a:pt x="0" y="189062"/>
                  <a:pt x="0" y="378125"/>
                  <a:pt x="43132" y="491706"/>
                </a:cubicBezTo>
                <a:cubicBezTo>
                  <a:pt x="86264" y="605287"/>
                  <a:pt x="222849" y="664234"/>
                  <a:pt x="258792" y="68148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54" name="Text Box 409">
            <a:extLst>
              <a:ext uri="{FF2B5EF4-FFF2-40B4-BE49-F238E27FC236}">
                <a16:creationId xmlns:a16="http://schemas.microsoft.com/office/drawing/2014/main" id="{10667555-4BF5-4392-B7DF-8CE59FD6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293" y="5040557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16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378" name="Line 503">
            <a:extLst>
              <a:ext uri="{FF2B5EF4-FFF2-40B4-BE49-F238E27FC236}">
                <a16:creationId xmlns:a16="http://schemas.microsoft.com/office/drawing/2014/main" id="{7EBD38B2-8294-448F-8323-E816F102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284" y="5088845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79" name="Line 503">
            <a:extLst>
              <a:ext uri="{FF2B5EF4-FFF2-40B4-BE49-F238E27FC236}">
                <a16:creationId xmlns:a16="http://schemas.microsoft.com/office/drawing/2014/main" id="{190F7C07-841F-40CF-8DBF-D3F09BB1C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284" y="5255920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34" name="Rectangle 499">
            <a:extLst>
              <a:ext uri="{FF2B5EF4-FFF2-40B4-BE49-F238E27FC236}">
                <a16:creationId xmlns:a16="http://schemas.microsoft.com/office/drawing/2014/main" id="{4B65D067-A23B-431C-B7C9-234E766D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" y="4995979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</a:p>
        </p:txBody>
      </p:sp>
      <p:sp>
        <p:nvSpPr>
          <p:cNvPr id="445" name="Text Box 409">
            <a:extLst>
              <a:ext uri="{FF2B5EF4-FFF2-40B4-BE49-F238E27FC236}">
                <a16:creationId xmlns:a16="http://schemas.microsoft.com/office/drawing/2014/main" id="{8B914ED2-7E7C-4632-805F-69D12BF4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851" y="5414003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3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46" name="Line 413">
            <a:extLst>
              <a:ext uri="{FF2B5EF4-FFF2-40B4-BE49-F238E27FC236}">
                <a16:creationId xmlns:a16="http://schemas.microsoft.com/office/drawing/2014/main" id="{13CAD93F-E059-497D-A0A9-196161DA3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134" y="5491218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25" name="Line 309">
            <a:extLst>
              <a:ext uri="{FF2B5EF4-FFF2-40B4-BE49-F238E27FC236}">
                <a16:creationId xmlns:a16="http://schemas.microsoft.com/office/drawing/2014/main" id="{F7C14AFC-B4C4-4E8B-B38B-A802146B4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3976" y="5284505"/>
            <a:ext cx="294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326" name="Line 309">
            <a:extLst>
              <a:ext uri="{FF2B5EF4-FFF2-40B4-BE49-F238E27FC236}">
                <a16:creationId xmlns:a16="http://schemas.microsoft.com/office/drawing/2014/main" id="{BD9791EE-A047-4110-8CB8-232E2DAA2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3976" y="4978648"/>
            <a:ext cx="294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8BDC7C-A675-4458-8C7F-34139B61EBF7}"/>
              </a:ext>
            </a:extLst>
          </p:cNvPr>
          <p:cNvGrpSpPr/>
          <p:nvPr/>
        </p:nvGrpSpPr>
        <p:grpSpPr>
          <a:xfrm>
            <a:off x="4286071" y="5427074"/>
            <a:ext cx="524084" cy="369332"/>
            <a:chOff x="4173265" y="5563479"/>
            <a:chExt cx="524084" cy="369332"/>
          </a:xfrm>
        </p:grpSpPr>
        <p:sp>
          <p:nvSpPr>
            <p:cNvPr id="427" name="Text Box 409">
              <a:extLst>
                <a:ext uri="{FF2B5EF4-FFF2-40B4-BE49-F238E27FC236}">
                  <a16:creationId xmlns:a16="http://schemas.microsoft.com/office/drawing/2014/main" id="{6B61F9FF-751E-4214-A3F0-82AFB5543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3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29" name="Line 413">
              <a:extLst>
                <a:ext uri="{FF2B5EF4-FFF2-40B4-BE49-F238E27FC236}">
                  <a16:creationId xmlns:a16="http://schemas.microsoft.com/office/drawing/2014/main" id="{94694316-71EA-4472-9D26-EED9F8693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430" name="组合 429">
            <a:extLst>
              <a:ext uri="{FF2B5EF4-FFF2-40B4-BE49-F238E27FC236}">
                <a16:creationId xmlns:a16="http://schemas.microsoft.com/office/drawing/2014/main" id="{9C51329B-426E-4293-A233-F62AEBBAFAE5}"/>
              </a:ext>
            </a:extLst>
          </p:cNvPr>
          <p:cNvGrpSpPr/>
          <p:nvPr/>
        </p:nvGrpSpPr>
        <p:grpSpPr>
          <a:xfrm>
            <a:off x="4285838" y="5117334"/>
            <a:ext cx="524084" cy="369332"/>
            <a:chOff x="4173265" y="5563479"/>
            <a:chExt cx="524084" cy="369332"/>
          </a:xfrm>
        </p:grpSpPr>
        <p:sp>
          <p:nvSpPr>
            <p:cNvPr id="431" name="Text Box 409">
              <a:extLst>
                <a:ext uri="{FF2B5EF4-FFF2-40B4-BE49-F238E27FC236}">
                  <a16:creationId xmlns:a16="http://schemas.microsoft.com/office/drawing/2014/main" id="{83FE93B4-A37B-44BB-8FFF-350FD290D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32" name="Line 413">
              <a:extLst>
                <a:ext uri="{FF2B5EF4-FFF2-40B4-BE49-F238E27FC236}">
                  <a16:creationId xmlns:a16="http://schemas.microsoft.com/office/drawing/2014/main" id="{8C1B1AD6-D972-40B6-AE14-C07F74B19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442" name="组合 441">
            <a:extLst>
              <a:ext uri="{FF2B5EF4-FFF2-40B4-BE49-F238E27FC236}">
                <a16:creationId xmlns:a16="http://schemas.microsoft.com/office/drawing/2014/main" id="{B091F62D-7CF8-4337-A92D-DAE97D38DA85}"/>
              </a:ext>
            </a:extLst>
          </p:cNvPr>
          <p:cNvGrpSpPr/>
          <p:nvPr/>
        </p:nvGrpSpPr>
        <p:grpSpPr>
          <a:xfrm>
            <a:off x="4286071" y="4792674"/>
            <a:ext cx="524084" cy="369332"/>
            <a:chOff x="4173265" y="5563479"/>
            <a:chExt cx="524084" cy="369332"/>
          </a:xfrm>
        </p:grpSpPr>
        <p:sp>
          <p:nvSpPr>
            <p:cNvPr id="459" name="Text Box 409">
              <a:extLst>
                <a:ext uri="{FF2B5EF4-FFF2-40B4-BE49-F238E27FC236}">
                  <a16:creationId xmlns:a16="http://schemas.microsoft.com/office/drawing/2014/main" id="{B80DD112-320B-4EF1-9095-29A7EAF7C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60" name="Line 413">
              <a:extLst>
                <a:ext uri="{FF2B5EF4-FFF2-40B4-BE49-F238E27FC236}">
                  <a16:creationId xmlns:a16="http://schemas.microsoft.com/office/drawing/2014/main" id="{841AD35D-FF50-4762-83CE-D7342B97F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A75D0FDE-F748-4E35-9018-4E717223F445}"/>
              </a:ext>
            </a:extLst>
          </p:cNvPr>
          <p:cNvGrpSpPr/>
          <p:nvPr/>
        </p:nvGrpSpPr>
        <p:grpSpPr>
          <a:xfrm>
            <a:off x="5294670" y="1861944"/>
            <a:ext cx="524084" cy="369332"/>
            <a:chOff x="4173265" y="5563479"/>
            <a:chExt cx="524084" cy="369332"/>
          </a:xfrm>
        </p:grpSpPr>
        <p:sp>
          <p:nvSpPr>
            <p:cNvPr id="462" name="Text Box 409">
              <a:extLst>
                <a:ext uri="{FF2B5EF4-FFF2-40B4-BE49-F238E27FC236}">
                  <a16:creationId xmlns:a16="http://schemas.microsoft.com/office/drawing/2014/main" id="{F1A1E0E2-CF2B-4B7D-A1FA-3FF6835E8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63" name="Line 413">
              <a:extLst>
                <a:ext uri="{FF2B5EF4-FFF2-40B4-BE49-F238E27FC236}">
                  <a16:creationId xmlns:a16="http://schemas.microsoft.com/office/drawing/2014/main" id="{91112510-5635-4E88-9A51-68DABD1A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F5EE1D6-BDBC-4DD8-B5AE-24568551200B}"/>
              </a:ext>
            </a:extLst>
          </p:cNvPr>
          <p:cNvSpPr/>
          <p:nvPr/>
        </p:nvSpPr>
        <p:spPr>
          <a:xfrm>
            <a:off x="7467752" y="36342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US" altLang="zh-CN" b="1" kern="0" dirty="0"/>
              <a:t>8KB SRAM</a:t>
            </a:r>
            <a:endParaRPr lang="en-US" altLang="zh-CN" b="1" kern="0" baseline="-25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59DE74-F66E-4F5C-912B-E474BBCE5CB5}"/>
              </a:ext>
            </a:extLst>
          </p:cNvPr>
          <p:cNvSpPr/>
          <p:nvPr/>
        </p:nvSpPr>
        <p:spPr>
          <a:xfrm>
            <a:off x="5284259" y="159023"/>
            <a:ext cx="109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</a:rPr>
              <a:t>SRAM</a:t>
            </a:r>
            <a:endParaRPr lang="zh-CN" altLang="en-US" dirty="0"/>
          </a:p>
        </p:txBody>
      </p:sp>
      <p:sp>
        <p:nvSpPr>
          <p:cNvPr id="465" name="AutoShape 316">
            <a:extLst>
              <a:ext uri="{FF2B5EF4-FFF2-40B4-BE49-F238E27FC236}">
                <a16:creationId xmlns:a16="http://schemas.microsoft.com/office/drawing/2014/main" id="{C9CB8CBC-AB46-4FFC-824B-5C171DDC36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7332" y="3109986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66" name="Rectangle 305">
            <a:extLst>
              <a:ext uri="{FF2B5EF4-FFF2-40B4-BE49-F238E27FC236}">
                <a16:creationId xmlns:a16="http://schemas.microsoft.com/office/drawing/2014/main" id="{E4BC9150-FF9F-4E10-B3C4-6629BAF0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250" y="2748621"/>
            <a:ext cx="936625" cy="1530985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67" name="Text Box 306">
            <a:extLst>
              <a:ext uri="{FF2B5EF4-FFF2-40B4-BE49-F238E27FC236}">
                <a16:creationId xmlns:a16="http://schemas.microsoft.com/office/drawing/2014/main" id="{8809A715-6B68-4147-94C8-5329F429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813" y="274862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468" name="Text Box 307">
            <a:extLst>
              <a:ext uri="{FF2B5EF4-FFF2-40B4-BE49-F238E27FC236}">
                <a16:creationId xmlns:a16="http://schemas.microsoft.com/office/drawing/2014/main" id="{90D881B4-6908-490A-9686-D4ABBC9B0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813" y="297141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</a:p>
        </p:txBody>
      </p:sp>
      <p:sp>
        <p:nvSpPr>
          <p:cNvPr id="469" name="Text Box 308">
            <a:extLst>
              <a:ext uri="{FF2B5EF4-FFF2-40B4-BE49-F238E27FC236}">
                <a16:creationId xmlns:a16="http://schemas.microsoft.com/office/drawing/2014/main" id="{1715F36D-43D6-40BB-824C-1637E0BDD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329" y="3604778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70" name="Text Box 311">
            <a:extLst>
              <a:ext uri="{FF2B5EF4-FFF2-40B4-BE49-F238E27FC236}">
                <a16:creationId xmlns:a16="http://schemas.microsoft.com/office/drawing/2014/main" id="{85FCE294-E9C4-43FB-ADFC-2B41663E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955" y="3913944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71" name="Line 313">
            <a:extLst>
              <a:ext uri="{FF2B5EF4-FFF2-40B4-BE49-F238E27FC236}">
                <a16:creationId xmlns:a16="http://schemas.microsoft.com/office/drawing/2014/main" id="{4EB6922A-AFE7-4CDB-BC0F-D5C2B3FE6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785" y="3989401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72" name="Line 314">
            <a:extLst>
              <a:ext uri="{FF2B5EF4-FFF2-40B4-BE49-F238E27FC236}">
                <a16:creationId xmlns:a16="http://schemas.microsoft.com/office/drawing/2014/main" id="{95D45087-C282-42AB-B2A4-06657CC96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9991" y="3680978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73" name="Text Box 318">
            <a:extLst>
              <a:ext uri="{FF2B5EF4-FFF2-40B4-BE49-F238E27FC236}">
                <a16:creationId xmlns:a16="http://schemas.microsoft.com/office/drawing/2014/main" id="{54544E92-FDAC-4C8A-9A65-8DE538DC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913" y="3340544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74" name="Line 319">
            <a:extLst>
              <a:ext uri="{FF2B5EF4-FFF2-40B4-BE49-F238E27FC236}">
                <a16:creationId xmlns:a16="http://schemas.microsoft.com/office/drawing/2014/main" id="{79405C16-F1B5-4C49-BF65-14BCF2214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100" y="3416744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75" name="左右箭头 7">
            <a:extLst>
              <a:ext uri="{FF2B5EF4-FFF2-40B4-BE49-F238E27FC236}">
                <a16:creationId xmlns:a16="http://schemas.microsoft.com/office/drawing/2014/main" id="{FB17194A-4BB4-4CBA-B5E0-D54C09B81B68}"/>
              </a:ext>
            </a:extLst>
          </p:cNvPr>
          <p:cNvSpPr/>
          <p:nvPr/>
        </p:nvSpPr>
        <p:spPr bwMode="auto">
          <a:xfrm>
            <a:off x="6594116" y="286021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76" name="Line 309">
            <a:extLst>
              <a:ext uri="{FF2B5EF4-FFF2-40B4-BE49-F238E27FC236}">
                <a16:creationId xmlns:a16="http://schemas.microsoft.com/office/drawing/2014/main" id="{E5D55C66-646C-42B6-842F-73EFDEC368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7332" y="3513321"/>
            <a:ext cx="108891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77" name="Line 309">
            <a:extLst>
              <a:ext uri="{FF2B5EF4-FFF2-40B4-BE49-F238E27FC236}">
                <a16:creationId xmlns:a16="http://schemas.microsoft.com/office/drawing/2014/main" id="{316B72DF-383D-4C9B-B96E-10D0854E0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7332" y="3780691"/>
            <a:ext cx="108891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78" name="Line 309">
            <a:extLst>
              <a:ext uri="{FF2B5EF4-FFF2-40B4-BE49-F238E27FC236}">
                <a16:creationId xmlns:a16="http://schemas.microsoft.com/office/drawing/2014/main" id="{211B7B59-7907-41DB-9908-D3D9B90C8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4627" y="4098989"/>
            <a:ext cx="205162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79" name="Text Box 20">
            <a:extLst>
              <a:ext uri="{FF2B5EF4-FFF2-40B4-BE49-F238E27FC236}">
                <a16:creationId xmlns:a16="http://schemas.microsoft.com/office/drawing/2014/main" id="{8DCD45DF-B6AB-4BB2-BAF1-D0922ED9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417" y="2720432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480" name="Text Box 409">
            <a:extLst>
              <a:ext uri="{FF2B5EF4-FFF2-40B4-BE49-F238E27FC236}">
                <a16:creationId xmlns:a16="http://schemas.microsoft.com/office/drawing/2014/main" id="{D26239D2-2916-40E0-9955-A34BD7E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417" y="29490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81" name="Text Box 412">
            <a:extLst>
              <a:ext uri="{FF2B5EF4-FFF2-40B4-BE49-F238E27FC236}">
                <a16:creationId xmlns:a16="http://schemas.microsoft.com/office/drawing/2014/main" id="{07B6B17A-8085-4FF4-A631-401B1090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3" y="3318870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82" name="Line 413">
            <a:extLst>
              <a:ext uri="{FF2B5EF4-FFF2-40B4-BE49-F238E27FC236}">
                <a16:creationId xmlns:a16="http://schemas.microsoft.com/office/drawing/2014/main" id="{EBEEE610-B16B-4FEB-81B2-36B93F94E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878" y="3387132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83" name="Text Box 412">
            <a:extLst>
              <a:ext uri="{FF2B5EF4-FFF2-40B4-BE49-F238E27FC236}">
                <a16:creationId xmlns:a16="http://schemas.microsoft.com/office/drawing/2014/main" id="{3B4CF5E8-9B31-49BD-887A-256096105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515" y="3609320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84" name="Line 413">
            <a:extLst>
              <a:ext uri="{FF2B5EF4-FFF2-40B4-BE49-F238E27FC236}">
                <a16:creationId xmlns:a16="http://schemas.microsoft.com/office/drawing/2014/main" id="{04FD4A32-E678-42C7-B120-B565D87A2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10" y="3677582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FBC1E185-668A-46A7-BBF2-99E3775390EE}"/>
              </a:ext>
            </a:extLst>
          </p:cNvPr>
          <p:cNvGrpSpPr/>
          <p:nvPr/>
        </p:nvGrpSpPr>
        <p:grpSpPr>
          <a:xfrm>
            <a:off x="5301632" y="3923764"/>
            <a:ext cx="524084" cy="369332"/>
            <a:chOff x="4173265" y="5563479"/>
            <a:chExt cx="524084" cy="369332"/>
          </a:xfrm>
        </p:grpSpPr>
        <p:sp>
          <p:nvSpPr>
            <p:cNvPr id="486" name="Text Box 409">
              <a:extLst>
                <a:ext uri="{FF2B5EF4-FFF2-40B4-BE49-F238E27FC236}">
                  <a16:creationId xmlns:a16="http://schemas.microsoft.com/office/drawing/2014/main" id="{BE2B74CC-626F-44B9-839F-C1DD074FE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87" name="Line 413">
              <a:extLst>
                <a:ext uri="{FF2B5EF4-FFF2-40B4-BE49-F238E27FC236}">
                  <a16:creationId xmlns:a16="http://schemas.microsoft.com/office/drawing/2014/main" id="{F26B2C5B-D471-4B50-87E2-95A133E29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488" name="矩形 487">
            <a:extLst>
              <a:ext uri="{FF2B5EF4-FFF2-40B4-BE49-F238E27FC236}">
                <a16:creationId xmlns:a16="http://schemas.microsoft.com/office/drawing/2014/main" id="{C2F2D3F7-73D5-493E-9F9C-69E76E6AC1D6}"/>
              </a:ext>
            </a:extLst>
          </p:cNvPr>
          <p:cNvSpPr/>
          <p:nvPr/>
        </p:nvSpPr>
        <p:spPr>
          <a:xfrm>
            <a:off x="7474714" y="242524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US" altLang="zh-CN" b="1" kern="0" dirty="0"/>
              <a:t>8KB SRAM</a:t>
            </a:r>
            <a:endParaRPr lang="en-US" altLang="zh-CN" b="1" kern="0" baseline="-25000" dirty="0"/>
          </a:p>
        </p:txBody>
      </p:sp>
      <p:sp>
        <p:nvSpPr>
          <p:cNvPr id="489" name="AutoShape 316">
            <a:extLst>
              <a:ext uri="{FF2B5EF4-FFF2-40B4-BE49-F238E27FC236}">
                <a16:creationId xmlns:a16="http://schemas.microsoft.com/office/drawing/2014/main" id="{9D9CD090-EE8D-4E67-91AB-D864D6B0CB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2802" y="5126210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90" name="Rectangle 305">
            <a:extLst>
              <a:ext uri="{FF2B5EF4-FFF2-40B4-BE49-F238E27FC236}">
                <a16:creationId xmlns:a16="http://schemas.microsoft.com/office/drawing/2014/main" id="{BBE039D5-54FD-42C1-82E9-D50BD41F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720" y="4764845"/>
            <a:ext cx="936625" cy="1530985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91" name="Text Box 306">
            <a:extLst>
              <a:ext uri="{FF2B5EF4-FFF2-40B4-BE49-F238E27FC236}">
                <a16:creationId xmlns:a16="http://schemas.microsoft.com/office/drawing/2014/main" id="{995AA067-D493-4247-A7E4-4394C285E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283" y="4764845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492" name="Text Box 307">
            <a:extLst>
              <a:ext uri="{FF2B5EF4-FFF2-40B4-BE49-F238E27FC236}">
                <a16:creationId xmlns:a16="http://schemas.microsoft.com/office/drawing/2014/main" id="{42075098-2DA6-45B5-8AD6-39A25313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283" y="4987634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</a:p>
        </p:txBody>
      </p:sp>
      <p:sp>
        <p:nvSpPr>
          <p:cNvPr id="493" name="Text Box 308">
            <a:extLst>
              <a:ext uri="{FF2B5EF4-FFF2-40B4-BE49-F238E27FC236}">
                <a16:creationId xmlns:a16="http://schemas.microsoft.com/office/drawing/2014/main" id="{2ED4491A-F4D6-4A9F-A4E9-1FDB0F22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799" y="5621002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94" name="Text Box 311">
            <a:extLst>
              <a:ext uri="{FF2B5EF4-FFF2-40B4-BE49-F238E27FC236}">
                <a16:creationId xmlns:a16="http://schemas.microsoft.com/office/drawing/2014/main" id="{95BC6D5D-F558-4C0B-93C7-47411DB23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425" y="5930168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95" name="Line 313">
            <a:extLst>
              <a:ext uri="{FF2B5EF4-FFF2-40B4-BE49-F238E27FC236}">
                <a16:creationId xmlns:a16="http://schemas.microsoft.com/office/drawing/2014/main" id="{666DA20A-F456-41B8-B272-C9799A3D6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7255" y="6005625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96" name="Line 314">
            <a:extLst>
              <a:ext uri="{FF2B5EF4-FFF2-40B4-BE49-F238E27FC236}">
                <a16:creationId xmlns:a16="http://schemas.microsoft.com/office/drawing/2014/main" id="{BC072A2F-C247-42DC-BD4B-57C0095C2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461" y="5697202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97" name="Text Box 318">
            <a:extLst>
              <a:ext uri="{FF2B5EF4-FFF2-40B4-BE49-F238E27FC236}">
                <a16:creationId xmlns:a16="http://schemas.microsoft.com/office/drawing/2014/main" id="{CE98469A-A53C-4FF1-B4B6-2DC49C1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383" y="5356768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98" name="Line 319">
            <a:extLst>
              <a:ext uri="{FF2B5EF4-FFF2-40B4-BE49-F238E27FC236}">
                <a16:creationId xmlns:a16="http://schemas.microsoft.com/office/drawing/2014/main" id="{56A4673E-C121-494D-A1EE-E0F531F01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570" y="5432968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499" name="左右箭头 7">
            <a:extLst>
              <a:ext uri="{FF2B5EF4-FFF2-40B4-BE49-F238E27FC236}">
                <a16:creationId xmlns:a16="http://schemas.microsoft.com/office/drawing/2014/main" id="{9DC43735-D7EA-4F17-AA11-5A9F3D4E427C}"/>
              </a:ext>
            </a:extLst>
          </p:cNvPr>
          <p:cNvSpPr/>
          <p:nvPr/>
        </p:nvSpPr>
        <p:spPr bwMode="auto">
          <a:xfrm>
            <a:off x="6589586" y="4876434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500" name="Line 309">
            <a:extLst>
              <a:ext uri="{FF2B5EF4-FFF2-40B4-BE49-F238E27FC236}">
                <a16:creationId xmlns:a16="http://schemas.microsoft.com/office/drawing/2014/main" id="{2E624E78-60FB-40BB-BF83-88F0F4BDF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2802" y="5529545"/>
            <a:ext cx="108891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501" name="Line 309">
            <a:extLst>
              <a:ext uri="{FF2B5EF4-FFF2-40B4-BE49-F238E27FC236}">
                <a16:creationId xmlns:a16="http://schemas.microsoft.com/office/drawing/2014/main" id="{0A52F643-7394-4B64-9461-B2863113F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2802" y="5796915"/>
            <a:ext cx="108891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502" name="Line 309">
            <a:extLst>
              <a:ext uri="{FF2B5EF4-FFF2-40B4-BE49-F238E27FC236}">
                <a16:creationId xmlns:a16="http://schemas.microsoft.com/office/drawing/2014/main" id="{C5F73199-586B-408A-9244-312052459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0097" y="6115213"/>
            <a:ext cx="205162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503" name="Text Box 20">
            <a:extLst>
              <a:ext uri="{FF2B5EF4-FFF2-40B4-BE49-F238E27FC236}">
                <a16:creationId xmlns:a16="http://schemas.microsoft.com/office/drawing/2014/main" id="{8DCC1510-37CB-4EE2-8A74-406252693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887" y="4736656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</a:t>
            </a:r>
          </a:p>
        </p:txBody>
      </p:sp>
      <p:sp>
        <p:nvSpPr>
          <p:cNvPr id="504" name="Text Box 409">
            <a:extLst>
              <a:ext uri="{FF2B5EF4-FFF2-40B4-BE49-F238E27FC236}">
                <a16:creationId xmlns:a16="http://schemas.microsoft.com/office/drawing/2014/main" id="{82127B2F-21E0-485A-BDBE-A5FDDD483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887" y="496524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505" name="Text Box 412">
            <a:extLst>
              <a:ext uri="{FF2B5EF4-FFF2-40B4-BE49-F238E27FC236}">
                <a16:creationId xmlns:a16="http://schemas.microsoft.com/office/drawing/2014/main" id="{14F6357C-DCC0-475D-88E4-91EE3A8B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753" y="5335094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506" name="Line 413">
            <a:extLst>
              <a:ext uri="{FF2B5EF4-FFF2-40B4-BE49-F238E27FC236}">
                <a16:creationId xmlns:a16="http://schemas.microsoft.com/office/drawing/2014/main" id="{DB1DF5E3-FA9D-4964-B676-D9E2522D5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348" y="5403356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507" name="Text Box 412">
            <a:extLst>
              <a:ext uri="{FF2B5EF4-FFF2-40B4-BE49-F238E27FC236}">
                <a16:creationId xmlns:a16="http://schemas.microsoft.com/office/drawing/2014/main" id="{7F2623CC-3BEC-4602-A7E1-88C452E9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985" y="5625544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508" name="Line 413">
            <a:extLst>
              <a:ext uri="{FF2B5EF4-FFF2-40B4-BE49-F238E27FC236}">
                <a16:creationId xmlns:a16="http://schemas.microsoft.com/office/drawing/2014/main" id="{A834A9A3-114B-433B-95A6-E3C8D7038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580" y="5693806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grpSp>
        <p:nvGrpSpPr>
          <p:cNvPr id="509" name="组合 508">
            <a:extLst>
              <a:ext uri="{FF2B5EF4-FFF2-40B4-BE49-F238E27FC236}">
                <a16:creationId xmlns:a16="http://schemas.microsoft.com/office/drawing/2014/main" id="{CCA77DD2-8500-4909-9D6A-26933F56B790}"/>
              </a:ext>
            </a:extLst>
          </p:cNvPr>
          <p:cNvGrpSpPr/>
          <p:nvPr/>
        </p:nvGrpSpPr>
        <p:grpSpPr>
          <a:xfrm>
            <a:off x="5297102" y="5939988"/>
            <a:ext cx="524084" cy="369332"/>
            <a:chOff x="4173265" y="5563479"/>
            <a:chExt cx="524084" cy="369332"/>
          </a:xfrm>
        </p:grpSpPr>
        <p:sp>
          <p:nvSpPr>
            <p:cNvPr id="510" name="Text Box 409">
              <a:extLst>
                <a:ext uri="{FF2B5EF4-FFF2-40B4-BE49-F238E27FC236}">
                  <a16:creationId xmlns:a16="http://schemas.microsoft.com/office/drawing/2014/main" id="{AC837C8B-0EDD-4215-AC7D-34A54AC5A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3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11" name="Line 413">
              <a:extLst>
                <a:ext uri="{FF2B5EF4-FFF2-40B4-BE49-F238E27FC236}">
                  <a16:creationId xmlns:a16="http://schemas.microsoft.com/office/drawing/2014/main" id="{DEA2F781-779B-4298-A5E2-838C9C39B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512" name="矩形 511">
            <a:extLst>
              <a:ext uri="{FF2B5EF4-FFF2-40B4-BE49-F238E27FC236}">
                <a16:creationId xmlns:a16="http://schemas.microsoft.com/office/drawing/2014/main" id="{C1F5F726-591D-4F2A-B2E5-FB6D486399B8}"/>
              </a:ext>
            </a:extLst>
          </p:cNvPr>
          <p:cNvSpPr/>
          <p:nvPr/>
        </p:nvSpPr>
        <p:spPr>
          <a:xfrm>
            <a:off x="7470184" y="4441466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US" altLang="zh-CN" b="1" kern="0" dirty="0"/>
              <a:t>8KB SRAM</a:t>
            </a:r>
            <a:endParaRPr lang="en-US" altLang="zh-CN" b="1" kern="0" baseline="-25000" dirty="0"/>
          </a:p>
        </p:txBody>
      </p:sp>
      <p:grpSp>
        <p:nvGrpSpPr>
          <p:cNvPr id="513" name="组合 512">
            <a:extLst>
              <a:ext uri="{FF2B5EF4-FFF2-40B4-BE49-F238E27FC236}">
                <a16:creationId xmlns:a16="http://schemas.microsoft.com/office/drawing/2014/main" id="{4B614844-1277-4EAD-8913-418D9CE5EA75}"/>
              </a:ext>
            </a:extLst>
          </p:cNvPr>
          <p:cNvGrpSpPr/>
          <p:nvPr/>
        </p:nvGrpSpPr>
        <p:grpSpPr>
          <a:xfrm>
            <a:off x="1026282" y="1070426"/>
            <a:ext cx="524084" cy="369332"/>
            <a:chOff x="4173265" y="5563479"/>
            <a:chExt cx="524084" cy="369332"/>
          </a:xfrm>
        </p:grpSpPr>
        <p:sp>
          <p:nvSpPr>
            <p:cNvPr id="514" name="Text Box 409">
              <a:extLst>
                <a:ext uri="{FF2B5EF4-FFF2-40B4-BE49-F238E27FC236}">
                  <a16:creationId xmlns:a16="http://schemas.microsoft.com/office/drawing/2014/main" id="{71152F5B-B996-4555-80BF-209A11E0C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15" name="Line 413">
              <a:extLst>
                <a:ext uri="{FF2B5EF4-FFF2-40B4-BE49-F238E27FC236}">
                  <a16:creationId xmlns:a16="http://schemas.microsoft.com/office/drawing/2014/main" id="{EB0B2FB8-B951-4017-B839-50BC732C3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516" name="组合 515">
            <a:extLst>
              <a:ext uri="{FF2B5EF4-FFF2-40B4-BE49-F238E27FC236}">
                <a16:creationId xmlns:a16="http://schemas.microsoft.com/office/drawing/2014/main" id="{C09C3DBE-949A-4DBB-AB8C-1217D3F99F52}"/>
              </a:ext>
            </a:extLst>
          </p:cNvPr>
          <p:cNvGrpSpPr/>
          <p:nvPr/>
        </p:nvGrpSpPr>
        <p:grpSpPr>
          <a:xfrm>
            <a:off x="1026282" y="1344129"/>
            <a:ext cx="524084" cy="369332"/>
            <a:chOff x="4173265" y="5563479"/>
            <a:chExt cx="524084" cy="369332"/>
          </a:xfrm>
        </p:grpSpPr>
        <p:sp>
          <p:nvSpPr>
            <p:cNvPr id="517" name="Text Box 409">
              <a:extLst>
                <a:ext uri="{FF2B5EF4-FFF2-40B4-BE49-F238E27FC236}">
                  <a16:creationId xmlns:a16="http://schemas.microsoft.com/office/drawing/2014/main" id="{1673D6BB-E1B6-4B62-9188-FFBF3905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18" name="Line 413">
              <a:extLst>
                <a:ext uri="{FF2B5EF4-FFF2-40B4-BE49-F238E27FC236}">
                  <a16:creationId xmlns:a16="http://schemas.microsoft.com/office/drawing/2014/main" id="{1DB7C06A-8409-4A5A-A9FD-DAB964724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grpSp>
        <p:nvGrpSpPr>
          <p:cNvPr id="519" name="组合 518">
            <a:extLst>
              <a:ext uri="{FF2B5EF4-FFF2-40B4-BE49-F238E27FC236}">
                <a16:creationId xmlns:a16="http://schemas.microsoft.com/office/drawing/2014/main" id="{9EBEA385-9C65-40C5-AB9B-F2F99DC9F13A}"/>
              </a:ext>
            </a:extLst>
          </p:cNvPr>
          <p:cNvGrpSpPr/>
          <p:nvPr/>
        </p:nvGrpSpPr>
        <p:grpSpPr>
          <a:xfrm>
            <a:off x="1023803" y="1619508"/>
            <a:ext cx="524084" cy="369332"/>
            <a:chOff x="4173265" y="5563479"/>
            <a:chExt cx="524084" cy="369332"/>
          </a:xfrm>
        </p:grpSpPr>
        <p:sp>
          <p:nvSpPr>
            <p:cNvPr id="520" name="Text Box 409">
              <a:extLst>
                <a:ext uri="{FF2B5EF4-FFF2-40B4-BE49-F238E27FC236}">
                  <a16:creationId xmlns:a16="http://schemas.microsoft.com/office/drawing/2014/main" id="{F40E3D82-049B-42C1-951C-43F4316B0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5" y="5563479"/>
              <a:ext cx="52408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Y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3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21" name="Line 413">
              <a:extLst>
                <a:ext uri="{FF2B5EF4-FFF2-40B4-BE49-F238E27FC236}">
                  <a16:creationId xmlns:a16="http://schemas.microsoft.com/office/drawing/2014/main" id="{29AC276D-C3A0-4FA0-B0C7-F8131C230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548" y="5640694"/>
              <a:ext cx="1727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endParaRPr>
            </a:p>
          </p:txBody>
        </p:sp>
      </p:grpSp>
      <p:sp>
        <p:nvSpPr>
          <p:cNvPr id="522" name="Line 502">
            <a:extLst>
              <a:ext uri="{FF2B5EF4-FFF2-40B4-BE49-F238E27FC236}">
                <a16:creationId xmlns:a16="http://schemas.microsoft.com/office/drawing/2014/main" id="{38886AD3-9609-4A88-8A12-5D6E9D574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669" y="180471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54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257</TotalTime>
  <Words>1194</Words>
  <Application>Microsoft Office PowerPoint</Application>
  <PresentationFormat>全屏显示(4:3)</PresentationFormat>
  <Paragraphs>510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黑体</vt:lpstr>
      <vt:lpstr>楷体</vt:lpstr>
      <vt:lpstr>楷体_GB2312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CheXQ_class_4比3_组成</vt:lpstr>
      <vt:lpstr>SRAM 设计举例 1：</vt:lpstr>
      <vt:lpstr>SRAM 设计举例 1：</vt:lpstr>
      <vt:lpstr>PowerPoint 演示文稿</vt:lpstr>
      <vt:lpstr>PowerPoint 演示文稿</vt:lpstr>
      <vt:lpstr>SRAM 设计举例 2：</vt:lpstr>
      <vt:lpstr>SRAM 设计举例 2：</vt:lpstr>
      <vt:lpstr>PowerPoint 演示文稿</vt:lpstr>
    </vt:vector>
  </TitlesOfParts>
  <Company>西安电子科技大学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SRAM 设计举例：</dc:title>
  <dc:creator>车向泉</dc:creator>
  <cp:lastModifiedBy>车向泉</cp:lastModifiedBy>
  <cp:revision>40</cp:revision>
  <dcterms:created xsi:type="dcterms:W3CDTF">2017-11-15T02:25:30Z</dcterms:created>
  <dcterms:modified xsi:type="dcterms:W3CDTF">2018-12-27T14:39:06Z</dcterms:modified>
</cp:coreProperties>
</file>