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3" r:id="rId29"/>
    <p:sldId id="294" r:id="rId30"/>
    <p:sldId id="295" r:id="rId31"/>
    <p:sldId id="292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89" r:id="rId40"/>
    <p:sldId id="297" r:id="rId41"/>
    <p:sldId id="298" r:id="rId42"/>
    <p:sldId id="296" r:id="rId43"/>
    <p:sldId id="300" r:id="rId44"/>
    <p:sldId id="301" r:id="rId45"/>
    <p:sldId id="299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07200" cy="9939338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FF"/>
    <a:srgbClr val="FFE1FF"/>
    <a:srgbClr val="FFFFCC"/>
    <a:srgbClr val="CCFFFF"/>
    <a:srgbClr val="0000FF"/>
    <a:srgbClr val="00FF00"/>
    <a:srgbClr val="D9FFD9"/>
    <a:srgbClr val="008000"/>
    <a:srgbClr val="CC00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>
      <p:cViewPr varScale="1">
        <p:scale>
          <a:sx n="113" d="100"/>
          <a:sy n="113" d="100"/>
        </p:scale>
        <p:origin x="4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0" y="2590800"/>
              <a:ext cx="9144000" cy="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0539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73250"/>
            <a:ext cx="2895600" cy="32419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计算机学院</a:t>
            </a:r>
            <a:endParaRPr lang="en-US" altLang="zh-CN" sz="2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Rectangle 16"/>
          <p:cNvSpPr txBox="1">
            <a:spLocks noChangeArrowheads="1"/>
          </p:cNvSpPr>
          <p:nvPr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fld id="{87D8CD90-EB6C-4EF8-843B-BC01DDFAB9E6}" type="datetime3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 algn="l"/>
              <a:t>2016年8月26日星期五</a:t>
            </a:fld>
            <a:endParaRPr lang="en-US" altLang="zh-CN" sz="2000" b="1" dirty="0" smtClean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/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pPr algn="l"/>
              <a:t>10:20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00" y="89034"/>
            <a:ext cx="1677745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8178" y="620610"/>
            <a:ext cx="2914088" cy="86541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018178" y="690564"/>
            <a:ext cx="6874638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组合 1"/>
          <p:cNvGrpSpPr/>
          <p:nvPr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6" name="直接连接符 5"/>
            <p:cNvCxnSpPr/>
            <p:nvPr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0" name="组合 39"/>
            <p:cNvGrpSpPr/>
            <p:nvPr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325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ED3F22B2-7D63-430B-B4A1-D7AF97ACBFD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ED3F22B2-7D63-430B-B4A1-D7AF97ACBFD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268288" indent="-268288">
              <a:defRPr sz="2400"/>
            </a:lvl1pPr>
            <a:lvl2pPr marL="536575" indent="-268288">
              <a:defRPr sz="2400"/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ED3F22B2-7D63-430B-B4A1-D7AF97ACBFD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4580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990" y="116540"/>
            <a:ext cx="82296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20610"/>
            <a:ext cx="4040188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044341"/>
            <a:ext cx="4040188" cy="5337069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620610"/>
            <a:ext cx="4041775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044342"/>
            <a:ext cx="4041775" cy="5337068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ED3F22B2-7D63-430B-B4A1-D7AF97ACBFD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ED3F22B2-7D63-430B-B4A1-D7AF97ACBFD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36892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410"/>
            <a:ext cx="2895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66739"/>
            <a:ext cx="8362950" cy="581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3777"/>
            <a:ext cx="2133600" cy="33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ED3F22B2-7D63-430B-B4A1-D7AF97ACBFD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58" r:id="rId4"/>
    <p:sldLayoutId id="2147483659" r:id="rId5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eaLnBrk="1" fontAlgn="base" hangingPunct="1">
        <a:spcBef>
          <a:spcPts val="3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eaLnBrk="1" fontAlgn="base" hangingPunct="1">
        <a:spcBef>
          <a:spcPts val="3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eaLnBrk="1" fontAlgn="base" hangingPunct="1">
        <a:spcBef>
          <a:spcPts val="3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eaLnBrk="1" fontAlgn="base" hangingPunct="1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slide" Target="slide19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ea typeface="黑体" pitchFamily="2" charset="-122"/>
              </a:rPr>
              <a:t>微机原理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及</a:t>
            </a:r>
            <a:r>
              <a:rPr lang="zh-CN" altLang="en-US" dirty="0">
                <a:solidFill>
                  <a:srgbClr val="FFFF00"/>
                </a:solidFill>
                <a:ea typeface="黑体" pitchFamily="2" charset="-122"/>
              </a:rPr>
              <a:t>接口</a:t>
            </a:r>
            <a:r>
              <a:rPr lang="zh-CN" altLang="en-US" dirty="0" smtClean="0">
                <a:solidFill>
                  <a:srgbClr val="FFFF00"/>
                </a:solidFill>
                <a:ea typeface="黑体" pitchFamily="2" charset="-122"/>
              </a:rPr>
              <a:t>技术</a:t>
            </a:r>
            <a:r>
              <a:rPr lang="en-US" altLang="zh-CN" dirty="0" smtClean="0">
                <a:solidFill>
                  <a:srgbClr val="FFFF00"/>
                </a:solidFill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FFFF00"/>
                </a:solidFill>
                <a:ea typeface="黑体" pitchFamily="2" charset="-122"/>
              </a:rPr>
            </a:br>
            <a:r>
              <a:rPr lang="zh-CN" altLang="en-US" dirty="0" smtClean="0">
                <a:ea typeface="黑体" pitchFamily="2" charset="-122"/>
              </a:rPr>
              <a:t>第</a:t>
            </a:r>
            <a:r>
              <a:rPr lang="en-US" altLang="zh-CN" sz="7200" dirty="0">
                <a:ea typeface="黑体" pitchFamily="2" charset="-122"/>
              </a:rPr>
              <a:t>5</a:t>
            </a:r>
            <a:r>
              <a:rPr lang="zh-CN" altLang="en-US" dirty="0">
                <a:ea typeface="黑体" pitchFamily="2" charset="-122"/>
              </a:rPr>
              <a:t>章  存储</a:t>
            </a:r>
            <a:r>
              <a:rPr lang="zh-CN" altLang="en-US" dirty="0" smtClean="0">
                <a:ea typeface="黑体" pitchFamily="2" charset="-122"/>
              </a:rPr>
              <a:t>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825" y="4357051"/>
            <a:ext cx="8740775" cy="728133"/>
          </a:xfrm>
        </p:spPr>
        <p:txBody>
          <a:bodyPr/>
          <a:lstStyle/>
          <a:p>
            <a:r>
              <a:rPr lang="en-US" altLang="zh-CN" dirty="0" smtClean="0"/>
              <a:t>5.4  Intel 16/32/64</a:t>
            </a:r>
            <a:r>
              <a:rPr lang="zh-CN" altLang="en-US" dirty="0" smtClean="0"/>
              <a:t>位微机系统的主存设计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593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10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7488832" cy="434877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90550" y="44450"/>
            <a:ext cx="8229600" cy="523875"/>
          </a:xfrm>
        </p:spPr>
        <p:txBody>
          <a:bodyPr/>
          <a:lstStyle/>
          <a:p>
            <a:r>
              <a:rPr lang="en-US" altLang="zh-CN" dirty="0"/>
              <a:t>5.4.1 </a:t>
            </a:r>
            <a:r>
              <a:rPr lang="en-US" altLang="zh-CN" dirty="0" smtClean="0"/>
              <a:t> 16</a:t>
            </a:r>
            <a:r>
              <a:rPr lang="zh-CN" altLang="en-US" dirty="0"/>
              <a:t>位</a:t>
            </a:r>
            <a:r>
              <a:rPr lang="zh-CN" altLang="zh-CN" dirty="0"/>
              <a:t>系统主存及接口设计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590550" y="568325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r>
              <a:rPr lang="zh-CN" altLang="en-US" kern="0" dirty="0" smtClean="0">
                <a:solidFill>
                  <a:srgbClr val="008000"/>
                </a:solidFill>
              </a:rPr>
              <a:t>利用</a:t>
            </a:r>
            <a:r>
              <a:rPr lang="en-US" altLang="zh-CN" kern="0" dirty="0" smtClean="0">
                <a:solidFill>
                  <a:srgbClr val="008000"/>
                </a:solidFill>
              </a:rPr>
              <a:t>DRAM</a:t>
            </a:r>
            <a:r>
              <a:rPr lang="zh-CN" altLang="en-US" kern="0" dirty="0" smtClean="0">
                <a:solidFill>
                  <a:srgbClr val="008000"/>
                </a:solidFill>
              </a:rPr>
              <a:t>构成</a:t>
            </a:r>
            <a:r>
              <a:rPr lang="en-US" altLang="zh-CN" kern="0" dirty="0" smtClean="0">
                <a:solidFill>
                  <a:srgbClr val="008000"/>
                </a:solidFill>
              </a:rPr>
              <a:t>8086</a:t>
            </a:r>
            <a:r>
              <a:rPr lang="zh-CN" altLang="en-US" kern="0" dirty="0" smtClean="0">
                <a:solidFill>
                  <a:srgbClr val="008000"/>
                </a:solidFill>
              </a:rPr>
              <a:t>系统主存</a:t>
            </a:r>
            <a:endParaRPr lang="zh-CN" altLang="en-US" kern="0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1268760"/>
            <a:ext cx="6984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8086/8088 S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en-US" altLang="zh-CN" baseline="-25000" dirty="0">
                <a:solidFill>
                  <a:srgbClr val="0000FF"/>
                </a:solidFill>
              </a:rPr>
              <a:t>0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的组合与响应操作</a:t>
            </a:r>
          </a:p>
        </p:txBody>
      </p:sp>
      <p:sp>
        <p:nvSpPr>
          <p:cNvPr id="9" name="动作按钮: 上一张 8">
            <a:hlinkClick r:id="" action="ppaction://hlinkshowjump?jump=lastslideviewed" highlightClick="1"/>
          </p:cNvPr>
          <p:cNvSpPr/>
          <p:nvPr/>
        </p:nvSpPr>
        <p:spPr bwMode="auto">
          <a:xfrm>
            <a:off x="8388423" y="260648"/>
            <a:ext cx="504057" cy="504056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745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11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607091"/>
              </p:ext>
            </p:extLst>
          </p:nvPr>
        </p:nvGraphicFramePr>
        <p:xfrm>
          <a:off x="611560" y="188640"/>
          <a:ext cx="6650385" cy="6431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3" imgW="8410589" imgH="8134290" progId="Visio.Drawing.15">
                  <p:embed/>
                </p:oleObj>
              </mc:Choice>
              <mc:Fallback>
                <p:oleObj name="Visio" r:id="rId3" imgW="8410589" imgH="81342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88640"/>
                        <a:ext cx="6650385" cy="6431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 bwMode="auto">
          <a:xfrm>
            <a:off x="7733282" y="608458"/>
            <a:ext cx="553998" cy="55921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zh-CN" sz="2400" dirty="0" smtClean="0">
                <a:solidFill>
                  <a:srgbClr val="0000FF"/>
                </a:solidFill>
              </a:rPr>
              <a:t>使用</a:t>
            </a:r>
            <a:r>
              <a:rPr lang="en-US" altLang="zh-CN" sz="2400" dirty="0" smtClean="0">
                <a:solidFill>
                  <a:srgbClr val="0000FF"/>
                </a:solidFill>
              </a:rPr>
              <a:t> PAL </a:t>
            </a:r>
            <a:r>
              <a:rPr lang="zh-CN" altLang="zh-CN" sz="2400" dirty="0" smtClean="0">
                <a:solidFill>
                  <a:srgbClr val="0000FF"/>
                </a:solidFill>
              </a:rPr>
              <a:t>实现的</a:t>
            </a:r>
            <a:r>
              <a:rPr lang="en-US" altLang="zh-CN" sz="2400" dirty="0" smtClean="0">
                <a:solidFill>
                  <a:srgbClr val="0000FF"/>
                </a:solidFill>
              </a:rPr>
              <a:t> DRAM </a:t>
            </a:r>
            <a:r>
              <a:rPr lang="zh-CN" altLang="zh-CN" sz="2400" dirty="0" smtClean="0">
                <a:solidFill>
                  <a:srgbClr val="0000FF"/>
                </a:solidFill>
              </a:rPr>
              <a:t>控制器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zh-CN" altLang="zh-CN" sz="2400" dirty="0" smtClean="0">
                <a:solidFill>
                  <a:srgbClr val="0000FF"/>
                </a:solidFill>
              </a:rPr>
              <a:t>时序</a:t>
            </a:r>
            <a:r>
              <a:rPr lang="zh-CN" altLang="zh-CN" sz="2400" dirty="0">
                <a:solidFill>
                  <a:srgbClr val="0000FF"/>
                </a:solidFill>
              </a:rPr>
              <a:t>图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06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12</a:t>
            </a:fld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0550" y="44450"/>
            <a:ext cx="8229600" cy="523875"/>
          </a:xfrm>
        </p:spPr>
        <p:txBody>
          <a:bodyPr/>
          <a:lstStyle/>
          <a:p>
            <a:r>
              <a:rPr lang="en-US" altLang="zh-CN" dirty="0"/>
              <a:t>5.4.1 </a:t>
            </a:r>
            <a:r>
              <a:rPr lang="en-US" altLang="zh-CN" dirty="0" smtClean="0"/>
              <a:t> 16</a:t>
            </a:r>
            <a:r>
              <a:rPr lang="zh-CN" altLang="en-US" dirty="0"/>
              <a:t>位</a:t>
            </a:r>
            <a:r>
              <a:rPr lang="zh-CN" altLang="zh-CN" dirty="0"/>
              <a:t>系统主存及接口设计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590550" y="568325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3】</a:t>
            </a:r>
            <a:r>
              <a:rPr lang="zh-CN" altLang="en-US" kern="0" dirty="0" smtClean="0">
                <a:solidFill>
                  <a:srgbClr val="008000"/>
                </a:solidFill>
              </a:rPr>
              <a:t>利用</a:t>
            </a:r>
            <a:r>
              <a:rPr lang="en-US" altLang="zh-CN" kern="0" dirty="0" smtClean="0">
                <a:solidFill>
                  <a:srgbClr val="008000"/>
                </a:solidFill>
              </a:rPr>
              <a:t>DRAM</a:t>
            </a:r>
            <a:r>
              <a:rPr lang="zh-CN" altLang="en-US" kern="0" dirty="0" smtClean="0">
                <a:solidFill>
                  <a:srgbClr val="008000"/>
                </a:solidFill>
              </a:rPr>
              <a:t>构成</a:t>
            </a:r>
            <a:r>
              <a:rPr lang="en-US" altLang="zh-CN" kern="0" dirty="0" smtClean="0">
                <a:solidFill>
                  <a:srgbClr val="008000"/>
                </a:solidFill>
              </a:rPr>
              <a:t>80286</a:t>
            </a:r>
            <a:r>
              <a:rPr lang="zh-CN" altLang="en-US" kern="0" dirty="0" smtClean="0">
                <a:solidFill>
                  <a:srgbClr val="008000"/>
                </a:solidFill>
              </a:rPr>
              <a:t>系统主存</a:t>
            </a:r>
            <a:endParaRPr lang="zh-CN" altLang="en-US" kern="0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1091142"/>
            <a:ext cx="67671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利用</a:t>
            </a:r>
            <a:r>
              <a:rPr lang="zh-CN" altLang="en-US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集成</a:t>
            </a:r>
            <a:r>
              <a:rPr lang="en-US" altLang="zh-CN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DRAM</a:t>
            </a:r>
            <a:r>
              <a:rPr lang="zh-CN" altLang="en-US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控制器</a:t>
            </a:r>
            <a:r>
              <a:rPr lang="zh-CN" altLang="en-US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实现</a:t>
            </a:r>
            <a:r>
              <a:rPr lang="en-US" altLang="zh-CN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DRAM</a:t>
            </a:r>
            <a:r>
              <a:rPr lang="zh-CN" altLang="en-US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控制。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700809"/>
            <a:ext cx="8362950" cy="5760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DRAM</a:t>
            </a:r>
            <a:r>
              <a:rPr lang="zh-CN" altLang="en-US" dirty="0"/>
              <a:t>存储器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MC-41256A8 </a:t>
            </a:r>
            <a:r>
              <a:rPr lang="en-US" altLang="zh-CN" dirty="0"/>
              <a:t>DRAM</a:t>
            </a:r>
            <a:r>
              <a:rPr lang="zh-CN" altLang="en-US" dirty="0"/>
              <a:t>内存模块。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753103"/>
              </p:ext>
            </p:extLst>
          </p:nvPr>
        </p:nvGraphicFramePr>
        <p:xfrm>
          <a:off x="435579" y="2363320"/>
          <a:ext cx="8075240" cy="2245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Visio" r:id="rId3" imgW="10372835" imgH="2886030" progId="Visio.Drawing.15">
                  <p:embed/>
                </p:oleObj>
              </mc:Choice>
              <mc:Fallback>
                <p:oleObj name="Visio" r:id="rId3" imgW="10372835" imgH="288603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579" y="2363320"/>
                        <a:ext cx="8075240" cy="2245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57200" y="4653054"/>
            <a:ext cx="8362950" cy="172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sz="2400" dirty="0"/>
              <a:t>30</a:t>
            </a:r>
            <a:r>
              <a:rPr lang="zh-CN" altLang="zh-CN" sz="2400" dirty="0"/>
              <a:t>引脚的</a:t>
            </a:r>
            <a:r>
              <a:rPr lang="en-US" altLang="zh-CN" sz="2400" dirty="0">
                <a:solidFill>
                  <a:srgbClr val="CC0099"/>
                </a:solidFill>
              </a:rPr>
              <a:t>SIMM</a:t>
            </a:r>
            <a:r>
              <a:rPr lang="zh-CN" altLang="zh-CN" sz="2400" dirty="0"/>
              <a:t>（</a:t>
            </a:r>
            <a:r>
              <a:rPr lang="en-US" altLang="zh-CN" sz="2400" dirty="0">
                <a:solidFill>
                  <a:srgbClr val="CC0099"/>
                </a:solidFill>
              </a:rPr>
              <a:t>S</a:t>
            </a:r>
            <a:r>
              <a:rPr lang="en-US" altLang="zh-CN" sz="2400" dirty="0"/>
              <a:t>ingle </a:t>
            </a:r>
            <a:r>
              <a:rPr lang="en-US" altLang="zh-CN" sz="2400" dirty="0">
                <a:solidFill>
                  <a:srgbClr val="CC0099"/>
                </a:solidFill>
              </a:rPr>
              <a:t>I</a:t>
            </a:r>
            <a:r>
              <a:rPr lang="en-US" altLang="zh-CN" sz="2400" dirty="0"/>
              <a:t>nline </a:t>
            </a:r>
            <a:r>
              <a:rPr lang="en-US" altLang="zh-CN" sz="2400" dirty="0">
                <a:solidFill>
                  <a:srgbClr val="CC0099"/>
                </a:solidFill>
              </a:rPr>
              <a:t>M</a:t>
            </a:r>
            <a:r>
              <a:rPr lang="en-US" altLang="zh-CN" sz="2400" dirty="0"/>
              <a:t>emory </a:t>
            </a:r>
            <a:r>
              <a:rPr lang="en-US" altLang="zh-CN" sz="2400" dirty="0">
                <a:solidFill>
                  <a:srgbClr val="CC0099"/>
                </a:solidFill>
              </a:rPr>
              <a:t>M</a:t>
            </a:r>
            <a:r>
              <a:rPr lang="en-US" altLang="zh-CN" sz="2400" dirty="0"/>
              <a:t>odule</a:t>
            </a:r>
            <a:r>
              <a:rPr lang="zh-CN" altLang="zh-CN" sz="2400" dirty="0"/>
              <a:t>）</a:t>
            </a:r>
            <a:r>
              <a:rPr lang="zh-CN" altLang="zh-CN" sz="2400" dirty="0" smtClean="0"/>
              <a:t>封装</a:t>
            </a:r>
            <a:endParaRPr lang="en-US" altLang="zh-CN" sz="2400" dirty="0" smtClean="0"/>
          </a:p>
          <a:p>
            <a:r>
              <a:rPr lang="zh-CN" altLang="zh-CN" sz="2400" dirty="0" smtClean="0"/>
              <a:t>内部</a:t>
            </a:r>
            <a:r>
              <a:rPr lang="zh-CN" altLang="zh-CN" sz="2400" dirty="0"/>
              <a:t>包含</a:t>
            </a:r>
            <a:r>
              <a:rPr lang="en-US" altLang="zh-CN" sz="2400" dirty="0">
                <a:solidFill>
                  <a:srgbClr val="008000"/>
                </a:solidFill>
              </a:rPr>
              <a:t>8</a:t>
            </a:r>
            <a:r>
              <a:rPr lang="zh-CN" altLang="zh-CN" sz="2400" dirty="0" smtClean="0">
                <a:solidFill>
                  <a:srgbClr val="008000"/>
                </a:solidFill>
              </a:rPr>
              <a:t>片</a:t>
            </a:r>
            <a:r>
              <a:rPr lang="en-US" altLang="zh-CN" sz="2400" dirty="0" smtClean="0">
                <a:solidFill>
                  <a:srgbClr val="0000FF"/>
                </a:solidFill>
              </a:rPr>
              <a:t>256K</a:t>
            </a:r>
            <a:r>
              <a:rPr lang="zh-CN" altLang="zh-CN" sz="2400" dirty="0" smtClean="0">
                <a:solidFill>
                  <a:srgbClr val="0000FF"/>
                </a:solidFill>
              </a:rPr>
              <a:t>×</a:t>
            </a:r>
            <a:r>
              <a:rPr lang="en-US" altLang="zh-CN" sz="2400" dirty="0" smtClean="0">
                <a:solidFill>
                  <a:srgbClr val="0000FF"/>
                </a:solidFill>
              </a:rPr>
              <a:t>1</a:t>
            </a:r>
            <a:r>
              <a:rPr lang="zh-CN" altLang="zh-CN" sz="2400" dirty="0" smtClean="0">
                <a:solidFill>
                  <a:srgbClr val="0000FF"/>
                </a:solidFill>
              </a:rPr>
              <a:t>位</a:t>
            </a:r>
            <a:r>
              <a:rPr lang="en-US" altLang="zh-CN" sz="2400" dirty="0" smtClean="0"/>
              <a:t>DRAM</a:t>
            </a:r>
            <a:r>
              <a:rPr lang="zh-CN" altLang="zh-CN" sz="2400" dirty="0"/>
              <a:t>芯片</a:t>
            </a:r>
            <a:r>
              <a:rPr lang="en-US" altLang="zh-CN" sz="2400" dirty="0" smtClean="0">
                <a:solidFill>
                  <a:srgbClr val="0000FF"/>
                </a:solidFill>
              </a:rPr>
              <a:t>μPD41256</a:t>
            </a:r>
            <a:endParaRPr lang="en-US" altLang="zh-CN" sz="2400" dirty="0" smtClean="0"/>
          </a:p>
          <a:p>
            <a:r>
              <a:rPr lang="zh-CN" altLang="zh-CN" sz="2400" dirty="0" smtClean="0"/>
              <a:t>总</a:t>
            </a:r>
            <a:r>
              <a:rPr lang="zh-CN" altLang="zh-CN" sz="2400" dirty="0"/>
              <a:t>容量为</a:t>
            </a:r>
            <a:r>
              <a:rPr lang="en-US" altLang="zh-CN" sz="2400" dirty="0">
                <a:solidFill>
                  <a:srgbClr val="0000FF"/>
                </a:solidFill>
              </a:rPr>
              <a:t>256K</a:t>
            </a:r>
            <a:r>
              <a:rPr lang="zh-CN" altLang="zh-CN" sz="2400" dirty="0">
                <a:solidFill>
                  <a:srgbClr val="0000FF"/>
                </a:solidFill>
              </a:rPr>
              <a:t>×</a:t>
            </a:r>
            <a:r>
              <a:rPr lang="en-US" altLang="zh-CN" sz="2400" dirty="0">
                <a:solidFill>
                  <a:srgbClr val="0000FF"/>
                </a:solidFill>
              </a:rPr>
              <a:t>8</a:t>
            </a:r>
            <a:r>
              <a:rPr lang="zh-CN" altLang="zh-CN" sz="2400" dirty="0" smtClean="0">
                <a:solidFill>
                  <a:srgbClr val="0000FF"/>
                </a:solidFill>
              </a:rPr>
              <a:t>位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en-US" altLang="zh-CN" sz="2400" dirty="0" smtClean="0"/>
              <a:t>5V</a:t>
            </a:r>
            <a:r>
              <a:rPr lang="zh-CN" altLang="zh-CN" sz="2400" dirty="0" smtClean="0"/>
              <a:t>供电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757384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13</a:t>
            </a:fld>
            <a:endParaRPr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 l="21866" t="638" r="22010" b="1275"/>
          <a:stretch>
            <a:fillRect/>
          </a:stretch>
        </p:blipFill>
        <p:spPr bwMode="auto">
          <a:xfrm>
            <a:off x="467544" y="116632"/>
            <a:ext cx="5616624" cy="669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616624" y="4941168"/>
            <a:ext cx="3419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kern="100" dirty="0"/>
              <a:t>MC-41256A8 </a:t>
            </a:r>
            <a:r>
              <a:rPr lang="en-US" altLang="zh-CN" sz="2400" kern="100" dirty="0" smtClean="0"/>
              <a:t>DRAM</a:t>
            </a:r>
            <a:br>
              <a:rPr lang="en-US" altLang="zh-CN" sz="2400" kern="100" dirty="0" smtClean="0"/>
            </a:br>
            <a:r>
              <a:rPr lang="zh-CN" altLang="zh-CN" sz="2400" kern="100" dirty="0" smtClean="0">
                <a:cs typeface="Times New Roman" panose="02020603050405020304" pitchFamily="18" charset="0"/>
              </a:rPr>
              <a:t>主存</a:t>
            </a:r>
            <a:r>
              <a:rPr lang="zh-CN" altLang="zh-CN" sz="2400" kern="100" dirty="0">
                <a:cs typeface="Times New Roman" panose="02020603050405020304" pitchFamily="18" charset="0"/>
              </a:rPr>
              <a:t>模块内部电路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8387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6787" b="6602"/>
          <a:stretch/>
        </p:blipFill>
        <p:spPr>
          <a:xfrm>
            <a:off x="54959" y="908719"/>
            <a:ext cx="9053545" cy="5544617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14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4959" y="188640"/>
            <a:ext cx="8961645" cy="400110"/>
          </a:xfrm>
          <a:prstGeom prst="rect">
            <a:avLst/>
          </a:prstGeom>
          <a:solidFill>
            <a:srgbClr val="CCFFFF"/>
          </a:solidFill>
          <a:ln w="19050">
            <a:solidFill>
              <a:srgbClr val="99CC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利用</a:t>
            </a:r>
            <a:r>
              <a:rPr lang="en-US" altLang="zh-CN" sz="2000" kern="100" dirty="0">
                <a:solidFill>
                  <a:srgbClr val="FF0000"/>
                </a:solidFill>
              </a:rPr>
              <a:t>DRAM</a:t>
            </a:r>
            <a:r>
              <a:rPr lang="zh-CN" altLang="zh-CN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控制器</a:t>
            </a:r>
            <a:r>
              <a:rPr lang="en-US" altLang="zh-CN" sz="2000" kern="100" dirty="0">
                <a:solidFill>
                  <a:srgbClr val="FF0000"/>
                </a:solidFill>
              </a:rPr>
              <a:t>82C08</a:t>
            </a:r>
            <a:r>
              <a:rPr lang="zh-CN" altLang="zh-CN" sz="20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实现的</a:t>
            </a:r>
            <a:r>
              <a:rPr lang="en-US" altLang="zh-CN" sz="2000" kern="100" dirty="0">
                <a:solidFill>
                  <a:srgbClr val="0000FF"/>
                </a:solidFill>
              </a:rPr>
              <a:t>16</a:t>
            </a:r>
            <a:r>
              <a:rPr lang="zh-CN" altLang="zh-CN" sz="20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位系统总线下</a:t>
            </a:r>
            <a:r>
              <a:rPr lang="en-US" altLang="zh-CN" sz="2000" kern="100" dirty="0">
                <a:solidFill>
                  <a:srgbClr val="008000"/>
                </a:solidFill>
              </a:rPr>
              <a:t>80286</a:t>
            </a:r>
            <a:r>
              <a:rPr lang="zh-CN" altLang="zh-CN" sz="2000" kern="100" dirty="0">
                <a:solidFill>
                  <a:srgbClr val="008000"/>
                </a:solidFill>
                <a:cs typeface="Times New Roman" panose="02020603050405020304" pitchFamily="18" charset="0"/>
              </a:rPr>
              <a:t>系统</a:t>
            </a:r>
            <a:r>
              <a:rPr lang="zh-CN" altLang="zh-CN" sz="20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solidFill>
                  <a:srgbClr val="CC3399"/>
                </a:solidFill>
              </a:rPr>
              <a:t>1MB DRAM</a:t>
            </a:r>
            <a:r>
              <a:rPr lang="zh-CN" altLang="zh-CN" sz="2000" kern="100" dirty="0">
                <a:solidFill>
                  <a:srgbClr val="CC3399"/>
                </a:solidFill>
                <a:cs typeface="Times New Roman" panose="02020603050405020304" pitchFamily="18" charset="0"/>
              </a:rPr>
              <a:t>主存</a:t>
            </a:r>
            <a:endParaRPr lang="zh-CN" altLang="en-US" sz="2000" dirty="0">
              <a:solidFill>
                <a:srgbClr val="CC3399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41332" y="1020274"/>
            <a:ext cx="4044199" cy="5126840"/>
            <a:chOff x="4741332" y="1020274"/>
            <a:chExt cx="4044199" cy="5126840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4741332" y="1020274"/>
              <a:ext cx="1837267" cy="4535098"/>
            </a:xfrm>
            <a:prstGeom prst="roundRect">
              <a:avLst>
                <a:gd name="adj" fmla="val 13076"/>
              </a:avLst>
            </a:prstGeom>
            <a:solidFill>
              <a:srgbClr val="CCECFF">
                <a:alpha val="40000"/>
              </a:srgb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7052733" y="1020274"/>
              <a:ext cx="1732798" cy="4535098"/>
            </a:xfrm>
            <a:prstGeom prst="roundRect">
              <a:avLst>
                <a:gd name="adj" fmla="val 7546"/>
              </a:avLst>
            </a:prstGeom>
            <a:solidFill>
              <a:srgbClr val="CCECFF">
                <a:alpha val="40000"/>
              </a:srgb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43784" y="5533341"/>
              <a:ext cx="1579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</a:rPr>
                <a:t>偶地址存储体</a:t>
              </a:r>
              <a:endParaRPr lang="zh-CN" altLang="en-US" sz="1800" dirty="0">
                <a:solidFill>
                  <a:srgbClr val="0000FF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881239" y="5525452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</a:rPr>
                <a:t>奇地址存储体</a:t>
              </a:r>
              <a:endParaRPr lang="zh-CN" altLang="en-US" sz="1800" dirty="0">
                <a:solidFill>
                  <a:srgbClr val="0000FF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4796" y="5770872"/>
              <a:ext cx="1346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</a:rPr>
                <a:t>（高字节）</a:t>
              </a:r>
              <a:endParaRPr lang="zh-CN" altLang="en-US" sz="1800" dirty="0">
                <a:solidFill>
                  <a:srgbClr val="0000FF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80959" y="5777782"/>
              <a:ext cx="1346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</a:rPr>
                <a:t>（低字节）</a:t>
              </a:r>
              <a:endParaRPr lang="zh-CN" altLang="en-US" sz="1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72828" y="649536"/>
            <a:ext cx="8743776" cy="4897369"/>
            <a:chOff x="272828" y="649536"/>
            <a:chExt cx="8743776" cy="4897369"/>
          </a:xfrm>
        </p:grpSpPr>
        <p:sp>
          <p:nvSpPr>
            <p:cNvPr id="13" name="矩形 12"/>
            <p:cNvSpPr/>
            <p:nvPr/>
          </p:nvSpPr>
          <p:spPr>
            <a:xfrm>
              <a:off x="272828" y="2915652"/>
              <a:ext cx="1346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solidFill>
                    <a:srgbClr val="FF0000"/>
                  </a:solidFill>
                </a:rPr>
                <a:t>存储体选择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>
              <a:off x="1270000" y="3213141"/>
              <a:ext cx="997744" cy="349005"/>
            </a:xfrm>
            <a:custGeom>
              <a:avLst/>
              <a:gdLst>
                <a:gd name="connsiteX0" fmla="*/ 0 w 643467"/>
                <a:gd name="connsiteY0" fmla="*/ 0 h 349005"/>
                <a:gd name="connsiteX1" fmla="*/ 381000 w 643467"/>
                <a:gd name="connsiteY1" fmla="*/ 338667 h 349005"/>
                <a:gd name="connsiteX2" fmla="*/ 643467 w 643467"/>
                <a:gd name="connsiteY2" fmla="*/ 228600 h 34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3467" h="349005">
                  <a:moveTo>
                    <a:pt x="0" y="0"/>
                  </a:moveTo>
                  <a:cubicBezTo>
                    <a:pt x="136878" y="150283"/>
                    <a:pt x="273756" y="300567"/>
                    <a:pt x="381000" y="338667"/>
                  </a:cubicBezTo>
                  <a:cubicBezTo>
                    <a:pt x="488245" y="376767"/>
                    <a:pt x="565856" y="302683"/>
                    <a:pt x="643467" y="228600"/>
                  </a:cubicBezTo>
                </a:path>
              </a:pathLst>
            </a:custGeom>
            <a:noFill/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88024" y="649536"/>
              <a:ext cx="4228580" cy="4897369"/>
              <a:chOff x="4788024" y="649536"/>
              <a:chExt cx="4228580" cy="4897369"/>
            </a:xfrm>
          </p:grpSpPr>
          <p:sp>
            <p:nvSpPr>
              <p:cNvPr id="3" name="圆角矩形 2"/>
              <p:cNvSpPr/>
              <p:nvPr/>
            </p:nvSpPr>
            <p:spPr bwMode="auto">
              <a:xfrm>
                <a:off x="4788024" y="1052736"/>
                <a:ext cx="4228580" cy="1745539"/>
              </a:xfrm>
              <a:prstGeom prst="roundRect">
                <a:avLst>
                  <a:gd name="adj" fmla="val 11964"/>
                </a:avLst>
              </a:prstGeom>
              <a:solidFill>
                <a:srgbClr val="FFCCFF">
                  <a:alpha val="4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 bwMode="auto">
              <a:xfrm>
                <a:off x="4834466" y="3483661"/>
                <a:ext cx="4182137" cy="1745539"/>
              </a:xfrm>
              <a:prstGeom prst="roundRect">
                <a:avLst>
                  <a:gd name="adj" fmla="val 11964"/>
                </a:avLst>
              </a:prstGeom>
              <a:solidFill>
                <a:srgbClr val="FFCCFF">
                  <a:alpha val="4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5655569" y="649536"/>
                <a:ext cx="3308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800" dirty="0">
                    <a:solidFill>
                      <a:srgbClr val="FF0000"/>
                    </a:solidFill>
                  </a:rPr>
                  <a:t>存储体</a:t>
                </a:r>
                <a:r>
                  <a:rPr lang="zh-CN" altLang="en-US" sz="1800" dirty="0" smtClean="0">
                    <a:solidFill>
                      <a:srgbClr val="FF0000"/>
                    </a:solidFill>
                  </a:rPr>
                  <a:t>0：</a:t>
                </a:r>
                <a:r>
                  <a:rPr lang="en-US" altLang="zh-CN" sz="1800" dirty="0">
                    <a:solidFill>
                      <a:srgbClr val="CC3399"/>
                    </a:solidFill>
                  </a:rPr>
                  <a:t>000000H</a:t>
                </a:r>
                <a:r>
                  <a:rPr lang="zh-CN" altLang="en-US" sz="1800" dirty="0">
                    <a:solidFill>
                      <a:srgbClr val="CC3399"/>
                    </a:solidFill>
                  </a:rPr>
                  <a:t>～</a:t>
                </a:r>
                <a:r>
                  <a:rPr lang="en-US" altLang="zh-CN" sz="1800" dirty="0" smtClean="0">
                    <a:solidFill>
                      <a:srgbClr val="CC3399"/>
                    </a:solidFill>
                  </a:rPr>
                  <a:t>07FFFFH</a:t>
                </a:r>
                <a:endParaRPr lang="zh-CN" altLang="en-US" sz="1800" dirty="0">
                  <a:solidFill>
                    <a:srgbClr val="CC3399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655569" y="5177573"/>
                <a:ext cx="3308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00" dirty="0" smtClean="0">
                    <a:solidFill>
                      <a:srgbClr val="FF0000"/>
                    </a:solidFill>
                  </a:rPr>
                  <a:t>存储体</a:t>
                </a:r>
                <a:r>
                  <a:rPr lang="en-US" altLang="zh-CN" sz="1800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1800" dirty="0" smtClean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sz="1800" dirty="0">
                    <a:solidFill>
                      <a:srgbClr val="CC3399"/>
                    </a:solidFill>
                  </a:rPr>
                  <a:t>080000H</a:t>
                </a:r>
                <a:r>
                  <a:rPr lang="zh-CN" altLang="en-US" sz="1800" dirty="0">
                    <a:solidFill>
                      <a:srgbClr val="CC3399"/>
                    </a:solidFill>
                  </a:rPr>
                  <a:t>～</a:t>
                </a:r>
                <a:r>
                  <a:rPr lang="en-US" altLang="zh-CN" sz="1800" dirty="0">
                    <a:solidFill>
                      <a:srgbClr val="CC3399"/>
                    </a:solidFill>
                  </a:rPr>
                  <a:t>0FFFFFH</a:t>
                </a:r>
                <a:endParaRPr lang="zh-CN" altLang="en-US" sz="1800" dirty="0">
                  <a:solidFill>
                    <a:srgbClr val="CC3399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73186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15</a:t>
            </a:fld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0550" y="44450"/>
            <a:ext cx="8229600" cy="523875"/>
          </a:xfrm>
        </p:spPr>
        <p:txBody>
          <a:bodyPr/>
          <a:lstStyle/>
          <a:p>
            <a:r>
              <a:rPr lang="en-US" altLang="zh-CN" dirty="0"/>
              <a:t>5.4.1 </a:t>
            </a:r>
            <a:r>
              <a:rPr lang="en-US" altLang="zh-CN" dirty="0" smtClean="0"/>
              <a:t> 16</a:t>
            </a:r>
            <a:r>
              <a:rPr lang="zh-CN" altLang="en-US" dirty="0"/>
              <a:t>位</a:t>
            </a:r>
            <a:r>
              <a:rPr lang="zh-CN" altLang="zh-CN" dirty="0"/>
              <a:t>系统主存及接口设计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590550" y="568325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3】</a:t>
            </a:r>
            <a:r>
              <a:rPr lang="zh-CN" altLang="en-US" kern="0" dirty="0" smtClean="0">
                <a:solidFill>
                  <a:srgbClr val="008000"/>
                </a:solidFill>
              </a:rPr>
              <a:t>利用</a:t>
            </a:r>
            <a:r>
              <a:rPr lang="en-US" altLang="zh-CN" kern="0" dirty="0" smtClean="0">
                <a:solidFill>
                  <a:srgbClr val="008000"/>
                </a:solidFill>
              </a:rPr>
              <a:t>DRAM</a:t>
            </a:r>
            <a:r>
              <a:rPr lang="zh-CN" altLang="en-US" kern="0" dirty="0" smtClean="0">
                <a:solidFill>
                  <a:srgbClr val="008000"/>
                </a:solidFill>
              </a:rPr>
              <a:t>构成</a:t>
            </a:r>
            <a:r>
              <a:rPr lang="en-US" altLang="zh-CN" kern="0" dirty="0" smtClean="0">
                <a:solidFill>
                  <a:srgbClr val="008000"/>
                </a:solidFill>
              </a:rPr>
              <a:t>80286</a:t>
            </a:r>
            <a:r>
              <a:rPr lang="zh-CN" altLang="en-US" kern="0" dirty="0" smtClean="0">
                <a:solidFill>
                  <a:srgbClr val="008000"/>
                </a:solidFill>
              </a:rPr>
              <a:t>系统主存</a:t>
            </a:r>
            <a:endParaRPr lang="zh-CN" altLang="en-US" kern="0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1091142"/>
            <a:ext cx="67671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利用</a:t>
            </a:r>
            <a:r>
              <a:rPr lang="zh-CN" altLang="en-US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集成</a:t>
            </a:r>
            <a:r>
              <a:rPr lang="en-US" altLang="zh-CN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DRAM</a:t>
            </a:r>
            <a:r>
              <a:rPr lang="zh-CN" altLang="en-US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控制器</a:t>
            </a:r>
            <a:r>
              <a:rPr lang="zh-CN" altLang="en-US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实现</a:t>
            </a:r>
            <a:r>
              <a:rPr lang="en-US" altLang="zh-CN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DRAM</a:t>
            </a:r>
            <a:r>
              <a:rPr lang="zh-CN" altLang="en-US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控制。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14362"/>
            <a:ext cx="8362950" cy="4910981"/>
          </a:xfrm>
        </p:spPr>
        <p:txBody>
          <a:bodyPr/>
          <a:lstStyle/>
          <a:p>
            <a:r>
              <a:rPr lang="en-US" altLang="zh-CN" sz="2400" dirty="0"/>
              <a:t>80286 CPU</a:t>
            </a:r>
            <a:r>
              <a:rPr lang="zh-CN" altLang="zh-CN" sz="2400" dirty="0"/>
              <a:t>系统总线的数据线</a:t>
            </a:r>
            <a:r>
              <a:rPr lang="en-US" altLang="zh-CN" sz="2400" dirty="0"/>
              <a:t>16</a:t>
            </a:r>
            <a:r>
              <a:rPr lang="zh-CN" altLang="zh-CN" sz="2400" dirty="0"/>
              <a:t>位（</a:t>
            </a:r>
            <a:r>
              <a:rPr lang="en-US" altLang="zh-CN" sz="2400" dirty="0"/>
              <a:t>D0</a:t>
            </a:r>
            <a:r>
              <a:rPr lang="zh-CN" altLang="zh-CN" sz="2400" dirty="0"/>
              <a:t>～</a:t>
            </a:r>
            <a:r>
              <a:rPr lang="en-US" altLang="zh-CN" sz="2400" dirty="0"/>
              <a:t>D15</a:t>
            </a:r>
            <a:r>
              <a:rPr lang="zh-CN" altLang="zh-CN" sz="2400" dirty="0"/>
              <a:t>），地址线</a:t>
            </a:r>
            <a:r>
              <a:rPr lang="en-US" altLang="zh-CN" sz="2400" dirty="0"/>
              <a:t>24</a:t>
            </a:r>
            <a:r>
              <a:rPr lang="zh-CN" altLang="zh-CN" sz="2400" dirty="0"/>
              <a:t>位（</a:t>
            </a:r>
            <a:r>
              <a:rPr lang="en-US" altLang="zh-CN" sz="2400" dirty="0"/>
              <a:t>A1</a:t>
            </a:r>
            <a:r>
              <a:rPr lang="zh-CN" altLang="zh-CN" sz="2400" dirty="0"/>
              <a:t>～</a:t>
            </a:r>
            <a:r>
              <a:rPr lang="en-US" altLang="zh-CN" sz="2400" dirty="0"/>
              <a:t>A23</a:t>
            </a:r>
            <a:r>
              <a:rPr lang="zh-CN" altLang="zh-CN" sz="2400" dirty="0"/>
              <a:t>），主存寻址能力为</a:t>
            </a:r>
            <a:r>
              <a:rPr lang="en-US" altLang="zh-CN" sz="2400" dirty="0"/>
              <a:t>16MB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Intel 82C08 DRAM</a:t>
            </a:r>
            <a:r>
              <a:rPr lang="zh-CN" altLang="zh-CN" sz="2400" dirty="0"/>
              <a:t>控制器可以控制两个存储体，每个存储体为</a:t>
            </a:r>
            <a:r>
              <a:rPr lang="en-US" altLang="zh-CN" sz="2400" dirty="0"/>
              <a:t>256K</a:t>
            </a:r>
            <a:r>
              <a:rPr lang="zh-CN" altLang="zh-CN" sz="2400" dirty="0"/>
              <a:t>×</a:t>
            </a:r>
            <a:r>
              <a:rPr lang="en-US" altLang="zh-CN" sz="2400" dirty="0"/>
              <a:t>16</a:t>
            </a:r>
            <a:r>
              <a:rPr lang="zh-CN" altLang="zh-CN" sz="2400" dirty="0"/>
              <a:t>位</a:t>
            </a:r>
            <a:r>
              <a:rPr lang="en-US" altLang="zh-CN" sz="2400" dirty="0"/>
              <a:t>DRAM</a:t>
            </a:r>
            <a:r>
              <a:rPr lang="zh-CN" altLang="zh-CN" sz="2400" dirty="0"/>
              <a:t>，输入引脚</a:t>
            </a:r>
            <a:r>
              <a:rPr lang="en-US" altLang="zh-CN" sz="2400" dirty="0"/>
              <a:t>BS</a:t>
            </a:r>
            <a:r>
              <a:rPr lang="zh-CN" altLang="zh-CN" sz="2400" dirty="0"/>
              <a:t>为存储体选择信号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当</a:t>
            </a:r>
            <a:r>
              <a:rPr lang="en-US" altLang="zh-CN" sz="2400" dirty="0"/>
              <a:t>BS</a:t>
            </a:r>
            <a:r>
              <a:rPr lang="zh-CN" altLang="zh-CN" sz="2400" dirty="0"/>
              <a:t>＝</a:t>
            </a:r>
            <a:r>
              <a:rPr lang="en-US" altLang="zh-CN" sz="2400" dirty="0"/>
              <a:t>0</a:t>
            </a:r>
            <a:r>
              <a:rPr lang="zh-CN" altLang="zh-CN" sz="2400" dirty="0"/>
              <a:t>时，选中</a:t>
            </a:r>
            <a:r>
              <a:rPr lang="en-US" altLang="zh-CN" sz="2400" dirty="0"/>
              <a:t>0</a:t>
            </a:r>
            <a:r>
              <a:rPr lang="zh-CN" altLang="zh-CN" sz="2400" dirty="0"/>
              <a:t>号存储体（由</a:t>
            </a:r>
            <a:r>
              <a:rPr lang="en-US" altLang="zh-CN" sz="2400" dirty="0"/>
              <a:t>U2</a:t>
            </a:r>
            <a:r>
              <a:rPr lang="zh-CN" altLang="zh-CN" sz="2400" dirty="0"/>
              <a:t>、</a:t>
            </a:r>
            <a:r>
              <a:rPr lang="en-US" altLang="zh-CN" sz="2400" dirty="0"/>
              <a:t>U3</a:t>
            </a:r>
            <a:r>
              <a:rPr lang="zh-CN" altLang="zh-CN" sz="2400" dirty="0"/>
              <a:t>组成）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当</a:t>
            </a:r>
            <a:r>
              <a:rPr lang="en-US" altLang="zh-CN" sz="2400" dirty="0"/>
              <a:t>BS</a:t>
            </a:r>
            <a:r>
              <a:rPr lang="zh-CN" altLang="zh-CN" sz="2400" dirty="0"/>
              <a:t>＝</a:t>
            </a:r>
            <a:r>
              <a:rPr lang="en-US" altLang="zh-CN" sz="2400" dirty="0"/>
              <a:t>1</a:t>
            </a:r>
            <a:r>
              <a:rPr lang="zh-CN" altLang="zh-CN" sz="2400" dirty="0"/>
              <a:t>时，选中</a:t>
            </a:r>
            <a:r>
              <a:rPr lang="en-US" altLang="zh-CN" sz="2400" dirty="0"/>
              <a:t>1</a:t>
            </a:r>
            <a:r>
              <a:rPr lang="zh-CN" altLang="zh-CN" sz="2400" dirty="0"/>
              <a:t>号存储体（由</a:t>
            </a:r>
            <a:r>
              <a:rPr lang="en-US" altLang="zh-CN" sz="2400" dirty="0"/>
              <a:t>U4</a:t>
            </a:r>
            <a:r>
              <a:rPr lang="zh-CN" altLang="zh-CN" sz="2400" dirty="0"/>
              <a:t>、</a:t>
            </a:r>
            <a:r>
              <a:rPr lang="en-US" altLang="zh-CN" sz="2400" dirty="0"/>
              <a:t>U5</a:t>
            </a:r>
            <a:r>
              <a:rPr lang="zh-CN" altLang="zh-CN" sz="2400" dirty="0"/>
              <a:t>组成）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82C08</a:t>
            </a:r>
            <a:r>
              <a:rPr lang="zh-CN" altLang="zh-CN" sz="2400" dirty="0"/>
              <a:t>内部有一个地址多路转换器，可以将</a:t>
            </a:r>
            <a:r>
              <a:rPr lang="en-US" altLang="zh-CN" sz="2400" dirty="0"/>
              <a:t>256KB</a:t>
            </a:r>
            <a:r>
              <a:rPr lang="zh-CN" altLang="zh-CN" sz="2400" dirty="0"/>
              <a:t>存储器的</a:t>
            </a:r>
            <a:r>
              <a:rPr lang="en-US" altLang="zh-CN" sz="2400" dirty="0"/>
              <a:t>18</a:t>
            </a:r>
            <a:r>
              <a:rPr lang="zh-CN" altLang="zh-CN" sz="2400" dirty="0"/>
              <a:t>位地址分配到</a:t>
            </a:r>
            <a:r>
              <a:rPr lang="en-US" altLang="zh-CN" sz="2400" dirty="0"/>
              <a:t>9</a:t>
            </a:r>
            <a:r>
              <a:rPr lang="zh-CN" altLang="zh-CN" sz="2400" dirty="0"/>
              <a:t>条地址线上，产生</a:t>
            </a:r>
            <a:r>
              <a:rPr lang="en-US" altLang="zh-CN" sz="2400" dirty="0"/>
              <a:t>DRAM</a:t>
            </a:r>
            <a:r>
              <a:rPr lang="zh-CN" altLang="zh-CN" sz="2400" dirty="0"/>
              <a:t>要求的行、列地址及其选通信号的时序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AACK/XACK</a:t>
            </a:r>
            <a:r>
              <a:rPr lang="zh-CN" altLang="zh-CN" sz="2400" dirty="0" smtClean="0"/>
              <a:t>信号</a:t>
            </a:r>
            <a:r>
              <a:rPr lang="zh-CN" altLang="zh-CN" sz="2400" dirty="0"/>
              <a:t>用于向</a:t>
            </a:r>
            <a:r>
              <a:rPr lang="en-US" altLang="zh-CN" sz="2400" dirty="0"/>
              <a:t>CPU</a:t>
            </a:r>
            <a:r>
              <a:rPr lang="zh-CN" altLang="zh-CN" sz="2400" dirty="0"/>
              <a:t>指示就绪状态，一般与</a:t>
            </a:r>
            <a:r>
              <a:rPr lang="en-US" altLang="zh-CN" sz="2400" dirty="0"/>
              <a:t>CPU</a:t>
            </a:r>
            <a:r>
              <a:rPr lang="zh-CN" altLang="zh-CN" sz="2400" dirty="0"/>
              <a:t>的</a:t>
            </a:r>
            <a:r>
              <a:rPr lang="en-US" altLang="zh-CN" sz="2400" dirty="0"/>
              <a:t>READY</a:t>
            </a:r>
            <a:r>
              <a:rPr lang="zh-CN" altLang="zh-CN" sz="2400" dirty="0"/>
              <a:t>输入引脚连接，或者与时钟发生器</a:t>
            </a:r>
            <a:r>
              <a:rPr lang="en-US" altLang="zh-CN" sz="2400" dirty="0"/>
              <a:t>8284A</a:t>
            </a:r>
            <a:r>
              <a:rPr lang="zh-CN" altLang="zh-CN" sz="2400" dirty="0"/>
              <a:t>的</a:t>
            </a:r>
            <a:r>
              <a:rPr lang="en-US" altLang="zh-CN" sz="2400" dirty="0"/>
              <a:t>RDY1</a:t>
            </a:r>
            <a:r>
              <a:rPr lang="zh-CN" altLang="zh-CN" sz="2400" dirty="0"/>
              <a:t>或</a:t>
            </a:r>
            <a:r>
              <a:rPr lang="en-US" altLang="zh-CN" sz="2400" dirty="0"/>
              <a:t>RDY2</a:t>
            </a:r>
            <a:r>
              <a:rPr lang="zh-CN" altLang="zh-CN" sz="2400" dirty="0"/>
              <a:t>输入连接。</a:t>
            </a: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912331" y="5182593"/>
            <a:ext cx="8979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1894881" y="5182593"/>
            <a:ext cx="8979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06830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ea typeface="黑体" pitchFamily="2" charset="-122"/>
              </a:rPr>
              <a:t>微机原理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及</a:t>
            </a:r>
            <a:r>
              <a:rPr lang="zh-CN" altLang="en-US" dirty="0">
                <a:solidFill>
                  <a:srgbClr val="FFFF00"/>
                </a:solidFill>
                <a:ea typeface="黑体" pitchFamily="2" charset="-122"/>
              </a:rPr>
              <a:t>接口</a:t>
            </a:r>
            <a:r>
              <a:rPr lang="zh-CN" altLang="en-US" dirty="0" smtClean="0">
                <a:solidFill>
                  <a:srgbClr val="FFFF00"/>
                </a:solidFill>
                <a:ea typeface="黑体" pitchFamily="2" charset="-122"/>
              </a:rPr>
              <a:t>技术</a:t>
            </a:r>
            <a:r>
              <a:rPr lang="en-US" altLang="zh-CN" dirty="0" smtClean="0">
                <a:solidFill>
                  <a:srgbClr val="FFFF00"/>
                </a:solidFill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FFFF00"/>
                </a:solidFill>
                <a:ea typeface="黑体" pitchFamily="2" charset="-122"/>
              </a:rPr>
            </a:br>
            <a:r>
              <a:rPr lang="zh-CN" altLang="en-US" dirty="0" smtClean="0">
                <a:ea typeface="黑体" pitchFamily="2" charset="-122"/>
              </a:rPr>
              <a:t>第</a:t>
            </a:r>
            <a:r>
              <a:rPr lang="en-US" altLang="zh-CN" sz="7200" dirty="0">
                <a:ea typeface="黑体" pitchFamily="2" charset="-122"/>
              </a:rPr>
              <a:t>5</a:t>
            </a:r>
            <a:r>
              <a:rPr lang="zh-CN" altLang="en-US" dirty="0">
                <a:ea typeface="黑体" pitchFamily="2" charset="-122"/>
              </a:rPr>
              <a:t>章  存储</a:t>
            </a:r>
            <a:r>
              <a:rPr lang="zh-CN" altLang="en-US" dirty="0" smtClean="0">
                <a:ea typeface="黑体" pitchFamily="2" charset="-122"/>
              </a:rPr>
              <a:t>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825" y="4357051"/>
            <a:ext cx="8740775" cy="728133"/>
          </a:xfrm>
        </p:spPr>
        <p:txBody>
          <a:bodyPr/>
          <a:lstStyle/>
          <a:p>
            <a:r>
              <a:rPr lang="en-US" altLang="zh-CN" dirty="0" smtClean="0"/>
              <a:t>5.4  Intel 16/32/64</a:t>
            </a:r>
            <a:r>
              <a:rPr lang="zh-CN" altLang="en-US" dirty="0" smtClean="0"/>
              <a:t>位微机系统的主存设计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250825" y="5077131"/>
            <a:ext cx="8740775" cy="6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600" b="1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1pPr>
            <a:lvl2pPr marL="62865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buClr>
                <a:srgbClr val="00007D"/>
              </a:buClr>
            </a:pPr>
            <a:r>
              <a:rPr lang="en-US" altLang="zh-CN" sz="3200" dirty="0" smtClean="0">
                <a:solidFill>
                  <a:srgbClr val="C00000"/>
                </a:solidFill>
              </a:rPr>
              <a:t>5.4.2  32</a:t>
            </a:r>
            <a:r>
              <a:rPr lang="zh-CN" altLang="en-US" sz="3200" dirty="0" smtClean="0">
                <a:solidFill>
                  <a:srgbClr val="C00000"/>
                </a:solidFill>
              </a:rPr>
              <a:t>位</a:t>
            </a:r>
            <a:r>
              <a:rPr lang="zh-CN" altLang="zh-CN" sz="3200" dirty="0">
                <a:solidFill>
                  <a:srgbClr val="C00000"/>
                </a:solidFill>
              </a:rPr>
              <a:t>系统主存及接口设计</a:t>
            </a:r>
            <a:endParaRPr lang="zh-CN" altLang="en-US" sz="32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1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5.4.2  32</a:t>
            </a:r>
            <a:r>
              <a:rPr lang="zh-CN" altLang="en-US" dirty="0" smtClean="0"/>
              <a:t>位</a:t>
            </a:r>
            <a:r>
              <a:rPr lang="zh-CN" altLang="zh-CN" dirty="0"/>
              <a:t>系统主存及接口设计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362950" cy="5400681"/>
          </a:xfrm>
        </p:spPr>
        <p:txBody>
          <a:bodyPr/>
          <a:lstStyle/>
          <a:p>
            <a:r>
              <a:rPr lang="zh-CN" altLang="zh-CN" dirty="0"/>
              <a:t>从</a:t>
            </a:r>
            <a:r>
              <a:rPr lang="en-US" altLang="zh-CN" dirty="0"/>
              <a:t>80386</a:t>
            </a:r>
            <a:r>
              <a:rPr lang="zh-CN" altLang="zh-CN" dirty="0"/>
              <a:t>处理器开始</a:t>
            </a:r>
            <a:r>
              <a:rPr lang="zh-CN" altLang="zh-CN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Intel</a:t>
            </a:r>
            <a:r>
              <a:rPr lang="zh-CN" altLang="zh-CN" dirty="0"/>
              <a:t>处理器进入</a:t>
            </a:r>
            <a:r>
              <a:rPr lang="en-US" altLang="zh-CN" dirty="0"/>
              <a:t>32</a:t>
            </a:r>
            <a:r>
              <a:rPr lang="zh-CN" altLang="zh-CN" dirty="0"/>
              <a:t>位时代，由</a:t>
            </a:r>
            <a:r>
              <a:rPr lang="en-US" altLang="zh-CN" dirty="0"/>
              <a:t>32</a:t>
            </a:r>
            <a:r>
              <a:rPr lang="zh-CN" altLang="zh-CN" dirty="0"/>
              <a:t>位处理器决定的主存结构扩展为</a:t>
            </a:r>
            <a:r>
              <a:rPr lang="en-US" altLang="zh-CN" dirty="0"/>
              <a:t>4</a:t>
            </a:r>
            <a:r>
              <a:rPr lang="zh-CN" altLang="zh-CN" dirty="0"/>
              <a:t>个字节</a:t>
            </a:r>
            <a:r>
              <a:rPr lang="zh-CN" altLang="zh-CN" dirty="0" smtClean="0"/>
              <a:t>存储体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703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5.4.2  32</a:t>
            </a:r>
            <a:r>
              <a:rPr lang="zh-CN" altLang="en-US" dirty="0"/>
              <a:t>位</a:t>
            </a:r>
            <a:r>
              <a:rPr lang="zh-CN" altLang="zh-CN" dirty="0"/>
              <a:t>系统主存及接口设计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18</a:t>
            </a:fld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08863"/>
            <a:ext cx="8507413" cy="51124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与内存接口相关的信号：</a:t>
            </a:r>
          </a:p>
          <a:p>
            <a:pPr marL="788988" lvl="1" indent="-331788">
              <a:spcBef>
                <a:spcPts val="600"/>
              </a:spcBef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2400" b="1" dirty="0">
                <a:latin typeface="Times New Roman" pitchFamily="18" charset="0"/>
              </a:rPr>
              <a:t>地址信号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A2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～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A31</a:t>
            </a:r>
            <a:r>
              <a:rPr kumimoji="1" lang="zh-CN" altLang="en-US" sz="2400" b="1" dirty="0">
                <a:latin typeface="Times New Roman" pitchFamily="18" charset="0"/>
              </a:rPr>
              <a:t>共</a:t>
            </a:r>
            <a:r>
              <a:rPr kumimoji="1" lang="en-US" altLang="zh-CN" sz="2400" b="1" dirty="0">
                <a:latin typeface="Times New Roman" pitchFamily="18" charset="0"/>
              </a:rPr>
              <a:t>30</a:t>
            </a:r>
            <a:r>
              <a:rPr kumimoji="1" lang="zh-CN" altLang="en-US" sz="2400" b="1" dirty="0">
                <a:latin typeface="Times New Roman" pitchFamily="18" charset="0"/>
              </a:rPr>
              <a:t>个地址信号，其编码可寻址</a:t>
            </a:r>
            <a:r>
              <a:rPr kumimoji="1" lang="en-US" altLang="zh-CN" sz="2400" b="1" dirty="0">
                <a:latin typeface="Times New Roman" pitchFamily="18" charset="0"/>
              </a:rPr>
              <a:t>1G</a:t>
            </a:r>
            <a:r>
              <a:rPr kumimoji="1" lang="zh-CN" altLang="en-US" sz="2400" b="1" dirty="0">
                <a:latin typeface="Times New Roman" pitchFamily="18" charset="0"/>
              </a:rPr>
              <a:t>个</a:t>
            </a:r>
            <a:r>
              <a:rPr kumimoji="1" lang="en-US" altLang="zh-CN" sz="24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位的存储单元。这里没有</a:t>
            </a:r>
            <a:r>
              <a:rPr kumimoji="1" lang="en-US" altLang="zh-CN" sz="2400" b="1" dirty="0">
                <a:latin typeface="Times New Roman" pitchFamily="18" charset="0"/>
              </a:rPr>
              <a:t>A0</a:t>
            </a:r>
            <a:r>
              <a:rPr kumimoji="1" lang="zh-CN" altLang="en-US" sz="2400" b="1" dirty="0">
                <a:latin typeface="Times New Roman" pitchFamily="18" charset="0"/>
              </a:rPr>
              <a:t>和</a:t>
            </a:r>
            <a:r>
              <a:rPr kumimoji="1" lang="en-US" altLang="zh-CN" sz="2400" b="1" dirty="0">
                <a:latin typeface="Times New Roman" pitchFamily="18" charset="0"/>
              </a:rPr>
              <a:t>A1</a:t>
            </a:r>
            <a:r>
              <a:rPr kumimoji="1" lang="zh-CN" altLang="en-US" sz="2400" b="1" dirty="0">
                <a:latin typeface="Times New Roman" pitchFamily="18" charset="0"/>
              </a:rPr>
              <a:t>，这两个信号已在</a:t>
            </a:r>
            <a:r>
              <a:rPr kumimoji="1" lang="en-US" altLang="zh-CN" sz="2400" b="1" dirty="0">
                <a:latin typeface="Times New Roman" pitchFamily="18" charset="0"/>
              </a:rPr>
              <a:t>80386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</a:rPr>
              <a:t>80486</a:t>
            </a:r>
            <a:r>
              <a:rPr kumimoji="1" lang="zh-CN" altLang="en-US" sz="2400" b="1" dirty="0">
                <a:latin typeface="Times New Roman" pitchFamily="18" charset="0"/>
              </a:rPr>
              <a:t>内部译码，用于产生</a:t>
            </a:r>
            <a:r>
              <a:rPr kumimoji="1" lang="en-US" altLang="zh-CN" sz="2400" b="1" dirty="0">
                <a:latin typeface="Times New Roman" pitchFamily="18" charset="0"/>
              </a:rPr>
              <a:t>4</a:t>
            </a:r>
            <a:r>
              <a:rPr kumimoji="1" lang="zh-CN" altLang="en-US" sz="2400" b="1" dirty="0">
                <a:latin typeface="Times New Roman" pitchFamily="18" charset="0"/>
              </a:rPr>
              <a:t>个体选择信号。</a:t>
            </a:r>
          </a:p>
          <a:p>
            <a:pPr marL="788988" lvl="1" indent="-331788">
              <a:spcBef>
                <a:spcPts val="600"/>
              </a:spcBef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2400" b="1" dirty="0">
                <a:latin typeface="Times New Roman" pitchFamily="18" charset="0"/>
              </a:rPr>
              <a:t>体选择信号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BE0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～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BE3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marL="788988" lvl="1" indent="-331788">
              <a:spcBef>
                <a:spcPts val="600"/>
              </a:spcBef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kumimoji="1" lang="en-US" altLang="zh-CN" sz="24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位的数据信号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D0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～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D31</a:t>
            </a:r>
            <a:r>
              <a:rPr kumimoji="1" lang="zh-CN" altLang="en-US" sz="2400" b="1" dirty="0">
                <a:latin typeface="Times New Roman" pitchFamily="18" charset="0"/>
              </a:rPr>
              <a:t>分为</a:t>
            </a:r>
            <a:r>
              <a:rPr kumimoji="1" lang="en-US" altLang="zh-CN" sz="2400" b="1" dirty="0">
                <a:latin typeface="Times New Roman" pitchFamily="18" charset="0"/>
              </a:rPr>
              <a:t>4</a:t>
            </a:r>
            <a:r>
              <a:rPr kumimoji="1" lang="zh-CN" altLang="en-US" sz="2400" b="1" dirty="0">
                <a:latin typeface="Times New Roman" pitchFamily="18" charset="0"/>
              </a:rPr>
              <a:t>个字节，分别是</a:t>
            </a:r>
            <a:r>
              <a:rPr kumimoji="1" lang="en-US" altLang="zh-CN" sz="2400" b="1" dirty="0">
                <a:latin typeface="Times New Roman" pitchFamily="18" charset="0"/>
              </a:rPr>
              <a:t>D0</a:t>
            </a:r>
            <a:r>
              <a:rPr kumimoji="1" lang="zh-CN" altLang="en-US" sz="2400" b="1" dirty="0">
                <a:latin typeface="Times New Roman" pitchFamily="18" charset="0"/>
              </a:rPr>
              <a:t>～</a:t>
            </a:r>
            <a:r>
              <a:rPr kumimoji="1" lang="en-US" altLang="zh-CN" sz="2400" b="1" dirty="0">
                <a:latin typeface="Times New Roman" pitchFamily="18" charset="0"/>
              </a:rPr>
              <a:t>D7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</a:rPr>
              <a:t>D8</a:t>
            </a:r>
            <a:r>
              <a:rPr kumimoji="1" lang="zh-CN" altLang="en-US" sz="2400" b="1" dirty="0">
                <a:latin typeface="Times New Roman" pitchFamily="18" charset="0"/>
              </a:rPr>
              <a:t>～</a:t>
            </a:r>
            <a:r>
              <a:rPr kumimoji="1" lang="en-US" altLang="zh-CN" sz="2400" b="1" dirty="0">
                <a:latin typeface="Times New Roman" pitchFamily="18" charset="0"/>
              </a:rPr>
              <a:t>D15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</a:rPr>
              <a:t>D16</a:t>
            </a:r>
            <a:r>
              <a:rPr kumimoji="1" lang="zh-CN" altLang="en-US" sz="2400" b="1" dirty="0">
                <a:latin typeface="Times New Roman" pitchFamily="18" charset="0"/>
              </a:rPr>
              <a:t>～</a:t>
            </a:r>
            <a:r>
              <a:rPr kumimoji="1" lang="en-US" altLang="zh-CN" sz="2400" b="1" dirty="0" smtClean="0">
                <a:latin typeface="Times New Roman" pitchFamily="18" charset="0"/>
              </a:rPr>
              <a:t>D23 </a:t>
            </a:r>
            <a:r>
              <a:rPr kumimoji="1" lang="zh-CN" altLang="en-US" sz="2400" b="1" dirty="0" smtClean="0">
                <a:latin typeface="Times New Roman" pitchFamily="18" charset="0"/>
              </a:rPr>
              <a:t>和 </a:t>
            </a:r>
            <a:r>
              <a:rPr kumimoji="1" lang="en-US" altLang="zh-CN" sz="2400" b="1" dirty="0" smtClean="0">
                <a:latin typeface="Times New Roman" pitchFamily="18" charset="0"/>
              </a:rPr>
              <a:t>D24</a:t>
            </a:r>
            <a:r>
              <a:rPr kumimoji="1" lang="zh-CN" altLang="en-US" sz="2400" b="1" dirty="0">
                <a:latin typeface="Times New Roman" pitchFamily="18" charset="0"/>
              </a:rPr>
              <a:t>～</a:t>
            </a:r>
            <a:r>
              <a:rPr kumimoji="1" lang="en-US" altLang="zh-CN" sz="2400" b="1" dirty="0">
                <a:latin typeface="Times New Roman" pitchFamily="18" charset="0"/>
              </a:rPr>
              <a:t>D31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marL="788988" lvl="1" indent="-331788">
              <a:spcBef>
                <a:spcPts val="600"/>
              </a:spcBef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2400" b="1" dirty="0">
                <a:latin typeface="Times New Roman" pitchFamily="18" charset="0"/>
              </a:rPr>
              <a:t>控制信号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M/IO</a:t>
            </a:r>
            <a:r>
              <a:rPr kumimoji="1" lang="zh-CN" altLang="en-US" sz="2400" b="1" dirty="0">
                <a:latin typeface="Times New Roman" pitchFamily="18" charset="0"/>
              </a:rPr>
              <a:t>（内存</a:t>
            </a:r>
            <a:r>
              <a:rPr kumimoji="1" lang="en-US" altLang="zh-CN" sz="2400" b="1" dirty="0">
                <a:latin typeface="Times New Roman" pitchFamily="18" charset="0"/>
              </a:rPr>
              <a:t>/</a:t>
            </a:r>
            <a:r>
              <a:rPr kumimoji="1" lang="zh-CN" altLang="en-US" sz="2400" b="1" dirty="0">
                <a:latin typeface="Times New Roman" pitchFamily="18" charset="0"/>
              </a:rPr>
              <a:t>接口选择信号，与</a:t>
            </a:r>
            <a:r>
              <a:rPr kumimoji="1" lang="en-US" altLang="zh-CN" sz="2400" b="1" dirty="0">
                <a:latin typeface="Times New Roman" pitchFamily="18" charset="0"/>
              </a:rPr>
              <a:t>8086</a:t>
            </a:r>
            <a:r>
              <a:rPr kumimoji="1" lang="zh-CN" altLang="en-US" sz="2400" b="1" dirty="0">
                <a:latin typeface="Times New Roman" pitchFamily="18" charset="0"/>
              </a:rPr>
              <a:t>一样</a:t>
            </a:r>
            <a:r>
              <a:rPr kumimoji="1" lang="zh-CN" altLang="en-US" sz="2400" b="1" dirty="0" smtClean="0">
                <a:latin typeface="Times New Roman" pitchFamily="18" charset="0"/>
              </a:rPr>
              <a:t>）。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marL="788988" lvl="1" indent="-331788">
              <a:spcBef>
                <a:spcPts val="600"/>
              </a:spcBef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D/C</a:t>
            </a:r>
            <a:r>
              <a:rPr kumimoji="1" lang="zh-CN" altLang="en-US" sz="2400" b="1" dirty="0">
                <a:latin typeface="Times New Roman" pitchFamily="18" charset="0"/>
              </a:rPr>
              <a:t>（数据</a:t>
            </a:r>
            <a:r>
              <a:rPr kumimoji="1" lang="en-US" altLang="zh-CN" sz="2400" b="1" dirty="0">
                <a:latin typeface="Times New Roman" pitchFamily="18" charset="0"/>
              </a:rPr>
              <a:t>/</a:t>
            </a:r>
            <a:r>
              <a:rPr kumimoji="1" lang="zh-CN" altLang="en-US" sz="2400" b="1" dirty="0">
                <a:latin typeface="Times New Roman" pitchFamily="18" charset="0"/>
              </a:rPr>
              <a:t>控制）信号，低电平为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处理器中止</a:t>
            </a:r>
            <a:r>
              <a:rPr kumimoji="1" lang="zh-CN" altLang="en-US" sz="2400" b="1" dirty="0">
                <a:latin typeface="Times New Roman" pitchFamily="18" charset="0"/>
              </a:rPr>
              <a:t>或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正在响应中断</a:t>
            </a:r>
            <a:r>
              <a:rPr kumimoji="1" lang="zh-CN" altLang="en-US" sz="2400" b="1" dirty="0">
                <a:latin typeface="Times New Roman" pitchFamily="18" charset="0"/>
              </a:rPr>
              <a:t>，高电平表示正在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传送数据</a:t>
            </a:r>
            <a:r>
              <a:rPr kumimoji="1" lang="zh-CN" altLang="en-US" sz="2400" b="1" dirty="0">
                <a:latin typeface="Times New Roman" pitchFamily="18" charset="0"/>
              </a:rPr>
              <a:t>；</a:t>
            </a:r>
          </a:p>
          <a:p>
            <a:pPr marL="788988" lvl="1" indent="-331788">
              <a:spcBef>
                <a:spcPts val="600"/>
              </a:spcBef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W/R</a:t>
            </a:r>
            <a:r>
              <a:rPr kumimoji="1" lang="zh-CN" altLang="en-US" sz="2400" b="1" dirty="0">
                <a:latin typeface="Times New Roman" pitchFamily="18" charset="0"/>
              </a:rPr>
              <a:t>（读</a:t>
            </a:r>
            <a:r>
              <a:rPr kumimoji="1" lang="en-US" altLang="zh-CN" sz="2400" b="1" dirty="0">
                <a:latin typeface="Times New Roman" pitchFamily="18" charset="0"/>
              </a:rPr>
              <a:t>/</a:t>
            </a:r>
            <a:r>
              <a:rPr kumimoji="1" lang="zh-CN" altLang="en-US" sz="2400" b="1" dirty="0">
                <a:latin typeface="Times New Roman" pitchFamily="18" charset="0"/>
              </a:rPr>
              <a:t>写）信号，低电平表示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读</a:t>
            </a:r>
            <a:r>
              <a:rPr kumimoji="1" lang="zh-CN" altLang="en-US" sz="2400" b="1" dirty="0">
                <a:latin typeface="Times New Roman" pitchFamily="18" charset="0"/>
              </a:rPr>
              <a:t>内存或接口，高电平表示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写</a:t>
            </a:r>
            <a:r>
              <a:rPr kumimoji="1" lang="zh-CN" altLang="en-US" sz="2400" b="1" dirty="0">
                <a:latin typeface="Times New Roman" pitchFamily="18" charset="0"/>
              </a:rPr>
              <a:t>内存或接口。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833936" y="2645588"/>
            <a:ext cx="520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684836" y="2645588"/>
            <a:ext cx="520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910136" y="3890188"/>
            <a:ext cx="292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589336" y="4334688"/>
            <a:ext cx="190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665536" y="5147488"/>
            <a:ext cx="190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23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5.4.2  32</a:t>
            </a:r>
            <a:r>
              <a:rPr lang="zh-CN" altLang="en-US" dirty="0"/>
              <a:t>位</a:t>
            </a:r>
            <a:r>
              <a:rPr lang="zh-CN" altLang="zh-CN" dirty="0"/>
              <a:t>系统主存及接口设计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19</a:t>
            </a:fld>
            <a:endParaRPr lang="en-US" altLang="zh-CN" dirty="0"/>
          </a:p>
        </p:txBody>
      </p:sp>
      <p:graphicFrame>
        <p:nvGraphicFramePr>
          <p:cNvPr id="11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80084"/>
              </p:ext>
            </p:extLst>
          </p:nvPr>
        </p:nvGraphicFramePr>
        <p:xfrm>
          <a:off x="1187973" y="1791689"/>
          <a:ext cx="6337300" cy="4114800"/>
        </p:xfrm>
        <a:graphic>
          <a:graphicData uri="http://schemas.openxmlformats.org/drawingml/2006/table">
            <a:tbl>
              <a:tblPr/>
              <a:tblGrid>
                <a:gridCol w="1296987"/>
                <a:gridCol w="1368425"/>
                <a:gridCol w="1295400"/>
                <a:gridCol w="237648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M/IO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D/C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W/R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总线周期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中断响应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停机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I/O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I/O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取指令操作码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存储器读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存储器写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Line 69"/>
          <p:cNvSpPr>
            <a:spLocks noChangeShapeType="1"/>
          </p:cNvSpPr>
          <p:nvPr/>
        </p:nvSpPr>
        <p:spPr bwMode="auto">
          <a:xfrm>
            <a:off x="1872185" y="187900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70"/>
          <p:cNvSpPr>
            <a:spLocks noChangeShapeType="1"/>
          </p:cNvSpPr>
          <p:nvPr/>
        </p:nvSpPr>
        <p:spPr bwMode="auto">
          <a:xfrm>
            <a:off x="3239023" y="1879002"/>
            <a:ext cx="161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" name="Line 71"/>
          <p:cNvSpPr>
            <a:spLocks noChangeShapeType="1"/>
          </p:cNvSpPr>
          <p:nvPr/>
        </p:nvSpPr>
        <p:spPr bwMode="auto">
          <a:xfrm>
            <a:off x="4591573" y="1879002"/>
            <a:ext cx="161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" name="Text Box 73"/>
          <p:cNvSpPr txBox="1">
            <a:spLocks noChangeArrowheads="1"/>
          </p:cNvSpPr>
          <p:nvPr/>
        </p:nvSpPr>
        <p:spPr bwMode="auto">
          <a:xfrm>
            <a:off x="1043510" y="1051914"/>
            <a:ext cx="63373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控制信号编码表示的总线周期</a:t>
            </a:r>
          </a:p>
        </p:txBody>
      </p:sp>
      <p:sp>
        <p:nvSpPr>
          <p:cNvPr id="16" name="AutoShape 7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74038" y="692696"/>
            <a:ext cx="503237" cy="503238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98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692696"/>
            <a:ext cx="8229600" cy="523875"/>
          </a:xfrm>
        </p:spPr>
        <p:txBody>
          <a:bodyPr/>
          <a:lstStyle/>
          <a:p>
            <a:r>
              <a:rPr lang="zh-CN" altLang="en-US" dirty="0" smtClean="0"/>
              <a:t>主存构成：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856984" cy="496863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zh-CN" dirty="0">
                <a:solidFill>
                  <a:srgbClr val="FF0000"/>
                </a:solidFill>
              </a:rPr>
              <a:t>引导区</a:t>
            </a:r>
            <a:r>
              <a:rPr lang="zh-CN" altLang="zh-CN" dirty="0"/>
              <a:t>可由</a:t>
            </a:r>
            <a:r>
              <a:rPr lang="en-US" altLang="zh-CN" dirty="0">
                <a:solidFill>
                  <a:srgbClr val="0000FF"/>
                </a:solidFill>
              </a:rPr>
              <a:t>ROM</a:t>
            </a:r>
            <a:r>
              <a:rPr lang="zh-CN" altLang="zh-CN" dirty="0"/>
              <a:t>芯片</a:t>
            </a:r>
            <a:r>
              <a:rPr lang="zh-CN" altLang="zh-CN" dirty="0" smtClean="0"/>
              <a:t>构成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zh-CN" dirty="0" smtClean="0">
                <a:solidFill>
                  <a:srgbClr val="FF0000"/>
                </a:solidFill>
              </a:rPr>
              <a:t>系统参数</a:t>
            </a:r>
            <a:r>
              <a:rPr lang="zh-CN" altLang="zh-CN" dirty="0">
                <a:solidFill>
                  <a:srgbClr val="FF0000"/>
                </a:solidFill>
              </a:rPr>
              <a:t>区</a:t>
            </a:r>
            <a:r>
              <a:rPr lang="zh-CN" altLang="zh-CN" dirty="0"/>
              <a:t>可由</a:t>
            </a:r>
            <a:r>
              <a:rPr lang="en-US" altLang="zh-CN" dirty="0">
                <a:solidFill>
                  <a:srgbClr val="0000FF"/>
                </a:solidFill>
              </a:rPr>
              <a:t>EPROM</a:t>
            </a:r>
            <a:r>
              <a:rPr lang="zh-CN" altLang="zh-CN" dirty="0"/>
              <a:t>或</a:t>
            </a:r>
            <a:r>
              <a:rPr lang="en-US" altLang="zh-CN" dirty="0" smtClean="0">
                <a:solidFill>
                  <a:srgbClr val="0000FF"/>
                </a:solidFill>
              </a:rPr>
              <a:t>E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</a:rPr>
              <a:t>PROM</a:t>
            </a:r>
            <a:r>
              <a:rPr lang="zh-CN" altLang="zh-CN" dirty="0" smtClean="0"/>
              <a:t>构成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zh-CN" dirty="0" smtClean="0">
                <a:solidFill>
                  <a:srgbClr val="FF0000"/>
                </a:solidFill>
              </a:rPr>
              <a:t>数据</a:t>
            </a:r>
            <a:r>
              <a:rPr lang="zh-CN" altLang="zh-CN" dirty="0">
                <a:solidFill>
                  <a:srgbClr val="FF0000"/>
                </a:solidFill>
              </a:rPr>
              <a:t>缓冲区</a:t>
            </a:r>
            <a:r>
              <a:rPr lang="zh-CN" altLang="zh-CN" dirty="0"/>
              <a:t>及频繁加载的</a:t>
            </a:r>
            <a:r>
              <a:rPr lang="zh-CN" altLang="zh-CN" dirty="0">
                <a:solidFill>
                  <a:srgbClr val="FF0000"/>
                </a:solidFill>
              </a:rPr>
              <a:t>程序区</a:t>
            </a:r>
            <a:r>
              <a:rPr lang="zh-CN" altLang="zh-CN" dirty="0"/>
              <a:t>可由</a:t>
            </a:r>
            <a:r>
              <a:rPr lang="en-US" altLang="zh-CN" dirty="0">
                <a:solidFill>
                  <a:srgbClr val="0000FF"/>
                </a:solidFill>
              </a:rPr>
              <a:t>SRAM</a:t>
            </a:r>
            <a:r>
              <a:rPr lang="zh-CN" altLang="zh-CN" dirty="0"/>
              <a:t>或</a:t>
            </a:r>
            <a:r>
              <a:rPr lang="en-US" altLang="zh-CN" dirty="0" smtClean="0">
                <a:solidFill>
                  <a:srgbClr val="0000FF"/>
                </a:solidFill>
              </a:rPr>
              <a:t>DRAM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zh-CN" dirty="0" smtClean="0"/>
              <a:t>包括</a:t>
            </a:r>
            <a:r>
              <a:rPr lang="en-US" altLang="zh-CN" dirty="0" smtClean="0">
                <a:solidFill>
                  <a:srgbClr val="008000"/>
                </a:solidFill>
              </a:rPr>
              <a:t>SDR/DDR/DDR2/DDR3 SDRAM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zh-CN" dirty="0" smtClean="0"/>
              <a:t>构成。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zh-CN" sz="2400" dirty="0"/>
              <a:t>早期或容量不大的微机系统主存较多使用</a:t>
            </a:r>
            <a:r>
              <a:rPr lang="en-US" altLang="zh-CN" sz="2400" dirty="0" smtClean="0">
                <a:solidFill>
                  <a:srgbClr val="CC3399"/>
                </a:solidFill>
              </a:rPr>
              <a:t>SRAM</a:t>
            </a:r>
          </a:p>
          <a:p>
            <a:pPr lvl="1">
              <a:spcBef>
                <a:spcPts val="600"/>
              </a:spcBef>
            </a:pPr>
            <a:r>
              <a:rPr lang="zh-CN" altLang="zh-CN" sz="2400" dirty="0" smtClean="0"/>
              <a:t>大</a:t>
            </a:r>
            <a:r>
              <a:rPr lang="zh-CN" altLang="zh-CN" sz="2400" dirty="0"/>
              <a:t>容量的微机系统主存较多使用</a:t>
            </a:r>
            <a:r>
              <a:rPr lang="en-US" altLang="zh-CN" sz="2400" dirty="0" smtClean="0">
                <a:solidFill>
                  <a:srgbClr val="CC3399"/>
                </a:solidFill>
              </a:rPr>
              <a:t>DRAM/SDRAM</a:t>
            </a:r>
          </a:p>
          <a:p>
            <a:pPr lvl="1">
              <a:spcBef>
                <a:spcPts val="600"/>
              </a:spcBef>
            </a:pPr>
            <a:r>
              <a:rPr lang="zh-CN" altLang="zh-CN" sz="2400" dirty="0" smtClean="0"/>
              <a:t>现代</a:t>
            </a:r>
            <a:r>
              <a:rPr lang="zh-CN" altLang="zh-CN" sz="2400" dirty="0"/>
              <a:t>微机系统主存采用</a:t>
            </a:r>
            <a:r>
              <a:rPr lang="en-US" altLang="zh-CN" sz="2400" dirty="0" smtClean="0">
                <a:solidFill>
                  <a:srgbClr val="CC3399"/>
                </a:solidFill>
              </a:rPr>
              <a:t>DDR/DDR2/DDR3 SDRAM</a:t>
            </a:r>
            <a:r>
              <a:rPr lang="zh-CN" altLang="zh-CN" sz="2400" dirty="0" smtClean="0">
                <a:solidFill>
                  <a:srgbClr val="0000FF"/>
                </a:solidFill>
              </a:rPr>
              <a:t>内存条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9310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5.4.2  32</a:t>
            </a:r>
            <a:r>
              <a:rPr lang="zh-CN" altLang="en-US" dirty="0"/>
              <a:t>位</a:t>
            </a:r>
            <a:r>
              <a:rPr lang="zh-CN" altLang="zh-CN" dirty="0"/>
              <a:t>系统主存及接口设计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20</a:t>
            </a:fld>
            <a:endParaRPr lang="en-US" altLang="zh-CN" dirty="0"/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1403350" y="4365278"/>
            <a:ext cx="633730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80386</a:t>
            </a:r>
            <a:r>
              <a:rPr lang="zh-CN" altLang="en-US" sz="2800">
                <a:solidFill>
                  <a:srgbClr val="0000FF"/>
                </a:solidFill>
              </a:rPr>
              <a:t>、</a:t>
            </a:r>
            <a:r>
              <a:rPr lang="en-US" altLang="zh-CN" sz="2800">
                <a:solidFill>
                  <a:srgbClr val="0000FF"/>
                </a:solidFill>
              </a:rPr>
              <a:t>80486</a:t>
            </a:r>
            <a:r>
              <a:rPr lang="zh-CN" altLang="en-US" sz="2800">
                <a:solidFill>
                  <a:srgbClr val="0000FF"/>
                </a:solidFill>
              </a:rPr>
              <a:t>系统中内存分体组织</a:t>
            </a:r>
          </a:p>
        </p:txBody>
      </p:sp>
      <p:graphicFrame>
        <p:nvGraphicFramePr>
          <p:cNvPr id="1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065309"/>
              </p:ext>
            </p:extLst>
          </p:nvPr>
        </p:nvGraphicFramePr>
        <p:xfrm>
          <a:off x="107950" y="980728"/>
          <a:ext cx="8991600" cy="320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Visio" r:id="rId3" imgW="4384424" imgH="1562498" progId="Visio.Drawing.11">
                  <p:embed/>
                </p:oleObj>
              </mc:Choice>
              <mc:Fallback>
                <p:oleObj name="Visio" r:id="rId3" imgW="4384424" imgH="15624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80728"/>
                        <a:ext cx="8991600" cy="320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0"/>
          <p:cNvSpPr txBox="1">
            <a:spLocks noChangeArrowheads="1"/>
          </p:cNvSpPr>
          <p:nvPr/>
        </p:nvSpPr>
        <p:spPr bwMode="auto">
          <a:xfrm>
            <a:off x="252413" y="5017740"/>
            <a:ext cx="8567737" cy="95410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【</a:t>
            </a:r>
            <a:r>
              <a:rPr kumimoji="1" lang="zh-CN" altLang="en-US" sz="2800" dirty="0" smtClean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kumimoji="1" lang="en-US" altLang="zh-CN" sz="2800" dirty="0" smtClean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1】</a:t>
            </a:r>
            <a:r>
              <a:rPr kumimoji="1" lang="zh-CN" altLang="en-US" sz="2800" dirty="0" smtClean="0"/>
              <a:t>在</a:t>
            </a:r>
            <a:r>
              <a:rPr kumimoji="1" lang="en-US" altLang="zh-CN" sz="2800" dirty="0"/>
              <a:t>80486</a:t>
            </a:r>
            <a:r>
              <a:rPr kumimoji="1" lang="zh-CN" altLang="en-US" sz="2800" dirty="0"/>
              <a:t>系统中，利用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片容量为</a:t>
            </a:r>
            <a:r>
              <a:rPr kumimoji="1" lang="en-US" altLang="zh-CN" sz="2800" dirty="0"/>
              <a:t>128 K×8 bit</a:t>
            </a:r>
            <a:r>
              <a:rPr kumimoji="1" lang="zh-CN" altLang="en-US" sz="2800" dirty="0"/>
              <a:t>的</a:t>
            </a:r>
            <a:r>
              <a:rPr kumimoji="1" lang="en-US" altLang="zh-CN" sz="2800" dirty="0"/>
              <a:t>SRAM</a:t>
            </a:r>
            <a:r>
              <a:rPr kumimoji="1" lang="zh-CN" altLang="en-US" sz="2800" dirty="0"/>
              <a:t>芯片构成</a:t>
            </a:r>
            <a:r>
              <a:rPr kumimoji="1" lang="en-US" altLang="zh-CN" sz="2800" dirty="0"/>
              <a:t>512 KB</a:t>
            </a:r>
            <a:r>
              <a:rPr kumimoji="1" lang="zh-CN" altLang="en-US" sz="2800" dirty="0" smtClean="0"/>
              <a:t>的主存空间，</a:t>
            </a:r>
            <a:r>
              <a:rPr kumimoji="1" lang="zh-CN" altLang="en-US" sz="2800" dirty="0"/>
              <a:t>画出连接图：</a:t>
            </a:r>
          </a:p>
        </p:txBody>
      </p:sp>
    </p:spTree>
    <p:extLst>
      <p:ext uri="{BB962C8B-B14F-4D97-AF65-F5344CB8AC3E}">
        <p14:creationId xmlns:p14="http://schemas.microsoft.com/office/powerpoint/2010/main" val="3005861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21</a:t>
            </a:fld>
            <a:endParaRPr lang="en-US" altLang="zh-C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31913" y="115888"/>
          <a:ext cx="6624637" cy="659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Visio" r:id="rId3" imgW="4190436" imgH="4169664" progId="Visio.Drawing.11">
                  <p:embed/>
                </p:oleObj>
              </mc:Choice>
              <mc:Fallback>
                <p:oleObj name="Visio" r:id="rId3" imgW="4190436" imgH="416966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15888"/>
                        <a:ext cx="6624637" cy="659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6363" y="1504950"/>
            <a:ext cx="1081087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kumimoji="1" lang="en-US" altLang="zh-CN" sz="2800" dirty="0">
                <a:solidFill>
                  <a:schemeClr val="bg2"/>
                </a:solidFill>
              </a:rPr>
              <a:t>80486</a:t>
            </a:r>
            <a:r>
              <a:rPr kumimoji="1" lang="zh-CN" altLang="en-US" sz="2800" dirty="0">
                <a:solidFill>
                  <a:schemeClr val="bg2"/>
                </a:solidFill>
                <a:latin typeface="宋体" pitchFamily="2" charset="-122"/>
              </a:rPr>
              <a:t>内</a:t>
            </a:r>
            <a:br>
              <a:rPr kumimoji="1" lang="zh-CN" altLang="en-US" sz="2800" dirty="0">
                <a:solidFill>
                  <a:schemeClr val="bg2"/>
                </a:solidFill>
                <a:latin typeface="宋体" pitchFamily="2" charset="-122"/>
              </a:rPr>
            </a:br>
            <a:r>
              <a:rPr kumimoji="1" lang="zh-CN" altLang="en-US" sz="2800" dirty="0">
                <a:solidFill>
                  <a:schemeClr val="bg2"/>
                </a:solidFill>
                <a:latin typeface="宋体" pitchFamily="2" charset="-122"/>
              </a:rPr>
              <a:t>存</a:t>
            </a:r>
            <a:br>
              <a:rPr kumimoji="1" lang="zh-CN" altLang="en-US" sz="2800" dirty="0">
                <a:solidFill>
                  <a:schemeClr val="bg2"/>
                </a:solidFill>
                <a:latin typeface="宋体" pitchFamily="2" charset="-122"/>
              </a:rPr>
            </a:br>
            <a:r>
              <a:rPr kumimoji="1" lang="zh-CN" altLang="en-US" sz="2800" dirty="0">
                <a:solidFill>
                  <a:schemeClr val="bg2"/>
                </a:solidFill>
                <a:latin typeface="宋体" pitchFamily="2" charset="-122"/>
              </a:rPr>
              <a:t>芯</a:t>
            </a:r>
            <a:br>
              <a:rPr kumimoji="1" lang="zh-CN" altLang="en-US" sz="2800" dirty="0">
                <a:solidFill>
                  <a:schemeClr val="bg2"/>
                </a:solidFill>
                <a:latin typeface="宋体" pitchFamily="2" charset="-122"/>
              </a:rPr>
            </a:br>
            <a:r>
              <a:rPr kumimoji="1" lang="zh-CN" altLang="en-US" sz="2800" dirty="0">
                <a:solidFill>
                  <a:schemeClr val="bg2"/>
                </a:solidFill>
                <a:latin typeface="宋体" pitchFamily="2" charset="-122"/>
              </a:rPr>
              <a:t>片</a:t>
            </a:r>
            <a:br>
              <a:rPr kumimoji="1" lang="zh-CN" altLang="en-US" sz="2800" dirty="0">
                <a:solidFill>
                  <a:schemeClr val="bg2"/>
                </a:solidFill>
                <a:latin typeface="宋体" pitchFamily="2" charset="-122"/>
              </a:rPr>
            </a:br>
            <a:r>
              <a:rPr kumimoji="1" lang="zh-CN" altLang="en-US" sz="2800" dirty="0">
                <a:solidFill>
                  <a:schemeClr val="bg2"/>
                </a:solidFill>
                <a:latin typeface="宋体" pitchFamily="2" charset="-122"/>
              </a:rPr>
              <a:t>连</a:t>
            </a:r>
            <a:br>
              <a:rPr kumimoji="1" lang="zh-CN" altLang="en-US" sz="2800" dirty="0">
                <a:solidFill>
                  <a:schemeClr val="bg2"/>
                </a:solidFill>
                <a:latin typeface="宋体" pitchFamily="2" charset="-122"/>
              </a:rPr>
            </a:br>
            <a:r>
              <a:rPr kumimoji="1" lang="zh-CN" altLang="en-US" sz="2800" dirty="0">
                <a:solidFill>
                  <a:schemeClr val="bg2"/>
                </a:solidFill>
                <a:latin typeface="宋体" pitchFamily="2" charset="-122"/>
              </a:rPr>
              <a:t>接</a:t>
            </a:r>
            <a:br>
              <a:rPr kumimoji="1" lang="zh-CN" altLang="en-US" sz="2800" dirty="0">
                <a:solidFill>
                  <a:schemeClr val="bg2"/>
                </a:solidFill>
                <a:latin typeface="宋体" pitchFamily="2" charset="-122"/>
              </a:rPr>
            </a:br>
            <a:r>
              <a:rPr kumimoji="1" lang="zh-CN" altLang="en-US" sz="2800" dirty="0" smtClean="0">
                <a:solidFill>
                  <a:schemeClr val="bg2"/>
                </a:solidFill>
                <a:latin typeface="宋体" pitchFamily="2" charset="-122"/>
              </a:rPr>
              <a:t>图</a:t>
            </a:r>
            <a:r>
              <a:rPr kumimoji="1" lang="zh-CN" altLang="en-US" sz="2800" dirty="0" smtClean="0">
                <a:solidFill>
                  <a:schemeClr val="bg2"/>
                </a:solidFill>
              </a:rPr>
              <a:t> </a:t>
            </a:r>
            <a:endParaRPr kumimoji="1"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403350" y="1557338"/>
            <a:ext cx="360363" cy="358775"/>
          </a:xfrm>
          <a:prstGeom prst="actionButtonInformation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21816" y="1298713"/>
            <a:ext cx="434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>
                <a:solidFill>
                  <a:srgbClr val="008000"/>
                </a:solidFill>
              </a:rPr>
              <a:t>U1</a:t>
            </a:r>
          </a:p>
        </p:txBody>
      </p:sp>
      <p:sp>
        <p:nvSpPr>
          <p:cNvPr id="10" name="矩形 9"/>
          <p:cNvSpPr/>
          <p:nvPr/>
        </p:nvSpPr>
        <p:spPr>
          <a:xfrm>
            <a:off x="7521816" y="2827815"/>
            <a:ext cx="434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008000"/>
                </a:solidFill>
              </a:rPr>
              <a:t>U</a:t>
            </a:r>
            <a:r>
              <a:rPr lang="en-US" altLang="zh-CN" sz="1600" dirty="0" smtClean="0">
                <a:solidFill>
                  <a:srgbClr val="008000"/>
                </a:solidFill>
              </a:rPr>
              <a:t>2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21816" y="4535158"/>
            <a:ext cx="434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008000"/>
                </a:solidFill>
              </a:rPr>
              <a:t>U</a:t>
            </a:r>
            <a:r>
              <a:rPr lang="en-US" altLang="zh-CN" sz="1600" dirty="0" smtClean="0">
                <a:solidFill>
                  <a:srgbClr val="008000"/>
                </a:solidFill>
              </a:rPr>
              <a:t>3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21816" y="6237592"/>
            <a:ext cx="434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008000"/>
                </a:solidFill>
              </a:rPr>
              <a:t>U</a:t>
            </a:r>
            <a:r>
              <a:rPr lang="en-US" altLang="zh-CN" sz="1600" dirty="0" smtClean="0">
                <a:solidFill>
                  <a:srgbClr val="008000"/>
                </a:solidFill>
              </a:rPr>
              <a:t>4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87450" y="4239467"/>
            <a:ext cx="720254" cy="2171534"/>
            <a:chOff x="1187450" y="4239467"/>
            <a:chExt cx="720254" cy="2171534"/>
          </a:xfrm>
        </p:grpSpPr>
        <p:cxnSp>
          <p:nvCxnSpPr>
            <p:cNvPr id="14" name="直接连接符 13"/>
            <p:cNvCxnSpPr/>
            <p:nvPr/>
          </p:nvCxnSpPr>
          <p:spPr bwMode="auto">
            <a:xfrm flipH="1">
              <a:off x="1187450" y="4780218"/>
              <a:ext cx="72025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flipH="1">
              <a:off x="1187450" y="5568034"/>
              <a:ext cx="72025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H="1">
              <a:off x="1187450" y="6411001"/>
              <a:ext cx="72025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矩形 16"/>
            <p:cNvSpPr/>
            <p:nvPr/>
          </p:nvSpPr>
          <p:spPr>
            <a:xfrm>
              <a:off x="1190220" y="4239467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000" dirty="0" smtClean="0">
                  <a:solidFill>
                    <a:srgbClr val="FF0000"/>
                  </a:solidFill>
                </a:rPr>
                <a:t>2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90220" y="4964639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000" dirty="0" smtClean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190220" y="5779863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000" dirty="0" smtClean="0">
                  <a:solidFill>
                    <a:srgbClr val="FF0000"/>
                  </a:solidFill>
                </a:rPr>
                <a:t>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221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5.4.2  32</a:t>
            </a:r>
            <a:r>
              <a:rPr lang="zh-CN" altLang="en-US" dirty="0"/>
              <a:t>位</a:t>
            </a:r>
            <a:r>
              <a:rPr lang="zh-CN" altLang="zh-CN" dirty="0"/>
              <a:t>系统主存及接口设计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96752"/>
            <a:ext cx="8362950" cy="5184657"/>
          </a:xfrm>
        </p:spPr>
        <p:txBody>
          <a:bodyPr/>
          <a:lstStyle/>
          <a:p>
            <a:r>
              <a:rPr lang="zh-CN" altLang="zh-CN" dirty="0"/>
              <a:t>根据存储信息的需要，主存的不同区域可以用不同类型的芯片构成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80486</a:t>
            </a:r>
            <a:r>
              <a:rPr lang="zh-CN" altLang="en-US" dirty="0" smtClean="0"/>
              <a:t>主存</a:t>
            </a:r>
            <a:r>
              <a:rPr lang="zh-CN" altLang="zh-CN" dirty="0" smtClean="0"/>
              <a:t>系统，</a:t>
            </a:r>
            <a:r>
              <a:rPr lang="zh-CN" altLang="en-US" dirty="0" smtClean="0"/>
              <a:t>用下列芯片实现：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片</a:t>
            </a:r>
            <a:r>
              <a:rPr lang="en-US" altLang="zh-CN" dirty="0" smtClean="0"/>
              <a:t>32KB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SRAM</a:t>
            </a:r>
            <a:r>
              <a:rPr lang="zh-CN" altLang="zh-CN" dirty="0"/>
              <a:t>芯片</a:t>
            </a:r>
            <a:r>
              <a:rPr lang="en-US" altLang="zh-CN" dirty="0" smtClean="0"/>
              <a:t>62256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主存</a:t>
            </a:r>
            <a:r>
              <a:rPr lang="zh-CN" altLang="en-US" dirty="0" smtClean="0"/>
              <a:t>地址范围</a:t>
            </a:r>
            <a:r>
              <a:rPr lang="zh-CN" altLang="zh-CN" dirty="0" smtClean="0"/>
              <a:t>为</a:t>
            </a:r>
            <a:r>
              <a:rPr lang="en-US" altLang="zh-CN" dirty="0"/>
              <a:t>FFFE0000H~FFFF7FFFH</a:t>
            </a:r>
            <a:r>
              <a:rPr lang="zh-CN" altLang="zh-CN" dirty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4</a:t>
            </a:r>
            <a:r>
              <a:rPr lang="zh-CN" altLang="zh-CN" dirty="0"/>
              <a:t>个</a:t>
            </a:r>
            <a:r>
              <a:rPr lang="en-US" altLang="zh-CN" dirty="0"/>
              <a:t>8KB</a:t>
            </a:r>
            <a:r>
              <a:rPr lang="zh-CN" altLang="zh-CN" dirty="0"/>
              <a:t>的</a:t>
            </a:r>
            <a:r>
              <a:rPr lang="en-US" altLang="zh-CN" dirty="0" smtClean="0"/>
              <a:t>E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PROM</a:t>
            </a:r>
            <a:r>
              <a:rPr lang="zh-CN" altLang="zh-CN" dirty="0"/>
              <a:t>芯片</a:t>
            </a:r>
            <a:r>
              <a:rPr lang="en-US" altLang="zh-CN" dirty="0" smtClean="0"/>
              <a:t>98C64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主存</a:t>
            </a:r>
            <a:r>
              <a:rPr lang="zh-CN" altLang="en-US" dirty="0" smtClean="0"/>
              <a:t>地址范围</a:t>
            </a:r>
            <a:r>
              <a:rPr lang="zh-CN" altLang="zh-CN" dirty="0" smtClean="0"/>
              <a:t>为</a:t>
            </a:r>
            <a:r>
              <a:rPr lang="en-US" altLang="zh-CN" dirty="0"/>
              <a:t>FFFF8000H~FFFFFFFFH</a:t>
            </a:r>
            <a:r>
              <a:rPr lang="zh-CN" altLang="zh-CN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设计</a:t>
            </a:r>
            <a:r>
              <a:rPr lang="zh-CN" altLang="zh-CN" dirty="0" smtClean="0"/>
              <a:t>主存</a:t>
            </a:r>
            <a:r>
              <a:rPr lang="zh-CN" altLang="zh-CN" dirty="0"/>
              <a:t>模块与</a:t>
            </a:r>
            <a:r>
              <a:rPr lang="en-US" altLang="zh-CN" dirty="0"/>
              <a:t>80486</a:t>
            </a:r>
            <a:r>
              <a:rPr lang="zh-CN" altLang="zh-CN" dirty="0"/>
              <a:t>微处理器的</a:t>
            </a:r>
            <a:r>
              <a:rPr lang="zh-CN" altLang="zh-CN" dirty="0" smtClean="0"/>
              <a:t>接口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22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90550" y="528861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endParaRPr lang="zh-CN" altLang="en-US" kern="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16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2" y="1052736"/>
            <a:ext cx="8853666" cy="489654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23</a:t>
            </a:fld>
            <a:endParaRPr lang="en-US" altLang="zh-CN" dirty="0"/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590550" y="44450"/>
            <a:ext cx="8229600" cy="523875"/>
          </a:xfrm>
        </p:spPr>
        <p:txBody>
          <a:bodyPr/>
          <a:lstStyle/>
          <a:p>
            <a:r>
              <a:rPr lang="en-US" altLang="zh-CN" dirty="0"/>
              <a:t>5.4.2  32</a:t>
            </a:r>
            <a:r>
              <a:rPr lang="zh-CN" altLang="en-US" dirty="0"/>
              <a:t>位</a:t>
            </a:r>
            <a:r>
              <a:rPr lang="zh-CN" altLang="zh-CN" dirty="0"/>
              <a:t>系统主存及接口设计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590550" y="528861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endParaRPr lang="zh-CN" altLang="en-US" kern="0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6021288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rgbClr val="0000FF"/>
                </a:solidFill>
              </a:rPr>
              <a:t>SRAM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 smtClean="0">
                <a:solidFill>
                  <a:srgbClr val="0000FF"/>
                </a:solidFill>
              </a:rPr>
              <a:t>E</a:t>
            </a:r>
            <a:r>
              <a:rPr lang="en-US" altLang="zh-CN" sz="2400" kern="100" baseline="300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kern="100" dirty="0" smtClean="0">
                <a:solidFill>
                  <a:srgbClr val="0000FF"/>
                </a:solidFill>
              </a:rPr>
              <a:t>PROM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构成的主存模块与</a:t>
            </a:r>
            <a:r>
              <a:rPr lang="en-US" altLang="zh-CN" sz="2400" kern="100" dirty="0">
                <a:solidFill>
                  <a:srgbClr val="0000FF"/>
                </a:solidFill>
              </a:rPr>
              <a:t>80486</a:t>
            </a:r>
            <a:r>
              <a:rPr lang="zh-CN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微处理器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接口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2078604" y="2020316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A</a:t>
            </a:r>
            <a:r>
              <a:rPr lang="zh-CN" altLang="en-US" sz="1400" baseline="-25000" dirty="0">
                <a:solidFill>
                  <a:srgbClr val="FF0000"/>
                </a:solidFill>
              </a:rPr>
              <a:t>2</a:t>
            </a:r>
            <a:r>
              <a:rPr lang="zh-CN" altLang="en-US" sz="1400" dirty="0">
                <a:solidFill>
                  <a:srgbClr val="FF0000"/>
                </a:solidFill>
              </a:rPr>
              <a:t>～A</a:t>
            </a:r>
            <a:r>
              <a:rPr lang="zh-CN" altLang="en-US" sz="1400" baseline="-25000" dirty="0">
                <a:solidFill>
                  <a:srgbClr val="FF0000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49244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ea typeface="黑体" pitchFamily="2" charset="-122"/>
              </a:rPr>
              <a:t>微机原理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及</a:t>
            </a:r>
            <a:r>
              <a:rPr lang="zh-CN" altLang="en-US" dirty="0">
                <a:solidFill>
                  <a:srgbClr val="FFFF00"/>
                </a:solidFill>
                <a:ea typeface="黑体" pitchFamily="2" charset="-122"/>
              </a:rPr>
              <a:t>接口</a:t>
            </a:r>
            <a:r>
              <a:rPr lang="zh-CN" altLang="en-US" dirty="0" smtClean="0">
                <a:solidFill>
                  <a:srgbClr val="FFFF00"/>
                </a:solidFill>
                <a:ea typeface="黑体" pitchFamily="2" charset="-122"/>
              </a:rPr>
              <a:t>技术</a:t>
            </a:r>
            <a:r>
              <a:rPr lang="en-US" altLang="zh-CN" dirty="0" smtClean="0">
                <a:solidFill>
                  <a:srgbClr val="FFFF00"/>
                </a:solidFill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FFFF00"/>
                </a:solidFill>
                <a:ea typeface="黑体" pitchFamily="2" charset="-122"/>
              </a:rPr>
            </a:br>
            <a:r>
              <a:rPr lang="zh-CN" altLang="en-US" dirty="0" smtClean="0">
                <a:ea typeface="黑体" pitchFamily="2" charset="-122"/>
              </a:rPr>
              <a:t>第</a:t>
            </a:r>
            <a:r>
              <a:rPr lang="en-US" altLang="zh-CN" sz="7200" dirty="0">
                <a:ea typeface="黑体" pitchFamily="2" charset="-122"/>
              </a:rPr>
              <a:t>5</a:t>
            </a:r>
            <a:r>
              <a:rPr lang="zh-CN" altLang="en-US" dirty="0">
                <a:ea typeface="黑体" pitchFamily="2" charset="-122"/>
              </a:rPr>
              <a:t>章  存储</a:t>
            </a:r>
            <a:r>
              <a:rPr lang="zh-CN" altLang="en-US" dirty="0" smtClean="0">
                <a:ea typeface="黑体" pitchFamily="2" charset="-122"/>
              </a:rPr>
              <a:t>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825" y="4357051"/>
            <a:ext cx="8740775" cy="728133"/>
          </a:xfrm>
        </p:spPr>
        <p:txBody>
          <a:bodyPr/>
          <a:lstStyle/>
          <a:p>
            <a:r>
              <a:rPr lang="en-US" altLang="zh-CN" dirty="0" smtClean="0"/>
              <a:t>5.4  Intel 16/32/64</a:t>
            </a:r>
            <a:r>
              <a:rPr lang="zh-CN" altLang="en-US" dirty="0" smtClean="0"/>
              <a:t>位微机系统的主存设计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250825" y="5077131"/>
            <a:ext cx="8740775" cy="6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600" b="1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1pPr>
            <a:lvl2pPr marL="62865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buClr>
                <a:srgbClr val="00007D"/>
              </a:buClr>
            </a:pPr>
            <a:r>
              <a:rPr lang="en-US" altLang="zh-CN" sz="3200" dirty="0" smtClean="0">
                <a:solidFill>
                  <a:srgbClr val="C00000"/>
                </a:solidFill>
              </a:rPr>
              <a:t>5.4.3  64</a:t>
            </a:r>
            <a:r>
              <a:rPr lang="zh-CN" altLang="en-US" sz="3200" dirty="0" smtClean="0">
                <a:solidFill>
                  <a:srgbClr val="C00000"/>
                </a:solidFill>
              </a:rPr>
              <a:t>位</a:t>
            </a:r>
            <a:r>
              <a:rPr lang="zh-CN" altLang="zh-CN" sz="3200" dirty="0">
                <a:solidFill>
                  <a:srgbClr val="C00000"/>
                </a:solidFill>
              </a:rPr>
              <a:t>系统主存及接口设计</a:t>
            </a:r>
            <a:endParaRPr lang="zh-CN" altLang="en-US" sz="32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625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7148"/>
            <a:ext cx="8362950" cy="4844262"/>
          </a:xfrm>
        </p:spPr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Intel 64</a:t>
            </a:r>
            <a:r>
              <a:rPr lang="zh-CN" altLang="zh-CN" dirty="0" smtClean="0"/>
              <a:t>位</a:t>
            </a:r>
            <a:r>
              <a:rPr lang="zh-CN" altLang="en-US" dirty="0" smtClean="0"/>
              <a:t>主存</a:t>
            </a:r>
            <a:r>
              <a:rPr lang="zh-CN" altLang="zh-CN" dirty="0" smtClean="0"/>
              <a:t>系统</a:t>
            </a:r>
            <a:r>
              <a:rPr lang="zh-CN" altLang="zh-CN" dirty="0"/>
              <a:t>中</a:t>
            </a:r>
            <a:r>
              <a:rPr lang="zh-CN" altLang="zh-CN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主存</a:t>
            </a:r>
            <a:r>
              <a:rPr lang="zh-CN" altLang="zh-CN" dirty="0"/>
              <a:t>结构扩展为</a:t>
            </a:r>
            <a:r>
              <a:rPr lang="en-US" altLang="zh-CN" dirty="0"/>
              <a:t>8</a:t>
            </a:r>
            <a:r>
              <a:rPr lang="zh-CN" altLang="zh-CN" dirty="0"/>
              <a:t>个字节</a:t>
            </a:r>
            <a:r>
              <a:rPr lang="zh-CN" altLang="zh-CN" dirty="0" smtClean="0"/>
              <a:t>存储体。</a:t>
            </a:r>
            <a:endParaRPr lang="en-US" altLang="zh-CN" dirty="0" smtClean="0"/>
          </a:p>
          <a:p>
            <a:r>
              <a:rPr lang="zh-CN" altLang="zh-CN" dirty="0" smtClean="0"/>
              <a:t>用</a:t>
            </a:r>
            <a:r>
              <a:rPr lang="en-US" altLang="zh-CN" dirty="0"/>
              <a:t>SRAM</a:t>
            </a:r>
            <a:r>
              <a:rPr lang="zh-CN" altLang="zh-CN" dirty="0"/>
              <a:t>、</a:t>
            </a:r>
            <a:r>
              <a:rPr lang="en-US" altLang="zh-CN" dirty="0"/>
              <a:t>ROM</a:t>
            </a:r>
            <a:r>
              <a:rPr lang="zh-CN" altLang="zh-CN" dirty="0"/>
              <a:t>芯片构造</a:t>
            </a:r>
            <a:r>
              <a:rPr lang="en-US" altLang="zh-CN" dirty="0"/>
              <a:t>64</a:t>
            </a:r>
            <a:r>
              <a:rPr lang="zh-CN" altLang="zh-CN" dirty="0"/>
              <a:t>位系统的主存模块方法与</a:t>
            </a:r>
            <a:r>
              <a:rPr lang="en-US" altLang="zh-CN" dirty="0"/>
              <a:t>16/32</a:t>
            </a:r>
            <a:r>
              <a:rPr lang="zh-CN" altLang="zh-CN" dirty="0"/>
              <a:t>位系统主存设计方法相同。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25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1】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EPROM 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存储器与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Pentium II 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微处理器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的接口</a:t>
            </a:r>
          </a:p>
        </p:txBody>
      </p:sp>
    </p:spTree>
    <p:extLst>
      <p:ext uri="{BB962C8B-B14F-4D97-AF65-F5344CB8AC3E}">
        <p14:creationId xmlns:p14="http://schemas.microsoft.com/office/powerpoint/2010/main" val="1800518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26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1】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EPROM 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存储器与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Pentium II 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微处理器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的接口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052736"/>
            <a:ext cx="8928992" cy="52087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92379" y="6165304"/>
            <a:ext cx="6246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rgbClr val="0000FF"/>
                </a:solidFill>
              </a:rPr>
              <a:t>FFF80000H~FFFFFFFFH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，共</a:t>
            </a:r>
            <a:r>
              <a:rPr lang="en-US" altLang="zh-CN" sz="2400" kern="100" dirty="0">
                <a:solidFill>
                  <a:srgbClr val="0000FF"/>
                </a:solidFill>
              </a:rPr>
              <a:t>512KB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68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44824"/>
            <a:ext cx="8640960" cy="4536585"/>
          </a:xfrm>
        </p:spPr>
        <p:txBody>
          <a:bodyPr/>
          <a:lstStyle/>
          <a:p>
            <a:r>
              <a:rPr lang="zh-CN" altLang="zh-CN" sz="2400" dirty="0"/>
              <a:t>采用</a:t>
            </a:r>
            <a:r>
              <a:rPr lang="zh-CN" altLang="zh-CN" sz="2400" dirty="0" smtClean="0">
                <a:solidFill>
                  <a:srgbClr val="0000FF"/>
                </a:solidFill>
              </a:rPr>
              <a:t>超大规模集成电路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</a:rPr>
              <a:t>VLSI</a:t>
            </a:r>
            <a:r>
              <a:rPr lang="zh-CN" altLang="zh-CN" sz="2400" dirty="0"/>
              <a:t>，</a:t>
            </a:r>
            <a:r>
              <a:rPr lang="en-US" altLang="zh-CN" sz="2400" dirty="0"/>
              <a:t>Very Large Scale </a:t>
            </a:r>
            <a:r>
              <a:rPr lang="en-US" altLang="zh-CN" sz="2400" dirty="0" smtClean="0"/>
              <a:t>Integration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 smtClean="0"/>
              <a:t>技术</a:t>
            </a:r>
            <a:r>
              <a:rPr lang="zh-CN" altLang="zh-CN" sz="2400" dirty="0"/>
              <a:t>，可以把微型计算机主板上众多的接口芯片和支持芯片按不同的功能，集成在几块集成芯片中。少量几片</a:t>
            </a:r>
            <a:r>
              <a:rPr lang="en-US" altLang="zh-CN" sz="2400" dirty="0"/>
              <a:t>VLSI</a:t>
            </a:r>
            <a:r>
              <a:rPr lang="zh-CN" altLang="zh-CN" sz="2400" dirty="0"/>
              <a:t>芯片的组合成为“</a:t>
            </a:r>
            <a:r>
              <a:rPr lang="zh-CN" altLang="zh-CN" sz="2400" dirty="0">
                <a:solidFill>
                  <a:srgbClr val="0000FF"/>
                </a:solidFill>
              </a:rPr>
              <a:t>控制芯片组</a:t>
            </a:r>
            <a:r>
              <a:rPr lang="zh-CN" altLang="zh-CN" sz="2400" dirty="0"/>
              <a:t>”，简称“</a:t>
            </a:r>
            <a:r>
              <a:rPr lang="zh-CN" altLang="zh-CN" sz="2400" dirty="0">
                <a:solidFill>
                  <a:srgbClr val="0000FF"/>
                </a:solidFill>
              </a:rPr>
              <a:t>芯片组</a:t>
            </a:r>
            <a:r>
              <a:rPr lang="zh-CN" altLang="zh-CN" sz="2400" dirty="0"/>
              <a:t>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在现代</a:t>
            </a:r>
            <a:r>
              <a:rPr lang="en-US" altLang="zh-CN" sz="2400" dirty="0"/>
              <a:t>Intel x86</a:t>
            </a:r>
            <a:r>
              <a:rPr lang="zh-CN" altLang="zh-CN" sz="2400" dirty="0"/>
              <a:t>处理器系统中，所有外部设备都通过</a:t>
            </a:r>
            <a:r>
              <a:rPr lang="en-US" altLang="zh-CN" sz="2400" dirty="0">
                <a:solidFill>
                  <a:srgbClr val="CC0099"/>
                </a:solidFill>
              </a:rPr>
              <a:t>PCI</a:t>
            </a:r>
            <a:r>
              <a:rPr lang="zh-CN" altLang="zh-CN" sz="2400" dirty="0">
                <a:solidFill>
                  <a:srgbClr val="CC0099"/>
                </a:solidFill>
              </a:rPr>
              <a:t>总线</a:t>
            </a:r>
            <a:r>
              <a:rPr lang="zh-CN" altLang="zh-CN" sz="2400" dirty="0"/>
              <a:t>进行管理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27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南北桥结构的单通道内存系统设计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590550" y="960909"/>
            <a:ext cx="8445946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FF6600"/>
                </a:solidFill>
                <a:latin typeface="+mn-lt"/>
              </a:rPr>
              <a:t>南北</a:t>
            </a:r>
            <a:r>
              <a:rPr lang="zh-CN" altLang="en-US" kern="0" dirty="0">
                <a:solidFill>
                  <a:srgbClr val="FF6600"/>
                </a:solidFill>
                <a:latin typeface="+mn-lt"/>
              </a:rPr>
              <a:t>桥</a:t>
            </a:r>
            <a:r>
              <a:rPr lang="zh-CN" altLang="en-US" kern="0" dirty="0" smtClean="0">
                <a:solidFill>
                  <a:srgbClr val="FF6600"/>
                </a:solidFill>
                <a:latin typeface="+mn-lt"/>
              </a:rPr>
              <a:t>结构简介：</a:t>
            </a:r>
            <a:endParaRPr lang="zh-CN" altLang="en-US" kern="0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0002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4896625"/>
          </a:xfrm>
        </p:spPr>
        <p:txBody>
          <a:bodyPr/>
          <a:lstStyle/>
          <a:p>
            <a:r>
              <a:rPr lang="zh-CN" altLang="zh-CN" sz="2400" dirty="0" smtClean="0"/>
              <a:t>芯片</a:t>
            </a:r>
            <a:r>
              <a:rPr lang="zh-CN" altLang="zh-CN" sz="2400" dirty="0"/>
              <a:t>组中的</a:t>
            </a:r>
            <a:r>
              <a:rPr lang="zh-CN" altLang="zh-CN" sz="2400" dirty="0">
                <a:solidFill>
                  <a:srgbClr val="FF0000"/>
                </a:solidFill>
              </a:rPr>
              <a:t>北桥</a:t>
            </a:r>
            <a:r>
              <a:rPr lang="zh-CN" altLang="zh-CN" sz="2400" dirty="0"/>
              <a:t>（</a:t>
            </a:r>
            <a:r>
              <a:rPr lang="en-US" altLang="zh-CN" sz="2400" dirty="0"/>
              <a:t>North Bridge</a:t>
            </a:r>
            <a:r>
              <a:rPr lang="zh-CN" altLang="zh-CN" sz="2400" dirty="0"/>
              <a:t>）芯片用于连接</a:t>
            </a:r>
            <a:r>
              <a:rPr lang="zh-CN" altLang="zh-CN" sz="2400" dirty="0">
                <a:solidFill>
                  <a:srgbClr val="0000FF"/>
                </a:solidFill>
              </a:rPr>
              <a:t>快速设备</a:t>
            </a:r>
            <a:r>
              <a:rPr lang="zh-CN" altLang="zh-CN" sz="2400" dirty="0"/>
              <a:t>，如</a:t>
            </a:r>
            <a:r>
              <a:rPr lang="zh-CN" altLang="zh-CN" sz="2400" dirty="0">
                <a:solidFill>
                  <a:srgbClr val="0000FF"/>
                </a:solidFill>
              </a:rPr>
              <a:t>显卡</a:t>
            </a:r>
            <a:r>
              <a:rPr lang="zh-CN" altLang="zh-CN" sz="2400" dirty="0"/>
              <a:t>和</a:t>
            </a:r>
            <a:r>
              <a:rPr lang="zh-CN" altLang="zh-CN" sz="2400" dirty="0">
                <a:solidFill>
                  <a:srgbClr val="0000FF"/>
                </a:solidFill>
              </a:rPr>
              <a:t>内存条</a:t>
            </a:r>
            <a:r>
              <a:rPr lang="zh-CN" altLang="zh-CN" sz="2400" dirty="0"/>
              <a:t>，并形成</a:t>
            </a:r>
            <a:r>
              <a:rPr lang="en-US" altLang="zh-CN" sz="2400" dirty="0">
                <a:solidFill>
                  <a:srgbClr val="0000FF"/>
                </a:solidFill>
              </a:rPr>
              <a:t>PCI</a:t>
            </a:r>
            <a:r>
              <a:rPr lang="zh-CN" altLang="zh-CN" sz="2400" dirty="0">
                <a:solidFill>
                  <a:srgbClr val="0000FF"/>
                </a:solidFill>
              </a:rPr>
              <a:t>总线</a:t>
            </a:r>
            <a:r>
              <a:rPr lang="zh-CN" altLang="zh-CN" sz="2400" dirty="0" smtClean="0"/>
              <a:t>。北</a:t>
            </a:r>
            <a:r>
              <a:rPr lang="zh-CN" altLang="zh-CN" sz="2400" dirty="0"/>
              <a:t>桥</a:t>
            </a:r>
            <a:r>
              <a:rPr lang="zh-CN" altLang="zh-CN" sz="2400" dirty="0" smtClean="0"/>
              <a:t>芯片通常包含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zh-CN" sz="2400" dirty="0" smtClean="0">
                <a:solidFill>
                  <a:srgbClr val="CC0099"/>
                </a:solidFill>
              </a:rPr>
              <a:t>存储控制器</a:t>
            </a:r>
            <a:endParaRPr lang="en-US" altLang="zh-CN" sz="2400" dirty="0" smtClean="0">
              <a:solidFill>
                <a:srgbClr val="CC0099"/>
              </a:solidFill>
            </a:endParaRPr>
          </a:p>
          <a:p>
            <a:pPr lvl="1"/>
            <a:r>
              <a:rPr lang="zh-CN" altLang="zh-CN" sz="2400" dirty="0" smtClean="0"/>
              <a:t>图形</a:t>
            </a:r>
            <a:r>
              <a:rPr lang="zh-CN" altLang="zh-CN" sz="2400" dirty="0"/>
              <a:t>控制器（集成显卡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用于</a:t>
            </a:r>
            <a:r>
              <a:rPr lang="zh-CN" altLang="zh-CN" sz="2400" dirty="0"/>
              <a:t>连接独立显卡的高速接口（比如</a:t>
            </a:r>
            <a:r>
              <a:rPr lang="en-US" altLang="zh-CN" sz="2400" dirty="0"/>
              <a:t>AGP</a:t>
            </a:r>
            <a:r>
              <a:rPr lang="zh-CN" altLang="zh-CN" sz="2400" dirty="0"/>
              <a:t>接口或</a:t>
            </a:r>
            <a:r>
              <a:rPr lang="en-US" altLang="zh-CN" sz="2400" dirty="0"/>
              <a:t>PCI Express</a:t>
            </a:r>
            <a:r>
              <a:rPr lang="zh-CN" altLang="zh-CN" sz="2400" dirty="0"/>
              <a:t>×</a:t>
            </a:r>
            <a:r>
              <a:rPr lang="en-US" altLang="zh-CN" sz="2400" dirty="0"/>
              <a:t>16</a:t>
            </a:r>
            <a:r>
              <a:rPr lang="zh-CN" altLang="zh-CN" sz="2400" dirty="0"/>
              <a:t>接口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HOST</a:t>
            </a:r>
            <a:r>
              <a:rPr lang="zh-CN" altLang="zh-CN" sz="2400" dirty="0" smtClean="0"/>
              <a:t>主桥</a:t>
            </a:r>
            <a:endParaRPr lang="en-US" altLang="zh-CN" sz="2400" dirty="0" smtClean="0"/>
          </a:p>
          <a:p>
            <a:pPr lvl="2"/>
            <a:r>
              <a:rPr lang="zh-CN" altLang="zh-CN" dirty="0" smtClean="0">
                <a:solidFill>
                  <a:srgbClr val="0000FF"/>
                </a:solidFill>
              </a:rPr>
              <a:t>隔离</a:t>
            </a:r>
            <a:r>
              <a:rPr lang="zh-CN" altLang="zh-CN" dirty="0"/>
              <a:t>处理器系统的</a:t>
            </a:r>
            <a:r>
              <a:rPr lang="zh-CN" altLang="zh-CN" dirty="0">
                <a:solidFill>
                  <a:srgbClr val="FF0000"/>
                </a:solidFill>
              </a:rPr>
              <a:t>存储器域</a:t>
            </a:r>
            <a:r>
              <a:rPr lang="zh-CN" altLang="zh-CN" dirty="0"/>
              <a:t>与</a:t>
            </a:r>
            <a:r>
              <a:rPr lang="en-US" altLang="zh-CN" dirty="0">
                <a:solidFill>
                  <a:srgbClr val="FF0000"/>
                </a:solidFill>
              </a:rPr>
              <a:t>PCI</a:t>
            </a:r>
            <a:r>
              <a:rPr lang="zh-CN" altLang="zh-CN" dirty="0">
                <a:solidFill>
                  <a:srgbClr val="FF0000"/>
                </a:solidFill>
              </a:rPr>
              <a:t>总线域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完成</a:t>
            </a:r>
            <a:r>
              <a:rPr lang="en-US" altLang="zh-CN" dirty="0">
                <a:solidFill>
                  <a:srgbClr val="FF0000"/>
                </a:solidFill>
              </a:rPr>
              <a:t>PCI</a:t>
            </a:r>
            <a:r>
              <a:rPr lang="zh-CN" altLang="zh-CN" dirty="0">
                <a:solidFill>
                  <a:srgbClr val="FF0000"/>
                </a:solidFill>
              </a:rPr>
              <a:t>总线地址</a:t>
            </a:r>
            <a:r>
              <a:rPr lang="zh-CN" altLang="zh-CN" dirty="0"/>
              <a:t>到</a:t>
            </a:r>
            <a:r>
              <a:rPr lang="zh-CN" altLang="zh-CN" dirty="0">
                <a:solidFill>
                  <a:srgbClr val="FF0000"/>
                </a:solidFill>
              </a:rPr>
              <a:t>存储区域地址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0000FF"/>
                </a:solidFill>
              </a:rPr>
              <a:t>转换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2"/>
            <a:r>
              <a:rPr lang="zh-CN" altLang="zh-CN" dirty="0" smtClean="0">
                <a:solidFill>
                  <a:srgbClr val="0000FF"/>
                </a:solidFill>
              </a:rPr>
              <a:t>管理</a:t>
            </a:r>
            <a:r>
              <a:rPr lang="en-US" altLang="zh-CN" dirty="0">
                <a:solidFill>
                  <a:srgbClr val="FF0000"/>
                </a:solidFill>
              </a:rPr>
              <a:t>PCI</a:t>
            </a:r>
            <a:r>
              <a:rPr lang="zh-CN" altLang="zh-CN" dirty="0">
                <a:solidFill>
                  <a:srgbClr val="FF0000"/>
                </a:solidFill>
              </a:rPr>
              <a:t>总线域</a:t>
            </a:r>
            <a:r>
              <a:rPr lang="zh-CN" altLang="zh-CN" dirty="0" smtClean="0"/>
              <a:t>，完成</a:t>
            </a:r>
            <a:r>
              <a:rPr lang="zh-CN" altLang="zh-CN" dirty="0">
                <a:solidFill>
                  <a:srgbClr val="008000"/>
                </a:solidFill>
              </a:rPr>
              <a:t>处理器</a:t>
            </a:r>
            <a:r>
              <a:rPr lang="zh-CN" altLang="zh-CN" dirty="0"/>
              <a:t>与</a:t>
            </a:r>
            <a:r>
              <a:rPr lang="en-US" altLang="zh-CN" dirty="0">
                <a:solidFill>
                  <a:srgbClr val="008000"/>
                </a:solidFill>
              </a:rPr>
              <a:t>PCI</a:t>
            </a:r>
            <a:r>
              <a:rPr lang="zh-CN" altLang="zh-CN" dirty="0">
                <a:solidFill>
                  <a:srgbClr val="008000"/>
                </a:solidFill>
              </a:rPr>
              <a:t>设备</a:t>
            </a:r>
            <a:r>
              <a:rPr lang="zh-CN" altLang="zh-CN" dirty="0"/>
              <a:t>间的</a:t>
            </a:r>
            <a:r>
              <a:rPr lang="zh-CN" altLang="zh-CN" dirty="0">
                <a:solidFill>
                  <a:srgbClr val="0000FF"/>
                </a:solidFill>
              </a:rPr>
              <a:t>数据交换</a:t>
            </a:r>
            <a:r>
              <a:rPr lang="zh-CN" altLang="zh-CN" dirty="0" smtClean="0"/>
              <a:t>。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28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南北桥结构的单通道内存系统设计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590550" y="960909"/>
            <a:ext cx="8445946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FF6600"/>
                </a:solidFill>
                <a:latin typeface="+mn-lt"/>
              </a:rPr>
              <a:t>南北</a:t>
            </a:r>
            <a:r>
              <a:rPr lang="zh-CN" altLang="en-US" kern="0" dirty="0">
                <a:solidFill>
                  <a:srgbClr val="FF6600"/>
                </a:solidFill>
                <a:latin typeface="+mn-lt"/>
              </a:rPr>
              <a:t>桥</a:t>
            </a:r>
            <a:r>
              <a:rPr lang="zh-CN" altLang="en-US" kern="0" dirty="0" smtClean="0">
                <a:solidFill>
                  <a:srgbClr val="FF6600"/>
                </a:solidFill>
                <a:latin typeface="+mn-lt"/>
              </a:rPr>
              <a:t>结构简介：</a:t>
            </a:r>
            <a:endParaRPr lang="zh-CN" altLang="en-US" kern="0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3177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4896625"/>
          </a:xfrm>
        </p:spPr>
        <p:txBody>
          <a:bodyPr/>
          <a:lstStyle/>
          <a:p>
            <a:r>
              <a:rPr lang="zh-CN" altLang="zh-CN" sz="2400" dirty="0" smtClean="0"/>
              <a:t>芯片</a:t>
            </a:r>
            <a:r>
              <a:rPr lang="zh-CN" altLang="zh-CN" sz="2400" dirty="0"/>
              <a:t>组中的</a:t>
            </a:r>
            <a:r>
              <a:rPr lang="zh-CN" altLang="zh-CN" sz="2400" dirty="0">
                <a:solidFill>
                  <a:srgbClr val="FF0000"/>
                </a:solidFill>
              </a:rPr>
              <a:t>南桥</a:t>
            </a:r>
            <a:r>
              <a:rPr lang="zh-CN" altLang="zh-CN" sz="2400" dirty="0"/>
              <a:t>（</a:t>
            </a:r>
            <a:r>
              <a:rPr lang="en-US" altLang="zh-CN" sz="2400" dirty="0"/>
              <a:t>South Bridge</a:t>
            </a:r>
            <a:r>
              <a:rPr lang="zh-CN" altLang="zh-CN" sz="2400" dirty="0"/>
              <a:t>）芯片用于连接</a:t>
            </a:r>
            <a:r>
              <a:rPr lang="zh-CN" altLang="zh-CN" sz="2400" dirty="0">
                <a:solidFill>
                  <a:srgbClr val="0000FF"/>
                </a:solidFill>
              </a:rPr>
              <a:t>慢速设备</a:t>
            </a:r>
            <a:r>
              <a:rPr lang="zh-CN" altLang="zh-CN" sz="2400" dirty="0"/>
              <a:t>。因此，南桥芯片中通常包含一些相对较慢的接口，</a:t>
            </a:r>
            <a:r>
              <a:rPr lang="zh-CN" altLang="zh-CN" sz="2400" dirty="0" smtClean="0"/>
              <a:t>比如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硬盘接口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USB</a:t>
            </a:r>
            <a:r>
              <a:rPr lang="zh-CN" altLang="zh-CN" sz="2400" dirty="0" smtClean="0"/>
              <a:t>接口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以太网接口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音频接口</a:t>
            </a:r>
            <a:endParaRPr lang="en-US" altLang="zh-CN" sz="2400" dirty="0" smtClean="0"/>
          </a:p>
          <a:p>
            <a:pPr lvl="1"/>
            <a:r>
              <a:rPr lang="zh-CN" altLang="zh-CN" sz="2400" dirty="0" smtClean="0">
                <a:solidFill>
                  <a:srgbClr val="CC0099"/>
                </a:solidFill>
              </a:rPr>
              <a:t>中断控制器</a:t>
            </a:r>
            <a:endParaRPr lang="zh-CN" altLang="zh-CN" sz="2400" dirty="0">
              <a:solidFill>
                <a:srgbClr val="CC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29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南北桥结构的单通道内存系统设计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590550" y="960909"/>
            <a:ext cx="8445946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FF6600"/>
                </a:solidFill>
                <a:latin typeface="+mn-lt"/>
              </a:rPr>
              <a:t>南北</a:t>
            </a:r>
            <a:r>
              <a:rPr lang="zh-CN" altLang="en-US" kern="0" dirty="0">
                <a:solidFill>
                  <a:srgbClr val="FF6600"/>
                </a:solidFill>
                <a:latin typeface="+mn-lt"/>
              </a:rPr>
              <a:t>桥</a:t>
            </a:r>
            <a:r>
              <a:rPr lang="zh-CN" altLang="en-US" kern="0" dirty="0" smtClean="0">
                <a:solidFill>
                  <a:srgbClr val="FF6600"/>
                </a:solidFill>
                <a:latin typeface="+mn-lt"/>
              </a:rPr>
              <a:t>结构简介：</a:t>
            </a:r>
            <a:endParaRPr lang="zh-CN" altLang="en-US" kern="0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7285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ea typeface="黑体" pitchFamily="2" charset="-122"/>
              </a:rPr>
              <a:t>微机原理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及</a:t>
            </a:r>
            <a:r>
              <a:rPr lang="zh-CN" altLang="en-US" dirty="0">
                <a:solidFill>
                  <a:srgbClr val="FFFF00"/>
                </a:solidFill>
                <a:ea typeface="黑体" pitchFamily="2" charset="-122"/>
              </a:rPr>
              <a:t>接口</a:t>
            </a:r>
            <a:r>
              <a:rPr lang="zh-CN" altLang="en-US" dirty="0" smtClean="0">
                <a:solidFill>
                  <a:srgbClr val="FFFF00"/>
                </a:solidFill>
                <a:ea typeface="黑体" pitchFamily="2" charset="-122"/>
              </a:rPr>
              <a:t>技术</a:t>
            </a:r>
            <a:r>
              <a:rPr lang="en-US" altLang="zh-CN" dirty="0" smtClean="0">
                <a:solidFill>
                  <a:srgbClr val="FFFF00"/>
                </a:solidFill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FFFF00"/>
                </a:solidFill>
                <a:ea typeface="黑体" pitchFamily="2" charset="-122"/>
              </a:rPr>
            </a:br>
            <a:r>
              <a:rPr lang="zh-CN" altLang="en-US" dirty="0" smtClean="0">
                <a:ea typeface="黑体" pitchFamily="2" charset="-122"/>
              </a:rPr>
              <a:t>第</a:t>
            </a:r>
            <a:r>
              <a:rPr lang="en-US" altLang="zh-CN" sz="7200" dirty="0">
                <a:ea typeface="黑体" pitchFamily="2" charset="-122"/>
              </a:rPr>
              <a:t>5</a:t>
            </a:r>
            <a:r>
              <a:rPr lang="zh-CN" altLang="en-US" dirty="0">
                <a:ea typeface="黑体" pitchFamily="2" charset="-122"/>
              </a:rPr>
              <a:t>章  存储</a:t>
            </a:r>
            <a:r>
              <a:rPr lang="zh-CN" altLang="en-US" dirty="0" smtClean="0">
                <a:ea typeface="黑体" pitchFamily="2" charset="-122"/>
              </a:rPr>
              <a:t>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825" y="4357051"/>
            <a:ext cx="8740775" cy="728133"/>
          </a:xfrm>
        </p:spPr>
        <p:txBody>
          <a:bodyPr/>
          <a:lstStyle/>
          <a:p>
            <a:r>
              <a:rPr lang="en-US" altLang="zh-CN" dirty="0" smtClean="0"/>
              <a:t>5.4  Intel 16/32/64</a:t>
            </a:r>
            <a:r>
              <a:rPr lang="zh-CN" altLang="en-US" dirty="0" smtClean="0"/>
              <a:t>位微机系统的主存设计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250825" y="5077131"/>
            <a:ext cx="8740775" cy="6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600" b="1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1pPr>
            <a:lvl2pPr marL="62865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sz="3200" dirty="0">
                <a:solidFill>
                  <a:srgbClr val="C00000"/>
                </a:solidFill>
              </a:rPr>
              <a:t>5.4.1  16</a:t>
            </a:r>
            <a:r>
              <a:rPr lang="zh-CN" altLang="en-US" sz="3200" dirty="0">
                <a:solidFill>
                  <a:srgbClr val="C00000"/>
                </a:solidFill>
              </a:rPr>
              <a:t>位</a:t>
            </a:r>
            <a:r>
              <a:rPr lang="zh-CN" altLang="zh-CN" sz="3200" dirty="0">
                <a:solidFill>
                  <a:srgbClr val="C00000"/>
                </a:solidFill>
              </a:rPr>
              <a:t>系统主存及接口设计</a:t>
            </a:r>
            <a:endParaRPr lang="zh-CN" altLang="en-US" sz="32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59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5256584"/>
          </a:xfrm>
        </p:spPr>
        <p:txBody>
          <a:bodyPr/>
          <a:lstStyle/>
          <a:p>
            <a:r>
              <a:rPr lang="zh-CN" altLang="zh-CN" sz="2400" dirty="0">
                <a:solidFill>
                  <a:srgbClr val="0000FF"/>
                </a:solidFill>
              </a:rPr>
              <a:t>南北桥结构</a:t>
            </a:r>
            <a:r>
              <a:rPr lang="zh-CN" altLang="zh-CN" sz="2400" dirty="0"/>
              <a:t>进一步发展，</a:t>
            </a:r>
            <a:r>
              <a:rPr lang="zh-CN" altLang="zh-CN" sz="2400" dirty="0">
                <a:solidFill>
                  <a:srgbClr val="FF0000"/>
                </a:solidFill>
              </a:rPr>
              <a:t>北桥</a:t>
            </a:r>
            <a:r>
              <a:rPr lang="zh-CN" altLang="zh-CN" sz="2400" dirty="0"/>
              <a:t>升级为</a:t>
            </a:r>
            <a:r>
              <a:rPr lang="en-US" altLang="zh-CN" sz="2400" dirty="0">
                <a:solidFill>
                  <a:srgbClr val="FF0000"/>
                </a:solidFill>
              </a:rPr>
              <a:t>MCH</a:t>
            </a:r>
            <a:r>
              <a:rPr lang="zh-CN" altLang="zh-CN" sz="2400" dirty="0"/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M</a:t>
            </a:r>
            <a:r>
              <a:rPr lang="en-US" altLang="zh-CN" sz="2400" dirty="0"/>
              <a:t>emory 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en-US" altLang="zh-CN" sz="2400" dirty="0"/>
              <a:t>ontroller </a:t>
            </a:r>
            <a:r>
              <a:rPr lang="en-US" altLang="zh-CN" sz="2400" dirty="0">
                <a:solidFill>
                  <a:srgbClr val="FF0000"/>
                </a:solidFill>
              </a:rPr>
              <a:t>H</a:t>
            </a:r>
            <a:r>
              <a:rPr lang="en-US" altLang="zh-CN" sz="2400" dirty="0"/>
              <a:t>ub</a:t>
            </a:r>
            <a:r>
              <a:rPr lang="zh-CN" altLang="zh-CN" sz="2400" dirty="0"/>
              <a:t>），</a:t>
            </a:r>
            <a:r>
              <a:rPr lang="zh-CN" altLang="zh-CN" sz="2400" dirty="0">
                <a:solidFill>
                  <a:srgbClr val="FF0000"/>
                </a:solidFill>
              </a:rPr>
              <a:t>南桥</a:t>
            </a:r>
            <a:r>
              <a:rPr lang="zh-CN" altLang="zh-CN" sz="2400" dirty="0"/>
              <a:t>升级为</a:t>
            </a:r>
            <a:r>
              <a:rPr lang="en-US" altLang="zh-CN" sz="2400" dirty="0">
                <a:solidFill>
                  <a:srgbClr val="FF0000"/>
                </a:solidFill>
              </a:rPr>
              <a:t>ICH</a:t>
            </a:r>
            <a:r>
              <a:rPr lang="zh-CN" altLang="zh-CN" sz="2400" dirty="0"/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I</a:t>
            </a:r>
            <a:r>
              <a:rPr lang="en-US" altLang="zh-CN" sz="2400" dirty="0"/>
              <a:t>/O 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en-US" altLang="zh-CN" sz="2400" dirty="0"/>
              <a:t>ontroller </a:t>
            </a:r>
            <a:r>
              <a:rPr lang="en-US" altLang="zh-CN" sz="2400" dirty="0">
                <a:solidFill>
                  <a:srgbClr val="FF0000"/>
                </a:solidFill>
              </a:rPr>
              <a:t>H</a:t>
            </a:r>
            <a:r>
              <a:rPr lang="en-US" altLang="zh-CN" sz="2400" dirty="0"/>
              <a:t>ub</a:t>
            </a:r>
            <a:r>
              <a:rPr lang="zh-CN" altLang="zh-CN" sz="2400" dirty="0"/>
              <a:t>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MCH</a:t>
            </a:r>
            <a:r>
              <a:rPr lang="zh-CN" altLang="zh-CN" sz="2400" dirty="0"/>
              <a:t>中集成了</a:t>
            </a:r>
            <a:r>
              <a:rPr lang="zh-CN" altLang="zh-CN" sz="2400" dirty="0">
                <a:solidFill>
                  <a:srgbClr val="CC0099"/>
                </a:solidFill>
              </a:rPr>
              <a:t>存储控器制器</a:t>
            </a:r>
            <a:r>
              <a:rPr lang="zh-CN" altLang="zh-CN" sz="2400" dirty="0"/>
              <a:t>和</a:t>
            </a:r>
            <a:r>
              <a:rPr lang="en-US" altLang="zh-CN" sz="2400" dirty="0">
                <a:solidFill>
                  <a:srgbClr val="CC0099"/>
                </a:solidFill>
              </a:rPr>
              <a:t>HOST-to-</a:t>
            </a:r>
            <a:r>
              <a:rPr lang="en-US" altLang="zh-CN" sz="2400" dirty="0" err="1">
                <a:solidFill>
                  <a:srgbClr val="CC0099"/>
                </a:solidFill>
              </a:rPr>
              <a:t>PCIe</a:t>
            </a:r>
            <a:r>
              <a:rPr lang="zh-CN" altLang="zh-CN" sz="2400" dirty="0">
                <a:solidFill>
                  <a:srgbClr val="CC0099"/>
                </a:solidFill>
              </a:rPr>
              <a:t>主桥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集成了</a:t>
            </a:r>
            <a:r>
              <a:rPr lang="zh-CN" altLang="zh-CN" sz="2400" dirty="0" smtClean="0">
                <a:solidFill>
                  <a:srgbClr val="0000FF"/>
                </a:solidFill>
              </a:rPr>
              <a:t>图形</a:t>
            </a:r>
            <a:r>
              <a:rPr lang="zh-CN" altLang="zh-CN" sz="2400" dirty="0">
                <a:solidFill>
                  <a:srgbClr val="0000FF"/>
                </a:solidFill>
              </a:rPr>
              <a:t>控制器</a:t>
            </a:r>
            <a:r>
              <a:rPr lang="zh-CN" altLang="zh-CN" sz="2400" dirty="0"/>
              <a:t>（集成显卡）的</a:t>
            </a:r>
            <a:r>
              <a:rPr lang="en-US" altLang="zh-CN" sz="2400" dirty="0"/>
              <a:t>MCH</a:t>
            </a:r>
            <a:r>
              <a:rPr lang="zh-CN" altLang="zh-CN" sz="2400" dirty="0"/>
              <a:t>也称作</a:t>
            </a:r>
            <a:r>
              <a:rPr lang="en-US" altLang="zh-CN" sz="2400" dirty="0">
                <a:solidFill>
                  <a:srgbClr val="0000FF"/>
                </a:solidFill>
              </a:rPr>
              <a:t>GMCH</a:t>
            </a:r>
            <a:r>
              <a:rPr lang="zh-CN" altLang="zh-CN" sz="2400" dirty="0"/>
              <a:t>（</a:t>
            </a:r>
            <a:r>
              <a:rPr lang="en-US" altLang="zh-CN" sz="2400" dirty="0">
                <a:solidFill>
                  <a:srgbClr val="0000FF"/>
                </a:solidFill>
              </a:rPr>
              <a:t>G</a:t>
            </a:r>
            <a:r>
              <a:rPr lang="en-US" altLang="zh-CN" sz="2400" dirty="0"/>
              <a:t>raphics and </a:t>
            </a:r>
            <a:r>
              <a:rPr lang="en-US" altLang="zh-CN" sz="2400" dirty="0">
                <a:solidFill>
                  <a:srgbClr val="0000FF"/>
                </a:solidFill>
              </a:rPr>
              <a:t>M</a:t>
            </a:r>
            <a:r>
              <a:rPr lang="en-US" altLang="zh-CN" sz="2400" dirty="0"/>
              <a:t>emory 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en-US" altLang="zh-CN" sz="2400" dirty="0"/>
              <a:t>ontroller </a:t>
            </a:r>
            <a:r>
              <a:rPr lang="en-US" altLang="zh-CN" sz="2400" dirty="0">
                <a:solidFill>
                  <a:srgbClr val="0000FF"/>
                </a:solidFill>
              </a:rPr>
              <a:t>H</a:t>
            </a:r>
            <a:r>
              <a:rPr lang="en-US" altLang="zh-CN" sz="2400" dirty="0"/>
              <a:t>ub</a:t>
            </a:r>
            <a:r>
              <a:rPr lang="zh-CN" altLang="zh-CN" sz="2400" dirty="0"/>
              <a:t>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MCH</a:t>
            </a:r>
            <a:r>
              <a:rPr lang="zh-CN" altLang="zh-CN" sz="2400" dirty="0"/>
              <a:t>通过</a:t>
            </a:r>
            <a:r>
              <a:rPr lang="en-US" altLang="zh-CN" sz="2400" dirty="0"/>
              <a:t>Hub Link</a:t>
            </a:r>
            <a:r>
              <a:rPr lang="zh-CN" altLang="zh-CN" sz="2400" dirty="0"/>
              <a:t>总线或</a:t>
            </a:r>
            <a:r>
              <a:rPr lang="en-US" altLang="zh-CN" sz="2400" dirty="0"/>
              <a:t>DMI</a:t>
            </a:r>
            <a:r>
              <a:rPr lang="zh-CN" altLang="zh-CN" sz="2400" dirty="0"/>
              <a:t>（</a:t>
            </a:r>
            <a:r>
              <a:rPr lang="en-US" altLang="zh-CN" sz="2400" dirty="0"/>
              <a:t>Direct Media Interface</a:t>
            </a:r>
            <a:r>
              <a:rPr lang="zh-CN" altLang="zh-CN" sz="2400" dirty="0"/>
              <a:t>）接口与</a:t>
            </a:r>
            <a:r>
              <a:rPr lang="en-US" altLang="zh-CN" sz="2400" dirty="0"/>
              <a:t>ICH</a:t>
            </a:r>
            <a:r>
              <a:rPr lang="zh-CN" altLang="zh-CN" sz="2400" dirty="0"/>
              <a:t>相连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在</a:t>
            </a:r>
            <a:r>
              <a:rPr lang="en-US" altLang="zh-CN" sz="2400" dirty="0">
                <a:solidFill>
                  <a:srgbClr val="FF0000"/>
                </a:solidFill>
              </a:rPr>
              <a:t>ICH</a:t>
            </a:r>
            <a:r>
              <a:rPr lang="zh-CN" altLang="zh-CN" sz="2400" dirty="0"/>
              <a:t>中集成了一些相对低速的总线接口，</a:t>
            </a:r>
            <a:r>
              <a:rPr lang="zh-CN" altLang="zh-CN" sz="2400" dirty="0" smtClean="0"/>
              <a:t>如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AC’97</a:t>
            </a:r>
            <a:r>
              <a:rPr lang="zh-CN" altLang="zh-CN" sz="2400" dirty="0"/>
              <a:t>音频</a:t>
            </a:r>
            <a:r>
              <a:rPr lang="zh-CN" altLang="zh-CN" sz="2400" dirty="0" smtClean="0"/>
              <a:t>接口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LPC</a:t>
            </a:r>
            <a:r>
              <a:rPr lang="zh-CN" altLang="zh-CN" sz="2400" dirty="0"/>
              <a:t>（</a:t>
            </a:r>
            <a:r>
              <a:rPr lang="en-US" altLang="zh-CN" sz="2400" dirty="0"/>
              <a:t>Low Pin Count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硬盘</a:t>
            </a:r>
            <a:r>
              <a:rPr lang="zh-CN" altLang="zh-CN" sz="2400" dirty="0"/>
              <a:t>接口（</a:t>
            </a:r>
            <a:r>
              <a:rPr lang="en-US" altLang="zh-CN" sz="2400" dirty="0"/>
              <a:t>IDE</a:t>
            </a:r>
            <a:r>
              <a:rPr lang="zh-CN" altLang="zh-CN" sz="2400" dirty="0"/>
              <a:t>、</a:t>
            </a:r>
            <a:r>
              <a:rPr lang="en-US" altLang="zh-CN" sz="2400" dirty="0"/>
              <a:t>ATA</a:t>
            </a:r>
            <a:r>
              <a:rPr lang="zh-CN" altLang="zh-CN" sz="2400" dirty="0"/>
              <a:t>或</a:t>
            </a:r>
            <a:r>
              <a:rPr lang="en-US" altLang="zh-CN" sz="2400" dirty="0"/>
              <a:t>SATA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USB</a:t>
            </a:r>
            <a:r>
              <a:rPr lang="zh-CN" altLang="zh-CN" sz="2400" dirty="0" smtClean="0"/>
              <a:t>总线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低</a:t>
            </a:r>
            <a:r>
              <a:rPr lang="zh-CN" altLang="zh-CN" sz="2400" dirty="0"/>
              <a:t>带宽的</a:t>
            </a:r>
            <a:r>
              <a:rPr lang="en-US" altLang="zh-CN" sz="2400" dirty="0"/>
              <a:t>PCI Express</a:t>
            </a:r>
            <a:r>
              <a:rPr lang="zh-CN" altLang="zh-CN" sz="2400" dirty="0"/>
              <a:t>总线</a:t>
            </a:r>
            <a:r>
              <a:rPr lang="zh-CN" altLang="zh-CN" sz="2400" dirty="0" smtClean="0"/>
              <a:t>接口</a:t>
            </a:r>
            <a:endParaRPr lang="zh-CN" altLang="zh-CN" sz="2400" dirty="0">
              <a:solidFill>
                <a:srgbClr val="CC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30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南北桥结构的单通道内存系统设计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590550" y="960909"/>
            <a:ext cx="8445946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FF6600"/>
                </a:solidFill>
                <a:latin typeface="+mn-lt"/>
              </a:rPr>
              <a:t>南北</a:t>
            </a:r>
            <a:r>
              <a:rPr lang="zh-CN" altLang="en-US" kern="0" dirty="0">
                <a:solidFill>
                  <a:srgbClr val="FF6600"/>
                </a:solidFill>
                <a:latin typeface="+mn-lt"/>
              </a:rPr>
              <a:t>桥</a:t>
            </a:r>
            <a:r>
              <a:rPr lang="zh-CN" altLang="en-US" kern="0" dirty="0" smtClean="0">
                <a:solidFill>
                  <a:srgbClr val="FF6600"/>
                </a:solidFill>
                <a:latin typeface="+mn-lt"/>
              </a:rPr>
              <a:t>结构简介：</a:t>
            </a:r>
            <a:endParaRPr lang="zh-CN" altLang="en-US" kern="0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0910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0989"/>
            <a:ext cx="8362950" cy="4700420"/>
          </a:xfrm>
        </p:spPr>
        <p:txBody>
          <a:bodyPr/>
          <a:lstStyle/>
          <a:p>
            <a:r>
              <a:rPr lang="zh-CN" altLang="en-US" dirty="0" smtClean="0"/>
              <a:t>北桥芯片：</a:t>
            </a:r>
            <a:r>
              <a:rPr lang="en-US" altLang="zh-CN" dirty="0" smtClean="0">
                <a:solidFill>
                  <a:srgbClr val="0000FF"/>
                </a:solidFill>
              </a:rPr>
              <a:t>852GM GMCH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内部集成</a:t>
            </a:r>
            <a:r>
              <a:rPr lang="zh-CN" altLang="en-US" dirty="0" smtClean="0"/>
              <a:t>了</a:t>
            </a:r>
            <a:r>
              <a:rPr lang="zh-CN" altLang="zh-CN" dirty="0" smtClean="0">
                <a:solidFill>
                  <a:srgbClr val="CC0099"/>
                </a:solidFill>
              </a:rPr>
              <a:t>存储控制器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包含</a:t>
            </a:r>
            <a:r>
              <a:rPr lang="zh-CN" altLang="zh-CN" sz="2400" dirty="0"/>
              <a:t>了</a:t>
            </a:r>
            <a:r>
              <a:rPr lang="zh-CN" altLang="zh-CN" sz="2400" dirty="0">
                <a:solidFill>
                  <a:srgbClr val="008000"/>
                </a:solidFill>
              </a:rPr>
              <a:t>单</a:t>
            </a:r>
            <a:r>
              <a:rPr lang="zh-CN" altLang="zh-CN" sz="2400" dirty="0" smtClean="0">
                <a:solidFill>
                  <a:srgbClr val="008000"/>
                </a:solidFill>
              </a:rPr>
              <a:t>通道</a:t>
            </a:r>
            <a:r>
              <a:rPr lang="en-US" altLang="zh-CN" sz="2400" dirty="0" smtClean="0">
                <a:solidFill>
                  <a:srgbClr val="008000"/>
                </a:solidFill>
              </a:rPr>
              <a:t> DDR SDRAM </a:t>
            </a:r>
            <a:r>
              <a:rPr lang="zh-CN" altLang="zh-CN" sz="2400" dirty="0" smtClean="0">
                <a:solidFill>
                  <a:srgbClr val="008000"/>
                </a:solidFill>
              </a:rPr>
              <a:t>控制器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可以</a:t>
            </a:r>
            <a:r>
              <a:rPr lang="zh-CN" altLang="zh-CN" sz="2400" dirty="0"/>
              <a:t>直接连接</a:t>
            </a:r>
            <a:r>
              <a:rPr lang="en-US" altLang="zh-CN" sz="2400" dirty="0">
                <a:solidFill>
                  <a:srgbClr val="C00000"/>
                </a:solidFill>
              </a:rPr>
              <a:t>64</a:t>
            </a:r>
            <a:r>
              <a:rPr lang="zh-CN" altLang="zh-CN" sz="2400" dirty="0">
                <a:solidFill>
                  <a:srgbClr val="C00000"/>
                </a:solidFill>
              </a:rPr>
              <a:t>位</a:t>
            </a:r>
            <a:r>
              <a:rPr lang="zh-CN" altLang="zh-CN" sz="2400" dirty="0"/>
              <a:t>数据宽度的</a:t>
            </a:r>
            <a:r>
              <a:rPr lang="en-US" altLang="zh-CN" sz="2400" dirty="0">
                <a:solidFill>
                  <a:srgbClr val="C00000"/>
                </a:solidFill>
              </a:rPr>
              <a:t>DDR SDRAM</a:t>
            </a:r>
            <a:r>
              <a:rPr lang="zh-CN" altLang="zh-CN" sz="2400" dirty="0">
                <a:solidFill>
                  <a:srgbClr val="C00000"/>
                </a:solidFill>
              </a:rPr>
              <a:t>内存条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不</a:t>
            </a:r>
            <a:r>
              <a:rPr lang="zh-CN" altLang="zh-CN" sz="2400" dirty="0"/>
              <a:t>支持内存的检错与纠错，因此与其连接的内存条不需要提供校验位。</a:t>
            </a:r>
            <a:endParaRPr lang="en-US" altLang="zh-CN" sz="2400" dirty="0" smtClean="0"/>
          </a:p>
          <a:p>
            <a:r>
              <a:rPr lang="zh-CN" altLang="en-US" dirty="0" smtClean="0"/>
              <a:t>处理器：</a:t>
            </a:r>
            <a:r>
              <a:rPr lang="zh-CN" altLang="zh-CN" dirty="0" smtClean="0"/>
              <a:t>移动</a:t>
            </a:r>
            <a:r>
              <a:rPr lang="en-US" altLang="zh-CN" dirty="0" smtClean="0"/>
              <a:t> Pentium 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31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南北桥结构的单通道内存系统设计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590550" y="1104925"/>
            <a:ext cx="8445946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FF0066"/>
                </a:solidFill>
                <a:latin typeface="+mn-lt"/>
              </a:rPr>
              <a:t>本例具体配置情况：</a:t>
            </a:r>
            <a:endParaRPr lang="zh-CN" altLang="en-US" kern="0" dirty="0">
              <a:solidFill>
                <a:srgbClr val="FF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71391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32</a:t>
            </a:fld>
            <a:endParaRPr lang="en-US" altLang="zh-CN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557089"/>
              </p:ext>
            </p:extLst>
          </p:nvPr>
        </p:nvGraphicFramePr>
        <p:xfrm>
          <a:off x="251520" y="276572"/>
          <a:ext cx="7734820" cy="639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3" imgW="8124788" imgH="6715170" progId="Visio.Drawing.15">
                  <p:embed/>
                </p:oleObj>
              </mc:Choice>
              <mc:Fallback>
                <p:oleObj name="Visio" r:id="rId3" imgW="8124788" imgH="671517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276572"/>
                        <a:ext cx="7734820" cy="639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 bwMode="auto">
          <a:xfrm>
            <a:off x="8172400" y="332656"/>
            <a:ext cx="461665" cy="61926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zh-CN" sz="1800" dirty="0">
                <a:solidFill>
                  <a:srgbClr val="0000FF"/>
                </a:solidFill>
              </a:rPr>
              <a:t>具有单通道内存、基于南北桥结构芯片组的计算机系统框图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62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33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南北桥结构的单通道内存系统设计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362950" cy="5112649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PCI</a:t>
            </a:r>
            <a:r>
              <a:rPr lang="zh-CN" altLang="zh-CN" sz="2400" dirty="0">
                <a:solidFill>
                  <a:srgbClr val="0000FF"/>
                </a:solidFill>
              </a:rPr>
              <a:t>总线</a:t>
            </a:r>
            <a:r>
              <a:rPr lang="zh-CN" altLang="zh-CN" sz="2400" dirty="0"/>
              <a:t>为每个连接在它上面的设备（</a:t>
            </a:r>
            <a:r>
              <a:rPr lang="en-US" altLang="zh-CN" sz="2400" dirty="0"/>
              <a:t>Device</a:t>
            </a:r>
            <a:r>
              <a:rPr lang="zh-CN" altLang="zh-CN" sz="2400" dirty="0"/>
              <a:t>）定义一块</a:t>
            </a:r>
            <a:r>
              <a:rPr lang="zh-CN" altLang="zh-CN" sz="2400" dirty="0">
                <a:solidFill>
                  <a:srgbClr val="FF0000"/>
                </a:solidFill>
              </a:rPr>
              <a:t>配置空间</a:t>
            </a:r>
            <a:r>
              <a:rPr lang="zh-CN" altLang="zh-CN" sz="2400" dirty="0"/>
              <a:t>（</a:t>
            </a:r>
            <a:r>
              <a:rPr lang="en-US" altLang="zh-CN" sz="2400" dirty="0"/>
              <a:t>Configuration space</a:t>
            </a:r>
            <a:r>
              <a:rPr lang="zh-CN" altLang="zh-CN" sz="2400" dirty="0" smtClean="0"/>
              <a:t>），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其中</a:t>
            </a:r>
            <a:r>
              <a:rPr lang="zh-CN" altLang="zh-CN" sz="2400" dirty="0"/>
              <a:t>每个</a:t>
            </a:r>
            <a:r>
              <a:rPr lang="zh-CN" altLang="zh-CN" sz="2400" dirty="0">
                <a:solidFill>
                  <a:srgbClr val="CC0099"/>
                </a:solidFill>
              </a:rPr>
              <a:t>设备</a:t>
            </a:r>
            <a:r>
              <a:rPr lang="zh-CN" altLang="zh-CN" sz="2400" dirty="0"/>
              <a:t>可以有最多</a:t>
            </a:r>
            <a:r>
              <a:rPr lang="en-US" altLang="zh-CN" sz="2400" dirty="0">
                <a:solidFill>
                  <a:srgbClr val="0000FF"/>
                </a:solidFill>
              </a:rPr>
              <a:t>8</a:t>
            </a:r>
            <a:r>
              <a:rPr lang="zh-CN" altLang="zh-CN" sz="2400" dirty="0">
                <a:solidFill>
                  <a:srgbClr val="0000FF"/>
                </a:solidFill>
              </a:rPr>
              <a:t>个</a:t>
            </a:r>
            <a:r>
              <a:rPr lang="zh-CN" altLang="zh-CN" sz="2400" dirty="0">
                <a:solidFill>
                  <a:srgbClr val="CC0099"/>
                </a:solidFill>
              </a:rPr>
              <a:t>功能模块</a:t>
            </a:r>
            <a:r>
              <a:rPr lang="zh-CN" altLang="zh-CN" sz="2400" dirty="0"/>
              <a:t>（</a:t>
            </a:r>
            <a:r>
              <a:rPr lang="en-US" altLang="zh-CN" sz="2400" dirty="0"/>
              <a:t>Function</a:t>
            </a:r>
            <a:r>
              <a:rPr lang="zh-CN" altLang="zh-CN" sz="2400" dirty="0" smtClean="0"/>
              <a:t>），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而</a:t>
            </a:r>
            <a:r>
              <a:rPr lang="zh-CN" altLang="zh-CN" sz="2400" dirty="0"/>
              <a:t>每个</a:t>
            </a:r>
            <a:r>
              <a:rPr lang="zh-CN" altLang="zh-CN" sz="2400" dirty="0">
                <a:solidFill>
                  <a:srgbClr val="0000FF"/>
                </a:solidFill>
              </a:rPr>
              <a:t>功能模块</a:t>
            </a:r>
            <a:r>
              <a:rPr lang="zh-CN" altLang="zh-CN" sz="2400" dirty="0"/>
              <a:t>可以有</a:t>
            </a:r>
            <a:r>
              <a:rPr lang="en-US" altLang="zh-CN" sz="2400" dirty="0">
                <a:solidFill>
                  <a:srgbClr val="0000FF"/>
                </a:solidFill>
              </a:rPr>
              <a:t>256</a:t>
            </a:r>
            <a:r>
              <a:rPr lang="zh-CN" altLang="zh-CN" sz="2400" dirty="0">
                <a:solidFill>
                  <a:srgbClr val="0000FF"/>
                </a:solidFill>
              </a:rPr>
              <a:t>个</a:t>
            </a:r>
            <a:r>
              <a:rPr lang="en-US" altLang="zh-CN" sz="2400" dirty="0">
                <a:solidFill>
                  <a:srgbClr val="0000FF"/>
                </a:solidFill>
              </a:rPr>
              <a:t>8</a:t>
            </a:r>
            <a:r>
              <a:rPr lang="zh-CN" altLang="zh-CN" sz="2400" dirty="0">
                <a:solidFill>
                  <a:srgbClr val="0000FF"/>
                </a:solidFill>
              </a:rPr>
              <a:t>位</a:t>
            </a:r>
            <a:r>
              <a:rPr lang="zh-CN" altLang="zh-CN" sz="2400" dirty="0">
                <a:solidFill>
                  <a:srgbClr val="CC0099"/>
                </a:solidFill>
              </a:rPr>
              <a:t>控制寄存器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通过</a:t>
            </a:r>
            <a:r>
              <a:rPr lang="zh-CN" altLang="zh-CN" sz="2400" dirty="0"/>
              <a:t>读、写这些寄存器，就可以了解该设备当前的工作状态、控制该设备的工作方式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852GM </a:t>
            </a:r>
            <a:r>
              <a:rPr lang="en-US" altLang="zh-CN" sz="2400" dirty="0"/>
              <a:t>GMCH</a:t>
            </a:r>
            <a:r>
              <a:rPr lang="zh-CN" altLang="zh-CN" sz="2400" dirty="0"/>
              <a:t>内部的</a:t>
            </a:r>
            <a:r>
              <a:rPr lang="zh-CN" altLang="zh-CN" sz="2400" dirty="0">
                <a:solidFill>
                  <a:srgbClr val="008000"/>
                </a:solidFill>
              </a:rPr>
              <a:t>集成图形控制器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rgbClr val="008000"/>
                </a:solidFill>
              </a:rPr>
              <a:t>存储控制器</a:t>
            </a:r>
            <a:r>
              <a:rPr lang="zh-CN" altLang="zh-CN" sz="2400" dirty="0"/>
              <a:t>，以及</a:t>
            </a:r>
            <a:r>
              <a:rPr lang="zh-CN" altLang="zh-CN" sz="2400" dirty="0">
                <a:solidFill>
                  <a:srgbClr val="008000"/>
                </a:solidFill>
              </a:rPr>
              <a:t>南桥</a:t>
            </a:r>
            <a:r>
              <a:rPr lang="en-US" altLang="zh-CN" sz="2400" dirty="0">
                <a:solidFill>
                  <a:srgbClr val="008000"/>
                </a:solidFill>
              </a:rPr>
              <a:t>ICM4-M</a:t>
            </a:r>
            <a:r>
              <a:rPr lang="zh-CN" altLang="zh-CN" sz="2400" dirty="0">
                <a:solidFill>
                  <a:srgbClr val="008000"/>
                </a:solidFill>
              </a:rPr>
              <a:t>芯片</a:t>
            </a:r>
            <a:r>
              <a:rPr lang="zh-CN" altLang="zh-CN" sz="2400" dirty="0"/>
              <a:t>都是通过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zh-CN" sz="2400" dirty="0">
                <a:solidFill>
                  <a:srgbClr val="FF0000"/>
                </a:solidFill>
              </a:rPr>
              <a:t>号</a:t>
            </a:r>
            <a:r>
              <a:rPr lang="en-US" altLang="zh-CN" sz="2400" dirty="0">
                <a:solidFill>
                  <a:srgbClr val="FF0000"/>
                </a:solidFill>
              </a:rPr>
              <a:t>PCI</a:t>
            </a:r>
            <a:r>
              <a:rPr lang="zh-CN" altLang="zh-CN" sz="2400" dirty="0">
                <a:solidFill>
                  <a:srgbClr val="FF0000"/>
                </a:solidFill>
              </a:rPr>
              <a:t>总线</a:t>
            </a:r>
            <a:r>
              <a:rPr lang="zh-CN" altLang="zh-CN" sz="2400" dirty="0"/>
              <a:t>（</a:t>
            </a:r>
            <a:r>
              <a:rPr lang="en-US" altLang="zh-CN" sz="2400" dirty="0"/>
              <a:t>PCI bus #0</a:t>
            </a:r>
            <a:r>
              <a:rPr lang="zh-CN" altLang="zh-CN" sz="2400" dirty="0"/>
              <a:t>）相互连接的，所以</a:t>
            </a:r>
            <a:r>
              <a:rPr lang="en-US" altLang="zh-CN" sz="2400" dirty="0"/>
              <a:t>852GM GMCH</a:t>
            </a:r>
            <a:r>
              <a:rPr lang="zh-CN" altLang="zh-CN" sz="2400" dirty="0"/>
              <a:t>中的所有设备（包括存储控制器）都连接在</a:t>
            </a:r>
            <a:r>
              <a:rPr lang="en-US" altLang="zh-CN" sz="2400" dirty="0">
                <a:solidFill>
                  <a:srgbClr val="FF0000"/>
                </a:solidFill>
              </a:rPr>
              <a:t>PCI bus #0</a:t>
            </a:r>
            <a:r>
              <a:rPr lang="zh-CN" altLang="zh-CN" sz="2400" dirty="0"/>
              <a:t>上。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5820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34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南北桥结构的单通道内存系统设计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340768"/>
            <a:ext cx="8362950" cy="5040641"/>
          </a:xfrm>
        </p:spPr>
        <p:txBody>
          <a:bodyPr/>
          <a:lstStyle/>
          <a:p>
            <a:r>
              <a:rPr lang="en-US" altLang="zh-CN" sz="2400" dirty="0"/>
              <a:t>852GM GMCH</a:t>
            </a:r>
            <a:r>
              <a:rPr lang="zh-CN" altLang="zh-CN" sz="2400" dirty="0"/>
              <a:t>中有两个设备（</a:t>
            </a:r>
            <a:r>
              <a:rPr lang="en-US" altLang="zh-CN" sz="2400" dirty="0"/>
              <a:t>Device</a:t>
            </a:r>
            <a:r>
              <a:rPr lang="zh-CN" altLang="zh-CN" sz="2400" dirty="0"/>
              <a:t>）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Device </a:t>
            </a:r>
            <a:r>
              <a:rPr lang="en-US" altLang="zh-CN" sz="2400" dirty="0">
                <a:solidFill>
                  <a:srgbClr val="0000FF"/>
                </a:solidFill>
              </a:rPr>
              <a:t>#0</a:t>
            </a:r>
            <a:r>
              <a:rPr lang="zh-CN" altLang="zh-CN" sz="2400" dirty="0"/>
              <a:t>（</a:t>
            </a:r>
            <a:r>
              <a:rPr lang="en-US" altLang="zh-CN" sz="2400" dirty="0"/>
              <a:t>Host-Hub Interface Bridge/DDR SDRAM Controller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分成</a:t>
            </a:r>
            <a:r>
              <a:rPr lang="en-US" altLang="zh-CN" sz="2400" dirty="0"/>
              <a:t>3</a:t>
            </a:r>
            <a:r>
              <a:rPr lang="zh-CN" altLang="zh-CN" sz="2400" dirty="0"/>
              <a:t>个功能模块（</a:t>
            </a:r>
            <a:r>
              <a:rPr lang="en-US" altLang="zh-CN" sz="2400" dirty="0"/>
              <a:t>Function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lvl="2"/>
            <a:r>
              <a:rPr lang="en-US" altLang="zh-CN" dirty="0"/>
              <a:t>Function #0</a:t>
            </a:r>
            <a:r>
              <a:rPr lang="zh-CN" altLang="zh-CN" dirty="0"/>
              <a:t>（</a:t>
            </a:r>
            <a:r>
              <a:rPr lang="en-US" altLang="zh-CN" dirty="0"/>
              <a:t>Host Bridge Legacy Registers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Function </a:t>
            </a:r>
            <a:r>
              <a:rPr lang="en-US" altLang="zh-CN" dirty="0">
                <a:solidFill>
                  <a:srgbClr val="FF0000"/>
                </a:solidFill>
              </a:rPr>
              <a:t>#1</a:t>
            </a:r>
            <a:r>
              <a:rPr lang="zh-CN" altLang="zh-CN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DDR SDRAM Interface Registers</a:t>
            </a:r>
            <a:r>
              <a:rPr lang="zh-CN" altLang="zh-CN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Function </a:t>
            </a:r>
            <a:r>
              <a:rPr lang="en-US" altLang="zh-CN" dirty="0"/>
              <a:t>#3</a:t>
            </a:r>
            <a:r>
              <a:rPr lang="zh-CN" altLang="zh-CN" dirty="0"/>
              <a:t>（</a:t>
            </a:r>
            <a:r>
              <a:rPr lang="en-US" altLang="zh-CN" dirty="0"/>
              <a:t>Intel Reserved Registers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Device </a:t>
            </a:r>
            <a:r>
              <a:rPr lang="en-US" altLang="zh-CN" sz="2400" dirty="0">
                <a:solidFill>
                  <a:srgbClr val="0000FF"/>
                </a:solidFill>
              </a:rPr>
              <a:t>#2</a:t>
            </a:r>
            <a:r>
              <a:rPr lang="zh-CN" altLang="zh-CN" sz="2400" dirty="0"/>
              <a:t>（</a:t>
            </a:r>
            <a:r>
              <a:rPr lang="en-US" altLang="zh-CN" sz="2400" dirty="0"/>
              <a:t>Integrated Graphics Controller</a:t>
            </a:r>
            <a:r>
              <a:rPr lang="zh-CN" altLang="zh-CN" sz="2400" dirty="0"/>
              <a:t>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因此</a:t>
            </a:r>
            <a:r>
              <a:rPr lang="zh-CN" altLang="zh-CN" sz="2400" dirty="0"/>
              <a:t>，</a:t>
            </a:r>
            <a:r>
              <a:rPr lang="en-US" altLang="zh-CN" sz="2400" dirty="0"/>
              <a:t>852GM GMCH</a:t>
            </a:r>
            <a:r>
              <a:rPr lang="zh-CN" altLang="zh-CN" sz="2400" dirty="0"/>
              <a:t>中</a:t>
            </a:r>
            <a:r>
              <a:rPr lang="zh-CN" altLang="zh-CN" sz="2400" dirty="0" smtClean="0"/>
              <a:t>控制</a:t>
            </a:r>
            <a:r>
              <a:rPr lang="en-US" altLang="zh-CN" sz="2400" dirty="0" smtClean="0"/>
              <a:t> DDR SDRAM </a:t>
            </a:r>
            <a:r>
              <a:rPr lang="zh-CN" altLang="zh-CN" sz="2400" dirty="0" smtClean="0"/>
              <a:t>控制器</a:t>
            </a:r>
            <a:r>
              <a:rPr lang="zh-CN" altLang="zh-CN" sz="2400" dirty="0"/>
              <a:t>的寄存器</a:t>
            </a:r>
            <a:r>
              <a:rPr lang="zh-CN" altLang="zh-CN" sz="2400" dirty="0" smtClean="0"/>
              <a:t>在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Bus </a:t>
            </a:r>
            <a:r>
              <a:rPr lang="en-US" altLang="zh-CN" sz="2400" dirty="0">
                <a:solidFill>
                  <a:srgbClr val="FF0000"/>
                </a:solidFill>
              </a:rPr>
              <a:t>#0 Device #0 </a:t>
            </a:r>
            <a:r>
              <a:rPr lang="en-US" altLang="zh-CN" sz="2400" dirty="0" err="1">
                <a:solidFill>
                  <a:srgbClr val="FF0000"/>
                </a:solidFill>
              </a:rPr>
              <a:t>Fuction</a:t>
            </a:r>
            <a:r>
              <a:rPr lang="en-US" altLang="zh-CN" sz="2400" dirty="0">
                <a:solidFill>
                  <a:srgbClr val="FF0000"/>
                </a:solidFill>
              </a:rPr>
              <a:t> #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指定</a:t>
            </a:r>
            <a:r>
              <a:rPr lang="zh-CN" altLang="zh-CN" sz="2400" dirty="0"/>
              <a:t>的区域中。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7742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35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南北桥结构的单通道内存系统设计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340768"/>
            <a:ext cx="8362950" cy="5040641"/>
          </a:xfrm>
        </p:spPr>
        <p:txBody>
          <a:bodyPr/>
          <a:lstStyle/>
          <a:p>
            <a:r>
              <a:rPr lang="en-US" altLang="zh-CN" sz="2400" dirty="0">
                <a:solidFill>
                  <a:srgbClr val="CC0099"/>
                </a:solidFill>
              </a:rPr>
              <a:t>PCI</a:t>
            </a:r>
            <a:r>
              <a:rPr lang="zh-CN" altLang="en-US" sz="2400" dirty="0">
                <a:solidFill>
                  <a:srgbClr val="CC0099"/>
                </a:solidFill>
              </a:rPr>
              <a:t>总线</a:t>
            </a:r>
            <a:r>
              <a:rPr lang="en-US" altLang="zh-CN" sz="2400" dirty="0">
                <a:solidFill>
                  <a:srgbClr val="CC0099"/>
                </a:solidFill>
              </a:rPr>
              <a:t>0</a:t>
            </a:r>
            <a:r>
              <a:rPr lang="zh-CN" altLang="en-US" sz="2400" dirty="0"/>
              <a:t>上的</a:t>
            </a:r>
            <a:r>
              <a:rPr lang="zh-CN" altLang="en-US" sz="2400" dirty="0">
                <a:solidFill>
                  <a:srgbClr val="FF0000"/>
                </a:solidFill>
              </a:rPr>
              <a:t>存储控制器（</a:t>
            </a:r>
            <a:r>
              <a:rPr lang="en-US" altLang="zh-CN" sz="2400" dirty="0">
                <a:solidFill>
                  <a:srgbClr val="FF0000"/>
                </a:solidFill>
              </a:rPr>
              <a:t>Device #0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是一个比较特殊的</a:t>
            </a:r>
            <a:r>
              <a:rPr lang="en-US" altLang="zh-CN" sz="2400" dirty="0"/>
              <a:t>PCI</a:t>
            </a:r>
            <a:r>
              <a:rPr lang="zh-CN" altLang="en-US" sz="2400" dirty="0" smtClean="0"/>
              <a:t>设备：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除了</a:t>
            </a:r>
            <a:r>
              <a:rPr lang="zh-CN" altLang="en-US" sz="2400" dirty="0"/>
              <a:t>需要</a:t>
            </a:r>
            <a:r>
              <a:rPr lang="zh-CN" altLang="en-US" sz="2400" dirty="0" smtClean="0"/>
              <a:t>管理 </a:t>
            </a:r>
            <a:r>
              <a:rPr lang="en-US" altLang="zh-CN" sz="2400" dirty="0" smtClean="0"/>
              <a:t>DDR SDRAM </a:t>
            </a:r>
            <a:r>
              <a:rPr lang="zh-CN" altLang="en-US" sz="2400" dirty="0" smtClean="0"/>
              <a:t>内存条</a:t>
            </a:r>
            <a:r>
              <a:rPr lang="zh-CN" altLang="en-US" sz="2400" dirty="0"/>
              <a:t>之外，还管理整个存储器域的地址空间，包括</a:t>
            </a:r>
            <a:r>
              <a:rPr lang="en-US" altLang="zh-CN" sz="2400" dirty="0">
                <a:solidFill>
                  <a:srgbClr val="0000FF"/>
                </a:solidFill>
              </a:rPr>
              <a:t>PCI</a:t>
            </a:r>
            <a:r>
              <a:rPr lang="zh-CN" altLang="en-US" sz="2400" dirty="0">
                <a:solidFill>
                  <a:srgbClr val="0000FF"/>
                </a:solidFill>
              </a:rPr>
              <a:t>总线域地址空间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/>
              <a:t>Intel x86</a:t>
            </a:r>
            <a:r>
              <a:rPr lang="zh-CN" altLang="en-US" sz="2400" dirty="0"/>
              <a:t>处理器系统中，</a:t>
            </a:r>
            <a:r>
              <a:rPr lang="zh-CN" altLang="en-US" sz="2400" dirty="0">
                <a:solidFill>
                  <a:srgbClr val="008000"/>
                </a:solidFill>
              </a:rPr>
              <a:t>存储控制器</a:t>
            </a:r>
            <a:r>
              <a:rPr lang="zh-CN" altLang="en-US" sz="2400" dirty="0"/>
              <a:t>是管理</a:t>
            </a:r>
            <a:r>
              <a:rPr lang="zh-CN" altLang="en-US" sz="2400" dirty="0">
                <a:solidFill>
                  <a:srgbClr val="6600FF"/>
                </a:solidFill>
              </a:rPr>
              <a:t>存储域地址空间</a:t>
            </a:r>
            <a:r>
              <a:rPr lang="zh-CN" altLang="en-US" sz="2400" dirty="0"/>
              <a:t>的重要设备，因此，存储控制器中包含了大量与存储器空间相关的寄存器。</a:t>
            </a:r>
          </a:p>
          <a:p>
            <a:r>
              <a:rPr lang="en-US" altLang="zh-CN" sz="2400" dirty="0"/>
              <a:t>852GM GMCH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FF0000"/>
                </a:solidFill>
              </a:rPr>
              <a:t>存储器控制寄存器</a:t>
            </a:r>
            <a:r>
              <a:rPr lang="zh-CN" altLang="en-US" sz="2400" dirty="0"/>
              <a:t>共</a:t>
            </a:r>
            <a:r>
              <a:rPr lang="en-US" altLang="zh-CN" sz="2400" dirty="0">
                <a:solidFill>
                  <a:srgbClr val="0000FF"/>
                </a:solidFill>
              </a:rPr>
              <a:t>17</a:t>
            </a:r>
            <a:r>
              <a:rPr lang="zh-CN" altLang="en-US" sz="2400" dirty="0">
                <a:solidFill>
                  <a:srgbClr val="0000FF"/>
                </a:solidFill>
              </a:rPr>
              <a:t>个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位于 </a:t>
            </a:r>
            <a:r>
              <a:rPr lang="en-US" altLang="zh-CN" sz="2400" dirty="0" smtClean="0">
                <a:solidFill>
                  <a:srgbClr val="FF0000"/>
                </a:solidFill>
              </a:rPr>
              <a:t>PCI </a:t>
            </a:r>
            <a:r>
              <a:rPr lang="en-US" altLang="zh-CN" sz="2400" dirty="0">
                <a:solidFill>
                  <a:srgbClr val="FF0000"/>
                </a:solidFill>
              </a:rPr>
              <a:t>Bus #0 Device #0 </a:t>
            </a:r>
            <a:r>
              <a:rPr lang="en-US" altLang="zh-CN" sz="2400" dirty="0" err="1">
                <a:solidFill>
                  <a:srgbClr val="FF0000"/>
                </a:solidFill>
              </a:rPr>
              <a:t>Fuction</a:t>
            </a:r>
            <a:r>
              <a:rPr lang="en-US" altLang="zh-CN" sz="2400" dirty="0">
                <a:solidFill>
                  <a:srgbClr val="FF0000"/>
                </a:solidFill>
              </a:rPr>
              <a:t> #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配置空间</a:t>
            </a:r>
            <a:r>
              <a:rPr lang="zh-CN" altLang="en-US" sz="2400" dirty="0" smtClean="0"/>
              <a:t>中。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0416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79512" y="1027254"/>
            <a:ext cx="8784976" cy="43212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852GM GMCH</a:t>
            </a:r>
            <a:r>
              <a:rPr lang="zh-CN" altLang="zh-CN" sz="2000" dirty="0">
                <a:solidFill>
                  <a:srgbClr val="0000FF"/>
                </a:solidFill>
              </a:rPr>
              <a:t>存储控制器配置空间（</a:t>
            </a:r>
            <a:r>
              <a:rPr lang="en-US" altLang="zh-CN" sz="2000" dirty="0">
                <a:solidFill>
                  <a:srgbClr val="0000FF"/>
                </a:solidFill>
              </a:rPr>
              <a:t>PCI Bus #0</a:t>
            </a:r>
            <a:r>
              <a:rPr lang="zh-CN" altLang="zh-CN" sz="2000" dirty="0">
                <a:solidFill>
                  <a:srgbClr val="0000FF"/>
                </a:solidFill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</a:rPr>
              <a:t>Device #0</a:t>
            </a:r>
            <a:r>
              <a:rPr lang="zh-CN" altLang="zh-CN" sz="2000" dirty="0">
                <a:solidFill>
                  <a:srgbClr val="0000FF"/>
                </a:solidFill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</a:rPr>
              <a:t>Fuction</a:t>
            </a:r>
            <a:r>
              <a:rPr lang="en-US" altLang="zh-CN" sz="2000" dirty="0">
                <a:solidFill>
                  <a:srgbClr val="0000FF"/>
                </a:solidFill>
              </a:rPr>
              <a:t> #1</a:t>
            </a:r>
            <a:r>
              <a:rPr lang="zh-CN" altLang="zh-CN" sz="2000" dirty="0">
                <a:solidFill>
                  <a:srgbClr val="0000FF"/>
                </a:solidFill>
              </a:rPr>
              <a:t>）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36</a:t>
            </a:fld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22889"/>
              </p:ext>
            </p:extLst>
          </p:nvPr>
        </p:nvGraphicFramePr>
        <p:xfrm>
          <a:off x="179512" y="1412776"/>
          <a:ext cx="8784976" cy="50405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9701"/>
                <a:gridCol w="1082747"/>
                <a:gridCol w="1152128"/>
                <a:gridCol w="1152128"/>
                <a:gridCol w="2448272"/>
              </a:tblGrid>
              <a:tr h="26529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寄存器名</a:t>
                      </a:r>
                    </a:p>
                  </a:txBody>
                  <a:tcPr marL="36000" marR="3600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缩写</a:t>
                      </a:r>
                    </a:p>
                  </a:txBody>
                  <a:tcPr marL="36000" marR="3600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地址范围</a:t>
                      </a:r>
                    </a:p>
                  </a:txBody>
                  <a:tcPr marL="36000" marR="3600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</a:t>
                      </a:r>
                    </a:p>
                  </a:txBody>
                  <a:tcPr marL="36000" marR="3600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36000" marR="36000" marT="0" marB="0" anchor="ctr">
                    <a:solidFill>
                      <a:srgbClr val="CCFFFF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 Identification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00H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8086H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制造商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 Identification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02H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3584H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设备标识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PCI Command Register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PCICMD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04H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0006H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PCI Status Register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PCISTS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06H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0080H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记录设备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PCI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错误状态</a:t>
                      </a: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Revision Identification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08H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01H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的版本号</a:t>
                      </a: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Sub-Class Code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SUBC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0AH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80H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功能模块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的子类号</a:t>
                      </a: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Class Code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BCC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0BH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08H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功能模块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的基类号</a:t>
                      </a: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 Type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HDR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0EH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80H ,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“多功能设备”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Subsystem Vendor Identification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SVID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2CH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2DH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子系统生产商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Subsystem Identification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2EH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2FH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子系统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Capabilities Pointer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CAPPTR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FFCC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DRAM Row 0-3 Boundaries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DRB 0-3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40H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43H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设置每个行的地址上限</a:t>
                      </a: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DRAM Row 0-3 Attributes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 0-3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50H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7777H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设置每个行的页面大小</a:t>
                      </a: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DRAM Timing Register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DRT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60H</a:t>
                      </a:r>
                      <a:r>
                        <a:rPr lang="zh-CN" sz="16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63H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18004425H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内存访问时间控制</a:t>
                      </a: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</a:tr>
              <a:tr h="53058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DRAM Controller Power Management Control Register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PWRMG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68H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6BH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内存功耗管理</a:t>
                      </a: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Dram Controller Mode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DRC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70H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00000081H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内存模式管理</a:t>
                      </a: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</a:tr>
              <a:tr h="2652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DRAM Throttle Control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DTC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A0H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A3H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00000000H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rgbClr val="FFE1FF"/>
                    </a:solidFill>
                  </a:tcPr>
                </a:tc>
              </a:tr>
            </a:tbl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90550" y="44450"/>
            <a:ext cx="8229600" cy="523875"/>
          </a:xfrm>
        </p:spPr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南北桥结构的单通道内存系统设计</a:t>
            </a:r>
          </a:p>
        </p:txBody>
      </p:sp>
    </p:spTree>
    <p:extLst>
      <p:ext uri="{BB962C8B-B14F-4D97-AF65-F5344CB8AC3E}">
        <p14:creationId xmlns:p14="http://schemas.microsoft.com/office/powerpoint/2010/main" val="2285742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8000"/>
                </a:solidFill>
              </a:rPr>
              <a:t> 【</a:t>
            </a: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en-US" altLang="zh-CN" dirty="0">
                <a:solidFill>
                  <a:srgbClr val="008000"/>
                </a:solidFill>
              </a:rPr>
              <a:t>2】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37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98422"/>
              </p:ext>
            </p:extLst>
          </p:nvPr>
        </p:nvGraphicFramePr>
        <p:xfrm>
          <a:off x="179512" y="1124744"/>
          <a:ext cx="8856984" cy="51845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2128"/>
                <a:gridCol w="7704856"/>
              </a:tblGrid>
              <a:tr h="34563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</a:t>
                      </a: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</a:tr>
              <a:tr h="69127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tWRT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，写命令到读命令之间的延迟。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tWRT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（当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CL=2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时）；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：保留。</a:t>
                      </a: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</a:tr>
              <a:tr h="69127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tWR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，写操作完成后到其他命令（比如预充电命令）的延迟。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tWR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tWR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</a:tr>
              <a:tr h="69127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tWR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-RD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，写操作与紧跟其后的读操作之间的时间间隔。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：保留。</a:t>
                      </a: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</a:tr>
              <a:tr h="69127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tRD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-WR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，读操作与紧跟其后的写操作之间的时间间隔。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</a:tr>
              <a:tr h="69127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tRD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-RD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，读操作与紧跟其后的读操作之间的时间间隔。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保留。</a:t>
                      </a: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</a:tr>
              <a:tr h="103691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tRFC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：对同一行的刷新命令到激活命令之间的时间间隔。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001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010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011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101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110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111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620688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rgbClr val="0000FF"/>
                </a:solidFill>
              </a:rPr>
              <a:t>DRT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寄存器中各数据位的定义（单位：时钟周期数</a:t>
            </a:r>
            <a:r>
              <a:rPr lang="en-US" altLang="zh-CN" sz="2400" kern="100" dirty="0">
                <a:solidFill>
                  <a:srgbClr val="0000FF"/>
                </a:solidFill>
              </a:rPr>
              <a:t>T</a:t>
            </a:r>
            <a:r>
              <a:rPr lang="zh-CN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97942" y="170080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100" dirty="0">
                <a:solidFill>
                  <a:srgbClr val="CC0099"/>
                </a:solidFill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91791" y="239548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100" dirty="0" smtClean="0">
                <a:solidFill>
                  <a:srgbClr val="CC0099"/>
                </a:solidFill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44053" y="30689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100" dirty="0" smtClean="0">
                <a:solidFill>
                  <a:srgbClr val="CC0099"/>
                </a:solidFill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36190" y="377613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100" dirty="0" smtClean="0">
                <a:solidFill>
                  <a:srgbClr val="CC0099"/>
                </a:solidFill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97942" y="446637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100" dirty="0" smtClean="0">
                <a:solidFill>
                  <a:srgbClr val="CC0099"/>
                </a:solidFill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82114" y="4877623"/>
            <a:ext cx="1954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100" dirty="0" smtClean="0">
                <a:solidFill>
                  <a:srgbClr val="CC0099"/>
                </a:solidFill>
                <a:cs typeface="Times New Roman" panose="02020603050405020304" pitchFamily="18" charset="0"/>
              </a:rPr>
              <a:t>0 0000 0000 0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82301" y="5846846"/>
            <a:ext cx="646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100" dirty="0" smtClean="0">
                <a:solidFill>
                  <a:srgbClr val="CC0099"/>
                </a:solidFill>
                <a:cs typeface="Times New Roman" panose="02020603050405020304" pitchFamily="18" charset="0"/>
              </a:rPr>
              <a:t>100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44208" y="6277802"/>
            <a:ext cx="1852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99"/>
                </a:solidFill>
              </a:rPr>
              <a:t>6</a:t>
            </a:r>
            <a:r>
              <a:rPr lang="zh-CN" altLang="en-US" sz="2400" dirty="0" smtClean="0">
                <a:solidFill>
                  <a:srgbClr val="CC0099"/>
                </a:solidFill>
              </a:rPr>
              <a:t>A00442A</a:t>
            </a:r>
            <a:r>
              <a:rPr lang="en-US" altLang="zh-CN" sz="2400" dirty="0" smtClean="0">
                <a:solidFill>
                  <a:srgbClr val="CC0099"/>
                </a:solidFill>
              </a:rPr>
              <a:t>H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58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	 </a:t>
            </a:r>
            <a:r>
              <a:rPr lang="en-US" altLang="zh-CN" dirty="0" smtClean="0">
                <a:solidFill>
                  <a:srgbClr val="008000"/>
                </a:solidFill>
              </a:rPr>
              <a:t>【</a:t>
            </a: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en-US" altLang="zh-CN" dirty="0">
                <a:solidFill>
                  <a:srgbClr val="008000"/>
                </a:solidFill>
              </a:rPr>
              <a:t>2】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38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167817"/>
              </p:ext>
            </p:extLst>
          </p:nvPr>
        </p:nvGraphicFramePr>
        <p:xfrm>
          <a:off x="179512" y="1484784"/>
          <a:ext cx="8856984" cy="4680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64096"/>
                <a:gridCol w="7992888"/>
              </a:tblGrid>
              <a:tr h="3600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</a:t>
                      </a: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tRASmax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，激活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行地址有效</a:t>
                      </a: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预充电命令之间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的最大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时间间隔。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120ms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：保留。</a:t>
                      </a: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tRASmin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，激活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行地址有效</a:t>
                      </a: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预充电命令之间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的最小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时间间隔。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保留。</a:t>
                      </a: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tCL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延迟。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：保留；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：保留。</a:t>
                      </a: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保留。</a:t>
                      </a: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tRCD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的延迟，即激活命令到读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写命令之间的延迟。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：保留；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：保留。</a:t>
                      </a: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tRP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，同一行预充电命令和激活命令之间的延迟。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：保留；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2T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：保留。</a:t>
                      </a: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620688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rgbClr val="0000FF"/>
                </a:solidFill>
              </a:rPr>
              <a:t>DRT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寄存器中各数据位的定义（单位：时钟周期数</a:t>
            </a:r>
            <a:r>
              <a:rPr lang="en-US" altLang="zh-CN" sz="2400" kern="100" dirty="0">
                <a:solidFill>
                  <a:srgbClr val="0000FF"/>
                </a:solidFill>
              </a:rPr>
              <a:t>T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1017487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（续）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97942" y="213285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100" dirty="0" smtClean="0">
                <a:solidFill>
                  <a:srgbClr val="CC0099"/>
                </a:solidFill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32911" y="285717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100" dirty="0" smtClean="0">
                <a:solidFill>
                  <a:srgbClr val="CC0099"/>
                </a:solidFill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55966" y="3215473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100" dirty="0" smtClean="0">
                <a:solidFill>
                  <a:srgbClr val="CC0099"/>
                </a:solidFill>
                <a:cs typeface="Times New Roman" panose="02020603050405020304" pitchFamily="18" charset="0"/>
              </a:rPr>
              <a:t>0 0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32909" y="390118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100" dirty="0" smtClean="0">
                <a:solidFill>
                  <a:srgbClr val="CC0099"/>
                </a:solidFill>
                <a:cs typeface="Times New Roman" panose="02020603050405020304" pitchFamily="18" charset="0"/>
              </a:rPr>
              <a:t>01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86800" y="431372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100" dirty="0" smtClean="0">
                <a:solidFill>
                  <a:srgbClr val="CC0099"/>
                </a:solidFill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31593" y="497505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100" dirty="0" smtClean="0">
                <a:solidFill>
                  <a:srgbClr val="CC0099"/>
                </a:solidFill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31593" y="569517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100" dirty="0" smtClean="0">
                <a:solidFill>
                  <a:srgbClr val="CC0099"/>
                </a:solidFill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44208" y="6277802"/>
            <a:ext cx="1852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99"/>
                </a:solidFill>
              </a:rPr>
              <a:t>6</a:t>
            </a:r>
            <a:r>
              <a:rPr lang="zh-CN" altLang="en-US" sz="2400" dirty="0" smtClean="0">
                <a:solidFill>
                  <a:srgbClr val="CC0099"/>
                </a:solidFill>
              </a:rPr>
              <a:t>A00442A</a:t>
            </a:r>
            <a:r>
              <a:rPr lang="en-US" altLang="zh-CN" sz="2400" dirty="0" smtClean="0">
                <a:solidFill>
                  <a:srgbClr val="CC0099"/>
                </a:solidFill>
              </a:rPr>
              <a:t>H</a:t>
            </a:r>
            <a:endParaRPr lang="zh-CN" altLang="en-US" sz="2400" dirty="0">
              <a:solidFill>
                <a:srgbClr val="CC0099"/>
              </a:solidFill>
            </a:endParaRPr>
          </a:p>
        </p:txBody>
      </p:sp>
      <p:sp>
        <p:nvSpPr>
          <p:cNvPr id="3" name="动作按钮: 上一张 2">
            <a:hlinkClick r:id="rId2" action="ppaction://hlinksldjump" highlightClick="1"/>
          </p:cNvPr>
          <p:cNvSpPr/>
          <p:nvPr/>
        </p:nvSpPr>
        <p:spPr bwMode="auto">
          <a:xfrm>
            <a:off x="8455966" y="260648"/>
            <a:ext cx="436514" cy="432048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827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39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南北桥结构的单通道内存系统设计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052736"/>
            <a:ext cx="8362950" cy="5328673"/>
          </a:xfrm>
        </p:spPr>
        <p:txBody>
          <a:bodyPr/>
          <a:lstStyle/>
          <a:p>
            <a:r>
              <a:rPr lang="en-US" altLang="zh-CN" sz="2400" dirty="0"/>
              <a:t>Intel </a:t>
            </a:r>
            <a:r>
              <a:rPr lang="en-US" altLang="zh-CN" sz="2400" dirty="0" smtClean="0"/>
              <a:t>x86 </a:t>
            </a:r>
            <a:r>
              <a:rPr lang="zh-CN" altLang="en-US" sz="2400" dirty="0" smtClean="0"/>
              <a:t>处理器</a:t>
            </a:r>
            <a:r>
              <a:rPr lang="zh-CN" altLang="en-US" sz="2400" dirty="0"/>
              <a:t>在</a:t>
            </a:r>
            <a:r>
              <a:rPr lang="en-US" altLang="zh-CN" sz="2400" dirty="0"/>
              <a:t>I/O</a:t>
            </a:r>
            <a:r>
              <a:rPr lang="zh-CN" altLang="en-US" sz="2400" dirty="0"/>
              <a:t>地址空间定义了两个</a:t>
            </a:r>
            <a:r>
              <a:rPr lang="en-US" altLang="zh-CN" sz="2400" dirty="0">
                <a:solidFill>
                  <a:srgbClr val="0000FF"/>
                </a:solidFill>
              </a:rPr>
              <a:t>32</a:t>
            </a:r>
            <a:r>
              <a:rPr lang="zh-CN" altLang="en-US" sz="2400" dirty="0">
                <a:solidFill>
                  <a:srgbClr val="0000FF"/>
                </a:solidFill>
              </a:rPr>
              <a:t>位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寄存器，</a:t>
            </a:r>
            <a:r>
              <a:rPr lang="zh-CN" altLang="en-US" sz="2400" dirty="0"/>
              <a:t>通过这两个</a:t>
            </a:r>
            <a:r>
              <a:rPr lang="en-US" altLang="zh-CN" sz="2400" dirty="0"/>
              <a:t>I/O</a:t>
            </a:r>
            <a:r>
              <a:rPr lang="zh-CN" altLang="en-US" sz="2400" dirty="0"/>
              <a:t>端口访问</a:t>
            </a:r>
            <a:r>
              <a:rPr lang="en-US" altLang="zh-CN" sz="2400" dirty="0">
                <a:solidFill>
                  <a:srgbClr val="CC0099"/>
                </a:solidFill>
              </a:rPr>
              <a:t>PCI</a:t>
            </a:r>
            <a:r>
              <a:rPr lang="zh-CN" altLang="en-US" sz="2400" dirty="0"/>
              <a:t>设备的</a:t>
            </a:r>
            <a:r>
              <a:rPr lang="zh-CN" altLang="en-US" sz="2400" dirty="0">
                <a:solidFill>
                  <a:srgbClr val="CC0099"/>
                </a:solidFill>
              </a:rPr>
              <a:t>配置空间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60362" lvl="1" indent="0">
              <a:buNone/>
            </a:pPr>
            <a:r>
              <a:rPr lang="zh-CN" altLang="en-US" sz="2400" dirty="0" smtClean="0">
                <a:solidFill>
                  <a:srgbClr val="008000"/>
                </a:solidFill>
              </a:rPr>
              <a:t>① </a:t>
            </a:r>
            <a:r>
              <a:rPr lang="en-US" altLang="zh-CN" sz="2400" dirty="0" smtClean="0">
                <a:solidFill>
                  <a:srgbClr val="FF0000"/>
                </a:solidFill>
              </a:rPr>
              <a:t>CONFIG_ADDRESS</a:t>
            </a:r>
            <a:r>
              <a:rPr lang="zh-CN" altLang="en-US" sz="2400" dirty="0" smtClean="0"/>
              <a:t>寄存器，接口地址为 </a:t>
            </a:r>
            <a:r>
              <a:rPr lang="en-US" altLang="zh-CN" sz="2400" dirty="0" smtClean="0">
                <a:solidFill>
                  <a:srgbClr val="FF0000"/>
                </a:solidFill>
              </a:rPr>
              <a:t>0CF8H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/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endParaRPr lang="en-US" altLang="zh-CN" dirty="0">
              <a:solidFill>
                <a:srgbClr val="0000FF"/>
              </a:solidFill>
            </a:endParaRPr>
          </a:p>
          <a:p>
            <a:pPr lvl="2"/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endParaRPr lang="en-US" altLang="zh-CN" dirty="0">
              <a:solidFill>
                <a:srgbClr val="0000FF"/>
              </a:solidFill>
            </a:endParaRPr>
          </a:p>
          <a:p>
            <a:pPr lvl="2"/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00FF"/>
                </a:solidFill>
              </a:rPr>
              <a:t>最高位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00FF"/>
                </a:solidFill>
              </a:rPr>
              <a:t>允许位</a:t>
            </a:r>
            <a:r>
              <a:rPr lang="zh-CN" altLang="en-US" dirty="0"/>
              <a:t>，该位为</a:t>
            </a:r>
            <a:r>
              <a:rPr lang="en-US" altLang="zh-CN" dirty="0"/>
              <a:t>1</a:t>
            </a:r>
            <a:r>
              <a:rPr lang="zh-CN" altLang="en-US" dirty="0"/>
              <a:t>时，对</a:t>
            </a:r>
            <a:r>
              <a:rPr lang="en-US" altLang="zh-CN" dirty="0"/>
              <a:t>CONFIG_DATA</a:t>
            </a:r>
            <a:r>
              <a:rPr lang="zh-CN" altLang="en-US" dirty="0"/>
              <a:t>寄存器进行读写时将引发</a:t>
            </a:r>
            <a:r>
              <a:rPr lang="en-US" altLang="zh-CN" dirty="0"/>
              <a:t>PCI</a:t>
            </a:r>
            <a:r>
              <a:rPr lang="zh-CN" altLang="en-US" dirty="0"/>
              <a:t>总线的配置周期。</a:t>
            </a:r>
            <a:endParaRPr lang="en-US" altLang="zh-CN" dirty="0" smtClean="0"/>
          </a:p>
          <a:p>
            <a:pPr marL="360362" lvl="1" indent="0">
              <a:buNone/>
            </a:pPr>
            <a:r>
              <a:rPr lang="zh-CN" altLang="en-US" sz="2400" dirty="0" smtClean="0">
                <a:solidFill>
                  <a:srgbClr val="008000"/>
                </a:solidFill>
              </a:rPr>
              <a:t>② </a:t>
            </a:r>
            <a:r>
              <a:rPr lang="en-US" altLang="zh-CN" sz="2400" dirty="0" smtClean="0">
                <a:solidFill>
                  <a:srgbClr val="FF0000"/>
                </a:solidFill>
              </a:rPr>
              <a:t>CONFIG_DATA</a:t>
            </a:r>
            <a:r>
              <a:rPr lang="zh-CN" altLang="en-US" sz="2400" dirty="0" smtClean="0"/>
              <a:t>寄存器，接口地址为 </a:t>
            </a:r>
            <a:r>
              <a:rPr lang="en-US" altLang="zh-CN" sz="2400" dirty="0" smtClean="0">
                <a:solidFill>
                  <a:srgbClr val="FF0000"/>
                </a:solidFill>
              </a:rPr>
              <a:t>0CFCH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72403"/>
              </p:ext>
            </p:extLst>
          </p:nvPr>
        </p:nvGraphicFramePr>
        <p:xfrm>
          <a:off x="539552" y="2348880"/>
          <a:ext cx="8208110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isio" r:id="rId3" imgW="11572765" imgH="3076650" progId="Visio.Drawing.15">
                  <p:embed/>
                </p:oleObj>
              </mc:Choice>
              <mc:Fallback>
                <p:oleObj name="Visio" r:id="rId3" imgW="11572765" imgH="30766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348880"/>
                        <a:ext cx="8208110" cy="230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动作按钮: 上一张 9">
            <a:hlinkClick r:id="" action="ppaction://hlinkshowjump?jump=lastslideviewed" highlightClick="1"/>
          </p:cNvPr>
          <p:cNvSpPr/>
          <p:nvPr/>
        </p:nvSpPr>
        <p:spPr bwMode="auto">
          <a:xfrm>
            <a:off x="8450088" y="260648"/>
            <a:ext cx="442392" cy="432048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16994" y="5942440"/>
            <a:ext cx="4503156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CC0099"/>
                </a:solidFill>
                <a:latin typeface="Times New Roman"/>
                <a:ea typeface="宋体"/>
              </a:rPr>
              <a:t>PCI </a:t>
            </a:r>
            <a:r>
              <a:rPr lang="zh-CN" altLang="en-US" sz="2400" kern="0" dirty="0">
                <a:solidFill>
                  <a:srgbClr val="CC0099"/>
                </a:solidFill>
                <a:latin typeface="Times New Roman"/>
                <a:ea typeface="宋体"/>
              </a:rPr>
              <a:t>配置</a:t>
            </a:r>
            <a:r>
              <a:rPr lang="zh-CN" altLang="en-US" sz="2400" kern="0" dirty="0" smtClean="0">
                <a:solidFill>
                  <a:srgbClr val="CC0099"/>
                </a:solidFill>
                <a:latin typeface="Times New Roman"/>
                <a:ea typeface="宋体"/>
              </a:rPr>
              <a:t>空间的寄存器均为</a:t>
            </a:r>
            <a:r>
              <a:rPr lang="en-US" altLang="zh-CN" sz="2400" kern="0" dirty="0" smtClean="0">
                <a:solidFill>
                  <a:srgbClr val="CC0099"/>
                </a:solidFill>
                <a:latin typeface="Times New Roman"/>
                <a:ea typeface="宋体"/>
              </a:rPr>
              <a:t>32</a:t>
            </a:r>
            <a:r>
              <a:rPr lang="zh-CN" altLang="en-US" sz="2400" kern="0" dirty="0" smtClean="0">
                <a:solidFill>
                  <a:srgbClr val="CC0099"/>
                </a:solidFill>
                <a:latin typeface="Times New Roman"/>
                <a:ea typeface="宋体"/>
              </a:rPr>
              <a:t>位</a:t>
            </a:r>
            <a:endParaRPr lang="zh-CN" altLang="en-US" dirty="0">
              <a:solidFill>
                <a:srgbClr val="CC0099"/>
              </a:solidFill>
            </a:endParaRPr>
          </a:p>
        </p:txBody>
      </p:sp>
      <p:sp>
        <p:nvSpPr>
          <p:cNvPr id="13" name="左大括号 12"/>
          <p:cNvSpPr/>
          <p:nvPr/>
        </p:nvSpPr>
        <p:spPr bwMode="auto">
          <a:xfrm rot="16200000">
            <a:off x="7590922" y="2745945"/>
            <a:ext cx="238249" cy="1991955"/>
          </a:xfrm>
          <a:prstGeom prst="leftBrace">
            <a:avLst>
              <a:gd name="adj1" fmla="val 37956"/>
              <a:gd name="adj2" fmla="val 94656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8593667" y="3861048"/>
            <a:ext cx="236347" cy="2074085"/>
          </a:xfrm>
          <a:custGeom>
            <a:avLst/>
            <a:gdLst>
              <a:gd name="connsiteX0" fmla="*/ 33866 w 313704"/>
              <a:gd name="connsiteY0" fmla="*/ 2150533 h 2150533"/>
              <a:gd name="connsiteX1" fmla="*/ 67733 w 313704"/>
              <a:gd name="connsiteY1" fmla="*/ 1193800 h 2150533"/>
              <a:gd name="connsiteX2" fmla="*/ 313266 w 313704"/>
              <a:gd name="connsiteY2" fmla="*/ 651933 h 2150533"/>
              <a:gd name="connsiteX3" fmla="*/ 0 w 313704"/>
              <a:gd name="connsiteY3" fmla="*/ 0 h 215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704" h="2150533">
                <a:moveTo>
                  <a:pt x="33866" y="2150533"/>
                </a:moveTo>
                <a:cubicBezTo>
                  <a:pt x="27516" y="1797050"/>
                  <a:pt x="21166" y="1443567"/>
                  <a:pt x="67733" y="1193800"/>
                </a:cubicBezTo>
                <a:cubicBezTo>
                  <a:pt x="114300" y="944033"/>
                  <a:pt x="324555" y="850900"/>
                  <a:pt x="313266" y="651933"/>
                </a:cubicBezTo>
                <a:cubicBezTo>
                  <a:pt x="301977" y="452966"/>
                  <a:pt x="150988" y="226483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8172400" y="3622799"/>
            <a:ext cx="533625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3834150" y="3742473"/>
            <a:ext cx="1821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8000</a:t>
            </a:r>
            <a:r>
              <a:rPr lang="en-US" altLang="zh-CN" dirty="0">
                <a:solidFill>
                  <a:srgbClr val="0000FF"/>
                </a:solidFill>
              </a:rPr>
              <a:t>01</a:t>
            </a:r>
            <a:r>
              <a:rPr lang="en-US" altLang="zh-CN" dirty="0">
                <a:solidFill>
                  <a:srgbClr val="FF6600"/>
                </a:solidFill>
              </a:rPr>
              <a:t>60</a:t>
            </a:r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 bwMode="auto">
          <a:xfrm rot="16200000">
            <a:off x="5517348" y="2748994"/>
            <a:ext cx="238249" cy="1985855"/>
          </a:xfrm>
          <a:prstGeom prst="leftBrace">
            <a:avLst>
              <a:gd name="adj1" fmla="val 37956"/>
              <a:gd name="adj2" fmla="val 10239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左大括号 19"/>
          <p:cNvSpPr/>
          <p:nvPr/>
        </p:nvSpPr>
        <p:spPr bwMode="auto">
          <a:xfrm rot="16200000">
            <a:off x="2430016" y="1732332"/>
            <a:ext cx="238249" cy="4019177"/>
          </a:xfrm>
          <a:prstGeom prst="leftBrace">
            <a:avLst>
              <a:gd name="adj1" fmla="val 37956"/>
              <a:gd name="adj2" fmla="val 93350"/>
            </a:avLst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任意多边形 20"/>
          <p:cNvSpPr/>
          <p:nvPr/>
        </p:nvSpPr>
        <p:spPr bwMode="auto">
          <a:xfrm>
            <a:off x="5190067" y="3750733"/>
            <a:ext cx="1574800" cy="612580"/>
          </a:xfrm>
          <a:custGeom>
            <a:avLst/>
            <a:gdLst>
              <a:gd name="connsiteX0" fmla="*/ 0 w 1574800"/>
              <a:gd name="connsiteY0" fmla="*/ 414867 h 612580"/>
              <a:gd name="connsiteX1" fmla="*/ 431800 w 1574800"/>
              <a:gd name="connsiteY1" fmla="*/ 592667 h 612580"/>
              <a:gd name="connsiteX2" fmla="*/ 1574800 w 1574800"/>
              <a:gd name="connsiteY2" fmla="*/ 0 h 61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800" h="612580">
                <a:moveTo>
                  <a:pt x="0" y="414867"/>
                </a:moveTo>
                <a:cubicBezTo>
                  <a:pt x="84666" y="538339"/>
                  <a:pt x="169333" y="661812"/>
                  <a:pt x="431800" y="592667"/>
                </a:cubicBezTo>
                <a:cubicBezTo>
                  <a:pt x="694267" y="523522"/>
                  <a:pt x="1574800" y="0"/>
                  <a:pt x="1574800" y="0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46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5.4.1  16</a:t>
            </a:r>
            <a:r>
              <a:rPr lang="zh-CN" altLang="en-US" dirty="0" smtClean="0"/>
              <a:t>位</a:t>
            </a:r>
            <a:r>
              <a:rPr lang="zh-CN" altLang="zh-CN" dirty="0"/>
              <a:t>系统主存及接口设计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216" y="1196675"/>
            <a:ext cx="7283152" cy="2736381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zh-CN" dirty="0" smtClean="0"/>
              <a:t>构成</a:t>
            </a:r>
            <a:r>
              <a:rPr lang="en-US" altLang="zh-CN" dirty="0" smtClean="0"/>
              <a:t> Intel 16 </a:t>
            </a:r>
            <a:r>
              <a:rPr lang="zh-CN" altLang="zh-CN" dirty="0" smtClean="0"/>
              <a:t>位</a:t>
            </a:r>
            <a:r>
              <a:rPr lang="zh-CN" altLang="zh-CN" dirty="0"/>
              <a:t>系统的处理器</a:t>
            </a:r>
            <a:r>
              <a:rPr lang="zh-CN" altLang="zh-CN" dirty="0" smtClean="0"/>
              <a:t>包括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8086</a:t>
            </a:r>
            <a:r>
              <a:rPr lang="zh-CN" altLang="zh-CN" dirty="0"/>
              <a:t>、</a:t>
            </a:r>
            <a:r>
              <a:rPr lang="en-US" altLang="zh-CN" dirty="0"/>
              <a:t>80186</a:t>
            </a:r>
            <a:r>
              <a:rPr lang="zh-CN" altLang="zh-CN" dirty="0"/>
              <a:t>、</a:t>
            </a:r>
            <a:r>
              <a:rPr lang="en-US" altLang="zh-CN" dirty="0" smtClean="0"/>
              <a:t>80286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zh-CN" dirty="0" smtClean="0"/>
              <a:t>采用</a:t>
            </a:r>
            <a:r>
              <a:rPr lang="zh-CN" altLang="zh-CN" dirty="0"/>
              <a:t>了</a:t>
            </a:r>
            <a:r>
              <a:rPr lang="zh-CN" altLang="zh-CN" dirty="0">
                <a:solidFill>
                  <a:srgbClr val="0000FF"/>
                </a:solidFill>
              </a:rPr>
              <a:t>两个字节</a:t>
            </a:r>
            <a:r>
              <a:rPr lang="zh-CN" altLang="zh-CN" dirty="0">
                <a:solidFill>
                  <a:srgbClr val="FF0000"/>
                </a:solidFill>
              </a:rPr>
              <a:t>存储体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0000FF"/>
                </a:solidFill>
              </a:rPr>
              <a:t>分体</a:t>
            </a:r>
            <a:r>
              <a:rPr lang="zh-CN" altLang="zh-CN" dirty="0" smtClean="0">
                <a:solidFill>
                  <a:srgbClr val="0000FF"/>
                </a:solidFill>
              </a:rPr>
              <a:t>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zh-CN" dirty="0"/>
              <a:t>存储体</a:t>
            </a:r>
            <a:r>
              <a:rPr lang="zh-CN" altLang="zh-CN" dirty="0" smtClean="0"/>
              <a:t>选择信号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BHE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4</a:t>
            </a:fld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635541" y="3246844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44883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40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南北桥结构的单通道内存系统设计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268761"/>
            <a:ext cx="8441870" cy="4104456"/>
          </a:xfrm>
        </p:spPr>
        <p:txBody>
          <a:bodyPr/>
          <a:lstStyle/>
          <a:p>
            <a:r>
              <a:rPr lang="en-US" altLang="zh-CN" sz="2400" dirty="0" smtClean="0"/>
              <a:t>CPU </a:t>
            </a:r>
            <a:r>
              <a:rPr lang="zh-CN" altLang="zh-CN" sz="2400" dirty="0" smtClean="0"/>
              <a:t>访问</a:t>
            </a:r>
            <a:r>
              <a:rPr lang="zh-CN" altLang="zh-CN" sz="2400" dirty="0"/>
              <a:t>北桥</a:t>
            </a:r>
            <a:r>
              <a:rPr lang="zh-CN" altLang="zh-CN" sz="2400" dirty="0" smtClean="0"/>
              <a:t>芯片</a:t>
            </a:r>
            <a:r>
              <a:rPr lang="en-US" altLang="zh-CN" sz="2400" dirty="0" smtClean="0"/>
              <a:t> 852GM GMCH </a:t>
            </a:r>
            <a:r>
              <a:rPr lang="zh-CN" altLang="zh-CN" sz="2400" dirty="0" smtClean="0"/>
              <a:t>中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寄存器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804863" lvl="1" indent="-446088">
              <a:buSzPct val="100000"/>
              <a:buFont typeface="+mj-ea"/>
              <a:buAutoNum type="circleNumDbPlain"/>
            </a:pPr>
            <a:r>
              <a:rPr lang="zh-CN" altLang="zh-CN" sz="2400" dirty="0" smtClean="0"/>
              <a:t>将对应的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PCI</a:t>
            </a:r>
            <a:r>
              <a:rPr lang="zh-CN" altLang="zh-CN" sz="2400" dirty="0">
                <a:solidFill>
                  <a:srgbClr val="0000FF"/>
                </a:solidFill>
              </a:rPr>
              <a:t>总线号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rgbClr val="0000FF"/>
                </a:solidFill>
              </a:rPr>
              <a:t>设备号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rgbClr val="0000FF"/>
                </a:solidFill>
              </a:rPr>
              <a:t>功能号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rgbClr val="0000FF"/>
                </a:solidFill>
              </a:rPr>
              <a:t>寄存器号</a:t>
            </a:r>
            <a:r>
              <a:rPr lang="zh-CN" altLang="zh-CN" sz="2400" dirty="0" smtClean="0"/>
              <a:t>写入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CONFIG_ADDRESS</a:t>
            </a:r>
            <a:r>
              <a:rPr lang="zh-CN" altLang="zh-CN" sz="2400" dirty="0" smtClean="0">
                <a:solidFill>
                  <a:srgbClr val="FF0000"/>
                </a:solidFill>
              </a:rPr>
              <a:t>寄存器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zh-CN" altLang="zh-CN" sz="2400" dirty="0" smtClean="0"/>
              <a:t>接口</a:t>
            </a:r>
            <a:r>
              <a:rPr lang="zh-CN" altLang="zh-CN" sz="2400" dirty="0"/>
              <a:t>地址为</a:t>
            </a:r>
            <a:r>
              <a:rPr lang="en-US" altLang="zh-CN" sz="2400" dirty="0" smtClean="0">
                <a:solidFill>
                  <a:srgbClr val="008000"/>
                </a:solidFill>
              </a:rPr>
              <a:t>0CF8H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并</a:t>
            </a:r>
            <a:r>
              <a:rPr lang="zh-CN" altLang="zh-CN" sz="2400" dirty="0" smtClean="0"/>
              <a:t>置</a:t>
            </a:r>
            <a:r>
              <a:rPr lang="en-US" altLang="zh-CN" sz="2400" dirty="0" smtClean="0"/>
              <a:t> CONFIG_ADDRESS </a:t>
            </a:r>
            <a:r>
              <a:rPr lang="zh-CN" altLang="zh-CN" sz="2400" dirty="0" smtClean="0"/>
              <a:t>寄存器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FF0000"/>
                </a:solidFill>
              </a:rPr>
              <a:t>最高位</a:t>
            </a:r>
            <a:r>
              <a:rPr lang="zh-CN" altLang="zh-CN" sz="2400" dirty="0"/>
              <a:t>为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04863" lvl="1" indent="-446088">
              <a:buSzPct val="100000"/>
              <a:buFont typeface="+mj-ea"/>
              <a:buAutoNum type="circleNumDbPlain"/>
            </a:pPr>
            <a:r>
              <a:rPr lang="zh-CN" altLang="zh-CN" sz="2400" dirty="0" smtClean="0"/>
              <a:t>然后</a:t>
            </a:r>
            <a:r>
              <a:rPr lang="zh-CN" altLang="zh-CN" sz="2400" dirty="0"/>
              <a:t>通过</a:t>
            </a:r>
            <a:r>
              <a:rPr lang="zh-CN" altLang="zh-CN" sz="2400" dirty="0">
                <a:solidFill>
                  <a:srgbClr val="FF0000"/>
                </a:solidFill>
              </a:rPr>
              <a:t>读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zh-CN" sz="2400" dirty="0">
                <a:solidFill>
                  <a:srgbClr val="FF0000"/>
                </a:solidFill>
              </a:rPr>
              <a:t>写</a:t>
            </a:r>
            <a:r>
              <a:rPr lang="zh-CN" altLang="zh-CN" sz="2400" dirty="0"/>
              <a:t>寄存器</a:t>
            </a:r>
            <a:r>
              <a:rPr lang="en-US" altLang="zh-CN" sz="2400" dirty="0" smtClean="0">
                <a:solidFill>
                  <a:srgbClr val="FF0000"/>
                </a:solidFill>
              </a:rPr>
              <a:t>CONFIG_DATA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zh-CN" altLang="zh-CN" sz="2400" dirty="0" smtClean="0"/>
              <a:t>接口</a:t>
            </a:r>
            <a:r>
              <a:rPr lang="zh-CN" altLang="zh-CN" sz="2400" dirty="0"/>
              <a:t>地址为</a:t>
            </a:r>
            <a:r>
              <a:rPr lang="en-US" altLang="zh-CN" sz="2400" dirty="0" smtClean="0">
                <a:solidFill>
                  <a:srgbClr val="008000"/>
                </a:solidFill>
              </a:rPr>
              <a:t>0CFCH</a:t>
            </a:r>
            <a:r>
              <a:rPr lang="en-US" altLang="zh-CN" sz="2400" dirty="0" smtClean="0">
                <a:latin typeface="+mn-ea"/>
              </a:rPr>
              <a:t>)</a:t>
            </a:r>
            <a:r>
              <a:rPr lang="zh-CN" altLang="zh-CN" sz="2400" dirty="0" smtClean="0"/>
              <a:t>即</a:t>
            </a:r>
            <a:r>
              <a:rPr lang="zh-CN" altLang="zh-CN" sz="2400" dirty="0"/>
              <a:t>可</a:t>
            </a:r>
            <a:r>
              <a:rPr lang="zh-CN" altLang="zh-CN" sz="2400" dirty="0" smtClean="0"/>
              <a:t>访问</a:t>
            </a:r>
            <a:r>
              <a:rPr lang="en-US" altLang="zh-CN" sz="2400" dirty="0" smtClean="0"/>
              <a:t> CONFIG_ADDRESS </a:t>
            </a:r>
            <a:r>
              <a:rPr lang="zh-CN" altLang="zh-CN" sz="2400" dirty="0" smtClean="0"/>
              <a:t>指定的</a:t>
            </a:r>
            <a:r>
              <a:rPr lang="en-US" altLang="zh-CN" sz="2400" dirty="0" smtClean="0"/>
              <a:t> 852GM GMCH </a:t>
            </a:r>
            <a:r>
              <a:rPr lang="zh-CN" altLang="zh-CN" sz="2400" dirty="0" smtClean="0"/>
              <a:t>寄存器。</a:t>
            </a:r>
            <a:endParaRPr lang="en-US" altLang="zh-CN" sz="2400" dirty="0" smtClean="0"/>
          </a:p>
          <a:p>
            <a:r>
              <a:rPr lang="en-US" altLang="zh-CN" sz="2400" dirty="0" smtClean="0"/>
              <a:t>852GM GMCH </a:t>
            </a:r>
            <a:r>
              <a:rPr lang="zh-CN" altLang="zh-CN" sz="2400" dirty="0" smtClean="0"/>
              <a:t>中的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CC0099"/>
                </a:solidFill>
              </a:rPr>
              <a:t>HOST</a:t>
            </a:r>
            <a:r>
              <a:rPr lang="zh-CN" altLang="zh-CN" sz="2400" dirty="0" smtClean="0">
                <a:solidFill>
                  <a:srgbClr val="CC0099"/>
                </a:solidFill>
              </a:rPr>
              <a:t>主桥</a:t>
            </a:r>
            <a:r>
              <a:rPr lang="en-US" altLang="zh-CN" sz="2400" dirty="0" smtClean="0">
                <a:solidFill>
                  <a:srgbClr val="CC0099"/>
                </a:solidFill>
              </a:rPr>
              <a:t> </a:t>
            </a:r>
            <a:r>
              <a:rPr lang="zh-CN" altLang="zh-CN" sz="2400" dirty="0" smtClean="0"/>
              <a:t>负责将</a:t>
            </a:r>
            <a:r>
              <a:rPr lang="en-US" altLang="zh-CN" sz="2400" dirty="0" smtClean="0"/>
              <a:t> CPU </a:t>
            </a:r>
            <a:r>
              <a:rPr lang="zh-CN" altLang="zh-CN" sz="2400" dirty="0" smtClean="0"/>
              <a:t>对</a:t>
            </a:r>
            <a:r>
              <a:rPr lang="en-US" altLang="zh-CN" sz="2400" dirty="0" smtClean="0"/>
              <a:t>CONFIG_ADDRESS 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 CONFIG_DATA </a:t>
            </a:r>
            <a:r>
              <a:rPr lang="zh-CN" altLang="zh-CN" sz="2400" dirty="0" smtClean="0"/>
              <a:t>的</a:t>
            </a:r>
            <a:r>
              <a:rPr lang="en-US" altLang="zh-CN" sz="2400" dirty="0"/>
              <a:t>I/O</a:t>
            </a:r>
            <a:r>
              <a:rPr lang="zh-CN" altLang="zh-CN" sz="2400" dirty="0"/>
              <a:t>访问转换成</a:t>
            </a:r>
            <a:r>
              <a:rPr lang="zh-CN" altLang="zh-CN" sz="2400" dirty="0" smtClean="0"/>
              <a:t>相应</a:t>
            </a:r>
            <a:r>
              <a:rPr lang="en-US" altLang="zh-CN" sz="2400" dirty="0" smtClean="0"/>
              <a:t> 852GM GMCH </a:t>
            </a:r>
            <a:r>
              <a:rPr lang="zh-CN" altLang="zh-CN" sz="2400" dirty="0" smtClean="0"/>
              <a:t>寄存器</a:t>
            </a:r>
            <a:r>
              <a:rPr lang="zh-CN" altLang="zh-CN" sz="2400" dirty="0"/>
              <a:t>的访问。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14093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41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南北桥结构的单通道内存系统设计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86409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/>
              <a:t>通过</a:t>
            </a:r>
            <a:r>
              <a:rPr lang="zh-CN" altLang="zh-CN" sz="2400" dirty="0" smtClean="0"/>
              <a:t>写入</a:t>
            </a:r>
            <a:r>
              <a:rPr lang="en-US" altLang="zh-CN" sz="2400" dirty="0" smtClean="0"/>
              <a:t> 852GM GMCH </a:t>
            </a:r>
            <a:r>
              <a:rPr lang="zh-CN" altLang="zh-CN" sz="2400" dirty="0" smtClean="0"/>
              <a:t>中的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CC0099"/>
                </a:solidFill>
              </a:rPr>
              <a:t>DRT</a:t>
            </a:r>
            <a:r>
              <a:rPr lang="zh-CN" altLang="zh-CN" sz="2400" dirty="0" smtClean="0">
                <a:solidFill>
                  <a:srgbClr val="CC0099"/>
                </a:solidFill>
              </a:rPr>
              <a:t>寄存器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来配置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DDR SDRAM </a:t>
            </a:r>
            <a:r>
              <a:rPr lang="zh-CN" altLang="zh-CN" sz="2400" dirty="0" smtClean="0">
                <a:solidFill>
                  <a:srgbClr val="FF0000"/>
                </a:solidFill>
              </a:rPr>
              <a:t>控制器</a:t>
            </a:r>
            <a:r>
              <a:rPr lang="zh-CN" altLang="zh-CN" sz="2400" dirty="0"/>
              <a:t>访问内存的</a:t>
            </a:r>
            <a:r>
              <a:rPr lang="zh-CN" altLang="zh-CN" sz="2400" dirty="0">
                <a:solidFill>
                  <a:srgbClr val="FF0000"/>
                </a:solidFill>
              </a:rPr>
              <a:t>时序</a:t>
            </a:r>
            <a:r>
              <a:rPr lang="zh-CN" altLang="zh-CN" sz="2400" dirty="0"/>
              <a:t>，汇编语言</a:t>
            </a:r>
            <a:r>
              <a:rPr lang="zh-CN" altLang="zh-CN" sz="2400" dirty="0" smtClean="0"/>
              <a:t>代码</a:t>
            </a:r>
            <a:r>
              <a:rPr lang="zh-CN" altLang="en-US" sz="2400" dirty="0"/>
              <a:t>：</a:t>
            </a: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323528" y="2091620"/>
            <a:ext cx="8496944" cy="3785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</a:rPr>
              <a:t>.386</a:t>
            </a:r>
            <a:endParaRPr lang="zh-CN" altLang="zh-CN" sz="2000" kern="100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zh-CN" sz="2000" kern="100" dirty="0">
                <a:latin typeface="+mn-ea"/>
                <a:ea typeface="+mn-ea"/>
              </a:rPr>
              <a:t>……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 err="1">
                <a:latin typeface="Courier New" panose="02070309020205020404" pitchFamily="49" charset="0"/>
              </a:rPr>
              <a:t>mov</a:t>
            </a:r>
            <a:r>
              <a:rPr lang="en-US" altLang="zh-CN" sz="2000" kern="100" dirty="0">
                <a:latin typeface="Courier New" panose="02070309020205020404" pitchFamily="49" charset="0"/>
              </a:rPr>
              <a:t> dx,0cf8h	</a:t>
            </a:r>
            <a:r>
              <a:rPr lang="en-US" altLang="zh-CN" sz="2000" kern="100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kern="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kern="100" dirty="0">
                <a:solidFill>
                  <a:srgbClr val="008000"/>
                </a:solidFill>
              </a:rPr>
              <a:t>CONFIG_ADDRESS</a:t>
            </a:r>
            <a:r>
              <a:rPr lang="zh-CN" altLang="zh-CN" sz="2000" kern="100" dirty="0">
                <a:solidFill>
                  <a:srgbClr val="008000"/>
                </a:solidFill>
              </a:rPr>
              <a:t>寄存器的接口地址</a:t>
            </a:r>
            <a:r>
              <a:rPr lang="en-US" altLang="zh-CN" sz="2000" kern="100" dirty="0" smtClean="0">
                <a:solidFill>
                  <a:srgbClr val="008000"/>
                </a:solidFill>
              </a:rPr>
              <a:t>0CF8h</a:t>
            </a:r>
            <a:endParaRPr lang="zh-CN" altLang="zh-CN" sz="2000" kern="100" dirty="0">
              <a:solidFill>
                <a:srgbClr val="008000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 err="1">
                <a:latin typeface="Courier New" panose="02070309020205020404" pitchFamily="49" charset="0"/>
              </a:rPr>
              <a:t>mov</a:t>
            </a:r>
            <a:r>
              <a:rPr lang="en-US" altLang="zh-CN" sz="2000" kern="100" dirty="0">
                <a:latin typeface="Courier New" panose="02070309020205020404" pitchFamily="49" charset="0"/>
              </a:rPr>
              <a:t> eax,80000160h	</a:t>
            </a:r>
            <a:r>
              <a:rPr lang="en-US" altLang="zh-CN" sz="2000" kern="100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kern="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r>
              <a:rPr lang="zh-CN" altLang="zh-CN" sz="2000" kern="100" dirty="0">
                <a:solidFill>
                  <a:srgbClr val="008000"/>
                </a:solidFill>
              </a:rPr>
              <a:t>要写入</a:t>
            </a:r>
            <a:r>
              <a:rPr lang="en-US" altLang="zh-CN" sz="2000" kern="100" dirty="0">
                <a:solidFill>
                  <a:srgbClr val="008000"/>
                </a:solidFill>
              </a:rPr>
              <a:t>CONFIG_ADDRESS</a:t>
            </a:r>
            <a:r>
              <a:rPr lang="zh-CN" altLang="zh-CN" sz="2000" kern="100" dirty="0">
                <a:solidFill>
                  <a:srgbClr val="008000"/>
                </a:solidFill>
              </a:rPr>
              <a:t>寄存器的数据</a:t>
            </a:r>
            <a:r>
              <a:rPr lang="zh-CN" altLang="zh-CN" sz="2000" kern="100" dirty="0" smtClean="0">
                <a:solidFill>
                  <a:srgbClr val="008000"/>
                </a:solidFill>
              </a:rPr>
              <a:t>，</a:t>
            </a:r>
            <a:endParaRPr lang="en-US" altLang="zh-CN" sz="2000" kern="100" dirty="0" smtClean="0">
              <a:solidFill>
                <a:srgbClr val="008000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</a:rPr>
              <a:t>			 </a:t>
            </a:r>
            <a:r>
              <a:rPr lang="en-US" altLang="zh-CN" sz="2000" kern="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r>
              <a:rPr lang="zh-CN" altLang="zh-CN" sz="2000" kern="100" dirty="0" smtClean="0">
                <a:solidFill>
                  <a:srgbClr val="008000"/>
                </a:solidFill>
              </a:rPr>
              <a:t>允许</a:t>
            </a:r>
            <a:r>
              <a:rPr lang="zh-CN" altLang="zh-CN" sz="2000" kern="100" dirty="0">
                <a:solidFill>
                  <a:srgbClr val="008000"/>
                </a:solidFill>
              </a:rPr>
              <a:t>位为</a:t>
            </a:r>
            <a:r>
              <a:rPr lang="en-US" altLang="zh-CN" sz="2000" kern="100" dirty="0">
                <a:solidFill>
                  <a:srgbClr val="008000"/>
                </a:solidFill>
              </a:rPr>
              <a:t>1</a:t>
            </a:r>
            <a:r>
              <a:rPr lang="zh-CN" altLang="zh-CN" sz="2000" kern="100" dirty="0">
                <a:solidFill>
                  <a:srgbClr val="008000"/>
                </a:solidFill>
              </a:rPr>
              <a:t>；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</a:rPr>
              <a:t>		 	</a:t>
            </a:r>
            <a:r>
              <a:rPr lang="en-US" altLang="zh-CN" sz="2000" kern="100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kern="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kern="100" dirty="0">
                <a:solidFill>
                  <a:srgbClr val="008000"/>
                </a:solidFill>
              </a:rPr>
              <a:t>PCI Bus #0</a:t>
            </a:r>
            <a:r>
              <a:rPr lang="zh-CN" altLang="zh-CN" sz="2000" kern="100" dirty="0">
                <a:solidFill>
                  <a:srgbClr val="008000"/>
                </a:solidFill>
              </a:rPr>
              <a:t>，</a:t>
            </a:r>
            <a:r>
              <a:rPr lang="en-US" altLang="zh-CN" sz="2000" kern="100" dirty="0">
                <a:solidFill>
                  <a:srgbClr val="008000"/>
                </a:solidFill>
              </a:rPr>
              <a:t>Device #0</a:t>
            </a:r>
            <a:r>
              <a:rPr lang="zh-CN" altLang="zh-CN" sz="2000" kern="100" dirty="0">
                <a:solidFill>
                  <a:srgbClr val="008000"/>
                </a:solidFill>
              </a:rPr>
              <a:t>，</a:t>
            </a:r>
            <a:r>
              <a:rPr lang="en-US" altLang="zh-CN" sz="2000" kern="100" dirty="0" err="1">
                <a:solidFill>
                  <a:srgbClr val="008000"/>
                </a:solidFill>
              </a:rPr>
              <a:t>Fuction</a:t>
            </a:r>
            <a:r>
              <a:rPr lang="en-US" altLang="zh-CN" sz="2000" kern="100" dirty="0">
                <a:solidFill>
                  <a:srgbClr val="008000"/>
                </a:solidFill>
              </a:rPr>
              <a:t> #1</a:t>
            </a:r>
            <a:r>
              <a:rPr lang="zh-CN" altLang="zh-CN" sz="2000" kern="100" dirty="0" smtClean="0">
                <a:solidFill>
                  <a:srgbClr val="008000"/>
                </a:solidFill>
              </a:rPr>
              <a:t>，</a:t>
            </a:r>
            <a:endParaRPr lang="en-US" altLang="zh-CN" sz="2000" kern="100" dirty="0" smtClean="0">
              <a:solidFill>
                <a:srgbClr val="008000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</a:rPr>
              <a:t>			</a:t>
            </a:r>
            <a:r>
              <a:rPr lang="en-US" altLang="zh-CN" sz="2000" kern="100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kern="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r>
              <a:rPr lang="zh-CN" altLang="zh-CN" sz="2000" kern="100" dirty="0" smtClean="0">
                <a:solidFill>
                  <a:srgbClr val="008000"/>
                </a:solidFill>
              </a:rPr>
              <a:t>寄存器</a:t>
            </a:r>
            <a:r>
              <a:rPr lang="zh-CN" altLang="zh-CN" sz="2000" kern="100" dirty="0">
                <a:solidFill>
                  <a:srgbClr val="008000"/>
                </a:solidFill>
              </a:rPr>
              <a:t>地址</a:t>
            </a:r>
            <a:r>
              <a:rPr lang="en-US" altLang="zh-CN" sz="2000" kern="100" dirty="0">
                <a:solidFill>
                  <a:srgbClr val="008000"/>
                </a:solidFill>
              </a:rPr>
              <a:t>60h</a:t>
            </a:r>
            <a:endParaRPr lang="zh-CN" altLang="zh-CN" sz="2000" kern="100" dirty="0">
              <a:solidFill>
                <a:srgbClr val="008000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</a:rPr>
              <a:t>out </a:t>
            </a:r>
            <a:r>
              <a:rPr lang="en-US" altLang="zh-CN" sz="2000" kern="100" dirty="0" err="1">
                <a:latin typeface="Courier New" panose="02070309020205020404" pitchFamily="49" charset="0"/>
              </a:rPr>
              <a:t>dx,eax</a:t>
            </a:r>
            <a:r>
              <a:rPr lang="en-US" altLang="zh-CN" sz="2000" kern="100" dirty="0">
                <a:latin typeface="Courier New" panose="02070309020205020404" pitchFamily="49" charset="0"/>
              </a:rPr>
              <a:t>		</a:t>
            </a:r>
            <a:r>
              <a:rPr lang="en-US" altLang="zh-CN" sz="2000" kern="100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kern="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r>
              <a:rPr lang="zh-CN" altLang="zh-CN" sz="2000" kern="100" dirty="0">
                <a:solidFill>
                  <a:srgbClr val="008000"/>
                </a:solidFill>
              </a:rPr>
              <a:t>写</a:t>
            </a:r>
            <a:r>
              <a:rPr lang="en-US" altLang="zh-CN" sz="2000" kern="100" dirty="0">
                <a:solidFill>
                  <a:srgbClr val="008000"/>
                </a:solidFill>
              </a:rPr>
              <a:t>CONFIG_ADDRESS</a:t>
            </a:r>
            <a:r>
              <a:rPr lang="zh-CN" altLang="zh-CN" sz="2000" kern="100" dirty="0">
                <a:solidFill>
                  <a:srgbClr val="008000"/>
                </a:solidFill>
              </a:rPr>
              <a:t>寄存器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 err="1">
                <a:latin typeface="Courier New" panose="02070309020205020404" pitchFamily="49" charset="0"/>
              </a:rPr>
              <a:t>mov</a:t>
            </a:r>
            <a:r>
              <a:rPr lang="en-US" altLang="zh-CN" sz="2000" kern="100" dirty="0">
                <a:latin typeface="Courier New" panose="02070309020205020404" pitchFamily="49" charset="0"/>
              </a:rPr>
              <a:t> dx,0cfch	</a:t>
            </a:r>
            <a:r>
              <a:rPr lang="en-US" altLang="zh-CN" sz="2000" kern="100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kern="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kern="100" dirty="0" smtClean="0">
                <a:solidFill>
                  <a:srgbClr val="008000"/>
                </a:solidFill>
              </a:rPr>
              <a:t> </a:t>
            </a:r>
            <a:r>
              <a:rPr lang="en-US" altLang="zh-CN" sz="2000" kern="100" dirty="0">
                <a:solidFill>
                  <a:srgbClr val="008000"/>
                </a:solidFill>
              </a:rPr>
              <a:t>CONFIG_DATA</a:t>
            </a:r>
            <a:r>
              <a:rPr lang="zh-CN" altLang="zh-CN" sz="2000" kern="100" dirty="0">
                <a:solidFill>
                  <a:srgbClr val="008000"/>
                </a:solidFill>
              </a:rPr>
              <a:t>寄存器的接口地址</a:t>
            </a:r>
            <a:r>
              <a:rPr lang="en-US" altLang="zh-CN" sz="2000" kern="100" dirty="0" smtClean="0">
                <a:solidFill>
                  <a:srgbClr val="008000"/>
                </a:solidFill>
              </a:rPr>
              <a:t>0CFCh</a:t>
            </a:r>
            <a:endParaRPr lang="zh-CN" altLang="zh-CN" sz="2000" kern="100" dirty="0">
              <a:solidFill>
                <a:srgbClr val="008000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 err="1">
                <a:latin typeface="Courier New" panose="02070309020205020404" pitchFamily="49" charset="0"/>
              </a:rPr>
              <a:t>mov</a:t>
            </a:r>
            <a:r>
              <a:rPr lang="en-US" altLang="zh-CN" sz="2000" kern="100" dirty="0">
                <a:latin typeface="Courier New" panose="02070309020205020404" pitchFamily="49" charset="0"/>
              </a:rPr>
              <a:t> </a:t>
            </a:r>
            <a:r>
              <a:rPr lang="en-US" altLang="zh-CN" sz="2000" kern="100" dirty="0" err="1">
                <a:latin typeface="Courier New" panose="02070309020205020404" pitchFamily="49" charset="0"/>
              </a:rPr>
              <a:t>eax</a:t>
            </a:r>
            <a:r>
              <a:rPr lang="en-US" altLang="zh-CN" sz="2000" kern="100" dirty="0">
                <a:latin typeface="Courier New" panose="02070309020205020404" pitchFamily="49" charset="0"/>
              </a:rPr>
              <a:t>,</a:t>
            </a:r>
            <a:r>
              <a:rPr lang="en-US" altLang="zh-CN" sz="2000" kern="100" dirty="0"/>
              <a:t> </a:t>
            </a:r>
            <a:r>
              <a:rPr lang="en-US" altLang="zh-CN" sz="2000" kern="100" dirty="0">
                <a:latin typeface="Courier New" panose="02070309020205020404" pitchFamily="49" charset="0"/>
              </a:rPr>
              <a:t>6A00442Ah	</a:t>
            </a:r>
            <a:r>
              <a:rPr lang="en-US" altLang="zh-CN" sz="2000" kern="100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kern="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r>
              <a:rPr lang="zh-CN" altLang="zh-CN" sz="2000" kern="100" dirty="0">
                <a:solidFill>
                  <a:srgbClr val="008000"/>
                </a:solidFill>
              </a:rPr>
              <a:t>要写入</a:t>
            </a:r>
            <a:r>
              <a:rPr lang="en-US" altLang="zh-CN" sz="2000" kern="100" dirty="0">
                <a:solidFill>
                  <a:srgbClr val="008000"/>
                </a:solidFill>
              </a:rPr>
              <a:t>CONFIG_DATA</a:t>
            </a:r>
            <a:r>
              <a:rPr lang="zh-CN" altLang="zh-CN" sz="2000" kern="100" dirty="0">
                <a:solidFill>
                  <a:srgbClr val="008000"/>
                </a:solidFill>
              </a:rPr>
              <a:t>寄存器的数据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</a:rPr>
              <a:t>out </a:t>
            </a:r>
            <a:r>
              <a:rPr lang="en-US" altLang="zh-CN" sz="2000" kern="100" dirty="0" err="1">
                <a:latin typeface="Courier New" panose="02070309020205020404" pitchFamily="49" charset="0"/>
              </a:rPr>
              <a:t>dx,eax</a:t>
            </a:r>
            <a:r>
              <a:rPr lang="en-US" altLang="zh-CN" sz="2000" kern="100" dirty="0">
                <a:latin typeface="Courier New" panose="02070309020205020404" pitchFamily="49" charset="0"/>
              </a:rPr>
              <a:t>		</a:t>
            </a:r>
            <a:r>
              <a:rPr lang="en-US" altLang="zh-CN" sz="2000" kern="100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kern="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r>
              <a:rPr lang="zh-CN" altLang="zh-CN" sz="2000" kern="100" dirty="0">
                <a:solidFill>
                  <a:srgbClr val="008000"/>
                </a:solidFill>
              </a:rPr>
              <a:t>写</a:t>
            </a:r>
            <a:r>
              <a:rPr lang="en-US" altLang="zh-CN" sz="2000" kern="100" dirty="0">
                <a:solidFill>
                  <a:srgbClr val="008000"/>
                </a:solidFill>
              </a:rPr>
              <a:t>CONFIG_DATA</a:t>
            </a:r>
            <a:r>
              <a:rPr lang="zh-CN" altLang="zh-CN" sz="2000" kern="100" dirty="0">
                <a:solidFill>
                  <a:srgbClr val="008000"/>
                </a:solidFill>
              </a:rPr>
              <a:t>寄存器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zh-CN" sz="2000" kern="100" dirty="0">
                <a:latin typeface="+mn-ea"/>
                <a:ea typeface="+mn-ea"/>
              </a:rPr>
              <a:t>……</a:t>
            </a:r>
          </a:p>
        </p:txBody>
      </p:sp>
      <p:sp>
        <p:nvSpPr>
          <p:cNvPr id="8" name="动作按钮: 信息 7">
            <a:hlinkClick r:id="rId2" action="ppaction://hlinksldjump" highlightClick="1"/>
          </p:cNvPr>
          <p:cNvSpPr/>
          <p:nvPr/>
        </p:nvSpPr>
        <p:spPr bwMode="auto">
          <a:xfrm>
            <a:off x="8450088" y="260648"/>
            <a:ext cx="442392" cy="432048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动作按钮: 信息 8">
            <a:hlinkClick r:id="rId3" action="ppaction://hlinksldjump" highlightClick="1"/>
          </p:cNvPr>
          <p:cNvSpPr/>
          <p:nvPr/>
        </p:nvSpPr>
        <p:spPr bwMode="auto">
          <a:xfrm>
            <a:off x="8228892" y="5301208"/>
            <a:ext cx="442392" cy="432048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8053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42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3】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基于</a:t>
            </a:r>
            <a:r>
              <a:rPr lang="en-US" altLang="zh-CN" kern="0" dirty="0" err="1">
                <a:solidFill>
                  <a:srgbClr val="008000"/>
                </a:solidFill>
                <a:latin typeface="+mn-lt"/>
              </a:rPr>
              <a:t>SoC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处理器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的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双通道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主存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系统设计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472608"/>
          </a:xfrm>
        </p:spPr>
        <p:txBody>
          <a:bodyPr/>
          <a:lstStyle/>
          <a:p>
            <a:r>
              <a:rPr lang="zh-CN" altLang="zh-CN" sz="2400" dirty="0"/>
              <a:t>随着主频的不断提升，处理器对</a:t>
            </a:r>
            <a:r>
              <a:rPr lang="zh-CN" altLang="zh-CN" sz="2400" dirty="0">
                <a:solidFill>
                  <a:srgbClr val="0000FF"/>
                </a:solidFill>
              </a:rPr>
              <a:t>主存系统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0000FF"/>
                </a:solidFill>
              </a:rPr>
              <a:t>带宽</a:t>
            </a:r>
            <a:r>
              <a:rPr lang="zh-CN" altLang="zh-CN" sz="2400" dirty="0"/>
              <a:t>要求越来越高，主存带宽成为系统性能的的瓶颈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由于</a:t>
            </a:r>
            <a:r>
              <a:rPr lang="zh-CN" altLang="zh-CN" sz="2400" dirty="0"/>
              <a:t>受到晶体管本身的特性和制造工艺的制约，主存频率不可能无限制地提升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为了</a:t>
            </a:r>
            <a:r>
              <a:rPr lang="zh-CN" altLang="zh-CN" sz="2400" dirty="0"/>
              <a:t>解决主存带宽瓶颈问题，引入</a:t>
            </a:r>
            <a:r>
              <a:rPr lang="zh-CN" altLang="zh-CN" sz="2400" dirty="0">
                <a:solidFill>
                  <a:srgbClr val="FF0000"/>
                </a:solidFill>
              </a:rPr>
              <a:t>双通道</a:t>
            </a:r>
            <a:r>
              <a:rPr lang="zh-CN" altLang="zh-CN" sz="2400" dirty="0">
                <a:solidFill>
                  <a:srgbClr val="0000FF"/>
                </a:solidFill>
              </a:rPr>
              <a:t>主存控制技术</a:t>
            </a:r>
            <a:r>
              <a:rPr lang="zh-CN" altLang="zh-CN" sz="2400" dirty="0"/>
              <a:t>，即在北桥（</a:t>
            </a:r>
            <a:r>
              <a:rPr lang="en-US" altLang="zh-CN" sz="2400" dirty="0"/>
              <a:t>MCH</a:t>
            </a:r>
            <a:r>
              <a:rPr lang="zh-CN" altLang="zh-CN" sz="2400" dirty="0"/>
              <a:t>）芯片中设计两个主存控制器，这两个主存控制器可相互独立工作，每个控制器控制一个主存通道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支持</a:t>
            </a:r>
            <a:r>
              <a:rPr lang="zh-CN" altLang="zh-CN" sz="2400" dirty="0">
                <a:solidFill>
                  <a:srgbClr val="0000FF"/>
                </a:solidFill>
              </a:rPr>
              <a:t>双通道</a:t>
            </a:r>
            <a:r>
              <a:rPr lang="zh-CN" altLang="zh-CN" sz="2400" dirty="0"/>
              <a:t>主存控制技术的北桥（</a:t>
            </a:r>
            <a:r>
              <a:rPr lang="en-US" altLang="zh-CN" sz="2400" dirty="0"/>
              <a:t>MCH</a:t>
            </a:r>
            <a:r>
              <a:rPr lang="zh-CN" altLang="zh-CN" sz="2400" dirty="0"/>
              <a:t>）芯片中包含了</a:t>
            </a:r>
            <a:r>
              <a:rPr lang="zh-CN" altLang="zh-CN" sz="2400" dirty="0">
                <a:solidFill>
                  <a:srgbClr val="0000FF"/>
                </a:solidFill>
              </a:rPr>
              <a:t>两个</a:t>
            </a:r>
            <a:r>
              <a:rPr lang="zh-CN" altLang="zh-CN" sz="2400" dirty="0">
                <a:solidFill>
                  <a:srgbClr val="CC0099"/>
                </a:solidFill>
              </a:rPr>
              <a:t>独立</a:t>
            </a:r>
            <a:r>
              <a:rPr lang="zh-CN" altLang="zh-CN" sz="2400" dirty="0"/>
              <a:t>的、具备</a:t>
            </a:r>
            <a:r>
              <a:rPr lang="zh-CN" altLang="zh-CN" sz="2400" dirty="0">
                <a:solidFill>
                  <a:srgbClr val="CC0099"/>
                </a:solidFill>
              </a:rPr>
              <a:t>互补</a:t>
            </a:r>
            <a:r>
              <a:rPr lang="zh-CN" altLang="zh-CN" sz="2400" dirty="0"/>
              <a:t>性的</a:t>
            </a:r>
            <a:r>
              <a:rPr lang="zh-CN" altLang="zh-CN" sz="2400" dirty="0">
                <a:solidFill>
                  <a:srgbClr val="CC0099"/>
                </a:solidFill>
              </a:rPr>
              <a:t>主存控制器</a:t>
            </a:r>
            <a:r>
              <a:rPr lang="zh-CN" altLang="zh-CN" sz="2400" dirty="0"/>
              <a:t>，两个主存控制器可以并行工作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当</a:t>
            </a:r>
            <a:r>
              <a:rPr lang="zh-CN" altLang="zh-CN" sz="2400" dirty="0"/>
              <a:t>控制器</a:t>
            </a:r>
            <a:r>
              <a:rPr lang="en-US" altLang="zh-CN" sz="2400" dirty="0"/>
              <a:t>B</a:t>
            </a:r>
            <a:r>
              <a:rPr lang="zh-CN" altLang="zh-CN" sz="2400" dirty="0"/>
              <a:t>准备进行下一次存取主存的时候，控制器</a:t>
            </a:r>
            <a:r>
              <a:rPr lang="en-US" altLang="zh-CN" sz="2400" dirty="0"/>
              <a:t>A</a:t>
            </a:r>
            <a:r>
              <a:rPr lang="zh-CN" altLang="zh-CN" sz="2400" dirty="0"/>
              <a:t>就在读</a:t>
            </a:r>
            <a:r>
              <a:rPr lang="en-US" altLang="zh-CN" sz="2400" dirty="0"/>
              <a:t>/</a:t>
            </a:r>
            <a:r>
              <a:rPr lang="zh-CN" altLang="zh-CN" sz="2400" dirty="0"/>
              <a:t>写主存，反之亦然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两</a:t>
            </a:r>
            <a:r>
              <a:rPr lang="zh-CN" altLang="zh-CN" sz="2400" dirty="0"/>
              <a:t>个主存控制器交替工作，理论上可以使等待时间缩减</a:t>
            </a:r>
            <a:r>
              <a:rPr lang="en-US" altLang="zh-CN" sz="2400" dirty="0"/>
              <a:t>50%</a:t>
            </a:r>
            <a:r>
              <a:rPr lang="zh-CN" altLang="zh-CN" sz="2400" dirty="0"/>
              <a:t>，从而使主存带宽翻倍。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8027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43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3】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基于</a:t>
            </a:r>
            <a:r>
              <a:rPr lang="en-US" altLang="zh-CN" kern="0" dirty="0" err="1">
                <a:solidFill>
                  <a:srgbClr val="008000"/>
                </a:solidFill>
                <a:latin typeface="+mn-lt"/>
              </a:rPr>
              <a:t>SoC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处理器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的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双通道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主存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系统设计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184576"/>
          </a:xfrm>
        </p:spPr>
        <p:txBody>
          <a:bodyPr/>
          <a:lstStyle/>
          <a:p>
            <a:r>
              <a:rPr lang="zh-CN" altLang="zh-CN" sz="2400" dirty="0" smtClean="0"/>
              <a:t>在</a:t>
            </a:r>
            <a:r>
              <a:rPr lang="en-US" altLang="zh-CN" sz="2400" dirty="0" smtClean="0"/>
              <a:t> Intel </a:t>
            </a:r>
            <a:r>
              <a:rPr lang="zh-CN" altLang="zh-CN" sz="2400" dirty="0" smtClean="0"/>
              <a:t>第四代</a:t>
            </a:r>
            <a:r>
              <a:rPr lang="en-US" altLang="zh-CN" sz="2400" dirty="0" smtClean="0"/>
              <a:t> Core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处理器</a:t>
            </a:r>
            <a:r>
              <a:rPr lang="zh-CN" altLang="zh-CN" sz="2400" dirty="0"/>
              <a:t>系统中，</a:t>
            </a:r>
            <a:r>
              <a:rPr lang="en-US" altLang="zh-CN" sz="2400" dirty="0">
                <a:solidFill>
                  <a:srgbClr val="0000FF"/>
                </a:solidFill>
              </a:rPr>
              <a:t>MCH</a:t>
            </a:r>
            <a:r>
              <a:rPr lang="zh-CN" altLang="zh-CN" sz="2400" dirty="0"/>
              <a:t>被</a:t>
            </a:r>
            <a:r>
              <a:rPr lang="zh-CN" altLang="zh-CN" sz="2400" dirty="0" smtClean="0"/>
              <a:t>一分为二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olidFill>
                  <a:srgbClr val="FF0066"/>
                </a:solidFill>
              </a:rPr>
              <a:t>HOST</a:t>
            </a:r>
            <a:r>
              <a:rPr lang="zh-CN" altLang="zh-CN" sz="2400" dirty="0">
                <a:solidFill>
                  <a:srgbClr val="FF0066"/>
                </a:solidFill>
              </a:rPr>
              <a:t>主桥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rgbClr val="FF0066"/>
                </a:solidFill>
              </a:rPr>
              <a:t>存储控制器</a:t>
            </a:r>
            <a:r>
              <a:rPr lang="zh-CN" altLang="zh-CN" sz="2400" dirty="0"/>
              <a:t>和</a:t>
            </a:r>
            <a:r>
              <a:rPr lang="zh-CN" altLang="zh-CN" sz="2400" dirty="0">
                <a:solidFill>
                  <a:srgbClr val="FF0066"/>
                </a:solidFill>
              </a:rPr>
              <a:t>图形控制器</a:t>
            </a:r>
            <a:r>
              <a:rPr lang="zh-CN" altLang="zh-CN" sz="2400" dirty="0"/>
              <a:t>已经与</a:t>
            </a:r>
            <a:r>
              <a:rPr lang="en-US" altLang="zh-CN" sz="2400" dirty="0">
                <a:solidFill>
                  <a:srgbClr val="FF0000"/>
                </a:solidFill>
              </a:rPr>
              <a:t>CPU</a:t>
            </a:r>
            <a:r>
              <a:rPr lang="zh-CN" altLang="zh-CN" sz="2400" dirty="0">
                <a:solidFill>
                  <a:srgbClr val="FF0000"/>
                </a:solidFill>
              </a:rPr>
              <a:t>内核</a:t>
            </a:r>
            <a:r>
              <a:rPr lang="zh-CN" altLang="zh-CN" sz="2400" dirty="0"/>
              <a:t>集成在一个芯片</a:t>
            </a:r>
            <a:r>
              <a:rPr lang="zh-CN" altLang="zh-CN" sz="2400" dirty="0" smtClean="0"/>
              <a:t>中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MCH </a:t>
            </a:r>
            <a:r>
              <a:rPr lang="zh-CN" altLang="zh-CN" sz="2400" dirty="0" smtClean="0"/>
              <a:t>剩余</a:t>
            </a:r>
            <a:r>
              <a:rPr lang="zh-CN" altLang="zh-CN" sz="2400" dirty="0"/>
              <a:t>的部分</a:t>
            </a:r>
            <a:r>
              <a:rPr lang="zh-CN" altLang="zh-CN" sz="2400" dirty="0" smtClean="0"/>
              <a:t>与</a:t>
            </a:r>
            <a:r>
              <a:rPr lang="en-US" altLang="zh-CN" sz="2400" dirty="0" smtClean="0"/>
              <a:t> ICH </a:t>
            </a:r>
            <a:r>
              <a:rPr lang="zh-CN" altLang="zh-CN" sz="2400" dirty="0" smtClean="0"/>
              <a:t>合并成为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PCH</a:t>
            </a:r>
            <a:r>
              <a:rPr lang="zh-CN" altLang="zh-CN" sz="2400" dirty="0"/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en-US" altLang="zh-CN" sz="2400" dirty="0"/>
              <a:t>eripheral 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en-US" altLang="zh-CN" sz="2400" dirty="0"/>
              <a:t>ontroller </a:t>
            </a:r>
            <a:r>
              <a:rPr lang="en-US" altLang="zh-CN" sz="2400" dirty="0">
                <a:solidFill>
                  <a:srgbClr val="FF0000"/>
                </a:solidFill>
              </a:rPr>
              <a:t>H</a:t>
            </a:r>
            <a:r>
              <a:rPr lang="en-US" altLang="zh-CN" sz="2400" dirty="0"/>
              <a:t>ub</a:t>
            </a:r>
            <a:r>
              <a:rPr lang="zh-CN" altLang="zh-CN" sz="2400" dirty="0"/>
              <a:t>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Intel </a:t>
            </a:r>
            <a:r>
              <a:rPr lang="en-US" altLang="zh-CN" sz="2400" dirty="0"/>
              <a:t>Core </a:t>
            </a:r>
            <a:r>
              <a:rPr lang="en-US" altLang="zh-CN" sz="2400" dirty="0" smtClean="0"/>
              <a:t>i7 </a:t>
            </a:r>
            <a:r>
              <a:rPr lang="zh-CN" altLang="zh-CN" sz="2400" dirty="0" smtClean="0"/>
              <a:t>处理器</a:t>
            </a:r>
            <a:r>
              <a:rPr lang="zh-CN" altLang="zh-CN" sz="2400" dirty="0"/>
              <a:t>已集成了支持</a:t>
            </a:r>
            <a:r>
              <a:rPr lang="en-US" altLang="zh-CN" sz="2400" dirty="0">
                <a:solidFill>
                  <a:srgbClr val="CC0099"/>
                </a:solidFill>
              </a:rPr>
              <a:t>3</a:t>
            </a:r>
            <a:r>
              <a:rPr lang="zh-CN" altLang="zh-CN" sz="2400" dirty="0">
                <a:solidFill>
                  <a:srgbClr val="CC0099"/>
                </a:solidFill>
              </a:rPr>
              <a:t>通道</a:t>
            </a:r>
            <a:r>
              <a:rPr lang="zh-CN" altLang="zh-CN" sz="2400" dirty="0"/>
              <a:t>连接</a:t>
            </a:r>
            <a:r>
              <a:rPr lang="en-US" altLang="zh-CN" sz="2400" dirty="0"/>
              <a:t>DDR3</a:t>
            </a:r>
            <a:r>
              <a:rPr lang="zh-CN" altLang="zh-CN" sz="2400" dirty="0"/>
              <a:t>存储器的主存控制器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可见，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基于</a:t>
            </a:r>
            <a:r>
              <a:rPr lang="en-US" altLang="zh-CN" sz="2400" dirty="0" err="1"/>
              <a:t>SoC</a:t>
            </a:r>
            <a:r>
              <a:rPr lang="zh-CN" altLang="zh-CN" sz="2400" dirty="0"/>
              <a:t>构架的</a:t>
            </a:r>
            <a:r>
              <a:rPr lang="en-US" altLang="zh-CN" sz="2400" dirty="0"/>
              <a:t>x86</a:t>
            </a:r>
            <a:r>
              <a:rPr lang="zh-CN" altLang="zh-CN" sz="2400" dirty="0"/>
              <a:t>处理器中，芯片组的概念已经逐渐淡化。但是，从体系结构的角度来看，整合之后</a:t>
            </a:r>
            <a:r>
              <a:rPr lang="zh-CN" altLang="zh-CN" sz="2400" dirty="0" smtClean="0"/>
              <a:t>的</a:t>
            </a:r>
            <a:r>
              <a:rPr lang="en-US" altLang="zh-CN" sz="2400" dirty="0" smtClean="0"/>
              <a:t> Intel x86 </a:t>
            </a:r>
            <a:r>
              <a:rPr lang="zh-CN" altLang="zh-CN" sz="2400" dirty="0" smtClean="0"/>
              <a:t>处理器</a:t>
            </a:r>
            <a:r>
              <a:rPr lang="zh-CN" altLang="zh-CN" sz="2400" dirty="0"/>
              <a:t>系统在结构上并没有太大改变。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9603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8000"/>
                </a:solidFill>
              </a:rPr>
              <a:t>【</a:t>
            </a:r>
            <a:r>
              <a:rPr lang="zh-CN" altLang="en-US" dirty="0" smtClean="0">
                <a:solidFill>
                  <a:srgbClr val="008000"/>
                </a:solidFill>
              </a:rPr>
              <a:t>例</a:t>
            </a:r>
            <a:r>
              <a:rPr lang="en-US" altLang="zh-CN" dirty="0" smtClean="0">
                <a:solidFill>
                  <a:srgbClr val="008000"/>
                </a:solidFill>
              </a:rPr>
              <a:t>3】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44</a:t>
            </a:fld>
            <a:endParaRPr lang="en-US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764152"/>
              </p:ext>
            </p:extLst>
          </p:nvPr>
        </p:nvGraphicFramePr>
        <p:xfrm>
          <a:off x="467544" y="583539"/>
          <a:ext cx="6412607" cy="593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Visio" r:id="rId3" imgW="6124454" imgH="5667300" progId="Visio.Drawing.15">
                  <p:embed/>
                </p:oleObj>
              </mc:Choice>
              <mc:Fallback>
                <p:oleObj name="Visio" r:id="rId3" imgW="6124454" imgH="56673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583539"/>
                        <a:ext cx="6412607" cy="593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076055" y="5411193"/>
            <a:ext cx="3816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具有双通道主存</a:t>
            </a:r>
            <a:r>
              <a:rPr lang="zh-CN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/>
            </a:r>
            <a:br>
              <a:rPr lang="en-US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基于</a:t>
            </a:r>
            <a:r>
              <a:rPr lang="en-US" altLang="zh-CN" sz="2400" kern="100" dirty="0" err="1">
                <a:solidFill>
                  <a:srgbClr val="0000FF"/>
                </a:solidFill>
              </a:rPr>
              <a:t>SoC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处理器与</a:t>
            </a:r>
            <a:r>
              <a:rPr lang="en-US" altLang="zh-CN" sz="2400" kern="100" dirty="0">
                <a:solidFill>
                  <a:srgbClr val="0000FF"/>
                </a:solidFill>
              </a:rPr>
              <a:t>PCH</a:t>
            </a:r>
            <a:r>
              <a:rPr lang="zh-CN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/>
            </a:r>
            <a:br>
              <a:rPr lang="en-US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计算机系统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框图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52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45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3</a:t>
            </a:r>
            <a:r>
              <a:rPr lang="en-US" altLang="zh-CN" kern="0" dirty="0" smtClean="0">
                <a:solidFill>
                  <a:srgbClr val="008000"/>
                </a:solidFill>
              </a:rPr>
              <a:t>】</a:t>
            </a:r>
            <a:r>
              <a:rPr lang="zh-CN" altLang="en-US" kern="0" dirty="0">
                <a:solidFill>
                  <a:srgbClr val="008000"/>
                </a:solidFill>
              </a:rPr>
              <a:t>基于</a:t>
            </a:r>
            <a:r>
              <a:rPr lang="en-US" altLang="zh-CN" kern="0" dirty="0" err="1">
                <a:solidFill>
                  <a:srgbClr val="008000"/>
                </a:solidFill>
              </a:rPr>
              <a:t>SoC</a:t>
            </a:r>
            <a:r>
              <a:rPr lang="zh-CN" altLang="en-US" kern="0" dirty="0">
                <a:solidFill>
                  <a:srgbClr val="008000"/>
                </a:solidFill>
              </a:rPr>
              <a:t>处理器的双通道主存系统设计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472608"/>
          </a:xfrm>
        </p:spPr>
        <p:txBody>
          <a:bodyPr/>
          <a:lstStyle/>
          <a:p>
            <a:r>
              <a:rPr lang="zh-CN" altLang="zh-CN" sz="2400" dirty="0" smtClean="0"/>
              <a:t>存储</a:t>
            </a:r>
            <a:r>
              <a:rPr lang="zh-CN" altLang="zh-CN" sz="2400" dirty="0"/>
              <a:t>控制器已经</a:t>
            </a:r>
            <a:r>
              <a:rPr lang="zh-CN" altLang="zh-CN" sz="2400" dirty="0" smtClean="0"/>
              <a:t>与</a:t>
            </a:r>
            <a:r>
              <a:rPr lang="en-US" altLang="zh-CN" sz="2400" dirty="0" smtClean="0"/>
              <a:t>CPU</a:t>
            </a:r>
            <a:r>
              <a:rPr lang="zh-CN" altLang="zh-CN" sz="2400" dirty="0" smtClean="0"/>
              <a:t>集成</a:t>
            </a:r>
            <a:r>
              <a:rPr lang="zh-CN" altLang="zh-CN" sz="2400" dirty="0"/>
              <a:t>在一个芯片中</a:t>
            </a:r>
            <a:r>
              <a:rPr lang="zh-CN" altLang="zh-CN" sz="2400" dirty="0" smtClean="0"/>
              <a:t>，与</a:t>
            </a:r>
            <a:r>
              <a:rPr lang="zh-CN" altLang="zh-CN" sz="2400" dirty="0"/>
              <a:t>存储控制器有关的</a:t>
            </a:r>
            <a:r>
              <a:rPr lang="zh-CN" altLang="zh-CN" sz="2400" dirty="0" smtClean="0"/>
              <a:t>寄存器在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PCI </a:t>
            </a:r>
            <a:r>
              <a:rPr lang="en-US" altLang="zh-CN" sz="2400" dirty="0">
                <a:solidFill>
                  <a:srgbClr val="FF0000"/>
                </a:solidFill>
              </a:rPr>
              <a:t>Bus #0 Device #0 </a:t>
            </a:r>
            <a:r>
              <a:rPr lang="en-US" altLang="zh-CN" sz="2400" dirty="0" err="1">
                <a:solidFill>
                  <a:srgbClr val="FF0000"/>
                </a:solidFill>
              </a:rPr>
              <a:t>Fuction</a:t>
            </a:r>
            <a:r>
              <a:rPr lang="en-US" altLang="zh-CN" sz="2400" dirty="0">
                <a:solidFill>
                  <a:srgbClr val="FF0000"/>
                </a:solidFill>
              </a:rPr>
              <a:t> #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指定的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PCI </a:t>
            </a:r>
            <a:r>
              <a:rPr lang="zh-CN" altLang="zh-CN" sz="2400" dirty="0" smtClean="0">
                <a:solidFill>
                  <a:srgbClr val="0000FF"/>
                </a:solidFill>
              </a:rPr>
              <a:t>配置</a:t>
            </a:r>
            <a:r>
              <a:rPr lang="zh-CN" altLang="zh-CN" sz="2400" dirty="0">
                <a:solidFill>
                  <a:srgbClr val="0000FF"/>
                </a:solidFill>
              </a:rPr>
              <a:t>空间</a:t>
            </a:r>
            <a:r>
              <a:rPr lang="zh-CN" altLang="zh-CN" sz="2400" dirty="0"/>
              <a:t>中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其中，</a:t>
            </a:r>
            <a:r>
              <a:rPr lang="zh-CN" altLang="zh-CN" sz="2400" dirty="0" smtClean="0"/>
              <a:t>地址</a:t>
            </a:r>
            <a:r>
              <a:rPr lang="en-US" altLang="zh-CN" sz="2400" dirty="0">
                <a:solidFill>
                  <a:srgbClr val="CC0099"/>
                </a:solidFill>
              </a:rPr>
              <a:t>48H</a:t>
            </a:r>
            <a:r>
              <a:rPr lang="zh-CN" altLang="zh-CN" sz="2400" dirty="0">
                <a:solidFill>
                  <a:srgbClr val="CC0099"/>
                </a:solidFill>
              </a:rPr>
              <a:t>～</a:t>
            </a:r>
            <a:r>
              <a:rPr lang="en-US" altLang="zh-CN" sz="2400" dirty="0">
                <a:solidFill>
                  <a:srgbClr val="CC0099"/>
                </a:solidFill>
              </a:rPr>
              <a:t>4FH</a:t>
            </a:r>
            <a:r>
              <a:rPr lang="zh-CN" altLang="zh-CN" sz="2400" dirty="0"/>
              <a:t>为</a:t>
            </a:r>
            <a:r>
              <a:rPr lang="en-US" altLang="zh-CN" sz="2400" dirty="0">
                <a:solidFill>
                  <a:srgbClr val="CC0099"/>
                </a:solidFill>
              </a:rPr>
              <a:t>64</a:t>
            </a:r>
            <a:r>
              <a:rPr lang="zh-CN" altLang="zh-CN" sz="2400" dirty="0">
                <a:solidFill>
                  <a:srgbClr val="CC0099"/>
                </a:solidFill>
              </a:rPr>
              <a:t>位</a:t>
            </a:r>
            <a:r>
              <a:rPr lang="zh-CN" altLang="zh-CN" sz="2400" dirty="0" smtClean="0"/>
              <a:t>的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CC0099"/>
                </a:solidFill>
              </a:rPr>
              <a:t>MCHBAR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寄存器。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该</a:t>
            </a:r>
            <a:r>
              <a:rPr lang="en-US" altLang="zh-CN" sz="2400" dirty="0">
                <a:solidFill>
                  <a:srgbClr val="CC0099"/>
                </a:solidFill>
              </a:rPr>
              <a:t>BAR</a:t>
            </a:r>
            <a:r>
              <a:rPr lang="zh-CN" altLang="zh-CN" sz="2400" dirty="0"/>
              <a:t>（</a:t>
            </a:r>
            <a:r>
              <a:rPr lang="en-US" altLang="zh-CN" sz="2400" dirty="0">
                <a:solidFill>
                  <a:srgbClr val="CC0099"/>
                </a:solidFill>
              </a:rPr>
              <a:t>B</a:t>
            </a:r>
            <a:r>
              <a:rPr lang="en-US" altLang="zh-CN" sz="2400" dirty="0"/>
              <a:t>ase </a:t>
            </a:r>
            <a:r>
              <a:rPr lang="en-US" altLang="zh-CN" sz="2400" dirty="0">
                <a:solidFill>
                  <a:srgbClr val="CC0099"/>
                </a:solidFill>
              </a:rPr>
              <a:t>A</a:t>
            </a:r>
            <a:r>
              <a:rPr lang="en-US" altLang="zh-CN" sz="2400" dirty="0"/>
              <a:t>ddress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C0099"/>
                </a:solidFill>
              </a:rPr>
              <a:t>R</a:t>
            </a:r>
            <a:r>
              <a:rPr lang="en-US" altLang="zh-CN" sz="2400" dirty="0"/>
              <a:t>egister</a:t>
            </a:r>
            <a:r>
              <a:rPr lang="zh-CN" altLang="zh-CN" sz="2400" dirty="0"/>
              <a:t>）寄存器中保存了</a:t>
            </a:r>
            <a:r>
              <a:rPr lang="zh-CN" altLang="zh-CN" sz="2400" dirty="0">
                <a:solidFill>
                  <a:srgbClr val="FF0066"/>
                </a:solidFill>
              </a:rPr>
              <a:t>存储控制器</a:t>
            </a:r>
            <a:r>
              <a:rPr lang="zh-CN" altLang="zh-CN" sz="2400" dirty="0"/>
              <a:t>中的“</a:t>
            </a:r>
            <a:r>
              <a:rPr lang="zh-CN" altLang="zh-CN" sz="2400" dirty="0">
                <a:solidFill>
                  <a:srgbClr val="FF0066"/>
                </a:solidFill>
              </a:rPr>
              <a:t>存储器映射寄存器</a:t>
            </a:r>
            <a:r>
              <a:rPr lang="zh-CN" altLang="zh-CN" sz="2400" dirty="0"/>
              <a:t>”使用的地址空间的</a:t>
            </a:r>
            <a:r>
              <a:rPr lang="zh-CN" altLang="zh-CN" sz="2400" dirty="0">
                <a:solidFill>
                  <a:srgbClr val="0000FF"/>
                </a:solidFill>
              </a:rPr>
              <a:t>基地址</a:t>
            </a:r>
            <a:r>
              <a:rPr lang="zh-CN" altLang="zh-CN" sz="2400" dirty="0"/>
              <a:t>，该基地址指向一</a:t>
            </a:r>
            <a:r>
              <a:rPr lang="zh-CN" altLang="zh-CN" sz="2400" dirty="0" smtClean="0"/>
              <a:t>个</a:t>
            </a:r>
            <a:r>
              <a:rPr lang="en-US" altLang="zh-CN" sz="2400" dirty="0" smtClean="0">
                <a:solidFill>
                  <a:srgbClr val="0000FF"/>
                </a:solidFill>
              </a:rPr>
              <a:t>32KB</a:t>
            </a:r>
            <a:r>
              <a:rPr lang="zh-CN" altLang="zh-CN" sz="2400" dirty="0"/>
              <a:t>大小的存储器区域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当</a:t>
            </a:r>
            <a:r>
              <a:rPr lang="en-US" altLang="zh-CN" sz="2400" dirty="0"/>
              <a:t>MCHBAR</a:t>
            </a:r>
            <a:r>
              <a:rPr lang="zh-CN" altLang="zh-CN" sz="2400" dirty="0"/>
              <a:t>寄存器的“</a:t>
            </a:r>
            <a:r>
              <a:rPr lang="en-US" altLang="zh-CN" sz="2400" dirty="0">
                <a:solidFill>
                  <a:srgbClr val="0000FF"/>
                </a:solidFill>
              </a:rPr>
              <a:t>MCHBAR Enable</a:t>
            </a:r>
            <a:r>
              <a:rPr lang="zh-CN" altLang="zh-CN" sz="2400" dirty="0"/>
              <a:t>”位为</a:t>
            </a:r>
            <a:r>
              <a:rPr lang="en-US" altLang="zh-CN" sz="2400" dirty="0">
                <a:solidFill>
                  <a:srgbClr val="0000FF"/>
                </a:solidFill>
              </a:rPr>
              <a:t>1</a:t>
            </a:r>
            <a:r>
              <a:rPr lang="zh-CN" altLang="zh-CN" sz="2400" dirty="0"/>
              <a:t>时，这段存储区域有效，</a:t>
            </a:r>
            <a:r>
              <a:rPr lang="en-US" altLang="zh-CN" sz="2400" dirty="0"/>
              <a:t>CPU</a:t>
            </a:r>
            <a:r>
              <a:rPr lang="zh-CN" altLang="zh-CN" sz="2400" dirty="0"/>
              <a:t>可以通过访问这段存储区域来实现对</a:t>
            </a:r>
            <a:r>
              <a:rPr lang="zh-CN" altLang="zh-CN" sz="2400" dirty="0">
                <a:solidFill>
                  <a:srgbClr val="FF0066"/>
                </a:solidFill>
              </a:rPr>
              <a:t>存储控制器</a:t>
            </a:r>
            <a:r>
              <a:rPr lang="zh-CN" altLang="zh-CN" sz="2400" dirty="0"/>
              <a:t>中的“</a:t>
            </a:r>
            <a:r>
              <a:rPr lang="zh-CN" altLang="zh-CN" sz="2400" dirty="0">
                <a:solidFill>
                  <a:srgbClr val="FF0066"/>
                </a:solidFill>
              </a:rPr>
              <a:t>存储器映射寄存器</a:t>
            </a:r>
            <a:r>
              <a:rPr lang="zh-CN" altLang="zh-CN" sz="2400" dirty="0"/>
              <a:t>”的读或写，这些寄存器中就包括与</a:t>
            </a:r>
            <a:r>
              <a:rPr lang="en-US" altLang="zh-CN" sz="2400" dirty="0"/>
              <a:t>DRAM</a:t>
            </a:r>
            <a:r>
              <a:rPr lang="zh-CN" altLang="zh-CN" sz="2400" dirty="0"/>
              <a:t>控制器有关的配置寄存器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通常</a:t>
            </a:r>
            <a:r>
              <a:rPr lang="zh-CN" altLang="zh-CN" sz="2400" dirty="0"/>
              <a:t>，应该把</a:t>
            </a:r>
            <a:r>
              <a:rPr lang="zh-CN" altLang="zh-CN" sz="2400" dirty="0" smtClean="0"/>
              <a:t>这</a:t>
            </a:r>
            <a:r>
              <a:rPr lang="en-US" altLang="zh-CN" sz="2400" dirty="0" smtClean="0"/>
              <a:t>32KB</a:t>
            </a:r>
            <a:r>
              <a:rPr lang="zh-CN" altLang="zh-CN" sz="2400" dirty="0"/>
              <a:t>的存储器区域映射到</a:t>
            </a:r>
            <a:r>
              <a:rPr lang="zh-CN" altLang="zh-CN" sz="2400" dirty="0">
                <a:solidFill>
                  <a:srgbClr val="FF0000"/>
                </a:solidFill>
              </a:rPr>
              <a:t>主存地址空间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FF0000"/>
                </a:solidFill>
              </a:rPr>
              <a:t>高端</a:t>
            </a:r>
            <a:r>
              <a:rPr lang="zh-CN" altLang="zh-CN" sz="2400" dirty="0"/>
              <a:t>，并且这段主存地址空间</a:t>
            </a:r>
            <a:r>
              <a:rPr lang="zh-CN" altLang="zh-CN" sz="2400" dirty="0">
                <a:solidFill>
                  <a:srgbClr val="0000FF"/>
                </a:solidFill>
              </a:rPr>
              <a:t>没有实际的物理主存与之对应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7779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46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3</a:t>
            </a:r>
            <a:r>
              <a:rPr lang="en-US" altLang="zh-CN" kern="0" dirty="0" smtClean="0">
                <a:solidFill>
                  <a:srgbClr val="008000"/>
                </a:solidFill>
              </a:rPr>
              <a:t>】</a:t>
            </a:r>
            <a:r>
              <a:rPr lang="zh-CN" altLang="en-US" kern="0" dirty="0">
                <a:solidFill>
                  <a:srgbClr val="008000"/>
                </a:solidFill>
              </a:rPr>
              <a:t>基于</a:t>
            </a:r>
            <a:r>
              <a:rPr lang="en-US" altLang="zh-CN" kern="0" dirty="0" err="1">
                <a:solidFill>
                  <a:srgbClr val="008000"/>
                </a:solidFill>
              </a:rPr>
              <a:t>SoC</a:t>
            </a:r>
            <a:r>
              <a:rPr lang="zh-CN" altLang="en-US" kern="0" dirty="0">
                <a:solidFill>
                  <a:srgbClr val="008000"/>
                </a:solidFill>
              </a:rPr>
              <a:t>处理器的双通道主存系统设计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362950" cy="4536504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MCHBAR</a:t>
            </a:r>
            <a:r>
              <a:rPr lang="zh-CN" altLang="en-US" sz="2400" dirty="0" smtClean="0">
                <a:solidFill>
                  <a:srgbClr val="FF0000"/>
                </a:solidFill>
              </a:rPr>
              <a:t>寄存器</a:t>
            </a:r>
            <a:r>
              <a:rPr lang="zh-CN" altLang="en-US" sz="2400" dirty="0"/>
              <a:t>中各数据位的</a:t>
            </a:r>
            <a:r>
              <a:rPr lang="zh-CN" altLang="en-US" sz="2400" dirty="0" smtClean="0"/>
              <a:t>定义：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数据位</a:t>
            </a:r>
            <a:r>
              <a:rPr lang="en-US" altLang="zh-CN" sz="2400" dirty="0"/>
              <a:t>63</a:t>
            </a:r>
            <a:r>
              <a:rPr lang="zh-CN" altLang="en-US" sz="2400" dirty="0"/>
              <a:t>～</a:t>
            </a:r>
            <a:r>
              <a:rPr lang="en-US" altLang="zh-CN" sz="2400" dirty="0"/>
              <a:t>39</a:t>
            </a:r>
            <a:r>
              <a:rPr lang="zh-CN" altLang="en-US" sz="2400" dirty="0"/>
              <a:t>：保留。</a:t>
            </a:r>
          </a:p>
          <a:p>
            <a:pPr lvl="1"/>
            <a:r>
              <a:rPr lang="zh-CN" altLang="en-US" sz="2400" dirty="0" smtClean="0"/>
              <a:t>数据位</a:t>
            </a:r>
            <a:r>
              <a:rPr lang="en-US" altLang="zh-CN" sz="2400" dirty="0"/>
              <a:t>38</a:t>
            </a:r>
            <a:r>
              <a:rPr lang="zh-CN" altLang="en-US" sz="2400" dirty="0"/>
              <a:t>～</a:t>
            </a:r>
            <a:r>
              <a:rPr lang="en-US" altLang="zh-CN" sz="2400" dirty="0"/>
              <a:t>15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MCH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66"/>
                </a:solidFill>
              </a:rPr>
              <a:t>存储器映射寄存器</a:t>
            </a:r>
            <a:r>
              <a:rPr lang="zh-CN" altLang="en-US" sz="2400" dirty="0" smtClean="0"/>
              <a:t>”使用</a:t>
            </a:r>
            <a:r>
              <a:rPr lang="zh-CN" altLang="en-US" sz="2400" dirty="0"/>
              <a:t>的地址空间的</a:t>
            </a:r>
            <a:r>
              <a:rPr lang="zh-CN" altLang="en-US" sz="2400" dirty="0">
                <a:solidFill>
                  <a:srgbClr val="0000FF"/>
                </a:solidFill>
              </a:rPr>
              <a:t>基地址</a:t>
            </a:r>
            <a:r>
              <a:rPr lang="zh-CN" altLang="en-US" sz="2400" dirty="0"/>
              <a:t>。该地址空间大小为</a:t>
            </a:r>
            <a:r>
              <a:rPr lang="en-US" altLang="zh-CN" sz="2400" dirty="0">
                <a:solidFill>
                  <a:srgbClr val="0000FF"/>
                </a:solidFill>
              </a:rPr>
              <a:t>32KB</a:t>
            </a:r>
            <a:r>
              <a:rPr lang="zh-CN" altLang="en-US" sz="2400" dirty="0"/>
              <a:t>，基地址为</a:t>
            </a:r>
            <a:r>
              <a:rPr lang="en-US" altLang="zh-CN" sz="2400" dirty="0"/>
              <a:t>32KB</a:t>
            </a:r>
            <a:r>
              <a:rPr lang="zh-CN" altLang="en-US" sz="2400" dirty="0"/>
              <a:t>的整数倍。因此，该基地址的低</a:t>
            </a:r>
            <a:r>
              <a:rPr lang="en-US" altLang="zh-CN" sz="2400" dirty="0"/>
              <a:t>15</a:t>
            </a:r>
            <a:r>
              <a:rPr lang="zh-CN" altLang="en-US" sz="2400" dirty="0"/>
              <a:t>位为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MCHBAR</a:t>
            </a:r>
            <a:r>
              <a:rPr lang="zh-CN" altLang="en-US" sz="2400" dirty="0"/>
              <a:t>寄存器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38</a:t>
            </a:r>
            <a:r>
              <a:rPr lang="zh-CN" altLang="en-US" sz="2400" dirty="0"/>
              <a:t>～</a:t>
            </a:r>
            <a:r>
              <a:rPr lang="en-US" altLang="zh-CN" sz="2400" dirty="0" smtClean="0"/>
              <a:t>15</a:t>
            </a:r>
            <a:r>
              <a:rPr lang="zh-CN" altLang="en-US" sz="2400" dirty="0"/>
              <a:t>位</a:t>
            </a:r>
            <a:r>
              <a:rPr lang="zh-CN" altLang="en-US" sz="2400" dirty="0" smtClean="0"/>
              <a:t>定义</a:t>
            </a:r>
            <a:r>
              <a:rPr lang="zh-CN" altLang="en-US" sz="2400" dirty="0"/>
              <a:t>了该基地址的高</a:t>
            </a:r>
            <a:r>
              <a:rPr lang="en-US" altLang="zh-CN" sz="2400" dirty="0"/>
              <a:t>24</a:t>
            </a:r>
            <a:r>
              <a:rPr lang="zh-CN" altLang="en-US" sz="2400" dirty="0"/>
              <a:t>位。</a:t>
            </a:r>
          </a:p>
          <a:p>
            <a:pPr lvl="1"/>
            <a:r>
              <a:rPr lang="zh-CN" altLang="en-US" sz="2400" dirty="0" smtClean="0"/>
              <a:t>数据位</a:t>
            </a:r>
            <a:r>
              <a:rPr lang="en-US" altLang="zh-CN" sz="2400" dirty="0"/>
              <a:t>14</a:t>
            </a:r>
            <a:r>
              <a:rPr lang="zh-CN" altLang="en-US" sz="2400" dirty="0"/>
              <a:t>～</a:t>
            </a:r>
            <a:r>
              <a:rPr lang="en-US" altLang="zh-CN" sz="2400" dirty="0"/>
              <a:t>1</a:t>
            </a:r>
            <a:r>
              <a:rPr lang="zh-CN" altLang="en-US" sz="2400" dirty="0"/>
              <a:t>：保留。</a:t>
            </a:r>
          </a:p>
          <a:p>
            <a:pPr lvl="1"/>
            <a:r>
              <a:rPr lang="zh-CN" altLang="en-US" sz="2400" dirty="0" smtClean="0"/>
              <a:t>数据位</a:t>
            </a:r>
            <a:r>
              <a:rPr lang="en-US" altLang="zh-CN" sz="2400" dirty="0"/>
              <a:t>0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008000"/>
                </a:solidFill>
              </a:rPr>
              <a:t>MCHBAR Enable</a:t>
            </a:r>
            <a:r>
              <a:rPr lang="zh-CN" altLang="en-US" sz="2400" dirty="0"/>
              <a:t>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向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MCHBAR</a:t>
            </a:r>
            <a:r>
              <a:rPr lang="zh-CN" altLang="zh-CN" sz="2400" dirty="0">
                <a:solidFill>
                  <a:srgbClr val="FF0000"/>
                </a:solidFill>
              </a:rPr>
              <a:t>寄存器</a:t>
            </a:r>
            <a:r>
              <a:rPr lang="zh-CN" altLang="zh-CN" sz="2400" dirty="0"/>
              <a:t>写入适当的基地址，并将“</a:t>
            </a:r>
            <a:r>
              <a:rPr lang="en-US" altLang="zh-CN" sz="2400" dirty="0">
                <a:solidFill>
                  <a:srgbClr val="008000"/>
                </a:solidFill>
              </a:rPr>
              <a:t>MCHBAR Enable</a:t>
            </a:r>
            <a:r>
              <a:rPr lang="zh-CN" altLang="zh-CN" sz="2400" dirty="0"/>
              <a:t>”位置</a:t>
            </a:r>
            <a:r>
              <a:rPr lang="en-US" altLang="zh-CN" sz="2400" dirty="0"/>
              <a:t>1</a:t>
            </a:r>
            <a:r>
              <a:rPr lang="zh-CN" altLang="zh-CN" sz="2400" dirty="0"/>
              <a:t>，即可通过访问这段主存区域对</a:t>
            </a:r>
            <a:r>
              <a:rPr lang="en-US" altLang="zh-CN" sz="2400" dirty="0"/>
              <a:t>DRAM</a:t>
            </a:r>
            <a:r>
              <a:rPr lang="zh-CN" altLang="zh-CN" sz="2400" dirty="0"/>
              <a:t>控制器中的寄存器进行读</a:t>
            </a:r>
            <a:r>
              <a:rPr lang="en-US" altLang="zh-CN" sz="2400" dirty="0"/>
              <a:t>/</a:t>
            </a:r>
            <a:r>
              <a:rPr lang="zh-CN" altLang="zh-CN" sz="2400" dirty="0"/>
              <a:t>写</a:t>
            </a:r>
            <a:r>
              <a:rPr lang="zh-CN" altLang="zh-CN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417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5.4.3  64</a:t>
            </a:r>
            <a:r>
              <a:rPr lang="zh-CN" altLang="en-US" dirty="0"/>
              <a:t>位系统主存及接口设计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47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528" y="528861"/>
            <a:ext cx="871296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3</a:t>
            </a:r>
            <a:r>
              <a:rPr lang="en-US" altLang="zh-CN" kern="0" dirty="0" smtClean="0">
                <a:solidFill>
                  <a:srgbClr val="008000"/>
                </a:solidFill>
              </a:rPr>
              <a:t>】</a:t>
            </a:r>
            <a:r>
              <a:rPr lang="zh-CN" altLang="en-US" kern="0" dirty="0">
                <a:solidFill>
                  <a:srgbClr val="008000"/>
                </a:solidFill>
              </a:rPr>
              <a:t>基于</a:t>
            </a:r>
            <a:r>
              <a:rPr lang="en-US" altLang="zh-CN" kern="0" dirty="0" err="1">
                <a:solidFill>
                  <a:srgbClr val="008000"/>
                </a:solidFill>
              </a:rPr>
              <a:t>SoC</a:t>
            </a:r>
            <a:r>
              <a:rPr lang="zh-CN" altLang="en-US" kern="0" dirty="0">
                <a:solidFill>
                  <a:srgbClr val="008000"/>
                </a:solidFill>
              </a:rPr>
              <a:t>处理器的双通道主存系统设计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1628801"/>
            <a:ext cx="8820472" cy="28083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根据实际</a:t>
            </a:r>
            <a:r>
              <a:rPr lang="zh-CN" altLang="zh-CN" dirty="0"/>
              <a:t>安装的</a:t>
            </a:r>
            <a:r>
              <a:rPr lang="zh-CN" altLang="zh-CN" dirty="0" smtClean="0">
                <a:solidFill>
                  <a:srgbClr val="0000FF"/>
                </a:solidFill>
              </a:rPr>
              <a:t>内存条参数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完成</a:t>
            </a:r>
            <a:r>
              <a:rPr lang="zh-CN" altLang="zh-CN" dirty="0"/>
              <a:t>两个主存通道</a:t>
            </a:r>
            <a:r>
              <a:rPr lang="zh-CN" altLang="zh-CN" dirty="0" smtClean="0"/>
              <a:t>的</a:t>
            </a:r>
            <a:r>
              <a:rPr lang="en-US" altLang="zh-CN" dirty="0">
                <a:solidFill>
                  <a:srgbClr val="CC0099"/>
                </a:solidFill>
              </a:rPr>
              <a:t>DRAM</a:t>
            </a:r>
            <a:r>
              <a:rPr lang="zh-CN" altLang="zh-CN" dirty="0">
                <a:solidFill>
                  <a:srgbClr val="CC0099"/>
                </a:solidFill>
              </a:rPr>
              <a:t>控制器</a:t>
            </a:r>
            <a:r>
              <a:rPr lang="zh-CN" altLang="zh-CN" dirty="0" smtClean="0">
                <a:solidFill>
                  <a:srgbClr val="0000FF"/>
                </a:solidFill>
              </a:rPr>
              <a:t>寄存器</a:t>
            </a:r>
            <a:r>
              <a:rPr lang="zh-CN" altLang="zh-CN" dirty="0"/>
              <a:t>的初始化后</a:t>
            </a:r>
            <a:r>
              <a:rPr lang="zh-CN" altLang="zh-CN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集成</a:t>
            </a:r>
            <a:r>
              <a:rPr lang="zh-CN" altLang="zh-CN" dirty="0"/>
              <a:t>于微处理器内部的</a:t>
            </a:r>
            <a:r>
              <a:rPr lang="en-US" altLang="zh-CN" dirty="0"/>
              <a:t>DRAM</a:t>
            </a:r>
            <a:r>
              <a:rPr lang="zh-CN" altLang="zh-CN" dirty="0"/>
              <a:t>控制器就可以按照设定好的模式工作，根据需要实现对主存系统的</a:t>
            </a:r>
            <a:r>
              <a:rPr lang="zh-CN" altLang="zh-CN" dirty="0">
                <a:solidFill>
                  <a:srgbClr val="FF0000"/>
                </a:solidFill>
              </a:rPr>
              <a:t>读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FF0000"/>
                </a:solidFill>
              </a:rPr>
              <a:t>写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FF0000"/>
                </a:solidFill>
              </a:rPr>
              <a:t>刷新</a:t>
            </a:r>
            <a:r>
              <a:rPr lang="zh-CN" altLang="zh-CN" dirty="0"/>
              <a:t>等操作。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979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ea typeface="黑体" pitchFamily="2" charset="-122"/>
              </a:rPr>
              <a:t>微机原理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及</a:t>
            </a:r>
            <a:r>
              <a:rPr lang="zh-CN" altLang="en-US" dirty="0">
                <a:solidFill>
                  <a:srgbClr val="FFFF00"/>
                </a:solidFill>
                <a:ea typeface="黑体" pitchFamily="2" charset="-122"/>
              </a:rPr>
              <a:t>接口</a:t>
            </a:r>
            <a:r>
              <a:rPr lang="zh-CN" altLang="en-US" dirty="0" smtClean="0">
                <a:solidFill>
                  <a:srgbClr val="FFFF00"/>
                </a:solidFill>
                <a:ea typeface="黑体" pitchFamily="2" charset="-122"/>
              </a:rPr>
              <a:t>技术</a:t>
            </a:r>
            <a:r>
              <a:rPr lang="en-US" altLang="zh-CN" dirty="0" smtClean="0">
                <a:solidFill>
                  <a:srgbClr val="FFFF00"/>
                </a:solidFill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rgbClr val="FFFF00"/>
                </a:solidFill>
                <a:ea typeface="黑体" pitchFamily="2" charset="-122"/>
              </a:rPr>
            </a:br>
            <a:r>
              <a:rPr lang="zh-CN" altLang="en-US" dirty="0" smtClean="0">
                <a:ea typeface="黑体" pitchFamily="2" charset="-122"/>
              </a:rPr>
              <a:t>第</a:t>
            </a:r>
            <a:r>
              <a:rPr lang="en-US" altLang="zh-CN" sz="7200" dirty="0">
                <a:ea typeface="黑体" pitchFamily="2" charset="-122"/>
              </a:rPr>
              <a:t>5</a:t>
            </a:r>
            <a:r>
              <a:rPr lang="zh-CN" altLang="en-US" dirty="0">
                <a:ea typeface="黑体" pitchFamily="2" charset="-122"/>
              </a:rPr>
              <a:t>章  存储</a:t>
            </a:r>
            <a:r>
              <a:rPr lang="zh-CN" altLang="en-US" dirty="0" smtClean="0">
                <a:ea typeface="黑体" pitchFamily="2" charset="-122"/>
              </a:rPr>
              <a:t>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825" y="4357051"/>
            <a:ext cx="8740775" cy="728133"/>
          </a:xfrm>
        </p:spPr>
        <p:txBody>
          <a:bodyPr/>
          <a:lstStyle/>
          <a:p>
            <a:r>
              <a:rPr lang="en-US" altLang="zh-CN" dirty="0" smtClean="0"/>
              <a:t>5.5  Intel</a:t>
            </a:r>
            <a:r>
              <a:rPr lang="zh-CN" altLang="en-US" dirty="0" smtClean="0"/>
              <a:t>微机</a:t>
            </a:r>
            <a:r>
              <a:rPr lang="zh-CN" altLang="en-US" dirty="0"/>
              <a:t>系统的存储体系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873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Intel</a:t>
            </a:r>
            <a:r>
              <a:rPr lang="zh-CN" altLang="en-US" dirty="0"/>
              <a:t>微机系统的存储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20611"/>
            <a:ext cx="8496622" cy="2376342"/>
          </a:xfrm>
        </p:spPr>
        <p:txBody>
          <a:bodyPr/>
          <a:lstStyle/>
          <a:p>
            <a:r>
              <a:rPr lang="zh-CN" altLang="zh-CN" sz="2400" dirty="0"/>
              <a:t>在</a:t>
            </a:r>
            <a:r>
              <a:rPr lang="en-US" altLang="zh-CN" sz="2400" dirty="0"/>
              <a:t>8086</a:t>
            </a:r>
            <a:r>
              <a:rPr lang="zh-CN" altLang="zh-CN" sz="2400" dirty="0"/>
              <a:t>时代，</a:t>
            </a:r>
            <a:r>
              <a:rPr lang="en-US" altLang="zh-CN" sz="2400" dirty="0"/>
              <a:t>Intel</a:t>
            </a:r>
            <a:r>
              <a:rPr lang="zh-CN" altLang="zh-CN" sz="2400" dirty="0"/>
              <a:t>处理器仅支持具有</a:t>
            </a:r>
            <a:r>
              <a:rPr lang="zh-CN" altLang="zh-CN" sz="2400" dirty="0">
                <a:solidFill>
                  <a:srgbClr val="FF0000"/>
                </a:solidFill>
              </a:rPr>
              <a:t>三</a:t>
            </a:r>
            <a:r>
              <a:rPr lang="zh-CN" altLang="zh-CN" sz="2400" dirty="0"/>
              <a:t>个</a:t>
            </a:r>
            <a:r>
              <a:rPr lang="zh-CN" altLang="zh-CN" sz="2400" dirty="0">
                <a:solidFill>
                  <a:srgbClr val="FF0000"/>
                </a:solidFill>
              </a:rPr>
              <a:t>层</a:t>
            </a:r>
            <a:r>
              <a:rPr lang="zh-CN" altLang="zh-CN" sz="2400" dirty="0"/>
              <a:t>次的存储体系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即</a:t>
            </a:r>
            <a:r>
              <a:rPr lang="zh-CN" altLang="zh-CN" sz="2400" dirty="0" smtClean="0">
                <a:solidFill>
                  <a:srgbClr val="0000FF"/>
                </a:solidFill>
              </a:rPr>
              <a:t>寄存器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rgbClr val="0000FF"/>
                </a:solidFill>
              </a:rPr>
              <a:t>主存</a:t>
            </a:r>
            <a:r>
              <a:rPr lang="zh-CN" altLang="zh-CN" sz="2400" dirty="0"/>
              <a:t>（内存）和</a:t>
            </a:r>
            <a:r>
              <a:rPr lang="zh-CN" altLang="zh-CN" sz="2400" dirty="0">
                <a:solidFill>
                  <a:srgbClr val="0000FF"/>
                </a:solidFill>
              </a:rPr>
              <a:t>辅存</a:t>
            </a:r>
            <a:r>
              <a:rPr lang="zh-CN" altLang="zh-CN" sz="2400" dirty="0"/>
              <a:t>（外存</a:t>
            </a:r>
            <a:r>
              <a:rPr lang="zh-CN" altLang="zh-CN" sz="2400" dirty="0" smtClean="0"/>
              <a:t>）。</a:t>
            </a:r>
            <a:endParaRPr lang="en-US" altLang="zh-CN" sz="2400" dirty="0" smtClean="0"/>
          </a:p>
          <a:p>
            <a:r>
              <a:rPr lang="zh-CN" altLang="zh-CN" sz="2400" dirty="0" smtClean="0"/>
              <a:t>到</a:t>
            </a:r>
            <a:r>
              <a:rPr lang="zh-CN" altLang="zh-CN" sz="2400" dirty="0"/>
              <a:t>了</a:t>
            </a:r>
            <a:r>
              <a:rPr lang="en-US" altLang="zh-CN" sz="2400" dirty="0"/>
              <a:t>80386</a:t>
            </a:r>
            <a:r>
              <a:rPr lang="zh-CN" altLang="zh-CN" sz="2400" dirty="0"/>
              <a:t>时代，为了在不明显增加成本的前提下较大幅度提高主存的速度和容量，</a:t>
            </a:r>
            <a:r>
              <a:rPr lang="en-US" altLang="zh-CN" sz="2400" dirty="0"/>
              <a:t>Intel</a:t>
            </a:r>
            <a:r>
              <a:rPr lang="zh-CN" altLang="zh-CN" sz="2400" dirty="0"/>
              <a:t>处理器支持的存储体系增加了两个存储层次，即</a:t>
            </a:r>
            <a:r>
              <a:rPr lang="zh-CN" altLang="zh-CN" sz="2400" dirty="0">
                <a:solidFill>
                  <a:srgbClr val="CC0099"/>
                </a:solidFill>
              </a:rPr>
              <a:t>高速缓冲存储器</a:t>
            </a:r>
            <a:r>
              <a:rPr lang="zh-CN" altLang="zh-CN" sz="2400" dirty="0"/>
              <a:t>（</a:t>
            </a:r>
            <a:r>
              <a:rPr lang="en-US" altLang="zh-CN" sz="2400" dirty="0"/>
              <a:t>Cache</a:t>
            </a:r>
            <a:r>
              <a:rPr lang="zh-CN" altLang="zh-CN" sz="2400" dirty="0"/>
              <a:t>）和</a:t>
            </a:r>
            <a:r>
              <a:rPr lang="zh-CN" altLang="zh-CN" sz="2400" dirty="0">
                <a:solidFill>
                  <a:srgbClr val="CC0099"/>
                </a:solidFill>
              </a:rPr>
              <a:t>虚拟存储器</a:t>
            </a:r>
            <a:r>
              <a:rPr lang="zh-CN" altLang="zh-CN" sz="2400" dirty="0"/>
              <a:t>（</a:t>
            </a:r>
            <a:r>
              <a:rPr lang="en-US" altLang="zh-CN" sz="2400" dirty="0"/>
              <a:t>VM</a:t>
            </a:r>
            <a:r>
              <a:rPr lang="zh-CN" altLang="zh-CN" sz="2400" dirty="0"/>
              <a:t>），达到了现代计算机具有的</a:t>
            </a:r>
            <a:r>
              <a:rPr lang="zh-CN" altLang="zh-CN" sz="2400" dirty="0">
                <a:solidFill>
                  <a:srgbClr val="FF0000"/>
                </a:solidFill>
              </a:rPr>
              <a:t>五层</a:t>
            </a:r>
            <a:r>
              <a:rPr lang="zh-CN" altLang="zh-CN" sz="2400" dirty="0"/>
              <a:t>存储</a:t>
            </a:r>
            <a:r>
              <a:rPr lang="zh-CN" altLang="zh-CN" sz="2400" dirty="0" smtClean="0"/>
              <a:t>体系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49</a:t>
            </a:fld>
            <a:endParaRPr lang="en-US" altLang="zh-CN" dirty="0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 bwMode="auto">
          <a:xfrm>
            <a:off x="899592" y="2996951"/>
            <a:ext cx="3240360" cy="3456385"/>
          </a:xfrm>
          <a:prstGeom prst="triangle">
            <a:avLst/>
          </a:prstGeom>
          <a:solidFill>
            <a:srgbClr val="CC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 bwMode="auto">
          <a:xfrm>
            <a:off x="1475656" y="3001753"/>
            <a:ext cx="2088232" cy="2227448"/>
          </a:xfrm>
          <a:prstGeom prst="triangle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 bwMode="auto">
          <a:xfrm>
            <a:off x="1979712" y="3010835"/>
            <a:ext cx="1080120" cy="1152128"/>
          </a:xfrm>
          <a:prstGeom prst="triangle">
            <a:avLst/>
          </a:prstGeom>
          <a:solidFill>
            <a:srgbClr val="FFE1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 bwMode="auto">
          <a:xfrm>
            <a:off x="899592" y="2995599"/>
            <a:ext cx="3240360" cy="3456385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18059" y="560976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C00000"/>
                </a:solidFill>
              </a:rPr>
              <a:t>外存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8058" y="4458349"/>
            <a:ext cx="803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主</a:t>
            </a:r>
            <a:r>
              <a:rPr lang="zh-CN" altLang="zh-CN" sz="2400" dirty="0" smtClean="0">
                <a:solidFill>
                  <a:srgbClr val="C00000"/>
                </a:solidFill>
              </a:rPr>
              <a:t>存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3" name="等腰三角形 12"/>
          <p:cNvSpPr>
            <a:spLocks noChangeAspect="1"/>
          </p:cNvSpPr>
          <p:nvPr/>
        </p:nvSpPr>
        <p:spPr bwMode="auto">
          <a:xfrm>
            <a:off x="4788024" y="2996951"/>
            <a:ext cx="3240360" cy="3456385"/>
          </a:xfrm>
          <a:prstGeom prst="triangle">
            <a:avLst/>
          </a:prstGeom>
          <a:solidFill>
            <a:srgbClr val="CC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等腰三角形 13"/>
          <p:cNvSpPr>
            <a:spLocks noChangeAspect="1"/>
          </p:cNvSpPr>
          <p:nvPr/>
        </p:nvSpPr>
        <p:spPr bwMode="auto">
          <a:xfrm>
            <a:off x="5364088" y="3001753"/>
            <a:ext cx="2088232" cy="2227448"/>
          </a:xfrm>
          <a:prstGeom prst="triangle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64364" y="563163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C00000"/>
                </a:solidFill>
              </a:rPr>
              <a:t>外存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06490" y="4599243"/>
            <a:ext cx="803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主</a:t>
            </a:r>
            <a:r>
              <a:rPr lang="zh-CN" altLang="zh-CN" sz="2400" dirty="0" smtClean="0">
                <a:solidFill>
                  <a:srgbClr val="C00000"/>
                </a:solidFill>
              </a:rPr>
              <a:t>存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22710" y="3000619"/>
            <a:ext cx="1420582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rgbClr val="C00000"/>
                </a:solidFill>
              </a:rPr>
              <a:t>CPU</a:t>
            </a:r>
            <a:br>
              <a:rPr lang="en-US" altLang="zh-CN" sz="2400" dirty="0" smtClean="0">
                <a:solidFill>
                  <a:srgbClr val="C00000"/>
                </a:solidFill>
              </a:rPr>
            </a:br>
            <a:r>
              <a:rPr lang="en-US" altLang="zh-CN" sz="2400" dirty="0" smtClean="0">
                <a:solidFill>
                  <a:srgbClr val="C00000"/>
                </a:solidFill>
              </a:rPr>
              <a:t>  </a:t>
            </a:r>
            <a:r>
              <a:rPr lang="zh-CN" altLang="en-US" sz="2400" dirty="0" smtClean="0">
                <a:solidFill>
                  <a:srgbClr val="C00000"/>
                </a:solidFill>
              </a:rPr>
              <a:t>内部</a:t>
            </a:r>
            <a:r>
              <a:rPr lang="en-US" altLang="zh-CN" sz="2400" dirty="0" smtClean="0">
                <a:solidFill>
                  <a:srgbClr val="C00000"/>
                </a:solidFill>
              </a:rPr>
              <a:t/>
            </a:r>
            <a:br>
              <a:rPr lang="en-US" altLang="zh-CN" sz="2400" dirty="0" smtClean="0">
                <a:solidFill>
                  <a:srgbClr val="C00000"/>
                </a:solidFill>
              </a:rPr>
            </a:br>
            <a:r>
              <a:rPr lang="en-US" altLang="zh-CN" sz="2400" dirty="0" smtClean="0">
                <a:solidFill>
                  <a:srgbClr val="C00000"/>
                </a:solidFill>
              </a:rPr>
              <a:t>    </a:t>
            </a:r>
            <a:r>
              <a:rPr lang="zh-CN" altLang="en-US" sz="2400" dirty="0" smtClean="0">
                <a:solidFill>
                  <a:srgbClr val="C00000"/>
                </a:solidFill>
              </a:rPr>
              <a:t>寄存器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等腰三角形 19"/>
          <p:cNvSpPr>
            <a:spLocks noChangeAspect="1"/>
          </p:cNvSpPr>
          <p:nvPr/>
        </p:nvSpPr>
        <p:spPr bwMode="auto">
          <a:xfrm>
            <a:off x="5684014" y="3010508"/>
            <a:ext cx="1453386" cy="1550278"/>
          </a:xfrm>
          <a:prstGeom prst="triangle">
            <a:avLst/>
          </a:prstGeom>
          <a:solidFill>
            <a:srgbClr val="D9FFD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 bwMode="auto">
          <a:xfrm>
            <a:off x="5868144" y="3010835"/>
            <a:ext cx="1080120" cy="1152128"/>
          </a:xfrm>
          <a:prstGeom prst="triangle">
            <a:avLst/>
          </a:prstGeom>
          <a:solidFill>
            <a:srgbClr val="FFE1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25841" y="4132931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Cache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5205413" y="5057775"/>
            <a:ext cx="2400300" cy="504825"/>
          </a:xfrm>
          <a:custGeom>
            <a:avLst/>
            <a:gdLst>
              <a:gd name="connsiteX0" fmla="*/ 240506 w 2400300"/>
              <a:gd name="connsiteY0" fmla="*/ 0 h 504825"/>
              <a:gd name="connsiteX1" fmla="*/ 2166937 w 2400300"/>
              <a:gd name="connsiteY1" fmla="*/ 0 h 504825"/>
              <a:gd name="connsiteX2" fmla="*/ 2400300 w 2400300"/>
              <a:gd name="connsiteY2" fmla="*/ 504825 h 504825"/>
              <a:gd name="connsiteX3" fmla="*/ 0 w 2400300"/>
              <a:gd name="connsiteY3" fmla="*/ 504825 h 504825"/>
              <a:gd name="connsiteX4" fmla="*/ 240506 w 2400300"/>
              <a:gd name="connsiteY4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300" h="504825">
                <a:moveTo>
                  <a:pt x="240506" y="0"/>
                </a:moveTo>
                <a:lnTo>
                  <a:pt x="2166937" y="0"/>
                </a:lnTo>
                <a:lnTo>
                  <a:pt x="2400300" y="504825"/>
                </a:lnTo>
                <a:lnTo>
                  <a:pt x="0" y="504825"/>
                </a:lnTo>
                <a:lnTo>
                  <a:pt x="240506" y="0"/>
                </a:lnTo>
                <a:close/>
              </a:path>
            </a:pathLst>
          </a:custGeom>
          <a:solidFill>
            <a:srgbClr val="00FF00">
              <a:alpha val="40000"/>
            </a:srgbClr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等腰三角形 15"/>
          <p:cNvSpPr>
            <a:spLocks noChangeAspect="1"/>
          </p:cNvSpPr>
          <p:nvPr/>
        </p:nvSpPr>
        <p:spPr bwMode="auto">
          <a:xfrm>
            <a:off x="4788024" y="2995599"/>
            <a:ext cx="3240360" cy="3456385"/>
          </a:xfrm>
          <a:prstGeom prst="triangl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6749" y="5143915"/>
            <a:ext cx="697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VM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7090" y="3017481"/>
            <a:ext cx="1420582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rgbClr val="C00000"/>
                </a:solidFill>
              </a:rPr>
              <a:t>CPU</a:t>
            </a:r>
            <a:br>
              <a:rPr lang="en-US" altLang="zh-CN" sz="2400" dirty="0" smtClean="0">
                <a:solidFill>
                  <a:srgbClr val="C00000"/>
                </a:solidFill>
              </a:rPr>
            </a:br>
            <a:r>
              <a:rPr lang="en-US" altLang="zh-CN" sz="2400" dirty="0" smtClean="0">
                <a:solidFill>
                  <a:srgbClr val="C00000"/>
                </a:solidFill>
              </a:rPr>
              <a:t>  </a:t>
            </a:r>
            <a:r>
              <a:rPr lang="zh-CN" altLang="en-US" sz="2400" dirty="0" smtClean="0">
                <a:solidFill>
                  <a:srgbClr val="C00000"/>
                </a:solidFill>
              </a:rPr>
              <a:t>内部</a:t>
            </a:r>
            <a:r>
              <a:rPr lang="en-US" altLang="zh-CN" sz="2400" dirty="0" smtClean="0">
                <a:solidFill>
                  <a:srgbClr val="C00000"/>
                </a:solidFill>
              </a:rPr>
              <a:t/>
            </a:r>
            <a:br>
              <a:rPr lang="en-US" altLang="zh-CN" sz="2400" dirty="0" smtClean="0">
                <a:solidFill>
                  <a:srgbClr val="C00000"/>
                </a:solidFill>
              </a:rPr>
            </a:br>
            <a:r>
              <a:rPr lang="en-US" altLang="zh-CN" sz="2400" dirty="0" smtClean="0">
                <a:solidFill>
                  <a:srgbClr val="C00000"/>
                </a:solidFill>
              </a:rPr>
              <a:t>    </a:t>
            </a:r>
            <a:r>
              <a:rPr lang="zh-CN" altLang="en-US" sz="2400" dirty="0" smtClean="0">
                <a:solidFill>
                  <a:srgbClr val="C00000"/>
                </a:solidFill>
              </a:rPr>
              <a:t>寄存器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3995936" y="4458349"/>
            <a:ext cx="1080120" cy="461665"/>
          </a:xfrm>
          <a:prstGeom prst="rightArrow">
            <a:avLst>
              <a:gd name="adj1" fmla="val 42664"/>
              <a:gd name="adj2" fmla="val 7750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993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5.4.1 </a:t>
            </a:r>
            <a:r>
              <a:rPr lang="en-US" altLang="zh-CN" dirty="0" smtClean="0"/>
              <a:t> 16</a:t>
            </a:r>
            <a:r>
              <a:rPr lang="zh-CN" altLang="en-US" dirty="0"/>
              <a:t>位</a:t>
            </a:r>
            <a:r>
              <a:rPr lang="zh-CN" altLang="zh-CN" dirty="0"/>
              <a:t>系统主存及接口设计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362950" cy="496863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5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90550" y="568325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1】</a:t>
            </a:r>
            <a:r>
              <a:rPr lang="zh-CN" altLang="en-US" kern="0" dirty="0" smtClean="0">
                <a:solidFill>
                  <a:srgbClr val="008000"/>
                </a:solidFill>
              </a:rPr>
              <a:t>利用</a:t>
            </a:r>
            <a:r>
              <a:rPr lang="en-US" altLang="zh-CN" kern="0" dirty="0" smtClean="0">
                <a:solidFill>
                  <a:srgbClr val="008000"/>
                </a:solidFill>
              </a:rPr>
              <a:t>SRAM</a:t>
            </a:r>
            <a:r>
              <a:rPr lang="zh-CN" altLang="en-US" kern="0" dirty="0" smtClean="0">
                <a:solidFill>
                  <a:srgbClr val="008000"/>
                </a:solidFill>
              </a:rPr>
              <a:t>构成</a:t>
            </a:r>
            <a:r>
              <a:rPr lang="en-US" altLang="zh-CN" kern="0" dirty="0" smtClean="0">
                <a:solidFill>
                  <a:srgbClr val="008000"/>
                </a:solidFill>
              </a:rPr>
              <a:t>8086</a:t>
            </a:r>
            <a:r>
              <a:rPr lang="zh-CN" altLang="en-US" kern="0" dirty="0" smtClean="0">
                <a:solidFill>
                  <a:srgbClr val="008000"/>
                </a:solidFill>
              </a:rPr>
              <a:t>系统主存</a:t>
            </a:r>
            <a:endParaRPr lang="zh-CN" altLang="en-US" kern="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81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Intel</a:t>
            </a:r>
            <a:r>
              <a:rPr lang="zh-CN" altLang="en-US" dirty="0"/>
              <a:t>微机系统的存储体系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50</a:t>
            </a:fld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548599"/>
            <a:ext cx="8147248" cy="50413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Intel </a:t>
            </a:r>
            <a:r>
              <a:rPr lang="zh-CN" altLang="zh-CN" dirty="0" smtClean="0">
                <a:solidFill>
                  <a:srgbClr val="0000FF"/>
                </a:solidFill>
              </a:rPr>
              <a:t>处理器</a:t>
            </a:r>
            <a:r>
              <a:rPr lang="zh-CN" altLang="zh-CN" dirty="0">
                <a:solidFill>
                  <a:srgbClr val="0000FF"/>
                </a:solidFill>
              </a:rPr>
              <a:t>支持</a:t>
            </a:r>
            <a:r>
              <a:rPr lang="zh-CN" altLang="zh-CN" dirty="0" smtClean="0">
                <a:solidFill>
                  <a:srgbClr val="0000FF"/>
                </a:solidFill>
              </a:rPr>
              <a:t>的</a:t>
            </a:r>
            <a:r>
              <a:rPr lang="en-US" altLang="zh-CN" dirty="0" smtClean="0">
                <a:solidFill>
                  <a:srgbClr val="0000FF"/>
                </a:solidFill>
              </a:rPr>
              <a:t> Cache </a:t>
            </a:r>
            <a:r>
              <a:rPr lang="zh-CN" altLang="zh-CN" dirty="0" smtClean="0">
                <a:solidFill>
                  <a:srgbClr val="0000FF"/>
                </a:solidFill>
              </a:rPr>
              <a:t>层</a:t>
            </a:r>
            <a:r>
              <a:rPr lang="zh-CN" altLang="zh-CN" dirty="0">
                <a:solidFill>
                  <a:srgbClr val="0000FF"/>
                </a:solidFill>
              </a:rPr>
              <a:t>结构的变化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480019"/>
              </p:ext>
            </p:extLst>
          </p:nvPr>
        </p:nvGraphicFramePr>
        <p:xfrm>
          <a:off x="179512" y="1052736"/>
          <a:ext cx="8784975" cy="53285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28192"/>
                <a:gridCol w="648072"/>
                <a:gridCol w="1944216"/>
                <a:gridCol w="1944216"/>
                <a:gridCol w="1368152"/>
                <a:gridCol w="1152127"/>
              </a:tblGrid>
              <a:tr h="63609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处理器</a:t>
                      </a: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引入</a:t>
                      </a: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年份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 Cache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 Cache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 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L4 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</a:tr>
              <a:tr h="39104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</a:tr>
              <a:tr h="39104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80386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片外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SRAM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</a:tr>
              <a:tr h="39104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80486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8KB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片外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SRAM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</a:tr>
              <a:tr h="39104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Pentium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8KB/8KB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片外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256~512KB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</a:tr>
              <a:tr h="39104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Pentium Pro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8KB/8KB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 KB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512KB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</a:tr>
              <a:tr h="78208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Pentium II 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16KB/16KB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盒上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256/512/1024KB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</a:tr>
              <a:tr h="39104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Pentium 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8KB/8KB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256KB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</a:tr>
              <a:tr h="39104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Itanium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16KB/16KB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96KB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片外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4MB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</a:tr>
              <a:tr h="39104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2 Quad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核内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32KB/32KB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4MB×2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</a:tr>
              <a:tr h="39104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i7 900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核内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32KB/32KB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核内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256KB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8MB/12MB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18036" marR="18036" marT="0" marB="0" anchor="ctr">
                    <a:solidFill>
                      <a:srgbClr val="FFE7FF"/>
                    </a:solidFill>
                  </a:tcPr>
                </a:tc>
              </a:tr>
              <a:tr h="39104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第四</a:t>
                      </a: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</a:t>
                      </a: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i7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核内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32KB/32KB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核内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256KB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8MB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可选片外</a:t>
                      </a:r>
                    </a:p>
                  </a:txBody>
                  <a:tcPr marL="18036" marR="18036" marT="0" marB="0" anchor="ctr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874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6</a:t>
            </a:fld>
            <a:endParaRPr lang="en-US" altLang="zh-CN" dirty="0"/>
          </a:p>
        </p:txBody>
      </p:sp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39750" y="301625"/>
          <a:ext cx="7043738" cy="644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isio" r:id="rId3" imgW="3914242" imgH="3584143" progId="Visio.Drawing.11">
                  <p:embed/>
                </p:oleObj>
              </mc:Choice>
              <mc:Fallback>
                <p:oleObj name="Visio" r:id="rId3" imgW="3914242" imgH="35841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1625"/>
                        <a:ext cx="7043738" cy="644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6300788" y="5661025"/>
            <a:ext cx="2736850" cy="504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</a:pPr>
            <a:r>
              <a:rPr lang="zh-CN" altLang="en-US" sz="2400" dirty="0"/>
              <a:t>存储器的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en-US" sz="2400" dirty="0" smtClean="0">
                <a:solidFill>
                  <a:srgbClr val="FF0000"/>
                </a:solidFill>
              </a:rPr>
              <a:t>扩充</a:t>
            </a:r>
            <a:endParaRPr lang="zh-CN" altLang="en-US" sz="2400" dirty="0"/>
          </a:p>
        </p:txBody>
      </p:sp>
      <p:sp>
        <p:nvSpPr>
          <p:cNvPr id="7" name="AutoShape 31"/>
          <p:cNvSpPr>
            <a:spLocks noChangeArrowheads="1"/>
          </p:cNvSpPr>
          <p:nvPr/>
        </p:nvSpPr>
        <p:spPr bwMode="auto">
          <a:xfrm>
            <a:off x="684213" y="981075"/>
            <a:ext cx="762000" cy="360363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AutoShape 32"/>
          <p:cNvSpPr>
            <a:spLocks noChangeArrowheads="1"/>
          </p:cNvSpPr>
          <p:nvPr/>
        </p:nvSpPr>
        <p:spPr bwMode="auto">
          <a:xfrm>
            <a:off x="684213" y="2852738"/>
            <a:ext cx="762000" cy="3603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731838" y="1427163"/>
            <a:ext cx="287337" cy="2857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Oval 34"/>
          <p:cNvSpPr>
            <a:spLocks noChangeArrowheads="1"/>
          </p:cNvSpPr>
          <p:nvPr/>
        </p:nvSpPr>
        <p:spPr bwMode="auto">
          <a:xfrm>
            <a:off x="4343400" y="3281363"/>
            <a:ext cx="295275" cy="223837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6483350" y="3933825"/>
            <a:ext cx="75247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</a:rPr>
              <a:t>BHE</a:t>
            </a:r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auto">
          <a:xfrm>
            <a:off x="6659563" y="2205038"/>
            <a:ext cx="6191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</a:rPr>
              <a:t>A0</a:t>
            </a:r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6084888" y="4724400"/>
            <a:ext cx="11430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00"/>
                </a:solidFill>
              </a:rPr>
              <a:t>译码输出</a:t>
            </a:r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auto">
          <a:xfrm>
            <a:off x="736600" y="3259138"/>
            <a:ext cx="287338" cy="2857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" name="Oval 43"/>
          <p:cNvSpPr>
            <a:spLocks noChangeArrowheads="1"/>
          </p:cNvSpPr>
          <p:nvPr/>
        </p:nvSpPr>
        <p:spPr bwMode="auto">
          <a:xfrm>
            <a:off x="4352925" y="1423988"/>
            <a:ext cx="295275" cy="223837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>
            <a:off x="6616700" y="4005263"/>
            <a:ext cx="4762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881982" y="1285860"/>
          <a:ext cx="1047736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68"/>
                <a:gridCol w="523868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1800" b="1" baseline="-25000" dirty="0">
                        <a:solidFill>
                          <a:srgbClr val="D6009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CN" altLang="en-US" sz="1800" b="1" baseline="-25000" dirty="0" smtClean="0">
                        <a:solidFill>
                          <a:srgbClr val="D6009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CN" altLang="en-US" sz="1800" b="1" baseline="-25000" dirty="0" smtClean="0">
                        <a:solidFill>
                          <a:srgbClr val="D6009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1800" b="1" baseline="-25000" dirty="0" smtClean="0">
                        <a:solidFill>
                          <a:srgbClr val="D6009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800" b="1" baseline="-25000" dirty="0" smtClean="0">
                        <a:solidFill>
                          <a:srgbClr val="D6009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+mn-lt"/>
                          <a:cs typeface="Times New Roman" pitchFamily="18" charset="0"/>
                        </a:rPr>
                        <a:t>x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+mn-lt"/>
                          <a:cs typeface="Times New Roman" pitchFamily="18" charset="0"/>
                        </a:rPr>
                        <a:t>x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+mn-lt"/>
                          <a:cs typeface="Times New Roman" pitchFamily="18" charset="0"/>
                        </a:rPr>
                        <a:t>x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b="1" baseline="-25000" dirty="0" smtClean="0">
                          <a:solidFill>
                            <a:srgbClr val="D6009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60093"/>
                          </a:solidFill>
                          <a:latin typeface="+mn-lt"/>
                          <a:cs typeface="Times New Roman" pitchFamily="18" charset="0"/>
                        </a:rPr>
                        <a:t>—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215074" y="5110475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70000H</a:t>
            </a:r>
            <a:r>
              <a:rPr lang="zh-CN" altLang="en-US" sz="2400" dirty="0" smtClean="0">
                <a:solidFill>
                  <a:srgbClr val="0000FF"/>
                </a:solidFill>
              </a:rPr>
              <a:t>～</a:t>
            </a:r>
            <a:r>
              <a:rPr lang="en-US" altLang="zh-CN" sz="2400" dirty="0" smtClean="0">
                <a:solidFill>
                  <a:srgbClr val="0000FF"/>
                </a:solidFill>
              </a:rPr>
              <a:t>73FFFH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2692479" y="159023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en-US" altLang="zh-CN" sz="2400" dirty="0" smtClean="0">
                <a:solidFill>
                  <a:schemeClr val="bg2"/>
                </a:solidFill>
                <a:latin typeface="+mn-lt"/>
              </a:rPr>
              <a:t>6264</a:t>
            </a:r>
            <a:r>
              <a:rPr kumimoji="1" lang="zh-CN" altLang="en-US" sz="2400" dirty="0">
                <a:solidFill>
                  <a:schemeClr val="bg2"/>
                </a:solidFill>
                <a:latin typeface="+mn-lt"/>
              </a:rPr>
              <a:t>与</a:t>
            </a:r>
            <a:r>
              <a:rPr kumimoji="1" lang="en-US" altLang="zh-CN" sz="2400" dirty="0">
                <a:solidFill>
                  <a:schemeClr val="bg2"/>
                </a:solidFill>
                <a:latin typeface="+mn-lt"/>
              </a:rPr>
              <a:t>8086</a:t>
            </a:r>
            <a:r>
              <a:rPr kumimoji="1" lang="zh-CN" altLang="en-US" sz="2400" dirty="0">
                <a:solidFill>
                  <a:schemeClr val="bg2"/>
                </a:solidFill>
                <a:latin typeface="+mn-lt"/>
              </a:rPr>
              <a:t>系统总线的</a:t>
            </a:r>
            <a:r>
              <a:rPr kumimoji="1" lang="zh-CN" altLang="en-US" sz="2400" dirty="0" smtClean="0">
                <a:solidFill>
                  <a:schemeClr val="bg2"/>
                </a:solidFill>
                <a:latin typeface="+mn-lt"/>
              </a:rPr>
              <a:t>连接</a:t>
            </a:r>
            <a:endParaRPr kumimoji="1" lang="zh-CN" altLang="en-US" sz="2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8355" y="5252806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0" dirty="0"/>
              <a:t>A</a:t>
            </a:r>
            <a:r>
              <a:rPr kumimoji="1" lang="en-US" altLang="zh-CN" sz="1400" b="0" baseline="-25000" dirty="0"/>
              <a:t>18</a:t>
            </a:r>
            <a:endParaRPr lang="zh-CN" altLang="en-US" sz="1400" b="0" baseline="-25000" dirty="0"/>
          </a:p>
        </p:txBody>
      </p:sp>
      <p:sp>
        <p:nvSpPr>
          <p:cNvPr id="22" name="矩形 21"/>
          <p:cNvSpPr/>
          <p:nvPr/>
        </p:nvSpPr>
        <p:spPr bwMode="auto">
          <a:xfrm>
            <a:off x="1065213" y="5572140"/>
            <a:ext cx="266427" cy="37542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0708" y="5446131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0" dirty="0" smtClean="0"/>
              <a:t>A</a:t>
            </a:r>
            <a:r>
              <a:rPr kumimoji="1" lang="en-US" altLang="zh-CN" sz="1400" b="0" baseline="-25000" dirty="0" smtClean="0"/>
              <a:t>17</a:t>
            </a:r>
            <a:endParaRPr lang="zh-CN" altLang="en-US" sz="1400" b="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1015435" y="5717435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0" dirty="0" smtClean="0"/>
              <a:t>A</a:t>
            </a:r>
            <a:r>
              <a:rPr kumimoji="1" lang="en-US" altLang="zh-CN" sz="1400" b="0" baseline="-25000" dirty="0" smtClean="0"/>
              <a:t>16</a:t>
            </a:r>
            <a:endParaRPr lang="zh-CN" altLang="en-US" sz="1400" b="0" baseline="-25000" dirty="0"/>
          </a:p>
        </p:txBody>
      </p:sp>
      <p:sp>
        <p:nvSpPr>
          <p:cNvPr id="24" name="矩形 23"/>
          <p:cNvSpPr/>
          <p:nvPr/>
        </p:nvSpPr>
        <p:spPr>
          <a:xfrm>
            <a:off x="1015728" y="5961111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0" dirty="0" smtClean="0"/>
              <a:t>A</a:t>
            </a:r>
            <a:r>
              <a:rPr kumimoji="1" lang="en-US" altLang="zh-CN" sz="1400" b="0" baseline="-25000" dirty="0" smtClean="0"/>
              <a:t>15</a:t>
            </a:r>
            <a:endParaRPr lang="zh-CN" altLang="en-US" sz="1400" b="0" baseline="-25000" dirty="0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179557" y="381528"/>
            <a:ext cx="1729961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Tx/>
              <a:buFontTx/>
              <a:buNone/>
            </a:pPr>
            <a:r>
              <a:rPr kumimoji="1" lang="en-US" altLang="zh-CN" sz="2000" dirty="0" smtClean="0">
                <a:latin typeface="+mn-lt"/>
              </a:rPr>
              <a:t>8086</a:t>
            </a:r>
            <a:r>
              <a:rPr kumimoji="1" lang="zh-CN" altLang="en-US" sz="2000" dirty="0">
                <a:latin typeface="+mn-lt"/>
              </a:rPr>
              <a:t>系统</a:t>
            </a:r>
            <a:r>
              <a:rPr kumimoji="1" lang="zh-CN" altLang="en-US" sz="2000" dirty="0" smtClean="0">
                <a:latin typeface="+mn-lt"/>
              </a:rPr>
              <a:t>总线</a:t>
            </a:r>
            <a:endParaRPr kumimoji="1"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3592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5.4.1 </a:t>
            </a:r>
            <a:r>
              <a:rPr lang="en-US" altLang="zh-CN" dirty="0" smtClean="0"/>
              <a:t> 16</a:t>
            </a:r>
            <a:r>
              <a:rPr lang="zh-CN" altLang="en-US" dirty="0"/>
              <a:t>位</a:t>
            </a:r>
            <a:r>
              <a:rPr lang="zh-CN" altLang="zh-CN" dirty="0"/>
              <a:t>系统主存及接口设计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657" y="2132857"/>
            <a:ext cx="8362950" cy="4248553"/>
          </a:xfrm>
        </p:spPr>
        <p:txBody>
          <a:bodyPr/>
          <a:lstStyle/>
          <a:p>
            <a:r>
              <a:rPr lang="en-US" altLang="zh-CN" dirty="0" smtClean="0"/>
              <a:t>DRAM</a:t>
            </a:r>
            <a:r>
              <a:rPr lang="zh-CN" altLang="zh-CN" dirty="0"/>
              <a:t>芯片容量为</a:t>
            </a:r>
            <a:r>
              <a:rPr lang="en-US" altLang="zh-CN" dirty="0">
                <a:solidFill>
                  <a:srgbClr val="0000FF"/>
                </a:solidFill>
              </a:rPr>
              <a:t>256K</a:t>
            </a:r>
            <a:r>
              <a:rPr lang="zh-CN" altLang="zh-CN" dirty="0">
                <a:solidFill>
                  <a:srgbClr val="0000FF"/>
                </a:solidFill>
              </a:rPr>
              <a:t>×</a:t>
            </a:r>
            <a:r>
              <a:rPr lang="en-US" altLang="zh-CN" dirty="0">
                <a:solidFill>
                  <a:srgbClr val="0000FF"/>
                </a:solidFill>
              </a:rPr>
              <a:t>4</a:t>
            </a:r>
            <a:r>
              <a:rPr lang="zh-CN" altLang="zh-CN" dirty="0" smtClean="0">
                <a:solidFill>
                  <a:srgbClr val="0000FF"/>
                </a:solidFill>
              </a:rPr>
              <a:t>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用</a:t>
            </a:r>
            <a:r>
              <a:rPr lang="en-US" altLang="zh-CN" dirty="0">
                <a:solidFill>
                  <a:srgbClr val="0000FF"/>
                </a:solidFill>
              </a:rPr>
              <a:t>8</a:t>
            </a:r>
            <a:r>
              <a:rPr lang="zh-CN" altLang="zh-CN" dirty="0">
                <a:solidFill>
                  <a:srgbClr val="0000FF"/>
                </a:solidFill>
              </a:rPr>
              <a:t>片</a:t>
            </a:r>
            <a:r>
              <a:rPr lang="zh-CN" altLang="zh-CN" dirty="0"/>
              <a:t>这样的</a:t>
            </a:r>
            <a:r>
              <a:rPr lang="en-US" altLang="zh-CN" dirty="0"/>
              <a:t>DRAM</a:t>
            </a:r>
            <a:r>
              <a:rPr lang="zh-CN" altLang="zh-CN" dirty="0"/>
              <a:t>芯片构成</a:t>
            </a:r>
            <a:r>
              <a:rPr lang="en-US" altLang="zh-CN" dirty="0"/>
              <a:t>8086</a:t>
            </a:r>
            <a:r>
              <a:rPr lang="zh-CN" altLang="zh-CN" dirty="0"/>
              <a:t>系统</a:t>
            </a:r>
            <a:r>
              <a:rPr lang="en-US" altLang="zh-CN" dirty="0">
                <a:solidFill>
                  <a:srgbClr val="0000FF"/>
                </a:solidFill>
              </a:rPr>
              <a:t>1MB</a:t>
            </a:r>
            <a:r>
              <a:rPr lang="zh-CN" altLang="zh-CN" dirty="0" smtClean="0"/>
              <a:t>主存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8086</a:t>
            </a:r>
            <a:r>
              <a:rPr lang="zh-CN" altLang="zh-CN" dirty="0"/>
              <a:t>系统总线与</a:t>
            </a:r>
            <a:r>
              <a:rPr lang="en-US" altLang="zh-CN" dirty="0"/>
              <a:t>DRAM</a:t>
            </a:r>
            <a:r>
              <a:rPr lang="zh-CN" altLang="zh-CN" dirty="0"/>
              <a:t>芯片之间的接口用</a:t>
            </a:r>
            <a:r>
              <a:rPr lang="zh-CN" altLang="zh-CN" dirty="0">
                <a:solidFill>
                  <a:srgbClr val="0000FF"/>
                </a:solidFill>
              </a:rPr>
              <a:t>可编程阵列逻辑器件</a:t>
            </a:r>
            <a:r>
              <a:rPr lang="zh-CN" altLang="zh-CN" dirty="0"/>
              <a:t>（</a:t>
            </a:r>
            <a:r>
              <a:rPr lang="en-US" altLang="zh-CN" dirty="0"/>
              <a:t>PAL</a:t>
            </a:r>
            <a:r>
              <a:rPr lang="zh-CN" altLang="zh-CN" dirty="0"/>
              <a:t>）实现。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7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90550" y="568325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r>
              <a:rPr lang="zh-CN" altLang="en-US" kern="0" dirty="0" smtClean="0">
                <a:solidFill>
                  <a:srgbClr val="008000"/>
                </a:solidFill>
              </a:rPr>
              <a:t>利用</a:t>
            </a:r>
            <a:r>
              <a:rPr lang="en-US" altLang="zh-CN" kern="0" dirty="0" smtClean="0">
                <a:solidFill>
                  <a:srgbClr val="008000"/>
                </a:solidFill>
              </a:rPr>
              <a:t>DRAM</a:t>
            </a:r>
            <a:r>
              <a:rPr lang="zh-CN" altLang="en-US" kern="0" dirty="0" smtClean="0">
                <a:solidFill>
                  <a:srgbClr val="008000"/>
                </a:solidFill>
              </a:rPr>
              <a:t>构成</a:t>
            </a:r>
            <a:r>
              <a:rPr lang="en-US" altLang="zh-CN" kern="0" dirty="0" smtClean="0">
                <a:solidFill>
                  <a:srgbClr val="008000"/>
                </a:solidFill>
              </a:rPr>
              <a:t>8086</a:t>
            </a:r>
            <a:r>
              <a:rPr lang="zh-CN" altLang="en-US" kern="0" dirty="0" smtClean="0">
                <a:solidFill>
                  <a:srgbClr val="008000"/>
                </a:solidFill>
              </a:rPr>
              <a:t>系统主存</a:t>
            </a:r>
            <a:endParaRPr lang="zh-CN" altLang="en-US" kern="0" dirty="0">
              <a:solidFill>
                <a:srgbClr val="008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163" y="1196752"/>
            <a:ext cx="83739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利用</a:t>
            </a:r>
            <a:r>
              <a:rPr lang="zh-CN" altLang="zh-CN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可编程阵列逻辑</a:t>
            </a:r>
            <a:r>
              <a:rPr lang="zh-CN" altLang="zh-CN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器件</a:t>
            </a:r>
            <a:r>
              <a:rPr lang="en-US" altLang="zh-CN" kern="1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kern="100" dirty="0" smtClean="0">
                <a:solidFill>
                  <a:srgbClr val="FF0000"/>
                </a:solidFill>
              </a:rPr>
              <a:t>PAL</a:t>
            </a:r>
            <a:r>
              <a:rPr lang="en-US" altLang="zh-CN" kern="10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zh-CN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实现</a:t>
            </a:r>
            <a:r>
              <a:rPr lang="en-US" altLang="zh-CN" kern="100" dirty="0">
                <a:solidFill>
                  <a:srgbClr val="0000FF"/>
                </a:solidFill>
              </a:rPr>
              <a:t>DRAM</a:t>
            </a:r>
            <a:r>
              <a:rPr lang="zh-CN" altLang="zh-CN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控制</a:t>
            </a:r>
            <a:r>
              <a:rPr lang="zh-CN" altLang="en-US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37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8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53" t="3999" r="6948" b="3300"/>
          <a:stretch/>
        </p:blipFill>
        <p:spPr>
          <a:xfrm>
            <a:off x="107504" y="384227"/>
            <a:ext cx="8640961" cy="62990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77027" y="5721286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位</a:t>
            </a:r>
            <a:r>
              <a:rPr lang="zh-CN" altLang="zh-CN" sz="20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扩展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右中括号 7"/>
          <p:cNvSpPr/>
          <p:nvPr/>
        </p:nvSpPr>
        <p:spPr bwMode="auto">
          <a:xfrm>
            <a:off x="8688567" y="2400451"/>
            <a:ext cx="161477" cy="2448272"/>
          </a:xfrm>
          <a:prstGeom prst="rightBracket">
            <a:avLst>
              <a:gd name="adj" fmla="val 57489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88567" y="3025903"/>
            <a:ext cx="322955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0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字</a:t>
            </a:r>
            <a:r>
              <a:rPr lang="zh-CN" altLang="zh-CN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扩展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右中括号 8"/>
          <p:cNvSpPr/>
          <p:nvPr/>
        </p:nvSpPr>
        <p:spPr bwMode="auto">
          <a:xfrm rot="5400000">
            <a:off x="6947304" y="4674077"/>
            <a:ext cx="145936" cy="2016224"/>
          </a:xfrm>
          <a:prstGeom prst="rightBracket">
            <a:avLst>
              <a:gd name="adj" fmla="val 57489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23928" y="7002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利用</a:t>
            </a:r>
            <a:r>
              <a:rPr lang="en-US" altLang="zh-CN" sz="2400" kern="100" dirty="0">
                <a:solidFill>
                  <a:srgbClr val="0000FF"/>
                </a:solidFill>
              </a:rPr>
              <a:t>256K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400" kern="100" dirty="0" smtClean="0">
                <a:solidFill>
                  <a:srgbClr val="0000FF"/>
                </a:solidFill>
              </a:rPr>
              <a:t>4</a:t>
            </a:r>
            <a:r>
              <a:rPr lang="en-US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bit </a:t>
            </a:r>
            <a:r>
              <a:rPr lang="en-US" altLang="zh-CN" sz="2400" kern="100" dirty="0" smtClean="0">
                <a:solidFill>
                  <a:srgbClr val="0000FF"/>
                </a:solidFill>
              </a:rPr>
              <a:t>DRAM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芯片</a:t>
            </a:r>
            <a:r>
              <a:rPr lang="zh-CN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构成</a:t>
            </a:r>
            <a:r>
              <a:rPr lang="en-US" altLang="zh-CN" sz="2400" kern="100" dirty="0" smtClean="0">
                <a:solidFill>
                  <a:srgbClr val="0000FF"/>
                </a:solidFill>
              </a:rPr>
              <a:t>8086</a:t>
            </a:r>
            <a:r>
              <a:rPr lang="zh-CN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系统</a:t>
            </a:r>
            <a:r>
              <a:rPr lang="en-US" altLang="zh-CN" sz="2400" kern="100" dirty="0" smtClean="0">
                <a:solidFill>
                  <a:srgbClr val="0000FF"/>
                </a:solidFill>
              </a:rPr>
              <a:t>512K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400" kern="100" dirty="0" smtClean="0">
                <a:solidFill>
                  <a:srgbClr val="0000FF"/>
                </a:solidFill>
              </a:rPr>
              <a:t>16bit</a:t>
            </a:r>
            <a:r>
              <a:rPr lang="zh-CN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内存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80120" y="2535231"/>
            <a:ext cx="3059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2000" kern="100" dirty="0" smtClean="0">
                <a:solidFill>
                  <a:srgbClr val="CC3399"/>
                </a:solidFill>
                <a:cs typeface="Times New Roman" panose="02020603050405020304" pitchFamily="18" charset="0"/>
              </a:rPr>
              <a:t>上划线</a:t>
            </a:r>
            <a:r>
              <a:rPr lang="zh-CN" altLang="en-US" sz="2000" kern="100" dirty="0" smtClean="0">
                <a:solidFill>
                  <a:srgbClr val="CC3399"/>
                </a:solidFill>
                <a:cs typeface="Times New Roman" panose="02020603050405020304" pitchFamily="18" charset="0"/>
              </a:rPr>
              <a:t>表示</a:t>
            </a:r>
            <a:r>
              <a:rPr lang="zh-CN" altLang="zh-CN" sz="2000" kern="100" dirty="0" smtClean="0">
                <a:solidFill>
                  <a:srgbClr val="CC3399"/>
                </a:solidFill>
                <a:cs typeface="Times New Roman" panose="02020603050405020304" pitchFamily="18" charset="0"/>
              </a:rPr>
              <a:t>低</a:t>
            </a:r>
            <a:r>
              <a:rPr lang="zh-CN" altLang="zh-CN" sz="2000" kern="100" dirty="0">
                <a:solidFill>
                  <a:srgbClr val="CC3399"/>
                </a:solidFill>
                <a:cs typeface="Times New Roman" panose="02020603050405020304" pitchFamily="18" charset="0"/>
              </a:rPr>
              <a:t>电平</a:t>
            </a:r>
            <a:r>
              <a:rPr lang="zh-CN" altLang="zh-CN" sz="2000" kern="100" dirty="0" smtClean="0">
                <a:solidFill>
                  <a:srgbClr val="CC3399"/>
                </a:solidFill>
                <a:cs typeface="Times New Roman" panose="02020603050405020304" pitchFamily="18" charset="0"/>
              </a:rPr>
              <a:t>有效</a:t>
            </a:r>
            <a:endParaRPr lang="zh-CN" altLang="en-US" sz="2000" dirty="0">
              <a:solidFill>
                <a:srgbClr val="CC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86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3F22B2-7D63-430B-B4A1-D7AF97ACBFD2}" type="slidenum">
              <a:rPr lang="zh-CN" altLang="en-US" smtClean="0"/>
              <a:pPr/>
              <a:t>9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099343"/>
            <a:ext cx="8663749" cy="513386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90550" y="44450"/>
            <a:ext cx="8229600" cy="523875"/>
          </a:xfrm>
        </p:spPr>
        <p:txBody>
          <a:bodyPr/>
          <a:lstStyle/>
          <a:p>
            <a:r>
              <a:rPr lang="en-US" altLang="zh-CN" dirty="0"/>
              <a:t>5.4.1 </a:t>
            </a:r>
            <a:r>
              <a:rPr lang="en-US" altLang="zh-CN" dirty="0" smtClean="0"/>
              <a:t> 16</a:t>
            </a:r>
            <a:r>
              <a:rPr lang="zh-CN" altLang="en-US" dirty="0"/>
              <a:t>位</a:t>
            </a:r>
            <a:r>
              <a:rPr lang="zh-CN" altLang="zh-CN" dirty="0"/>
              <a:t>系统主存及接口设计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590550" y="568325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rgbClr val="008000"/>
                </a:solidFill>
              </a:rPr>
              <a:t>【</a:t>
            </a:r>
            <a:r>
              <a:rPr lang="zh-CN" altLang="en-US" kern="0" dirty="0" smtClean="0">
                <a:solidFill>
                  <a:srgbClr val="008000"/>
                </a:solidFill>
              </a:rPr>
              <a:t>例</a:t>
            </a:r>
            <a:r>
              <a:rPr lang="en-US" altLang="zh-CN" kern="0" dirty="0" smtClean="0">
                <a:solidFill>
                  <a:srgbClr val="008000"/>
                </a:solidFill>
              </a:rPr>
              <a:t>2】</a:t>
            </a:r>
            <a:r>
              <a:rPr lang="zh-CN" altLang="en-US" kern="0" dirty="0" smtClean="0">
                <a:solidFill>
                  <a:srgbClr val="008000"/>
                </a:solidFill>
              </a:rPr>
              <a:t>利用</a:t>
            </a:r>
            <a:r>
              <a:rPr lang="en-US" altLang="zh-CN" kern="0" dirty="0" smtClean="0">
                <a:solidFill>
                  <a:srgbClr val="008000"/>
                </a:solidFill>
              </a:rPr>
              <a:t>DRAM</a:t>
            </a:r>
            <a:r>
              <a:rPr lang="zh-CN" altLang="en-US" kern="0" dirty="0" smtClean="0">
                <a:solidFill>
                  <a:srgbClr val="008000"/>
                </a:solidFill>
              </a:rPr>
              <a:t>构成</a:t>
            </a:r>
            <a:r>
              <a:rPr lang="en-US" altLang="zh-CN" kern="0" dirty="0" smtClean="0">
                <a:solidFill>
                  <a:srgbClr val="008000"/>
                </a:solidFill>
              </a:rPr>
              <a:t>8086</a:t>
            </a:r>
            <a:r>
              <a:rPr lang="zh-CN" altLang="en-US" kern="0" dirty="0" smtClean="0">
                <a:solidFill>
                  <a:srgbClr val="008000"/>
                </a:solidFill>
              </a:rPr>
              <a:t>系统主存</a:t>
            </a:r>
            <a:endParaRPr lang="zh-CN" altLang="en-US" kern="0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966" y="6207695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可编程阵列逻辑器件（</a:t>
            </a:r>
            <a:r>
              <a:rPr lang="en-US" altLang="zh-CN" sz="2400" kern="100" dirty="0">
                <a:solidFill>
                  <a:srgbClr val="0000FF"/>
                </a:solidFill>
              </a:rPr>
              <a:t>PAL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）内部逻辑的逻辑表达式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6056" y="2996952"/>
            <a:ext cx="3839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zh-CN" altLang="en-US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所有</a:t>
            </a:r>
            <a:r>
              <a:rPr lang="zh-CN" altLang="zh-CN" sz="20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上</a:t>
            </a:r>
            <a:r>
              <a:rPr lang="zh-CN" altLang="zh-CN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划线都代表逻辑</a:t>
            </a:r>
            <a:r>
              <a:rPr lang="zh-CN" altLang="zh-CN" sz="20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非</a:t>
            </a:r>
            <a:endParaRPr lang="en-US" altLang="zh-CN" sz="2000" kern="1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r">
              <a:spcBef>
                <a:spcPts val="0"/>
              </a:spcBef>
            </a:pPr>
            <a:r>
              <a:rPr lang="zh-CN" altLang="zh-CN" sz="20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（</a:t>
            </a:r>
            <a:r>
              <a:rPr lang="zh-CN" altLang="zh-CN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低电平有效）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36296" y="1092200"/>
            <a:ext cx="180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2000" kern="100" dirty="0" smtClean="0">
                <a:solidFill>
                  <a:srgbClr val="CC3399"/>
                </a:solidFill>
                <a:cs typeface="Times New Roman" panose="02020603050405020304" pitchFamily="18" charset="0"/>
              </a:rPr>
              <a:t>反馈信号可以</a:t>
            </a:r>
            <a:r>
              <a:rPr lang="zh-CN" altLang="zh-CN" sz="2000" kern="100" dirty="0">
                <a:solidFill>
                  <a:srgbClr val="CC3399"/>
                </a:solidFill>
                <a:cs typeface="Times New Roman" panose="02020603050405020304" pitchFamily="18" charset="0"/>
              </a:rPr>
              <a:t>看作是时序电路的</a:t>
            </a:r>
            <a:r>
              <a:rPr lang="zh-CN" altLang="zh-CN" sz="2000" kern="100" dirty="0" smtClean="0">
                <a:solidFill>
                  <a:srgbClr val="CC3399"/>
                </a:solidFill>
                <a:cs typeface="Times New Roman" panose="02020603050405020304" pitchFamily="18" charset="0"/>
              </a:rPr>
              <a:t>状态方程</a:t>
            </a:r>
            <a:endParaRPr lang="zh-CN" altLang="en-US" sz="2000" dirty="0">
              <a:solidFill>
                <a:srgbClr val="CC33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0549" y="1754584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solidFill>
                  <a:srgbClr val="CC3399"/>
                </a:solidFill>
                <a:cs typeface="Times New Roman" panose="02020603050405020304" pitchFamily="18" charset="0"/>
              </a:rPr>
              <a:t>次态</a:t>
            </a:r>
            <a:endParaRPr lang="zh-CN" altLang="en-US" sz="2000" dirty="0">
              <a:solidFill>
                <a:srgbClr val="CC33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4448" y="2561860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100" dirty="0" smtClean="0">
                <a:solidFill>
                  <a:srgbClr val="CC3399"/>
                </a:solidFill>
                <a:cs typeface="Times New Roman" panose="02020603050405020304" pitchFamily="18" charset="0"/>
              </a:rPr>
              <a:t>现</a:t>
            </a:r>
            <a:r>
              <a:rPr lang="zh-CN" altLang="zh-CN" sz="2000" kern="100" dirty="0" smtClean="0">
                <a:solidFill>
                  <a:srgbClr val="CC3399"/>
                </a:solidFill>
                <a:cs typeface="Times New Roman" panose="02020603050405020304" pitchFamily="18" charset="0"/>
              </a:rPr>
              <a:t>态</a:t>
            </a:r>
            <a:endParaRPr lang="zh-CN" altLang="en-US" sz="2000" dirty="0">
              <a:solidFill>
                <a:srgbClr val="CC3399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740365" y="1500839"/>
            <a:ext cx="1" cy="2949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1734015" y="2748760"/>
            <a:ext cx="50405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1691680" y="2387020"/>
            <a:ext cx="546391" cy="2784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>
            <a:off x="1691680" y="2852936"/>
            <a:ext cx="551233" cy="2795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3" name="动作按钮: 信息 22">
            <a:hlinkClick r:id="rId3" action="ppaction://hlinksldjump" highlightClick="1"/>
          </p:cNvPr>
          <p:cNvSpPr/>
          <p:nvPr/>
        </p:nvSpPr>
        <p:spPr bwMode="auto">
          <a:xfrm>
            <a:off x="8388423" y="260648"/>
            <a:ext cx="504057" cy="504056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621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eXQ_Class_Theme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eXQ_Class_Theme" id="{A10EB3A6-92EC-49F4-9CF1-475C55D27D19}" vid="{BCFCFA01-F9E0-4BAB-BE59-24F0CB255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CheXQ_Class_Theme</Template>
  <TotalTime>434</TotalTime>
  <Words>3773</Words>
  <Application>Microsoft Office PowerPoint</Application>
  <PresentationFormat>全屏显示(4:3)</PresentationFormat>
  <Paragraphs>610</Paragraphs>
  <Slides>50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黑体</vt:lpstr>
      <vt:lpstr>楷体</vt:lpstr>
      <vt:lpstr>楷体_GB2312</vt:lpstr>
      <vt:lpstr>宋体</vt:lpstr>
      <vt:lpstr>Arial</vt:lpstr>
      <vt:lpstr>Arial Black</vt:lpstr>
      <vt:lpstr>Courier New</vt:lpstr>
      <vt:lpstr>Times New Roman</vt:lpstr>
      <vt:lpstr>Wingdings</vt:lpstr>
      <vt:lpstr>CheXQ_Class_Theme</vt:lpstr>
      <vt:lpstr>Visio</vt:lpstr>
      <vt:lpstr>微机原理及接口技术 第5章  存储技术</vt:lpstr>
      <vt:lpstr>主存构成：</vt:lpstr>
      <vt:lpstr>微机原理及接口技术 第5章  存储技术</vt:lpstr>
      <vt:lpstr>5.4.1  16位系统主存及接口设计</vt:lpstr>
      <vt:lpstr>5.4.1  16位系统主存及接口设计</vt:lpstr>
      <vt:lpstr>PowerPoint 演示文稿</vt:lpstr>
      <vt:lpstr>5.4.1  16位系统主存及接口设计</vt:lpstr>
      <vt:lpstr>PowerPoint 演示文稿</vt:lpstr>
      <vt:lpstr>5.4.1  16位系统主存及接口设计</vt:lpstr>
      <vt:lpstr>5.4.1  16位系统主存及接口设计</vt:lpstr>
      <vt:lpstr>PowerPoint 演示文稿</vt:lpstr>
      <vt:lpstr>5.4.1  16位系统主存及接口设计</vt:lpstr>
      <vt:lpstr>PowerPoint 演示文稿</vt:lpstr>
      <vt:lpstr>PowerPoint 演示文稿</vt:lpstr>
      <vt:lpstr>5.4.1  16位系统主存及接口设计</vt:lpstr>
      <vt:lpstr>微机原理及接口技术 第5章  存储技术</vt:lpstr>
      <vt:lpstr>5.4.2  32位系统主存及接口设计</vt:lpstr>
      <vt:lpstr>5.4.2  32位系统主存及接口设计</vt:lpstr>
      <vt:lpstr>5.4.2  32位系统主存及接口设计</vt:lpstr>
      <vt:lpstr>5.4.2  32位系统主存及接口设计</vt:lpstr>
      <vt:lpstr>PowerPoint 演示文稿</vt:lpstr>
      <vt:lpstr>5.4.2  32位系统主存及接口设计</vt:lpstr>
      <vt:lpstr>5.4.2  32位系统主存及接口设计</vt:lpstr>
      <vt:lpstr>微机原理及接口技术 第5章  存储技术</vt:lpstr>
      <vt:lpstr>5.4.3  64位系统主存及接口设计</vt:lpstr>
      <vt:lpstr>5.4.3  64位系统主存及接口设计</vt:lpstr>
      <vt:lpstr>5.4.3  64位系统主存及接口设计</vt:lpstr>
      <vt:lpstr>5.4.3  64位系统主存及接口设计</vt:lpstr>
      <vt:lpstr>5.4.3  64位系统主存及接口设计</vt:lpstr>
      <vt:lpstr>5.4.3  64位系统主存及接口设计</vt:lpstr>
      <vt:lpstr>5.4.3  64位系统主存及接口设计</vt:lpstr>
      <vt:lpstr>PowerPoint 演示文稿</vt:lpstr>
      <vt:lpstr>5.4.3  64位系统主存及接口设计</vt:lpstr>
      <vt:lpstr>5.4.3  64位系统主存及接口设计</vt:lpstr>
      <vt:lpstr>5.4.3  64位系统主存及接口设计</vt:lpstr>
      <vt:lpstr>5.4.3  64位系统主存及接口设计</vt:lpstr>
      <vt:lpstr>5.4.3  64位系统主存及接口设计  【例2】</vt:lpstr>
      <vt:lpstr>5.4.3  64位系统主存及接口设计  【例2】</vt:lpstr>
      <vt:lpstr>5.4.3  64位系统主存及接口设计</vt:lpstr>
      <vt:lpstr>5.4.3  64位系统主存及接口设计</vt:lpstr>
      <vt:lpstr>5.4.3  64位系统主存及接口设计</vt:lpstr>
      <vt:lpstr>5.4.3  64位系统主存及接口设计</vt:lpstr>
      <vt:lpstr>5.4.3  64位系统主存及接口设计</vt:lpstr>
      <vt:lpstr>5.4.3  64位系统主存及接口设计 【例3】</vt:lpstr>
      <vt:lpstr>5.4.3  64位系统主存及接口设计</vt:lpstr>
      <vt:lpstr>5.4.3  64位系统主存及接口设计</vt:lpstr>
      <vt:lpstr>5.4.3  64位系统主存及接口设计</vt:lpstr>
      <vt:lpstr>微机原理及接口技术 第5章  存储技术</vt:lpstr>
      <vt:lpstr>5.5  Intel微机系统的存储体系</vt:lpstr>
      <vt:lpstr>5.5  Intel微机系统的存储体系</vt:lpstr>
    </vt:vector>
  </TitlesOfParts>
  <Company>西安电子科技大学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车向泉</dc:creator>
  <cp:lastModifiedBy>车向泉</cp:lastModifiedBy>
  <cp:revision>31</cp:revision>
  <dcterms:created xsi:type="dcterms:W3CDTF">2016-08-25T08:55:04Z</dcterms:created>
  <dcterms:modified xsi:type="dcterms:W3CDTF">2016-08-26T03:06:03Z</dcterms:modified>
</cp:coreProperties>
</file>