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9933FF"/>
    <a:srgbClr val="3399FF"/>
    <a:srgbClr val="66CCFF"/>
    <a:srgbClr val="0066FF"/>
    <a:srgbClr val="008000"/>
    <a:srgbClr val="0000FF"/>
    <a:srgbClr val="CC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1D32-6FF3-4C43-8D5E-357FC6865930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A3B2-900E-4C02-849B-77ED185F9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4A3B2-900E-4C02-849B-77ED185F9D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7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2017年12月6日星期三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11:02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DD47F13-586B-4E7F-B0C4-8D6FDCDC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76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F846804-E481-439A-82EA-2A5D1F7E8CAA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DD47F13-586B-4E7F-B0C4-8D6FDCDC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16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F846804-E481-439A-82EA-2A5D1F7E8CAA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DD47F13-586B-4E7F-B0C4-8D6FDCDC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29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F846804-E481-439A-82EA-2A5D1F7E8CAA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DD47F13-586B-4E7F-B0C4-8D6FDCDC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09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DD47F13-586B-4E7F-B0C4-8D6FDCDC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996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4F846804-E481-439A-82EA-2A5D1F7E8CAA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DD47F13-586B-4E7F-B0C4-8D6FDCDC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0825" y="1828800"/>
            <a:ext cx="8425631" cy="22098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可编程中断控制器</a:t>
            </a:r>
            <a: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  <a:t>8259</a:t>
            </a:r>
            <a:r>
              <a:rPr lang="en-US" altLang="zh-CN" dirty="0" smtClean="0">
                <a:ea typeface="黑体" pitchFamily="2" charset="-122"/>
              </a:rPr>
              <a:t/>
            </a:r>
            <a:br>
              <a:rPr lang="en-US" altLang="zh-CN" dirty="0" smtClean="0">
                <a:ea typeface="黑体" pitchFamily="2" charset="-122"/>
              </a:rPr>
            </a:br>
            <a:r>
              <a:rPr lang="zh-CN" altLang="en-US" dirty="0">
                <a:ea typeface="黑体" pitchFamily="2" charset="-122"/>
              </a:rPr>
              <a:t>工作</a:t>
            </a:r>
            <a:r>
              <a:rPr lang="zh-CN" altLang="en-US" dirty="0" smtClean="0">
                <a:ea typeface="黑体" pitchFamily="2" charset="-122"/>
              </a:rPr>
              <a:t>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3" y="4509856"/>
            <a:ext cx="4491608" cy="1295408"/>
          </a:xfrm>
        </p:spPr>
        <p:txBody>
          <a:bodyPr/>
          <a:lstStyle/>
          <a:p>
            <a:pPr marL="571500" indent="-571500" algn="l">
              <a:buClr>
                <a:srgbClr val="FF6600"/>
              </a:buClr>
              <a:buSzPct val="120000"/>
              <a:buFont typeface="Wingdings" panose="05000000000000000000" pitchFamily="2" charset="2"/>
              <a:buChar char="?"/>
            </a:pPr>
            <a:r>
              <a:rPr lang="en-US" altLang="zh-CN" dirty="0" smtClean="0"/>
              <a:t>ISR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IRR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IMR</a:t>
            </a:r>
          </a:p>
          <a:p>
            <a:pPr marL="571500" indent="-571500" algn="l">
              <a:buClr>
                <a:srgbClr val="FF6600"/>
              </a:buClr>
              <a:buSzPct val="120000"/>
              <a:buFont typeface="Wingdings" panose="05000000000000000000" pitchFamily="2" charset="2"/>
              <a:buChar char="?"/>
            </a:pPr>
            <a:r>
              <a:rPr lang="zh-CN" altLang="en-US" dirty="0" smtClean="0"/>
              <a:t>多片级</a:t>
            </a:r>
            <a:r>
              <a:rPr lang="zh-CN" altLang="en-US" dirty="0"/>
              <a:t>联</a:t>
            </a:r>
          </a:p>
        </p:txBody>
      </p:sp>
    </p:spTree>
    <p:extLst>
      <p:ext uri="{BB962C8B-B14F-4D97-AF65-F5344CB8AC3E}">
        <p14:creationId xmlns:p14="http://schemas.microsoft.com/office/powerpoint/2010/main" val="3265054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51902"/>
              </p:ext>
            </p:extLst>
          </p:nvPr>
        </p:nvGraphicFramePr>
        <p:xfrm>
          <a:off x="968531" y="2780929"/>
          <a:ext cx="312000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88149"/>
              </p:ext>
            </p:extLst>
          </p:nvPr>
        </p:nvGraphicFramePr>
        <p:xfrm>
          <a:off x="5024643" y="2780928"/>
          <a:ext cx="312000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7872"/>
              </p:ext>
            </p:extLst>
          </p:nvPr>
        </p:nvGraphicFramePr>
        <p:xfrm>
          <a:off x="3008419" y="4384144"/>
          <a:ext cx="312000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6443" y="3068960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ISR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633598" y="2141734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FF6600"/>
                </a:solidFill>
                <a:ea typeface="楷体" panose="02010609060101010101" pitchFamily="49" charset="-122"/>
              </a:rPr>
              <a:t>IR3</a:t>
            </a:r>
            <a:endParaRPr lang="zh-CN" altLang="en-US" sz="1400" dirty="0">
              <a:solidFill>
                <a:srgbClr val="FF66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763" y="4365104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IMR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176443" y="2163055"/>
            <a:ext cx="8788045" cy="321016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5621425" y="1226951"/>
            <a:ext cx="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4592595" y="1226951"/>
            <a:ext cx="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10094" y="764704"/>
            <a:ext cx="822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INT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033052" y="775739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INTA</a:t>
            </a:r>
            <a:endParaRPr lang="zh-CN" altLang="en-US" sz="1400" dirty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4142791" y="866911"/>
            <a:ext cx="8640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193216" y="484999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8259</a:t>
            </a:r>
            <a:endParaRPr lang="zh-CN" altLang="en-US" sz="1400" dirty="0"/>
          </a:p>
        </p:txBody>
      </p:sp>
      <p:sp>
        <p:nvSpPr>
          <p:cNvPr id="22" name="任意多边形 21"/>
          <p:cNvSpPr/>
          <p:nvPr/>
        </p:nvSpPr>
        <p:spPr bwMode="auto">
          <a:xfrm>
            <a:off x="5725555" y="1402672"/>
            <a:ext cx="1039229" cy="1384916"/>
          </a:xfrm>
          <a:custGeom>
            <a:avLst/>
            <a:gdLst>
              <a:gd name="connsiteX0" fmla="*/ 1039229 w 1039229"/>
              <a:gd name="connsiteY0" fmla="*/ 1384916 h 1384916"/>
              <a:gd name="connsiteX1" fmla="*/ 879431 w 1039229"/>
              <a:gd name="connsiteY1" fmla="*/ 1091953 h 1384916"/>
              <a:gd name="connsiteX2" fmla="*/ 142585 w 1039229"/>
              <a:gd name="connsiteY2" fmla="*/ 967666 h 1384916"/>
              <a:gd name="connsiteX3" fmla="*/ 542 w 1039229"/>
              <a:gd name="connsiteY3" fmla="*/ 0 h 138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229" h="1384916">
                <a:moveTo>
                  <a:pt x="1039229" y="1384916"/>
                </a:moveTo>
                <a:cubicBezTo>
                  <a:pt x="1034050" y="1273205"/>
                  <a:pt x="1028872" y="1161495"/>
                  <a:pt x="879431" y="1091953"/>
                </a:cubicBezTo>
                <a:cubicBezTo>
                  <a:pt x="729990" y="1022411"/>
                  <a:pt x="289066" y="1149658"/>
                  <a:pt x="142585" y="967666"/>
                </a:cubicBezTo>
                <a:cubicBezTo>
                  <a:pt x="-3897" y="785674"/>
                  <a:pt x="-1678" y="392837"/>
                  <a:pt x="542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20987" y="3068960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1834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23141"/>
              </p:ext>
            </p:extLst>
          </p:nvPr>
        </p:nvGraphicFramePr>
        <p:xfrm>
          <a:off x="968531" y="2780929"/>
          <a:ext cx="312000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32563"/>
              </p:ext>
            </p:extLst>
          </p:nvPr>
        </p:nvGraphicFramePr>
        <p:xfrm>
          <a:off x="5024643" y="2780928"/>
          <a:ext cx="312000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7872"/>
              </p:ext>
            </p:extLst>
          </p:nvPr>
        </p:nvGraphicFramePr>
        <p:xfrm>
          <a:off x="3008419" y="4384144"/>
          <a:ext cx="312000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6443" y="3068960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ISR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120987" y="3068960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IRR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6104763" y="4365104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IMR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176443" y="2163055"/>
            <a:ext cx="8788045" cy="321016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5621425" y="1226951"/>
            <a:ext cx="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4592595" y="1226951"/>
            <a:ext cx="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10094" y="764704"/>
            <a:ext cx="822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INT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033052" y="775739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INTA</a:t>
            </a:r>
            <a:endParaRPr lang="zh-CN" altLang="en-US" sz="1400" dirty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4142791" y="866911"/>
            <a:ext cx="8640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193216" y="484999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8259</a:t>
            </a:r>
            <a:endParaRPr lang="zh-CN" altLang="en-US" sz="1400" dirty="0"/>
          </a:p>
        </p:txBody>
      </p:sp>
      <p:sp>
        <p:nvSpPr>
          <p:cNvPr id="2" name="任意多边形 1"/>
          <p:cNvSpPr/>
          <p:nvPr/>
        </p:nvSpPr>
        <p:spPr bwMode="auto">
          <a:xfrm>
            <a:off x="2805344" y="2139518"/>
            <a:ext cx="1775534" cy="923278"/>
          </a:xfrm>
          <a:custGeom>
            <a:avLst/>
            <a:gdLst>
              <a:gd name="connsiteX0" fmla="*/ 1837678 w 1837678"/>
              <a:gd name="connsiteY0" fmla="*/ 0 h 923278"/>
              <a:gd name="connsiteX1" fmla="*/ 1535837 w 1837678"/>
              <a:gd name="connsiteY1" fmla="*/ 239698 h 923278"/>
              <a:gd name="connsiteX2" fmla="*/ 266330 w 1837678"/>
              <a:gd name="connsiteY2" fmla="*/ 319597 h 923278"/>
              <a:gd name="connsiteX3" fmla="*/ 0 w 1837678"/>
              <a:gd name="connsiteY3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678" h="923278">
                <a:moveTo>
                  <a:pt x="1837678" y="0"/>
                </a:moveTo>
                <a:cubicBezTo>
                  <a:pt x="1817703" y="93216"/>
                  <a:pt x="1797728" y="186432"/>
                  <a:pt x="1535837" y="239698"/>
                </a:cubicBezTo>
                <a:cubicBezTo>
                  <a:pt x="1273946" y="292964"/>
                  <a:pt x="522303" y="205667"/>
                  <a:pt x="266330" y="319597"/>
                </a:cubicBezTo>
                <a:cubicBezTo>
                  <a:pt x="10357" y="433527"/>
                  <a:pt x="5178" y="678402"/>
                  <a:pt x="0" y="923278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4564437" y="2139518"/>
            <a:ext cx="2167804" cy="1775500"/>
          </a:xfrm>
          <a:custGeom>
            <a:avLst/>
            <a:gdLst>
              <a:gd name="connsiteX0" fmla="*/ 25319 w 2448923"/>
              <a:gd name="connsiteY0" fmla="*/ 0 h 1775500"/>
              <a:gd name="connsiteX1" fmla="*/ 247261 w 2448923"/>
              <a:gd name="connsiteY1" fmla="*/ 1544715 h 1775500"/>
              <a:gd name="connsiteX2" fmla="*/ 1809731 w 2448923"/>
              <a:gd name="connsiteY2" fmla="*/ 1748901 h 1775500"/>
              <a:gd name="connsiteX3" fmla="*/ 2448923 w 2448923"/>
              <a:gd name="connsiteY3" fmla="*/ 1349406 h 177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923" h="1775500">
                <a:moveTo>
                  <a:pt x="25319" y="0"/>
                </a:moveTo>
                <a:cubicBezTo>
                  <a:pt x="-12411" y="626616"/>
                  <a:pt x="-50141" y="1253232"/>
                  <a:pt x="247261" y="1544715"/>
                </a:cubicBezTo>
                <a:cubicBezTo>
                  <a:pt x="544663" y="1836198"/>
                  <a:pt x="1442787" y="1781452"/>
                  <a:pt x="1809731" y="1748901"/>
                </a:cubicBezTo>
                <a:cubicBezTo>
                  <a:pt x="2176675" y="1716350"/>
                  <a:pt x="2312799" y="1532878"/>
                  <a:pt x="2448923" y="1349406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147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右箭头 104"/>
          <p:cNvSpPr/>
          <p:nvPr/>
        </p:nvSpPr>
        <p:spPr bwMode="auto">
          <a:xfrm>
            <a:off x="3852722" y="5346514"/>
            <a:ext cx="2230445" cy="270276"/>
          </a:xfrm>
          <a:prstGeom prst="rightArrow">
            <a:avLst>
              <a:gd name="adj1" fmla="val 35903"/>
              <a:gd name="adj2" fmla="val 78193"/>
            </a:avLst>
          </a:prstGeom>
          <a:solidFill>
            <a:srgbClr val="3399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24530" y="2060848"/>
            <a:ext cx="1728192" cy="374441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084168" y="908720"/>
            <a:ext cx="1728192" cy="23762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084168" y="3501008"/>
            <a:ext cx="1728192" cy="23762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1520" y="2492896"/>
            <a:ext cx="1080120" cy="2088232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16232"/>
              </p:ext>
            </p:extLst>
          </p:nvPr>
        </p:nvGraphicFramePr>
        <p:xfrm>
          <a:off x="5844480" y="74759"/>
          <a:ext cx="312000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06370"/>
              </p:ext>
            </p:extLst>
          </p:nvPr>
        </p:nvGraphicFramePr>
        <p:xfrm>
          <a:off x="5844480" y="6021288"/>
          <a:ext cx="312000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18359"/>
              </p:ext>
            </p:extLst>
          </p:nvPr>
        </p:nvGraphicFramePr>
        <p:xfrm>
          <a:off x="732714" y="1196752"/>
          <a:ext cx="312000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15677"/>
              </p:ext>
            </p:extLst>
          </p:nvPr>
        </p:nvGraphicFramePr>
        <p:xfrm>
          <a:off x="747500" y="1493662"/>
          <a:ext cx="312000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29700"/>
              </p:ext>
            </p:extLst>
          </p:nvPr>
        </p:nvGraphicFramePr>
        <p:xfrm>
          <a:off x="5849404" y="378030"/>
          <a:ext cx="312000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08271"/>
              </p:ext>
            </p:extLst>
          </p:nvPr>
        </p:nvGraphicFramePr>
        <p:xfrm>
          <a:off x="5850388" y="6021288"/>
          <a:ext cx="312000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  <a:gridCol w="390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878671" y="361422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ICW3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063767" y="5615632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ICW3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1764490" y="836712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ICW3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254481" y="2182212"/>
            <a:ext cx="598241" cy="306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9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IR0</a:t>
            </a:r>
          </a:p>
          <a:p>
            <a:pPr algn="r">
              <a:lnSpc>
                <a:spcPts val="29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IR1</a:t>
            </a:r>
          </a:p>
          <a:p>
            <a:pPr algn="r">
              <a:lnSpc>
                <a:spcPts val="29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IR2</a:t>
            </a:r>
          </a:p>
          <a:p>
            <a:pPr algn="r">
              <a:lnSpc>
                <a:spcPts val="2900"/>
              </a:lnSpc>
            </a:pPr>
            <a:r>
              <a:rPr lang="en-US" altLang="zh-CN" sz="2000" b="1" kern="0" dirty="0" smtClean="0">
                <a:solidFill>
                  <a:srgbClr val="9933FF"/>
                </a:solidFill>
                <a:ea typeface="楷体" panose="02010609060101010101" pitchFamily="49" charset="-122"/>
              </a:rPr>
              <a:t>IR3</a:t>
            </a:r>
          </a:p>
          <a:p>
            <a:pPr algn="r">
              <a:lnSpc>
                <a:spcPts val="29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IR4</a:t>
            </a:r>
          </a:p>
          <a:p>
            <a:pPr algn="r">
              <a:lnSpc>
                <a:spcPts val="29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IR5</a:t>
            </a:r>
          </a:p>
          <a:p>
            <a:pPr algn="r">
              <a:lnSpc>
                <a:spcPts val="2900"/>
              </a:lnSpc>
            </a:pPr>
            <a:r>
              <a:rPr lang="en-US" altLang="zh-CN" sz="2000" b="1" kern="0" dirty="0" smtClean="0">
                <a:solidFill>
                  <a:srgbClr val="9933FF"/>
                </a:solidFill>
                <a:ea typeface="楷体" panose="02010609060101010101" pitchFamily="49" charset="-122"/>
              </a:rPr>
              <a:t>IR6</a:t>
            </a:r>
          </a:p>
          <a:p>
            <a:pPr algn="r">
              <a:lnSpc>
                <a:spcPts val="29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IR7</a:t>
            </a:r>
            <a:endParaRPr lang="zh-CN" altLang="en-US" sz="1100" dirty="0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852722" y="2420888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3852722" y="2780928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3852722" y="3140968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>
            <a:off x="3852722" y="3527642"/>
            <a:ext cx="79128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933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3852722" y="3887682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H="1">
            <a:off x="3852722" y="4247722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3852722" y="4976680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7236296" y="908720"/>
            <a:ext cx="5982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IR0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IR1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IR2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IR3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IR4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IR5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IR6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IR7</a:t>
            </a:r>
            <a:endParaRPr lang="zh-CN" altLang="en-US" sz="1100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 flipH="1">
            <a:off x="7812360" y="1089232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H="1">
            <a:off x="7812360" y="1358524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H="1">
            <a:off x="7812360" y="1632782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7812360" y="1907954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7812360" y="2177246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7812360" y="2447522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7812360" y="2726676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>
            <a:off x="7812360" y="2996952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7236296" y="3501008"/>
            <a:ext cx="5982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IR0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IR1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IR2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IR3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IR4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IR5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IR6</a:t>
            </a:r>
          </a:p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  <a:ea typeface="楷体" panose="02010609060101010101" pitchFamily="49" charset="-122"/>
              </a:rPr>
              <a:t>IR7</a:t>
            </a:r>
            <a:endParaRPr lang="zh-CN" altLang="en-US" sz="1100" dirty="0"/>
          </a:p>
        </p:txBody>
      </p:sp>
      <p:cxnSp>
        <p:nvCxnSpPr>
          <p:cNvPr id="35" name="直接箭头连接符 34"/>
          <p:cNvCxnSpPr/>
          <p:nvPr/>
        </p:nvCxnSpPr>
        <p:spPr bwMode="auto">
          <a:xfrm flipH="1">
            <a:off x="7812360" y="3681520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flipH="1">
            <a:off x="7812360" y="3950812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7812360" y="4225070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flipH="1">
            <a:off x="7812360" y="4500242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flipH="1">
            <a:off x="7812360" y="4769534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flipH="1">
            <a:off x="7812360" y="5039810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flipH="1">
            <a:off x="7812360" y="5318964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>
            <a:off x="7812360" y="5589240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1908506" y="2357255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椭圆 47"/>
          <p:cNvSpPr>
            <a:spLocks noChangeAspect="1"/>
          </p:cNvSpPr>
          <p:nvPr/>
        </p:nvSpPr>
        <p:spPr bwMode="auto">
          <a:xfrm>
            <a:off x="1770409" y="2289156"/>
            <a:ext cx="138097" cy="13808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03813" y="197736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err="1" smtClean="0">
                <a:solidFill>
                  <a:srgbClr val="000000"/>
                </a:solidFill>
                <a:ea typeface="楷体" panose="02010609060101010101" pitchFamily="49" charset="-122"/>
              </a:rPr>
              <a:t>Vcc</a:t>
            </a:r>
            <a:endParaRPr lang="zh-CN" altLang="en-US" sz="11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5477934" y="1178996"/>
            <a:ext cx="604232" cy="337860"/>
            <a:chOff x="5477934" y="1178996"/>
            <a:chExt cx="604232" cy="337860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5652120" y="1182025"/>
              <a:ext cx="43004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5652120" y="1178996"/>
              <a:ext cx="0" cy="18769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1" name="组合 70"/>
            <p:cNvGrpSpPr/>
            <p:nvPr/>
          </p:nvGrpSpPr>
          <p:grpSpPr>
            <a:xfrm>
              <a:off x="5477934" y="1371124"/>
              <a:ext cx="354494" cy="145732"/>
              <a:chOff x="5148064" y="1356837"/>
              <a:chExt cx="288032" cy="127947"/>
            </a:xfrm>
          </p:grpSpPr>
          <p:cxnSp>
            <p:nvCxnSpPr>
              <p:cNvPr id="58" name="直接连接符 57"/>
              <p:cNvCxnSpPr/>
              <p:nvPr/>
            </p:nvCxnSpPr>
            <p:spPr bwMode="auto">
              <a:xfrm>
                <a:off x="5148064" y="1356837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直接连接符 60"/>
              <p:cNvCxnSpPr/>
              <p:nvPr/>
            </p:nvCxnSpPr>
            <p:spPr bwMode="auto">
              <a:xfrm>
                <a:off x="5201019" y="1419919"/>
                <a:ext cx="177355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>
                <a:off x="5246263" y="1484784"/>
                <a:ext cx="9249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7" name="组合 76"/>
          <p:cNvGrpSpPr/>
          <p:nvPr/>
        </p:nvGrpSpPr>
        <p:grpSpPr>
          <a:xfrm>
            <a:off x="5477934" y="3754653"/>
            <a:ext cx="604232" cy="337860"/>
            <a:chOff x="5477934" y="1178996"/>
            <a:chExt cx="604232" cy="337860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5652120" y="1182025"/>
              <a:ext cx="43004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5652120" y="1178996"/>
              <a:ext cx="0" cy="18769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0" name="组合 79"/>
            <p:cNvGrpSpPr/>
            <p:nvPr/>
          </p:nvGrpSpPr>
          <p:grpSpPr>
            <a:xfrm>
              <a:off x="5477934" y="1371124"/>
              <a:ext cx="354494" cy="145732"/>
              <a:chOff x="5148064" y="1356837"/>
              <a:chExt cx="288032" cy="127947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5148064" y="1356837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>
                <a:off x="5201019" y="1419919"/>
                <a:ext cx="177355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5246263" y="1484784"/>
                <a:ext cx="9249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4" name="矩形 83"/>
          <p:cNvSpPr/>
          <p:nvPr/>
        </p:nvSpPr>
        <p:spPr>
          <a:xfrm>
            <a:off x="6093161" y="155702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D0</a:t>
            </a:r>
            <a:r>
              <a:rPr lang="zh-CN" altLang="en-US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～</a:t>
            </a:r>
            <a:r>
              <a:rPr lang="en-US" altLang="zh-CN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D7</a:t>
            </a:r>
            <a:endParaRPr lang="zh-CN" altLang="en-US" sz="1100" dirty="0">
              <a:solidFill>
                <a:srgbClr val="008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90718" y="186145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ea typeface="楷体" panose="02010609060101010101" pitchFamily="49" charset="-122"/>
              </a:rPr>
              <a:t>INT</a:t>
            </a:r>
            <a:endParaRPr lang="zh-CN" altLang="en-US" sz="1100" dirty="0"/>
          </a:p>
        </p:txBody>
      </p:sp>
      <p:sp>
        <p:nvSpPr>
          <p:cNvPr id="86" name="矩形 85"/>
          <p:cNvSpPr/>
          <p:nvPr/>
        </p:nvSpPr>
        <p:spPr>
          <a:xfrm>
            <a:off x="6090718" y="216611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FF0000"/>
                </a:solidFill>
                <a:ea typeface="楷体" panose="02010609060101010101" pitchFamily="49" charset="-122"/>
              </a:rPr>
              <a:t>INTA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084168" y="2456400"/>
            <a:ext cx="827471" cy="861774"/>
            <a:chOff x="6084168" y="2420888"/>
            <a:chExt cx="827471" cy="861774"/>
          </a:xfrm>
        </p:grpSpPr>
        <p:sp>
          <p:nvSpPr>
            <p:cNvPr id="87" name="矩形 86"/>
            <p:cNvSpPr/>
            <p:nvPr/>
          </p:nvSpPr>
          <p:spPr>
            <a:xfrm>
              <a:off x="6084168" y="2420888"/>
              <a:ext cx="827471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kern="0" dirty="0" smtClean="0">
                  <a:solidFill>
                    <a:srgbClr val="0000FF"/>
                  </a:solidFill>
                  <a:ea typeface="楷体" panose="02010609060101010101" pitchFamily="49" charset="-122"/>
                </a:rPr>
                <a:t>CAS0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2000" b="1" kern="0" dirty="0" smtClean="0">
                  <a:solidFill>
                    <a:srgbClr val="0000FF"/>
                  </a:solidFill>
                  <a:ea typeface="楷体" panose="02010609060101010101" pitchFamily="49" charset="-122"/>
                </a:rPr>
                <a:t>CAS2</a:t>
              </a:r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16200000">
              <a:off x="6313587" y="2716227"/>
              <a:ext cx="417102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b="1" kern="0" dirty="0">
                  <a:solidFill>
                    <a:srgbClr val="0000FF"/>
                  </a:solidFill>
                  <a:ea typeface="楷体" panose="02010609060101010101" pitchFamily="49" charset="-122"/>
                </a:rPr>
                <a:t>～</a:t>
              </a:r>
              <a:endParaRPr lang="en-US" altLang="zh-CN" b="1" kern="0" dirty="0">
                <a:solidFill>
                  <a:srgbClr val="0000FF"/>
                </a:solidFill>
                <a:ea typeface="楷体" panose="02010609060101010101" pitchFamily="49" charset="-122"/>
              </a:endParaRPr>
            </a:p>
          </p:txBody>
        </p:sp>
      </p:grpSp>
      <p:sp>
        <p:nvSpPr>
          <p:cNvPr id="89" name="左右箭头 88"/>
          <p:cNvSpPr/>
          <p:nvPr/>
        </p:nvSpPr>
        <p:spPr bwMode="auto">
          <a:xfrm>
            <a:off x="5471812" y="1622330"/>
            <a:ext cx="611156" cy="224399"/>
          </a:xfrm>
          <a:prstGeom prst="leftRightArrow">
            <a:avLst>
              <a:gd name="adj1" fmla="val 44340"/>
              <a:gd name="adj2" fmla="val 86787"/>
            </a:avLst>
          </a:prstGeom>
          <a:solidFill>
            <a:srgbClr val="CCFFCC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 bwMode="auto">
          <a:xfrm flipH="1">
            <a:off x="4644008" y="2034835"/>
            <a:ext cx="14381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933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4829552" y="2334949"/>
            <a:ext cx="12546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6" name="右箭头 95"/>
          <p:cNvSpPr/>
          <p:nvPr/>
        </p:nvSpPr>
        <p:spPr bwMode="auto">
          <a:xfrm>
            <a:off x="4975173" y="2751904"/>
            <a:ext cx="1107993" cy="270276"/>
          </a:xfrm>
          <a:prstGeom prst="rightArrow">
            <a:avLst>
              <a:gd name="adj1" fmla="val 35903"/>
              <a:gd name="adj2" fmla="val 78193"/>
            </a:avLst>
          </a:prstGeom>
          <a:solidFill>
            <a:srgbClr val="3399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093161" y="415163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D0</a:t>
            </a:r>
            <a:r>
              <a:rPr lang="zh-CN" altLang="en-US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～</a:t>
            </a:r>
            <a:r>
              <a:rPr lang="en-US" altLang="zh-CN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D7</a:t>
            </a:r>
            <a:endParaRPr lang="zh-CN" altLang="en-US" sz="1100" dirty="0">
              <a:solidFill>
                <a:srgbClr val="008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090718" y="445606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ea typeface="楷体" panose="02010609060101010101" pitchFamily="49" charset="-122"/>
              </a:rPr>
              <a:t>INT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6090718" y="476072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FF0000"/>
                </a:solidFill>
                <a:ea typeface="楷体" panose="02010609060101010101" pitchFamily="49" charset="-122"/>
              </a:rPr>
              <a:t>INTA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6084168" y="5051010"/>
            <a:ext cx="827471" cy="861774"/>
            <a:chOff x="6084168" y="5015498"/>
            <a:chExt cx="827471" cy="861774"/>
          </a:xfrm>
        </p:grpSpPr>
        <p:sp>
          <p:nvSpPr>
            <p:cNvPr id="100" name="矩形 99"/>
            <p:cNvSpPr/>
            <p:nvPr/>
          </p:nvSpPr>
          <p:spPr>
            <a:xfrm>
              <a:off x="6084168" y="5015498"/>
              <a:ext cx="827471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kern="0" dirty="0" smtClean="0">
                  <a:solidFill>
                    <a:srgbClr val="0000FF"/>
                  </a:solidFill>
                  <a:ea typeface="楷体" panose="02010609060101010101" pitchFamily="49" charset="-122"/>
                </a:rPr>
                <a:t>CAS0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2000" b="1" kern="0" dirty="0" smtClean="0">
                  <a:solidFill>
                    <a:srgbClr val="0000FF"/>
                  </a:solidFill>
                  <a:ea typeface="楷体" panose="02010609060101010101" pitchFamily="49" charset="-122"/>
                </a:rPr>
                <a:t>CAS2</a:t>
              </a:r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6313587" y="5310837"/>
              <a:ext cx="417102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b="1" kern="0" dirty="0">
                  <a:solidFill>
                    <a:srgbClr val="0000FF"/>
                  </a:solidFill>
                  <a:ea typeface="楷体" panose="02010609060101010101" pitchFamily="49" charset="-122"/>
                </a:rPr>
                <a:t>～</a:t>
              </a:r>
              <a:endParaRPr lang="en-US" altLang="zh-CN" b="1" kern="0" dirty="0">
                <a:solidFill>
                  <a:srgbClr val="0000FF"/>
                </a:solidFill>
                <a:ea typeface="楷体" panose="02010609060101010101" pitchFamily="49" charset="-122"/>
              </a:endParaRPr>
            </a:p>
          </p:txBody>
        </p:sp>
      </p:grpSp>
      <p:sp>
        <p:nvSpPr>
          <p:cNvPr id="102" name="左右箭头 101"/>
          <p:cNvSpPr/>
          <p:nvPr/>
        </p:nvSpPr>
        <p:spPr bwMode="auto">
          <a:xfrm>
            <a:off x="5471812" y="4216940"/>
            <a:ext cx="611156" cy="224399"/>
          </a:xfrm>
          <a:prstGeom prst="leftRightArrow">
            <a:avLst>
              <a:gd name="adj1" fmla="val 44340"/>
              <a:gd name="adj2" fmla="val 86787"/>
            </a:avLst>
          </a:prstGeom>
          <a:solidFill>
            <a:srgbClr val="CCFFCC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10" name="直接连接符 109"/>
          <p:cNvCxnSpPr/>
          <p:nvPr/>
        </p:nvCxnSpPr>
        <p:spPr bwMode="auto">
          <a:xfrm flipV="1">
            <a:off x="4644008" y="2034835"/>
            <a:ext cx="0" cy="1492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/>
          <p:nvPr/>
        </p:nvCxnSpPr>
        <p:spPr bwMode="auto">
          <a:xfrm>
            <a:off x="6190080" y="2217724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>
            <a:off x="6190080" y="4817999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2133523" y="282658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D0</a:t>
            </a:r>
            <a:r>
              <a:rPr lang="zh-CN" altLang="en-US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～</a:t>
            </a:r>
            <a:r>
              <a:rPr lang="en-US" altLang="zh-CN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D7</a:t>
            </a:r>
            <a:endParaRPr lang="zh-CN" altLang="en-US" sz="1100" dirty="0">
              <a:solidFill>
                <a:srgbClr val="008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131080" y="354709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ea typeface="楷体" panose="02010609060101010101" pitchFamily="49" charset="-122"/>
              </a:rPr>
              <a:t>INT</a:t>
            </a:r>
            <a:endParaRPr lang="zh-CN" altLang="en-US" sz="1100" dirty="0"/>
          </a:p>
        </p:txBody>
      </p:sp>
      <p:sp>
        <p:nvSpPr>
          <p:cNvPr id="119" name="矩形 118"/>
          <p:cNvSpPr/>
          <p:nvPr/>
        </p:nvSpPr>
        <p:spPr>
          <a:xfrm>
            <a:off x="2131080" y="399577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FF0000"/>
                </a:solidFill>
                <a:ea typeface="楷体" panose="02010609060101010101" pitchFamily="49" charset="-122"/>
              </a:rPr>
              <a:t>INTA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20" name="左右箭头 119"/>
          <p:cNvSpPr/>
          <p:nvPr/>
        </p:nvSpPr>
        <p:spPr bwMode="auto">
          <a:xfrm>
            <a:off x="1331640" y="2891887"/>
            <a:ext cx="791690" cy="224399"/>
          </a:xfrm>
          <a:prstGeom prst="leftRightArrow">
            <a:avLst>
              <a:gd name="adj1" fmla="val 44340"/>
              <a:gd name="adj2" fmla="val 86787"/>
            </a:avLst>
          </a:prstGeom>
          <a:solidFill>
            <a:srgbClr val="CCFFCC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 bwMode="auto">
          <a:xfrm flipH="1">
            <a:off x="1331640" y="3720473"/>
            <a:ext cx="7908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2" name="直接箭头连接符 121"/>
          <p:cNvCxnSpPr/>
          <p:nvPr/>
        </p:nvCxnSpPr>
        <p:spPr bwMode="auto">
          <a:xfrm>
            <a:off x="1331640" y="4164603"/>
            <a:ext cx="79289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3" name="直接连接符 122"/>
          <p:cNvCxnSpPr/>
          <p:nvPr/>
        </p:nvCxnSpPr>
        <p:spPr bwMode="auto">
          <a:xfrm>
            <a:off x="2236792" y="4047378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矩形 125"/>
          <p:cNvSpPr/>
          <p:nvPr/>
        </p:nvSpPr>
        <p:spPr>
          <a:xfrm>
            <a:off x="2199376" y="5273838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0" dirty="0" smtClean="0">
                <a:solidFill>
                  <a:srgbClr val="0000FF"/>
                </a:solidFill>
                <a:ea typeface="楷体" panose="02010609060101010101" pitchFamily="49" charset="-122"/>
              </a:rPr>
              <a:t>CAS0</a:t>
            </a:r>
            <a:r>
              <a:rPr lang="zh-CN" altLang="en-US" sz="2000" b="1" kern="0" dirty="0" smtClean="0">
                <a:solidFill>
                  <a:srgbClr val="0000FF"/>
                </a:solidFill>
                <a:ea typeface="楷体" panose="02010609060101010101" pitchFamily="49" charset="-122"/>
              </a:rPr>
              <a:t>～</a:t>
            </a:r>
            <a:r>
              <a:rPr lang="en-US" altLang="zh-CN" sz="2000" b="1" kern="0" dirty="0" smtClean="0">
                <a:solidFill>
                  <a:srgbClr val="0000FF"/>
                </a:solidFill>
                <a:ea typeface="楷体" panose="02010609060101010101" pitchFamily="49" charset="-122"/>
              </a:rPr>
              <a:t>CAS2</a:t>
            </a:r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975173" y="2838451"/>
            <a:ext cx="100883" cy="2690812"/>
          </a:xfrm>
          <a:prstGeom prst="rect">
            <a:avLst/>
          </a:prstGeom>
          <a:solidFill>
            <a:srgbClr val="3399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flipH="1">
            <a:off x="3852722" y="4629445"/>
            <a:ext cx="222944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933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1" name="直接连接符 130"/>
          <p:cNvCxnSpPr/>
          <p:nvPr/>
        </p:nvCxnSpPr>
        <p:spPr bwMode="auto">
          <a:xfrm>
            <a:off x="4829552" y="2334949"/>
            <a:ext cx="0" cy="39743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/>
          <p:nvPr/>
        </p:nvCxnSpPr>
        <p:spPr bwMode="auto">
          <a:xfrm flipH="1">
            <a:off x="1692482" y="6309320"/>
            <a:ext cx="31370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直接连接符 134"/>
          <p:cNvCxnSpPr/>
          <p:nvPr/>
        </p:nvCxnSpPr>
        <p:spPr bwMode="auto">
          <a:xfrm flipV="1">
            <a:off x="1692482" y="4164604"/>
            <a:ext cx="0" cy="21447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椭圆 141"/>
          <p:cNvSpPr>
            <a:spLocks noChangeAspect="1"/>
          </p:cNvSpPr>
          <p:nvPr/>
        </p:nvSpPr>
        <p:spPr bwMode="auto">
          <a:xfrm>
            <a:off x="1647978" y="4121197"/>
            <a:ext cx="101637" cy="10162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 bwMode="auto">
          <a:xfrm>
            <a:off x="4781040" y="4877009"/>
            <a:ext cx="102512" cy="102501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>
            <a:off x="4829552" y="4929559"/>
            <a:ext cx="12546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4" name="矩形 143"/>
          <p:cNvSpPr/>
          <p:nvPr/>
        </p:nvSpPr>
        <p:spPr>
          <a:xfrm>
            <a:off x="315567" y="283845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D0</a:t>
            </a:r>
            <a:r>
              <a:rPr lang="zh-CN" altLang="en-US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～</a:t>
            </a:r>
            <a:r>
              <a:rPr lang="en-US" altLang="zh-CN" sz="2000" b="1" kern="0" dirty="0" smtClean="0">
                <a:solidFill>
                  <a:srgbClr val="008000"/>
                </a:solidFill>
                <a:ea typeface="楷体" panose="02010609060101010101" pitchFamily="49" charset="-122"/>
              </a:rPr>
              <a:t>D7</a:t>
            </a:r>
            <a:endParaRPr lang="zh-CN" altLang="en-US" sz="1100" dirty="0">
              <a:solidFill>
                <a:srgbClr val="008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46549" y="3550973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000" b="1" kern="0" dirty="0" smtClean="0">
                <a:ea typeface="楷体" panose="02010609060101010101" pitchFamily="49" charset="-122"/>
              </a:rPr>
              <a:t>INTR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558405" y="399577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kern="0" dirty="0" smtClean="0">
                <a:solidFill>
                  <a:srgbClr val="FF0000"/>
                </a:solidFill>
                <a:ea typeface="楷体" panose="02010609060101010101" pitchFamily="49" charset="-122"/>
              </a:rPr>
              <a:t>INTA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>
            <a:off x="664117" y="4047378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矩形 149"/>
          <p:cNvSpPr/>
          <p:nvPr/>
        </p:nvSpPr>
        <p:spPr>
          <a:xfrm>
            <a:off x="2231306" y="5740272"/>
            <a:ext cx="1418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9933FF"/>
                </a:solidFill>
              </a:rPr>
              <a:t>主片</a:t>
            </a:r>
            <a:r>
              <a:rPr lang="en-US" altLang="zh-CN" sz="2400" b="1" kern="0" dirty="0" smtClean="0">
                <a:solidFill>
                  <a:srgbClr val="9933FF"/>
                </a:solidFill>
              </a:rPr>
              <a:t>8259</a:t>
            </a:r>
            <a:endParaRPr lang="zh-CN" altLang="en-US" sz="1200" dirty="0">
              <a:solidFill>
                <a:srgbClr val="9933FF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180612" y="751693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9933FF"/>
                </a:solidFill>
              </a:rPr>
              <a:t>从片</a:t>
            </a:r>
            <a:r>
              <a:rPr lang="en-US" altLang="zh-CN" sz="2400" b="1" kern="0" dirty="0" smtClean="0">
                <a:solidFill>
                  <a:srgbClr val="9933FF"/>
                </a:solidFill>
              </a:rPr>
              <a:t>1</a:t>
            </a:r>
            <a:endParaRPr lang="zh-CN" altLang="en-US" sz="1200" dirty="0">
              <a:solidFill>
                <a:srgbClr val="9933FF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182593" y="3328092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9933FF"/>
                </a:solidFill>
              </a:rPr>
              <a:t>从片</a:t>
            </a:r>
            <a:r>
              <a:rPr lang="en-US" altLang="zh-CN" sz="2400" b="1" kern="0" dirty="0" smtClean="0">
                <a:solidFill>
                  <a:srgbClr val="9933FF"/>
                </a:solidFill>
              </a:rPr>
              <a:t>2</a:t>
            </a:r>
            <a:endParaRPr lang="zh-CN" altLang="en-US" sz="1200" dirty="0">
              <a:solidFill>
                <a:srgbClr val="9933FF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99382" y="451501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 smtClean="0">
                <a:solidFill>
                  <a:srgbClr val="9933FF"/>
                </a:solidFill>
              </a:rPr>
              <a:t>8086</a:t>
            </a:r>
            <a:endParaRPr lang="zh-CN" altLang="en-US" sz="1200" dirty="0">
              <a:solidFill>
                <a:srgbClr val="9933FF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00376" y="2147145"/>
            <a:ext cx="926857" cy="424732"/>
            <a:chOff x="2100376" y="2172589"/>
            <a:chExt cx="926857" cy="424732"/>
          </a:xfrm>
        </p:grpSpPr>
        <p:sp>
          <p:nvSpPr>
            <p:cNvPr id="43" name="矩形 42"/>
            <p:cNvSpPr/>
            <p:nvPr/>
          </p:nvSpPr>
          <p:spPr>
            <a:xfrm>
              <a:off x="2100376" y="2172589"/>
              <a:ext cx="926857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kern="0" dirty="0" smtClean="0">
                  <a:solidFill>
                    <a:srgbClr val="000000"/>
                  </a:solidFill>
                  <a:ea typeface="楷体" panose="02010609060101010101" pitchFamily="49" charset="-122"/>
                </a:rPr>
                <a:t>SP</a:t>
              </a:r>
              <a:r>
                <a:rPr lang="en-US" altLang="zh-CN" sz="2400" b="1" kern="0" dirty="0" smtClean="0">
                  <a:solidFill>
                    <a:srgbClr val="000000"/>
                  </a:solidFill>
                  <a:ea typeface="楷体" panose="02010609060101010101" pitchFamily="49" charset="-122"/>
                </a:rPr>
                <a:t>/</a:t>
              </a:r>
              <a:r>
                <a:rPr lang="en-US" altLang="zh-CN" sz="2000" b="1" kern="0" dirty="0" smtClean="0">
                  <a:solidFill>
                    <a:srgbClr val="000000"/>
                  </a:solidFill>
                  <a:ea typeface="楷体" panose="02010609060101010101" pitchFamily="49" charset="-122"/>
                </a:rPr>
                <a:t>EN</a:t>
              </a:r>
              <a:endParaRPr lang="zh-CN" altLang="en-US" sz="1100" dirty="0"/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2209210" y="2260591"/>
              <a:ext cx="26236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2596110" y="2260013"/>
              <a:ext cx="31494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组合 114"/>
          <p:cNvGrpSpPr/>
          <p:nvPr/>
        </p:nvGrpSpPr>
        <p:grpSpPr>
          <a:xfrm>
            <a:off x="6057228" y="975924"/>
            <a:ext cx="926857" cy="424732"/>
            <a:chOff x="2100376" y="2172589"/>
            <a:chExt cx="926857" cy="424732"/>
          </a:xfrm>
        </p:grpSpPr>
        <p:sp>
          <p:nvSpPr>
            <p:cNvPr id="124" name="矩形 123"/>
            <p:cNvSpPr/>
            <p:nvPr/>
          </p:nvSpPr>
          <p:spPr>
            <a:xfrm>
              <a:off x="2100376" y="2172589"/>
              <a:ext cx="926857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kern="0" dirty="0" smtClean="0">
                  <a:solidFill>
                    <a:srgbClr val="000000"/>
                  </a:solidFill>
                  <a:ea typeface="楷体" panose="02010609060101010101" pitchFamily="49" charset="-122"/>
                </a:rPr>
                <a:t>SP</a:t>
              </a:r>
              <a:r>
                <a:rPr lang="en-US" altLang="zh-CN" sz="2400" b="1" kern="0" dirty="0" smtClean="0">
                  <a:solidFill>
                    <a:srgbClr val="000000"/>
                  </a:solidFill>
                  <a:ea typeface="楷体" panose="02010609060101010101" pitchFamily="49" charset="-122"/>
                </a:rPr>
                <a:t>/</a:t>
              </a:r>
              <a:r>
                <a:rPr lang="en-US" altLang="zh-CN" sz="2000" b="1" kern="0" dirty="0" smtClean="0">
                  <a:solidFill>
                    <a:srgbClr val="000000"/>
                  </a:solidFill>
                  <a:ea typeface="楷体" panose="02010609060101010101" pitchFamily="49" charset="-122"/>
                </a:rPr>
                <a:t>EN</a:t>
              </a:r>
              <a:endParaRPr lang="zh-CN" altLang="en-US" sz="1100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2209210" y="2260591"/>
              <a:ext cx="26236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2596110" y="2260013"/>
              <a:ext cx="31494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6047358" y="3558006"/>
            <a:ext cx="926857" cy="424732"/>
            <a:chOff x="2100376" y="2172589"/>
            <a:chExt cx="926857" cy="424732"/>
          </a:xfrm>
        </p:grpSpPr>
        <p:sp>
          <p:nvSpPr>
            <p:cNvPr id="130" name="矩形 129"/>
            <p:cNvSpPr/>
            <p:nvPr/>
          </p:nvSpPr>
          <p:spPr>
            <a:xfrm>
              <a:off x="2100376" y="2172589"/>
              <a:ext cx="926857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kern="0" dirty="0" smtClean="0">
                  <a:solidFill>
                    <a:srgbClr val="000000"/>
                  </a:solidFill>
                  <a:ea typeface="楷体" panose="02010609060101010101" pitchFamily="49" charset="-122"/>
                </a:rPr>
                <a:t>SP</a:t>
              </a:r>
              <a:r>
                <a:rPr lang="en-US" altLang="zh-CN" sz="2400" b="1" kern="0" dirty="0" smtClean="0">
                  <a:solidFill>
                    <a:srgbClr val="000000"/>
                  </a:solidFill>
                  <a:ea typeface="楷体" panose="02010609060101010101" pitchFamily="49" charset="-122"/>
                </a:rPr>
                <a:t>/</a:t>
              </a:r>
              <a:r>
                <a:rPr lang="en-US" altLang="zh-CN" sz="2000" b="1" kern="0" dirty="0" smtClean="0">
                  <a:solidFill>
                    <a:srgbClr val="000000"/>
                  </a:solidFill>
                  <a:ea typeface="楷体" panose="02010609060101010101" pitchFamily="49" charset="-122"/>
                </a:rPr>
                <a:t>EN</a:t>
              </a:r>
              <a:endParaRPr lang="zh-CN" altLang="en-US" sz="1100" dirty="0"/>
            </a:p>
          </p:txBody>
        </p:sp>
        <p:cxnSp>
          <p:nvCxnSpPr>
            <p:cNvPr id="132" name="直接连接符 131"/>
            <p:cNvCxnSpPr/>
            <p:nvPr/>
          </p:nvCxnSpPr>
          <p:spPr bwMode="auto">
            <a:xfrm>
              <a:off x="2209210" y="2260591"/>
              <a:ext cx="26236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596110" y="2260013"/>
              <a:ext cx="31494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1518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6" grpId="0" animBg="1"/>
      <p:bldP spid="127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4比3_组成" id="{2E2F00E5-D45F-41D2-99A1-33C4BF84DE8C}" vid="{4F1B07DB-C361-4FB6-A6BA-95BC4BDFCD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CheXQ_class_4比3_组成</Template>
  <TotalTime>99</TotalTime>
  <Words>240</Words>
  <Application>Microsoft Office PowerPoint</Application>
  <PresentationFormat>全屏显示(4:3)</PresentationFormat>
  <Paragraphs>215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黑体</vt:lpstr>
      <vt:lpstr>楷体</vt:lpstr>
      <vt:lpstr>楷体_GB2312</vt:lpstr>
      <vt:lpstr>宋体</vt:lpstr>
      <vt:lpstr>Arial</vt:lpstr>
      <vt:lpstr>Arial Black</vt:lpstr>
      <vt:lpstr>Calibri</vt:lpstr>
      <vt:lpstr>Times New Roman</vt:lpstr>
      <vt:lpstr>Wingdings</vt:lpstr>
      <vt:lpstr>CheXQ_class_4比3_组成</vt:lpstr>
      <vt:lpstr>可编程中断控制器8259 工作原理</vt:lpstr>
      <vt:lpstr>PowerPoint 演示文稿</vt:lpstr>
      <vt:lpstr>PowerPoint 演示文稿</vt:lpstr>
      <vt:lpstr>PowerPoint 演示文稿</vt:lpstr>
    </vt:vector>
  </TitlesOfParts>
  <Company>西安电子科技大学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可编程中断控制器8259 工作原理</dc:title>
  <dc:creator>车向泉</dc:creator>
  <cp:lastModifiedBy>车向泉</cp:lastModifiedBy>
  <cp:revision>16</cp:revision>
  <dcterms:created xsi:type="dcterms:W3CDTF">2017-12-05T09:58:57Z</dcterms:created>
  <dcterms:modified xsi:type="dcterms:W3CDTF">2017-12-06T03:04:50Z</dcterms:modified>
</cp:coreProperties>
</file>