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1478" r:id="rId2"/>
    <p:sldId id="1479" r:id="rId3"/>
    <p:sldId id="1481" r:id="rId4"/>
    <p:sldId id="1482" r:id="rId5"/>
    <p:sldId id="1484" r:id="rId6"/>
    <p:sldId id="1485" r:id="rId7"/>
    <p:sldId id="1486" r:id="rId8"/>
    <p:sldId id="1490" r:id="rId9"/>
    <p:sldId id="1491" r:id="rId10"/>
    <p:sldId id="1496" r:id="rId11"/>
    <p:sldId id="1497" r:id="rId12"/>
    <p:sldId id="1498" r:id="rId13"/>
    <p:sldId id="1500" r:id="rId14"/>
    <p:sldId id="1501" r:id="rId15"/>
    <p:sldId id="1499" r:id="rId16"/>
    <p:sldId id="1503" r:id="rId17"/>
    <p:sldId id="1502" r:id="rId18"/>
    <p:sldId id="1504" r:id="rId19"/>
    <p:sldId id="1507" r:id="rId20"/>
    <p:sldId id="1509" r:id="rId21"/>
    <p:sldId id="1511" r:id="rId22"/>
    <p:sldId id="1514" r:id="rId23"/>
    <p:sldId id="1513" r:id="rId24"/>
    <p:sldId id="1516" r:id="rId25"/>
    <p:sldId id="1515" r:id="rId26"/>
    <p:sldId id="1517" r:id="rId27"/>
    <p:sldId id="1518" r:id="rId28"/>
    <p:sldId id="1519" r:id="rId29"/>
    <p:sldId id="1521" r:id="rId30"/>
    <p:sldId id="1520" r:id="rId31"/>
    <p:sldId id="1522" r:id="rId32"/>
    <p:sldId id="1523" r:id="rId33"/>
    <p:sldId id="1524" r:id="rId34"/>
    <p:sldId id="1525" r:id="rId35"/>
    <p:sldId id="1537" r:id="rId36"/>
    <p:sldId id="1526" r:id="rId37"/>
    <p:sldId id="1527" r:id="rId38"/>
    <p:sldId id="1528" r:id="rId39"/>
    <p:sldId id="1529" r:id="rId40"/>
    <p:sldId id="1532" r:id="rId41"/>
    <p:sldId id="1534" r:id="rId42"/>
    <p:sldId id="1533" r:id="rId43"/>
    <p:sldId id="1535" r:id="rId44"/>
    <p:sldId id="1536" r:id="rId45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990099"/>
    <a:srgbClr val="0000FF"/>
    <a:srgbClr val="FF0066"/>
    <a:srgbClr val="006600"/>
    <a:srgbClr val="008000"/>
    <a:srgbClr val="FFCCFF"/>
    <a:srgbClr val="CCFF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11" autoAdjust="0"/>
    <p:restoredTop sz="96481" autoAdjust="0"/>
  </p:normalViewPr>
  <p:slideViewPr>
    <p:cSldViewPr>
      <p:cViewPr varScale="1">
        <p:scale>
          <a:sx n="110" d="100"/>
          <a:sy n="110" d="100"/>
        </p:scale>
        <p:origin x="1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A5FE76-19FD-4865-986C-807B73FEE5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2017年12月14日星期四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22:07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566739"/>
            <a:ext cx="83629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8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1700213"/>
            <a:ext cx="72358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 dirty="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 b="0" dirty="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 b="0" dirty="0">
                <a:solidFill>
                  <a:srgbClr val="FFFFFF"/>
                </a:solidFill>
                <a:ea typeface="黑体" pitchFamily="2" charset="-122"/>
              </a:rPr>
              <a:t>6</a:t>
            </a:r>
            <a:r>
              <a:rPr lang="zh-CN" altLang="en-US" sz="4000" b="0" dirty="0">
                <a:solidFill>
                  <a:srgbClr val="FFFFFF"/>
                </a:solidFill>
                <a:ea typeface="黑体" pitchFamily="2" charset="-122"/>
              </a:rPr>
              <a:t>章  输入</a:t>
            </a:r>
            <a:r>
              <a:rPr lang="en-US" altLang="zh-CN" sz="4000" b="0" dirty="0">
                <a:solidFill>
                  <a:srgbClr val="FFFFFF"/>
                </a:solidFill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FF"/>
                </a:solidFill>
                <a:ea typeface="黑体" pitchFamily="2" charset="-122"/>
              </a:rPr>
              <a:t>输出技术</a:t>
            </a:r>
            <a:endParaRPr lang="en-US" altLang="zh-CN" sz="4000" b="0" dirty="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2843760" y="4292600"/>
            <a:ext cx="5832810" cy="129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400" dirty="0" smtClean="0">
                <a:solidFill>
                  <a:srgbClr val="000000"/>
                </a:solidFill>
                <a:latin typeface="Arial" charset="0"/>
              </a:rPr>
              <a:t>6.3  </a:t>
            </a:r>
            <a:r>
              <a:rPr lang="zh-CN" altLang="en-US" sz="34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中断</a:t>
            </a:r>
            <a:r>
              <a:rPr lang="zh-CN" altLang="en-US" sz="3400" dirty="0" smtClean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方式</a:t>
            </a:r>
            <a:endParaRPr lang="en-US" altLang="zh-CN" sz="3400" dirty="0" smtClean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algn="r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3200" dirty="0" smtClean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6.3.3  Intel 32/64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位中断系统</a:t>
            </a:r>
            <a:endParaRPr lang="en-US" altLang="zh-CN" sz="3200" dirty="0">
              <a:solidFill>
                <a:srgbClr val="0000FF"/>
              </a:solidFill>
              <a:latin typeface="Times New Roman"/>
              <a:ea typeface="楷体_GB2312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1850" y="5444760"/>
            <a:ext cx="5616780" cy="115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dirty="0" smtClean="0">
                <a:solidFill>
                  <a:srgbClr val="D60093"/>
                </a:solidFill>
                <a:latin typeface="Times New Roman"/>
                <a:ea typeface="楷体_GB2312" pitchFamily="49" charset="-122"/>
              </a:rPr>
              <a:t>一、保护模式下的中断系统</a:t>
            </a:r>
            <a:endParaRPr lang="en-US" altLang="zh-CN" dirty="0" smtClean="0">
              <a:solidFill>
                <a:srgbClr val="D60093"/>
              </a:solidFill>
              <a:latin typeface="Times New Roman"/>
              <a:ea typeface="楷体_GB2312" pitchFamily="49" charset="-122"/>
            </a:endParaRPr>
          </a:p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dirty="0" smtClean="0">
                <a:solidFill>
                  <a:srgbClr val="D60093"/>
                </a:solidFill>
                <a:latin typeface="Times New Roman"/>
                <a:ea typeface="楷体_GB2312" pitchFamily="49" charset="-122"/>
              </a:rPr>
              <a:t>二、高级可编程中断控制器</a:t>
            </a:r>
            <a:r>
              <a:rPr lang="en-US" altLang="zh-CN" dirty="0" smtClean="0">
                <a:solidFill>
                  <a:srgbClr val="D60093"/>
                </a:solidFill>
                <a:latin typeface="Times New Roman"/>
                <a:ea typeface="楷体_GB2312" pitchFamily="49" charset="-122"/>
              </a:rPr>
              <a:t>APIC</a:t>
            </a:r>
            <a:endParaRPr lang="en-US" altLang="zh-CN" dirty="0">
              <a:solidFill>
                <a:srgbClr val="D60093"/>
              </a:solidFill>
              <a:latin typeface="Times New Roman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193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1. APIC</a:t>
            </a:r>
            <a:r>
              <a:rPr lang="zh-CN" altLang="en-US" dirty="0" smtClean="0">
                <a:solidFill>
                  <a:srgbClr val="FF6600"/>
                </a:solidFill>
              </a:rPr>
              <a:t>体系概述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100814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在使用</a:t>
            </a:r>
            <a:r>
              <a:rPr lang="en-US" altLang="zh-CN" dirty="0"/>
              <a:t>APIC</a:t>
            </a:r>
            <a:r>
              <a:rPr lang="zh-CN" altLang="zh-CN" dirty="0"/>
              <a:t>之前，软件首先要检测处理器是否支持本地</a:t>
            </a:r>
            <a:r>
              <a:rPr lang="en-US" altLang="zh-CN" dirty="0"/>
              <a:t>APIC</a:t>
            </a:r>
            <a:r>
              <a:rPr lang="zh-CN" altLang="zh-CN" dirty="0"/>
              <a:t>，汇编代码如下：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410" y="1753047"/>
            <a:ext cx="8640760" cy="31881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support_apic</a:t>
            </a: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ax,1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cpuid</a:t>
            </a:r>
            <a:r>
              <a:rPr lang="en-US" altLang="zh-CN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CN" sz="2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400" kern="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CPUID</a:t>
            </a:r>
            <a:r>
              <a:rPr lang="zh-CN" altLang="en-US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指令的</a:t>
            </a:r>
            <a:r>
              <a:rPr lang="en-US" altLang="zh-CN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1</a:t>
            </a:r>
            <a:r>
              <a:rPr lang="zh-CN" altLang="en-US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号功能</a:t>
            </a:r>
          </a:p>
          <a:p>
            <a:pPr marL="0" indent="0">
              <a:buNone/>
            </a:pPr>
            <a:r>
              <a:rPr lang="zh-CN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altLang="zh-CN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edx,9     </a:t>
            </a:r>
            <a:r>
              <a:rPr lang="en-US" altLang="zh-CN" sz="2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400" kern="0" dirty="0" err="1" smtClean="0">
                <a:solidFill>
                  <a:srgbClr val="008000"/>
                </a:solidFill>
                <a:cs typeface="Courier New" panose="02070309020205020404" pitchFamily="49" charset="0"/>
              </a:rPr>
              <a:t>edx</a:t>
            </a:r>
            <a:r>
              <a:rPr lang="en-US" altLang="zh-CN" sz="2400" kern="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[9</a:t>
            </a:r>
            <a:r>
              <a:rPr lang="en-US" altLang="zh-CN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]=1</a:t>
            </a:r>
            <a:r>
              <a:rPr lang="zh-CN" altLang="en-US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表示支持本地</a:t>
            </a:r>
            <a:r>
              <a:rPr lang="en-US" altLang="zh-CN" sz="2400" kern="0" dirty="0">
                <a:solidFill>
                  <a:srgbClr val="008000"/>
                </a:solidFill>
                <a:cs typeface="Courier New" panose="02070309020205020404" pitchFamily="49" charset="0"/>
              </a:rPr>
              <a:t>APIC</a:t>
            </a:r>
          </a:p>
          <a:p>
            <a:pPr marL="0" indent="0">
              <a:buNone/>
            </a:pP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</a:t>
            </a:r>
            <a:r>
              <a:rPr lang="en-US" altLang="zh-CN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al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altLang="zh-CN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eax,al</a:t>
            </a:r>
            <a:endParaRPr lang="en-US" altLang="zh-CN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ret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5067253"/>
            <a:ext cx="7787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上述函数返回值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/>
              <a:t>1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时</a:t>
            </a:r>
            <a:r>
              <a:rPr lang="zh-CN" altLang="zh-CN" kern="100" dirty="0"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对于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/>
              <a:t>Pentium 4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以后</a:t>
            </a:r>
            <a:r>
              <a:rPr lang="zh-CN" altLang="zh-CN" kern="100" dirty="0">
                <a:cs typeface="Times New Roman" panose="02020603050405020304" pitchFamily="18" charset="0"/>
              </a:rPr>
              <a:t>的处理器，表示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支持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/>
              <a:t>xAPIC</a:t>
            </a:r>
            <a:r>
              <a:rPr lang="en-US" altLang="zh-CN" kern="100" dirty="0" smtClean="0"/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版本</a:t>
            </a:r>
            <a:r>
              <a:rPr lang="zh-CN" altLang="zh-CN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53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89"/>
          </a:xfrm>
        </p:spPr>
        <p:txBody>
          <a:bodyPr/>
          <a:lstStyle/>
          <a:p>
            <a:r>
              <a:rPr lang="zh-CN" altLang="zh-CN" dirty="0"/>
              <a:t>本地</a:t>
            </a:r>
            <a:r>
              <a:rPr lang="en-US" altLang="zh-CN" dirty="0"/>
              <a:t>APIC</a:t>
            </a:r>
            <a:r>
              <a:rPr lang="zh-CN" altLang="zh-CN" dirty="0"/>
              <a:t>主要包括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APIC</a:t>
            </a:r>
            <a:r>
              <a:rPr lang="zh-CN" altLang="zh-CN" dirty="0">
                <a:solidFill>
                  <a:srgbClr val="FF0000"/>
                </a:solidFill>
              </a:rPr>
              <a:t>寄存器</a:t>
            </a:r>
            <a:r>
              <a:rPr lang="zh-CN" altLang="zh-CN" dirty="0" smtClean="0">
                <a:solidFill>
                  <a:srgbClr val="FF0000"/>
                </a:solidFill>
              </a:rPr>
              <a:t>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控制</a:t>
            </a:r>
            <a:r>
              <a:rPr lang="zh-CN" altLang="zh-CN" dirty="0"/>
              <a:t>将</a:t>
            </a:r>
            <a:r>
              <a:rPr lang="zh-CN" altLang="zh-CN" dirty="0">
                <a:solidFill>
                  <a:srgbClr val="D60093"/>
                </a:solidFill>
              </a:rPr>
              <a:t>中断</a:t>
            </a:r>
            <a:r>
              <a:rPr lang="zh-CN" altLang="zh-CN" dirty="0">
                <a:solidFill>
                  <a:srgbClr val="FF0000"/>
                </a:solidFill>
              </a:rPr>
              <a:t>提交</a:t>
            </a:r>
            <a:r>
              <a:rPr lang="zh-CN" altLang="zh-CN" dirty="0"/>
              <a:t>给处理器核心的</a:t>
            </a:r>
            <a:r>
              <a:rPr lang="zh-CN" altLang="zh-CN" dirty="0" smtClean="0"/>
              <a:t>硬件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生成</a:t>
            </a:r>
            <a:r>
              <a:rPr lang="en-US" altLang="zh-CN" dirty="0">
                <a:solidFill>
                  <a:srgbClr val="FF0000"/>
                </a:solidFill>
              </a:rPr>
              <a:t>IPI</a:t>
            </a:r>
            <a:r>
              <a:rPr lang="zh-CN" altLang="zh-CN" dirty="0">
                <a:solidFill>
                  <a:srgbClr val="FF0000"/>
                </a:solidFill>
              </a:rPr>
              <a:t>消息</a:t>
            </a:r>
            <a:r>
              <a:rPr lang="zh-CN" altLang="zh-CN" dirty="0"/>
              <a:t>的相关</a:t>
            </a:r>
            <a:r>
              <a:rPr lang="zh-CN" altLang="zh-CN" dirty="0" smtClean="0"/>
              <a:t>硬件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处理器通过读写本地</a:t>
            </a:r>
            <a:r>
              <a:rPr lang="en-US" altLang="zh-CN" dirty="0"/>
              <a:t>APIC</a:t>
            </a:r>
            <a:r>
              <a:rPr lang="zh-CN" altLang="en-US" dirty="0"/>
              <a:t>中的寄存器实现与本地</a:t>
            </a:r>
            <a:r>
              <a:rPr lang="en-US" altLang="zh-CN" dirty="0"/>
              <a:t>APIC</a:t>
            </a:r>
            <a:r>
              <a:rPr lang="zh-CN" altLang="en-US" dirty="0"/>
              <a:t>的交互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</a:t>
            </a:r>
            <a:r>
              <a:rPr lang="en-US" altLang="zh-CN" dirty="0"/>
              <a:t>APIC</a:t>
            </a:r>
            <a:r>
              <a:rPr lang="zh-CN" altLang="en-US" dirty="0"/>
              <a:t>寄存器采用</a:t>
            </a:r>
            <a:r>
              <a:rPr lang="zh-CN" altLang="en-US" dirty="0">
                <a:solidFill>
                  <a:srgbClr val="0000FF"/>
                </a:solidFill>
              </a:rPr>
              <a:t>内存映射</a:t>
            </a:r>
            <a:r>
              <a:rPr lang="zh-CN" altLang="en-US" dirty="0"/>
              <a:t>形式映射到物理地址空间</a:t>
            </a:r>
            <a:r>
              <a:rPr lang="zh-CN" altLang="en-US" dirty="0" smtClean="0"/>
              <a:t>上；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基地址</a:t>
            </a:r>
            <a:r>
              <a:rPr lang="en-US" altLang="zh-CN" dirty="0"/>
              <a:t>APIC_BASE</a:t>
            </a:r>
            <a:r>
              <a:rPr lang="zh-CN" altLang="en-US" dirty="0"/>
              <a:t>默认为</a:t>
            </a:r>
            <a:r>
              <a:rPr lang="en-US" altLang="zh-CN" dirty="0">
                <a:solidFill>
                  <a:srgbClr val="0000FF"/>
                </a:solidFill>
              </a:rPr>
              <a:t>FEE00000H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68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00"/>
            <a:ext cx="8362950" cy="504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本地</a:t>
            </a:r>
            <a:r>
              <a:rPr lang="en-US" altLang="zh-CN" sz="2400" dirty="0" smtClean="0"/>
              <a:t>APIC</a:t>
            </a:r>
            <a:r>
              <a:rPr lang="zh-CN" altLang="en-US" sz="2400" dirty="0" smtClean="0"/>
              <a:t>寄存器：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98499"/>
              </p:ext>
            </p:extLst>
          </p:nvPr>
        </p:nvGraphicFramePr>
        <p:xfrm>
          <a:off x="179390" y="1033520"/>
          <a:ext cx="8712769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1075824"/>
                <a:gridCol w="6845276"/>
                <a:gridCol w="791669"/>
              </a:tblGrid>
              <a:tr h="160639">
                <a:tc gridSpan="3"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寄存器的基地址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APIC_BASE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默认为：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FEE00000H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9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偏移量</a:t>
                      </a: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寄存器名称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 ID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版本寄存器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任务优先级寄存器（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TPR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Task Priority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仲裁优先级寄存器（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Arbitration Priority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处理器优先级寄存器（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Processor Priority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远程读寄存器（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RRD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Remote Read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逻辑目标寄存器（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LDR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Destination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目标格式寄存器（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Destination Format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伪中断向量寄存器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SVR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Spurious Interrupt Vector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ISR[31:0]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ISR[63:32]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ISR[95:64]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ISR[127:96]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ISR[159:128]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ISR[191:160]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460540" y="476590"/>
            <a:ext cx="432060" cy="43206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87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00"/>
            <a:ext cx="8362950" cy="504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本地</a:t>
            </a:r>
            <a:r>
              <a:rPr lang="en-US" altLang="zh-CN" sz="2400" dirty="0" smtClean="0"/>
              <a:t>APIC</a:t>
            </a:r>
            <a:r>
              <a:rPr lang="zh-CN" altLang="en-US" sz="2400" dirty="0" smtClean="0"/>
              <a:t>寄存器：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83502"/>
              </p:ext>
            </p:extLst>
          </p:nvPr>
        </p:nvGraphicFramePr>
        <p:xfrm>
          <a:off x="179390" y="1033520"/>
          <a:ext cx="8712769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1075824"/>
                <a:gridCol w="6845276"/>
                <a:gridCol w="791669"/>
              </a:tblGrid>
              <a:tr h="160639">
                <a:tc gridSpan="3"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寄存器的基地址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APIC_BASE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默认为：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FEE00000H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9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偏移量</a:t>
                      </a: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寄存器名称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ISR[223:192]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在服务寄存器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ISR[255:224]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In-Service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TMR[31:0]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TMR[63:32]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1A0H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TMR[95:64]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1B0H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TMR[127:96]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1C0H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TMR[159:128]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1D0H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TMR[191:160]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1E0H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TMR[223:192]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1F0H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触发方式寄存器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TMR[255:224]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TMR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Trigger Mode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IRR[31:0]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IRR[63:32]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IRR[95:64]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IRR[127:96]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IRR[159:128]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IRR[191:160]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460540" y="476590"/>
            <a:ext cx="432060" cy="43206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946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00"/>
            <a:ext cx="8362950" cy="504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本地</a:t>
            </a:r>
            <a:r>
              <a:rPr lang="en-US" altLang="zh-CN" sz="2400" dirty="0" smtClean="0"/>
              <a:t>APIC</a:t>
            </a:r>
            <a:r>
              <a:rPr lang="zh-CN" altLang="en-US" sz="2400" dirty="0" smtClean="0"/>
              <a:t>寄存器：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14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98499"/>
              </p:ext>
            </p:extLst>
          </p:nvPr>
        </p:nvGraphicFramePr>
        <p:xfrm>
          <a:off x="179390" y="1033520"/>
          <a:ext cx="8712769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1075824"/>
                <a:gridCol w="6845276"/>
                <a:gridCol w="791669"/>
              </a:tblGrid>
              <a:tr h="160639">
                <a:tc gridSpan="3"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寄存器的基地址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APIC_BASE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默认为：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FEE00000H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489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偏移量</a:t>
                      </a: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寄存器名称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IRR[223:192]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中断请求寄存器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IRR[255:224]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Request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错误状态寄存器（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 Status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2F0H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 CMCI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中断命令寄存器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ICR[31:0]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Command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中断命令寄存器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ICR[63:32]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Command Register</a:t>
                      </a:r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温度传感器寄存器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性能监视计数器寄存器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 LINT0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 LINT1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370H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错误寄存器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计数初值寄存器（用于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当前计数值寄存器（用于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3E0H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192" marR="48192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分频配置寄存器（用于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LVT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定时器）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读写</a:t>
                      </a:r>
                    </a:p>
                  </a:txBody>
                  <a:tcPr marL="48192" marR="4819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动作按钮: 上一张 4">
            <a:hlinkClick r:id="" action="ppaction://hlinkshowjump?jump=lastslideviewed" highlightClick="1"/>
          </p:cNvPr>
          <p:cNvSpPr/>
          <p:nvPr/>
        </p:nvSpPr>
        <p:spPr bwMode="auto">
          <a:xfrm>
            <a:off x="8460540" y="476590"/>
            <a:ext cx="432060" cy="43206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773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1944270"/>
          </a:xfrm>
        </p:spPr>
        <p:txBody>
          <a:bodyPr/>
          <a:lstStyle/>
          <a:p>
            <a:r>
              <a:rPr lang="zh-CN" altLang="zh-CN" dirty="0"/>
              <a:t>本地</a:t>
            </a:r>
            <a:r>
              <a:rPr lang="en-US" altLang="zh-CN" dirty="0"/>
              <a:t>APIC</a:t>
            </a:r>
            <a:r>
              <a:rPr lang="zh-CN" altLang="zh-CN" dirty="0"/>
              <a:t>寄存器的基地址</a:t>
            </a:r>
            <a:r>
              <a:rPr lang="en-US" altLang="zh-CN" dirty="0"/>
              <a:t>APIC_BASE</a:t>
            </a:r>
            <a:r>
              <a:rPr lang="zh-CN" altLang="zh-CN" dirty="0"/>
              <a:t>也可以通过</a:t>
            </a:r>
            <a:r>
              <a:rPr lang="en-US" altLang="zh-CN" dirty="0"/>
              <a:t>IA32_APIC_BASE</a:t>
            </a:r>
            <a:r>
              <a:rPr lang="zh-CN" altLang="zh-CN" dirty="0"/>
              <a:t>寄存器修改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IA32_APIC_BASE</a:t>
            </a:r>
            <a:r>
              <a:rPr lang="zh-CN" altLang="zh-CN" dirty="0"/>
              <a:t>寄存器属于</a:t>
            </a:r>
            <a:r>
              <a:rPr lang="en-US" altLang="zh-CN" dirty="0"/>
              <a:t>MSR</a:t>
            </a:r>
            <a:r>
              <a:rPr lang="zh-CN" altLang="zh-CN" dirty="0"/>
              <a:t>（</a:t>
            </a:r>
            <a:r>
              <a:rPr lang="en-US" altLang="zh-CN" dirty="0"/>
              <a:t>Model-Specific Register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38751"/>
              </p:ext>
            </p:extLst>
          </p:nvPr>
        </p:nvGraphicFramePr>
        <p:xfrm>
          <a:off x="316964" y="2708900"/>
          <a:ext cx="8503626" cy="316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Visio" r:id="rId3" imgW="4380468" imgH="1631238" progId="Visio.Drawing.11">
                  <p:embed/>
                </p:oleObj>
              </mc:Choice>
              <mc:Fallback>
                <p:oleObj name="Visio" r:id="rId3" imgW="4380468" imgH="16312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964" y="2708900"/>
                        <a:ext cx="8503626" cy="316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20350" y="59493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IA32_APIC_BASE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寄存器的结构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532550" y="188550"/>
            <a:ext cx="432060" cy="432061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620611"/>
            <a:ext cx="8785220" cy="2448340"/>
          </a:xfrm>
        </p:spPr>
        <p:txBody>
          <a:bodyPr/>
          <a:lstStyle/>
          <a:p>
            <a:r>
              <a:rPr lang="en-US" altLang="zh-CN" dirty="0"/>
              <a:t>MSR</a:t>
            </a:r>
            <a:r>
              <a:rPr lang="zh-CN" altLang="zh-CN" dirty="0"/>
              <a:t>是</a:t>
            </a:r>
            <a:r>
              <a:rPr lang="en-US" altLang="zh-CN" dirty="0"/>
              <a:t>Intel x86/x64</a:t>
            </a:r>
            <a:r>
              <a:rPr lang="zh-CN" altLang="zh-CN" dirty="0"/>
              <a:t>处理器内部的一组</a:t>
            </a:r>
            <a:r>
              <a:rPr lang="en-US" altLang="zh-CN" dirty="0">
                <a:solidFill>
                  <a:srgbClr val="990099"/>
                </a:solidFill>
              </a:rPr>
              <a:t>64</a:t>
            </a:r>
            <a:r>
              <a:rPr lang="zh-CN" altLang="zh-CN" dirty="0">
                <a:solidFill>
                  <a:srgbClr val="990099"/>
                </a:solidFill>
              </a:rPr>
              <a:t>位</a:t>
            </a:r>
            <a:r>
              <a:rPr lang="zh-CN" altLang="zh-CN" dirty="0"/>
              <a:t>寄存器</a:t>
            </a:r>
            <a:r>
              <a:rPr lang="zh-CN" altLang="zh-CN" dirty="0" smtClean="0"/>
              <a:t>，每个</a:t>
            </a:r>
            <a:r>
              <a:rPr lang="en-US" altLang="zh-CN" dirty="0"/>
              <a:t>MSR</a:t>
            </a:r>
            <a:r>
              <a:rPr lang="zh-CN" altLang="zh-CN" dirty="0"/>
              <a:t>都有一个地址编号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MSR</a:t>
            </a:r>
            <a:r>
              <a:rPr lang="zh-CN" altLang="zh-CN" dirty="0"/>
              <a:t>的读取使用</a:t>
            </a:r>
            <a:r>
              <a:rPr lang="en-US" altLang="zh-CN" dirty="0">
                <a:solidFill>
                  <a:srgbClr val="008000"/>
                </a:solidFill>
              </a:rPr>
              <a:t>RDMSR</a:t>
            </a:r>
            <a:r>
              <a:rPr lang="zh-CN" altLang="zh-CN" dirty="0"/>
              <a:t>指令，写入使用</a:t>
            </a:r>
            <a:r>
              <a:rPr lang="en-US" altLang="zh-CN" dirty="0">
                <a:solidFill>
                  <a:srgbClr val="008000"/>
                </a:solidFill>
              </a:rPr>
              <a:t>WRMSR</a:t>
            </a:r>
            <a:r>
              <a:rPr lang="zh-CN" altLang="zh-CN" dirty="0"/>
              <a:t>指令，由</a:t>
            </a:r>
            <a:r>
              <a:rPr lang="en-US" altLang="zh-CN" dirty="0">
                <a:solidFill>
                  <a:srgbClr val="990099"/>
                </a:solidFill>
              </a:rPr>
              <a:t>ECX</a:t>
            </a:r>
            <a:r>
              <a:rPr lang="zh-CN" altLang="zh-CN" dirty="0"/>
              <a:t>寄存器提供需要访问的</a:t>
            </a:r>
            <a:r>
              <a:rPr lang="en-US" altLang="zh-CN" dirty="0"/>
              <a:t>MSR</a:t>
            </a:r>
            <a:r>
              <a:rPr lang="zh-CN" altLang="zh-CN" dirty="0"/>
              <a:t>地址编号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D60093"/>
                </a:solidFill>
              </a:rPr>
              <a:t>IA32_APIC_BASE</a:t>
            </a:r>
            <a:r>
              <a:rPr lang="zh-CN" altLang="zh-CN" dirty="0">
                <a:solidFill>
                  <a:srgbClr val="D60093"/>
                </a:solidFill>
              </a:rPr>
              <a:t>寄存器</a:t>
            </a:r>
            <a:r>
              <a:rPr lang="zh-CN" altLang="zh-CN" dirty="0"/>
              <a:t>的</a:t>
            </a:r>
            <a:r>
              <a:rPr lang="en-US" altLang="zh-CN" dirty="0">
                <a:solidFill>
                  <a:srgbClr val="0000FF"/>
                </a:solidFill>
              </a:rPr>
              <a:t>MSR</a:t>
            </a:r>
            <a:r>
              <a:rPr lang="zh-CN" altLang="zh-CN" dirty="0">
                <a:solidFill>
                  <a:srgbClr val="0000FF"/>
                </a:solidFill>
              </a:rPr>
              <a:t>地址编号</a:t>
            </a:r>
            <a:r>
              <a:rPr lang="zh-CN" altLang="zh-CN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01BH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16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430" y="3429000"/>
            <a:ext cx="2952410" cy="1065461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ECX,01BH</a:t>
            </a:r>
          </a:p>
          <a:p>
            <a:pPr marL="0" indent="0">
              <a:buNone/>
            </a:pPr>
            <a:r>
              <a:rPr lang="en-US" altLang="zh-CN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RDMSR</a:t>
            </a:r>
            <a:endParaRPr lang="en-US" altLang="zh-CN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420" y="4581160"/>
            <a:ext cx="7489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上述代码读</a:t>
            </a:r>
            <a:r>
              <a:rPr lang="en-US" altLang="zh-CN" kern="100" dirty="0"/>
              <a:t>IA32_APIC_BASE</a:t>
            </a:r>
            <a:r>
              <a:rPr lang="zh-CN" altLang="zh-CN" kern="100" dirty="0">
                <a:cs typeface="Times New Roman" panose="02020603050405020304" pitchFamily="18" charset="0"/>
              </a:rPr>
              <a:t>寄存器的内容到</a:t>
            </a:r>
            <a:r>
              <a:rPr lang="en-US" altLang="zh-CN" kern="100" dirty="0">
                <a:solidFill>
                  <a:srgbClr val="0000FF"/>
                </a:solidFill>
              </a:rPr>
              <a:t>EDX:EAX</a:t>
            </a:r>
            <a:r>
              <a:rPr lang="zh-CN" altLang="zh-CN" kern="100" dirty="0">
                <a:cs typeface="Times New Roman" panose="02020603050405020304" pitchFamily="18" charset="0"/>
              </a:rPr>
              <a:t>寄存器。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550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90" y="532176"/>
            <a:ext cx="8785220" cy="59212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dirty="0"/>
              <a:t>在多核、多处理器系统中，每个处理器或逻辑内核都有自己的本地</a:t>
            </a:r>
            <a:r>
              <a:rPr lang="en-US" altLang="zh-CN" dirty="0"/>
              <a:t>APIC</a:t>
            </a:r>
            <a:r>
              <a:rPr lang="zh-CN" altLang="zh-CN" dirty="0"/>
              <a:t>，为避免各处理器的本地</a:t>
            </a:r>
            <a:r>
              <a:rPr lang="en-US" altLang="zh-CN" dirty="0"/>
              <a:t>APIC</a:t>
            </a:r>
            <a:r>
              <a:rPr lang="zh-CN" altLang="zh-CN" dirty="0"/>
              <a:t>寄存器地址重叠，可以通过修改</a:t>
            </a:r>
            <a:r>
              <a:rPr lang="en-US" altLang="zh-CN" dirty="0">
                <a:solidFill>
                  <a:srgbClr val="0000FF"/>
                </a:solidFill>
              </a:rPr>
              <a:t>IA32_APIC_BASE</a:t>
            </a:r>
            <a:r>
              <a:rPr lang="zh-CN" altLang="zh-CN" dirty="0"/>
              <a:t>寄存器的第</a:t>
            </a:r>
            <a:r>
              <a:rPr lang="en-US" altLang="zh-CN" dirty="0"/>
              <a:t>35</a:t>
            </a:r>
            <a:r>
              <a:rPr lang="zh-CN" altLang="zh-CN" dirty="0"/>
              <a:t>～</a:t>
            </a:r>
            <a:r>
              <a:rPr lang="en-US" altLang="zh-CN" dirty="0"/>
              <a:t>12</a:t>
            </a:r>
            <a:r>
              <a:rPr lang="zh-CN" altLang="zh-CN" dirty="0"/>
              <a:t>位来设置</a:t>
            </a:r>
            <a:r>
              <a:rPr lang="en-US" altLang="zh-CN" dirty="0"/>
              <a:t>APIC_BASE</a:t>
            </a:r>
            <a:r>
              <a:rPr lang="zh-CN" altLang="zh-CN" dirty="0"/>
              <a:t>的高</a:t>
            </a:r>
            <a:r>
              <a:rPr lang="en-US" altLang="zh-CN" dirty="0"/>
              <a:t>24</a:t>
            </a:r>
            <a:r>
              <a:rPr lang="zh-CN" altLang="zh-CN" dirty="0"/>
              <a:t>位（低</a:t>
            </a:r>
            <a:r>
              <a:rPr lang="en-US" altLang="zh-CN" dirty="0"/>
              <a:t>12</a:t>
            </a:r>
            <a:r>
              <a:rPr lang="zh-CN" altLang="zh-CN" dirty="0"/>
              <a:t>位默认为</a:t>
            </a:r>
            <a:r>
              <a:rPr lang="en-US" altLang="zh-CN" dirty="0"/>
              <a:t>0</a:t>
            </a:r>
            <a:r>
              <a:rPr lang="zh-CN" altLang="zh-CN" dirty="0"/>
              <a:t>），从而可将本地</a:t>
            </a:r>
            <a:r>
              <a:rPr lang="en-US" altLang="zh-CN" dirty="0"/>
              <a:t>APIC</a:t>
            </a:r>
            <a:r>
              <a:rPr lang="zh-CN" altLang="zh-CN" dirty="0"/>
              <a:t>寄存器的起始地址重定位在</a:t>
            </a:r>
            <a:r>
              <a:rPr lang="en-US" altLang="zh-CN" dirty="0"/>
              <a:t>36</a:t>
            </a:r>
            <a:r>
              <a:rPr lang="zh-CN" altLang="zh-CN" dirty="0"/>
              <a:t>位内存物理地址空间的任何一个</a:t>
            </a:r>
            <a:r>
              <a:rPr lang="en-US" altLang="zh-CN" dirty="0"/>
              <a:t>4KB</a:t>
            </a:r>
            <a:r>
              <a:rPr lang="zh-CN" altLang="zh-CN" dirty="0"/>
              <a:t>对齐的位置上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/>
              <a:t>需要</a:t>
            </a:r>
            <a:r>
              <a:rPr lang="zh-CN" altLang="zh-CN" dirty="0"/>
              <a:t>注意的是，本地</a:t>
            </a:r>
            <a:r>
              <a:rPr lang="en-US" altLang="zh-CN" dirty="0"/>
              <a:t>APIC</a:t>
            </a:r>
            <a:r>
              <a:rPr lang="zh-CN" altLang="zh-CN" dirty="0"/>
              <a:t>寄存器被映射到的物理地址空间必须以</a:t>
            </a:r>
            <a:r>
              <a:rPr lang="zh-CN" altLang="zh-CN" dirty="0">
                <a:solidFill>
                  <a:srgbClr val="FF0000"/>
                </a:solidFill>
              </a:rPr>
              <a:t>强不可缓存</a:t>
            </a:r>
            <a:r>
              <a:rPr lang="zh-CN" altLang="zh-CN" dirty="0"/>
              <a:t>（</a:t>
            </a:r>
            <a:r>
              <a:rPr lang="en-US" altLang="zh-CN" dirty="0"/>
              <a:t>Strong </a:t>
            </a:r>
            <a:r>
              <a:rPr lang="en-US" altLang="zh-CN" dirty="0" err="1"/>
              <a:t>Uncacheable</a:t>
            </a:r>
            <a:r>
              <a:rPr lang="zh-CN" altLang="zh-CN" dirty="0"/>
              <a:t>）的内存类型</a:t>
            </a:r>
            <a:r>
              <a:rPr lang="zh-CN" altLang="zh-CN" dirty="0" smtClean="0"/>
              <a:t>映射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/>
              <a:t>在</a:t>
            </a:r>
            <a:r>
              <a:rPr lang="zh-CN" altLang="zh-CN" dirty="0"/>
              <a:t>分页机制下，</a:t>
            </a:r>
            <a:r>
              <a:rPr lang="en-US" altLang="zh-CN" dirty="0"/>
              <a:t>APIC_BASE</a:t>
            </a:r>
            <a:r>
              <a:rPr lang="zh-CN" altLang="zh-CN" dirty="0"/>
              <a:t>是物理地址，而软件中使用的是逻辑地址（虚拟地址），因此系统需要将某个区域的</a:t>
            </a:r>
            <a:r>
              <a:rPr lang="zh-CN" altLang="zh-CN" dirty="0">
                <a:solidFill>
                  <a:srgbClr val="D60093"/>
                </a:solidFill>
              </a:rPr>
              <a:t>逻辑地址</a:t>
            </a:r>
            <a:r>
              <a:rPr lang="zh-CN" altLang="zh-CN" dirty="0"/>
              <a:t>映射到</a:t>
            </a:r>
            <a:r>
              <a:rPr lang="en-US" altLang="zh-CN" dirty="0"/>
              <a:t>APIC_BASE</a:t>
            </a:r>
            <a:r>
              <a:rPr lang="zh-CN" altLang="zh-CN" dirty="0">
                <a:solidFill>
                  <a:srgbClr val="D60093"/>
                </a:solidFill>
              </a:rPr>
              <a:t>物理地址</a:t>
            </a:r>
            <a:r>
              <a:rPr lang="zh-CN" altLang="zh-CN" dirty="0"/>
              <a:t>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740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10"/>
                <a:ext cx="8362950" cy="6084989"/>
              </a:xfrm>
            </p:spPr>
            <p:txBody>
              <a:bodyPr/>
              <a:lstStyle/>
              <a:p>
                <a:r>
                  <a:rPr lang="zh-CN" altLang="zh-CN" dirty="0"/>
                  <a:t>对于本地</a:t>
                </a:r>
                <a:r>
                  <a:rPr lang="en-US" altLang="zh-CN" dirty="0"/>
                  <a:t>APIC</a:t>
                </a:r>
                <a:r>
                  <a:rPr lang="zh-CN" altLang="zh-CN" dirty="0"/>
                  <a:t>提交到处理器的中断，每一个中断向量号均隐含有优先级</a:t>
                </a:r>
                <a:r>
                  <a:rPr lang="zh-CN" altLang="zh-CN" dirty="0" smtClean="0"/>
                  <a:t>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zh-CN" dirty="0" smtClean="0"/>
                  <a:t>其</a:t>
                </a:r>
                <a:r>
                  <a:rPr lang="zh-CN" altLang="zh-CN" dirty="0"/>
                  <a:t>中断优先级为中断向量号除以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后的整数部分，即：优先级＝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/>
                          <m:t>中断向量号</m:t>
                        </m:r>
                        <m:r>
                          <m:rPr>
                            <m:nor/>
                          </m:rPr>
                          <a:rPr lang="en-US" altLang="zh-CN"/>
                          <m:t>/16</m:t>
                        </m:r>
                      </m:e>
                    </m:d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在</a:t>
                </a:r>
                <a:r>
                  <a:rPr lang="en-US" altLang="zh-CN" dirty="0"/>
                  <a:t>APIC</a:t>
                </a:r>
                <a:r>
                  <a:rPr lang="zh-CN" altLang="zh-CN" dirty="0"/>
                  <a:t>系统中，</a:t>
                </a:r>
                <a:r>
                  <a:rPr lang="zh-CN" altLang="zh-CN" dirty="0">
                    <a:solidFill>
                      <a:srgbClr val="990099"/>
                    </a:solidFill>
                  </a:rPr>
                  <a:t>本地</a:t>
                </a:r>
                <a:r>
                  <a:rPr lang="en-US" altLang="zh-CN" dirty="0">
                    <a:solidFill>
                      <a:srgbClr val="990099"/>
                    </a:solidFill>
                  </a:rPr>
                  <a:t>APIC</a:t>
                </a:r>
                <a:r>
                  <a:rPr lang="zh-CN" altLang="zh-CN" dirty="0"/>
                  <a:t>和</a:t>
                </a:r>
                <a:r>
                  <a:rPr lang="en-US" altLang="zh-CN" dirty="0">
                    <a:solidFill>
                      <a:srgbClr val="990099"/>
                    </a:solidFill>
                  </a:rPr>
                  <a:t>I/O APIC</a:t>
                </a:r>
                <a:r>
                  <a:rPr lang="zh-CN" altLang="zh-CN" dirty="0"/>
                  <a:t>支持的有效中断向量号为</a:t>
                </a:r>
                <a:r>
                  <a:rPr lang="en-US" altLang="zh-CN" dirty="0">
                    <a:solidFill>
                      <a:srgbClr val="990099"/>
                    </a:solidFill>
                  </a:rPr>
                  <a:t>16</a:t>
                </a:r>
                <a:r>
                  <a:rPr lang="zh-CN" altLang="zh-CN" dirty="0">
                    <a:solidFill>
                      <a:srgbClr val="990099"/>
                    </a:solidFill>
                  </a:rPr>
                  <a:t>～</a:t>
                </a:r>
                <a:r>
                  <a:rPr lang="en-US" altLang="zh-CN" dirty="0">
                    <a:solidFill>
                      <a:srgbClr val="990099"/>
                    </a:solidFill>
                  </a:rPr>
                  <a:t>255</a:t>
                </a:r>
                <a:r>
                  <a:rPr lang="zh-CN" altLang="zh-CN" dirty="0"/>
                  <a:t>，而中断向量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0</a:t>
                </a:r>
                <a:r>
                  <a:rPr lang="zh-CN" altLang="zh-CN" dirty="0">
                    <a:solidFill>
                      <a:srgbClr val="008000"/>
                    </a:solidFill>
                  </a:rPr>
                  <a:t>～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31</a:t>
                </a:r>
                <a:r>
                  <a:rPr lang="zh-CN" altLang="zh-CN" dirty="0"/>
                  <a:t>是</a:t>
                </a:r>
                <a:r>
                  <a:rPr lang="en-US" altLang="zh-CN" dirty="0"/>
                  <a:t>Intel x86/x64</a:t>
                </a:r>
                <a:r>
                  <a:rPr lang="zh-CN" altLang="zh-CN" dirty="0"/>
                  <a:t>体系中</a:t>
                </a:r>
                <a:r>
                  <a:rPr lang="zh-CN" altLang="zh-CN" dirty="0">
                    <a:solidFill>
                      <a:srgbClr val="008000"/>
                    </a:solidFill>
                  </a:rPr>
                  <a:t>预定义</a:t>
                </a:r>
                <a:r>
                  <a:rPr lang="zh-CN" altLang="zh-CN" dirty="0"/>
                  <a:t>（或保留）的，因此用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户自定义</a:t>
                </a:r>
                <a:r>
                  <a:rPr lang="zh-CN" altLang="zh-CN" dirty="0"/>
                  <a:t>的中断向量在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32</a:t>
                </a:r>
                <a:r>
                  <a:rPr lang="zh-CN" altLang="zh-CN" dirty="0">
                    <a:solidFill>
                      <a:srgbClr val="0000FF"/>
                    </a:solidFill>
                  </a:rPr>
                  <a:t>～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255</a:t>
                </a:r>
                <a:r>
                  <a:rPr lang="zh-CN" altLang="zh-CN" dirty="0"/>
                  <a:t>之间，优先级范围仅为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～</a:t>
                </a:r>
                <a:r>
                  <a:rPr lang="en-US" altLang="zh-CN" dirty="0"/>
                  <a:t>15</a:t>
                </a:r>
                <a:r>
                  <a:rPr lang="zh-CN" altLang="zh-CN" dirty="0"/>
                  <a:t>，其中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为最低优先级，</a:t>
                </a:r>
                <a:r>
                  <a:rPr lang="en-US" altLang="zh-CN" dirty="0"/>
                  <a:t>15</a:t>
                </a:r>
                <a:r>
                  <a:rPr lang="zh-CN" altLang="zh-CN" dirty="0"/>
                  <a:t>为最高优先级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r>
                  <a:rPr lang="zh-CN" altLang="zh-CN" dirty="0" smtClean="0"/>
                  <a:t>每</a:t>
                </a:r>
                <a:r>
                  <a:rPr lang="en-US" altLang="zh-CN" dirty="0"/>
                  <a:t>16</a:t>
                </a:r>
                <a:r>
                  <a:rPr lang="zh-CN" altLang="zh-CN" dirty="0"/>
                  <a:t>个中断向量属于同一优先级，同一优先级内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中断向量大的优先级高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10"/>
                <a:ext cx="8362950" cy="6084989"/>
              </a:xfrm>
              <a:blipFill rotWithShape="0">
                <a:blip r:embed="rId2"/>
                <a:stretch>
                  <a:fillRect l="-729" t="-1403" r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2519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20"/>
            <a:ext cx="8362950" cy="6012980"/>
          </a:xfrm>
        </p:spPr>
        <p:txBody>
          <a:bodyPr/>
          <a:lstStyle/>
          <a:p>
            <a:r>
              <a:rPr lang="zh-CN" altLang="zh-CN" dirty="0"/>
              <a:t>对于一个采用</a:t>
            </a:r>
            <a:r>
              <a:rPr lang="en-US" altLang="zh-CN" dirty="0"/>
              <a:t>APIC</a:t>
            </a:r>
            <a:r>
              <a:rPr lang="zh-CN" altLang="zh-CN" dirty="0"/>
              <a:t>的多处理器系统，任何一个逻辑处理器都可以通过其本地</a:t>
            </a:r>
            <a:r>
              <a:rPr lang="en-US" altLang="zh-CN" dirty="0"/>
              <a:t>APIC</a:t>
            </a:r>
            <a:r>
              <a:rPr lang="zh-CN" altLang="zh-CN" dirty="0"/>
              <a:t>向</a:t>
            </a:r>
            <a:r>
              <a:rPr lang="zh-CN" altLang="zh-CN" dirty="0">
                <a:solidFill>
                  <a:srgbClr val="0000FF"/>
                </a:solidFill>
              </a:rPr>
              <a:t>自己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00FF"/>
                </a:solidFill>
              </a:rPr>
              <a:t>其他逻辑处理器</a:t>
            </a:r>
            <a:r>
              <a:rPr lang="zh-CN" altLang="zh-CN" dirty="0"/>
              <a:t>发送</a:t>
            </a:r>
            <a:r>
              <a:rPr lang="zh-CN" altLang="zh-CN" dirty="0">
                <a:solidFill>
                  <a:srgbClr val="FF0000"/>
                </a:solidFill>
              </a:rPr>
              <a:t>处理器间中断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IPI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发送</a:t>
            </a:r>
            <a:r>
              <a:rPr lang="en-US" altLang="zh-CN" dirty="0"/>
              <a:t>IPI</a:t>
            </a:r>
            <a:r>
              <a:rPr lang="zh-CN" altLang="zh-CN" dirty="0"/>
              <a:t>可以实现如下功能：</a:t>
            </a:r>
          </a:p>
          <a:p>
            <a:pPr lvl="1"/>
            <a:r>
              <a:rPr lang="zh-CN" altLang="zh-CN" sz="2400" dirty="0"/>
              <a:t>把本处理器已经接收但尚未服务的中断</a:t>
            </a:r>
            <a:r>
              <a:rPr lang="zh-CN" altLang="zh-CN" sz="2400" dirty="0">
                <a:solidFill>
                  <a:srgbClr val="D60093"/>
                </a:solidFill>
              </a:rPr>
              <a:t>转移</a:t>
            </a:r>
            <a:r>
              <a:rPr lang="zh-CN" altLang="zh-CN" sz="2400" dirty="0"/>
              <a:t>至另一处理器，由另一处理器执行该中断的中断服务程序。</a:t>
            </a:r>
          </a:p>
          <a:p>
            <a:pPr lvl="1"/>
            <a:r>
              <a:rPr lang="zh-CN" altLang="zh-CN" sz="2400" dirty="0"/>
              <a:t>发送</a:t>
            </a:r>
            <a:r>
              <a:rPr lang="zh-CN" altLang="zh-CN" sz="2400" dirty="0">
                <a:solidFill>
                  <a:srgbClr val="D60093"/>
                </a:solidFill>
              </a:rPr>
              <a:t>特殊</a:t>
            </a:r>
            <a:r>
              <a:rPr lang="en-US" altLang="zh-CN" sz="2400" dirty="0">
                <a:solidFill>
                  <a:srgbClr val="D60093"/>
                </a:solidFill>
              </a:rPr>
              <a:t>IPI</a:t>
            </a:r>
            <a:r>
              <a:rPr lang="zh-CN" altLang="zh-CN" sz="2400" dirty="0">
                <a:solidFill>
                  <a:srgbClr val="D60093"/>
                </a:solidFill>
              </a:rPr>
              <a:t>消息</a:t>
            </a:r>
            <a:r>
              <a:rPr lang="zh-CN" altLang="zh-CN" sz="2400" dirty="0"/>
              <a:t>（比如启动</a:t>
            </a:r>
            <a:r>
              <a:rPr lang="en-US" altLang="zh-CN" sz="2400" dirty="0"/>
              <a:t>IPI</a:t>
            </a:r>
            <a:r>
              <a:rPr lang="zh-CN" altLang="zh-CN" sz="2400" dirty="0"/>
              <a:t>）至其他处理器，实现</a:t>
            </a:r>
            <a:r>
              <a:rPr lang="zh-CN" altLang="zh-CN" sz="2400" dirty="0">
                <a:solidFill>
                  <a:srgbClr val="0000FF"/>
                </a:solidFill>
              </a:rPr>
              <a:t>引导处理器</a:t>
            </a:r>
            <a:r>
              <a:rPr lang="zh-CN" altLang="zh-CN" sz="2400" dirty="0"/>
              <a:t>（</a:t>
            </a:r>
            <a:r>
              <a:rPr lang="en-US" altLang="zh-CN" sz="2400" dirty="0"/>
              <a:t>BSP</a:t>
            </a:r>
            <a:r>
              <a:rPr lang="zh-CN" altLang="zh-CN" sz="2400" dirty="0"/>
              <a:t>，</a:t>
            </a:r>
            <a:r>
              <a:rPr lang="en-US" altLang="zh-CN" sz="2400" dirty="0"/>
              <a:t>Bootstrap Processor</a:t>
            </a:r>
            <a:r>
              <a:rPr lang="zh-CN" altLang="zh-CN" sz="2400" dirty="0"/>
              <a:t>）对其他</a:t>
            </a:r>
            <a:r>
              <a:rPr lang="zh-CN" altLang="zh-CN" sz="2400" dirty="0">
                <a:solidFill>
                  <a:srgbClr val="0000FF"/>
                </a:solidFill>
              </a:rPr>
              <a:t>逻辑处理器</a:t>
            </a:r>
            <a:r>
              <a:rPr lang="zh-CN" altLang="zh-CN" sz="2400" dirty="0"/>
              <a:t>（</a:t>
            </a:r>
            <a:r>
              <a:rPr lang="en-US" altLang="zh-CN" sz="2400" dirty="0"/>
              <a:t>AP</a:t>
            </a:r>
            <a:r>
              <a:rPr lang="zh-CN" altLang="zh-CN" sz="2400" dirty="0"/>
              <a:t>，</a:t>
            </a:r>
            <a:r>
              <a:rPr lang="en-US" altLang="zh-CN" sz="2400" dirty="0"/>
              <a:t>Application Processor</a:t>
            </a:r>
            <a:r>
              <a:rPr lang="zh-CN" altLang="zh-CN" sz="2400" dirty="0"/>
              <a:t>）的初始化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dirty="0"/>
              <a:t>逻辑处理器可以通过写</a:t>
            </a:r>
            <a:r>
              <a:rPr lang="zh-CN" altLang="zh-CN" dirty="0">
                <a:solidFill>
                  <a:srgbClr val="FF0000"/>
                </a:solidFill>
              </a:rPr>
              <a:t>中断命令寄存器</a:t>
            </a:r>
            <a:r>
              <a:rPr lang="zh-CN" altLang="zh-CN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ICR</a:t>
            </a:r>
            <a:r>
              <a:rPr lang="zh-CN" altLang="zh-CN" dirty="0"/>
              <a:t>）向一个或一组逻辑处理器发送</a:t>
            </a:r>
            <a:r>
              <a:rPr lang="en-US" altLang="zh-CN" dirty="0"/>
              <a:t>IPI</a:t>
            </a:r>
            <a:r>
              <a:rPr lang="zh-CN" altLang="zh-CN" dirty="0"/>
              <a:t>进行通信。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863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一、保护模式下的</a:t>
            </a:r>
            <a:r>
              <a:rPr lang="zh-CN" altLang="en-US" dirty="0" smtClean="0"/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1. </a:t>
            </a:r>
            <a:r>
              <a:rPr lang="zh-CN" altLang="en-US" dirty="0" smtClean="0">
                <a:solidFill>
                  <a:srgbClr val="FF6600"/>
                </a:solidFill>
              </a:rPr>
              <a:t>概述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89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中断</a:t>
            </a:r>
            <a:r>
              <a:rPr lang="zh-CN" altLang="zh-CN" dirty="0"/>
              <a:t>（</a:t>
            </a:r>
            <a:r>
              <a:rPr lang="en-US" altLang="zh-CN" dirty="0"/>
              <a:t>Interrupt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硬件</a:t>
            </a:r>
            <a:r>
              <a:rPr lang="zh-CN" altLang="zh-CN" dirty="0" smtClean="0">
                <a:solidFill>
                  <a:srgbClr val="0000FF"/>
                </a:solidFill>
              </a:rPr>
              <a:t>中断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由</a:t>
            </a:r>
            <a:r>
              <a:rPr lang="zh-CN" altLang="zh-CN" dirty="0"/>
              <a:t>外部中断触发信号引起的，是随机产生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软中断</a:t>
            </a:r>
            <a:r>
              <a:rPr lang="zh-CN" altLang="en-US" dirty="0" smtClean="0"/>
              <a:t>：</a:t>
            </a:r>
            <a:r>
              <a:rPr lang="zh-CN" altLang="zh-CN" dirty="0"/>
              <a:t>由“</a:t>
            </a:r>
            <a:r>
              <a:rPr lang="en-US" altLang="zh-CN" dirty="0"/>
              <a:t>INT n</a:t>
            </a:r>
            <a:r>
              <a:rPr lang="zh-CN" altLang="zh-CN" dirty="0"/>
              <a:t>”指令触发的中断处理，</a:t>
            </a:r>
            <a:r>
              <a:rPr lang="en-US" altLang="zh-CN" dirty="0"/>
              <a:t>n</a:t>
            </a:r>
            <a:r>
              <a:rPr lang="zh-CN" altLang="zh-CN" dirty="0"/>
              <a:t>是中断向量号（也称作中断类型码）。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C00000"/>
                </a:solidFill>
              </a:rPr>
              <a:t>异常</a:t>
            </a:r>
            <a:r>
              <a:rPr lang="zh-CN" altLang="zh-CN" dirty="0"/>
              <a:t>（</a:t>
            </a:r>
            <a:r>
              <a:rPr lang="en-US" altLang="zh-CN" dirty="0"/>
              <a:t>Exception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指令执行引发的错误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故障</a:t>
            </a:r>
            <a:r>
              <a:rPr lang="zh-CN" altLang="zh-CN" dirty="0"/>
              <a:t>（</a:t>
            </a:r>
            <a:r>
              <a:rPr lang="en-US" altLang="zh-CN" dirty="0"/>
              <a:t>Faults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通常可以纠正</a:t>
            </a:r>
            <a:r>
              <a:rPr lang="zh-CN" altLang="en-US" dirty="0" smtClean="0"/>
              <a:t>，比如</a:t>
            </a:r>
            <a:r>
              <a:rPr lang="zh-CN" altLang="zh-CN" dirty="0"/>
              <a:t>缺页异常（</a:t>
            </a:r>
            <a:r>
              <a:rPr lang="en-US" altLang="zh-CN" dirty="0"/>
              <a:t>#PF</a:t>
            </a:r>
            <a:r>
              <a:rPr lang="zh-CN" altLang="zh-CN" dirty="0"/>
              <a:t>，</a:t>
            </a:r>
            <a:r>
              <a:rPr lang="en-US" altLang="zh-CN" dirty="0"/>
              <a:t>Page Fault</a:t>
            </a:r>
            <a:r>
              <a:rPr lang="zh-CN" altLang="zh-CN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返回</a:t>
            </a:r>
            <a:r>
              <a:rPr lang="zh-CN" altLang="zh-CN" dirty="0" smtClean="0"/>
              <a:t>地址是</a:t>
            </a:r>
            <a:r>
              <a:rPr lang="zh-CN" altLang="zh-CN" dirty="0"/>
              <a:t>引起故障的那条指令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通常用于虚拟存储管理。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陷阱</a:t>
            </a:r>
            <a:r>
              <a:rPr lang="zh-CN" altLang="zh-CN" dirty="0"/>
              <a:t>（</a:t>
            </a:r>
            <a:r>
              <a:rPr lang="en-US" altLang="zh-CN" dirty="0"/>
              <a:t>Traps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终止</a:t>
            </a:r>
            <a:r>
              <a:rPr lang="zh-CN" altLang="zh-CN" dirty="0"/>
              <a:t>（</a:t>
            </a:r>
            <a:r>
              <a:rPr lang="en-US" altLang="zh-CN" dirty="0"/>
              <a:t>Aborts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602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20" y="5589300"/>
            <a:ext cx="8362950" cy="50407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rgbClr val="0000FF"/>
                </a:solidFill>
              </a:rPr>
              <a:t>中断命令寄存器（</a:t>
            </a:r>
            <a:r>
              <a:rPr lang="en-US" altLang="zh-CN" dirty="0">
                <a:solidFill>
                  <a:srgbClr val="0000FF"/>
                </a:solidFill>
              </a:rPr>
              <a:t>ICR</a:t>
            </a:r>
            <a:r>
              <a:rPr lang="zh-CN" altLang="zh-CN" dirty="0">
                <a:solidFill>
                  <a:srgbClr val="0000FF"/>
                </a:solidFill>
              </a:rPr>
              <a:t>）的结构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20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53572"/>
              </p:ext>
            </p:extLst>
          </p:nvPr>
        </p:nvGraphicFramePr>
        <p:xfrm>
          <a:off x="258192" y="764630"/>
          <a:ext cx="8850438" cy="475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Visio" r:id="rId3" imgW="5170831" imgH="2776061" progId="Visio.Drawing.11">
                  <p:embed/>
                </p:oleObj>
              </mc:Choice>
              <mc:Fallback>
                <p:oleObj name="Visio" r:id="rId3" imgW="5170831" imgH="27760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192" y="764630"/>
                        <a:ext cx="8850438" cy="475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1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860" y="908650"/>
            <a:ext cx="8568750" cy="1008139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当往</a:t>
            </a:r>
            <a:r>
              <a:rPr lang="en-US" altLang="zh-CN" dirty="0"/>
              <a:t>ICR</a:t>
            </a:r>
            <a:r>
              <a:rPr lang="zh-CN" altLang="zh-CN" dirty="0"/>
              <a:t>的低</a:t>
            </a:r>
            <a:r>
              <a:rPr lang="en-US" altLang="zh-CN" dirty="0"/>
              <a:t>32</a:t>
            </a:r>
            <a:r>
              <a:rPr lang="zh-CN" altLang="zh-CN" dirty="0"/>
              <a:t>位写入</a:t>
            </a:r>
            <a:r>
              <a:rPr lang="en-US" altLang="zh-CN" dirty="0"/>
              <a:t>IPI</a:t>
            </a:r>
            <a:r>
              <a:rPr lang="zh-CN" altLang="zh-CN" dirty="0"/>
              <a:t>命令字时，处理器就产生了</a:t>
            </a:r>
            <a:r>
              <a:rPr lang="en-US" altLang="zh-CN" dirty="0"/>
              <a:t>IPI</a:t>
            </a:r>
            <a:r>
              <a:rPr lang="zh-CN" altLang="zh-CN" dirty="0"/>
              <a:t>消息发送到系统总线上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21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860" y="2660470"/>
            <a:ext cx="8362950" cy="18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zh-CN" kern="0" dirty="0" smtClean="0"/>
              <a:t>这条指令向</a:t>
            </a:r>
            <a:r>
              <a:rPr lang="en-US" altLang="zh-CN" kern="0" dirty="0" smtClean="0"/>
              <a:t>ICR</a:t>
            </a:r>
            <a:r>
              <a:rPr lang="zh-CN" altLang="zh-CN" kern="0" dirty="0" smtClean="0"/>
              <a:t>的低</a:t>
            </a:r>
            <a:r>
              <a:rPr lang="en-US" altLang="zh-CN" kern="0" dirty="0" smtClean="0"/>
              <a:t>32</a:t>
            </a:r>
            <a:r>
              <a:rPr lang="zh-CN" altLang="zh-CN" kern="0" dirty="0" smtClean="0"/>
              <a:t>位写入</a:t>
            </a:r>
            <a:r>
              <a:rPr lang="en-US" altLang="zh-CN" kern="0" dirty="0" smtClean="0"/>
              <a:t>IPI</a:t>
            </a:r>
            <a:r>
              <a:rPr lang="zh-CN" altLang="zh-CN" kern="0" dirty="0" smtClean="0"/>
              <a:t>命令字</a:t>
            </a:r>
            <a:r>
              <a:rPr lang="en-US" altLang="zh-CN" kern="0" dirty="0" smtClean="0"/>
              <a:t>000C4630H</a:t>
            </a:r>
            <a:r>
              <a:rPr lang="zh-CN" altLang="zh-CN" kern="0" dirty="0" smtClean="0"/>
              <a:t>，向所有处理器（不包括自己）发送</a:t>
            </a:r>
            <a:r>
              <a:rPr lang="en-US" altLang="zh-CN" kern="0" dirty="0" smtClean="0"/>
              <a:t>SIPI</a:t>
            </a:r>
            <a:r>
              <a:rPr lang="zh-CN" altLang="zh-CN" kern="0" dirty="0" smtClean="0"/>
              <a:t>消息，使除自己之外的其他处理器执行中断向量</a:t>
            </a:r>
            <a:r>
              <a:rPr lang="en-US" altLang="zh-CN" kern="0" dirty="0" smtClean="0"/>
              <a:t>30H</a:t>
            </a:r>
            <a:r>
              <a:rPr lang="zh-CN" altLang="zh-CN" kern="0" dirty="0" smtClean="0"/>
              <a:t>所指向的中断处理程序。</a:t>
            </a:r>
            <a:endParaRPr lang="zh-CN" altLang="en-US" kern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3875" y="1973756"/>
            <a:ext cx="7864655" cy="447183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algn="ctr">
              <a:buNone/>
            </a:pPr>
            <a:r>
              <a:rPr lang="en-US" altLang="zh-CN" sz="2400" kern="0" dirty="0" smtClean="0"/>
              <a:t>MOV  DWORD PTR [APIC_BASE+300H],  000C4630H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97086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860" y="620610"/>
            <a:ext cx="8568750" cy="22323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如果需要写完整的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ICR</a:t>
            </a:r>
            <a:r>
              <a:rPr lang="zh-CN" altLang="en-US" dirty="0"/>
              <a:t>命令字时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</a:t>
            </a:r>
            <a:r>
              <a:rPr lang="zh-CN" altLang="en-US" dirty="0"/>
              <a:t>先写高</a:t>
            </a:r>
            <a:r>
              <a:rPr lang="en-US" altLang="zh-CN" dirty="0"/>
              <a:t>32</a:t>
            </a:r>
            <a:r>
              <a:rPr lang="zh-CN" altLang="en-US" dirty="0"/>
              <a:t>位字（地址偏移量为</a:t>
            </a:r>
            <a:r>
              <a:rPr lang="en-US" altLang="zh-CN" dirty="0"/>
              <a:t>310H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zh-CN" altLang="en-US" dirty="0"/>
              <a:t>确定目标处理器地址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然后</a:t>
            </a:r>
            <a:r>
              <a:rPr lang="zh-CN" altLang="en-US" dirty="0"/>
              <a:t>再写低</a:t>
            </a:r>
            <a:r>
              <a:rPr lang="en-US" altLang="zh-CN" dirty="0"/>
              <a:t>32</a:t>
            </a:r>
            <a:r>
              <a:rPr lang="zh-CN" altLang="en-US" dirty="0"/>
              <a:t>位字（地址偏移量为</a:t>
            </a:r>
            <a:r>
              <a:rPr lang="en-US" altLang="zh-CN" dirty="0"/>
              <a:t>300H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22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95860" y="2909298"/>
            <a:ext cx="8568750" cy="79211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>
                <a:latin typeface="+mn-ea"/>
              </a:rPr>
              <a:t>MOV DWORD PTR [APIC_BASE+310H], 02000000H	</a:t>
            </a:r>
            <a:r>
              <a:rPr lang="en-US" altLang="zh-CN" sz="2000" kern="0" dirty="0" smtClean="0">
                <a:solidFill>
                  <a:srgbClr val="008000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8000"/>
                </a:solidFill>
              </a:rPr>
              <a:t>目标处理器</a:t>
            </a:r>
            <a:r>
              <a:rPr lang="en-US" altLang="zh-CN" sz="2000" kern="0" dirty="0" smtClean="0">
                <a:solidFill>
                  <a:srgbClr val="008000"/>
                </a:solidFill>
              </a:rPr>
              <a:t>APIC ID</a:t>
            </a:r>
            <a:r>
              <a:rPr lang="zh-CN" altLang="en-US" sz="2000" kern="0" dirty="0" smtClean="0">
                <a:solidFill>
                  <a:srgbClr val="008000"/>
                </a:solidFill>
              </a:rPr>
              <a:t>＝</a:t>
            </a:r>
            <a:r>
              <a:rPr lang="en-US" altLang="zh-CN" sz="2000" kern="0" dirty="0" smtClean="0">
                <a:solidFill>
                  <a:srgbClr val="008000"/>
                </a:solidFill>
              </a:rPr>
              <a:t>02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 smtClean="0">
                <a:latin typeface="+mn-ea"/>
              </a:rPr>
              <a:t>MOV DWORD PTR [APIC_BASE+300H], 00004030H	</a:t>
            </a:r>
            <a:r>
              <a:rPr lang="en-US" altLang="zh-CN" sz="2000" kern="0" dirty="0" smtClean="0">
                <a:solidFill>
                  <a:srgbClr val="008000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8000"/>
                </a:solidFill>
              </a:rPr>
              <a:t>中断向量为</a:t>
            </a:r>
            <a:r>
              <a:rPr lang="en-US" altLang="zh-CN" sz="2000" kern="0" dirty="0" smtClean="0">
                <a:solidFill>
                  <a:srgbClr val="008000"/>
                </a:solidFill>
              </a:rPr>
              <a:t>30H</a:t>
            </a:r>
            <a:endParaRPr lang="en-US" altLang="zh-CN" sz="2000" kern="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60" y="3845428"/>
            <a:ext cx="8568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引导处理器（</a:t>
            </a:r>
            <a:r>
              <a:rPr lang="en-US" altLang="zh-CN" kern="100" dirty="0"/>
              <a:t>BSP</a:t>
            </a:r>
            <a:r>
              <a:rPr lang="zh-CN" altLang="zh-CN" kern="100" dirty="0">
                <a:cs typeface="Times New Roman" panose="02020603050405020304" pitchFamily="18" charset="0"/>
              </a:rPr>
              <a:t>）执行上述代码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cs typeface="Times New Roman" panose="02020603050405020304" pitchFamily="18" charset="0"/>
              </a:rPr>
            </a:br>
            <a:r>
              <a:rPr lang="zh-CN" altLang="zh-CN" kern="100" dirty="0" smtClean="0"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cs typeface="Times New Roman" panose="02020603050405020304" pitchFamily="18" charset="0"/>
              </a:rPr>
              <a:t>物理目标模式、固定的</a:t>
            </a:r>
            <a:r>
              <a:rPr lang="en-US" altLang="zh-CN" kern="100" dirty="0"/>
              <a:t>IPI</a:t>
            </a:r>
            <a:r>
              <a:rPr lang="zh-CN" altLang="zh-CN" kern="100" dirty="0">
                <a:cs typeface="Times New Roman" panose="02020603050405020304" pitchFamily="18" charset="0"/>
              </a:rPr>
              <a:t>消息类型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cs typeface="Times New Roman" panose="02020603050405020304" pitchFamily="18" charset="0"/>
              </a:rPr>
            </a:br>
            <a:r>
              <a:rPr lang="zh-CN" altLang="zh-CN" kern="100" dirty="0" smtClean="0">
                <a:cs typeface="Times New Roman" panose="02020603050405020304" pitchFamily="18" charset="0"/>
              </a:rPr>
              <a:t>向</a:t>
            </a:r>
            <a:r>
              <a:rPr lang="en-US" altLang="zh-CN" kern="100" dirty="0"/>
              <a:t>APIC ID</a:t>
            </a:r>
            <a:r>
              <a:rPr lang="zh-CN" altLang="zh-CN" kern="100" dirty="0">
                <a:cs typeface="Times New Roman" panose="02020603050405020304" pitchFamily="18" charset="0"/>
              </a:rPr>
              <a:t>为</a:t>
            </a:r>
            <a:r>
              <a:rPr lang="en-US" altLang="zh-CN" kern="100" dirty="0"/>
              <a:t>02</a:t>
            </a:r>
            <a:r>
              <a:rPr lang="zh-CN" altLang="zh-CN" kern="100" dirty="0">
                <a:cs typeface="Times New Roman" panose="02020603050405020304" pitchFamily="18" charset="0"/>
              </a:rPr>
              <a:t>的处理器发送一条</a:t>
            </a:r>
            <a:r>
              <a:rPr lang="en-US" altLang="zh-CN" kern="100" dirty="0"/>
              <a:t>IPI</a:t>
            </a:r>
            <a:r>
              <a:rPr lang="zh-CN" altLang="zh-CN" kern="100" dirty="0">
                <a:cs typeface="Times New Roman" panose="02020603050405020304" pitchFamily="18" charset="0"/>
              </a:rPr>
              <a:t>消息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cs typeface="Times New Roman" panose="02020603050405020304" pitchFamily="18" charset="0"/>
              </a:rPr>
            </a:br>
            <a:r>
              <a:rPr lang="zh-CN" altLang="zh-CN" kern="100" dirty="0" smtClean="0">
                <a:cs typeface="Times New Roman" panose="02020603050405020304" pitchFamily="18" charset="0"/>
              </a:rPr>
              <a:t>让</a:t>
            </a:r>
            <a:r>
              <a:rPr lang="zh-CN" altLang="zh-CN" kern="100" dirty="0">
                <a:cs typeface="Times New Roman" panose="02020603050405020304" pitchFamily="18" charset="0"/>
              </a:rPr>
              <a:t>目标处理器执行中断向量为</a:t>
            </a:r>
            <a:r>
              <a:rPr lang="en-US" altLang="zh-CN" kern="100" dirty="0"/>
              <a:t>30H</a:t>
            </a:r>
            <a:r>
              <a:rPr lang="zh-CN" altLang="zh-CN" kern="100" dirty="0">
                <a:cs typeface="Times New Roman" panose="02020603050405020304" pitchFamily="18" charset="0"/>
              </a:rPr>
              <a:t>的中断处理程序。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190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670"/>
            <a:ext cx="8362950" cy="5652929"/>
          </a:xfrm>
        </p:spPr>
        <p:txBody>
          <a:bodyPr/>
          <a:lstStyle/>
          <a:p>
            <a:r>
              <a:rPr lang="zh-CN" altLang="en-US" sz="2400" dirty="0"/>
              <a:t>当多处理器系统加电或复位后，每个处理器会同时执行处理器内部的</a:t>
            </a:r>
            <a:r>
              <a:rPr lang="en-US" altLang="zh-CN" sz="2400" dirty="0">
                <a:solidFill>
                  <a:srgbClr val="FF0000"/>
                </a:solidFill>
              </a:rPr>
              <a:t>BIST</a:t>
            </a:r>
            <a:r>
              <a:rPr lang="zh-CN" altLang="en-US" sz="2400" dirty="0"/>
              <a:t>（</a:t>
            </a:r>
            <a:r>
              <a:rPr lang="en-US" altLang="zh-CN" sz="2400" dirty="0"/>
              <a:t>Built-in self-test</a:t>
            </a:r>
            <a:r>
              <a:rPr lang="zh-CN" altLang="en-US" sz="2400" dirty="0"/>
              <a:t>）代码，硬件会为每个逻辑处理器赋予一个唯一的</a:t>
            </a:r>
            <a:r>
              <a:rPr lang="en-US" altLang="zh-CN" sz="2400" dirty="0">
                <a:solidFill>
                  <a:srgbClr val="008000"/>
                </a:solidFill>
              </a:rPr>
              <a:t>APIC ID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这个</a:t>
            </a:r>
            <a:r>
              <a:rPr lang="en-US" altLang="zh-CN" sz="2400" dirty="0"/>
              <a:t>APIC ID</a:t>
            </a:r>
            <a:r>
              <a:rPr lang="zh-CN" altLang="en-US" sz="2400" dirty="0"/>
              <a:t>值被写入到每个逻辑处理器对应的本地</a:t>
            </a:r>
            <a:r>
              <a:rPr lang="en-US" altLang="zh-CN" sz="2400" dirty="0"/>
              <a:t>APIC</a:t>
            </a:r>
            <a:r>
              <a:rPr lang="zh-CN" altLang="en-US" sz="2400" dirty="0"/>
              <a:t>的</a:t>
            </a:r>
            <a:r>
              <a:rPr lang="en-US" altLang="zh-CN" sz="2400" dirty="0"/>
              <a:t>APIC ID</a:t>
            </a:r>
            <a:r>
              <a:rPr lang="zh-CN" altLang="en-US" sz="2400" dirty="0"/>
              <a:t>寄存器内，作为每一个</a:t>
            </a:r>
            <a:r>
              <a:rPr lang="zh-CN" altLang="en-US" sz="2400" dirty="0">
                <a:solidFill>
                  <a:srgbClr val="008000"/>
                </a:solidFill>
              </a:rPr>
              <a:t>逻辑处理器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008000"/>
                </a:solidFill>
              </a:rPr>
              <a:t>ID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硬件</a:t>
            </a:r>
            <a:r>
              <a:rPr lang="zh-CN" altLang="en-US" sz="2400" dirty="0"/>
              <a:t>会选择一个处理器作为</a:t>
            </a:r>
            <a:r>
              <a:rPr lang="en-US" altLang="zh-CN" sz="2400" dirty="0">
                <a:solidFill>
                  <a:srgbClr val="FF0000"/>
                </a:solidFill>
              </a:rPr>
              <a:t>BSP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oot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trap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rocessor</a:t>
            </a:r>
            <a:r>
              <a:rPr lang="zh-CN" altLang="en-US" sz="2400" dirty="0"/>
              <a:t>），</a:t>
            </a:r>
            <a:r>
              <a:rPr lang="en-US" altLang="zh-CN" sz="2400" dirty="0"/>
              <a:t>BSP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0000FF"/>
                </a:solidFill>
              </a:rPr>
              <a:t>APIC ID</a:t>
            </a:r>
            <a:r>
              <a:rPr lang="zh-CN" altLang="en-US" sz="2400" dirty="0"/>
              <a:t>值通常为</a:t>
            </a:r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BSP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990099"/>
                </a:solidFill>
                <a:hlinkClick r:id="rId2" action="ppaction://hlinksldjump"/>
              </a:rPr>
              <a:t>IA32_APIC_BASE</a:t>
            </a:r>
            <a:r>
              <a:rPr lang="zh-CN" altLang="en-US" sz="2400" dirty="0"/>
              <a:t>寄存器的</a:t>
            </a:r>
            <a:r>
              <a:rPr lang="zh-CN" altLang="en-US" sz="2400" dirty="0">
                <a:solidFill>
                  <a:srgbClr val="990099"/>
                </a:solidFill>
              </a:rPr>
              <a:t>第</a:t>
            </a:r>
            <a:r>
              <a:rPr lang="en-US" altLang="zh-CN" sz="2400" dirty="0">
                <a:solidFill>
                  <a:srgbClr val="990099"/>
                </a:solidFill>
              </a:rPr>
              <a:t>8</a:t>
            </a:r>
            <a:r>
              <a:rPr lang="zh-CN" altLang="en-US" sz="2400" dirty="0">
                <a:solidFill>
                  <a:srgbClr val="990099"/>
                </a:solidFill>
              </a:rPr>
              <a:t>位</a:t>
            </a:r>
            <a:r>
              <a:rPr lang="zh-CN" altLang="en-US" sz="2400" dirty="0"/>
              <a:t>（</a:t>
            </a:r>
            <a:r>
              <a:rPr lang="en-US" altLang="zh-CN" sz="2400" dirty="0"/>
              <a:t>BSP</a:t>
            </a:r>
            <a:r>
              <a:rPr lang="zh-CN" altLang="en-US" sz="2400" dirty="0"/>
              <a:t>标志</a:t>
            </a:r>
            <a:r>
              <a:rPr lang="zh-CN" altLang="en-US" sz="2400" dirty="0" smtClean="0"/>
              <a:t>位）</a:t>
            </a:r>
            <a:r>
              <a:rPr lang="zh-CN" altLang="en-US" sz="2400" dirty="0"/>
              <a:t>会置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，表示该逻辑处理器是</a:t>
            </a:r>
            <a:r>
              <a:rPr lang="en-US" altLang="zh-CN" sz="2400" dirty="0"/>
              <a:t>BSP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其余</a:t>
            </a:r>
            <a:r>
              <a:rPr lang="zh-CN" altLang="en-US" sz="2400" dirty="0"/>
              <a:t>处理器的</a:t>
            </a:r>
            <a:r>
              <a:rPr lang="en-US" altLang="zh-CN" sz="2400" dirty="0">
                <a:hlinkClick r:id="rId2" action="ppaction://hlinksldjump"/>
              </a:rPr>
              <a:t>IA32_APIC_BASE</a:t>
            </a:r>
            <a:r>
              <a:rPr lang="zh-CN" altLang="en-US" sz="2400" dirty="0"/>
              <a:t>寄存器的</a:t>
            </a:r>
            <a:r>
              <a:rPr lang="en-US" altLang="zh-CN" sz="2400" dirty="0"/>
              <a:t>BSP</a:t>
            </a:r>
            <a:r>
              <a:rPr lang="zh-CN" altLang="en-US" sz="2400" dirty="0"/>
              <a:t>标志位会被清零，表示这些处理器属于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/>
              <a:t>pplication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/>
              <a:t>rocessor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23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46970" y="528794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008000"/>
                </a:solidFill>
              </a:rPr>
              <a:t>多核</a:t>
            </a:r>
            <a:r>
              <a:rPr lang="en-US" altLang="zh-CN" kern="0" dirty="0" smtClean="0">
                <a:solidFill>
                  <a:srgbClr val="008000"/>
                </a:solidFill>
              </a:rPr>
              <a:t>/</a:t>
            </a:r>
            <a:r>
              <a:rPr lang="zh-CN" altLang="en-US" kern="0" dirty="0" smtClean="0">
                <a:solidFill>
                  <a:srgbClr val="008000"/>
                </a:solidFill>
              </a:rPr>
              <a:t>多处理器</a:t>
            </a:r>
            <a:r>
              <a:rPr lang="zh-CN" altLang="en-US" kern="0" dirty="0" smtClean="0">
                <a:solidFill>
                  <a:schemeClr val="tx1"/>
                </a:solidFill>
              </a:rPr>
              <a:t>的</a:t>
            </a:r>
            <a:r>
              <a:rPr lang="zh-CN" altLang="en-US" kern="0" dirty="0" smtClean="0">
                <a:solidFill>
                  <a:srgbClr val="0000FF"/>
                </a:solidFill>
              </a:rPr>
              <a:t>引导</a:t>
            </a:r>
            <a:r>
              <a:rPr lang="zh-CN" altLang="en-US" kern="0" dirty="0" smtClean="0">
                <a:solidFill>
                  <a:srgbClr val="008000"/>
                </a:solidFill>
              </a:rPr>
              <a:t>：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71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670"/>
            <a:ext cx="8362950" cy="5652929"/>
          </a:xfrm>
        </p:spPr>
        <p:txBody>
          <a:bodyPr/>
          <a:lstStyle/>
          <a:p>
            <a:r>
              <a:rPr lang="zh-CN" altLang="en-US" sz="2400" dirty="0" smtClean="0"/>
              <a:t>接下来，</a:t>
            </a:r>
            <a:r>
              <a:rPr lang="en-US" altLang="zh-CN" sz="2400" dirty="0" smtClean="0">
                <a:solidFill>
                  <a:srgbClr val="FF0000"/>
                </a:solidFill>
              </a:rPr>
              <a:t>BSP</a:t>
            </a:r>
            <a:r>
              <a:rPr lang="zh-CN" altLang="en-US" sz="2400" dirty="0"/>
              <a:t>从</a:t>
            </a:r>
            <a:r>
              <a:rPr lang="en-US" altLang="zh-CN" sz="2400" dirty="0">
                <a:solidFill>
                  <a:srgbClr val="0000FF"/>
                </a:solidFill>
              </a:rPr>
              <a:t>FFFFFFF0H</a:t>
            </a:r>
            <a:r>
              <a:rPr lang="zh-CN" altLang="en-US" sz="2400" dirty="0"/>
              <a:t>地址处执行第一条指令，该指令属于</a:t>
            </a:r>
            <a:r>
              <a:rPr lang="en-US" altLang="zh-CN" sz="2400" dirty="0"/>
              <a:t>BIOS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/>
              <a:t>BSP</a:t>
            </a:r>
            <a:r>
              <a:rPr lang="zh-CN" altLang="en-US" sz="2400" dirty="0"/>
              <a:t>执行完</a:t>
            </a:r>
            <a:r>
              <a:rPr lang="en-US" altLang="zh-CN" sz="2400" dirty="0"/>
              <a:t>BIOS</a:t>
            </a:r>
            <a:r>
              <a:rPr lang="zh-CN" altLang="en-US" sz="2400" dirty="0"/>
              <a:t>代码完成初始化工作之后，应该通过系统总线广播</a:t>
            </a:r>
            <a:r>
              <a:rPr lang="en-US" altLang="zh-CN" sz="2400" dirty="0" smtClean="0">
                <a:solidFill>
                  <a:srgbClr val="D60093"/>
                </a:solidFill>
              </a:rPr>
              <a:t>INIT</a:t>
            </a:r>
            <a:r>
              <a:rPr lang="zh-CN" altLang="en-US" sz="2400" dirty="0"/>
              <a:t>（引发所有目标处理器执行</a:t>
            </a:r>
            <a:r>
              <a:rPr lang="en-US" altLang="zh-CN" sz="2400" dirty="0" smtClean="0"/>
              <a:t>INIT</a:t>
            </a:r>
            <a:r>
              <a:rPr lang="zh-CN" altLang="en-US" sz="2400" dirty="0" smtClean="0"/>
              <a:t>，中断</a:t>
            </a:r>
            <a:r>
              <a:rPr lang="zh-CN" altLang="en-US" sz="2400" dirty="0"/>
              <a:t>向量字段必须是</a:t>
            </a:r>
            <a:r>
              <a:rPr lang="en-US" altLang="zh-CN" sz="2400" dirty="0"/>
              <a:t>00H 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>
                <a:solidFill>
                  <a:srgbClr val="D60093"/>
                </a:solidFill>
              </a:rPr>
              <a:t>SIPI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Start-up IPI</a:t>
            </a:r>
            <a:r>
              <a:rPr lang="zh-CN" altLang="en-US" sz="2400" dirty="0"/>
              <a:t>，启动</a:t>
            </a:r>
            <a:r>
              <a:rPr lang="en-US" altLang="zh-CN" sz="2400" dirty="0" smtClean="0"/>
              <a:t>IPI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中断向量通常应该指向初始化程序，该初始化程序属于</a:t>
            </a:r>
            <a:r>
              <a:rPr lang="en-US" altLang="zh-CN" sz="2400" dirty="0"/>
              <a:t>BIOS</a:t>
            </a:r>
            <a:r>
              <a:rPr lang="zh-CN" altLang="en-US" sz="2400" dirty="0"/>
              <a:t>中的引导</a:t>
            </a:r>
            <a:r>
              <a:rPr lang="zh-CN" altLang="en-US" sz="2400" dirty="0" smtClean="0"/>
              <a:t>代码）消息</a:t>
            </a:r>
            <a:r>
              <a:rPr lang="zh-CN" altLang="en-US" sz="2400" dirty="0"/>
              <a:t>序列（不包括</a:t>
            </a:r>
            <a:r>
              <a:rPr lang="en-US" altLang="zh-CN" sz="2400" dirty="0"/>
              <a:t>BSP</a:t>
            </a:r>
            <a:r>
              <a:rPr lang="zh-CN" altLang="en-US" sz="2400" dirty="0"/>
              <a:t>自己），唤醒其他</a:t>
            </a:r>
            <a:r>
              <a:rPr lang="en-US" altLang="zh-CN" sz="2400" dirty="0"/>
              <a:t>AP</a:t>
            </a:r>
            <a:r>
              <a:rPr lang="zh-CN" altLang="en-US" sz="2400" dirty="0"/>
              <a:t>处理器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BSP</a:t>
            </a:r>
            <a:r>
              <a:rPr lang="zh-CN" altLang="en-US" sz="2400" dirty="0"/>
              <a:t>应提供相应初始化代码首地址给所有</a:t>
            </a:r>
            <a:r>
              <a:rPr lang="en-US" altLang="zh-CN" sz="2400" dirty="0"/>
              <a:t>AP</a:t>
            </a:r>
            <a:r>
              <a:rPr lang="zh-CN" altLang="en-US" sz="2400" dirty="0"/>
              <a:t>，引导</a:t>
            </a:r>
            <a:r>
              <a:rPr lang="en-US" altLang="zh-CN" sz="2400" dirty="0"/>
              <a:t>AP</a:t>
            </a:r>
            <a:r>
              <a:rPr lang="zh-CN" altLang="en-US" sz="2400" dirty="0"/>
              <a:t>完成初始化工作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BSP</a:t>
            </a:r>
            <a:r>
              <a:rPr lang="zh-CN" altLang="en-US" sz="2400" dirty="0"/>
              <a:t>提供的初始化代码首地址必须在</a:t>
            </a:r>
            <a:r>
              <a:rPr lang="en-US" altLang="zh-CN" sz="2400" dirty="0"/>
              <a:t>4K</a:t>
            </a:r>
            <a:r>
              <a:rPr lang="zh-CN" altLang="en-US" sz="2400" dirty="0"/>
              <a:t>的边界上，且处于</a:t>
            </a:r>
            <a:r>
              <a:rPr lang="en-US" altLang="zh-CN" sz="2400" dirty="0"/>
              <a:t>1M</a:t>
            </a:r>
            <a:r>
              <a:rPr lang="zh-CN" altLang="en-US" sz="2400" dirty="0"/>
              <a:t>以内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zh-CN" altLang="en-US" sz="2400" dirty="0"/>
              <a:t>处理器接收到</a:t>
            </a:r>
            <a:r>
              <a:rPr lang="en-US" altLang="zh-CN" sz="2400" dirty="0"/>
              <a:t>INIT</a:t>
            </a:r>
            <a:r>
              <a:rPr lang="zh-CN" altLang="en-US" sz="2400" dirty="0"/>
              <a:t>消息后工作在</a:t>
            </a:r>
            <a:r>
              <a:rPr lang="zh-CN" altLang="en-US" sz="2400" dirty="0">
                <a:solidFill>
                  <a:srgbClr val="008000"/>
                </a:solidFill>
              </a:rPr>
              <a:t>实模式</a:t>
            </a:r>
            <a:r>
              <a:rPr lang="zh-CN" altLang="en-US" sz="2400" dirty="0"/>
              <a:t>下，</a:t>
            </a:r>
            <a:r>
              <a:rPr lang="zh-CN" altLang="en-US" sz="2400" dirty="0">
                <a:solidFill>
                  <a:srgbClr val="008000"/>
                </a:solidFill>
              </a:rPr>
              <a:t>初始化代码</a:t>
            </a:r>
            <a:r>
              <a:rPr lang="zh-CN" altLang="en-US" sz="2400" dirty="0"/>
              <a:t>的开始部分必须以</a:t>
            </a:r>
            <a:r>
              <a:rPr lang="en-US" altLang="zh-CN" sz="2400" dirty="0">
                <a:solidFill>
                  <a:srgbClr val="990099"/>
                </a:solidFill>
              </a:rPr>
              <a:t>16</a:t>
            </a:r>
            <a:r>
              <a:rPr lang="zh-CN" altLang="en-US" sz="2400" dirty="0">
                <a:solidFill>
                  <a:srgbClr val="990099"/>
                </a:solidFill>
              </a:rPr>
              <a:t>位实模式</a:t>
            </a:r>
            <a:r>
              <a:rPr lang="zh-CN" altLang="en-US" sz="2400" dirty="0"/>
              <a:t>方式设计。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24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46970" y="528794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008000"/>
                </a:solidFill>
              </a:rPr>
              <a:t>多核</a:t>
            </a:r>
            <a:r>
              <a:rPr lang="en-US" altLang="zh-CN" kern="0" dirty="0" smtClean="0">
                <a:solidFill>
                  <a:srgbClr val="008000"/>
                </a:solidFill>
              </a:rPr>
              <a:t>/</a:t>
            </a:r>
            <a:r>
              <a:rPr lang="zh-CN" altLang="en-US" kern="0" dirty="0" smtClean="0">
                <a:solidFill>
                  <a:srgbClr val="008000"/>
                </a:solidFill>
              </a:rPr>
              <a:t>多处理器</a:t>
            </a:r>
            <a:r>
              <a:rPr lang="zh-CN" altLang="en-US" kern="0" dirty="0" smtClean="0">
                <a:solidFill>
                  <a:schemeClr val="tx1"/>
                </a:solidFill>
              </a:rPr>
              <a:t>的</a:t>
            </a:r>
            <a:r>
              <a:rPr lang="zh-CN" altLang="en-US" kern="0" dirty="0" smtClean="0">
                <a:solidFill>
                  <a:srgbClr val="0000FF"/>
                </a:solidFill>
              </a:rPr>
              <a:t>引导</a:t>
            </a:r>
            <a:r>
              <a:rPr lang="zh-CN" altLang="en-US" kern="0" dirty="0" smtClean="0">
                <a:solidFill>
                  <a:srgbClr val="008000"/>
                </a:solidFill>
              </a:rPr>
              <a:t>：</a:t>
            </a:r>
            <a:endParaRPr lang="zh-CN" altLang="en-US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2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90" y="3933070"/>
            <a:ext cx="1728240" cy="2520350"/>
          </a:xfrm>
        </p:spPr>
        <p:txBody>
          <a:bodyPr/>
          <a:lstStyle/>
          <a:p>
            <a:pPr marL="0" indent="0" algn="ctr">
              <a:spcBef>
                <a:spcPts val="300"/>
              </a:spcBef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双核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4</a:t>
            </a:r>
            <a:r>
              <a:rPr lang="zh-CN" altLang="zh-CN" sz="2400" dirty="0" smtClean="0">
                <a:solidFill>
                  <a:srgbClr val="0000FF"/>
                </a:solidFill>
              </a:rPr>
              <a:t>线程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处理器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系统中的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zh-CN" altLang="zh-CN" sz="2400" dirty="0" smtClean="0">
                <a:solidFill>
                  <a:srgbClr val="0000FF"/>
                </a:solidFill>
              </a:rPr>
              <a:t>中断控制器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8259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23523"/>
              </p:ext>
            </p:extLst>
          </p:nvPr>
        </p:nvGraphicFramePr>
        <p:xfrm>
          <a:off x="1691600" y="583803"/>
          <a:ext cx="6828643" cy="602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Visio" r:id="rId3" imgW="3732990" imgH="3291321" progId="Visio.Drawing.11">
                  <p:embed/>
                </p:oleObj>
              </mc:Choice>
              <mc:Fallback>
                <p:oleObj name="Visio" r:id="rId3" imgW="3732990" imgH="329132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00" y="583803"/>
                        <a:ext cx="6828643" cy="6021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703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2. Local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89"/>
          </a:xfrm>
        </p:spPr>
        <p:txBody>
          <a:bodyPr/>
          <a:lstStyle/>
          <a:p>
            <a:r>
              <a:rPr lang="zh-CN" altLang="en-US" dirty="0"/>
              <a:t>在双核</a:t>
            </a:r>
            <a:r>
              <a:rPr lang="en-US" altLang="zh-CN" dirty="0"/>
              <a:t>4</a:t>
            </a:r>
            <a:r>
              <a:rPr lang="zh-CN" altLang="en-US" dirty="0"/>
              <a:t>线程处理器系统中，每个逻辑内核（逻辑处理器）都有其本地</a:t>
            </a:r>
            <a:r>
              <a:rPr lang="en-US" altLang="zh-CN" dirty="0"/>
              <a:t>APIC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处理器内核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00FF"/>
                </a:solidFill>
              </a:rPr>
              <a:t>逻辑内核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BSP</a:t>
            </a:r>
            <a:r>
              <a:rPr lang="zh-CN" altLang="en-US" dirty="0"/>
              <a:t>（引导处理器，其</a:t>
            </a:r>
            <a:r>
              <a:rPr lang="en-US" altLang="zh-CN" dirty="0"/>
              <a:t>APIC ID</a:t>
            </a:r>
            <a:r>
              <a:rPr lang="zh-CN" altLang="en-US" dirty="0"/>
              <a:t>为</a:t>
            </a:r>
            <a:r>
              <a:rPr lang="en-US" altLang="zh-CN" dirty="0"/>
              <a:t>00H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BSP</a:t>
            </a:r>
            <a:r>
              <a:rPr lang="zh-CN" altLang="en-US" dirty="0"/>
              <a:t>的本地</a:t>
            </a:r>
            <a:r>
              <a:rPr lang="en-US" altLang="zh-CN" dirty="0"/>
              <a:t>APIC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8000"/>
                </a:solidFill>
              </a:rPr>
              <a:t>LINT0</a:t>
            </a:r>
            <a:r>
              <a:rPr lang="zh-CN" altLang="en-US" dirty="0"/>
              <a:t>引脚连接到芯片组中的</a:t>
            </a:r>
            <a:r>
              <a:rPr lang="en-US" altLang="zh-CN" dirty="0"/>
              <a:t>8259</a:t>
            </a:r>
            <a:r>
              <a:rPr lang="zh-CN" altLang="en-US" dirty="0"/>
              <a:t>兼容中断控制器的</a:t>
            </a:r>
            <a:r>
              <a:rPr lang="en-US" altLang="zh-CN" dirty="0">
                <a:solidFill>
                  <a:srgbClr val="008000"/>
                </a:solidFill>
              </a:rPr>
              <a:t>INTR</a:t>
            </a:r>
            <a:r>
              <a:rPr lang="zh-CN" altLang="en-US" dirty="0"/>
              <a:t>接口；</a:t>
            </a:r>
            <a:r>
              <a:rPr lang="en-US" altLang="zh-CN" dirty="0">
                <a:solidFill>
                  <a:srgbClr val="990099"/>
                </a:solidFill>
              </a:rPr>
              <a:t>LINT1</a:t>
            </a:r>
            <a:r>
              <a:rPr lang="zh-CN" altLang="en-US" dirty="0"/>
              <a:t>引脚连接到芯片组的</a:t>
            </a:r>
            <a:r>
              <a:rPr lang="en-US" altLang="zh-CN" dirty="0">
                <a:solidFill>
                  <a:srgbClr val="990099"/>
                </a:solidFill>
              </a:rPr>
              <a:t>NMI</a:t>
            </a:r>
            <a:r>
              <a:rPr lang="zh-CN" altLang="en-US" dirty="0"/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/>
              <a:t>BSP</a:t>
            </a:r>
            <a:r>
              <a:rPr lang="zh-CN" altLang="en-US" dirty="0"/>
              <a:t>之外的其他</a:t>
            </a:r>
            <a:r>
              <a:rPr lang="en-US" altLang="zh-CN" dirty="0"/>
              <a:t>3</a:t>
            </a:r>
            <a:r>
              <a:rPr lang="zh-CN" altLang="en-US" dirty="0"/>
              <a:t>个逻辑处理器的</a:t>
            </a:r>
            <a:r>
              <a:rPr lang="en-US" altLang="zh-CN" dirty="0"/>
              <a:t>LINT0</a:t>
            </a:r>
            <a:r>
              <a:rPr lang="zh-CN" altLang="en-US" dirty="0"/>
              <a:t>、</a:t>
            </a:r>
            <a:r>
              <a:rPr lang="en-US" altLang="zh-CN" dirty="0"/>
              <a:t>LINT1</a:t>
            </a:r>
            <a:r>
              <a:rPr lang="zh-CN" altLang="en-US" dirty="0"/>
              <a:t>引脚被忽略，它们接收不到来自外部</a:t>
            </a:r>
            <a:r>
              <a:rPr lang="en-US" altLang="zh-CN" dirty="0"/>
              <a:t>8259</a:t>
            </a:r>
            <a:r>
              <a:rPr lang="zh-CN" altLang="en-US" dirty="0"/>
              <a:t>中断控制器和</a:t>
            </a:r>
            <a:r>
              <a:rPr lang="en-US" altLang="zh-CN" dirty="0"/>
              <a:t>NMI</a:t>
            </a:r>
            <a:r>
              <a:rPr lang="zh-CN" altLang="en-US" dirty="0"/>
              <a:t>接口的中断请求，只能接收来自</a:t>
            </a:r>
            <a:r>
              <a:rPr lang="en-US" altLang="zh-CN" dirty="0">
                <a:solidFill>
                  <a:srgbClr val="FF0066"/>
                </a:solidFill>
              </a:rPr>
              <a:t>I/O APIC</a:t>
            </a:r>
            <a:r>
              <a:rPr lang="zh-CN" altLang="en-US" dirty="0"/>
              <a:t>的中断消息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，</a:t>
            </a:r>
            <a:r>
              <a:rPr lang="en-US" altLang="zh-CN" dirty="0"/>
              <a:t>8259</a:t>
            </a:r>
            <a:r>
              <a:rPr lang="zh-CN" altLang="en-US" dirty="0"/>
              <a:t>中断控制器不适合多处理器环境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多处理器环境下管理外部中断源，推荐使用</a:t>
            </a:r>
            <a:r>
              <a:rPr lang="en-US" altLang="zh-CN" dirty="0"/>
              <a:t>I/O APIC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4937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651"/>
            <a:ext cx="8362950" cy="25923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APIC</a:t>
            </a:r>
            <a:r>
              <a:rPr lang="zh-CN" altLang="zh-CN" dirty="0"/>
              <a:t>分为</a:t>
            </a:r>
            <a:r>
              <a:rPr lang="zh-CN" altLang="zh-CN" dirty="0">
                <a:solidFill>
                  <a:srgbClr val="FF0000"/>
                </a:solidFill>
              </a:rPr>
              <a:t>本地</a:t>
            </a:r>
            <a:r>
              <a:rPr lang="en-US" altLang="zh-CN" dirty="0">
                <a:solidFill>
                  <a:srgbClr val="FF0000"/>
                </a:solidFill>
              </a:rPr>
              <a:t>APIC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I/O APIC</a:t>
            </a:r>
            <a:r>
              <a:rPr lang="zh-CN" altLang="zh-CN" dirty="0"/>
              <a:t>两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本地</a:t>
            </a:r>
            <a:r>
              <a:rPr lang="en-US" altLang="zh-CN" dirty="0"/>
              <a:t>APIC</a:t>
            </a:r>
            <a:r>
              <a:rPr lang="zh-CN" altLang="zh-CN" dirty="0"/>
              <a:t>位于</a:t>
            </a:r>
            <a:r>
              <a:rPr lang="zh-CN" altLang="zh-CN" dirty="0">
                <a:solidFill>
                  <a:srgbClr val="0000FF"/>
                </a:solidFill>
              </a:rPr>
              <a:t>处理器</a:t>
            </a:r>
            <a:r>
              <a:rPr lang="zh-CN" altLang="zh-CN" dirty="0" smtClean="0">
                <a:solidFill>
                  <a:srgbClr val="0000FF"/>
                </a:solidFill>
              </a:rPr>
              <a:t>内部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 </a:t>
            </a:r>
            <a:r>
              <a:rPr lang="en-US" altLang="zh-CN" dirty="0"/>
              <a:t>APIC</a:t>
            </a:r>
            <a:r>
              <a:rPr lang="zh-CN" altLang="zh-CN" dirty="0"/>
              <a:t>位于主板的</a:t>
            </a:r>
            <a:r>
              <a:rPr lang="zh-CN" altLang="zh-CN" dirty="0">
                <a:solidFill>
                  <a:srgbClr val="0000FF"/>
                </a:solidFill>
              </a:rPr>
              <a:t>芯片组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en-US" altLang="zh-CN" dirty="0"/>
              <a:t>APIC</a:t>
            </a:r>
            <a:r>
              <a:rPr lang="zh-CN" altLang="zh-CN" dirty="0"/>
              <a:t>发送</a:t>
            </a:r>
            <a:r>
              <a:rPr lang="zh-CN" altLang="zh-CN" dirty="0">
                <a:solidFill>
                  <a:srgbClr val="FF0000"/>
                </a:solidFill>
              </a:rPr>
              <a:t>中断消息</a:t>
            </a:r>
            <a:r>
              <a:rPr lang="zh-CN" altLang="zh-CN" dirty="0"/>
              <a:t>从</a:t>
            </a:r>
            <a:r>
              <a:rPr lang="en-US" altLang="zh-CN" dirty="0"/>
              <a:t>PCI</a:t>
            </a:r>
            <a:r>
              <a:rPr lang="zh-CN" altLang="zh-CN" dirty="0"/>
              <a:t>桥通过</a:t>
            </a:r>
            <a:r>
              <a:rPr lang="zh-CN" altLang="zh-CN" dirty="0">
                <a:solidFill>
                  <a:srgbClr val="0000FF"/>
                </a:solidFill>
              </a:rPr>
              <a:t>系统总线</a:t>
            </a:r>
            <a:r>
              <a:rPr lang="zh-CN" altLang="zh-CN" dirty="0"/>
              <a:t>到达指定处理器的</a:t>
            </a:r>
            <a:r>
              <a:rPr lang="zh-CN" altLang="zh-CN" dirty="0">
                <a:solidFill>
                  <a:srgbClr val="0000FF"/>
                </a:solidFill>
              </a:rPr>
              <a:t>本地</a:t>
            </a:r>
            <a:r>
              <a:rPr lang="en-US" altLang="zh-CN" dirty="0">
                <a:solidFill>
                  <a:srgbClr val="0000FF"/>
                </a:solidFill>
              </a:rPr>
              <a:t>APIC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27</a:t>
            </a:fld>
            <a:endParaRPr lang="en-US" altLang="zh-CN" dirty="0"/>
          </a:p>
        </p:txBody>
      </p:sp>
      <p:sp>
        <p:nvSpPr>
          <p:cNvPr id="5" name="动作按钮: 自定义 4">
            <a:hlinkClick r:id="rId2" action="ppaction://hlinksldjump" highlightClick="1"/>
          </p:cNvPr>
          <p:cNvSpPr/>
          <p:nvPr/>
        </p:nvSpPr>
        <p:spPr bwMode="auto">
          <a:xfrm>
            <a:off x="6084210" y="5301260"/>
            <a:ext cx="2591920" cy="864120"/>
          </a:xfrm>
          <a:prstGeom prst="actionButtonBlan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多处理器环境下</a:t>
            </a:r>
            <a:r>
              <a:rPr lang="zh-CN" altLang="en-US" sz="2400" dirty="0" smtClean="0">
                <a:solidFill>
                  <a:schemeClr val="bg2"/>
                </a:solidFill>
              </a:rPr>
              <a:t>的</a:t>
            </a:r>
            <a:r>
              <a:rPr lang="en-US" altLang="zh-CN" sz="2400" dirty="0" smtClean="0">
                <a:solidFill>
                  <a:schemeClr val="bg2"/>
                </a:solidFill>
              </a:rPr>
              <a:t/>
            </a:r>
            <a:br>
              <a:rPr lang="en-US" altLang="zh-CN" sz="2400" dirty="0" smtClean="0">
                <a:solidFill>
                  <a:schemeClr val="bg2"/>
                </a:solidFill>
              </a:rPr>
            </a:br>
            <a:r>
              <a:rPr lang="en-US" altLang="zh-CN" sz="2400" dirty="0" smtClean="0">
                <a:solidFill>
                  <a:schemeClr val="bg2"/>
                </a:solidFill>
              </a:rPr>
              <a:t>APIC</a:t>
            </a:r>
            <a:r>
              <a:rPr lang="zh-CN" altLang="en-US" sz="2400" dirty="0">
                <a:solidFill>
                  <a:schemeClr val="bg2"/>
                </a:solidFill>
              </a:rPr>
              <a:t>结构图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706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265" y="1134558"/>
            <a:ext cx="8730355" cy="5571041"/>
          </a:xfrm>
        </p:spPr>
        <p:txBody>
          <a:bodyPr/>
          <a:lstStyle/>
          <a:p>
            <a:r>
              <a:rPr lang="zh-CN" altLang="zh-CN" sz="2400" dirty="0"/>
              <a:t>两片</a:t>
            </a:r>
            <a:r>
              <a:rPr lang="en-US" altLang="zh-CN" sz="2400" dirty="0"/>
              <a:t>8259</a:t>
            </a:r>
            <a:r>
              <a:rPr lang="zh-CN" altLang="zh-CN" sz="2400" dirty="0"/>
              <a:t>级联，可以支持</a:t>
            </a:r>
            <a:r>
              <a:rPr lang="en-US" altLang="zh-CN" sz="2400" dirty="0">
                <a:solidFill>
                  <a:srgbClr val="0000FF"/>
                </a:solidFill>
              </a:rPr>
              <a:t>15</a:t>
            </a:r>
            <a:r>
              <a:rPr lang="zh-CN" altLang="zh-CN" sz="2400" dirty="0">
                <a:solidFill>
                  <a:srgbClr val="0000FF"/>
                </a:solidFill>
              </a:rPr>
              <a:t>个</a:t>
            </a:r>
            <a:r>
              <a:rPr lang="zh-CN" altLang="zh-CN" sz="2400" dirty="0"/>
              <a:t>中断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每个</a:t>
            </a:r>
            <a:r>
              <a:rPr lang="en-US" altLang="zh-CN" sz="2400" dirty="0"/>
              <a:t>I/O APIC</a:t>
            </a:r>
            <a:r>
              <a:rPr lang="zh-CN" altLang="zh-CN" sz="2400" dirty="0"/>
              <a:t>支持多达</a:t>
            </a:r>
            <a:r>
              <a:rPr lang="en-US" altLang="zh-CN" sz="2400" dirty="0">
                <a:solidFill>
                  <a:srgbClr val="0000FF"/>
                </a:solidFill>
              </a:rPr>
              <a:t>24</a:t>
            </a:r>
            <a:r>
              <a:rPr lang="zh-CN" altLang="zh-CN" sz="2400" dirty="0">
                <a:solidFill>
                  <a:srgbClr val="0000FF"/>
                </a:solidFill>
              </a:rPr>
              <a:t>个</a:t>
            </a:r>
            <a:r>
              <a:rPr lang="zh-CN" altLang="zh-CN" sz="2400" dirty="0"/>
              <a:t>中断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I/O APIC</a:t>
            </a:r>
            <a:r>
              <a:rPr lang="zh-CN" altLang="zh-CN" sz="2400" dirty="0"/>
              <a:t>中断传送协议中包含</a:t>
            </a:r>
            <a:r>
              <a:rPr lang="zh-CN" altLang="zh-CN" sz="2400" dirty="0">
                <a:solidFill>
                  <a:srgbClr val="FF0000"/>
                </a:solidFill>
              </a:rPr>
              <a:t>仲裁阶段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zh-CN" sz="2400" dirty="0" smtClean="0"/>
              <a:t>允许</a:t>
            </a:r>
            <a:r>
              <a:rPr lang="zh-CN" altLang="zh-CN" sz="2400" dirty="0"/>
              <a:t>系统中有多个</a:t>
            </a:r>
            <a:r>
              <a:rPr lang="en-US" altLang="zh-CN" sz="2400" dirty="0"/>
              <a:t>I/O APIC</a:t>
            </a:r>
            <a:r>
              <a:rPr lang="zh-CN" altLang="zh-CN" sz="2400" dirty="0"/>
              <a:t>同时工作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中断响应过程：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8259</a:t>
            </a:r>
            <a:r>
              <a:rPr lang="zh-CN" altLang="zh-CN" sz="2400" dirty="0"/>
              <a:t>的中断请求信号连接到处理器的</a:t>
            </a:r>
            <a:r>
              <a:rPr lang="en-US" altLang="zh-CN" sz="2400" dirty="0"/>
              <a:t>INTR</a:t>
            </a:r>
            <a:r>
              <a:rPr lang="zh-CN" altLang="zh-CN" sz="2400" dirty="0"/>
              <a:t>引脚（当开启本地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时，连接到本地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的</a:t>
            </a:r>
            <a:r>
              <a:rPr lang="en-US" altLang="zh-CN" sz="2400" dirty="0"/>
              <a:t>LINT0</a:t>
            </a:r>
            <a:r>
              <a:rPr lang="zh-CN" altLang="zh-CN" sz="2400" dirty="0"/>
              <a:t>引脚），在</a:t>
            </a:r>
            <a:r>
              <a:rPr lang="en-US" altLang="zh-CN" sz="2400" dirty="0"/>
              <a:t>BSP</a:t>
            </a:r>
            <a:r>
              <a:rPr lang="zh-CN" altLang="zh-CN" sz="2400" dirty="0"/>
              <a:t>处理器响应</a:t>
            </a:r>
            <a:r>
              <a:rPr lang="en-US" altLang="zh-CN" sz="2400" dirty="0"/>
              <a:t>8259</a:t>
            </a:r>
            <a:r>
              <a:rPr lang="zh-CN" altLang="zh-CN" sz="2400" dirty="0"/>
              <a:t>发来的中断请求时，需要两个</a:t>
            </a:r>
            <a:r>
              <a:rPr lang="zh-CN" altLang="zh-CN" sz="2400" dirty="0">
                <a:solidFill>
                  <a:srgbClr val="FF0000"/>
                </a:solidFill>
              </a:rPr>
              <a:t>中断</a:t>
            </a:r>
            <a:r>
              <a:rPr lang="zh-CN" altLang="zh-CN" sz="2400" dirty="0" smtClean="0">
                <a:solidFill>
                  <a:srgbClr val="FF0000"/>
                </a:solidFill>
              </a:rPr>
              <a:t>应答周期</a:t>
            </a:r>
            <a:r>
              <a:rPr lang="zh-CN" altLang="zh-CN" sz="2400" dirty="0"/>
              <a:t>，在第二个中断应答周期处理器取得</a:t>
            </a:r>
            <a:r>
              <a:rPr lang="en-US" altLang="zh-CN" sz="2400" dirty="0"/>
              <a:t>8259</a:t>
            </a:r>
            <a:r>
              <a:rPr lang="zh-CN" altLang="zh-CN" sz="2400" dirty="0"/>
              <a:t>提供的中断向量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I/O </a:t>
            </a:r>
            <a:r>
              <a:rPr lang="en-US" altLang="zh-CN" sz="2400" dirty="0"/>
              <a:t>APIC</a:t>
            </a:r>
            <a:r>
              <a:rPr lang="zh-CN" altLang="zh-CN" sz="2400" dirty="0"/>
              <a:t>通过写</a:t>
            </a:r>
            <a:r>
              <a:rPr lang="en-US" altLang="zh-CN" sz="2400" dirty="0"/>
              <a:t>I/O APIC</a:t>
            </a:r>
            <a:r>
              <a:rPr lang="zh-CN" altLang="zh-CN" sz="2400" dirty="0"/>
              <a:t>设备内存映射的寄存器，直接通过系统总线向目标处理器发送</a:t>
            </a:r>
            <a:r>
              <a:rPr lang="zh-CN" altLang="zh-CN" sz="2400" dirty="0">
                <a:solidFill>
                  <a:srgbClr val="FF0000"/>
                </a:solidFill>
              </a:rPr>
              <a:t>中断消息</a:t>
            </a:r>
            <a:r>
              <a:rPr lang="zh-CN" altLang="zh-CN" sz="2400" dirty="0"/>
              <a:t>（中断向量已经包含在内），无须处理器通过中断应答进行确认，中断响应速度更快，而且</a:t>
            </a:r>
            <a:r>
              <a:rPr lang="en-US" altLang="zh-CN" sz="2400" dirty="0">
                <a:solidFill>
                  <a:srgbClr val="0000FF"/>
                </a:solidFill>
              </a:rPr>
              <a:t>I/O APIC</a:t>
            </a:r>
            <a:r>
              <a:rPr lang="zh-CN" altLang="zh-CN" sz="2400" dirty="0"/>
              <a:t>中断消息可以发送到</a:t>
            </a:r>
            <a:r>
              <a:rPr lang="zh-CN" altLang="zh-CN" sz="2400" dirty="0">
                <a:solidFill>
                  <a:srgbClr val="0000FF"/>
                </a:solidFill>
              </a:rPr>
              <a:t>指定的目标处理器</a:t>
            </a:r>
            <a:r>
              <a:rPr lang="zh-CN" altLang="zh-CN" sz="2400" dirty="0"/>
              <a:t>（</a:t>
            </a:r>
            <a:r>
              <a:rPr lang="en-US" altLang="zh-CN" sz="2400" dirty="0">
                <a:solidFill>
                  <a:srgbClr val="008000"/>
                </a:solidFill>
              </a:rPr>
              <a:t>8259</a:t>
            </a:r>
            <a:r>
              <a:rPr lang="zh-CN" altLang="zh-CN" sz="2400" dirty="0"/>
              <a:t>的中断请求只能发送到</a:t>
            </a:r>
            <a:r>
              <a:rPr lang="en-US" altLang="zh-CN" sz="2400" dirty="0">
                <a:solidFill>
                  <a:srgbClr val="008000"/>
                </a:solidFill>
              </a:rPr>
              <a:t>BSP</a:t>
            </a:r>
            <a:r>
              <a:rPr lang="zh-CN" altLang="zh-CN" sz="2400" dirty="0">
                <a:solidFill>
                  <a:srgbClr val="008000"/>
                </a:solidFill>
              </a:rPr>
              <a:t>处理器</a:t>
            </a:r>
            <a:r>
              <a:rPr lang="zh-CN" altLang="zh-CN" sz="2400" dirty="0"/>
              <a:t>）。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6265" y="620609"/>
            <a:ext cx="851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APIC</a:t>
            </a:r>
            <a:r>
              <a:rPr lang="zh-CN" altLang="zh-CN" sz="240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对中断的处理与</a:t>
            </a:r>
            <a:r>
              <a:rPr lang="en-US" altLang="zh-CN" sz="2400" kern="1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8259</a:t>
            </a:r>
            <a:r>
              <a:rPr lang="zh-CN" altLang="zh-CN" sz="240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兼容类中断控制器有很大</a:t>
            </a:r>
            <a:r>
              <a:rPr lang="zh-CN" altLang="zh-CN" sz="2400" kern="1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不同</a:t>
            </a:r>
            <a:r>
              <a:rPr lang="zh-CN" altLang="en-US" sz="24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12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265" y="1134558"/>
            <a:ext cx="8513885" cy="5571041"/>
          </a:xfrm>
        </p:spPr>
        <p:txBody>
          <a:bodyPr/>
          <a:lstStyle/>
          <a:p>
            <a:r>
              <a:rPr lang="zh-CN" altLang="zh-CN" sz="2400" dirty="0" smtClean="0"/>
              <a:t>中断请求</a:t>
            </a:r>
            <a:r>
              <a:rPr lang="zh-CN" altLang="zh-CN" sz="2400" dirty="0"/>
              <a:t>的</a:t>
            </a:r>
            <a:r>
              <a:rPr lang="zh-CN" altLang="zh-CN" sz="2400" dirty="0" smtClean="0">
                <a:solidFill>
                  <a:srgbClr val="D60093"/>
                </a:solidFill>
              </a:rPr>
              <a:t>仲裁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I/O </a:t>
            </a:r>
            <a:r>
              <a:rPr lang="en-US" altLang="zh-CN" sz="2400" dirty="0">
                <a:solidFill>
                  <a:srgbClr val="FF0000"/>
                </a:solidFill>
              </a:rPr>
              <a:t>APIC</a:t>
            </a:r>
            <a:r>
              <a:rPr lang="zh-CN" altLang="zh-CN" sz="2400" dirty="0"/>
              <a:t>使用</a:t>
            </a:r>
            <a:r>
              <a:rPr lang="zh-CN" altLang="zh-CN" sz="2400" dirty="0">
                <a:solidFill>
                  <a:srgbClr val="0000FF"/>
                </a:solidFill>
              </a:rPr>
              <a:t>本地</a:t>
            </a:r>
            <a:r>
              <a:rPr lang="en-US" altLang="zh-CN" sz="2400" dirty="0">
                <a:solidFill>
                  <a:srgbClr val="0000FF"/>
                </a:solidFill>
              </a:rPr>
              <a:t>APIC</a:t>
            </a:r>
            <a:r>
              <a:rPr lang="zh-CN" altLang="zh-CN" sz="2400" dirty="0"/>
              <a:t>的中断请求寄存器（</a:t>
            </a:r>
            <a:r>
              <a:rPr lang="en-US" altLang="zh-CN" sz="2400" dirty="0"/>
              <a:t>IRR</a:t>
            </a:r>
            <a:r>
              <a:rPr lang="zh-CN" altLang="zh-CN" sz="2400" dirty="0"/>
              <a:t>）、在服务寄存器（</a:t>
            </a:r>
            <a:r>
              <a:rPr lang="en-US" altLang="zh-CN" sz="2400" dirty="0"/>
              <a:t>ISR</a:t>
            </a:r>
            <a:r>
              <a:rPr lang="zh-CN" altLang="zh-CN" sz="2400" dirty="0"/>
              <a:t>）、任务优先级寄存器（</a:t>
            </a:r>
            <a:r>
              <a:rPr lang="en-US" altLang="zh-CN" sz="2400" dirty="0"/>
              <a:t>TPR</a:t>
            </a:r>
            <a:r>
              <a:rPr lang="zh-CN" altLang="zh-CN" sz="2400" dirty="0"/>
              <a:t>）、处理器优先级寄存器（</a:t>
            </a:r>
            <a:r>
              <a:rPr lang="en-US" altLang="zh-CN" sz="2400" dirty="0"/>
              <a:t>PPR</a:t>
            </a:r>
            <a:r>
              <a:rPr lang="zh-CN" altLang="zh-CN" sz="2400" dirty="0"/>
              <a:t>），受本地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的制约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8259</a:t>
            </a:r>
            <a:r>
              <a:rPr lang="zh-CN" altLang="zh-CN" sz="2400" dirty="0"/>
              <a:t>使用控制器</a:t>
            </a:r>
            <a:r>
              <a:rPr lang="zh-CN" altLang="zh-CN" sz="2400" dirty="0">
                <a:solidFill>
                  <a:srgbClr val="0000FF"/>
                </a:solidFill>
              </a:rPr>
              <a:t>内部</a:t>
            </a:r>
            <a:r>
              <a:rPr lang="zh-CN" altLang="zh-CN" sz="2400" dirty="0"/>
              <a:t>的中断屏蔽寄存器（</a:t>
            </a:r>
            <a:r>
              <a:rPr lang="en-US" altLang="zh-CN" sz="2400" dirty="0"/>
              <a:t>IMR</a:t>
            </a:r>
            <a:r>
              <a:rPr lang="zh-CN" altLang="zh-CN" sz="2400" dirty="0"/>
              <a:t>）、中断请求寄存器（</a:t>
            </a:r>
            <a:r>
              <a:rPr lang="en-US" altLang="zh-CN" sz="2400" dirty="0"/>
              <a:t>IRR</a:t>
            </a:r>
            <a:r>
              <a:rPr lang="zh-CN" altLang="zh-CN" sz="2400" dirty="0"/>
              <a:t>）、在服务寄存器（</a:t>
            </a:r>
            <a:r>
              <a:rPr lang="en-US" altLang="zh-CN" sz="2400" dirty="0"/>
              <a:t>ISR</a:t>
            </a:r>
            <a:r>
              <a:rPr lang="zh-CN" altLang="zh-CN" sz="2400" dirty="0"/>
              <a:t>）仲裁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中断</a:t>
            </a:r>
            <a:r>
              <a:rPr lang="zh-CN" altLang="en-US" sz="2400" dirty="0" smtClean="0">
                <a:solidFill>
                  <a:srgbClr val="D60093"/>
                </a:solidFill>
              </a:rPr>
              <a:t>优先级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8259</a:t>
            </a:r>
            <a:r>
              <a:rPr lang="zh-CN" altLang="zh-CN" sz="2400" dirty="0"/>
              <a:t>的中断优先级按</a:t>
            </a:r>
            <a:r>
              <a:rPr lang="en-US" altLang="zh-CN" sz="2400" dirty="0"/>
              <a:t>IRQ</a:t>
            </a:r>
            <a:r>
              <a:rPr lang="zh-CN" altLang="zh-CN" sz="2400" dirty="0"/>
              <a:t>次序进行排序，在初始状态下，中断优先级从高到低的顺序是</a:t>
            </a:r>
            <a:r>
              <a:rPr lang="en-US" altLang="zh-CN" sz="2400" dirty="0"/>
              <a:t>IRQ0</a:t>
            </a:r>
            <a:r>
              <a:rPr lang="zh-CN" altLang="zh-CN" sz="2400" dirty="0"/>
              <a:t>，</a:t>
            </a:r>
            <a:r>
              <a:rPr lang="en-US" altLang="zh-CN" sz="2400" dirty="0"/>
              <a:t>IRQ1</a:t>
            </a:r>
            <a:r>
              <a:rPr lang="zh-CN" altLang="zh-CN" sz="2400" dirty="0"/>
              <a:t>，</a:t>
            </a:r>
            <a:r>
              <a:rPr lang="en-US" altLang="zh-CN" sz="2400" dirty="0"/>
              <a:t>IRQ8</a:t>
            </a:r>
            <a:r>
              <a:rPr lang="zh-CN" altLang="zh-CN" sz="2400" dirty="0"/>
              <a:t>～</a:t>
            </a:r>
            <a:r>
              <a:rPr lang="en-US" altLang="zh-CN" sz="2400" dirty="0"/>
              <a:t>IRQ15</a:t>
            </a:r>
            <a:r>
              <a:rPr lang="zh-CN" altLang="zh-CN" sz="2400" dirty="0"/>
              <a:t>，</a:t>
            </a:r>
            <a:r>
              <a:rPr lang="en-US" altLang="zh-CN" sz="2400" dirty="0"/>
              <a:t>IRQ3</a:t>
            </a:r>
            <a:r>
              <a:rPr lang="zh-CN" altLang="zh-CN" sz="2400" dirty="0"/>
              <a:t>～</a:t>
            </a:r>
            <a:r>
              <a:rPr lang="en-US" altLang="zh-CN" sz="2400" dirty="0"/>
              <a:t>IRQ7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由于</a:t>
            </a:r>
            <a:r>
              <a:rPr lang="zh-CN" altLang="zh-CN" sz="2400" dirty="0"/>
              <a:t>受到本地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的影响，</a:t>
            </a:r>
            <a:r>
              <a:rPr lang="en-US" altLang="zh-CN" sz="2400" dirty="0"/>
              <a:t>I/O APIC</a:t>
            </a:r>
            <a:r>
              <a:rPr lang="zh-CN" altLang="zh-CN" sz="2400" dirty="0"/>
              <a:t>的中断优先级次序是按</a:t>
            </a:r>
            <a:r>
              <a:rPr lang="en-US" altLang="zh-CN" sz="2400" dirty="0"/>
              <a:t>IRQ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0000FF"/>
                </a:solidFill>
              </a:rPr>
              <a:t>中断向量</a:t>
            </a:r>
            <a:r>
              <a:rPr lang="zh-CN" altLang="zh-CN" sz="2400" dirty="0"/>
              <a:t>大小来排序的，独立于</a:t>
            </a:r>
            <a:r>
              <a:rPr lang="en-US" altLang="zh-CN" sz="2400" dirty="0"/>
              <a:t>IRQ</a:t>
            </a:r>
            <a:r>
              <a:rPr lang="zh-CN" altLang="zh-CN" sz="2400" dirty="0"/>
              <a:t>号。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6265" y="620609"/>
            <a:ext cx="8513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kern="1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APIC</a:t>
            </a:r>
            <a:r>
              <a:rPr lang="zh-CN" altLang="zh-CN" sz="240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对中断的处理与</a:t>
            </a:r>
            <a:r>
              <a:rPr lang="en-US" altLang="zh-CN" sz="2400" kern="1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8259</a:t>
            </a:r>
            <a:r>
              <a:rPr lang="zh-CN" altLang="zh-CN" sz="2400" kern="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兼容类中断控制器有很大</a:t>
            </a:r>
            <a:r>
              <a:rPr lang="zh-CN" altLang="zh-CN" sz="2400" kern="1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不同</a:t>
            </a:r>
            <a:r>
              <a:rPr lang="zh-CN" altLang="en-US" sz="24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994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一、保护模式下的</a:t>
            </a:r>
            <a:r>
              <a:rPr lang="zh-CN" altLang="en-US" dirty="0" smtClean="0"/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1. </a:t>
            </a:r>
            <a:r>
              <a:rPr lang="zh-CN" altLang="en-US" dirty="0" smtClean="0">
                <a:solidFill>
                  <a:srgbClr val="FF6600"/>
                </a:solidFill>
              </a:rPr>
              <a:t>概述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89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中断</a:t>
            </a:r>
            <a:r>
              <a:rPr lang="zh-CN" altLang="zh-CN" dirty="0"/>
              <a:t>（</a:t>
            </a:r>
            <a:r>
              <a:rPr lang="en-US" altLang="zh-CN" dirty="0"/>
              <a:t>Interrupt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C00000"/>
                </a:solidFill>
              </a:rPr>
              <a:t>异常</a:t>
            </a:r>
            <a:r>
              <a:rPr lang="zh-CN" altLang="zh-CN" dirty="0"/>
              <a:t>（</a:t>
            </a:r>
            <a:r>
              <a:rPr lang="en-US" altLang="zh-CN" dirty="0"/>
              <a:t>Exception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指令执行引发的错误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故障</a:t>
            </a:r>
            <a:r>
              <a:rPr lang="zh-CN" altLang="zh-CN" dirty="0"/>
              <a:t>（</a:t>
            </a:r>
            <a:r>
              <a:rPr lang="en-US" altLang="zh-CN" dirty="0"/>
              <a:t>Faults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陷阱</a:t>
            </a:r>
            <a:r>
              <a:rPr lang="zh-CN" altLang="zh-CN" dirty="0"/>
              <a:t>（</a:t>
            </a:r>
            <a:r>
              <a:rPr lang="en-US" altLang="zh-CN" dirty="0"/>
              <a:t>Traps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/>
              <a:t>通常用于调试，比如单步中断指令</a:t>
            </a:r>
            <a:r>
              <a:rPr lang="en-US" altLang="zh-CN" dirty="0"/>
              <a:t>INT 3</a:t>
            </a:r>
            <a:r>
              <a:rPr lang="zh-CN" altLang="zh-CN" dirty="0"/>
              <a:t>和溢出检测指令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返回</a:t>
            </a:r>
            <a:r>
              <a:rPr lang="zh-CN" altLang="zh-CN" dirty="0" smtClean="0"/>
              <a:t>地址指向</a:t>
            </a:r>
            <a:r>
              <a:rPr lang="zh-CN" altLang="zh-CN" dirty="0"/>
              <a:t>陷阱截获指令的下一条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FF"/>
                </a:solidFill>
              </a:rPr>
              <a:t>终止</a:t>
            </a:r>
            <a:r>
              <a:rPr lang="zh-CN" altLang="zh-CN" dirty="0"/>
              <a:t>（</a:t>
            </a:r>
            <a:r>
              <a:rPr lang="en-US" altLang="zh-CN" dirty="0"/>
              <a:t>Aborts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/>
              <a:t>标志着最严重的错误，比如硬件错误、系统描述符表（</a:t>
            </a:r>
            <a:r>
              <a:rPr lang="en-US" altLang="zh-CN" dirty="0"/>
              <a:t>GDT</a:t>
            </a:r>
            <a:r>
              <a:rPr lang="zh-CN" altLang="zh-CN" dirty="0"/>
              <a:t>、</a:t>
            </a:r>
            <a:r>
              <a:rPr lang="en-US" altLang="zh-CN" dirty="0"/>
              <a:t>LDT</a:t>
            </a:r>
            <a:r>
              <a:rPr lang="zh-CN" altLang="zh-CN" dirty="0"/>
              <a:t>等）中的数据不一致或无效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无法</a:t>
            </a:r>
            <a:r>
              <a:rPr lang="zh-CN" altLang="zh-CN" dirty="0"/>
              <a:t>精确地报告引起错误的指令的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当</a:t>
            </a:r>
            <a:r>
              <a:rPr lang="zh-CN" altLang="zh-CN" dirty="0"/>
              <a:t>发生这种错误时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无法</a:t>
            </a:r>
            <a:r>
              <a:rPr lang="zh-CN" altLang="zh-CN" dirty="0" smtClean="0"/>
              <a:t>从</a:t>
            </a:r>
            <a:r>
              <a:rPr lang="zh-CN" altLang="zh-CN" dirty="0"/>
              <a:t>异常处理程序返回到当前的程序或任务继续</a:t>
            </a:r>
            <a:r>
              <a:rPr lang="zh-CN" altLang="zh-CN" dirty="0" smtClean="0"/>
              <a:t>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356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89"/>
          </a:xfrm>
        </p:spPr>
        <p:txBody>
          <a:bodyPr/>
          <a:lstStyle/>
          <a:p>
            <a:r>
              <a:rPr lang="en-US" altLang="zh-CN" dirty="0"/>
              <a:t>I/O APIC</a:t>
            </a:r>
            <a:r>
              <a:rPr lang="zh-CN" altLang="zh-CN" dirty="0"/>
              <a:t>的寄存器也是通过</a:t>
            </a:r>
            <a:r>
              <a:rPr lang="zh-CN" altLang="zh-CN" dirty="0">
                <a:solidFill>
                  <a:srgbClr val="0000FF"/>
                </a:solidFill>
              </a:rPr>
              <a:t>内存映射</a:t>
            </a:r>
            <a:r>
              <a:rPr lang="zh-CN" altLang="zh-CN" dirty="0"/>
              <a:t>方式映射到处理器物理内存地址空间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I/O </a:t>
            </a:r>
            <a:r>
              <a:rPr lang="en-US" altLang="zh-CN" dirty="0"/>
              <a:t>APIC</a:t>
            </a:r>
            <a:r>
              <a:rPr lang="zh-CN" altLang="zh-CN" dirty="0"/>
              <a:t>寄存器的访问方式有两种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直接访问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间接访问</a:t>
            </a:r>
            <a:endParaRPr lang="en-US" altLang="zh-CN" dirty="0" smtClean="0"/>
          </a:p>
          <a:p>
            <a:r>
              <a:rPr lang="en-US" altLang="zh-CN" dirty="0"/>
              <a:t>I/O APIC</a:t>
            </a:r>
            <a:r>
              <a:rPr lang="zh-CN" altLang="zh-CN" dirty="0"/>
              <a:t>可以直接访问的寄存器有三</a:t>
            </a:r>
            <a:r>
              <a:rPr lang="zh-CN" altLang="zh-CN" dirty="0" smtClean="0"/>
              <a:t>个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6477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091119"/>
              </p:ext>
            </p:extLst>
          </p:nvPr>
        </p:nvGraphicFramePr>
        <p:xfrm>
          <a:off x="395420" y="1052670"/>
          <a:ext cx="8353160" cy="4680650"/>
        </p:xfrm>
        <a:graphic>
          <a:graphicData uri="http://schemas.openxmlformats.org/drawingml/2006/table">
            <a:tbl>
              <a:tblPr firstRow="1" firstCol="1" bandRow="1"/>
              <a:tblGrid>
                <a:gridCol w="1728240"/>
                <a:gridCol w="1512210"/>
                <a:gridCol w="1512210"/>
                <a:gridCol w="720100"/>
                <a:gridCol w="2880400"/>
              </a:tblGrid>
              <a:tr h="43206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14696" marR="1469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默认地址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宽度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12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索引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Index Register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FEC00000H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为间接访问提供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位的寄存器索引值。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5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 Register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FEC00010H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通过数据寄存器对索引寄存器指定的间接寄存器进行读写。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432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14696" marR="14696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FEC00040H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在电平触发模式下，收到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消息后，本寄存器低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位即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EOI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消息包含的中断向量，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 APIC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据此清对应中断在</a:t>
                      </a:r>
                      <a:r>
                        <a:rPr lang="zh-CN" sz="2000" b="1" kern="100" dirty="0"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重定向表寄存器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中的</a:t>
                      </a:r>
                      <a:r>
                        <a:rPr lang="zh-CN" sz="2000" b="1" kern="100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远程中断返回位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Remote IRR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）。</a:t>
                      </a:r>
                    </a:p>
                  </a:txBody>
                  <a:tcPr marL="14696" marR="146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31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51963" y="548600"/>
            <a:ext cx="360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/>
              <a:t>I/O APIC</a:t>
            </a:r>
            <a:r>
              <a:rPr lang="zh-CN" altLang="zh-CN" sz="2400" kern="1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直接访问</a:t>
            </a:r>
            <a:r>
              <a:rPr lang="zh-CN" altLang="zh-CN" sz="2400" kern="100" dirty="0">
                <a:cs typeface="Times New Roman" panose="02020603050405020304" pitchFamily="18" charset="0"/>
              </a:rPr>
              <a:t>寄存器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23410" y="5694433"/>
            <a:ext cx="864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cs typeface="Times New Roman" panose="02020603050405020304" pitchFamily="18" charset="0"/>
              </a:rPr>
              <a:t>地址中的“</a:t>
            </a:r>
            <a:r>
              <a:rPr lang="en-US" altLang="zh-CN" sz="2400" kern="100" dirty="0">
                <a:solidFill>
                  <a:srgbClr val="0000FF"/>
                </a:solidFill>
              </a:rPr>
              <a:t>xx</a:t>
            </a:r>
            <a:r>
              <a:rPr lang="zh-CN" altLang="zh-CN" sz="2400" kern="100" dirty="0">
                <a:cs typeface="Times New Roman" panose="02020603050405020304" pitchFamily="18" charset="0"/>
              </a:rPr>
              <a:t>”表示它们是未确定的，由</a:t>
            </a:r>
            <a:r>
              <a:rPr lang="en-US" altLang="zh-CN" sz="2400" kern="100" dirty="0"/>
              <a:t>OIC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/>
              <a:t>Other interrupt controller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）控制器来决定。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3016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30"/>
            <a:ext cx="8362950" cy="1728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OIC</a:t>
            </a:r>
            <a:r>
              <a:rPr lang="zh-CN" altLang="zh-CN" dirty="0"/>
              <a:t>寄存器的地址位于</a:t>
            </a:r>
            <a:r>
              <a:rPr lang="en-US" altLang="zh-CN" dirty="0">
                <a:solidFill>
                  <a:srgbClr val="FF0000"/>
                </a:solidFill>
              </a:rPr>
              <a:t>RCBA</a:t>
            </a:r>
            <a:r>
              <a:rPr lang="zh-CN" altLang="zh-CN" dirty="0"/>
              <a:t>（</a:t>
            </a:r>
            <a:r>
              <a:rPr lang="en-US" altLang="zh-CN" dirty="0"/>
              <a:t>Root complex base address</a:t>
            </a:r>
            <a:r>
              <a:rPr lang="zh-CN" altLang="zh-CN" dirty="0"/>
              <a:t>）的</a:t>
            </a:r>
            <a:r>
              <a:rPr lang="en-US" altLang="zh-CN" dirty="0">
                <a:solidFill>
                  <a:srgbClr val="FF0000"/>
                </a:solidFill>
              </a:rPr>
              <a:t>31FEH</a:t>
            </a:r>
            <a:r>
              <a:rPr lang="zh-CN" altLang="zh-CN" dirty="0"/>
              <a:t>偏移量上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下面</a:t>
            </a:r>
            <a:r>
              <a:rPr lang="zh-CN" altLang="zh-CN" dirty="0"/>
              <a:t>代码可以获取</a:t>
            </a:r>
            <a:r>
              <a:rPr lang="en-US" altLang="zh-CN" dirty="0"/>
              <a:t>RCBA</a:t>
            </a:r>
            <a:r>
              <a:rPr lang="zh-CN" altLang="zh-CN" dirty="0"/>
              <a:t>地址：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69411"/>
              </p:ext>
            </p:extLst>
          </p:nvPr>
        </p:nvGraphicFramePr>
        <p:xfrm>
          <a:off x="294573" y="587919"/>
          <a:ext cx="8742047" cy="204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Visio" r:id="rId3" imgW="3989966" imgH="934969" progId="Visio.Drawing.11">
                  <p:embed/>
                </p:oleObj>
              </mc:Choice>
              <mc:Fallback>
                <p:oleObj name="Visio" r:id="rId3" imgW="3989966" imgH="9349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573" y="587919"/>
                        <a:ext cx="8742047" cy="2048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131800" y="2679295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0000FF"/>
                </a:solidFill>
              </a:rPr>
              <a:t>OIC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寄存器结构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779890" y="1052670"/>
            <a:ext cx="3024420" cy="43206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0391" y="1718648"/>
            <a:ext cx="227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默认为“</a:t>
            </a:r>
            <a:r>
              <a:rPr lang="en-US" altLang="zh-CN" sz="2400" dirty="0" smtClean="0">
                <a:solidFill>
                  <a:srgbClr val="FF0000"/>
                </a:solidFill>
              </a:rPr>
              <a:t>00H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5952392" y="1468315"/>
            <a:ext cx="563877" cy="481166"/>
          </a:xfrm>
          <a:custGeom>
            <a:avLst/>
            <a:gdLst>
              <a:gd name="connsiteX0" fmla="*/ 0 w 817685"/>
              <a:gd name="connsiteY0" fmla="*/ 0 h 457200"/>
              <a:gd name="connsiteX1" fmla="*/ 202223 w 817685"/>
              <a:gd name="connsiteY1" fmla="*/ 369277 h 457200"/>
              <a:gd name="connsiteX2" fmla="*/ 817685 w 817685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685" h="457200">
                <a:moveTo>
                  <a:pt x="0" y="0"/>
                </a:moveTo>
                <a:cubicBezTo>
                  <a:pt x="32971" y="146538"/>
                  <a:pt x="65942" y="293077"/>
                  <a:pt x="202223" y="369277"/>
                </a:cubicBezTo>
                <a:cubicBezTo>
                  <a:pt x="338504" y="445477"/>
                  <a:pt x="578094" y="451338"/>
                  <a:pt x="817685" y="45720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动作按钮: 上一张 11">
            <a:hlinkClick r:id="" action="ppaction://hlinkshowjump?jump=lastslideviewed" highlightClick="1"/>
          </p:cNvPr>
          <p:cNvSpPr/>
          <p:nvPr/>
        </p:nvSpPr>
        <p:spPr bwMode="auto">
          <a:xfrm>
            <a:off x="8388530" y="260560"/>
            <a:ext cx="514300" cy="50407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046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90" y="548600"/>
            <a:ext cx="8640760" cy="4464620"/>
          </a:xfrm>
          <a:solidFill>
            <a:srgbClr val="FFFFCC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得到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RCBA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地址，返回数据在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EAX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+mn-ea"/>
              </a:rPr>
              <a:t>get_RCBA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push 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edx</a:t>
            </a:r>
            <a:endParaRPr lang="en-US" altLang="zh-CN" sz="200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6600"/>
                </a:solidFill>
                <a:latin typeface="+mn-ea"/>
              </a:rPr>
              <a:t>dx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0cf8h</a:t>
            </a:r>
            <a:r>
              <a:rPr lang="en-US" altLang="zh-CN" sz="2000" dirty="0" smtClean="0">
                <a:latin typeface="+mn-ea"/>
              </a:rPr>
              <a:t>       </a:t>
            </a:r>
            <a:r>
              <a:rPr lang="en-US" altLang="zh-CN" sz="2000" dirty="0" smtClean="0">
                <a:solidFill>
                  <a:srgbClr val="008000"/>
                </a:solidFill>
                <a:latin typeface="+mn-ea"/>
              </a:rPr>
              <a:t>;CONFIG_ADDRESS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寄存器的接口地址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0CF8H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8000f8f0h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要写入地址寄存器的数据，允许位为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 smtClean="0">
                <a:latin typeface="+mn-ea"/>
              </a:rPr>
              <a:t>                    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;Bus#0,Device#31,Fuction#0,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F0H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out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dx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写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CONFIG_ADDRESS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6600"/>
                </a:solidFill>
                <a:latin typeface="+mn-ea"/>
              </a:rPr>
              <a:t>dx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0cfch</a:t>
            </a:r>
            <a:r>
              <a:rPr lang="en-US" altLang="zh-CN" sz="2000" dirty="0" smtClean="0">
                <a:latin typeface="+mn-ea"/>
              </a:rPr>
              <a:t>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;CONFIG_DATA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寄存器的接口地址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0CFCH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in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dirty="0" err="1" smtClean="0">
                <a:latin typeface="+mn-ea"/>
              </a:rPr>
              <a:t>,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dx</a:t>
            </a:r>
            <a:r>
              <a:rPr lang="en-US" altLang="zh-CN" sz="2000" dirty="0" smtClean="0">
                <a:latin typeface="+mn-ea"/>
              </a:rPr>
              <a:t>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读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CONFIG_DATA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即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PCI Bus#0,</a:t>
            </a:r>
            <a:endParaRPr lang="zh-CN" altLang="en-US" sz="200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+mn-ea"/>
              </a:rPr>
              <a:t>                    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;Device#31,Fuction#0,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F0H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and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0ffffc000h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只保留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bit31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～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bit14,bit13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～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bit0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清零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pop</a:t>
            </a: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solidFill>
                  <a:srgbClr val="FF6600"/>
                </a:solidFill>
                <a:latin typeface="+mn-ea"/>
              </a:rPr>
              <a:t>edx</a:t>
            </a:r>
            <a:endParaRPr lang="en-US" altLang="zh-CN" sz="200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+mn-ea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+mn-ea"/>
              </a:rPr>
              <a:t>ret</a:t>
            </a:r>
            <a:r>
              <a:rPr lang="en-US" altLang="zh-CN" sz="2000" dirty="0" smtClean="0">
                <a:latin typeface="+mn-ea"/>
              </a:rPr>
              <a:t>                 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返回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RCBA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地址在</a:t>
            </a:r>
            <a:r>
              <a:rPr lang="en-US" altLang="zh-CN" sz="2000" dirty="0">
                <a:solidFill>
                  <a:srgbClr val="008000"/>
                </a:solidFill>
                <a:latin typeface="+mn-ea"/>
              </a:rPr>
              <a:t>EAX</a:t>
            </a:r>
            <a:r>
              <a:rPr lang="zh-CN" altLang="en-US" sz="2000" dirty="0">
                <a:solidFill>
                  <a:srgbClr val="008000"/>
                </a:solidFill>
                <a:latin typeface="+mn-ea"/>
              </a:rPr>
              <a:t>寄存器中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latin typeface="+mn-ea"/>
              </a:rPr>
              <a:t>get_RCBA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ENDP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9390" y="5085230"/>
            <a:ext cx="86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cs typeface="Times New Roman" panose="02020603050405020304" pitchFamily="18" charset="0"/>
              </a:rPr>
              <a:t>子程序</a:t>
            </a:r>
            <a:r>
              <a:rPr lang="en-US" altLang="zh-CN" sz="2400" kern="100" dirty="0" err="1"/>
              <a:t>get_RCBA</a:t>
            </a:r>
            <a:r>
              <a:rPr lang="zh-CN" altLang="zh-CN" sz="2400" kern="100" dirty="0">
                <a:cs typeface="Times New Roman" panose="02020603050405020304" pitchFamily="18" charset="0"/>
              </a:rPr>
              <a:t>用来获得</a:t>
            </a:r>
            <a:r>
              <a:rPr lang="en-US" altLang="zh-CN" sz="2400" kern="100" dirty="0"/>
              <a:t>RCBA</a:t>
            </a:r>
            <a:r>
              <a:rPr lang="zh-CN" altLang="zh-CN" sz="2400" kern="100" dirty="0">
                <a:cs typeface="Times New Roman" panose="02020603050405020304" pitchFamily="18" charset="0"/>
              </a:rPr>
              <a:t>地址，</a:t>
            </a:r>
            <a:r>
              <a:rPr lang="en-US" altLang="zh-CN" sz="2400" kern="100" dirty="0"/>
              <a:t>RCBA</a:t>
            </a:r>
            <a:r>
              <a:rPr lang="zh-CN" altLang="zh-CN" sz="2400" kern="100" dirty="0">
                <a:cs typeface="Times New Roman" panose="02020603050405020304" pitchFamily="18" charset="0"/>
              </a:rPr>
              <a:t>寄存器位于</a:t>
            </a:r>
            <a:r>
              <a:rPr lang="en-US" altLang="zh-CN" sz="2400" kern="100" dirty="0"/>
              <a:t>PCI</a:t>
            </a:r>
            <a:r>
              <a:rPr lang="zh-CN" altLang="zh-CN" sz="2400" kern="100" dirty="0">
                <a:cs typeface="Times New Roman" panose="02020603050405020304" pitchFamily="18" charset="0"/>
              </a:rPr>
              <a:t>总线</a:t>
            </a:r>
            <a:r>
              <a:rPr lang="en-US" altLang="zh-CN" sz="2400" kern="100" dirty="0"/>
              <a:t>0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上的</a:t>
            </a:r>
            <a:r>
              <a:rPr lang="en-US" altLang="zh-CN" sz="2400" kern="100" dirty="0"/>
              <a:t>Device #31</a:t>
            </a:r>
            <a:r>
              <a:rPr lang="zh-CN" altLang="zh-CN" sz="2400" kern="100" dirty="0">
                <a:cs typeface="Times New Roman" panose="02020603050405020304" pitchFamily="18" charset="0"/>
              </a:rPr>
              <a:t>设备（</a:t>
            </a:r>
            <a:r>
              <a:rPr lang="en-US" altLang="zh-CN" sz="2400" kern="100" dirty="0"/>
              <a:t>LPC bridge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）。上述代码读取</a:t>
            </a:r>
            <a:r>
              <a:rPr lang="en-US" altLang="zh-CN" sz="2400" kern="100" dirty="0">
                <a:solidFill>
                  <a:srgbClr val="FF0066"/>
                </a:solidFill>
              </a:rPr>
              <a:t>PCI Bus #0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solidFill>
                  <a:srgbClr val="FF0066"/>
                </a:solidFill>
              </a:rPr>
              <a:t>Device #31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solidFill>
                  <a:srgbClr val="FF0066"/>
                </a:solidFill>
              </a:rPr>
              <a:t>Fuction</a:t>
            </a:r>
            <a:r>
              <a:rPr lang="en-US" altLang="zh-CN" sz="2400" kern="100" dirty="0">
                <a:solidFill>
                  <a:srgbClr val="FF0066"/>
                </a:solidFill>
              </a:rPr>
              <a:t> #0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solidFill>
                  <a:srgbClr val="FF0066"/>
                </a:solidFill>
                <a:cs typeface="Times New Roman" panose="02020603050405020304" pitchFamily="18" charset="0"/>
              </a:rPr>
              <a:t>偏移量为</a:t>
            </a:r>
            <a:r>
              <a:rPr lang="en-US" altLang="zh-CN" sz="2400" kern="100" dirty="0">
                <a:solidFill>
                  <a:srgbClr val="FF0066"/>
                </a:solidFill>
              </a:rPr>
              <a:t>F0H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寄存器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，即</a:t>
            </a:r>
            <a:r>
              <a:rPr lang="en-US" altLang="zh-CN" sz="2400" kern="100" dirty="0"/>
              <a:t>RCBA</a:t>
            </a:r>
            <a:r>
              <a:rPr lang="zh-CN" altLang="zh-CN" sz="2400" kern="100" dirty="0">
                <a:cs typeface="Times New Roman" panose="02020603050405020304" pitchFamily="18" charset="0"/>
              </a:rPr>
              <a:t>寄存器，其中第</a:t>
            </a:r>
            <a:r>
              <a:rPr lang="en-US" altLang="zh-CN" sz="2400" kern="100" dirty="0"/>
              <a:t>31</a:t>
            </a:r>
            <a:r>
              <a:rPr lang="zh-CN" altLang="zh-CN" sz="2400" kern="100" dirty="0"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/>
              <a:t>14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位是</a:t>
            </a:r>
            <a:r>
              <a:rPr lang="en-US" altLang="zh-CN" sz="2400" kern="100" dirty="0"/>
              <a:t>RCBA</a:t>
            </a:r>
            <a:r>
              <a:rPr lang="zh-CN" altLang="zh-CN" sz="2400" kern="100" dirty="0">
                <a:cs typeface="Times New Roman" panose="02020603050405020304" pitchFamily="18" charset="0"/>
              </a:rPr>
              <a:t>基地址。</a:t>
            </a:r>
            <a:endParaRPr lang="zh-CN" altLang="en-US" sz="2400" dirty="0"/>
          </a:p>
        </p:txBody>
      </p:sp>
      <p:sp>
        <p:nvSpPr>
          <p:cNvPr id="6" name="动作按钮: 信息 5">
            <a:hlinkClick r:id="rId2" action="ppaction://hlinksldjump" highlightClick="1"/>
          </p:cNvPr>
          <p:cNvSpPr/>
          <p:nvPr/>
        </p:nvSpPr>
        <p:spPr bwMode="auto">
          <a:xfrm>
            <a:off x="8234280" y="675202"/>
            <a:ext cx="442290" cy="43206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19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3160"/>
            <a:ext cx="8362950" cy="5040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将</a:t>
            </a:r>
            <a:r>
              <a:rPr lang="en-US" altLang="zh-CN" sz="2400" dirty="0"/>
              <a:t>OIC</a:t>
            </a:r>
            <a:r>
              <a:rPr lang="zh-CN" altLang="zh-CN" sz="2400" dirty="0"/>
              <a:t>寄存器的第</a:t>
            </a:r>
            <a:r>
              <a:rPr lang="en-US" altLang="zh-CN" sz="2400" dirty="0"/>
              <a:t>8</a:t>
            </a:r>
            <a:r>
              <a:rPr lang="zh-CN" altLang="zh-CN" sz="2400" dirty="0"/>
              <a:t>位置</a:t>
            </a:r>
            <a:r>
              <a:rPr lang="en-US" altLang="zh-CN" sz="2400" dirty="0"/>
              <a:t>1</a:t>
            </a:r>
            <a:r>
              <a:rPr lang="zh-CN" altLang="zh-CN" sz="2400" dirty="0"/>
              <a:t>可以开启</a:t>
            </a:r>
            <a:r>
              <a:rPr lang="en-US" altLang="zh-CN" sz="2400" dirty="0"/>
              <a:t>I/O APIC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34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410" y="995220"/>
            <a:ext cx="8425170" cy="417658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latin typeface="+mn-ea"/>
              </a:rPr>
              <a:t>enable_ioapic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+mn-ea"/>
              </a:rPr>
              <a:t>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eax</a:t>
            </a:r>
            <a:endParaRPr lang="en-US" altLang="zh-CN" sz="2000" kern="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edx</a:t>
            </a:r>
            <a:endParaRPr lang="en-US" altLang="zh-CN" sz="2000" kern="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call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 smtClean="0">
                <a:latin typeface="+mn-ea"/>
              </a:rPr>
              <a:t>get_RCBA</a:t>
            </a:r>
            <a:r>
              <a:rPr lang="en-US" altLang="zh-CN" sz="2000" kern="0" dirty="0" smtClean="0">
                <a:latin typeface="+mn-ea"/>
              </a:rPr>
              <a:t>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获取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RCBA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地址，在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EAX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寄存器。</a:t>
            </a:r>
            <a:endParaRPr lang="zh-CN" altLang="en-US" sz="2000" kern="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kern="0" dirty="0">
                <a:latin typeface="+mn-ea"/>
              </a:rPr>
              <a:t>         </a:t>
            </a:r>
            <a:r>
              <a:rPr lang="zh-CN" altLang="en-US" sz="2000" kern="0" dirty="0" smtClean="0">
                <a:latin typeface="+mn-ea"/>
              </a:rPr>
              <a:t>     </a:t>
            </a: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edx</a:t>
            </a:r>
            <a:r>
              <a:rPr lang="en-US" altLang="zh-CN" sz="2000" kern="0" dirty="0">
                <a:latin typeface="+mn-ea"/>
              </a:rPr>
              <a:t>,[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31FEh</a:t>
            </a:r>
            <a:r>
              <a:rPr lang="en-US" altLang="zh-CN" sz="2000" kern="0" dirty="0" smtClean="0">
                <a:latin typeface="+mn-ea"/>
              </a:rPr>
              <a:t>]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读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OIC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寄存器到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EDX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寄存器。</a:t>
            </a:r>
            <a:endParaRPr lang="zh-CN" altLang="en-US" sz="2000" kern="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kern="0" dirty="0">
                <a:latin typeface="+mn-ea"/>
              </a:rPr>
              <a:t>         </a:t>
            </a:r>
            <a:r>
              <a:rPr lang="zh-CN" altLang="en-US" sz="2000" kern="0" dirty="0" smtClean="0">
                <a:latin typeface="+mn-ea"/>
              </a:rPr>
              <a:t>     </a:t>
            </a: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bts</a:t>
            </a:r>
            <a:r>
              <a:rPr lang="en-US" altLang="zh-CN" sz="2000" kern="0" dirty="0">
                <a:latin typeface="+mn-ea"/>
              </a:rPr>
              <a:t>  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edx</a:t>
            </a:r>
            <a:r>
              <a:rPr lang="en-US" altLang="zh-CN" sz="2000" kern="0" dirty="0" smtClean="0">
                <a:latin typeface="+mn-ea"/>
              </a:rPr>
              <a:t>,</a:t>
            </a:r>
            <a:r>
              <a:rPr lang="en-US" altLang="zh-CN" sz="2000" kern="0" dirty="0" smtClean="0">
                <a:solidFill>
                  <a:srgbClr val="C00000"/>
                </a:solidFill>
                <a:latin typeface="+mn-ea"/>
              </a:rPr>
              <a:t>8</a:t>
            </a:r>
            <a:r>
              <a:rPr lang="en-US" altLang="zh-CN" sz="2000" kern="0" dirty="0" smtClean="0">
                <a:latin typeface="+mn-ea"/>
              </a:rPr>
              <a:t>   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EDX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寄存器第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8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位置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1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。</a:t>
            </a:r>
            <a:endParaRPr lang="en-US" altLang="zh-CN" sz="2000" kern="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and</a:t>
            </a:r>
            <a:r>
              <a:rPr lang="en-US" altLang="zh-CN" sz="2000" kern="0" dirty="0">
                <a:latin typeface="+mn-ea"/>
              </a:rPr>
              <a:t>  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edx</a:t>
            </a:r>
            <a:r>
              <a:rPr lang="en-US" altLang="zh-CN" sz="2000" kern="0" dirty="0" smtClean="0">
                <a:latin typeface="+mn-ea"/>
              </a:rPr>
              <a:t>,</a:t>
            </a:r>
            <a:r>
              <a:rPr lang="en-US" altLang="zh-CN" sz="2000" kern="0" dirty="0" smtClean="0">
                <a:solidFill>
                  <a:srgbClr val="C00000"/>
                </a:solidFill>
                <a:latin typeface="+mn-ea"/>
              </a:rPr>
              <a:t>0FFFFFF00h</a:t>
            </a:r>
            <a:r>
              <a:rPr lang="en-US" altLang="zh-CN" sz="2000" kern="0" dirty="0" smtClean="0">
                <a:latin typeface="+mn-ea"/>
              </a:rPr>
              <a:t>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设置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I/O</a:t>
            </a:r>
            <a:r>
              <a:rPr lang="en-US" altLang="zh-CN" sz="2000" kern="0" dirty="0">
                <a:solidFill>
                  <a:srgbClr val="008000"/>
                </a:solidFill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APIC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直接访问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寄存器的</a:t>
            </a:r>
            <a:endParaRPr lang="en-US" altLang="zh-CN" sz="2000" kern="0" dirty="0" smtClean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smtClean="0">
                <a:latin typeface="+mn-ea"/>
              </a:rPr>
              <a:t>                          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地址范围。</a:t>
            </a:r>
            <a:endParaRPr lang="zh-CN" altLang="en-US" sz="2000" kern="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kern="0" dirty="0">
                <a:latin typeface="+mn-ea"/>
              </a:rPr>
              <a:t>         </a:t>
            </a:r>
            <a:r>
              <a:rPr lang="zh-CN" altLang="en-US" sz="2000" kern="0" dirty="0" smtClean="0">
                <a:latin typeface="+mn-ea"/>
              </a:rPr>
              <a:t>     </a:t>
            </a: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 [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kern="0" dirty="0">
                <a:latin typeface="+mn-ea"/>
              </a:rPr>
              <a:t>+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31FEh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edx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EDX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寄存器内容写回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OIC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寄存器。</a:t>
            </a:r>
            <a:endParaRPr lang="zh-CN" altLang="en-US" sz="2000" kern="0" dirty="0">
              <a:solidFill>
                <a:srgbClr val="008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kern="0" dirty="0">
                <a:latin typeface="+mn-ea"/>
              </a:rPr>
              <a:t>         </a:t>
            </a:r>
            <a:r>
              <a:rPr lang="zh-CN" altLang="en-US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pop</a:t>
            </a:r>
            <a:r>
              <a:rPr lang="en-US" altLang="zh-CN" sz="2000" kern="0" dirty="0">
                <a:latin typeface="+mn-ea"/>
              </a:rPr>
              <a:t> 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edx</a:t>
            </a:r>
            <a:endParaRPr lang="en-US" altLang="zh-CN" sz="2000" kern="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pop</a:t>
            </a:r>
            <a:r>
              <a:rPr lang="en-US" altLang="zh-CN" sz="2000" kern="0" dirty="0">
                <a:latin typeface="+mn-ea"/>
              </a:rPr>
              <a:t> 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eax</a:t>
            </a:r>
            <a:endParaRPr lang="en-US" altLang="zh-CN" sz="2000" kern="0" dirty="0">
              <a:solidFill>
                <a:srgbClr val="FF66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latin typeface="+mn-ea"/>
              </a:rPr>
              <a:t>         </a:t>
            </a:r>
            <a:r>
              <a:rPr lang="en-US" altLang="zh-CN" sz="2000" kern="0" dirty="0" smtClean="0">
                <a:latin typeface="+mn-ea"/>
              </a:rPr>
              <a:t>     </a:t>
            </a: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ret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latin typeface="+mn-ea"/>
              </a:rPr>
              <a:t>enable_ioapic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ENDP</a:t>
            </a:r>
            <a:endParaRPr lang="en-US" altLang="zh-CN" sz="20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410" y="5171800"/>
            <a:ext cx="84967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cs typeface="Times New Roman" panose="02020603050405020304" pitchFamily="18" charset="0"/>
              </a:rPr>
              <a:t>上述代码在打开</a:t>
            </a:r>
            <a:r>
              <a:rPr lang="en-US" altLang="zh-CN" sz="2400" kern="100" dirty="0"/>
              <a:t>I/O APIC</a:t>
            </a:r>
            <a:r>
              <a:rPr lang="zh-CN" altLang="zh-CN" sz="2400" kern="100" dirty="0">
                <a:cs typeface="Times New Roman" panose="02020603050405020304" pitchFamily="18" charset="0"/>
              </a:rPr>
              <a:t>后，将</a:t>
            </a:r>
            <a:r>
              <a:rPr lang="en-US" altLang="zh-CN" sz="2400" kern="100" dirty="0"/>
              <a:t>I/O APIC</a:t>
            </a:r>
            <a:r>
              <a:rPr lang="zh-CN" altLang="zh-CN" sz="2400" kern="100" dirty="0">
                <a:cs typeface="Times New Roman" panose="02020603050405020304" pitchFamily="18" charset="0"/>
              </a:rPr>
              <a:t>直接访问寄存器的地址范围设置为默认值，即：</a:t>
            </a:r>
            <a:r>
              <a:rPr lang="zh-CN" altLang="zh-CN" sz="2400" kern="100" dirty="0">
                <a:solidFill>
                  <a:srgbClr val="990099"/>
                </a:solidFill>
                <a:cs typeface="Times New Roman" panose="02020603050405020304" pitchFamily="18" charset="0"/>
              </a:rPr>
              <a:t>索引寄存器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的地址为</a:t>
            </a:r>
            <a:r>
              <a:rPr lang="en-US" altLang="zh-CN" sz="2400" kern="100" dirty="0">
                <a:solidFill>
                  <a:srgbClr val="0000FF"/>
                </a:solidFill>
              </a:rPr>
              <a:t>FEC00000H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990099"/>
                </a:solidFill>
                <a:cs typeface="Times New Roman" panose="02020603050405020304" pitchFamily="18" charset="0"/>
              </a:rPr>
              <a:t>数据寄存器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的地址为</a:t>
            </a:r>
            <a:r>
              <a:rPr lang="en-US" altLang="zh-CN" sz="2400" kern="100" dirty="0">
                <a:solidFill>
                  <a:srgbClr val="0000FF"/>
                </a:solidFill>
              </a:rPr>
              <a:t>FEC00010H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990099"/>
                </a:solidFill>
              </a:rPr>
              <a:t>EOI</a:t>
            </a:r>
            <a:r>
              <a:rPr lang="zh-CN" altLang="zh-CN" sz="2400" kern="100" dirty="0">
                <a:solidFill>
                  <a:srgbClr val="990099"/>
                </a:solidFill>
                <a:cs typeface="Times New Roman" panose="02020603050405020304" pitchFamily="18" charset="0"/>
              </a:rPr>
              <a:t>寄存器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的地址为</a:t>
            </a:r>
            <a:r>
              <a:rPr lang="en-US" altLang="zh-CN" sz="2400" kern="100" dirty="0">
                <a:solidFill>
                  <a:srgbClr val="0000FF"/>
                </a:solidFill>
              </a:rPr>
              <a:t>FEC00040H</a:t>
            </a:r>
            <a:r>
              <a:rPr lang="zh-CN" altLang="zh-CN" sz="2400" kern="100" dirty="0"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8" name="动作按钮: 信息 7">
            <a:hlinkClick r:id="rId2" action="ppaction://hlinksldjump" highlightClick="1"/>
          </p:cNvPr>
          <p:cNvSpPr/>
          <p:nvPr/>
        </p:nvSpPr>
        <p:spPr bwMode="auto">
          <a:xfrm>
            <a:off x="8100490" y="1196690"/>
            <a:ext cx="432060" cy="43206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004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PCI</a:t>
            </a:r>
            <a:r>
              <a:rPr lang="zh-CN" altLang="en-US" dirty="0" smtClean="0"/>
              <a:t>设备配置空间的方法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35</a:t>
            </a:fld>
            <a:endParaRPr lang="en-US" altLang="zh-CN" dirty="0"/>
          </a:p>
        </p:txBody>
      </p:sp>
      <p:sp>
        <p:nvSpPr>
          <p:cNvPr id="5" name="动作按钮: 上一张 4">
            <a:hlinkClick r:id="" action="ppaction://hlinkshowjump?jump=lastslideviewed" highlightClick="1"/>
          </p:cNvPr>
          <p:cNvSpPr/>
          <p:nvPr/>
        </p:nvSpPr>
        <p:spPr bwMode="auto">
          <a:xfrm>
            <a:off x="8388530" y="260560"/>
            <a:ext cx="514300" cy="50407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457200" y="836640"/>
            <a:ext cx="8362950" cy="532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zh-CN" sz="2400" kern="0" dirty="0" smtClean="0"/>
              <a:t>Intel x86 </a:t>
            </a:r>
            <a:r>
              <a:rPr lang="zh-CN" altLang="en-US" sz="2400" kern="0" dirty="0" smtClean="0"/>
              <a:t>处理器在</a:t>
            </a:r>
            <a:r>
              <a:rPr lang="en-US" altLang="zh-CN" sz="2400" kern="0" dirty="0" smtClean="0"/>
              <a:t>I/O</a:t>
            </a:r>
            <a:r>
              <a:rPr lang="zh-CN" altLang="en-US" sz="2400" kern="0" dirty="0" smtClean="0"/>
              <a:t>地址空间定义了两个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32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位</a:t>
            </a:r>
            <a:r>
              <a:rPr lang="zh-CN" altLang="en-US" sz="2400" kern="0" dirty="0" smtClean="0"/>
              <a:t>的寄存器，通过这两个</a:t>
            </a:r>
            <a:r>
              <a:rPr lang="en-US" altLang="zh-CN" sz="2400" kern="0" dirty="0" smtClean="0"/>
              <a:t>I/O</a:t>
            </a:r>
            <a:r>
              <a:rPr lang="zh-CN" altLang="en-US" sz="2400" kern="0" dirty="0" smtClean="0"/>
              <a:t>端口访问</a:t>
            </a:r>
            <a:r>
              <a:rPr lang="en-US" altLang="zh-CN" sz="2400" kern="0" dirty="0" smtClean="0">
                <a:solidFill>
                  <a:srgbClr val="CC0099"/>
                </a:solidFill>
              </a:rPr>
              <a:t>PCI</a:t>
            </a:r>
            <a:r>
              <a:rPr lang="zh-CN" altLang="en-US" sz="2400" kern="0" dirty="0" smtClean="0"/>
              <a:t>设备的</a:t>
            </a:r>
            <a:r>
              <a:rPr lang="zh-CN" altLang="en-US" sz="2400" kern="0" dirty="0" smtClean="0">
                <a:solidFill>
                  <a:srgbClr val="CC0099"/>
                </a:solidFill>
              </a:rPr>
              <a:t>配置空间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 marL="360362" lvl="1" indent="0"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sz="2400" kern="0" dirty="0" smtClean="0">
                <a:solidFill>
                  <a:srgbClr val="008000"/>
                </a:solidFill>
              </a:rPr>
              <a:t>①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CONFIG_ADDRESS</a:t>
            </a:r>
            <a:r>
              <a:rPr lang="zh-CN" altLang="en-US" sz="2400" kern="0" dirty="0" smtClean="0"/>
              <a:t>寄存器，接口地址为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0CF8H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endParaRPr lang="en-US" altLang="zh-CN" kern="0" dirty="0" smtClean="0">
              <a:solidFill>
                <a:srgbClr val="0000FF"/>
              </a:solidFill>
            </a:endParaRPr>
          </a:p>
          <a:p>
            <a:pPr lvl="2">
              <a:spcBef>
                <a:spcPts val="300"/>
              </a:spcBef>
            </a:pPr>
            <a:r>
              <a:rPr lang="zh-CN" altLang="en-US" kern="0" dirty="0" smtClean="0">
                <a:solidFill>
                  <a:srgbClr val="0000FF"/>
                </a:solidFill>
              </a:rPr>
              <a:t>最高位</a:t>
            </a:r>
            <a:r>
              <a:rPr lang="zh-CN" altLang="en-US" kern="0" dirty="0" smtClean="0"/>
              <a:t>为</a:t>
            </a:r>
            <a:r>
              <a:rPr lang="zh-CN" altLang="en-US" kern="0" dirty="0" smtClean="0">
                <a:solidFill>
                  <a:srgbClr val="0000FF"/>
                </a:solidFill>
              </a:rPr>
              <a:t>允许位</a:t>
            </a:r>
            <a:r>
              <a:rPr lang="zh-CN" altLang="en-US" kern="0" dirty="0" smtClean="0"/>
              <a:t>，该位为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时，对</a:t>
            </a:r>
            <a:r>
              <a:rPr lang="en-US" altLang="zh-CN" kern="0" dirty="0" smtClean="0"/>
              <a:t>CONFIG_DATA</a:t>
            </a:r>
            <a:r>
              <a:rPr lang="zh-CN" altLang="en-US" kern="0" dirty="0" smtClean="0"/>
              <a:t>寄存器进行读写时将引发</a:t>
            </a:r>
            <a:r>
              <a:rPr lang="en-US" altLang="zh-CN" kern="0" dirty="0" smtClean="0"/>
              <a:t>PCI</a:t>
            </a:r>
            <a:r>
              <a:rPr lang="zh-CN" altLang="en-US" kern="0" dirty="0" smtClean="0"/>
              <a:t>总线的配置周期。</a:t>
            </a:r>
            <a:endParaRPr lang="en-US" altLang="zh-CN" kern="0" dirty="0" smtClean="0"/>
          </a:p>
          <a:p>
            <a:pPr marL="360362" lvl="1" indent="0"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sz="2400" kern="0" dirty="0" smtClean="0">
                <a:solidFill>
                  <a:srgbClr val="008000"/>
                </a:solidFill>
              </a:rPr>
              <a:t>②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CONFIG_DATA</a:t>
            </a:r>
            <a:r>
              <a:rPr lang="zh-CN" altLang="en-US" sz="2400" kern="0" dirty="0" smtClean="0"/>
              <a:t>寄存器，接口地址为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0CFCH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26784"/>
              </p:ext>
            </p:extLst>
          </p:nvPr>
        </p:nvGraphicFramePr>
        <p:xfrm>
          <a:off x="539552" y="2132784"/>
          <a:ext cx="820811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Visio" r:id="rId3" imgW="11572765" imgH="3076650" progId="Visio.Drawing.15">
                  <p:embed/>
                </p:oleObj>
              </mc:Choice>
              <mc:Fallback>
                <p:oleObj name="Visio" r:id="rId3" imgW="11572765" imgH="3076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132784"/>
                        <a:ext cx="8208110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316994" y="5726344"/>
            <a:ext cx="4503156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CC0099"/>
                </a:solidFill>
                <a:latin typeface="Times New Roman"/>
                <a:ea typeface="宋体"/>
              </a:rPr>
              <a:t>PCI </a:t>
            </a:r>
            <a:r>
              <a:rPr lang="zh-CN" altLang="en-US" sz="2400" kern="0" dirty="0">
                <a:solidFill>
                  <a:srgbClr val="CC0099"/>
                </a:solidFill>
                <a:latin typeface="Times New Roman"/>
                <a:ea typeface="宋体"/>
              </a:rPr>
              <a:t>配置</a:t>
            </a:r>
            <a:r>
              <a:rPr lang="zh-CN" altLang="en-US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空间的寄存器均为</a:t>
            </a:r>
            <a:r>
              <a:rPr lang="en-US" altLang="zh-CN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32</a:t>
            </a:r>
            <a:r>
              <a:rPr lang="zh-CN" altLang="en-US" sz="2400" kern="0" dirty="0" smtClean="0">
                <a:solidFill>
                  <a:srgbClr val="CC0099"/>
                </a:solidFill>
                <a:latin typeface="Times New Roman"/>
                <a:ea typeface="宋体"/>
              </a:rPr>
              <a:t>位</a:t>
            </a:r>
            <a:endParaRPr lang="zh-CN" altLang="en-US" dirty="0">
              <a:solidFill>
                <a:srgbClr val="CC0099"/>
              </a:solidFill>
            </a:endParaRPr>
          </a:p>
        </p:txBody>
      </p:sp>
      <p:sp>
        <p:nvSpPr>
          <p:cNvPr id="9" name="左大括号 8"/>
          <p:cNvSpPr/>
          <p:nvPr/>
        </p:nvSpPr>
        <p:spPr bwMode="auto">
          <a:xfrm rot="16200000">
            <a:off x="7590922" y="2529849"/>
            <a:ext cx="238249" cy="1991955"/>
          </a:xfrm>
          <a:prstGeom prst="leftBrace">
            <a:avLst>
              <a:gd name="adj1" fmla="val 37956"/>
              <a:gd name="adj2" fmla="val 94656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8593667" y="3644952"/>
            <a:ext cx="236347" cy="2074085"/>
          </a:xfrm>
          <a:custGeom>
            <a:avLst/>
            <a:gdLst>
              <a:gd name="connsiteX0" fmla="*/ 33866 w 313704"/>
              <a:gd name="connsiteY0" fmla="*/ 2150533 h 2150533"/>
              <a:gd name="connsiteX1" fmla="*/ 67733 w 313704"/>
              <a:gd name="connsiteY1" fmla="*/ 1193800 h 2150533"/>
              <a:gd name="connsiteX2" fmla="*/ 313266 w 313704"/>
              <a:gd name="connsiteY2" fmla="*/ 651933 h 2150533"/>
              <a:gd name="connsiteX3" fmla="*/ 0 w 313704"/>
              <a:gd name="connsiteY3" fmla="*/ 0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04" h="2150533">
                <a:moveTo>
                  <a:pt x="33866" y="2150533"/>
                </a:moveTo>
                <a:cubicBezTo>
                  <a:pt x="27516" y="1797050"/>
                  <a:pt x="21166" y="1443567"/>
                  <a:pt x="67733" y="1193800"/>
                </a:cubicBezTo>
                <a:cubicBezTo>
                  <a:pt x="114300" y="944033"/>
                  <a:pt x="324555" y="850900"/>
                  <a:pt x="313266" y="651933"/>
                </a:cubicBezTo>
                <a:cubicBezTo>
                  <a:pt x="301977" y="452966"/>
                  <a:pt x="150988" y="226483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8172400" y="3406703"/>
            <a:ext cx="53362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3834150" y="3526377"/>
            <a:ext cx="1821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8000</a:t>
            </a:r>
            <a:r>
              <a:rPr lang="en-US" altLang="zh-CN" dirty="0">
                <a:solidFill>
                  <a:srgbClr val="0000FF"/>
                </a:solidFill>
              </a:rPr>
              <a:t>01</a:t>
            </a:r>
            <a:r>
              <a:rPr lang="en-US" altLang="zh-CN" dirty="0">
                <a:solidFill>
                  <a:srgbClr val="FF6600"/>
                </a:solidFill>
              </a:rPr>
              <a:t>60</a:t>
            </a: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 rot="16200000">
            <a:off x="5517348" y="2532898"/>
            <a:ext cx="238249" cy="1985855"/>
          </a:xfrm>
          <a:prstGeom prst="leftBrace">
            <a:avLst>
              <a:gd name="adj1" fmla="val 37956"/>
              <a:gd name="adj2" fmla="val 10239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6200000">
            <a:off x="2430016" y="1516236"/>
            <a:ext cx="238249" cy="4019177"/>
          </a:xfrm>
          <a:prstGeom prst="leftBrace">
            <a:avLst>
              <a:gd name="adj1" fmla="val 37956"/>
              <a:gd name="adj2" fmla="val 93350"/>
            </a:avLst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5190067" y="3534637"/>
            <a:ext cx="1574800" cy="612580"/>
          </a:xfrm>
          <a:custGeom>
            <a:avLst/>
            <a:gdLst>
              <a:gd name="connsiteX0" fmla="*/ 0 w 1574800"/>
              <a:gd name="connsiteY0" fmla="*/ 414867 h 612580"/>
              <a:gd name="connsiteX1" fmla="*/ 431800 w 1574800"/>
              <a:gd name="connsiteY1" fmla="*/ 592667 h 612580"/>
              <a:gd name="connsiteX2" fmla="*/ 1574800 w 1574800"/>
              <a:gd name="connsiteY2" fmla="*/ 0 h 61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0" h="612580">
                <a:moveTo>
                  <a:pt x="0" y="414867"/>
                </a:moveTo>
                <a:cubicBezTo>
                  <a:pt x="84666" y="538339"/>
                  <a:pt x="169333" y="661812"/>
                  <a:pt x="431800" y="592667"/>
                </a:cubicBezTo>
                <a:cubicBezTo>
                  <a:pt x="694267" y="523522"/>
                  <a:pt x="1574800" y="0"/>
                  <a:pt x="157480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4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71395"/>
              </p:ext>
            </p:extLst>
          </p:nvPr>
        </p:nvGraphicFramePr>
        <p:xfrm>
          <a:off x="539439" y="1052670"/>
          <a:ext cx="8065121" cy="4248590"/>
        </p:xfrm>
        <a:graphic>
          <a:graphicData uri="http://schemas.openxmlformats.org/drawingml/2006/table">
            <a:tbl>
              <a:tblPr firstRow="1" firstCol="1" bandRow="1"/>
              <a:tblGrid>
                <a:gridCol w="2044564"/>
                <a:gridCol w="4868397"/>
                <a:gridCol w="1152160"/>
              </a:tblGrid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寄存器索引值</a:t>
                      </a: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寄存器名称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宽度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 APIC ID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 APIC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版本寄存器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0FH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保留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重定向表寄存器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（对应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IRQ0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重定向表寄存器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（对应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IRQ1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3C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3DH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重定向表寄存器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（对应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IRQ22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3E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3FH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重定向表寄存器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（对应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IRQ23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5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FFH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保留</a:t>
                      </a: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3132" marR="231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36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394956" y="548600"/>
            <a:ext cx="4265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FF"/>
                </a:solidFill>
              </a:rPr>
              <a:t> I/O APIC</a:t>
            </a:r>
            <a:r>
              <a:rPr lang="zh-CN" altLang="zh-CN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间接访问寄存器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0" y="5373270"/>
            <a:ext cx="8507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cs typeface="Times New Roman" panose="02020603050405020304" pitchFamily="18" charset="0"/>
              </a:rPr>
              <a:t>重定向表寄存器是</a:t>
            </a:r>
            <a:r>
              <a:rPr lang="en-US" altLang="zh-CN" sz="2400" kern="100" dirty="0"/>
              <a:t>64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位的，在</a:t>
            </a:r>
            <a:r>
              <a:rPr lang="en-US" altLang="zh-CN" sz="2400" kern="100" dirty="0"/>
              <a:t>32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位环境下访问需要分高</a:t>
            </a:r>
            <a:r>
              <a:rPr lang="en-US" altLang="zh-CN" sz="2400" kern="100" dirty="0"/>
              <a:t>32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位、低</a:t>
            </a:r>
            <a:r>
              <a:rPr lang="en-US" altLang="zh-CN" sz="2400" kern="100" dirty="0"/>
              <a:t>32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位进行两次读或写操作</a:t>
            </a:r>
            <a:r>
              <a:rPr lang="zh-CN" altLang="zh-CN" sz="2400" kern="100" dirty="0" smtClean="0"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/>
            </a:r>
            <a:br>
              <a:rPr lang="en-US" altLang="zh-CN" sz="2400" kern="100" dirty="0" smtClean="0">
                <a:cs typeface="Times New Roman" panose="02020603050405020304" pitchFamily="18" charset="0"/>
              </a:rPr>
            </a:br>
            <a:r>
              <a:rPr lang="zh-CN" altLang="zh-CN" sz="2400" kern="1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/>
              <a:t>64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位代码下可以一次性访问</a:t>
            </a:r>
            <a:r>
              <a:rPr lang="en-US" altLang="zh-CN" sz="2400" kern="100" dirty="0"/>
              <a:t>64</a:t>
            </a:r>
            <a:r>
              <a:rPr lang="zh-CN" altLang="zh-CN" sz="2400" kern="100" dirty="0">
                <a:cs typeface="Times New Roman" panose="02020603050405020304" pitchFamily="18" charset="0"/>
              </a:rPr>
              <a:t>位寄存器。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655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5760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读重定向表寄存器</a:t>
            </a:r>
            <a:r>
              <a:rPr lang="en-US" altLang="zh-CN" dirty="0"/>
              <a:t>0</a:t>
            </a:r>
            <a:r>
              <a:rPr lang="zh-CN" altLang="zh-CN" dirty="0"/>
              <a:t>的</a:t>
            </a:r>
            <a:r>
              <a:rPr lang="en-US" altLang="zh-CN" dirty="0"/>
              <a:t>32</a:t>
            </a:r>
            <a:r>
              <a:rPr lang="zh-CN" altLang="zh-CN" dirty="0"/>
              <a:t>位</a:t>
            </a:r>
            <a:r>
              <a:rPr lang="zh-CN" altLang="zh-CN" dirty="0" smtClean="0"/>
              <a:t>代码：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37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07380" y="1248977"/>
            <a:ext cx="8929240" cy="1387913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DWORD PTR 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FEC00000h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10h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向索引寄存器写入低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位索引值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eax</a:t>
            </a:r>
            <a:r>
              <a:rPr lang="en-US" altLang="zh-CN" sz="2000" kern="0" dirty="0">
                <a:latin typeface="+mn-ea"/>
              </a:rPr>
              <a:t>,[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FEC00010h</a:t>
            </a:r>
            <a:r>
              <a:rPr lang="en-US" altLang="zh-CN" sz="2000" kern="0" dirty="0" smtClean="0">
                <a:latin typeface="+mn-ea"/>
              </a:rPr>
              <a:t>]           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从数据寄存器读重定向表寄存器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0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的低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DWORD PTR 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FEC00000h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11h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向索引寄存器写入高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位索引值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edx</a:t>
            </a:r>
            <a:r>
              <a:rPr lang="en-US" altLang="zh-CN" sz="2000" kern="0" dirty="0">
                <a:latin typeface="+mn-ea"/>
              </a:rPr>
              <a:t>,[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FEC00010h</a:t>
            </a:r>
            <a:r>
              <a:rPr lang="en-US" altLang="zh-CN" sz="2000" kern="0" dirty="0" smtClean="0">
                <a:latin typeface="+mn-ea"/>
              </a:rPr>
              <a:t>]           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从数据寄存器读重定向表寄存器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0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的高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2924930"/>
            <a:ext cx="8362950" cy="5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zh-CN" kern="0" dirty="0" smtClean="0"/>
              <a:t>读重定向表寄存器</a:t>
            </a:r>
            <a:r>
              <a:rPr lang="en-US" altLang="zh-CN" kern="0" dirty="0" smtClean="0"/>
              <a:t>0</a:t>
            </a:r>
            <a:r>
              <a:rPr lang="zh-CN" altLang="zh-CN" kern="0" dirty="0" smtClean="0"/>
              <a:t>的</a:t>
            </a:r>
            <a:r>
              <a:rPr lang="en-US" altLang="zh-CN" kern="0" dirty="0" smtClean="0"/>
              <a:t>64</a:t>
            </a:r>
            <a:r>
              <a:rPr lang="zh-CN" altLang="zh-CN" kern="0" dirty="0" smtClean="0"/>
              <a:t>位代码：</a:t>
            </a:r>
            <a:endParaRPr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7380" y="3501011"/>
            <a:ext cx="8353160" cy="79211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DWORD PTR 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FEC00000h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 smtClean="0">
                <a:solidFill>
                  <a:srgbClr val="C00000"/>
                </a:solidFill>
                <a:latin typeface="+mn-ea"/>
              </a:rPr>
              <a:t>10h</a:t>
            </a:r>
            <a:r>
              <a:rPr lang="en-US" altLang="zh-CN" sz="2000" kern="0" dirty="0" smtClean="0">
                <a:latin typeface="+mn-ea"/>
              </a:rPr>
              <a:t>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向索引寄存器写入低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位索引值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 err="1">
                <a:solidFill>
                  <a:srgbClr val="FF6600"/>
                </a:solidFill>
                <a:latin typeface="+mn-ea"/>
              </a:rPr>
              <a:t>rax</a:t>
            </a:r>
            <a:r>
              <a:rPr lang="en-US" altLang="zh-CN" sz="2000" kern="0" dirty="0">
                <a:latin typeface="+mn-ea"/>
              </a:rPr>
              <a:t>,[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FEC00010h</a:t>
            </a:r>
            <a:r>
              <a:rPr lang="en-US" altLang="zh-CN" sz="2000" kern="0" dirty="0" smtClean="0">
                <a:latin typeface="+mn-ea"/>
              </a:rPr>
              <a:t>]    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读重定向表寄存器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0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的完整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64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</a:t>
            </a:r>
            <a:r>
              <a:rPr lang="zh-CN" altLang="en-US" sz="2000" kern="0" dirty="0" smtClean="0">
                <a:solidFill>
                  <a:srgbClr val="008000"/>
                </a:solidFill>
                <a:latin typeface="+mn-ea"/>
              </a:rPr>
              <a:t>数据</a:t>
            </a:r>
            <a:endParaRPr lang="zh-CN" altLang="en-US" sz="2000" kern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400" y="5190363"/>
            <a:ext cx="8568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注意，上述代码中给出的是</a:t>
            </a:r>
            <a:r>
              <a:rPr lang="zh-CN" altLang="zh-CN" sz="2400" kern="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逻辑地址</a:t>
            </a:r>
            <a:r>
              <a:rPr lang="zh-CN" altLang="zh-CN" sz="2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（虚拟地址</a:t>
            </a:r>
            <a:r>
              <a:rPr lang="zh-CN" altLang="zh-CN" sz="2400" kern="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），在</a:t>
            </a:r>
            <a:r>
              <a:rPr lang="zh-CN" altLang="zh-CN" sz="2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虚拟存储管理时，采用了“</a:t>
            </a:r>
            <a:r>
              <a:rPr lang="zh-CN" altLang="zh-CN" sz="2400" kern="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虚拟地址＝物理地址</a:t>
            </a:r>
            <a:r>
              <a:rPr lang="zh-CN" altLang="zh-CN" sz="24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”的地址映射方式。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674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620611"/>
            <a:ext cx="8065120" cy="1728240"/>
          </a:xfrm>
        </p:spPr>
        <p:txBody>
          <a:bodyPr/>
          <a:lstStyle/>
          <a:p>
            <a:r>
              <a:rPr lang="en-US" altLang="zh-CN" sz="2400" dirty="0"/>
              <a:t>I/O APIC ID</a:t>
            </a:r>
            <a:r>
              <a:rPr lang="zh-CN" altLang="zh-CN" sz="2400" dirty="0"/>
              <a:t>寄存器的第</a:t>
            </a:r>
            <a:r>
              <a:rPr lang="en-US" altLang="zh-CN" sz="2400" dirty="0"/>
              <a:t>27</a:t>
            </a:r>
            <a:r>
              <a:rPr lang="zh-CN" altLang="zh-CN" sz="2400" dirty="0"/>
              <a:t>～</a:t>
            </a:r>
            <a:r>
              <a:rPr lang="en-US" altLang="zh-CN" sz="2400" dirty="0"/>
              <a:t>24</a:t>
            </a:r>
            <a:r>
              <a:rPr lang="zh-CN" altLang="zh-CN" sz="2400" dirty="0"/>
              <a:t>位（共</a:t>
            </a:r>
            <a:r>
              <a:rPr lang="en-US" altLang="zh-CN" sz="2400" dirty="0"/>
              <a:t>4</a:t>
            </a:r>
            <a:r>
              <a:rPr lang="zh-CN" altLang="zh-CN" sz="2400" dirty="0"/>
              <a:t>位）是</a:t>
            </a:r>
            <a:r>
              <a:rPr lang="en-US" altLang="zh-CN" sz="2400" dirty="0"/>
              <a:t>I/O APIC</a:t>
            </a:r>
            <a:r>
              <a:rPr lang="zh-CN" altLang="zh-CN" sz="2400" dirty="0"/>
              <a:t>的</a:t>
            </a:r>
            <a:r>
              <a:rPr lang="en-US" altLang="zh-CN" sz="2400" dirty="0"/>
              <a:t>ID</a:t>
            </a:r>
            <a:r>
              <a:rPr lang="zh-CN" altLang="zh-CN" sz="2400" dirty="0"/>
              <a:t>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当</a:t>
            </a:r>
            <a:r>
              <a:rPr lang="zh-CN" altLang="zh-CN" sz="2400" dirty="0"/>
              <a:t>系统中有多个</a:t>
            </a:r>
            <a:r>
              <a:rPr lang="en-US" altLang="zh-CN" sz="2400" dirty="0"/>
              <a:t>I/O APIC</a:t>
            </a:r>
            <a:r>
              <a:rPr lang="zh-CN" altLang="zh-CN" sz="2400" dirty="0"/>
              <a:t>时，必须通过写每个</a:t>
            </a:r>
            <a:r>
              <a:rPr lang="en-US" altLang="zh-CN" sz="2400" dirty="0"/>
              <a:t>I/O APIC</a:t>
            </a:r>
            <a:r>
              <a:rPr lang="zh-CN" altLang="zh-CN" sz="2400" dirty="0"/>
              <a:t>的</a:t>
            </a:r>
            <a:r>
              <a:rPr lang="en-US" altLang="zh-CN" sz="2400" dirty="0"/>
              <a:t>ID</a:t>
            </a:r>
            <a:r>
              <a:rPr lang="zh-CN" altLang="zh-CN" sz="2400" dirty="0"/>
              <a:t>寄存器给它们指定一个惟一的编号</a:t>
            </a:r>
            <a:r>
              <a:rPr lang="zh-CN" altLang="zh-CN" sz="2400" dirty="0" smtClean="0"/>
              <a:t>。代码</a:t>
            </a:r>
            <a:r>
              <a:rPr lang="zh-CN" altLang="zh-CN" sz="2400" dirty="0"/>
              <a:t>如下：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38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420" y="2420860"/>
            <a:ext cx="7921100" cy="79211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DWORD PTR 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FEC00000h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 smtClean="0">
                <a:solidFill>
                  <a:srgbClr val="C00000"/>
                </a:solidFill>
                <a:latin typeface="+mn-ea"/>
              </a:rPr>
              <a:t>00h</a:t>
            </a:r>
            <a:r>
              <a:rPr lang="en-US" altLang="zh-CN" sz="2000" kern="0" dirty="0" smtClean="0">
                <a:latin typeface="+mn-ea"/>
              </a:rPr>
              <a:t>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;ID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寄存器的索引值为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00h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DWORD PTR [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FEC00010h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 smtClean="0">
                <a:solidFill>
                  <a:srgbClr val="C00000"/>
                </a:solidFill>
                <a:latin typeface="+mn-ea"/>
              </a:rPr>
              <a:t>07000000h</a:t>
            </a:r>
            <a:r>
              <a:rPr lang="en-US" altLang="zh-CN" sz="2000" kern="0" dirty="0" smtClean="0">
                <a:latin typeface="+mn-ea"/>
              </a:rPr>
              <a:t>  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设置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IO APIC ID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＝</a:t>
            </a:r>
            <a:r>
              <a:rPr lang="en-US" altLang="zh-CN" sz="2000" kern="0" dirty="0" smtClean="0">
                <a:solidFill>
                  <a:srgbClr val="008000"/>
                </a:solidFill>
                <a:latin typeface="+mn-ea"/>
              </a:rPr>
              <a:t>07h</a:t>
            </a:r>
            <a:endParaRPr lang="en-US" altLang="zh-CN" sz="2000" kern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063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410" y="3789050"/>
            <a:ext cx="8686800" cy="2808390"/>
          </a:xfrm>
        </p:spPr>
        <p:txBody>
          <a:bodyPr/>
          <a:lstStyle/>
          <a:p>
            <a:r>
              <a:rPr lang="zh-CN" altLang="zh-CN" sz="2400" dirty="0"/>
              <a:t>通过</a:t>
            </a:r>
            <a:r>
              <a:rPr lang="zh-CN" altLang="zh-CN" sz="2400" dirty="0">
                <a:solidFill>
                  <a:srgbClr val="0000FF"/>
                </a:solidFill>
              </a:rPr>
              <a:t>重定向表寄存器</a:t>
            </a:r>
            <a:r>
              <a:rPr lang="zh-CN" altLang="zh-CN" sz="2400" dirty="0"/>
              <a:t>可以设置对应中断的</a:t>
            </a:r>
            <a:r>
              <a:rPr lang="zh-CN" altLang="zh-CN" sz="2400" dirty="0">
                <a:solidFill>
                  <a:srgbClr val="FF0000"/>
                </a:solidFill>
              </a:rPr>
              <a:t>中断向量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IPI</a:t>
            </a:r>
            <a:r>
              <a:rPr lang="zh-CN" altLang="zh-CN" sz="2400" dirty="0">
                <a:solidFill>
                  <a:srgbClr val="FF0000"/>
                </a:solidFill>
              </a:rPr>
              <a:t>消息类型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目标模式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交付状态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发送目标</a:t>
            </a:r>
            <a:r>
              <a:rPr lang="zh-CN" altLang="zh-CN" sz="2400" dirty="0"/>
              <a:t>等信息，其功能类似于本地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的</a:t>
            </a:r>
            <a:r>
              <a:rPr lang="en-US" altLang="zh-CN" sz="2400" dirty="0"/>
              <a:t>LVT</a:t>
            </a:r>
            <a:r>
              <a:rPr lang="zh-CN" altLang="zh-CN" sz="2400" dirty="0"/>
              <a:t>寄存器和</a:t>
            </a:r>
            <a:r>
              <a:rPr lang="en-US" altLang="zh-CN" sz="2400" dirty="0"/>
              <a:t>ICR</a:t>
            </a:r>
            <a:r>
              <a:rPr lang="zh-CN" altLang="zh-CN" sz="2400" dirty="0"/>
              <a:t>（中断命令寄存器）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当</a:t>
            </a:r>
            <a:r>
              <a:rPr lang="zh-CN" altLang="zh-CN" sz="2400" dirty="0"/>
              <a:t>外部硬件通过某</a:t>
            </a:r>
            <a:r>
              <a:rPr lang="en-US" altLang="zh-CN" sz="2400" dirty="0"/>
              <a:t>IRQ</a:t>
            </a:r>
            <a:r>
              <a:rPr lang="zh-CN" altLang="zh-CN" sz="2400" dirty="0"/>
              <a:t>信号线向</a:t>
            </a:r>
            <a:r>
              <a:rPr lang="en-US" altLang="zh-CN" sz="2400" dirty="0"/>
              <a:t>I/O APIC</a:t>
            </a:r>
            <a:r>
              <a:rPr lang="zh-CN" altLang="zh-CN" sz="2400" dirty="0"/>
              <a:t>发送中断请求时，</a:t>
            </a:r>
            <a:r>
              <a:rPr lang="en-US" altLang="zh-CN" sz="2400" dirty="0"/>
              <a:t>I/O APIC</a:t>
            </a:r>
            <a:r>
              <a:rPr lang="zh-CN" altLang="zh-CN" sz="2400" dirty="0"/>
              <a:t>从该</a:t>
            </a:r>
            <a:r>
              <a:rPr lang="en-US" altLang="zh-CN" sz="2400" dirty="0"/>
              <a:t>IRQ</a:t>
            </a:r>
            <a:r>
              <a:rPr lang="zh-CN" altLang="zh-CN" sz="2400" dirty="0"/>
              <a:t>信号对应的</a:t>
            </a:r>
            <a:r>
              <a:rPr lang="zh-CN" altLang="zh-CN" sz="2400" dirty="0">
                <a:solidFill>
                  <a:srgbClr val="0000FF"/>
                </a:solidFill>
              </a:rPr>
              <a:t>重定向表寄存器</a:t>
            </a:r>
            <a:r>
              <a:rPr lang="zh-CN" altLang="zh-CN" sz="2400" dirty="0"/>
              <a:t>中读取中断信息，以</a:t>
            </a:r>
            <a:r>
              <a:rPr lang="zh-CN" altLang="zh-CN" sz="2400" dirty="0">
                <a:solidFill>
                  <a:srgbClr val="D60093"/>
                </a:solidFill>
              </a:rPr>
              <a:t>中断消息</a:t>
            </a:r>
            <a:r>
              <a:rPr lang="zh-CN" altLang="zh-CN" sz="2400" dirty="0"/>
              <a:t>的方式通过</a:t>
            </a:r>
            <a:r>
              <a:rPr lang="zh-CN" altLang="zh-CN" sz="2400" dirty="0">
                <a:solidFill>
                  <a:srgbClr val="D60093"/>
                </a:solidFill>
              </a:rPr>
              <a:t>系统总线</a:t>
            </a:r>
            <a:r>
              <a:rPr lang="zh-CN" altLang="zh-CN" sz="2400" dirty="0"/>
              <a:t>发送到</a:t>
            </a:r>
            <a:r>
              <a:rPr lang="zh-CN" altLang="zh-CN" sz="2400" dirty="0">
                <a:solidFill>
                  <a:srgbClr val="008000"/>
                </a:solidFill>
              </a:rPr>
              <a:t>目标处理器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008000"/>
                </a:solidFill>
              </a:rPr>
              <a:t>本地</a:t>
            </a:r>
            <a:r>
              <a:rPr lang="en-US" altLang="zh-CN" sz="2400" dirty="0">
                <a:solidFill>
                  <a:srgbClr val="008000"/>
                </a:solidFill>
              </a:rPr>
              <a:t>APIC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39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039276"/>
              </p:ext>
            </p:extLst>
          </p:nvPr>
        </p:nvGraphicFramePr>
        <p:xfrm>
          <a:off x="107380" y="936519"/>
          <a:ext cx="8897103" cy="278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Visio" r:id="rId3" imgW="5008872" imgH="1564531" progId="Visio.Drawing.11">
                  <p:embed/>
                </p:oleObj>
              </mc:Choice>
              <mc:Fallback>
                <p:oleObj name="Visio" r:id="rId3" imgW="5008872" imgH="15645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80" y="936519"/>
                        <a:ext cx="8897103" cy="278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932768" y="51899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重定向表寄存器的结构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91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一、保护模式下的</a:t>
            </a:r>
            <a:r>
              <a:rPr lang="zh-CN" altLang="en-US" dirty="0" smtClean="0">
                <a:solidFill>
                  <a:schemeClr val="bg1"/>
                </a:solidFill>
              </a:rPr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2. </a:t>
            </a:r>
            <a:r>
              <a:rPr lang="zh-CN" altLang="en-US" dirty="0" smtClean="0">
                <a:solidFill>
                  <a:srgbClr val="FF6600"/>
                </a:solidFill>
              </a:rPr>
              <a:t>中断描述符表</a:t>
            </a:r>
            <a:endParaRPr lang="zh-CN" altLang="en-US" dirty="0">
              <a:solidFill>
                <a:srgbClr val="FF66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58470"/>
              </p:ext>
            </p:extLst>
          </p:nvPr>
        </p:nvGraphicFramePr>
        <p:xfrm>
          <a:off x="1547580" y="111861"/>
          <a:ext cx="6271223" cy="667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Visio" r:id="rId3" imgW="4399544" imgH="4684219" progId="Visio.Drawing.11">
                  <p:embed/>
                </p:oleObj>
              </mc:Choice>
              <mc:Fallback>
                <p:oleObj name="Visio" r:id="rId3" imgW="4399544" imgH="468421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580" y="111861"/>
                        <a:ext cx="6271223" cy="6678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470" y="499608"/>
            <a:ext cx="504070" cy="609783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zh-CN" sz="2400" dirty="0">
                <a:solidFill>
                  <a:srgbClr val="0000FF"/>
                </a:solidFill>
              </a:rPr>
              <a:t>保护模式下中断服务程序入口地址的形成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316520" y="404580"/>
            <a:ext cx="432060" cy="43206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542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59177"/>
              </p:ext>
            </p:extLst>
          </p:nvPr>
        </p:nvGraphicFramePr>
        <p:xfrm>
          <a:off x="107380" y="404580"/>
          <a:ext cx="8929240" cy="6096000"/>
        </p:xfrm>
        <a:graphic>
          <a:graphicData uri="http://schemas.openxmlformats.org/drawingml/2006/table">
            <a:tbl>
              <a:tblPr firstRow="1" firstCol="1" bandRow="1"/>
              <a:tblGrid>
                <a:gridCol w="655923"/>
                <a:gridCol w="1084518"/>
                <a:gridCol w="1134270"/>
                <a:gridCol w="1134270"/>
                <a:gridCol w="4272169"/>
                <a:gridCol w="648090"/>
              </a:tblGrid>
              <a:tr h="3265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串行中断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SERIRQ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直接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来自引脚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消息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中断源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8259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主片中断请求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键盘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8259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8254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HPET 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#0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（传统模式）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串口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8259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串口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传统并行接口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软盘控制器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传统并行接口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实时钟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RTC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HPET #1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（传统模式）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TCO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（可选）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TCO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（可选）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HPET #2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TCO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（可选）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HPET #3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PS/2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鼠标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FERR#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（协处理器错误）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SATA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（传统模式）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SATA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（传统模式）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40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23910" y="213371"/>
            <a:ext cx="2988960" cy="46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C00000"/>
                </a:solidFill>
              </a:rPr>
              <a:t>I/O APIC</a:t>
            </a:r>
            <a:r>
              <a:rPr lang="zh-CN" altLang="zh-CN" sz="24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中断映射表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5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01229"/>
              </p:ext>
            </p:extLst>
          </p:nvPr>
        </p:nvGraphicFramePr>
        <p:xfrm>
          <a:off x="107380" y="1516400"/>
          <a:ext cx="8929240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655923"/>
                <a:gridCol w="1084518"/>
                <a:gridCol w="1134270"/>
                <a:gridCol w="1134270"/>
                <a:gridCol w="4272169"/>
                <a:gridCol w="648090"/>
              </a:tblGrid>
              <a:tr h="3265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IRQ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串行中断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SERIRQ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直接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来自引脚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来自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消息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中断源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PIRQA#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PIRQA#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可以将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设备（位于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 Bus #0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）的中断请求信号（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INTA#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INTD#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）转发到这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个引脚（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PIRQA#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PIRQH#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），通过各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设备的中断路由寄存器（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Interrupt Route Register</a:t>
                      </a:r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）进行设置。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b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设备</a:t>
                      </a: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PIRQB#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PIRQB#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PIRQC#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PIRQC#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PIRQD#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PIRQD#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PIRQE#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PIRQF#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PIRQG#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N/A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PIRQH#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665" marR="4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59842" y="213371"/>
            <a:ext cx="3917098" cy="46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C00000"/>
                </a:solidFill>
              </a:rPr>
              <a:t>I/O APIC</a:t>
            </a:r>
            <a:r>
              <a:rPr lang="zh-CN" altLang="zh-CN" sz="2400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中断映射</a:t>
            </a:r>
            <a:r>
              <a:rPr lang="zh-CN" altLang="zh-CN" sz="24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表</a:t>
            </a:r>
            <a:r>
              <a:rPr lang="zh-CN" altLang="en-US" sz="2400" kern="1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（续）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82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620610"/>
            <a:ext cx="8785220" cy="6084989"/>
          </a:xfrm>
        </p:spPr>
        <p:txBody>
          <a:bodyPr/>
          <a:lstStyle/>
          <a:p>
            <a:r>
              <a:rPr lang="zh-CN" altLang="zh-CN" dirty="0"/>
              <a:t>系统芯片组的南桥（</a:t>
            </a:r>
            <a:r>
              <a:rPr lang="en-US" altLang="zh-CN" dirty="0"/>
              <a:t>ICH</a:t>
            </a:r>
            <a:r>
              <a:rPr lang="zh-CN" altLang="zh-CN" dirty="0"/>
              <a:t>或</a:t>
            </a:r>
            <a:r>
              <a:rPr lang="en-US" altLang="zh-CN" dirty="0"/>
              <a:t>PCH</a:t>
            </a:r>
            <a:r>
              <a:rPr lang="zh-CN" altLang="zh-CN" dirty="0"/>
              <a:t>）中集成了两个</a:t>
            </a:r>
            <a:r>
              <a:rPr lang="en-US" altLang="zh-CN" dirty="0"/>
              <a:t>8259</a:t>
            </a:r>
            <a:r>
              <a:rPr lang="zh-CN" altLang="zh-CN" dirty="0"/>
              <a:t>可编程中断控制器，但两个</a:t>
            </a:r>
            <a:r>
              <a:rPr lang="en-US" altLang="zh-CN" dirty="0"/>
              <a:t>8259</a:t>
            </a:r>
            <a:r>
              <a:rPr lang="zh-CN" altLang="zh-CN" dirty="0"/>
              <a:t>共</a:t>
            </a:r>
            <a:r>
              <a:rPr lang="en-US" altLang="zh-CN" dirty="0"/>
              <a:t>15</a:t>
            </a:r>
            <a:r>
              <a:rPr lang="zh-CN" altLang="zh-CN" dirty="0"/>
              <a:t>个中断请求引脚并没有引出来，而是采用</a:t>
            </a:r>
            <a:r>
              <a:rPr lang="zh-CN" altLang="zh-CN" dirty="0">
                <a:solidFill>
                  <a:srgbClr val="FF0000"/>
                </a:solidFill>
              </a:rPr>
              <a:t>串行中断</a:t>
            </a:r>
            <a:r>
              <a:rPr lang="zh-CN" altLang="zh-CN" dirty="0" smtClean="0">
                <a:solidFill>
                  <a:srgbClr val="FF0000"/>
                </a:solidFill>
              </a:rPr>
              <a:t>技术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>
                <a:solidFill>
                  <a:srgbClr val="0000FF"/>
                </a:solidFill>
              </a:rPr>
              <a:t>一根信号线</a:t>
            </a:r>
            <a:r>
              <a:rPr lang="en-US" altLang="zh-CN" dirty="0"/>
              <a:t>SERIRQ</a:t>
            </a:r>
            <a:r>
              <a:rPr lang="zh-CN" altLang="zh-CN" dirty="0"/>
              <a:t>发送中断请求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对于</a:t>
            </a:r>
            <a:r>
              <a:rPr lang="zh-CN" altLang="zh-CN" dirty="0"/>
              <a:t>主处理器、南桥和所有支持串行中断的外设（包括和南桥相连的</a:t>
            </a:r>
            <a:r>
              <a:rPr lang="en-US" altLang="zh-CN" dirty="0"/>
              <a:t>Super I/O</a:t>
            </a:r>
            <a:r>
              <a:rPr lang="zh-CN" altLang="zh-CN" dirty="0"/>
              <a:t>芯片），它们共同使用这个信号线传输与中断有关的信息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SERIRQ</a:t>
            </a:r>
            <a:r>
              <a:rPr lang="zh-CN" altLang="zh-CN" dirty="0"/>
              <a:t>信号与</a:t>
            </a:r>
            <a:r>
              <a:rPr lang="en-US" altLang="zh-CN" dirty="0"/>
              <a:t>PCI</a:t>
            </a:r>
            <a:r>
              <a:rPr lang="zh-CN" altLang="zh-CN" dirty="0"/>
              <a:t>时钟同步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当系统中有多个</a:t>
            </a:r>
            <a:r>
              <a:rPr lang="en-US" altLang="zh-CN" dirty="0"/>
              <a:t>I/O APIC</a:t>
            </a:r>
            <a:r>
              <a:rPr lang="zh-CN" altLang="zh-CN" dirty="0"/>
              <a:t>时，每个</a:t>
            </a:r>
            <a:r>
              <a:rPr lang="en-US" altLang="zh-CN" dirty="0"/>
              <a:t>I/O APIC</a:t>
            </a:r>
            <a:r>
              <a:rPr lang="zh-CN" altLang="zh-CN" dirty="0"/>
              <a:t>都有各自的</a:t>
            </a:r>
            <a:r>
              <a:rPr lang="en-US" altLang="zh-CN" dirty="0"/>
              <a:t>I/O APIC ID</a:t>
            </a:r>
            <a:r>
              <a:rPr lang="zh-CN" altLang="zh-CN" dirty="0"/>
              <a:t>，每个</a:t>
            </a:r>
            <a:r>
              <a:rPr lang="en-US" altLang="zh-CN" dirty="0"/>
              <a:t>I/O APIC</a:t>
            </a:r>
            <a:r>
              <a:rPr lang="zh-CN" altLang="zh-CN" dirty="0"/>
              <a:t>都可以通过各自的</a:t>
            </a:r>
            <a:r>
              <a:rPr lang="zh-CN" altLang="zh-CN" dirty="0">
                <a:solidFill>
                  <a:srgbClr val="0000FF"/>
                </a:solidFill>
              </a:rPr>
              <a:t>重定向表寄存器</a:t>
            </a:r>
            <a:r>
              <a:rPr lang="zh-CN" altLang="zh-CN" dirty="0"/>
              <a:t>为它们管理的中断源设置不同的中断向量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204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753620"/>
            <a:ext cx="8785220" cy="5627790"/>
          </a:xfrm>
        </p:spPr>
        <p:txBody>
          <a:bodyPr/>
          <a:lstStyle/>
          <a:p>
            <a:r>
              <a:rPr lang="zh-CN" altLang="zh-CN" dirty="0"/>
              <a:t>当</a:t>
            </a:r>
            <a:r>
              <a:rPr lang="en-US" altLang="zh-CN" dirty="0"/>
              <a:t>I/O APIC</a:t>
            </a:r>
            <a:r>
              <a:rPr lang="zh-CN" altLang="zh-CN" dirty="0"/>
              <a:t>的某</a:t>
            </a:r>
            <a:r>
              <a:rPr lang="en-US" altLang="zh-CN" dirty="0"/>
              <a:t>IRQ</a:t>
            </a:r>
            <a:r>
              <a:rPr lang="zh-CN" altLang="zh-CN" dirty="0"/>
              <a:t>信号线上有中断请求时，</a:t>
            </a:r>
            <a:r>
              <a:rPr lang="en-US" altLang="zh-CN" dirty="0"/>
              <a:t>I/O APIC</a:t>
            </a:r>
            <a:r>
              <a:rPr lang="zh-CN" altLang="zh-CN" dirty="0"/>
              <a:t>在该</a:t>
            </a:r>
            <a:r>
              <a:rPr lang="en-US" altLang="zh-CN" dirty="0"/>
              <a:t>IRQ</a:t>
            </a:r>
            <a:r>
              <a:rPr lang="zh-CN" altLang="zh-CN" dirty="0"/>
              <a:t>对应的</a:t>
            </a:r>
            <a:r>
              <a:rPr lang="zh-CN" altLang="zh-CN" dirty="0">
                <a:solidFill>
                  <a:srgbClr val="0000FF"/>
                </a:solidFill>
              </a:rPr>
              <a:t>重定向表寄存器</a:t>
            </a:r>
            <a:r>
              <a:rPr lang="zh-CN" altLang="zh-CN" dirty="0"/>
              <a:t>中读取相应的信息，以</a:t>
            </a:r>
            <a:r>
              <a:rPr lang="zh-CN" altLang="zh-CN" dirty="0">
                <a:solidFill>
                  <a:srgbClr val="0000FF"/>
                </a:solidFill>
              </a:rPr>
              <a:t>中断消息</a:t>
            </a:r>
            <a:r>
              <a:rPr lang="zh-CN" altLang="zh-CN" dirty="0"/>
              <a:t>的形式通过</a:t>
            </a:r>
            <a:r>
              <a:rPr lang="zh-CN" altLang="zh-CN" dirty="0">
                <a:solidFill>
                  <a:srgbClr val="0000FF"/>
                </a:solidFill>
              </a:rPr>
              <a:t>系统总线</a:t>
            </a:r>
            <a:r>
              <a:rPr lang="zh-CN" altLang="zh-CN" dirty="0"/>
              <a:t>发送到目标处理器的本地</a:t>
            </a:r>
            <a:r>
              <a:rPr lang="en-US" altLang="zh-CN" dirty="0"/>
              <a:t>APIC</a:t>
            </a:r>
            <a:r>
              <a:rPr lang="zh-CN" altLang="zh-CN" dirty="0"/>
              <a:t>，该中断消息由目标处理器的</a:t>
            </a:r>
            <a:r>
              <a:rPr lang="zh-CN" altLang="zh-CN" dirty="0">
                <a:solidFill>
                  <a:srgbClr val="0000FF"/>
                </a:solidFill>
              </a:rPr>
              <a:t>本地</a:t>
            </a:r>
            <a:r>
              <a:rPr lang="en-US" altLang="zh-CN" dirty="0">
                <a:solidFill>
                  <a:srgbClr val="0000FF"/>
                </a:solidFill>
              </a:rPr>
              <a:t>APIC</a:t>
            </a:r>
            <a:r>
              <a:rPr lang="zh-CN" altLang="zh-CN" dirty="0"/>
              <a:t>接收并处理，后续的中断处理流程与本地</a:t>
            </a:r>
            <a:r>
              <a:rPr lang="en-US" altLang="zh-CN" dirty="0"/>
              <a:t>APIC</a:t>
            </a:r>
            <a:r>
              <a:rPr lang="zh-CN" altLang="zh-CN" dirty="0"/>
              <a:t>的中断处理过程一致。</a:t>
            </a:r>
          </a:p>
          <a:p>
            <a:r>
              <a:rPr lang="zh-CN" altLang="zh-CN" dirty="0"/>
              <a:t>南桥（</a:t>
            </a:r>
            <a:r>
              <a:rPr lang="en-US" altLang="zh-CN" dirty="0"/>
              <a:t>ICH</a:t>
            </a:r>
            <a:r>
              <a:rPr lang="zh-CN" altLang="zh-CN" dirty="0"/>
              <a:t>或</a:t>
            </a:r>
            <a:r>
              <a:rPr lang="en-US" altLang="zh-CN" dirty="0"/>
              <a:t>PCH</a:t>
            </a:r>
            <a:r>
              <a:rPr lang="zh-CN" altLang="zh-CN" dirty="0"/>
              <a:t>）中</a:t>
            </a:r>
            <a:r>
              <a:rPr lang="en-US" altLang="zh-CN" dirty="0">
                <a:solidFill>
                  <a:srgbClr val="008000"/>
                </a:solidFill>
              </a:rPr>
              <a:t>8259</a:t>
            </a:r>
            <a:r>
              <a:rPr lang="zh-CN" altLang="zh-CN" dirty="0">
                <a:solidFill>
                  <a:srgbClr val="008000"/>
                </a:solidFill>
              </a:rPr>
              <a:t>中断控制器</a:t>
            </a:r>
            <a:r>
              <a:rPr lang="zh-CN" altLang="zh-CN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I/O APIC</a:t>
            </a:r>
            <a:r>
              <a:rPr lang="zh-CN" altLang="zh-CN" dirty="0"/>
              <a:t>是同时存在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为了</a:t>
            </a:r>
            <a:r>
              <a:rPr lang="zh-CN" altLang="zh-CN" dirty="0"/>
              <a:t>避免冲突</a:t>
            </a:r>
            <a:r>
              <a:rPr lang="zh-CN" altLang="zh-CN" dirty="0" smtClean="0"/>
              <a:t>，</a:t>
            </a:r>
            <a:r>
              <a:rPr lang="zh-CN" altLang="zh-CN" dirty="0"/>
              <a:t>如果开启了</a:t>
            </a:r>
            <a:r>
              <a:rPr lang="en-US" altLang="zh-CN" dirty="0"/>
              <a:t>I/O APIC</a:t>
            </a:r>
            <a:r>
              <a:rPr lang="zh-CN" altLang="zh-CN" dirty="0"/>
              <a:t>，则应该</a:t>
            </a:r>
            <a:r>
              <a:rPr lang="zh-CN" altLang="zh-CN" dirty="0">
                <a:solidFill>
                  <a:srgbClr val="D60093"/>
                </a:solidFill>
              </a:rPr>
              <a:t>屏蔽</a:t>
            </a:r>
            <a:r>
              <a:rPr lang="zh-CN" altLang="zh-CN" dirty="0"/>
              <a:t>所有来自</a:t>
            </a:r>
            <a:r>
              <a:rPr lang="en-US" altLang="zh-CN" dirty="0">
                <a:solidFill>
                  <a:srgbClr val="D60093"/>
                </a:solidFill>
              </a:rPr>
              <a:t>8259</a:t>
            </a:r>
            <a:r>
              <a:rPr lang="zh-CN" altLang="zh-CN" dirty="0"/>
              <a:t>的中断请求</a:t>
            </a:r>
            <a:r>
              <a:rPr lang="zh-CN" altLang="zh-CN" dirty="0" smtClean="0"/>
              <a:t>。</a:t>
            </a:r>
            <a:r>
              <a:rPr lang="zh-CN" altLang="en-US" dirty="0" smtClean="0"/>
              <a:t>有两种方法：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设置主片</a:t>
            </a:r>
            <a:r>
              <a:rPr lang="en-US" altLang="zh-CN" dirty="0"/>
              <a:t>8259</a:t>
            </a:r>
            <a:r>
              <a:rPr lang="zh-CN" altLang="zh-CN" dirty="0"/>
              <a:t>的中断屏蔽寄存器</a:t>
            </a:r>
            <a:r>
              <a:rPr lang="en-US" altLang="zh-CN" dirty="0">
                <a:solidFill>
                  <a:srgbClr val="D60093"/>
                </a:solidFill>
              </a:rPr>
              <a:t>OCW1/IMR</a:t>
            </a:r>
            <a:r>
              <a:rPr lang="zh-CN" altLang="zh-CN" dirty="0"/>
              <a:t>来屏蔽所有的</a:t>
            </a:r>
            <a:r>
              <a:rPr lang="en-US" altLang="zh-CN" dirty="0"/>
              <a:t>8259</a:t>
            </a:r>
            <a:r>
              <a:rPr lang="zh-CN" altLang="zh-CN" dirty="0" smtClean="0"/>
              <a:t>中断请求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从</a:t>
            </a:r>
            <a:r>
              <a:rPr lang="en-US" altLang="zh-CN" dirty="0">
                <a:solidFill>
                  <a:srgbClr val="D60093"/>
                </a:solidFill>
              </a:rPr>
              <a:t>BSP</a:t>
            </a:r>
            <a:r>
              <a:rPr lang="zh-CN" altLang="zh-CN" dirty="0"/>
              <a:t>处理器的</a:t>
            </a:r>
            <a:r>
              <a:rPr lang="zh-CN" altLang="zh-CN" dirty="0">
                <a:solidFill>
                  <a:srgbClr val="D60093"/>
                </a:solidFill>
              </a:rPr>
              <a:t>本地</a:t>
            </a:r>
            <a:r>
              <a:rPr lang="en-US" altLang="zh-CN" dirty="0">
                <a:solidFill>
                  <a:srgbClr val="D60093"/>
                </a:solidFill>
              </a:rPr>
              <a:t>APIC</a:t>
            </a:r>
            <a:r>
              <a:rPr lang="zh-CN" altLang="zh-CN" dirty="0"/>
              <a:t>中屏蔽</a:t>
            </a:r>
            <a:r>
              <a:rPr lang="en-US" altLang="zh-CN" dirty="0"/>
              <a:t>8259</a:t>
            </a:r>
            <a:r>
              <a:rPr lang="zh-CN" altLang="zh-CN" dirty="0" smtClean="0"/>
              <a:t>中断请求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439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3.  I/O APIC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20" y="4509150"/>
            <a:ext cx="8362950" cy="19442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LVT LINT0</a:t>
            </a:r>
            <a:r>
              <a:rPr lang="zh-CN" altLang="zh-CN" sz="2400" dirty="0"/>
              <a:t>寄存器的第</a:t>
            </a:r>
            <a:r>
              <a:rPr lang="en-US" altLang="zh-CN" sz="2400" dirty="0"/>
              <a:t>16</a:t>
            </a:r>
            <a:r>
              <a:rPr lang="zh-CN" altLang="zh-CN" sz="2400" dirty="0"/>
              <a:t>位是屏蔽位，置</a:t>
            </a:r>
            <a:r>
              <a:rPr lang="en-US" altLang="zh-CN" sz="2400" dirty="0"/>
              <a:t>1</a:t>
            </a:r>
            <a:r>
              <a:rPr lang="zh-CN" altLang="zh-CN" sz="2400" dirty="0"/>
              <a:t>后，</a:t>
            </a:r>
            <a:r>
              <a:rPr lang="en-US" altLang="zh-CN" sz="2400" dirty="0"/>
              <a:t>BSP</a:t>
            </a:r>
            <a:r>
              <a:rPr lang="zh-CN" altLang="zh-CN" sz="2400" dirty="0"/>
              <a:t>处理器的本地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将不响应来自</a:t>
            </a:r>
            <a:r>
              <a:rPr lang="en-US" altLang="zh-CN" sz="2400" dirty="0">
                <a:solidFill>
                  <a:srgbClr val="D60093"/>
                </a:solidFill>
              </a:rPr>
              <a:t>LINT0</a:t>
            </a:r>
            <a:r>
              <a:rPr lang="zh-CN" altLang="zh-CN" sz="2400" dirty="0">
                <a:solidFill>
                  <a:srgbClr val="D60093"/>
                </a:solidFill>
              </a:rPr>
              <a:t>引脚</a:t>
            </a:r>
            <a:r>
              <a:rPr lang="zh-CN" altLang="zh-CN" sz="2400" dirty="0"/>
              <a:t>的中断请求（</a:t>
            </a:r>
            <a:r>
              <a:rPr lang="en-US" altLang="zh-CN" sz="2400" dirty="0"/>
              <a:t>LINT0</a:t>
            </a:r>
            <a:r>
              <a:rPr lang="zh-CN" altLang="zh-CN" sz="2400" dirty="0"/>
              <a:t>连接到</a:t>
            </a:r>
            <a:r>
              <a:rPr lang="en-US" altLang="zh-CN" sz="2400" dirty="0"/>
              <a:t>8259</a:t>
            </a:r>
            <a:r>
              <a:rPr lang="zh-CN" altLang="zh-CN" sz="2400" dirty="0"/>
              <a:t>的</a:t>
            </a:r>
            <a:r>
              <a:rPr lang="en-US" altLang="zh-CN" sz="2400" dirty="0"/>
              <a:t>INTR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zh-CN" altLang="zh-CN" sz="2400" dirty="0" smtClean="0"/>
              <a:t>上述</a:t>
            </a:r>
            <a:r>
              <a:rPr lang="zh-CN" altLang="zh-CN" sz="2400" dirty="0"/>
              <a:t>代码必须由</a:t>
            </a:r>
            <a:r>
              <a:rPr lang="en-US" altLang="zh-CN" sz="2400" dirty="0">
                <a:solidFill>
                  <a:srgbClr val="D60093"/>
                </a:solidFill>
              </a:rPr>
              <a:t>BSP</a:t>
            </a:r>
            <a:r>
              <a:rPr lang="zh-CN" altLang="zh-CN" sz="2400" dirty="0">
                <a:solidFill>
                  <a:srgbClr val="D60093"/>
                </a:solidFill>
              </a:rPr>
              <a:t>处理器</a:t>
            </a:r>
            <a:r>
              <a:rPr lang="zh-CN" altLang="zh-CN" sz="2400" dirty="0"/>
              <a:t>执行，因为</a:t>
            </a:r>
            <a:r>
              <a:rPr lang="en-US" altLang="zh-CN" sz="2400" dirty="0"/>
              <a:t>8259</a:t>
            </a:r>
            <a:r>
              <a:rPr lang="zh-CN" altLang="zh-CN" sz="2400" dirty="0"/>
              <a:t>只能向</a:t>
            </a:r>
            <a:r>
              <a:rPr lang="en-US" altLang="zh-CN" sz="2400" dirty="0"/>
              <a:t>BSP</a:t>
            </a:r>
            <a:r>
              <a:rPr lang="zh-CN" altLang="zh-CN" sz="2400" dirty="0"/>
              <a:t>发送中断请求。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44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420" y="1727725"/>
            <a:ext cx="8424730" cy="79211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mov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al</a:t>
            </a:r>
            <a:r>
              <a:rPr lang="en-US" altLang="zh-CN" sz="2000" kern="0" dirty="0">
                <a:latin typeface="+mn-ea"/>
              </a:rPr>
              <a:t>,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0FFh</a:t>
            </a:r>
            <a:r>
              <a:rPr lang="en-US" altLang="zh-CN" sz="2000" kern="0" dirty="0">
                <a:latin typeface="+mn-ea"/>
              </a:rPr>
              <a:t>	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所有屏蔽位置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>
                <a:solidFill>
                  <a:srgbClr val="0000FF"/>
                </a:solidFill>
                <a:latin typeface="+mn-ea"/>
              </a:rPr>
              <a:t>out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21h</a:t>
            </a:r>
            <a:r>
              <a:rPr lang="en-US" altLang="zh-CN" sz="2000" kern="0" dirty="0">
                <a:latin typeface="+mn-ea"/>
              </a:rPr>
              <a:t>,</a:t>
            </a:r>
            <a:r>
              <a:rPr lang="en-US" altLang="zh-CN" sz="2000" kern="0" dirty="0">
                <a:solidFill>
                  <a:srgbClr val="FF6600"/>
                </a:solidFill>
                <a:latin typeface="+mn-ea"/>
              </a:rPr>
              <a:t>al</a:t>
            </a:r>
            <a:r>
              <a:rPr lang="en-US" altLang="zh-CN" sz="2000" kern="0" dirty="0">
                <a:latin typeface="+mn-ea"/>
              </a:rPr>
              <a:t>	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写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8259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主片的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OCW1/IMR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420" y="4005080"/>
            <a:ext cx="8424730" cy="4320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kern="0" dirty="0" err="1">
                <a:solidFill>
                  <a:srgbClr val="0000FF"/>
                </a:solidFill>
                <a:latin typeface="+mn-ea"/>
              </a:rPr>
              <a:t>bts</a:t>
            </a:r>
            <a:r>
              <a:rPr lang="en-US" altLang="zh-CN" sz="2000" kern="0" dirty="0">
                <a:latin typeface="+mn-ea"/>
              </a:rPr>
              <a:t> DWORD PTR [APIC_BASE+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350h</a:t>
            </a:r>
            <a:r>
              <a:rPr lang="en-US" altLang="zh-CN" sz="2000" kern="0" dirty="0">
                <a:latin typeface="+mn-ea"/>
              </a:rPr>
              <a:t>],</a:t>
            </a:r>
            <a:r>
              <a:rPr lang="en-US" altLang="zh-CN" sz="2000" kern="0" dirty="0">
                <a:solidFill>
                  <a:srgbClr val="C00000"/>
                </a:solidFill>
                <a:latin typeface="+mn-ea"/>
              </a:rPr>
              <a:t>16</a:t>
            </a:r>
            <a:r>
              <a:rPr lang="en-US" altLang="zh-CN" sz="2000" kern="0" dirty="0">
                <a:latin typeface="+mn-ea"/>
              </a:rPr>
              <a:t>   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将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LVT LINT0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寄存器第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16</a:t>
            </a:r>
            <a:r>
              <a:rPr lang="zh-CN" altLang="en-US" sz="2000" kern="0" dirty="0">
                <a:solidFill>
                  <a:srgbClr val="008000"/>
                </a:solidFill>
                <a:latin typeface="+mn-ea"/>
              </a:rPr>
              <a:t>位置</a:t>
            </a:r>
            <a:r>
              <a:rPr lang="en-US" altLang="zh-CN" sz="2000" kern="0" dirty="0">
                <a:solidFill>
                  <a:srgbClr val="008000"/>
                </a:solidFill>
                <a:latin typeface="+mn-ea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251400" y="548600"/>
            <a:ext cx="8424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zh-CN" sz="2400" kern="100" dirty="0" smtClean="0">
                <a:cs typeface="Times New Roman" panose="02020603050405020304" pitchFamily="18" charset="0"/>
              </a:rPr>
              <a:t>屏蔽</a:t>
            </a:r>
            <a:r>
              <a:rPr lang="zh-CN" altLang="zh-CN" sz="2400" kern="100" dirty="0">
                <a:cs typeface="Times New Roman" panose="02020603050405020304" pitchFamily="18" charset="0"/>
              </a:rPr>
              <a:t>所有来自</a:t>
            </a:r>
            <a:r>
              <a:rPr lang="en-US" altLang="zh-CN" sz="2400" kern="100" dirty="0"/>
              <a:t>8259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cs typeface="Times New Roman" panose="02020603050405020304" pitchFamily="18" charset="0"/>
              </a:rPr>
              <a:t>中断请求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方法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1】</a:t>
            </a:r>
          </a:p>
          <a:p>
            <a:pPr algn="l">
              <a:spcBef>
                <a:spcPts val="0"/>
              </a:spcBef>
            </a:pPr>
            <a:r>
              <a:rPr lang="zh-CN" altLang="zh-CN" sz="2400" dirty="0"/>
              <a:t>通过设置主片</a:t>
            </a:r>
            <a:r>
              <a:rPr lang="en-US" altLang="zh-CN" sz="2400" dirty="0"/>
              <a:t>8259</a:t>
            </a:r>
            <a:r>
              <a:rPr lang="zh-CN" altLang="zh-CN" sz="2400" dirty="0"/>
              <a:t>的中断屏蔽寄存器</a:t>
            </a:r>
            <a:r>
              <a:rPr lang="en-US" altLang="zh-CN" sz="2400" dirty="0"/>
              <a:t>OCW1/IMR</a:t>
            </a:r>
            <a:r>
              <a:rPr lang="zh-CN" altLang="zh-CN" sz="2400" dirty="0"/>
              <a:t>来屏蔽所有的</a:t>
            </a:r>
            <a:r>
              <a:rPr lang="en-US" altLang="zh-CN" sz="2400" dirty="0"/>
              <a:t>8259</a:t>
            </a:r>
            <a:r>
              <a:rPr lang="zh-CN" altLang="zh-CN" sz="2400" dirty="0" smtClean="0"/>
              <a:t>中断请求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51400" y="3164801"/>
            <a:ext cx="8424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zh-CN" sz="2400" kern="100" dirty="0" smtClean="0">
                <a:cs typeface="Times New Roman" panose="02020603050405020304" pitchFamily="18" charset="0"/>
              </a:rPr>
              <a:t>屏蔽</a:t>
            </a:r>
            <a:r>
              <a:rPr lang="zh-CN" altLang="zh-CN" sz="2400" kern="100" dirty="0">
                <a:cs typeface="Times New Roman" panose="02020603050405020304" pitchFamily="18" charset="0"/>
              </a:rPr>
              <a:t>所有来自</a:t>
            </a:r>
            <a:r>
              <a:rPr lang="en-US" altLang="zh-CN" sz="2400" kern="100" dirty="0"/>
              <a:t>8259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cs typeface="Times New Roman" panose="02020603050405020304" pitchFamily="18" charset="0"/>
              </a:rPr>
              <a:t>中断请求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方法</a:t>
            </a:r>
            <a:r>
              <a:rPr lang="en-US" altLang="zh-CN" sz="2400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2】</a:t>
            </a:r>
          </a:p>
          <a:p>
            <a:pPr algn="l">
              <a:spcBef>
                <a:spcPts val="0"/>
              </a:spcBef>
            </a:pPr>
            <a:r>
              <a:rPr lang="zh-CN" altLang="zh-CN" sz="2400" dirty="0"/>
              <a:t>从</a:t>
            </a:r>
            <a:r>
              <a:rPr lang="en-US" altLang="zh-CN" sz="2400" dirty="0"/>
              <a:t>BSP</a:t>
            </a:r>
            <a:r>
              <a:rPr lang="zh-CN" altLang="zh-CN" sz="2400" dirty="0"/>
              <a:t>处理器的本地</a:t>
            </a:r>
            <a:r>
              <a:rPr lang="en-US" altLang="zh-CN" sz="2400" dirty="0"/>
              <a:t>APIC</a:t>
            </a:r>
            <a:r>
              <a:rPr lang="zh-CN" altLang="zh-CN" sz="2400" dirty="0"/>
              <a:t>中屏蔽</a:t>
            </a:r>
            <a:r>
              <a:rPr lang="en-US" altLang="zh-CN" sz="2400" dirty="0"/>
              <a:t>8259</a:t>
            </a:r>
            <a:r>
              <a:rPr lang="zh-CN" altLang="zh-CN" sz="2400" dirty="0"/>
              <a:t>中断请求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79512" y="1268700"/>
            <a:ext cx="8862590" cy="1902599"/>
            <a:chOff x="179512" y="1268700"/>
            <a:chExt cx="8862590" cy="1902599"/>
          </a:xfrm>
        </p:grpSpPr>
        <p:grpSp>
          <p:nvGrpSpPr>
            <p:cNvPr id="9" name="组合 8"/>
            <p:cNvGrpSpPr/>
            <p:nvPr/>
          </p:nvGrpSpPr>
          <p:grpSpPr>
            <a:xfrm>
              <a:off x="179512" y="2588687"/>
              <a:ext cx="8059142" cy="582612"/>
              <a:chOff x="179511" y="2060849"/>
              <a:chExt cx="8059142" cy="582612"/>
            </a:xfrm>
          </p:grpSpPr>
          <p:pic>
            <p:nvPicPr>
              <p:cNvPr id="10" name="Picture 4" descr="C:\Users\CheXQ\AppData\Local\Microsoft\Windows\Temporary Internet Files\Content.IE5\RWM40N23\MCj04461000000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749424" y="1490936"/>
                <a:ext cx="582612" cy="172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" descr="C:\Users\CheXQ\AppData\Local\Microsoft\Windows\Temporary Internet Files\Content.IE5\RWM40N23\MCj04461000000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333601" y="1490936"/>
                <a:ext cx="582612" cy="172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" descr="C:\Users\CheXQ\AppData\Local\Microsoft\Windows\Temporary Internet Files\Content.IE5\RWM40N23\MCj04461000000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3917777" y="1490936"/>
                <a:ext cx="582612" cy="172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4" descr="C:\Users\CheXQ\AppData\Local\Microsoft\Windows\Temporary Internet Files\Content.IE5\RWM40N23\MCj04461000000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5501954" y="1490936"/>
                <a:ext cx="582612" cy="172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" descr="C:\Users\CheXQ\AppData\Local\Microsoft\Windows\Temporary Internet Files\Content.IE5\RWM40N23\MCj04461000000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7086129" y="1490936"/>
                <a:ext cx="582612" cy="172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5" name="Picture 10" descr="C:\Users\CheXQ\AppData\Local\Microsoft\Windows\Temporary Internet Files\Content.IE5\RWM40N23\MCj0445642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0352" y="1268700"/>
              <a:ext cx="1301750" cy="173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动作按钮: 信息 16">
            <a:hlinkClick r:id="rId4" action="ppaction://hlinksldjump" highlightClick="1"/>
          </p:cNvPr>
          <p:cNvSpPr/>
          <p:nvPr/>
        </p:nvSpPr>
        <p:spPr bwMode="auto">
          <a:xfrm>
            <a:off x="7812450" y="3573020"/>
            <a:ext cx="360050" cy="36005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23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一、保护模式下的</a:t>
            </a:r>
            <a:r>
              <a:rPr lang="zh-CN" altLang="en-US" dirty="0" smtClean="0"/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2. </a:t>
            </a:r>
            <a:r>
              <a:rPr lang="zh-CN" altLang="en-US" dirty="0" smtClean="0">
                <a:solidFill>
                  <a:srgbClr val="FF6600"/>
                </a:solidFill>
              </a:rPr>
              <a:t>中断描述符表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10801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软件在当前特权级</a:t>
            </a:r>
            <a:r>
              <a:rPr lang="en-US" altLang="zh-CN" dirty="0"/>
              <a:t>CPL</a:t>
            </a:r>
            <a:r>
              <a:rPr lang="zh-CN" altLang="zh-CN" dirty="0"/>
              <a:t>＝</a:t>
            </a:r>
            <a:r>
              <a:rPr lang="en-US" altLang="zh-CN" dirty="0"/>
              <a:t>0</a:t>
            </a:r>
            <a:r>
              <a:rPr lang="zh-CN" altLang="zh-CN" dirty="0"/>
              <a:t>权限</a:t>
            </a:r>
            <a:r>
              <a:rPr lang="zh-CN" altLang="zh-CN" dirty="0" smtClean="0"/>
              <a:t>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LIDT</a:t>
            </a:r>
            <a:r>
              <a:rPr lang="zh-CN" altLang="zh-CN" dirty="0"/>
              <a:t>指令来加载</a:t>
            </a:r>
            <a:r>
              <a:rPr lang="en-US" altLang="zh-CN" dirty="0"/>
              <a:t>IDTR</a:t>
            </a:r>
            <a:r>
              <a:rPr lang="zh-CN" altLang="zh-CN" dirty="0"/>
              <a:t>寄存器。汇编代码如下：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410" y="1988800"/>
            <a:ext cx="8640760" cy="273638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DB 66H          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;66H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前缀，实模式下使用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位操作数</a:t>
            </a:r>
          </a:p>
          <a:p>
            <a:pPr marL="0" indent="0">
              <a:buNone/>
            </a:pP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LIDT IDT_POINTER      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加载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寄存器</a:t>
            </a:r>
          </a:p>
          <a:p>
            <a:pPr marL="0" indent="0">
              <a:buNone/>
            </a:pPr>
            <a:r>
              <a:rPr lang="zh-CN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kern="0" dirty="0" smtClean="0">
                <a:latin typeface="+mn-ea"/>
                <a:cs typeface="Courier New" panose="02070309020205020404" pitchFamily="49" charset="0"/>
              </a:rPr>
              <a:t>……</a:t>
            </a:r>
            <a:endParaRPr lang="en-US" altLang="zh-CN" sz="2000" kern="0" dirty="0">
              <a:latin typeface="+mn-ea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IDT POINTER</a:t>
            </a:r>
          </a:p>
          <a:p>
            <a:pPr marL="0" indent="0">
              <a:buNone/>
            </a:pPr>
            <a:r>
              <a:rPr lang="en-US" altLang="zh-CN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IDT_POINTER:</a:t>
            </a:r>
          </a:p>
          <a:p>
            <a:pPr marL="0" indent="0"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IDT_LIMIT DW IDT_END-IDT-1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;IDT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限长</a:t>
            </a:r>
          </a:p>
          <a:p>
            <a:pPr marL="0" indent="0"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IDT_BASE  DD IDT         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;IDT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基地址</a:t>
            </a:r>
          </a:p>
        </p:txBody>
      </p:sp>
    </p:spTree>
    <p:extLst>
      <p:ext uri="{BB962C8B-B14F-4D97-AF65-F5344CB8AC3E}">
        <p14:creationId xmlns:p14="http://schemas.microsoft.com/office/powerpoint/2010/main" val="1839530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一、保护模式下的</a:t>
            </a:r>
            <a:r>
              <a:rPr lang="zh-CN" altLang="en-US" dirty="0" smtClean="0"/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2. </a:t>
            </a:r>
            <a:r>
              <a:rPr lang="zh-CN" altLang="en-US" dirty="0" smtClean="0">
                <a:solidFill>
                  <a:srgbClr val="FF6600"/>
                </a:solidFill>
              </a:rPr>
              <a:t>中断描述符表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420" y="5517290"/>
            <a:ext cx="8362950" cy="54021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rgbClr val="0000FF"/>
                </a:solidFill>
              </a:rPr>
              <a:t>任务门、中断门和陷阱门的描述符格式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3581" r="9270" b="7155"/>
          <a:stretch/>
        </p:blipFill>
        <p:spPr>
          <a:xfrm>
            <a:off x="251400" y="836640"/>
            <a:ext cx="8713210" cy="44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一、保护模式下的</a:t>
            </a:r>
            <a:r>
              <a:rPr lang="zh-CN" altLang="en-US" dirty="0" smtClean="0"/>
              <a:t>中断系统      </a:t>
            </a:r>
            <a:r>
              <a:rPr lang="en-US" altLang="zh-CN" dirty="0" smtClean="0">
                <a:solidFill>
                  <a:srgbClr val="FF6600"/>
                </a:solidFill>
              </a:rPr>
              <a:t>2. </a:t>
            </a:r>
            <a:r>
              <a:rPr lang="zh-CN" altLang="en-US" dirty="0" smtClean="0">
                <a:solidFill>
                  <a:srgbClr val="FF6600"/>
                </a:solidFill>
              </a:rPr>
              <a:t>中断描述符表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48600"/>
            <a:ext cx="8713210" cy="1366415"/>
          </a:xfrm>
        </p:spPr>
        <p:txBody>
          <a:bodyPr/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x64</a:t>
            </a:r>
            <a:r>
              <a:rPr lang="zh-CN" altLang="en-US" sz="2400" dirty="0"/>
              <a:t>处理器工作在</a:t>
            </a:r>
            <a:r>
              <a:rPr lang="en-US" altLang="zh-CN" sz="2400" dirty="0">
                <a:solidFill>
                  <a:srgbClr val="0000FF"/>
                </a:solidFill>
              </a:rPr>
              <a:t>IA-32e</a:t>
            </a:r>
            <a:r>
              <a:rPr lang="zh-CN" altLang="en-US" sz="2400" dirty="0" smtClean="0">
                <a:solidFill>
                  <a:srgbClr val="0000FF"/>
                </a:solidFill>
              </a:rPr>
              <a:t>模式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/>
              <a:t>64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模式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 smtClean="0"/>
              <a:t>下，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中断</a:t>
            </a:r>
            <a:r>
              <a:rPr lang="zh-CN" altLang="en-US" sz="2400" dirty="0"/>
              <a:t>描述符是</a:t>
            </a:r>
            <a:r>
              <a:rPr lang="en-US" altLang="zh-CN" sz="2400" dirty="0"/>
              <a:t>128</a:t>
            </a:r>
            <a:r>
              <a:rPr lang="zh-CN" altLang="en-US" sz="2400" dirty="0" smtClean="0"/>
              <a:t>位</a:t>
            </a:r>
            <a:r>
              <a:rPr lang="en-US" altLang="zh-CN" sz="2400" dirty="0">
                <a:latin typeface="+mn-ea"/>
                <a:cs typeface="+mn-cs"/>
              </a:rPr>
              <a:t>(</a:t>
            </a:r>
            <a:r>
              <a:rPr lang="en-US" altLang="zh-CN" sz="2400" dirty="0" smtClean="0"/>
              <a:t>16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</a:t>
            </a:r>
            <a:r>
              <a:rPr lang="en-US" altLang="zh-CN" sz="2400" dirty="0">
                <a:latin typeface="+mn-ea"/>
                <a:cs typeface="+mn-cs"/>
              </a:rPr>
              <a:t>)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，不存在任务门</a:t>
            </a:r>
            <a:r>
              <a:rPr lang="zh-CN" altLang="en-US" sz="2400" dirty="0" smtClean="0"/>
              <a:t>描述符。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FF"/>
                </a:solidFill>
              </a:rPr>
              <a:t>中断</a:t>
            </a:r>
            <a:r>
              <a:rPr lang="zh-CN" altLang="en-US" sz="2400" dirty="0">
                <a:solidFill>
                  <a:srgbClr val="0000FF"/>
                </a:solidFill>
              </a:rPr>
              <a:t>门</a:t>
            </a:r>
            <a:r>
              <a:rPr lang="zh-CN" altLang="en-US" sz="2400" dirty="0"/>
              <a:t>和</a:t>
            </a:r>
            <a:r>
              <a:rPr lang="zh-CN" altLang="en-US" sz="2400" dirty="0" smtClean="0">
                <a:solidFill>
                  <a:srgbClr val="0000FF"/>
                </a:solidFill>
              </a:rPr>
              <a:t>陷阱门</a:t>
            </a:r>
            <a:r>
              <a:rPr lang="zh-CN" altLang="en-US" sz="2400" dirty="0">
                <a:solidFill>
                  <a:srgbClr val="FF0000"/>
                </a:solidFill>
              </a:rPr>
              <a:t>描述符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格式：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86802"/>
              </p:ext>
            </p:extLst>
          </p:nvPr>
        </p:nvGraphicFramePr>
        <p:xfrm>
          <a:off x="251400" y="1813253"/>
          <a:ext cx="8641200" cy="485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Visio" r:id="rId3" imgW="4123132" imgH="2318131" progId="Visio.Drawing.11">
                  <p:embed/>
                </p:oleObj>
              </mc:Choice>
              <mc:Fallback>
                <p:oleObj name="Visio" r:id="rId3" imgW="4123132" imgH="231813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00" y="1813253"/>
                        <a:ext cx="8641200" cy="4857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996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2656" y="3542571"/>
            <a:ext cx="6480900" cy="2232208"/>
          </a:xfrm>
        </p:spPr>
        <p:txBody>
          <a:bodyPr/>
          <a:lstStyle/>
          <a:p>
            <a:r>
              <a:rPr lang="en-US" altLang="zh-CN" dirty="0" smtClean="0"/>
              <a:t>APIC</a:t>
            </a:r>
            <a:r>
              <a:rPr lang="zh-CN" altLang="en-US" dirty="0" smtClean="0"/>
              <a:t>体系概述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Local APIC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I/O APIC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430" y="836742"/>
            <a:ext cx="8281150" cy="22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623888">
              <a:buNone/>
            </a:pPr>
            <a:r>
              <a:rPr lang="en-US" altLang="zh-CN" dirty="0"/>
              <a:t>Intel</a:t>
            </a:r>
            <a:r>
              <a:rPr lang="zh-CN" altLang="zh-CN" dirty="0"/>
              <a:t>从</a:t>
            </a:r>
            <a:r>
              <a:rPr lang="en-US" altLang="zh-CN" dirty="0"/>
              <a:t>Pentium</a:t>
            </a:r>
            <a:r>
              <a:rPr lang="zh-CN" altLang="zh-CN" dirty="0"/>
              <a:t>处理器开始引入高级可编程中断控制器</a:t>
            </a:r>
            <a:r>
              <a:rPr lang="en-US" altLang="zh-CN" dirty="0"/>
              <a:t>APIC</a:t>
            </a:r>
            <a:r>
              <a:rPr lang="zh-CN" altLang="zh-CN" dirty="0"/>
              <a:t>（</a:t>
            </a:r>
            <a:r>
              <a:rPr lang="en-US" altLang="zh-CN" dirty="0"/>
              <a:t>Advanced Programmable Interrupt Controller</a:t>
            </a:r>
            <a:r>
              <a:rPr lang="zh-CN" altLang="zh-CN" dirty="0"/>
              <a:t>），之后的</a:t>
            </a:r>
            <a:r>
              <a:rPr lang="en-US" altLang="zh-CN" dirty="0"/>
              <a:t>IA-32</a:t>
            </a:r>
            <a:r>
              <a:rPr lang="zh-CN" altLang="zh-CN" dirty="0"/>
              <a:t>与</a:t>
            </a:r>
            <a:r>
              <a:rPr lang="en-US" altLang="zh-CN" dirty="0"/>
              <a:t>Intel 64</a:t>
            </a:r>
            <a:r>
              <a:rPr lang="zh-CN" altLang="zh-CN" dirty="0"/>
              <a:t>处理器构成的计算机系统中都包含</a:t>
            </a:r>
            <a:r>
              <a:rPr lang="en-US" altLang="zh-CN" dirty="0"/>
              <a:t>APIC</a:t>
            </a:r>
            <a:r>
              <a:rPr lang="zh-CN" altLang="zh-CN" dirty="0"/>
              <a:t>。引入</a:t>
            </a:r>
            <a:r>
              <a:rPr lang="en-US" altLang="zh-CN" dirty="0"/>
              <a:t>APIC</a:t>
            </a:r>
            <a:r>
              <a:rPr lang="zh-CN" altLang="zh-CN" dirty="0"/>
              <a:t>的目的是为了适应多</a:t>
            </a:r>
            <a:r>
              <a:rPr lang="zh-CN" altLang="zh-CN" dirty="0">
                <a:solidFill>
                  <a:srgbClr val="C00000"/>
                </a:solidFill>
              </a:rPr>
              <a:t>处理器</a:t>
            </a:r>
            <a:r>
              <a:rPr lang="zh-CN" altLang="zh-CN" dirty="0"/>
              <a:t>及</a:t>
            </a:r>
            <a:r>
              <a:rPr lang="zh-CN" altLang="zh-CN" dirty="0">
                <a:solidFill>
                  <a:srgbClr val="C00000"/>
                </a:solidFill>
              </a:rPr>
              <a:t>多核系统</a:t>
            </a:r>
            <a:r>
              <a:rPr lang="zh-CN" altLang="zh-CN" dirty="0"/>
              <a:t>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3311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zh-CN" dirty="0"/>
              <a:t>高级可编程中断</a:t>
            </a:r>
            <a:r>
              <a:rPr lang="zh-CN" altLang="zh-CN" dirty="0" smtClean="0"/>
              <a:t>控制器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6600"/>
                </a:solidFill>
              </a:rPr>
              <a:t>1. APIC</a:t>
            </a:r>
            <a:r>
              <a:rPr lang="zh-CN" altLang="en-US" dirty="0" smtClean="0">
                <a:solidFill>
                  <a:srgbClr val="FF6600"/>
                </a:solidFill>
              </a:rPr>
              <a:t>体系概述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410" y="5877341"/>
            <a:ext cx="8496740" cy="57608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rgbClr val="0000FF"/>
                </a:solidFill>
              </a:rPr>
              <a:t>多处理器环境下的</a:t>
            </a:r>
            <a:r>
              <a:rPr lang="en-US" altLang="zh-CN" dirty="0">
                <a:solidFill>
                  <a:srgbClr val="0000FF"/>
                </a:solidFill>
              </a:rPr>
              <a:t>APIC</a:t>
            </a:r>
            <a:r>
              <a:rPr lang="zh-CN" altLang="zh-CN" dirty="0">
                <a:solidFill>
                  <a:srgbClr val="0000FF"/>
                </a:solidFill>
              </a:rPr>
              <a:t>结构图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66105"/>
              </p:ext>
            </p:extLst>
          </p:nvPr>
        </p:nvGraphicFramePr>
        <p:xfrm>
          <a:off x="179390" y="724306"/>
          <a:ext cx="8742641" cy="489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Visio" r:id="rId3" imgW="4618369" imgH="2585317" progId="Visio.Drawing.11">
                  <p:embed/>
                </p:oleObj>
              </mc:Choice>
              <mc:Fallback>
                <p:oleObj name="Visio" r:id="rId3" imgW="4618369" imgH="258531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90" y="724306"/>
                        <a:ext cx="8742641" cy="4895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动作按钮: 上一张 5">
            <a:hlinkClick r:id="" action="ppaction://hlinkshowjump?jump=lastslideviewed" highlightClick="1"/>
          </p:cNvPr>
          <p:cNvSpPr/>
          <p:nvPr/>
        </p:nvSpPr>
        <p:spPr bwMode="auto">
          <a:xfrm>
            <a:off x="8244510" y="5517290"/>
            <a:ext cx="504070" cy="50407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1266683" y="1760929"/>
            <a:ext cx="288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1266683" y="2030779"/>
            <a:ext cx="288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518546" y="2285549"/>
            <a:ext cx="0" cy="3600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777509" y="4437140"/>
            <a:ext cx="0" cy="3490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1498961" y="154956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D60093"/>
                </a:solidFill>
              </a:rPr>
              <a:t>内部错误</a:t>
            </a:r>
            <a:endParaRPr lang="zh-CN" altLang="en-US" sz="1800" dirty="0">
              <a:solidFill>
                <a:srgbClr val="D6009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8960" y="1272569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D60093"/>
                </a:solidFill>
              </a:rPr>
              <a:t>性能监视</a:t>
            </a:r>
            <a:r>
              <a:rPr lang="zh-CN" altLang="zh-CN" sz="1800" dirty="0" smtClean="0">
                <a:solidFill>
                  <a:srgbClr val="D60093"/>
                </a:solidFill>
              </a:rPr>
              <a:t>器</a:t>
            </a:r>
            <a:endParaRPr lang="zh-CN" altLang="en-US" sz="1800" dirty="0">
              <a:solidFill>
                <a:srgbClr val="D60093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8960" y="9713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D60093"/>
                </a:solidFill>
              </a:rPr>
              <a:t>热敏</a:t>
            </a:r>
            <a:endParaRPr lang="zh-CN" altLang="en-US" sz="1800" dirty="0">
              <a:solidFill>
                <a:srgbClr val="D6009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8961" y="186219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1800" dirty="0">
                <a:solidFill>
                  <a:srgbClr val="D60093"/>
                </a:solidFill>
              </a:rPr>
              <a:t>定时器</a:t>
            </a:r>
            <a:endParaRPr lang="zh-CN" altLang="en-US" sz="18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34389</TotalTime>
  <Words>4384</Words>
  <Application>Microsoft Office PowerPoint</Application>
  <PresentationFormat>全屏显示(4:3)</PresentationFormat>
  <Paragraphs>640</Paragraphs>
  <Slides>44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黑体</vt:lpstr>
      <vt:lpstr>楷体</vt:lpstr>
      <vt:lpstr>楷体_GB2312</vt:lpstr>
      <vt:lpstr>宋体</vt:lpstr>
      <vt:lpstr>Arial</vt:lpstr>
      <vt:lpstr>Cambria Math</vt:lpstr>
      <vt:lpstr>Courier New</vt:lpstr>
      <vt:lpstr>Times New Roman</vt:lpstr>
      <vt:lpstr>Wingdings</vt:lpstr>
      <vt:lpstr>Pixel</vt:lpstr>
      <vt:lpstr>Visio</vt:lpstr>
      <vt:lpstr>PowerPoint 演示文稿</vt:lpstr>
      <vt:lpstr>一、保护模式下的中断系统      1. 概述</vt:lpstr>
      <vt:lpstr>一、保护模式下的中断系统      1. 概述</vt:lpstr>
      <vt:lpstr>一、保护模式下的中断系统      2. 中断描述符表</vt:lpstr>
      <vt:lpstr>一、保护模式下的中断系统      2. 中断描述符表</vt:lpstr>
      <vt:lpstr>一、保护模式下的中断系统      2. 中断描述符表</vt:lpstr>
      <vt:lpstr>一、保护模式下的中断系统      2. 中断描述符表</vt:lpstr>
      <vt:lpstr>二、高级可编程中断控制器</vt:lpstr>
      <vt:lpstr>二、高级可编程中断控制器      1. APIC体系概述</vt:lpstr>
      <vt:lpstr>二、高级可编程中断控制器      1. APIC体系概述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2. Local APIC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访问PCI设备配置空间的方法</vt:lpstr>
      <vt:lpstr>二、高级可编程中断控制器      3.  I/O APIC</vt:lpstr>
      <vt:lpstr>二、高级可编程中断控制器      3.  I/O APIC</vt:lpstr>
      <vt:lpstr>二、高级可编程中断控制器      3.  I/O APIC</vt:lpstr>
      <vt:lpstr>二、高级可编程中断控制器      3.  I/O APIC</vt:lpstr>
      <vt:lpstr>PowerPoint 演示文稿</vt:lpstr>
      <vt:lpstr>PowerPoint 演示文稿</vt:lpstr>
      <vt:lpstr>二、高级可编程中断控制器      3.  I/O APIC</vt:lpstr>
      <vt:lpstr>二、高级可编程中断控制器      3.  I/O APIC</vt:lpstr>
      <vt:lpstr>二、高级可编程中断控制器      3.  I/O APIC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第8章 总线与输入输出系统</dc:subject>
  <dc:creator>车向泉</dc:creator>
  <dc:description>8.1 总线与输入输出系统概述_x000d_
8.2 总线_x000d_
8.3 输入输出接口</dc:description>
  <cp:lastModifiedBy>车向泉</cp:lastModifiedBy>
  <cp:revision>1526</cp:revision>
  <dcterms:created xsi:type="dcterms:W3CDTF">1601-01-01T00:00:00Z</dcterms:created>
  <dcterms:modified xsi:type="dcterms:W3CDTF">2017-12-14T15:22:35Z</dcterms:modified>
</cp:coreProperties>
</file>