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15"/>
  </p:notesMasterIdLst>
  <p:sldIdLst>
    <p:sldId id="256" r:id="rId2"/>
    <p:sldId id="264" r:id="rId3"/>
    <p:sldId id="266" r:id="rId4"/>
    <p:sldId id="267" r:id="rId5"/>
    <p:sldId id="268" r:id="rId6"/>
    <p:sldId id="269" r:id="rId7"/>
    <p:sldId id="258" r:id="rId8"/>
    <p:sldId id="259" r:id="rId9"/>
    <p:sldId id="260" r:id="rId10"/>
    <p:sldId id="261" r:id="rId11"/>
    <p:sldId id="262" r:id="rId12"/>
    <p:sldId id="263" r:id="rId13"/>
    <p:sldId id="257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6600"/>
    <a:srgbClr val="FFCCFF"/>
    <a:srgbClr val="FFFFCC"/>
    <a:srgbClr val="CCFFFF"/>
    <a:srgbClr val="D60093"/>
    <a:srgbClr val="FF0066"/>
    <a:srgbClr val="0000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71" autoAdjust="0"/>
    <p:restoredTop sz="94660"/>
  </p:normalViewPr>
  <p:slideViewPr>
    <p:cSldViewPr>
      <p:cViewPr varScale="1">
        <p:scale>
          <a:sx n="108" d="100"/>
          <a:sy n="108" d="100"/>
        </p:scale>
        <p:origin x="2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F86B36-258C-4A13-B8CB-94507BEB2263}" type="datetimeFigureOut">
              <a:rPr lang="zh-CN" altLang="en-US" smtClean="0"/>
              <a:t>2017/12/13 Wednesday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CF5DAE-635F-48F8-8E4F-ADB88399FC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707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F5DAE-635F-48F8-8E4F-ADB88399FC3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886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179203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3505200" cy="6858000"/>
            </a:xfrm>
            <a:prstGeom prst="rect">
              <a:avLst/>
            </a:prstGeom>
            <a:gradFill rotWithShape="0">
              <a:gsLst>
                <a:gs pos="0">
                  <a:srgbClr val="CCCCE6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0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06" name="Rectangle 6"/>
            <p:cNvSpPr>
              <a:spLocks noChangeArrowheads="1"/>
            </p:cNvSpPr>
            <p:nvPr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07" name="Rectangle 7"/>
            <p:cNvSpPr>
              <a:spLocks noChangeArrowheads="1"/>
            </p:cNvSpPr>
            <p:nvPr/>
          </p:nvSpPr>
          <p:spPr bwMode="auto">
            <a:xfrm>
              <a:off x="1716088" y="1690688"/>
              <a:ext cx="574675" cy="642938"/>
            </a:xfrm>
            <a:prstGeom prst="rect">
              <a:avLst/>
            </a:prstGeom>
            <a:solidFill>
              <a:srgbClr val="CCCCE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09" name="Rectangle 9"/>
            <p:cNvSpPr>
              <a:spLocks noChangeArrowheads="1"/>
            </p:cNvSpPr>
            <p:nvPr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0" name="Rectangle 10"/>
            <p:cNvSpPr>
              <a:spLocks noChangeArrowheads="1"/>
            </p:cNvSpPr>
            <p:nvPr/>
          </p:nvSpPr>
          <p:spPr bwMode="auto">
            <a:xfrm>
              <a:off x="2281238" y="1690688"/>
              <a:ext cx="585788" cy="64293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1" name="Rectangle 11"/>
            <p:cNvSpPr>
              <a:spLocks noChangeArrowheads="1"/>
            </p:cNvSpPr>
            <p:nvPr/>
          </p:nvSpPr>
          <p:spPr bwMode="auto">
            <a:xfrm>
              <a:off x="1141413" y="2324101"/>
              <a:ext cx="584200" cy="633413"/>
            </a:xfrm>
            <a:prstGeom prst="rect">
              <a:avLst/>
            </a:prstGeom>
            <a:solidFill>
              <a:srgbClr val="CCCCE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2" name="Rectangle 12"/>
            <p:cNvSpPr>
              <a:spLocks noChangeArrowheads="1"/>
            </p:cNvSpPr>
            <p:nvPr/>
          </p:nvSpPr>
          <p:spPr bwMode="auto">
            <a:xfrm>
              <a:off x="0" y="2324101"/>
              <a:ext cx="582613" cy="63341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3" name="Rectangle 13"/>
            <p:cNvSpPr>
              <a:spLocks noChangeArrowheads="1"/>
            </p:cNvSpPr>
            <p:nvPr/>
          </p:nvSpPr>
          <p:spPr bwMode="auto">
            <a:xfrm>
              <a:off x="1716088" y="2324101"/>
              <a:ext cx="574675" cy="63341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4" name="Rectangle 14"/>
            <p:cNvSpPr>
              <a:spLocks noChangeArrowheads="1"/>
            </p:cNvSpPr>
            <p:nvPr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rgbClr val="CCCCE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5" name="Rectangle 15"/>
            <p:cNvSpPr>
              <a:spLocks noChangeArrowheads="1"/>
            </p:cNvSpPr>
            <p:nvPr/>
          </p:nvSpPr>
          <p:spPr bwMode="auto">
            <a:xfrm>
              <a:off x="1141413" y="2947988"/>
              <a:ext cx="584200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28" name="Rectangle 28"/>
            <p:cNvSpPr>
              <a:spLocks noChangeArrowheads="1"/>
            </p:cNvSpPr>
            <p:nvPr/>
          </p:nvSpPr>
          <p:spPr bwMode="auto">
            <a:xfrm>
              <a:off x="0" y="2590800"/>
              <a:ext cx="9144000" cy="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23" name="图片 22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00539" y="309480"/>
            <a:ext cx="4571429" cy="1285714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179217" name="Rectangle 17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73250"/>
            <a:ext cx="2895600" cy="324190"/>
          </a:xfr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17921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50825" y="1828800"/>
            <a:ext cx="8740775" cy="2209800"/>
          </a:xfrm>
        </p:spPr>
        <p:txBody>
          <a:bodyPr/>
          <a:lstStyle>
            <a:lvl1pPr algn="r">
              <a:defRPr sz="4000" b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7922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50825" y="4267200"/>
            <a:ext cx="8740775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600" b="1">
                <a:latin typeface="+mn-lt"/>
                <a:ea typeface="楷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179222" name="Text Box 22"/>
          <p:cNvSpPr txBox="1">
            <a:spLocks noChangeArrowheads="1"/>
          </p:cNvSpPr>
          <p:nvPr/>
        </p:nvSpPr>
        <p:spPr bwMode="auto">
          <a:xfrm>
            <a:off x="4600874" y="637309"/>
            <a:ext cx="4392609" cy="903389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  <a:spcBef>
                <a:spcPct val="0"/>
              </a:spcBef>
            </a:pPr>
            <a:r>
              <a:rPr lang="zh-CN" altLang="en-US" sz="2800" b="1" dirty="0" smtClean="0">
                <a:solidFill>
                  <a:schemeClr val="tx1"/>
                </a:solidFill>
                <a:latin typeface="+mj-ea"/>
                <a:ea typeface="+mj-ea"/>
              </a:rPr>
              <a:t>计算机学院</a:t>
            </a:r>
            <a:endParaRPr lang="en-US" altLang="zh-CN" sz="28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r">
              <a:lnSpc>
                <a:spcPct val="130000"/>
              </a:lnSpc>
              <a:spcBef>
                <a:spcPct val="0"/>
              </a:spcBef>
            </a:pPr>
            <a:r>
              <a:rPr lang="en-US" altLang="zh-CN" sz="1400" b="1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School of Computer Science and Technology</a:t>
            </a:r>
            <a:endParaRPr lang="zh-CN" altLang="en-US" sz="1400" b="1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4" name="Rectangle 16"/>
          <p:cNvSpPr txBox="1">
            <a:spLocks noChangeArrowheads="1"/>
          </p:cNvSpPr>
          <p:nvPr/>
        </p:nvSpPr>
        <p:spPr bwMode="auto">
          <a:xfrm>
            <a:off x="251400" y="5229250"/>
            <a:ext cx="2921965" cy="705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1"/>
                </a:solidFill>
                <a:latin typeface="+mj-lt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5000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ctr" rtl="0" fontAlgn="base">
              <a:spcBef>
                <a:spcPct val="5000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ctr" rtl="0" fontAlgn="base">
              <a:spcBef>
                <a:spcPct val="5000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ctr" rtl="0" fontAlgn="base">
              <a:spcBef>
                <a:spcPct val="5000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algn="l"/>
            <a:fld id="{87D8CD90-EB6C-4EF8-843B-BC01DDFAB9E6}" type="datetime3">
              <a:rPr lang="zh-CN" altLang="en-US" sz="2000" b="1" smtClean="0">
                <a:solidFill>
                  <a:srgbClr val="5D5DC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pPr algn="l"/>
              <a:t>2017年12月13日星期三</a:t>
            </a:fld>
            <a:endParaRPr lang="en-US" altLang="zh-CN" sz="2000" b="1" dirty="0" smtClean="0">
              <a:solidFill>
                <a:srgbClr val="5D5DC0"/>
              </a:solidFill>
              <a:effectLst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algn="l"/>
            <a:fld id="{6439F639-8FB6-4CFA-9289-F7A8A19716DA}" type="datetime10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5D5DC0"/>
                </a:solidFill>
                <a:effectLst/>
                <a:uLnTx/>
                <a:uFillTx/>
                <a:latin typeface="+mj-lt"/>
                <a:ea typeface="宋体" pitchFamily="2" charset="-122"/>
                <a:cs typeface="+mn-cs"/>
              </a:rPr>
              <a:pPr algn="l"/>
              <a:t>09:00</a:t>
            </a:fld>
            <a:endParaRPr lang="en-US" altLang="zh-CN" sz="2000" b="1" dirty="0">
              <a:solidFill>
                <a:srgbClr val="5D5DC0"/>
              </a:solidFill>
              <a:effectLst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400" y="89034"/>
            <a:ext cx="1677745" cy="168646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18178" y="620610"/>
            <a:ext cx="2914088" cy="865415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2018178" y="690564"/>
            <a:ext cx="6874638" cy="845664"/>
            <a:chOff x="2089972" y="628999"/>
            <a:chExt cx="6874638" cy="907229"/>
          </a:xfrm>
        </p:grpSpPr>
        <p:cxnSp>
          <p:nvCxnSpPr>
            <p:cNvPr id="8" name="直接连接符 7"/>
            <p:cNvCxnSpPr/>
            <p:nvPr/>
          </p:nvCxnSpPr>
          <p:spPr bwMode="auto">
            <a:xfrm flipH="1">
              <a:off x="4948828" y="628999"/>
              <a:ext cx="576080" cy="907229"/>
            </a:xfrm>
            <a:prstGeom prst="line">
              <a:avLst/>
            </a:prstGeom>
            <a:solidFill>
              <a:schemeClr val="accent1"/>
            </a:solidFill>
            <a:ln w="57150" cap="flat" cmpd="tri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直接连接符 11"/>
            <p:cNvCxnSpPr/>
            <p:nvPr/>
          </p:nvCxnSpPr>
          <p:spPr bwMode="auto">
            <a:xfrm>
              <a:off x="5524908" y="628999"/>
              <a:ext cx="3439702" cy="0"/>
            </a:xfrm>
            <a:prstGeom prst="line">
              <a:avLst/>
            </a:prstGeom>
            <a:solidFill>
              <a:schemeClr val="accent1"/>
            </a:solidFill>
            <a:ln w="57150" cap="flat" cmpd="tri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直接连接符 13"/>
            <p:cNvCxnSpPr/>
            <p:nvPr/>
          </p:nvCxnSpPr>
          <p:spPr bwMode="auto">
            <a:xfrm flipH="1">
              <a:off x="2089972" y="1536228"/>
              <a:ext cx="2858856" cy="0"/>
            </a:xfrm>
            <a:prstGeom prst="line">
              <a:avLst/>
            </a:prstGeom>
            <a:solidFill>
              <a:schemeClr val="accent1"/>
            </a:solidFill>
            <a:ln w="57150" cap="flat" cmpd="tri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" name="组合 1"/>
          <p:cNvGrpSpPr/>
          <p:nvPr/>
        </p:nvGrpSpPr>
        <p:grpSpPr>
          <a:xfrm>
            <a:off x="356172" y="5737225"/>
            <a:ext cx="8635428" cy="860426"/>
            <a:chOff x="356172" y="5737225"/>
            <a:chExt cx="8635428" cy="860426"/>
          </a:xfrm>
        </p:grpSpPr>
        <p:cxnSp>
          <p:nvCxnSpPr>
            <p:cNvPr id="6" name="直接连接符 5"/>
            <p:cNvCxnSpPr/>
            <p:nvPr/>
          </p:nvCxnSpPr>
          <p:spPr bwMode="auto">
            <a:xfrm flipH="1">
              <a:off x="356172" y="6597440"/>
              <a:ext cx="151221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5D5D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40" name="组合 39"/>
            <p:cNvGrpSpPr/>
            <p:nvPr/>
          </p:nvGrpSpPr>
          <p:grpSpPr>
            <a:xfrm>
              <a:off x="2616916" y="5912643"/>
              <a:ext cx="157163" cy="39688"/>
              <a:chOff x="6834188" y="5932488"/>
              <a:chExt cx="157163" cy="39688"/>
            </a:xfrm>
          </p:grpSpPr>
          <p:sp>
            <p:nvSpPr>
              <p:cNvPr id="9" name="Line 5"/>
              <p:cNvSpPr>
                <a:spLocks noChangeShapeType="1"/>
              </p:cNvSpPr>
              <p:nvPr/>
            </p:nvSpPr>
            <p:spPr bwMode="auto">
              <a:xfrm flipV="1">
                <a:off x="6897688" y="5932488"/>
                <a:ext cx="46038" cy="39688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Line 15"/>
              <p:cNvSpPr>
                <a:spLocks noChangeShapeType="1"/>
              </p:cNvSpPr>
              <p:nvPr/>
            </p:nvSpPr>
            <p:spPr bwMode="auto">
              <a:xfrm flipV="1">
                <a:off x="6834188" y="5932488"/>
                <a:ext cx="31750" cy="23813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Line 16"/>
              <p:cNvSpPr>
                <a:spLocks noChangeShapeType="1"/>
              </p:cNvSpPr>
              <p:nvPr/>
            </p:nvSpPr>
            <p:spPr bwMode="auto">
              <a:xfrm flipH="1" flipV="1">
                <a:off x="6865938" y="5932488"/>
                <a:ext cx="31750" cy="39688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Line 17"/>
              <p:cNvSpPr>
                <a:spLocks noChangeShapeType="1"/>
              </p:cNvSpPr>
              <p:nvPr/>
            </p:nvSpPr>
            <p:spPr bwMode="auto">
              <a:xfrm flipH="1" flipV="1">
                <a:off x="6943726" y="5932488"/>
                <a:ext cx="47625" cy="3175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2288304" y="6115843"/>
              <a:ext cx="157162" cy="39688"/>
              <a:chOff x="6505576" y="6135688"/>
              <a:chExt cx="157162" cy="39688"/>
            </a:xfrm>
          </p:grpSpPr>
          <p:sp>
            <p:nvSpPr>
              <p:cNvPr id="10" name="Line 6"/>
              <p:cNvSpPr>
                <a:spLocks noChangeShapeType="1"/>
              </p:cNvSpPr>
              <p:nvPr/>
            </p:nvSpPr>
            <p:spPr bwMode="auto">
              <a:xfrm flipV="1">
                <a:off x="6505576" y="6135688"/>
                <a:ext cx="31750" cy="23813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Line 7"/>
              <p:cNvSpPr>
                <a:spLocks noChangeShapeType="1"/>
              </p:cNvSpPr>
              <p:nvPr/>
            </p:nvSpPr>
            <p:spPr bwMode="auto">
              <a:xfrm flipH="1" flipV="1">
                <a:off x="6537326" y="6135688"/>
                <a:ext cx="31750" cy="39688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Line 18"/>
              <p:cNvSpPr>
                <a:spLocks noChangeShapeType="1"/>
              </p:cNvSpPr>
              <p:nvPr/>
            </p:nvSpPr>
            <p:spPr bwMode="auto">
              <a:xfrm flipH="1" flipV="1">
                <a:off x="6615113" y="6135688"/>
                <a:ext cx="47625" cy="3175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Line 19"/>
              <p:cNvSpPr>
                <a:spLocks noChangeShapeType="1"/>
              </p:cNvSpPr>
              <p:nvPr/>
            </p:nvSpPr>
            <p:spPr bwMode="auto">
              <a:xfrm flipV="1">
                <a:off x="6569076" y="6135688"/>
                <a:ext cx="46038" cy="39688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4" name="Line 25"/>
            <p:cNvSpPr>
              <a:spLocks noChangeShapeType="1"/>
            </p:cNvSpPr>
            <p:nvPr/>
          </p:nvSpPr>
          <p:spPr bwMode="auto">
            <a:xfrm>
              <a:off x="2023985" y="6597650"/>
              <a:ext cx="6967615" cy="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1819198" y="5737225"/>
              <a:ext cx="204788" cy="860426"/>
              <a:chOff x="7115176" y="5737225"/>
              <a:chExt cx="204788" cy="860426"/>
            </a:xfrm>
          </p:grpSpPr>
          <p:sp>
            <p:nvSpPr>
              <p:cNvPr id="13" name="Line 8"/>
              <p:cNvSpPr>
                <a:spLocks noChangeShapeType="1"/>
              </p:cNvSpPr>
              <p:nvPr/>
            </p:nvSpPr>
            <p:spPr bwMode="auto">
              <a:xfrm flipV="1">
                <a:off x="7210426" y="5894388"/>
                <a:ext cx="0" cy="155575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" name="Line 9"/>
              <p:cNvSpPr>
                <a:spLocks noChangeShapeType="1"/>
              </p:cNvSpPr>
              <p:nvPr/>
            </p:nvSpPr>
            <p:spPr bwMode="auto">
              <a:xfrm flipV="1">
                <a:off x="7162801" y="6049963"/>
                <a:ext cx="0" cy="13335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Line 10"/>
              <p:cNvSpPr>
                <a:spLocks noChangeShapeType="1"/>
              </p:cNvSpPr>
              <p:nvPr/>
            </p:nvSpPr>
            <p:spPr bwMode="auto">
              <a:xfrm flipV="1">
                <a:off x="7256463" y="5894388"/>
                <a:ext cx="0" cy="61913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Line 11"/>
              <p:cNvSpPr>
                <a:spLocks noChangeShapeType="1"/>
              </p:cNvSpPr>
              <p:nvPr/>
            </p:nvSpPr>
            <p:spPr bwMode="auto">
              <a:xfrm flipV="1">
                <a:off x="7162801" y="6284913"/>
                <a:ext cx="0" cy="312738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Line 12"/>
              <p:cNvSpPr>
                <a:spLocks noChangeShapeType="1"/>
              </p:cNvSpPr>
              <p:nvPr/>
            </p:nvSpPr>
            <p:spPr bwMode="auto">
              <a:xfrm flipV="1">
                <a:off x="7319963" y="5956300"/>
                <a:ext cx="0" cy="64135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Line 13"/>
              <p:cNvSpPr>
                <a:spLocks noChangeShapeType="1"/>
              </p:cNvSpPr>
              <p:nvPr/>
            </p:nvSpPr>
            <p:spPr bwMode="auto">
              <a:xfrm>
                <a:off x="7115176" y="6284913"/>
                <a:ext cx="117475" cy="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Line 14"/>
              <p:cNvSpPr>
                <a:spLocks noChangeShapeType="1"/>
              </p:cNvSpPr>
              <p:nvPr/>
            </p:nvSpPr>
            <p:spPr bwMode="auto">
              <a:xfrm>
                <a:off x="7115176" y="6183313"/>
                <a:ext cx="117475" cy="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Line 20"/>
              <p:cNvSpPr>
                <a:spLocks noChangeShapeType="1"/>
              </p:cNvSpPr>
              <p:nvPr/>
            </p:nvSpPr>
            <p:spPr bwMode="auto">
              <a:xfrm>
                <a:off x="7210426" y="5894388"/>
                <a:ext cx="46038" cy="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" name="Line 21"/>
              <p:cNvSpPr>
                <a:spLocks noChangeShapeType="1"/>
              </p:cNvSpPr>
              <p:nvPr/>
            </p:nvSpPr>
            <p:spPr bwMode="auto">
              <a:xfrm flipV="1">
                <a:off x="7115176" y="6183313"/>
                <a:ext cx="0" cy="10160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" name="Line 22"/>
              <p:cNvSpPr>
                <a:spLocks noChangeShapeType="1"/>
              </p:cNvSpPr>
              <p:nvPr/>
            </p:nvSpPr>
            <p:spPr bwMode="auto">
              <a:xfrm flipV="1">
                <a:off x="7232651" y="6183313"/>
                <a:ext cx="0" cy="10160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" name="Line 23"/>
              <p:cNvSpPr>
                <a:spLocks noChangeShapeType="1"/>
              </p:cNvSpPr>
              <p:nvPr/>
            </p:nvSpPr>
            <p:spPr bwMode="auto">
              <a:xfrm flipV="1">
                <a:off x="7232651" y="5737225"/>
                <a:ext cx="0" cy="157163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Line 26"/>
              <p:cNvSpPr>
                <a:spLocks noChangeShapeType="1"/>
              </p:cNvSpPr>
              <p:nvPr/>
            </p:nvSpPr>
            <p:spPr bwMode="auto">
              <a:xfrm>
                <a:off x="7162801" y="6049963"/>
                <a:ext cx="157163" cy="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Line 27"/>
              <p:cNvSpPr>
                <a:spLocks noChangeShapeType="1"/>
              </p:cNvSpPr>
              <p:nvPr/>
            </p:nvSpPr>
            <p:spPr bwMode="auto">
              <a:xfrm>
                <a:off x="7210426" y="5956300"/>
                <a:ext cx="109538" cy="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356172" y="6165380"/>
              <a:ext cx="1132962" cy="312738"/>
              <a:chOff x="356172" y="6165380"/>
              <a:chExt cx="1132962" cy="312738"/>
            </a:xfrm>
          </p:grpSpPr>
          <p:sp>
            <p:nvSpPr>
              <p:cNvPr id="33" name="Line 24"/>
              <p:cNvSpPr>
                <a:spLocks noChangeShapeType="1"/>
              </p:cNvSpPr>
              <p:nvPr/>
            </p:nvSpPr>
            <p:spPr bwMode="auto">
              <a:xfrm>
                <a:off x="622872" y="6165380"/>
                <a:ext cx="430213" cy="30480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" name="Line 28"/>
              <p:cNvSpPr>
                <a:spLocks noChangeShapeType="1"/>
              </p:cNvSpPr>
              <p:nvPr/>
            </p:nvSpPr>
            <p:spPr bwMode="auto">
              <a:xfrm flipV="1">
                <a:off x="356172" y="6165380"/>
                <a:ext cx="266700" cy="312738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" name="Line 29"/>
              <p:cNvSpPr>
                <a:spLocks noChangeShapeType="1"/>
              </p:cNvSpPr>
              <p:nvPr/>
            </p:nvSpPr>
            <p:spPr bwMode="auto">
              <a:xfrm flipV="1">
                <a:off x="924497" y="6181255"/>
                <a:ext cx="166688" cy="196850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Line 24"/>
              <p:cNvSpPr>
                <a:spLocks noChangeShapeType="1"/>
              </p:cNvSpPr>
              <p:nvPr/>
            </p:nvSpPr>
            <p:spPr bwMode="auto">
              <a:xfrm>
                <a:off x="1081328" y="6181255"/>
                <a:ext cx="407806" cy="288925"/>
              </a:xfrm>
              <a:prstGeom prst="line">
                <a:avLst/>
              </a:prstGeom>
              <a:noFill/>
              <a:ln w="19050">
                <a:solidFill>
                  <a:srgbClr val="5D5D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60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73250"/>
            <a:ext cx="2133600" cy="324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fld id="{77A32C56-CD32-4714-AE08-3B073E028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2617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（字号28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10"/>
            <a:ext cx="8362950" cy="5760799"/>
          </a:xfrm>
        </p:spPr>
        <p:txBody>
          <a:bodyPr/>
          <a:lstStyle>
            <a:lvl1pPr marL="342900" indent="-342900">
              <a:defRPr/>
            </a:lvl1pPr>
            <a:lvl2pPr marL="628650" indent="-268288">
              <a:defRPr/>
            </a:lvl2pPr>
            <a:lvl3pPr marL="896938" indent="-268288">
              <a:defRPr sz="2400">
                <a:latin typeface="+mn-lt"/>
              </a:defRPr>
            </a:lvl3pPr>
            <a:lvl4pPr marL="1166813" indent="-269875">
              <a:defRPr sz="2400">
                <a:latin typeface="+mn-lt"/>
                <a:ea typeface="楷体" panose="02010609060101010101" pitchFamily="49" charset="-122"/>
              </a:defRPr>
            </a:lvl4pPr>
            <a:lvl5pPr marL="1435100" indent="-268288">
              <a:defRPr sz="2400">
                <a:latin typeface="+mn-lt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81410"/>
            <a:ext cx="2133600" cy="324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fld id="{77A32C56-CD32-4714-AE08-3B073E028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542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（字号24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10"/>
            <a:ext cx="8362950" cy="5760799"/>
          </a:xfrm>
        </p:spPr>
        <p:txBody>
          <a:bodyPr/>
          <a:lstStyle>
            <a:lvl1pPr marL="268288" indent="-268288">
              <a:defRPr sz="2400"/>
            </a:lvl1pPr>
            <a:lvl2pPr marL="536575" indent="-268288">
              <a:defRPr sz="2400"/>
            </a:lvl2pPr>
            <a:lvl3pPr marL="804863" indent="-268288">
              <a:defRPr sz="2400">
                <a:latin typeface="+mn-lt"/>
              </a:defRPr>
            </a:lvl3pPr>
            <a:lvl4pPr marL="1073150" indent="-268288">
              <a:defRPr sz="2400">
                <a:latin typeface="+mn-lt"/>
                <a:ea typeface="楷体" panose="02010609060101010101" pitchFamily="49" charset="-122"/>
              </a:defRPr>
            </a:lvl4pPr>
            <a:lvl5pPr marL="1343025" indent="-269875">
              <a:defRPr sz="2400">
                <a:latin typeface="+mn-lt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81410"/>
            <a:ext cx="2133600" cy="324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fld id="{77A32C56-CD32-4714-AE08-3B073E028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1336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0990" y="116540"/>
            <a:ext cx="8229600" cy="41798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620610"/>
            <a:ext cx="4040188" cy="423732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044341"/>
            <a:ext cx="4040188" cy="5337069"/>
          </a:xfrm>
        </p:spPr>
        <p:txBody>
          <a:bodyPr/>
          <a:lstStyle>
            <a:lvl1pPr marL="268288" indent="-268288">
              <a:defRPr sz="2400">
                <a:latin typeface="+mn-lt"/>
              </a:defRPr>
            </a:lvl1pPr>
            <a:lvl2pPr marL="536575" indent="-268288">
              <a:defRPr sz="2400">
                <a:latin typeface="+mn-lt"/>
              </a:defRPr>
            </a:lvl2pPr>
            <a:lvl3pPr marL="804863" indent="-268288">
              <a:defRPr sz="2400">
                <a:latin typeface="+mn-lt"/>
              </a:defRPr>
            </a:lvl3pPr>
            <a:lvl4pPr marL="1073150" indent="-268288">
              <a:defRPr sz="2400">
                <a:latin typeface="+mn-lt"/>
                <a:ea typeface="楷体" panose="02010609060101010101" pitchFamily="49" charset="-122"/>
              </a:defRPr>
            </a:lvl4pPr>
            <a:lvl5pPr marL="1343025" indent="-269875">
              <a:defRPr sz="2400">
                <a:latin typeface="+mn-lt"/>
                <a:ea typeface="楷体" panose="02010609060101010101" pitchFamily="49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620610"/>
            <a:ext cx="4041775" cy="423732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044342"/>
            <a:ext cx="4041775" cy="5337068"/>
          </a:xfrm>
        </p:spPr>
        <p:txBody>
          <a:bodyPr/>
          <a:lstStyle>
            <a:lvl1pPr marL="268288" indent="-268288">
              <a:defRPr sz="2400">
                <a:latin typeface="+mn-lt"/>
              </a:defRPr>
            </a:lvl1pPr>
            <a:lvl2pPr marL="536575" indent="-268288">
              <a:defRPr sz="2400">
                <a:latin typeface="+mn-lt"/>
              </a:defRPr>
            </a:lvl2pPr>
            <a:lvl3pPr marL="804863" indent="-268288">
              <a:defRPr sz="2400">
                <a:latin typeface="+mn-lt"/>
              </a:defRPr>
            </a:lvl3pPr>
            <a:lvl4pPr marL="1073150" indent="-268288">
              <a:defRPr sz="2400">
                <a:latin typeface="+mn-lt"/>
                <a:ea typeface="楷体" panose="02010609060101010101" pitchFamily="49" charset="-122"/>
              </a:defRPr>
            </a:lvl4pPr>
            <a:lvl5pPr marL="1343025" indent="-269875">
              <a:defRPr sz="2400">
                <a:latin typeface="+mn-lt"/>
                <a:ea typeface="楷体" panose="02010609060101010101" pitchFamily="49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6553200" y="6381410"/>
            <a:ext cx="2133600" cy="324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fld id="{77A32C56-CD32-4714-AE08-3B073E028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4447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81410"/>
            <a:ext cx="2133600" cy="324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fld id="{77A32C56-CD32-4714-AE08-3B073E028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570225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566738"/>
            <a:chOff x="0" y="0"/>
            <a:chExt cx="9144000" cy="566738"/>
          </a:xfrm>
        </p:grpSpPr>
        <p:sp>
          <p:nvSpPr>
            <p:cNvPr id="17818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285750" cy="546100"/>
            </a:xfrm>
            <a:prstGeom prst="rect">
              <a:avLst/>
            </a:prstGeom>
            <a:gradFill rotWithShape="0">
              <a:gsLst>
                <a:gs pos="0">
                  <a:srgbClr val="CCCCE6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8182" name="Rectangle 6"/>
            <p:cNvSpPr>
              <a:spLocks noChangeArrowheads="1"/>
            </p:cNvSpPr>
            <p:nvPr/>
          </p:nvSpPr>
          <p:spPr bwMode="auto">
            <a:xfrm>
              <a:off x="377825" y="134938"/>
              <a:ext cx="8731250" cy="274638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8183" name="Rectangle 7"/>
            <p:cNvSpPr>
              <a:spLocks noChangeArrowheads="1"/>
            </p:cNvSpPr>
            <p:nvPr/>
          </p:nvSpPr>
          <p:spPr bwMode="auto">
            <a:xfrm>
              <a:off x="374650" y="134938"/>
              <a:ext cx="138113" cy="141288"/>
            </a:xfrm>
            <a:prstGeom prst="rect">
              <a:avLst/>
            </a:prstGeom>
            <a:solidFill>
              <a:srgbClr val="33CC33">
                <a:alpha val="1499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8184" name="Rectangle 8"/>
            <p:cNvSpPr>
              <a:spLocks noChangeArrowheads="1"/>
            </p:cNvSpPr>
            <p:nvPr/>
          </p:nvSpPr>
          <p:spPr bwMode="auto">
            <a:xfrm>
              <a:off x="512763" y="0"/>
              <a:ext cx="139700" cy="138113"/>
            </a:xfrm>
            <a:prstGeom prst="rect">
              <a:avLst/>
            </a:prstGeom>
            <a:solidFill>
              <a:srgbClr val="33CC33">
                <a:alpha val="1499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8185" name="Rectangle 9"/>
            <p:cNvSpPr>
              <a:spLocks noChangeArrowheads="1"/>
            </p:cNvSpPr>
            <p:nvPr/>
          </p:nvSpPr>
          <p:spPr bwMode="auto">
            <a:xfrm>
              <a:off x="512763" y="134938"/>
              <a:ext cx="139700" cy="141288"/>
            </a:xfrm>
            <a:prstGeom prst="rect">
              <a:avLst/>
            </a:prstGeom>
            <a:solidFill>
              <a:srgbClr val="33CC33">
                <a:alpha val="3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8186" name="Rectangle 10"/>
            <p:cNvSpPr>
              <a:spLocks noChangeArrowheads="1"/>
            </p:cNvSpPr>
            <p:nvPr/>
          </p:nvSpPr>
          <p:spPr bwMode="auto">
            <a:xfrm>
              <a:off x="239713" y="274638"/>
              <a:ext cx="136525" cy="138113"/>
            </a:xfrm>
            <a:prstGeom prst="rect">
              <a:avLst/>
            </a:prstGeom>
            <a:solidFill>
              <a:srgbClr val="33CC33">
                <a:alpha val="1499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8187" name="Rectangle 11"/>
            <p:cNvSpPr>
              <a:spLocks noChangeArrowheads="1"/>
            </p:cNvSpPr>
            <p:nvPr/>
          </p:nvSpPr>
          <p:spPr bwMode="auto">
            <a:xfrm>
              <a:off x="96838" y="136525"/>
              <a:ext cx="141288" cy="138113"/>
            </a:xfrm>
            <a:prstGeom prst="rect">
              <a:avLst/>
            </a:prstGeom>
            <a:solidFill>
              <a:srgbClr val="FF00FF">
                <a:alpha val="2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8188" name="Rectangle 12"/>
            <p:cNvSpPr>
              <a:spLocks noChangeArrowheads="1"/>
            </p:cNvSpPr>
            <p:nvPr/>
          </p:nvSpPr>
          <p:spPr bwMode="auto">
            <a:xfrm>
              <a:off x="374650" y="271463"/>
              <a:ext cx="138113" cy="138113"/>
            </a:xfrm>
            <a:prstGeom prst="rect">
              <a:avLst/>
            </a:prstGeom>
            <a:solidFill>
              <a:srgbClr val="33CC33">
                <a:alpha val="3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8189" name="Rectangle 13"/>
            <p:cNvSpPr>
              <a:spLocks noChangeArrowheads="1"/>
            </p:cNvSpPr>
            <p:nvPr/>
          </p:nvSpPr>
          <p:spPr bwMode="auto">
            <a:xfrm>
              <a:off x="239713" y="409575"/>
              <a:ext cx="136525" cy="136525"/>
            </a:xfrm>
            <a:prstGeom prst="rect">
              <a:avLst/>
            </a:prstGeom>
            <a:solidFill>
              <a:srgbClr val="33CC33">
                <a:alpha val="3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8193" name="Rectangle 17"/>
            <p:cNvSpPr>
              <a:spLocks noChangeArrowheads="1"/>
            </p:cNvSpPr>
            <p:nvPr/>
          </p:nvSpPr>
          <p:spPr bwMode="auto">
            <a:xfrm>
              <a:off x="0" y="520700"/>
              <a:ext cx="9144000" cy="46038"/>
            </a:xfrm>
            <a:prstGeom prst="rect">
              <a:avLst/>
            </a:prstGeom>
            <a:gradFill rotWithShape="0">
              <a:gsLst>
                <a:gs pos="0">
                  <a:schemeClr val="bg2">
                    <a:alpha val="39999"/>
                  </a:schemeClr>
                </a:gs>
                <a:gs pos="100000">
                  <a:schemeClr val="bg1">
                    <a:alpha val="10001"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</p:grpSp>
      <p:sp>
        <p:nvSpPr>
          <p:cNvPr id="17817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410"/>
            <a:ext cx="2895600" cy="324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b="1">
                <a:latin typeface="+mj-lt"/>
              </a:defRPr>
            </a:lvl1pPr>
          </a:lstStyle>
          <a:p>
            <a:endParaRPr lang="en-US" altLang="zh-CN" dirty="0"/>
          </a:p>
        </p:txBody>
      </p:sp>
      <p:sp>
        <p:nvSpPr>
          <p:cNvPr id="17819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590550" y="44450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7819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566739"/>
            <a:ext cx="8362950" cy="5813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7819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83777"/>
            <a:ext cx="2133600" cy="337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="1">
                <a:latin typeface="+mj-lt"/>
              </a:defRPr>
            </a:lvl1pPr>
          </a:lstStyle>
          <a:p>
            <a:endParaRPr lang="en-US" altLang="zh-CN" dirty="0"/>
          </a:p>
        </p:txBody>
      </p:sp>
      <p:sp>
        <p:nvSpPr>
          <p:cNvPr id="20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81410"/>
            <a:ext cx="2133600" cy="324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fld id="{77A32C56-CD32-4714-AE08-3B073E028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584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ts val="3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68288" algn="l" rtl="0" eaLnBrk="1" fontAlgn="base" hangingPunct="1">
        <a:spcBef>
          <a:spcPts val="300"/>
        </a:spcBef>
        <a:spcAft>
          <a:spcPct val="0"/>
        </a:spcAft>
        <a:buClr>
          <a:srgbClr val="006600"/>
        </a:buClr>
        <a:buSzPct val="75000"/>
        <a:buFont typeface="Wingdings" pitchFamily="2" charset="2"/>
        <a:buChar char="l"/>
        <a:defRPr sz="2800" b="1">
          <a:solidFill>
            <a:schemeClr val="tx1"/>
          </a:solidFill>
          <a:latin typeface="+mn-lt"/>
          <a:ea typeface="+mn-ea"/>
        </a:defRPr>
      </a:lvl2pPr>
      <a:lvl3pPr marL="896938" indent="-268288" algn="l" rtl="0" eaLnBrk="1" fontAlgn="base" hangingPunct="1">
        <a:spcBef>
          <a:spcPts val="300"/>
        </a:spcBef>
        <a:spcAft>
          <a:spcPct val="0"/>
        </a:spcAft>
        <a:buClr>
          <a:srgbClr val="FF6600"/>
        </a:buClr>
        <a:buSzPct val="65000"/>
        <a:buFont typeface="Wingdings" pitchFamily="2" charset="2"/>
        <a:buChar char="p"/>
        <a:defRPr sz="2400" b="1">
          <a:solidFill>
            <a:schemeClr val="tx1"/>
          </a:solidFill>
          <a:latin typeface="+mn-lt"/>
          <a:ea typeface="楷体" panose="02010609060101010101" pitchFamily="49" charset="-122"/>
        </a:defRPr>
      </a:lvl3pPr>
      <a:lvl4pPr marL="1166813" indent="-269875" algn="l" rtl="0" eaLnBrk="1" fontAlgn="base" hangingPunct="1">
        <a:spcBef>
          <a:spcPts val="300"/>
        </a:spcBef>
        <a:spcAft>
          <a:spcPct val="0"/>
        </a:spcAft>
        <a:buClr>
          <a:srgbClr val="FF0066"/>
        </a:buClr>
        <a:buSzPct val="75000"/>
        <a:buFont typeface="Wingdings" pitchFamily="2" charset="2"/>
        <a:buChar char="u"/>
        <a:defRPr sz="2400" b="1">
          <a:solidFill>
            <a:schemeClr val="tx1"/>
          </a:solidFill>
          <a:latin typeface="+mn-lt"/>
          <a:ea typeface="楷体" panose="02010609060101010101" pitchFamily="49" charset="-122"/>
        </a:defRPr>
      </a:lvl4pPr>
      <a:lvl5pPr marL="1435100" indent="-268288" algn="l" rtl="0" eaLnBrk="1" fontAlgn="base" hangingPunct="1">
        <a:spcBef>
          <a:spcPts val="3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" panose="02010609060101010101" pitchFamily="49" charset="-122"/>
        </a:defRPr>
      </a:lvl5pPr>
      <a:lvl6pPr marL="2787650" indent="-271463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6pPr>
      <a:lvl7pPr marL="3244850" indent="-271463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7pPr>
      <a:lvl8pPr marL="3702050" indent="-271463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8pPr>
      <a:lvl9pPr marL="4159250" indent="-271463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FFFF00"/>
                </a:solidFill>
                <a:latin typeface="Arial"/>
                <a:ea typeface="黑体" pitchFamily="2" charset="-122"/>
              </a:rPr>
              <a:t>微型计算机原理</a:t>
            </a:r>
            <a:r>
              <a:rPr lang="zh-CN" altLang="en-US" sz="3600" dirty="0">
                <a:solidFill>
                  <a:srgbClr val="FFCCFF"/>
                </a:solidFill>
                <a:latin typeface="Arial"/>
                <a:ea typeface="黑体" pitchFamily="2" charset="-122"/>
              </a:rPr>
              <a:t>及</a:t>
            </a:r>
            <a:r>
              <a:rPr lang="zh-CN" altLang="en-US" sz="3600" dirty="0">
                <a:solidFill>
                  <a:srgbClr val="00FF00"/>
                </a:solidFill>
                <a:latin typeface="Arial"/>
                <a:ea typeface="黑体" pitchFamily="2" charset="-122"/>
              </a:rPr>
              <a:t>接口技术</a:t>
            </a:r>
            <a:r>
              <a:rPr lang="en-US" altLang="zh-CN" sz="3600" dirty="0">
                <a:solidFill>
                  <a:srgbClr val="FFFF00"/>
                </a:solidFill>
                <a:latin typeface="Arial"/>
                <a:ea typeface="黑体" pitchFamily="2" charset="-122"/>
              </a:rPr>
              <a:t/>
            </a:r>
            <a:br>
              <a:rPr lang="en-US" altLang="zh-CN" sz="3600" dirty="0">
                <a:solidFill>
                  <a:srgbClr val="FFFF00"/>
                </a:solidFill>
                <a:latin typeface="Arial"/>
                <a:ea typeface="黑体" pitchFamily="2" charset="-122"/>
              </a:rPr>
            </a:br>
            <a:r>
              <a:rPr lang="zh-CN" altLang="en-US" dirty="0">
                <a:latin typeface="Arial"/>
                <a:ea typeface="黑体" pitchFamily="2" charset="-122"/>
              </a:rPr>
              <a:t>第</a:t>
            </a:r>
            <a:r>
              <a:rPr lang="en-US" altLang="zh-CN" sz="7200" dirty="0">
                <a:latin typeface="Arial"/>
                <a:ea typeface="黑体" pitchFamily="2" charset="-122"/>
              </a:rPr>
              <a:t>6</a:t>
            </a:r>
            <a:r>
              <a:rPr lang="zh-CN" altLang="en-US" dirty="0">
                <a:latin typeface="Arial"/>
                <a:ea typeface="黑体" pitchFamily="2" charset="-122"/>
              </a:rPr>
              <a:t>章  输入</a:t>
            </a:r>
            <a:r>
              <a:rPr lang="en-US" altLang="zh-CN" dirty="0">
                <a:latin typeface="Arial"/>
                <a:ea typeface="黑体" pitchFamily="2" charset="-122"/>
              </a:rPr>
              <a:t>/</a:t>
            </a:r>
            <a:r>
              <a:rPr lang="zh-CN" altLang="en-US" dirty="0">
                <a:latin typeface="Arial"/>
                <a:ea typeface="黑体" pitchFamily="2" charset="-122"/>
              </a:rPr>
              <a:t>输出技术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中断服务程序设计实例：</a:t>
            </a:r>
            <a:endParaRPr lang="en-US" altLang="zh-CN" dirty="0" smtClean="0"/>
          </a:p>
          <a:p>
            <a:r>
              <a:rPr lang="en-US" altLang="zh-CN" dirty="0" smtClean="0"/>
              <a:t>TSR</a:t>
            </a:r>
            <a:r>
              <a:rPr lang="zh-CN" altLang="en-US" dirty="0"/>
              <a:t>时钟显示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82514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11560" y="568324"/>
            <a:ext cx="8424936" cy="617304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en-US" altLang="zh-CN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mReadRTC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6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altLang="zh-CN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;read week to al, 01</a:t>
            </a:r>
            <a:r>
              <a:rPr lang="zh-CN" alt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＝</a:t>
            </a:r>
            <a:r>
              <a:rPr lang="en-US" altLang="zh-CN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Sunday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dec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</a:rPr>
              <a:t>al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en-US" altLang="zh-CN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;al:0,1,2,3,4,5,6 -&gt; </a:t>
            </a:r>
            <a:r>
              <a:rPr lang="en-US" altLang="zh-CN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Sundy,Monday</a:t>
            </a:r>
            <a:r>
              <a:rPr lang="en-US" altLang="zh-CN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,...,</a:t>
            </a:r>
            <a:r>
              <a:rPr lang="en-US" altLang="zh-CN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Friday,Saturday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</a:rPr>
              <a:t>cx</a:t>
            </a:r>
            <a:r>
              <a:rPr lang="en-US" altLang="zh-CN" sz="16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CN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mul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</a:rPr>
              <a:t>cl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</a:t>
            </a:r>
            <a:r>
              <a:rPr lang="en-US" altLang="zh-CN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;ax=al*10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600" dirty="0" err="1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</a:rPr>
              <a:t>si</a:t>
            </a:r>
            <a:r>
              <a:rPr lang="en-US" altLang="zh-CN" sz="1600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CN" sz="1600" dirty="0" err="1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offset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weekinfo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600" dirty="0" err="1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</a:rPr>
              <a:t>si</a:t>
            </a:r>
            <a:r>
              <a:rPr lang="en-US" altLang="zh-CN" sz="1600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CN" sz="1600" dirty="0" err="1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</a:rPr>
              <a:t>ax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600" dirty="0" err="1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</a:rPr>
              <a:t>di</a:t>
            </a:r>
            <a:r>
              <a:rPr lang="en-US" altLang="zh-CN" sz="1600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CN" sz="1600" dirty="0" err="1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offset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week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cld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rep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movsb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</a:t>
            </a:r>
            <a:r>
              <a:rPr lang="en-US" altLang="zh-CN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;copy </a:t>
            </a:r>
            <a:r>
              <a:rPr lang="en-US" altLang="zh-CN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weekinfo</a:t>
            </a:r>
            <a:r>
              <a:rPr lang="en-US" altLang="zh-CN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string to week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</a:rPr>
              <a:t>ax</a:t>
            </a:r>
            <a:r>
              <a:rPr lang="en-US" altLang="zh-CN" sz="16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CN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0b800h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altLang="zh-CN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zh-CN" alt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显存地址</a:t>
            </a:r>
            <a:endParaRPr lang="zh-CN" alt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600" dirty="0" err="1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</a:rPr>
              <a:t>es</a:t>
            </a:r>
            <a:r>
              <a:rPr lang="en-US" altLang="zh-CN" sz="1600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CN" sz="1600" dirty="0" err="1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</a:rPr>
              <a:t>ax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</a:rPr>
              <a:t>di</a:t>
            </a:r>
            <a:r>
              <a:rPr lang="en-US" altLang="zh-CN" sz="16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,(</a:t>
            </a:r>
            <a:r>
              <a:rPr lang="en-US" altLang="zh-CN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79</a:t>
            </a:r>
            <a:r>
              <a:rPr lang="en-US" altLang="zh-CN" sz="16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charnum</a:t>
            </a:r>
            <a:r>
              <a:rPr lang="en-US" altLang="zh-CN" sz="16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)*</a:t>
            </a:r>
            <a:r>
              <a:rPr lang="en-US" altLang="zh-CN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600" dirty="0" err="1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</a:rPr>
              <a:t>cx</a:t>
            </a:r>
            <a:r>
              <a:rPr lang="en-US" altLang="zh-CN" sz="1600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charnum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altLang="zh-CN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zh-CN" alt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要显示字符的个数</a:t>
            </a:r>
            <a:endParaRPr lang="zh-CN" alt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600" dirty="0" err="1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</a:rPr>
              <a:t>si</a:t>
            </a:r>
            <a:r>
              <a:rPr lang="en-US" altLang="zh-CN" sz="1600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CN" sz="1600" dirty="0" err="1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offset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year1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@@</a:t>
            </a:r>
            <a:r>
              <a:rPr lang="en-US" altLang="zh-CN" sz="16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600" dirty="0" err="1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</a:rPr>
              <a:t>ax</a:t>
            </a:r>
            <a:r>
              <a:rPr lang="en-US" altLang="zh-CN" sz="1600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CN" sz="1600" dirty="0" err="1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</a:rPr>
              <a:t>es</a:t>
            </a:r>
            <a:r>
              <a:rPr lang="en-US" altLang="zh-CN" sz="16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:[</a:t>
            </a:r>
            <a:r>
              <a:rPr lang="en-US" altLang="zh-CN" sz="1600" dirty="0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</a:rPr>
              <a:t>di</a:t>
            </a:r>
            <a:r>
              <a:rPr lang="en-US" altLang="zh-CN" sz="16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</a:rPr>
              <a:t>al</a:t>
            </a:r>
            <a:r>
              <a:rPr lang="en-US" altLang="zh-CN" sz="16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,[</a:t>
            </a:r>
            <a:r>
              <a:rPr lang="en-US" altLang="zh-CN" sz="1600" dirty="0" err="1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</a:rPr>
              <a:t>si</a:t>
            </a:r>
            <a:r>
              <a:rPr lang="en-US" altLang="zh-CN" sz="16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and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</a:rPr>
              <a:t>ah</a:t>
            </a:r>
            <a:r>
              <a:rPr lang="en-US" altLang="zh-CN" sz="16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CN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0f0h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altLang="zh-CN" sz="1600" dirty="0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</a:rPr>
              <a:t>ah</a:t>
            </a:r>
            <a:r>
              <a:rPr lang="en-US" altLang="zh-CN" sz="16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CN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0ah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altLang="zh-CN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zh-CN" alt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前景色：</a:t>
            </a:r>
            <a:r>
              <a:rPr lang="en-US" altLang="zh-CN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1010,</a:t>
            </a:r>
            <a:r>
              <a:rPr lang="zh-CN" alt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亮绿</a:t>
            </a:r>
            <a:endParaRPr lang="zh-CN" alt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600" dirty="0" err="1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</a:rPr>
              <a:t>es</a:t>
            </a:r>
            <a:r>
              <a:rPr lang="en-US" altLang="zh-CN" sz="16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:[</a:t>
            </a:r>
            <a:r>
              <a:rPr lang="en-US" altLang="zh-CN" sz="1600" dirty="0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</a:rPr>
              <a:t>di</a:t>
            </a:r>
            <a:r>
              <a:rPr lang="en-US" altLang="zh-CN" sz="16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],</a:t>
            </a:r>
            <a:r>
              <a:rPr lang="en-US" altLang="zh-CN" sz="1600" dirty="0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</a:rPr>
              <a:t>ax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altLang="zh-CN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zh-CN" alt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写显存</a:t>
            </a:r>
            <a:endParaRPr lang="zh-CN" alt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inc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600" dirty="0" err="1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</a:rPr>
              <a:t>si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</a:rPr>
              <a:t>di</a:t>
            </a:r>
            <a:r>
              <a:rPr lang="en-US" altLang="zh-CN" sz="16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CN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loop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@</a:t>
            </a:r>
            <a:r>
              <a:rPr lang="en-US" altLang="zh-CN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90550" y="44450"/>
            <a:ext cx="8229600" cy="52387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fontAlgn="base">
              <a:spcBef>
                <a:spcPct val="0"/>
              </a:spcBef>
              <a:spcAft>
                <a:spcPct val="0"/>
              </a:spcAft>
              <a:defRPr sz="2800" b="1" kern="0">
                <a:solidFill>
                  <a:srgbClr val="C00000"/>
                </a:solidFill>
                <a:cs typeface="+mj-cs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9pPr>
          </a:lstStyle>
          <a:p>
            <a:r>
              <a:rPr lang="zh-CN" altLang="en-US" dirty="0"/>
              <a:t>处理</a:t>
            </a:r>
            <a:r>
              <a:rPr lang="zh-CN" altLang="en-US" dirty="0" smtClean="0"/>
              <a:t>星期，显示</a:t>
            </a:r>
            <a:r>
              <a:rPr lang="en-US" altLang="zh-CN" dirty="0" smtClean="0"/>
              <a:t>   </a:t>
            </a:r>
            <a:r>
              <a:rPr lang="zh-CN" altLang="en-US" dirty="0" smtClean="0">
                <a:solidFill>
                  <a:srgbClr val="008000"/>
                </a:solidFill>
              </a:rPr>
              <a:t>源程序</a:t>
            </a:r>
            <a:r>
              <a:rPr lang="en-US" altLang="zh-CN" dirty="0" smtClean="0">
                <a:solidFill>
                  <a:srgbClr val="008000"/>
                </a:solidFill>
              </a:rPr>
              <a:t>4/6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A32C56-CD32-4714-AE08-3B073E0287E1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" name="动作按钮: 信息 4">
            <a:hlinkClick r:id="rId2" action="ppaction://hlinksldjump" highlightClick="1"/>
          </p:cNvPr>
          <p:cNvSpPr/>
          <p:nvPr/>
        </p:nvSpPr>
        <p:spPr bwMode="auto">
          <a:xfrm>
            <a:off x="7380312" y="3573016"/>
            <a:ext cx="432048" cy="432048"/>
          </a:xfrm>
          <a:prstGeom prst="actionButtonInformatio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动作按钮: 信息 5">
            <a:hlinkClick r:id="rId3" action="ppaction://hlinksldjump" highlightClick="1"/>
          </p:cNvPr>
          <p:cNvSpPr/>
          <p:nvPr/>
        </p:nvSpPr>
        <p:spPr bwMode="auto">
          <a:xfrm>
            <a:off x="7368485" y="5157192"/>
            <a:ext cx="432048" cy="432048"/>
          </a:xfrm>
          <a:prstGeom prst="actionButtonInformatio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7092280" y="87935"/>
            <a:ext cx="1727870" cy="435847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51775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11560" y="1484784"/>
            <a:ext cx="8424936" cy="525658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en-US" altLang="zh-CN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;cli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pop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600" dirty="0" err="1" smtClean="0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</a:rPr>
              <a:t>es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	   </a:t>
            </a:r>
            <a:r>
              <a:rPr lang="en-US" altLang="zh-CN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zh-CN" alt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恢复现场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pop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</a:rPr>
              <a:t>ds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pop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</a:rPr>
              <a:t>di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pop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600" dirty="0" err="1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</a:rPr>
              <a:t>si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pop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</a:rPr>
              <a:t>cx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pop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</a:rPr>
              <a:t>ax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en-US" altLang="zh-CN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n-US" altLang="zh-CN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jmp</a:t>
            </a:r>
            <a:r>
              <a:rPr lang="en-US" altLang="zh-CN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dword</a:t>
            </a:r>
            <a:r>
              <a:rPr lang="en-US" altLang="zh-CN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ptr</a:t>
            </a:r>
            <a:r>
              <a:rPr lang="en-US" altLang="zh-CN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cs:old1ch	   ;</a:t>
            </a:r>
            <a:r>
              <a:rPr lang="zh-CN" alt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执行原中断处理程序</a:t>
            </a:r>
            <a:endParaRPr lang="zh-CN" alt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en-US" altLang="zh-CN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iret</a:t>
            </a:r>
            <a:endParaRPr lang="en-US" altLang="zh-CN" sz="1600" dirty="0" smtClean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90550" y="44450"/>
            <a:ext cx="8229600" cy="52387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fontAlgn="base">
              <a:spcBef>
                <a:spcPct val="0"/>
              </a:spcBef>
              <a:spcAft>
                <a:spcPct val="0"/>
              </a:spcAft>
              <a:defRPr sz="2800" b="1" kern="0">
                <a:solidFill>
                  <a:srgbClr val="C00000"/>
                </a:solidFill>
                <a:cs typeface="+mj-cs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9pPr>
          </a:lstStyle>
          <a:p>
            <a:r>
              <a:rPr lang="zh-CN" altLang="en-US" dirty="0"/>
              <a:t>恢复现场、中断返回</a:t>
            </a:r>
            <a:r>
              <a:rPr lang="en-US" altLang="zh-CN" dirty="0"/>
              <a:t>   </a:t>
            </a:r>
            <a:r>
              <a:rPr lang="zh-CN" altLang="en-US" dirty="0" smtClean="0">
                <a:solidFill>
                  <a:srgbClr val="008000"/>
                </a:solidFill>
              </a:rPr>
              <a:t>源程序</a:t>
            </a:r>
            <a:r>
              <a:rPr lang="en-US" altLang="zh-CN" dirty="0" smtClean="0">
                <a:solidFill>
                  <a:srgbClr val="008000"/>
                </a:solidFill>
              </a:rPr>
              <a:t>5/6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A32C56-CD32-4714-AE08-3B073E0287E1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 bwMode="auto">
          <a:xfrm>
            <a:off x="7092280" y="87935"/>
            <a:ext cx="1727870" cy="435847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16729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11560" y="1052736"/>
            <a:ext cx="8424936" cy="5688632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init</a:t>
            </a:r>
            <a:r>
              <a:rPr lang="en-US" altLang="zh-CN" sz="16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push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600" dirty="0" err="1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</a:rPr>
              <a:t>cs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pop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</a:rPr>
              <a:t>ds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mov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</a:rPr>
              <a:t>ax</a:t>
            </a:r>
            <a:r>
              <a:rPr lang="en-US" altLang="zh-CN" sz="16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CN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351ch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</a:t>
            </a:r>
            <a:r>
              <a:rPr lang="en-US" altLang="zh-CN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zh-CN" alt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取</a:t>
            </a:r>
            <a:r>
              <a:rPr lang="en-US" altLang="zh-CN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1ch</a:t>
            </a:r>
            <a:r>
              <a:rPr lang="zh-CN" alt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号中断向量</a:t>
            </a:r>
            <a:endParaRPr lang="zh-CN" alt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21h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word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600" dirty="0" err="1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ptr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old1ch</a:t>
            </a:r>
            <a:r>
              <a:rPr lang="en-US" altLang="zh-CN" sz="16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CN" sz="1600" dirty="0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</a:rPr>
              <a:t>bx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CN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zh-CN" alt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保存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word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600" dirty="0" err="1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ptr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old1ch</a:t>
            </a:r>
            <a:r>
              <a:rPr lang="en-US" altLang="zh-CN" sz="16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altLang="zh-CN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altLang="zh-CN" sz="16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CN" sz="1600" dirty="0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</a:rPr>
              <a:t>es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600" dirty="0" err="1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</a:rPr>
              <a:t>dx</a:t>
            </a:r>
            <a:r>
              <a:rPr lang="en-US" altLang="zh-CN" sz="1600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CN" sz="1600" dirty="0" err="1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offset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new1ch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mov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</a:rPr>
              <a:t>ax</a:t>
            </a:r>
            <a:r>
              <a:rPr lang="en-US" altLang="zh-CN" sz="16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CN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251ch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</a:t>
            </a:r>
            <a:r>
              <a:rPr lang="en-US" altLang="zh-CN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zh-CN" alt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重置</a:t>
            </a:r>
            <a:r>
              <a:rPr lang="en-US" altLang="zh-CN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1ch</a:t>
            </a:r>
            <a:r>
              <a:rPr lang="zh-CN" alt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号中断向量</a:t>
            </a:r>
            <a:endParaRPr lang="zh-CN" alt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21h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600" dirty="0" err="1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</a:rPr>
              <a:t>dx</a:t>
            </a:r>
            <a:r>
              <a:rPr lang="en-US" altLang="zh-CN" sz="1600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CN" sz="1600" dirty="0" err="1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offset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init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CN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zh-CN" alt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取欲驻留部分代码和数据的字节数</a:t>
            </a:r>
            <a:endParaRPr lang="zh-CN" alt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</a:rPr>
              <a:t>dx</a:t>
            </a:r>
            <a:r>
              <a:rPr lang="en-US" altLang="zh-CN" sz="16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CN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15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</a:t>
            </a:r>
            <a:r>
              <a:rPr lang="en-US" altLang="zh-CN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zh-CN" alt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考虑字节数不是</a:t>
            </a:r>
            <a:r>
              <a:rPr lang="en-US" altLang="zh-CN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16</a:t>
            </a:r>
            <a:r>
              <a:rPr lang="zh-CN" alt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倍数的情况</a:t>
            </a:r>
            <a:endParaRPr lang="zh-CN" alt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</a:rPr>
              <a:t>cl</a:t>
            </a:r>
            <a:r>
              <a:rPr lang="en-US" altLang="zh-CN" sz="16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CN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shr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600" dirty="0" err="1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</a:rPr>
              <a:t>dx</a:t>
            </a:r>
            <a:r>
              <a:rPr lang="en-US" altLang="zh-CN" sz="1600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CN" sz="1600" dirty="0" err="1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</a:rPr>
              <a:t>cl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</a:t>
            </a:r>
            <a:r>
              <a:rPr lang="en-US" altLang="zh-CN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zh-CN" alt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除以</a:t>
            </a:r>
            <a:r>
              <a:rPr lang="en-US" altLang="zh-CN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16</a:t>
            </a:r>
            <a:r>
              <a:rPr lang="zh-CN" alt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，向上取整，转换成节数</a:t>
            </a:r>
            <a:endParaRPr lang="zh-CN" alt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</a:rPr>
              <a:t>dx</a:t>
            </a:r>
            <a:r>
              <a:rPr lang="en-US" altLang="zh-CN" sz="16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CN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10h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altLang="zh-CN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zh-CN" alt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加上</a:t>
            </a:r>
            <a:r>
              <a:rPr lang="en-US" altLang="zh-CN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PSP</a:t>
            </a:r>
            <a:r>
              <a:rPr lang="zh-CN" alt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的节数</a:t>
            </a:r>
            <a:endParaRPr lang="zh-CN" alt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</a:rPr>
              <a:t>ax</a:t>
            </a:r>
            <a:r>
              <a:rPr lang="en-US" altLang="zh-CN" sz="16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CN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3100h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21h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altLang="zh-CN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zh-CN" alt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结束并驻留</a:t>
            </a:r>
            <a:endParaRPr lang="zh-CN" alt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cseg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ends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en-US" altLang="zh-CN" sz="1600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init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90550" y="44450"/>
            <a:ext cx="8229600" cy="52387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fontAlgn="base">
              <a:spcBef>
                <a:spcPct val="0"/>
              </a:spcBef>
              <a:spcAft>
                <a:spcPct val="0"/>
              </a:spcAft>
              <a:defRPr sz="2800" b="1" kern="0">
                <a:solidFill>
                  <a:srgbClr val="C00000"/>
                </a:solidFill>
                <a:cs typeface="+mj-cs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9pPr>
          </a:lstStyle>
          <a:p>
            <a:r>
              <a:rPr lang="zh-CN" altLang="en-US" dirty="0"/>
              <a:t>初始化</a:t>
            </a:r>
            <a:r>
              <a:rPr lang="en-US" altLang="zh-CN" dirty="0"/>
              <a:t>   </a:t>
            </a:r>
            <a:r>
              <a:rPr lang="zh-CN" altLang="en-US" dirty="0" smtClean="0">
                <a:solidFill>
                  <a:srgbClr val="008000"/>
                </a:solidFill>
              </a:rPr>
              <a:t>源程序</a:t>
            </a:r>
            <a:r>
              <a:rPr lang="en-US" altLang="zh-CN" dirty="0" smtClean="0">
                <a:solidFill>
                  <a:srgbClr val="008000"/>
                </a:solidFill>
              </a:rPr>
              <a:t>6/6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A32C56-CD32-4714-AE08-3B073E0287E1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" name="动作按钮: 信息 4">
            <a:hlinkClick r:id="rId2" action="ppaction://hlinksldjump" highlightClick="1"/>
          </p:cNvPr>
          <p:cNvSpPr/>
          <p:nvPr/>
        </p:nvSpPr>
        <p:spPr bwMode="auto">
          <a:xfrm>
            <a:off x="8100392" y="5517232"/>
            <a:ext cx="514400" cy="504056"/>
          </a:xfrm>
          <a:prstGeom prst="actionButtonInformatio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7092280" y="87935"/>
            <a:ext cx="1727870" cy="435847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6297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12089"/>
            <a:ext cx="8362950" cy="62867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rgbClr val="C00000"/>
                </a:solidFill>
              </a:rPr>
              <a:t>程序运行结果：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428" y="1524238"/>
            <a:ext cx="6857143" cy="3809524"/>
          </a:xfrm>
          <a:prstGeom prst="rect">
            <a:avLst/>
          </a:prstGeom>
        </p:spPr>
      </p:pic>
      <p:sp>
        <p:nvSpPr>
          <p:cNvPr id="5" name="下箭头 4"/>
          <p:cNvSpPr/>
          <p:nvPr/>
        </p:nvSpPr>
        <p:spPr bwMode="auto">
          <a:xfrm rot="17072316">
            <a:off x="3982851" y="130956"/>
            <a:ext cx="358471" cy="2333250"/>
          </a:xfrm>
          <a:prstGeom prst="downArrow">
            <a:avLst>
              <a:gd name="adj1" fmla="val 38588"/>
              <a:gd name="adj2" fmla="val 138964"/>
            </a:avLst>
          </a:prstGeom>
          <a:solidFill>
            <a:srgbClr val="FFFF00"/>
          </a:solidFill>
          <a:ln w="28575" cap="flat" cmpd="sng" algn="ctr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A32C56-CD32-4714-AE08-3B073E0287E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135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显示存储区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60000">
            <a:off x="1998545" y="393584"/>
            <a:ext cx="6550876" cy="6363112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348802"/>
            <a:ext cx="2242592" cy="2664374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dirty="0" smtClean="0">
                <a:solidFill>
                  <a:srgbClr val="0000FF"/>
                </a:solidFill>
              </a:rPr>
              <a:t>显示存储区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marL="0" indent="0" algn="ctr">
              <a:buNone/>
            </a:pPr>
            <a:r>
              <a:rPr lang="zh-CN" altLang="en-US" dirty="0" smtClean="0">
                <a:solidFill>
                  <a:srgbClr val="0000FF"/>
                </a:solidFill>
              </a:rPr>
              <a:t>与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marL="0" indent="0" algn="ctr">
              <a:buNone/>
            </a:pPr>
            <a:r>
              <a:rPr lang="zh-CN" altLang="en-US" dirty="0" smtClean="0">
                <a:solidFill>
                  <a:srgbClr val="0000FF"/>
                </a:solidFill>
              </a:rPr>
              <a:t>显示位置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marL="0" indent="0" algn="ctr">
              <a:buNone/>
            </a:pPr>
            <a:r>
              <a:rPr lang="zh-CN" altLang="en-US" dirty="0" smtClean="0">
                <a:solidFill>
                  <a:srgbClr val="0000FF"/>
                </a:solidFill>
              </a:rPr>
              <a:t>的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marL="0" indent="0" algn="ctr">
              <a:buNone/>
            </a:pPr>
            <a:r>
              <a:rPr lang="zh-CN" altLang="en-US" dirty="0" smtClean="0">
                <a:solidFill>
                  <a:srgbClr val="0000FF"/>
                </a:solidFill>
              </a:rPr>
              <a:t>对应关系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A32C56-CD32-4714-AE08-3B073E0287E1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8" name="动作按钮: 上一张 7">
            <a:hlinkClick r:id="" action="ppaction://hlinkshowjump?jump=lastslideviewed" highlightClick="1"/>
          </p:cNvPr>
          <p:cNvSpPr/>
          <p:nvPr/>
        </p:nvSpPr>
        <p:spPr bwMode="auto">
          <a:xfrm>
            <a:off x="8316416" y="332656"/>
            <a:ext cx="503734" cy="504056"/>
          </a:xfrm>
          <a:prstGeom prst="actionButtonRetur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9717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显示存储区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4F4F4"/>
              </a:clrFrom>
              <a:clrTo>
                <a:srgbClr val="F4F4F4">
                  <a:alpha val="0"/>
                </a:srgbClr>
              </a:clrTo>
            </a:clrChange>
          </a:blip>
          <a:srcRect t="6724"/>
          <a:stretch/>
        </p:blipFill>
        <p:spPr>
          <a:xfrm>
            <a:off x="179512" y="2420888"/>
            <a:ext cx="8771784" cy="39956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4F4F4"/>
              </a:clrFrom>
              <a:clrTo>
                <a:srgbClr val="F4F4F4">
                  <a:alpha val="0"/>
                </a:srgbClr>
              </a:clrTo>
            </a:clrChange>
          </a:blip>
          <a:srcRect b="22881"/>
          <a:stretch/>
        </p:blipFill>
        <p:spPr>
          <a:xfrm>
            <a:off x="4709758" y="146474"/>
            <a:ext cx="4110714" cy="2058389"/>
          </a:xfrm>
          <a:prstGeom prst="rect">
            <a:avLst/>
          </a:prstGeom>
        </p:spPr>
      </p:pic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327517" y="908720"/>
            <a:ext cx="3604523" cy="504134"/>
          </a:xfrm>
        </p:spPr>
        <p:txBody>
          <a:bodyPr/>
          <a:lstStyle/>
          <a:p>
            <a:pPr marL="0" indent="0" algn="r">
              <a:buNone/>
            </a:pPr>
            <a:r>
              <a:rPr lang="zh-CN" altLang="en-US" sz="2400" dirty="0" smtClean="0">
                <a:solidFill>
                  <a:srgbClr val="0000FF"/>
                </a:solidFill>
              </a:rPr>
              <a:t>属性字节各位的定义：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223599" y="2060809"/>
            <a:ext cx="5932577" cy="504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68288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896938" indent="-268288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3pPr>
            <a:lvl4pPr marL="1166813" indent="-26987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4pPr>
            <a:lvl5pPr marL="1435100" indent="-268288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5pPr>
            <a:lvl6pPr marL="2787650" indent="-2714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3244850" indent="-2714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702050" indent="-2714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4159250" indent="-2714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zh-CN" altLang="en-US" sz="2400" kern="0" dirty="0" smtClean="0">
                <a:solidFill>
                  <a:srgbClr val="0000FF"/>
                </a:solidFill>
              </a:rPr>
              <a:t>彩色文本模式下的颜色组合：</a:t>
            </a:r>
            <a:endParaRPr lang="zh-CN" altLang="en-US" sz="2400" kern="0" dirty="0">
              <a:solidFill>
                <a:srgbClr val="0000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A32C56-CD32-4714-AE08-3B073E0287E1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9" name="动作按钮: 上一张 8">
            <a:hlinkClick r:id="" action="ppaction://hlinkshowjump?jump=lastslideviewed" highlightClick="1"/>
          </p:cNvPr>
          <p:cNvSpPr/>
          <p:nvPr/>
        </p:nvSpPr>
        <p:spPr bwMode="auto">
          <a:xfrm>
            <a:off x="251842" y="731238"/>
            <a:ext cx="503734" cy="504056"/>
          </a:xfrm>
          <a:prstGeom prst="actionButtonRetur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12622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1CH </a:t>
            </a:r>
            <a:r>
              <a:rPr lang="zh-CN" altLang="en-US" dirty="0" smtClean="0"/>
              <a:t>定时中断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362950" cy="5616705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dirty="0" smtClean="0"/>
              <a:t>系统</a:t>
            </a:r>
            <a:r>
              <a:rPr lang="en-US" altLang="zh-CN" dirty="0" smtClean="0"/>
              <a:t>8254</a:t>
            </a:r>
            <a:r>
              <a:rPr lang="zh-CN" altLang="en-US" dirty="0" smtClean="0"/>
              <a:t>的</a:t>
            </a:r>
            <a:r>
              <a:rPr lang="en-US" altLang="zh-CN" dirty="0" smtClean="0"/>
              <a:t>0</a:t>
            </a:r>
            <a:r>
              <a:rPr lang="zh-CN" altLang="en-US" dirty="0"/>
              <a:t>号</a:t>
            </a:r>
            <a:r>
              <a:rPr lang="zh-CN" altLang="en-US" dirty="0">
                <a:solidFill>
                  <a:srgbClr val="0000FF"/>
                </a:solidFill>
              </a:rPr>
              <a:t>定时计数器</a:t>
            </a:r>
            <a:r>
              <a:rPr lang="zh-CN" altLang="en-US" dirty="0"/>
              <a:t>每隔</a:t>
            </a:r>
            <a:r>
              <a:rPr lang="en-US" altLang="zh-CN" dirty="0">
                <a:solidFill>
                  <a:srgbClr val="C00000"/>
                </a:solidFill>
              </a:rPr>
              <a:t>55ms</a:t>
            </a:r>
            <a:r>
              <a:rPr lang="zh-CN" altLang="en-US" dirty="0"/>
              <a:t>向</a:t>
            </a:r>
            <a:r>
              <a:rPr lang="en-US" altLang="zh-CN" dirty="0"/>
              <a:t>8259A IR0</a:t>
            </a:r>
            <a:r>
              <a:rPr lang="zh-CN" altLang="en-US" dirty="0" smtClean="0"/>
              <a:t>端发出一次</a:t>
            </a:r>
            <a:r>
              <a:rPr lang="zh-CN" altLang="en-US" dirty="0" smtClean="0">
                <a:solidFill>
                  <a:srgbClr val="FF0066"/>
                </a:solidFill>
              </a:rPr>
              <a:t>定时中断</a:t>
            </a:r>
            <a:r>
              <a:rPr lang="zh-CN" altLang="en-US" dirty="0" smtClean="0"/>
              <a:t>请求</a:t>
            </a:r>
            <a:r>
              <a:rPr lang="zh-CN" altLang="en-US" dirty="0"/>
              <a:t>。</a:t>
            </a:r>
          </a:p>
          <a:p>
            <a:pPr>
              <a:spcBef>
                <a:spcPts val="600"/>
              </a:spcBef>
            </a:pPr>
            <a:r>
              <a:rPr lang="en-US" altLang="zh-CN" dirty="0"/>
              <a:t>CPU</a:t>
            </a:r>
            <a:r>
              <a:rPr lang="zh-CN" altLang="en-US" dirty="0"/>
              <a:t>响应之后</a:t>
            </a:r>
            <a:r>
              <a:rPr lang="zh-CN" altLang="en-US" dirty="0" smtClean="0"/>
              <a:t>转入</a:t>
            </a:r>
            <a:r>
              <a:rPr lang="en-US" altLang="zh-CN" dirty="0" smtClean="0"/>
              <a:t>BIOS</a:t>
            </a:r>
            <a:r>
              <a:rPr lang="zh-CN" altLang="en-US" dirty="0" smtClean="0"/>
              <a:t>提供的</a:t>
            </a:r>
            <a:r>
              <a:rPr lang="en-US" altLang="zh-CN" dirty="0" smtClean="0"/>
              <a:t>08H</a:t>
            </a:r>
            <a:r>
              <a:rPr lang="zh-CN" altLang="en-US" dirty="0"/>
              <a:t>中断服务程序，并在其中执行软件</a:t>
            </a:r>
            <a:r>
              <a:rPr lang="zh-CN" altLang="en-US" dirty="0" smtClean="0"/>
              <a:t>中断指令“</a:t>
            </a:r>
            <a:r>
              <a:rPr lang="en-US" altLang="zh-CN" dirty="0" smtClean="0">
                <a:solidFill>
                  <a:srgbClr val="008000"/>
                </a:solidFill>
              </a:rPr>
              <a:t>INT 1CH</a:t>
            </a:r>
            <a:r>
              <a:rPr lang="zh-CN" altLang="en-US" dirty="0" smtClean="0"/>
              <a:t>”，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所以</a:t>
            </a:r>
            <a:r>
              <a:rPr lang="zh-CN" altLang="en-US" dirty="0" smtClean="0">
                <a:solidFill>
                  <a:srgbClr val="C00000"/>
                </a:solidFill>
              </a:rPr>
              <a:t>每秒</a:t>
            </a:r>
            <a:r>
              <a:rPr lang="zh-CN" altLang="en-US" dirty="0" smtClean="0"/>
              <a:t>钟要调用</a:t>
            </a:r>
            <a:r>
              <a:rPr lang="en-US" altLang="zh-CN" dirty="0" smtClean="0">
                <a:solidFill>
                  <a:srgbClr val="C00000"/>
                </a:solidFill>
              </a:rPr>
              <a:t>18.2</a:t>
            </a:r>
            <a:r>
              <a:rPr lang="zh-CN" altLang="en-US" dirty="0" smtClean="0">
                <a:solidFill>
                  <a:srgbClr val="C00000"/>
                </a:solidFill>
              </a:rPr>
              <a:t>次</a:t>
            </a:r>
            <a:r>
              <a:rPr lang="en-US" altLang="zh-CN" dirty="0" smtClean="0">
                <a:solidFill>
                  <a:srgbClr val="008000"/>
                </a:solidFill>
              </a:rPr>
              <a:t>1CH</a:t>
            </a:r>
            <a:r>
              <a:rPr lang="zh-CN" altLang="en-US" dirty="0" smtClean="0"/>
              <a:t>号中断处理程序。</a:t>
            </a:r>
            <a:endParaRPr lang="en-US" altLang="zh-CN" dirty="0" smtClean="0"/>
          </a:p>
          <a:p>
            <a:pPr>
              <a:spcBef>
                <a:spcPts val="600"/>
              </a:spcBef>
            </a:pPr>
            <a:r>
              <a:rPr lang="en-US" altLang="zh-CN" dirty="0" smtClean="0"/>
              <a:t>BIOS</a:t>
            </a:r>
            <a:r>
              <a:rPr lang="zh-CN" altLang="en-US" dirty="0" smtClean="0"/>
              <a:t>的</a:t>
            </a:r>
            <a:r>
              <a:rPr lang="en-US" altLang="zh-CN" dirty="0" smtClean="0">
                <a:solidFill>
                  <a:srgbClr val="008000"/>
                </a:solidFill>
              </a:rPr>
              <a:t>1CH</a:t>
            </a:r>
            <a:r>
              <a:rPr lang="zh-CN" altLang="en-US" dirty="0" smtClean="0"/>
              <a:t>号中断处理程序并没有做任何工作，只有一条中断返回指令。</a:t>
            </a:r>
            <a:endParaRPr lang="en-US" altLang="zh-CN" dirty="0" smtClean="0"/>
          </a:p>
          <a:p>
            <a:pPr>
              <a:spcBef>
                <a:spcPts val="600"/>
              </a:spcBef>
            </a:pPr>
            <a:r>
              <a:rPr lang="zh-CN" altLang="en-US" dirty="0" smtClean="0"/>
              <a:t>这样安排的目的是为应用程序留下一个软接口，应用程序只要提供新的</a:t>
            </a:r>
            <a:r>
              <a:rPr lang="en-US" altLang="zh-CN" dirty="0" smtClean="0">
                <a:solidFill>
                  <a:srgbClr val="008000"/>
                </a:solidFill>
              </a:rPr>
              <a:t>1CH</a:t>
            </a:r>
            <a:r>
              <a:rPr lang="zh-CN" altLang="en-US" dirty="0" smtClean="0"/>
              <a:t>号</a:t>
            </a:r>
            <a:r>
              <a:rPr lang="zh-CN" altLang="en-US" dirty="0" smtClean="0">
                <a:solidFill>
                  <a:srgbClr val="008000"/>
                </a:solidFill>
              </a:rPr>
              <a:t>中断处理程序</a:t>
            </a:r>
            <a:r>
              <a:rPr lang="zh-CN" altLang="en-US" dirty="0" smtClean="0"/>
              <a:t>，就可以实现某些周期性的工作。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A32C56-CD32-4714-AE08-3B073E0287E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2506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TSR</a:t>
            </a:r>
            <a:r>
              <a:rPr lang="zh-CN" altLang="en-US" dirty="0" smtClean="0"/>
              <a:t>程序设计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362950" cy="554469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dirty="0" smtClean="0">
                <a:solidFill>
                  <a:srgbClr val="FF0000"/>
                </a:solidFill>
              </a:rPr>
              <a:t>TSR</a:t>
            </a:r>
            <a:r>
              <a:rPr lang="zh-CN" altLang="en-US" dirty="0" smtClean="0"/>
              <a:t>：</a:t>
            </a:r>
            <a:r>
              <a:rPr lang="en-US" altLang="zh-CN" dirty="0">
                <a:solidFill>
                  <a:srgbClr val="FF0000"/>
                </a:solidFill>
              </a:rPr>
              <a:t>T</a:t>
            </a:r>
            <a:r>
              <a:rPr lang="en-US" altLang="zh-CN" dirty="0" smtClean="0"/>
              <a:t>erminate and </a:t>
            </a:r>
            <a:r>
              <a:rPr lang="en-US" altLang="zh-CN" dirty="0">
                <a:solidFill>
                  <a:srgbClr val="FF0000"/>
                </a:solidFill>
              </a:rPr>
              <a:t>S</a:t>
            </a:r>
            <a:r>
              <a:rPr lang="en-US" altLang="zh-CN" dirty="0" smtClean="0"/>
              <a:t>tay </a:t>
            </a:r>
            <a:r>
              <a:rPr lang="en-US" altLang="zh-CN" dirty="0">
                <a:solidFill>
                  <a:srgbClr val="FF0000"/>
                </a:solidFill>
              </a:rPr>
              <a:t>R</a:t>
            </a:r>
            <a:r>
              <a:rPr lang="en-US" altLang="zh-CN" dirty="0" smtClean="0"/>
              <a:t>esident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rgbClr val="0000FF"/>
                </a:solidFill>
              </a:rPr>
              <a:t>结束并驻留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>
              <a:spcBef>
                <a:spcPts val="1200"/>
              </a:spcBef>
            </a:pPr>
            <a:r>
              <a:rPr lang="en-US" altLang="zh-CN" dirty="0" smtClean="0"/>
              <a:t>TSR</a:t>
            </a:r>
            <a:r>
              <a:rPr lang="zh-CN" altLang="en-US" dirty="0" smtClean="0"/>
              <a:t>程序是一种特殊的</a:t>
            </a:r>
            <a:r>
              <a:rPr lang="en-US" altLang="zh-CN" dirty="0" smtClean="0"/>
              <a:t>DOS</a:t>
            </a:r>
            <a:r>
              <a:rPr lang="zh-CN" altLang="en-US" dirty="0" smtClean="0"/>
              <a:t>应用程序。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en-US" altLang="zh-CN" sz="2400" dirty="0" smtClean="0"/>
              <a:t>TSR</a:t>
            </a:r>
            <a:r>
              <a:rPr lang="zh-CN" altLang="en-US" sz="2400" dirty="0" smtClean="0"/>
              <a:t>程序装入内存并</a:t>
            </a:r>
            <a:r>
              <a:rPr lang="zh-CN" altLang="en-US" sz="2400" dirty="0" smtClean="0">
                <a:solidFill>
                  <a:srgbClr val="0000FF"/>
                </a:solidFill>
              </a:rPr>
              <a:t>初次运行后</a:t>
            </a:r>
            <a:r>
              <a:rPr lang="zh-CN" altLang="en-US" sz="2400" dirty="0" smtClean="0"/>
              <a:t>，程序的</a:t>
            </a:r>
            <a:r>
              <a:rPr lang="zh-CN" altLang="en-US" sz="2400" dirty="0" smtClean="0">
                <a:solidFill>
                  <a:srgbClr val="0000FF"/>
                </a:solidFill>
              </a:rPr>
              <a:t>大部分仍驻留内存</a:t>
            </a:r>
            <a:r>
              <a:rPr lang="zh-CN" altLang="en-US" sz="2400" dirty="0" smtClean="0"/>
              <a:t>，</a:t>
            </a:r>
            <a:r>
              <a:rPr lang="zh-CN" altLang="en-US" sz="2400" dirty="0" smtClean="0">
                <a:solidFill>
                  <a:srgbClr val="0000FF"/>
                </a:solidFill>
              </a:rPr>
              <a:t>被某种条件激活后</a:t>
            </a:r>
            <a:r>
              <a:rPr lang="zh-CN" altLang="en-US" sz="2400" dirty="0" smtClean="0"/>
              <a:t>又投入运行。</a:t>
            </a:r>
            <a:endParaRPr lang="en-US" altLang="zh-CN" sz="2400" dirty="0" smtClean="0"/>
          </a:p>
          <a:p>
            <a:pPr lvl="1">
              <a:spcBef>
                <a:spcPts val="1200"/>
              </a:spcBef>
            </a:pPr>
            <a:r>
              <a:rPr lang="zh-CN" altLang="en-US" sz="2400" dirty="0" smtClean="0"/>
              <a:t>能及时处理许多暂驻程序不能处理的事件。</a:t>
            </a:r>
            <a:endParaRPr lang="en-US" altLang="zh-CN" sz="2400" dirty="0" smtClean="0"/>
          </a:p>
          <a:p>
            <a:pPr lvl="1">
              <a:spcBef>
                <a:spcPts val="1200"/>
              </a:spcBef>
            </a:pPr>
            <a:r>
              <a:rPr lang="zh-CN" altLang="en-US" sz="2400" dirty="0" smtClean="0"/>
              <a:t>可为单任务操作系统</a:t>
            </a:r>
            <a:r>
              <a:rPr lang="en-US" altLang="zh-CN" sz="2400" dirty="0" smtClean="0"/>
              <a:t>DOS</a:t>
            </a:r>
            <a:r>
              <a:rPr lang="zh-CN" altLang="en-US" sz="2400" dirty="0" smtClean="0"/>
              <a:t>增添一定的多任务处理能力。</a:t>
            </a:r>
            <a:endParaRPr lang="en-US" altLang="zh-CN" sz="2400" dirty="0" smtClean="0"/>
          </a:p>
          <a:p>
            <a:pPr>
              <a:spcBef>
                <a:spcPts val="1200"/>
              </a:spcBef>
            </a:pPr>
            <a:r>
              <a:rPr lang="zh-CN" altLang="en-US" dirty="0" smtClean="0"/>
              <a:t>通常</a:t>
            </a:r>
            <a:r>
              <a:rPr lang="en-US" altLang="zh-CN" dirty="0" smtClean="0"/>
              <a:t>TSR</a:t>
            </a:r>
            <a:r>
              <a:rPr lang="zh-CN" altLang="en-US" dirty="0" smtClean="0"/>
              <a:t>程序由</a:t>
            </a:r>
            <a:r>
              <a:rPr lang="zh-CN" altLang="en-US" dirty="0" smtClean="0">
                <a:solidFill>
                  <a:srgbClr val="D60093"/>
                </a:solidFill>
              </a:rPr>
              <a:t>驻留内存部分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rgbClr val="D60093"/>
                </a:solidFill>
              </a:rPr>
              <a:t>初始化部分</a:t>
            </a:r>
            <a:r>
              <a:rPr lang="zh-CN" altLang="en-US" dirty="0" smtClean="0"/>
              <a:t>组成。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zh-CN" altLang="en-US" sz="2400" dirty="0" smtClean="0"/>
              <a:t>把</a:t>
            </a:r>
            <a:r>
              <a:rPr lang="en-US" altLang="zh-CN" sz="2400" dirty="0" smtClean="0"/>
              <a:t>TSR</a:t>
            </a:r>
            <a:r>
              <a:rPr lang="zh-CN" altLang="en-US" sz="2400" dirty="0" smtClean="0"/>
              <a:t>程序装入内存时，初次运行的是初始化部分。</a:t>
            </a:r>
            <a:endParaRPr lang="en-US" altLang="zh-CN" sz="2400" dirty="0" smtClean="0"/>
          </a:p>
          <a:p>
            <a:pPr lvl="1">
              <a:spcBef>
                <a:spcPts val="1200"/>
              </a:spcBef>
            </a:pPr>
            <a:r>
              <a:rPr lang="zh-CN" altLang="en-US" sz="2400" dirty="0" smtClean="0"/>
              <a:t>初始化程序的主要功能：对驻留部分完成必要的初始化工作；使驻留部分保留在内存中。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A32C56-CD32-4714-AE08-3B073E0287E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2429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DOS INT </a:t>
            </a:r>
            <a:r>
              <a:rPr lang="en-US" altLang="zh-CN" dirty="0"/>
              <a:t>21H </a:t>
            </a:r>
            <a:r>
              <a:rPr lang="zh-CN" altLang="en-US" dirty="0" smtClean="0"/>
              <a:t>部分功能的使用</a:t>
            </a:r>
            <a:r>
              <a:rPr lang="zh-CN" altLang="en-US" dirty="0"/>
              <a:t>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A32C56-CD32-4714-AE08-3B073E0287E1}" type="slidenum">
              <a:rPr lang="zh-CN" altLang="en-US" smtClean="0"/>
              <a:t>6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431799"/>
              </p:ext>
            </p:extLst>
          </p:nvPr>
        </p:nvGraphicFramePr>
        <p:xfrm>
          <a:off x="323848" y="1650701"/>
          <a:ext cx="8496624" cy="33624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1800200"/>
                <a:gridCol w="2952328"/>
                <a:gridCol w="2952008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latin typeface="+mn-lt"/>
                          <a:ea typeface="+mn-ea"/>
                        </a:rPr>
                        <a:t>AH</a:t>
                      </a:r>
                      <a:endParaRPr lang="zh-CN" altLang="en-US" sz="2800" b="1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latin typeface="+mn-lt"/>
                          <a:ea typeface="+mn-ea"/>
                        </a:rPr>
                        <a:t>功能</a:t>
                      </a:r>
                      <a:endParaRPr lang="zh-CN" altLang="en-US" sz="2800" b="1" dirty="0">
                        <a:latin typeface="+mn-lt"/>
                        <a:ea typeface="+mn-ea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latin typeface="+mn-lt"/>
                          <a:ea typeface="+mn-ea"/>
                        </a:rPr>
                        <a:t>调用参数</a:t>
                      </a:r>
                      <a:endParaRPr lang="zh-CN" altLang="en-US" sz="2800" b="1" dirty="0">
                        <a:latin typeface="+mn-lt"/>
                        <a:ea typeface="+mn-ea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latin typeface="+mn-lt"/>
                          <a:ea typeface="+mn-ea"/>
                        </a:rPr>
                        <a:t>返回参数</a:t>
                      </a:r>
                      <a:endParaRPr lang="zh-CN" altLang="en-US" sz="2800" b="1" dirty="0">
                        <a:latin typeface="+mn-lt"/>
                        <a:ea typeface="+mn-ea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9481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latin typeface="+mn-lt"/>
                          <a:ea typeface="+mn-ea"/>
                        </a:rPr>
                        <a:t>25</a:t>
                      </a:r>
                      <a:endParaRPr lang="zh-CN" altLang="en-US" sz="2800" b="1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latin typeface="+mn-lt"/>
                          <a:ea typeface="+mn-ea"/>
                        </a:rPr>
                        <a:t>设置</a:t>
                      </a:r>
                      <a:r>
                        <a:rPr lang="en-US" altLang="zh-CN" sz="2800" b="1" dirty="0" smtClean="0">
                          <a:latin typeface="+mn-lt"/>
                          <a:ea typeface="+mn-ea"/>
                        </a:rPr>
                        <a:t/>
                      </a:r>
                      <a:br>
                        <a:rPr lang="en-US" altLang="zh-CN" sz="2800" b="1" dirty="0" smtClean="0">
                          <a:latin typeface="+mn-lt"/>
                          <a:ea typeface="+mn-ea"/>
                        </a:rPr>
                      </a:br>
                      <a:r>
                        <a:rPr lang="zh-CN" altLang="en-US" sz="2800" b="1" dirty="0" smtClean="0">
                          <a:latin typeface="+mn-lt"/>
                          <a:ea typeface="+mn-ea"/>
                        </a:rPr>
                        <a:t>中断向量</a:t>
                      </a:r>
                      <a:endParaRPr lang="zh-CN" altLang="en-US" sz="2800" b="1" dirty="0">
                        <a:latin typeface="+mn-lt"/>
                        <a:ea typeface="+mn-ea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1" dirty="0" smtClean="0">
                          <a:latin typeface="+mn-lt"/>
                          <a:ea typeface="+mn-ea"/>
                        </a:rPr>
                        <a:t>DS:DX=</a:t>
                      </a:r>
                      <a:r>
                        <a:rPr lang="zh-CN" altLang="en-US" sz="2800" b="1" dirty="0" smtClean="0">
                          <a:latin typeface="+mn-lt"/>
                          <a:ea typeface="+mn-ea"/>
                        </a:rPr>
                        <a:t>中断向量</a:t>
                      </a:r>
                    </a:p>
                    <a:p>
                      <a:pPr algn="l"/>
                      <a:r>
                        <a:rPr lang="en-US" altLang="zh-CN" sz="2800" b="1" dirty="0" smtClean="0">
                          <a:latin typeface="+mn-lt"/>
                          <a:ea typeface="+mn-ea"/>
                        </a:rPr>
                        <a:t>AL=</a:t>
                      </a:r>
                      <a:r>
                        <a:rPr lang="zh-CN" altLang="en-US" sz="2800" b="1" dirty="0" smtClean="0">
                          <a:latin typeface="+mn-lt"/>
                          <a:ea typeface="+mn-ea"/>
                        </a:rPr>
                        <a:t>中断类型号</a:t>
                      </a:r>
                      <a:endParaRPr lang="zh-CN" altLang="en-US" sz="2800" b="1" dirty="0">
                        <a:latin typeface="+mn-lt"/>
                        <a:ea typeface="+mn-ea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2800" b="1" dirty="0">
                        <a:latin typeface="+mn-lt"/>
                        <a:ea typeface="+mn-ea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CC"/>
                    </a:solidFill>
                  </a:tcPr>
                </a:tc>
              </a:tr>
              <a:tr h="9481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latin typeface="+mn-lt"/>
                          <a:ea typeface="+mn-ea"/>
                        </a:rPr>
                        <a:t>31</a:t>
                      </a:r>
                      <a:endParaRPr lang="zh-CN" altLang="en-US" sz="2800" b="1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latin typeface="+mn-lt"/>
                          <a:ea typeface="+mn-ea"/>
                        </a:rPr>
                        <a:t>结束</a:t>
                      </a:r>
                      <a:r>
                        <a:rPr lang="en-US" altLang="zh-CN" sz="2800" b="1" dirty="0" smtClean="0">
                          <a:latin typeface="+mn-lt"/>
                          <a:ea typeface="+mn-ea"/>
                        </a:rPr>
                        <a:t/>
                      </a:r>
                      <a:br>
                        <a:rPr lang="en-US" altLang="zh-CN" sz="2800" b="1" dirty="0" smtClean="0">
                          <a:latin typeface="+mn-lt"/>
                          <a:ea typeface="+mn-ea"/>
                        </a:rPr>
                      </a:br>
                      <a:r>
                        <a:rPr lang="zh-CN" altLang="en-US" sz="2800" b="1" dirty="0" smtClean="0">
                          <a:latin typeface="+mn-lt"/>
                          <a:ea typeface="+mn-ea"/>
                        </a:rPr>
                        <a:t>并驻留</a:t>
                      </a:r>
                      <a:endParaRPr lang="zh-CN" altLang="en-US" sz="2800" b="1" dirty="0">
                        <a:latin typeface="+mn-lt"/>
                        <a:ea typeface="+mn-ea"/>
                      </a:endParaRPr>
                    </a:p>
                  </a:txBody>
                  <a:tcPr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1" dirty="0" smtClean="0">
                          <a:latin typeface="+mn-lt"/>
                          <a:ea typeface="+mn-ea"/>
                        </a:rPr>
                        <a:t>AL=</a:t>
                      </a:r>
                      <a:r>
                        <a:rPr lang="zh-CN" altLang="en-US" sz="2800" b="1" dirty="0" smtClean="0">
                          <a:latin typeface="+mn-lt"/>
                          <a:ea typeface="+mn-ea"/>
                        </a:rPr>
                        <a:t>返回码</a:t>
                      </a:r>
                    </a:p>
                    <a:p>
                      <a:pPr algn="l"/>
                      <a:r>
                        <a:rPr lang="en-US" altLang="zh-CN" sz="2800" b="1" dirty="0" smtClean="0">
                          <a:latin typeface="+mn-lt"/>
                          <a:ea typeface="+mn-ea"/>
                        </a:rPr>
                        <a:t>DX=</a:t>
                      </a:r>
                      <a:r>
                        <a:rPr lang="zh-CN" altLang="en-US" sz="2800" b="1" dirty="0" smtClean="0">
                          <a:latin typeface="+mn-lt"/>
                          <a:ea typeface="+mn-ea"/>
                        </a:rPr>
                        <a:t>驻留区大小</a:t>
                      </a:r>
                      <a:endParaRPr lang="zh-CN" altLang="en-US" sz="2800" b="1" dirty="0">
                        <a:latin typeface="+mn-lt"/>
                        <a:ea typeface="+mn-ea"/>
                      </a:endParaRPr>
                    </a:p>
                  </a:txBody>
                  <a:tcPr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2800" b="1" dirty="0">
                        <a:latin typeface="+mn-lt"/>
                        <a:ea typeface="+mn-ea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CFF"/>
                    </a:solidFill>
                  </a:tcPr>
                </a:tc>
              </a:tr>
              <a:tr h="9481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latin typeface="+mn-lt"/>
                          <a:ea typeface="+mn-ea"/>
                        </a:rPr>
                        <a:t>35</a:t>
                      </a:r>
                      <a:endParaRPr lang="zh-CN" altLang="en-US" sz="2800" b="1" dirty="0">
                        <a:latin typeface="+mn-lt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latin typeface="+mn-lt"/>
                          <a:ea typeface="+mn-ea"/>
                        </a:rPr>
                        <a:t>取</a:t>
                      </a:r>
                      <a:r>
                        <a:rPr lang="en-US" altLang="zh-CN" sz="2800" b="1" dirty="0" smtClean="0">
                          <a:latin typeface="+mn-lt"/>
                          <a:ea typeface="+mn-ea"/>
                        </a:rPr>
                        <a:t/>
                      </a:r>
                      <a:br>
                        <a:rPr lang="en-US" altLang="zh-CN" sz="2800" b="1" dirty="0" smtClean="0">
                          <a:latin typeface="+mn-lt"/>
                          <a:ea typeface="+mn-ea"/>
                        </a:rPr>
                      </a:br>
                      <a:r>
                        <a:rPr lang="zh-CN" altLang="en-US" sz="2800" b="1" dirty="0" smtClean="0">
                          <a:latin typeface="+mn-lt"/>
                          <a:ea typeface="+mn-ea"/>
                        </a:rPr>
                        <a:t>中断向量</a:t>
                      </a:r>
                      <a:endParaRPr lang="zh-CN" altLang="en-US" sz="2800" b="1" dirty="0">
                        <a:latin typeface="+mn-lt"/>
                        <a:ea typeface="+mn-ea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1" dirty="0" smtClean="0">
                          <a:latin typeface="+mn-lt"/>
                          <a:ea typeface="+mn-ea"/>
                        </a:rPr>
                        <a:t>AL=</a:t>
                      </a:r>
                      <a:r>
                        <a:rPr lang="zh-CN" altLang="en-US" sz="2800" b="1" dirty="0" smtClean="0">
                          <a:latin typeface="+mn-lt"/>
                          <a:ea typeface="+mn-ea"/>
                        </a:rPr>
                        <a:t>中断类型</a:t>
                      </a:r>
                      <a:endParaRPr lang="zh-CN" altLang="en-US" sz="2800" b="1" dirty="0">
                        <a:latin typeface="+mn-lt"/>
                        <a:ea typeface="+mn-ea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1" dirty="0" smtClean="0">
                          <a:latin typeface="+mn-lt"/>
                          <a:ea typeface="+mn-ea"/>
                        </a:rPr>
                        <a:t>ES:BX=</a:t>
                      </a:r>
                      <a:r>
                        <a:rPr lang="zh-CN" altLang="en-US" sz="2800" b="1" dirty="0" smtClean="0">
                          <a:latin typeface="+mn-lt"/>
                          <a:ea typeface="+mn-ea"/>
                        </a:rPr>
                        <a:t>中断向量</a:t>
                      </a:r>
                      <a:endParaRPr lang="zh-CN" altLang="en-US" sz="2800" b="1" dirty="0">
                        <a:latin typeface="+mn-lt"/>
                        <a:ea typeface="+mn-ea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6" name="动作按钮: 上一张 5">
            <a:hlinkClick r:id="" action="ppaction://hlinkshowjump?jump=lastslideviewed" highlightClick="1"/>
          </p:cNvPr>
          <p:cNvSpPr/>
          <p:nvPr/>
        </p:nvSpPr>
        <p:spPr bwMode="auto">
          <a:xfrm>
            <a:off x="8100392" y="5517232"/>
            <a:ext cx="503734" cy="504056"/>
          </a:xfrm>
          <a:prstGeom prst="actionButtonRetur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496" y="1124744"/>
            <a:ext cx="19864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000000"/>
                </a:solidFill>
              </a:rPr>
              <a:t>（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16</a:t>
            </a:r>
            <a:r>
              <a:rPr lang="zh-CN" altLang="en-US" sz="2800" b="1" dirty="0">
                <a:solidFill>
                  <a:srgbClr val="000000"/>
                </a:solidFill>
              </a:rPr>
              <a:t>进制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70384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11560" y="1124744"/>
            <a:ext cx="8424936" cy="5544615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mReadRTC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MACRO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address      </a:t>
            </a:r>
            <a:r>
              <a:rPr lang="en-US" altLang="zh-CN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zh-CN" alt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宏，读地址为</a:t>
            </a:r>
            <a:r>
              <a:rPr lang="en-US" altLang="zh-CN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address</a:t>
            </a:r>
            <a:r>
              <a:rPr lang="zh-CN" alt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的</a:t>
            </a:r>
            <a:r>
              <a:rPr lang="en-US" altLang="zh-CN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RTC</a:t>
            </a:r>
            <a:r>
              <a:rPr lang="zh-CN" alt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寄存器</a:t>
            </a:r>
            <a:endParaRPr lang="zh-CN" alt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600" dirty="0" err="1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</a:rPr>
              <a:t>al</a:t>
            </a:r>
            <a:r>
              <a:rPr lang="en-US" altLang="zh-CN" sz="1600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address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70h</a:t>
            </a:r>
            <a:r>
              <a:rPr lang="en-US" altLang="zh-CN" sz="16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CN" sz="1600" dirty="0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</a:rPr>
              <a:t>al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</a:t>
            </a:r>
            <a:r>
              <a:rPr lang="en-US" altLang="zh-CN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zh-CN" alt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送地址</a:t>
            </a:r>
            <a:endParaRPr lang="zh-CN" alt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nop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  </a:t>
            </a:r>
            <a:r>
              <a:rPr lang="en-US" altLang="zh-CN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zh-CN" alt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延时</a:t>
            </a:r>
            <a:endParaRPr lang="zh-CN" alt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nop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altLang="zh-CN" sz="1600" dirty="0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</a:rPr>
              <a:t>al</a:t>
            </a:r>
            <a:r>
              <a:rPr lang="en-US" altLang="zh-CN" sz="16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CN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71h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</a:t>
            </a:r>
            <a:r>
              <a:rPr lang="en-US" altLang="zh-CN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zh-CN" alt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读入数据在</a:t>
            </a:r>
            <a:r>
              <a:rPr lang="en-US" altLang="zh-CN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</a:t>
            </a:r>
            <a:r>
              <a:rPr lang="zh-CN" alt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寄存器</a:t>
            </a:r>
            <a:endParaRPr lang="zh-CN" alt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ENDM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zh-CN" alt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mTransInfo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MACRO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string     </a:t>
            </a:r>
            <a:r>
              <a:rPr lang="en-US" altLang="zh-CN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zh-CN" alt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宏，将</a:t>
            </a:r>
            <a:r>
              <a:rPr lang="en-US" altLang="zh-CN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</a:t>
            </a:r>
            <a:r>
              <a:rPr lang="zh-CN" alt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中的</a:t>
            </a:r>
            <a:r>
              <a:rPr lang="en-US" altLang="zh-CN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bcd</a:t>
            </a:r>
            <a:r>
              <a:rPr lang="zh-CN" alt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数据转换为</a:t>
            </a:r>
            <a:r>
              <a:rPr lang="en-US" altLang="zh-CN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ascii</a:t>
            </a:r>
            <a:r>
              <a:rPr lang="zh-CN" alt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码字符</a:t>
            </a:r>
            <a:endParaRPr lang="zh-CN" alt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string</a:t>
            </a:r>
            <a:r>
              <a:rPr lang="en-US" altLang="zh-CN" sz="16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altLang="zh-CN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altLang="zh-CN" sz="16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CN" sz="1600" dirty="0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</a:rPr>
              <a:t>al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altLang="zh-CN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zh-CN" alt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处理低</a:t>
            </a:r>
            <a:r>
              <a:rPr lang="en-US" altLang="zh-CN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</a:t>
            </a:r>
            <a:r>
              <a:rPr lang="zh-CN" alt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位（个位）</a:t>
            </a:r>
            <a:endParaRPr lang="zh-CN" alt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and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string</a:t>
            </a:r>
            <a:r>
              <a:rPr lang="en-US" altLang="zh-CN" sz="16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altLang="zh-CN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altLang="zh-CN" sz="16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CN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0fh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string</a:t>
            </a:r>
            <a:r>
              <a:rPr lang="en-US" altLang="zh-CN" sz="16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altLang="zh-CN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altLang="zh-CN" sz="16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CN" sz="1600" dirty="0">
                <a:solidFill>
                  <a:srgbClr val="8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'0'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</a:rPr>
              <a:t>cl</a:t>
            </a:r>
            <a:r>
              <a:rPr lang="en-US" altLang="zh-CN" sz="16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CN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altLang="zh-CN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zh-CN" alt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处理高</a:t>
            </a:r>
            <a:r>
              <a:rPr lang="en-US" altLang="zh-CN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</a:t>
            </a:r>
            <a:r>
              <a:rPr lang="zh-CN" alt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位（十位）</a:t>
            </a:r>
            <a:endParaRPr lang="zh-CN" alt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shr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600" dirty="0" err="1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</a:rPr>
              <a:t>al</a:t>
            </a:r>
            <a:r>
              <a:rPr lang="en-US" altLang="zh-CN" sz="1600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CN" sz="1600" dirty="0" err="1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</a:rPr>
              <a:t>cl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and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</a:rPr>
              <a:t>al</a:t>
            </a:r>
            <a:r>
              <a:rPr lang="en-US" altLang="zh-CN" sz="16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CN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0fh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</a:rPr>
              <a:t>al</a:t>
            </a:r>
            <a:r>
              <a:rPr lang="en-US" altLang="zh-CN" sz="16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CN" sz="1600" dirty="0">
                <a:solidFill>
                  <a:srgbClr val="8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'0'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string</a:t>
            </a:r>
            <a:r>
              <a:rPr lang="en-US" altLang="zh-CN" sz="1600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CN" sz="1600" dirty="0" err="1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</a:rPr>
              <a:t>al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</a:t>
            </a:r>
            <a:r>
              <a:rPr lang="en-US" altLang="zh-CN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zh-CN" alt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转换好的字符（</a:t>
            </a:r>
            <a:r>
              <a:rPr lang="en-US" altLang="zh-CN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zh-CN" alt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个）在</a:t>
            </a:r>
            <a:r>
              <a:rPr lang="en-US" altLang="zh-CN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string</a:t>
            </a:r>
            <a:r>
              <a:rPr lang="zh-CN" alt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中</a:t>
            </a:r>
            <a:endParaRPr lang="zh-CN" alt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ENDM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90550" y="44450"/>
            <a:ext cx="8229600" cy="52387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9pPr>
          </a:lstStyle>
          <a:p>
            <a:pPr algn="r"/>
            <a:r>
              <a:rPr lang="zh-CN" altLang="en-US" kern="0" dirty="0" smtClean="0">
                <a:solidFill>
                  <a:srgbClr val="C00000"/>
                </a:solidFill>
                <a:latin typeface="+mn-lt"/>
                <a:ea typeface="+mn-ea"/>
              </a:rPr>
              <a:t>定义宏</a:t>
            </a:r>
            <a:r>
              <a:rPr lang="en-US" altLang="zh-CN" kern="0" dirty="0" smtClean="0">
                <a:solidFill>
                  <a:srgbClr val="C00000"/>
                </a:solidFill>
                <a:latin typeface="+mn-lt"/>
                <a:ea typeface="+mn-ea"/>
              </a:rPr>
              <a:t>   </a:t>
            </a:r>
            <a:r>
              <a:rPr lang="zh-CN" altLang="en-US" kern="0" dirty="0" smtClean="0">
                <a:solidFill>
                  <a:srgbClr val="008000"/>
                </a:solidFill>
                <a:latin typeface="+mn-lt"/>
                <a:ea typeface="+mn-ea"/>
              </a:rPr>
              <a:t>源程序</a:t>
            </a:r>
            <a:r>
              <a:rPr lang="en-US" altLang="zh-CN" kern="0" dirty="0" smtClean="0">
                <a:solidFill>
                  <a:srgbClr val="008000"/>
                </a:solidFill>
                <a:latin typeface="+mn-lt"/>
                <a:ea typeface="+mn-ea"/>
              </a:rPr>
              <a:t>1/6</a:t>
            </a:r>
            <a:endParaRPr lang="zh-CN" altLang="en-US" kern="0" dirty="0">
              <a:solidFill>
                <a:srgbClr val="008000"/>
              </a:solidFill>
              <a:latin typeface="+mn-lt"/>
              <a:ea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A32C56-CD32-4714-AE08-3B073E0287E1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auto">
          <a:xfrm>
            <a:off x="7092280" y="87935"/>
            <a:ext cx="1727870" cy="435847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21827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11560" y="230819"/>
            <a:ext cx="8424936" cy="651054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cseg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segment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en-US" altLang="zh-CN" sz="1600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assume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600" dirty="0" err="1" smtClean="0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</a:rPr>
              <a:t>cs</a:t>
            </a:r>
            <a:r>
              <a:rPr lang="en-US" altLang="zh-CN" sz="16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altLang="zh-CN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cseg</a:t>
            </a:r>
            <a:r>
              <a:rPr lang="en-US" altLang="zh-CN" sz="16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CN" sz="1600" dirty="0" err="1" smtClean="0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</a:rPr>
              <a:t>ds</a:t>
            </a:r>
            <a:r>
              <a:rPr lang="en-US" altLang="zh-CN" sz="16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altLang="zh-CN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cseg</a:t>
            </a:r>
            <a:r>
              <a:rPr lang="en-US" altLang="zh-CN" sz="16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CN" sz="1600" dirty="0" err="1" smtClean="0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</a:rPr>
              <a:t>es</a:t>
            </a:r>
            <a:r>
              <a:rPr lang="en-US" altLang="zh-CN" sz="16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altLang="zh-CN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cseg</a:t>
            </a:r>
            <a:endParaRPr lang="en-US" altLang="zh-CN" sz="16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altLang="zh-CN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old1ch    </a:t>
            </a:r>
            <a:r>
              <a:rPr lang="en-US" altLang="zh-CN" sz="1600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dword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?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</a:t>
            </a:r>
            <a:r>
              <a:rPr lang="en-US" altLang="zh-CN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zh-CN" alt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保存原中断向量</a:t>
            </a:r>
            <a:endParaRPr lang="zh-CN" alt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               0123456789012345678901234567890123456789</a:t>
            </a:r>
            <a:endParaRPr lang="zh-CN" alt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weekinfo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altLang="zh-CN" sz="16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byte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8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'Sunday    Monday    Tuesday   Wednesday '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               012345678901234567890123456789</a:t>
            </a:r>
            <a:endParaRPr lang="zh-CN" alt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</a:t>
            </a:r>
            <a:r>
              <a:rPr lang="en-US" altLang="zh-CN" sz="16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byte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8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'Thursday  Friday    Saturday  '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year1     </a:t>
            </a:r>
            <a:r>
              <a:rPr lang="en-US" altLang="zh-CN" sz="16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byte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8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'20'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year2     </a:t>
            </a:r>
            <a:r>
              <a:rPr lang="en-US" altLang="zh-CN" sz="16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byte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8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'00-'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month     </a:t>
            </a:r>
            <a:r>
              <a:rPr lang="en-US" altLang="zh-CN" sz="16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byte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8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'00-'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day       </a:t>
            </a:r>
            <a:r>
              <a:rPr lang="en-US" altLang="zh-CN" sz="16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byte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8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'00 '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week      </a:t>
            </a:r>
            <a:r>
              <a:rPr lang="en-US" altLang="zh-CN" sz="16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byte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dup</a:t>
            </a:r>
            <a:r>
              <a:rPr lang="en-US" altLang="zh-CN" sz="16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CN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20h</a:t>
            </a:r>
            <a:r>
              <a:rPr lang="en-US" altLang="zh-CN" sz="16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hour      </a:t>
            </a:r>
            <a:r>
              <a:rPr lang="en-US" altLang="zh-CN" sz="16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byte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8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'00:'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minute    </a:t>
            </a:r>
            <a:r>
              <a:rPr lang="en-US" altLang="zh-CN" sz="16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byte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8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'00:'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second    </a:t>
            </a:r>
            <a:r>
              <a:rPr lang="en-US" altLang="zh-CN" sz="16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byte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8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'00'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charnum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$-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year1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altLang="zh-CN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new1ch</a:t>
            </a:r>
            <a:r>
              <a:rPr lang="en-US" altLang="zh-CN" sz="16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pushf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call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600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dword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600" dirty="0" err="1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ptr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</a:rPr>
              <a:t>cs</a:t>
            </a:r>
            <a:r>
              <a:rPr lang="en-US" altLang="zh-CN" sz="16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old1ch  </a:t>
            </a:r>
            <a:r>
              <a:rPr lang="en-US" altLang="zh-CN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zh-CN" alt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调用原中断处理程序</a:t>
            </a:r>
            <a:endParaRPr lang="zh-CN" alt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push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600" dirty="0" smtClean="0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</a:rPr>
              <a:t>ax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 </a:t>
            </a:r>
            <a:r>
              <a:rPr lang="en-US" altLang="zh-CN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zh-CN" alt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保护现场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push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</a:rPr>
              <a:t>cx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push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600" dirty="0" err="1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</a:rPr>
              <a:t>si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push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</a:rPr>
              <a:t>di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push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</a:rPr>
              <a:t>ds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push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600" dirty="0" err="1" smtClean="0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</a:rPr>
              <a:t>es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90550" y="44450"/>
            <a:ext cx="8229600" cy="52387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fontAlgn="base">
              <a:spcBef>
                <a:spcPct val="0"/>
              </a:spcBef>
              <a:spcAft>
                <a:spcPct val="0"/>
              </a:spcAft>
              <a:defRPr sz="2800" b="1" kern="0">
                <a:solidFill>
                  <a:srgbClr val="C00000"/>
                </a:solidFill>
                <a:cs typeface="+mj-cs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9pPr>
          </a:lstStyle>
          <a:p>
            <a:r>
              <a:rPr lang="zh-CN" altLang="en-US" dirty="0"/>
              <a:t>定义段、</a:t>
            </a:r>
            <a:r>
              <a:rPr lang="zh-CN" altLang="en-US" dirty="0" smtClean="0"/>
              <a:t>数据，保护</a:t>
            </a:r>
            <a:r>
              <a:rPr lang="zh-CN" altLang="en-US" dirty="0"/>
              <a:t>现场</a:t>
            </a:r>
            <a:r>
              <a:rPr lang="en-US" altLang="zh-CN" dirty="0"/>
              <a:t>   </a:t>
            </a:r>
            <a:r>
              <a:rPr lang="zh-CN" altLang="en-US" dirty="0" smtClean="0">
                <a:solidFill>
                  <a:srgbClr val="008000"/>
                </a:solidFill>
              </a:rPr>
              <a:t>源程序</a:t>
            </a:r>
            <a:r>
              <a:rPr lang="en-US" altLang="zh-CN" dirty="0" smtClean="0">
                <a:solidFill>
                  <a:srgbClr val="008000"/>
                </a:solidFill>
              </a:rPr>
              <a:t>2/6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A32C56-CD32-4714-AE08-3B073E0287E1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 bwMode="auto">
          <a:xfrm>
            <a:off x="7092280" y="87935"/>
            <a:ext cx="1727870" cy="435847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72687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11560" y="548680"/>
            <a:ext cx="8424936" cy="6192688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en-US" altLang="zh-CN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n-US" altLang="zh-CN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sti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zh-CN" alt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600" dirty="0" err="1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</a:rPr>
              <a:t>ax</a:t>
            </a:r>
            <a:r>
              <a:rPr lang="en-US" altLang="zh-CN" sz="1600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cseg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600" dirty="0" err="1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</a:rPr>
              <a:t>ds</a:t>
            </a:r>
            <a:r>
              <a:rPr lang="en-US" altLang="zh-CN" sz="1600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CN" sz="1600" dirty="0" err="1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</a:rPr>
              <a:t>ax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600" dirty="0" err="1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</a:rPr>
              <a:t>es</a:t>
            </a:r>
            <a:r>
              <a:rPr lang="en-US" altLang="zh-CN" sz="1600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CN" sz="1600" dirty="0" err="1">
                <a:solidFill>
                  <a:srgbClr val="8080FF"/>
                </a:solidFill>
                <a:highlight>
                  <a:srgbClr val="FFFFCC"/>
                </a:highlight>
                <a:latin typeface="Courier New" panose="02070309020205020404" pitchFamily="49" charset="0"/>
              </a:rPr>
              <a:t>ax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zh-CN" alt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mReadRTC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altLang="zh-CN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;read hour to al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mTransInfo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hour       </a:t>
            </a:r>
            <a:r>
              <a:rPr lang="en-US" altLang="zh-CN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;trans hour to </a:t>
            </a:r>
            <a:r>
              <a:rPr lang="en-US" altLang="zh-CN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ascii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mReadRTC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altLang="zh-CN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;read minute to al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mTransInfo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minute     </a:t>
            </a:r>
            <a:r>
              <a:rPr lang="en-US" altLang="zh-CN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;trans minute to </a:t>
            </a:r>
            <a:r>
              <a:rPr lang="en-US" altLang="zh-CN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ascii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mReadRTC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altLang="zh-CN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;read second to al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mTransInfo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second     </a:t>
            </a:r>
            <a:r>
              <a:rPr lang="en-US" altLang="zh-CN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;trans second to </a:t>
            </a:r>
            <a:r>
              <a:rPr lang="en-US" altLang="zh-CN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ascii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mReadRTC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9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altLang="zh-CN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;read year to al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mTransInfo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year2      </a:t>
            </a:r>
            <a:r>
              <a:rPr lang="en-US" altLang="zh-CN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;trans year to </a:t>
            </a:r>
            <a:r>
              <a:rPr lang="en-US" altLang="zh-CN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ascii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mReadRTC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8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altLang="zh-CN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;read month to al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mTransInfo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month      </a:t>
            </a:r>
            <a:r>
              <a:rPr lang="en-US" altLang="zh-CN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;trans month to </a:t>
            </a:r>
            <a:r>
              <a:rPr lang="en-US" altLang="zh-CN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ascii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mReadRTC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7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altLang="zh-CN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;read day to al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mTransInfo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day        </a:t>
            </a:r>
            <a:r>
              <a:rPr lang="en-US" altLang="zh-CN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;trans day to </a:t>
            </a:r>
            <a:r>
              <a:rPr lang="en-US" altLang="zh-CN" sz="16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ascii</a:t>
            </a:r>
            <a:endParaRPr lang="en-US" altLang="zh-CN" sz="1600" dirty="0" smtClean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90550" y="44450"/>
            <a:ext cx="8229600" cy="52387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fontAlgn="base">
              <a:spcBef>
                <a:spcPct val="0"/>
              </a:spcBef>
              <a:spcAft>
                <a:spcPct val="0"/>
              </a:spcAft>
              <a:defRPr sz="2800" b="1" kern="0">
                <a:solidFill>
                  <a:srgbClr val="C00000"/>
                </a:solidFill>
                <a:cs typeface="+mj-cs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Arial" charset="0"/>
                <a:ea typeface="黑体" pitchFamily="2" charset="-122"/>
              </a:defRPr>
            </a:lvl9pPr>
          </a:lstStyle>
          <a:p>
            <a:r>
              <a:rPr lang="zh-CN" altLang="en-US" dirty="0"/>
              <a:t>处理 时分秒、年月日</a:t>
            </a:r>
            <a:r>
              <a:rPr lang="en-US" altLang="zh-CN" dirty="0"/>
              <a:t>   </a:t>
            </a:r>
            <a:r>
              <a:rPr lang="zh-CN" altLang="en-US" dirty="0" smtClean="0">
                <a:solidFill>
                  <a:srgbClr val="008000"/>
                </a:solidFill>
              </a:rPr>
              <a:t>源程序</a:t>
            </a:r>
            <a:r>
              <a:rPr lang="en-US" altLang="zh-CN" dirty="0" smtClean="0">
                <a:solidFill>
                  <a:srgbClr val="008000"/>
                </a:solidFill>
              </a:rPr>
              <a:t>3/6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A32C56-CD32-4714-AE08-3B073E0287E1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 bwMode="auto">
          <a:xfrm>
            <a:off x="7092280" y="87935"/>
            <a:ext cx="1727870" cy="435847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63282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eXQ_class_4比3_组成">
  <a:themeElements>
    <a:clrScheme name="自定义 3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0000FF"/>
      </a:hlink>
      <a:folHlink>
        <a:srgbClr val="9900CC"/>
      </a:folHlink>
    </a:clrScheme>
    <a:fontScheme name="Pixel">
      <a:majorFont>
        <a:latin typeface="Arial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  <a:txDef>
      <a:spPr bwMode="auto">
        <a:noFill/>
        <a:ln w="28575" algn="ctr">
          <a:noFill/>
          <a:miter lim="800000"/>
          <a:headEnd/>
          <a:tailEnd type="none" w="med" len="lg"/>
        </a:ln>
        <a:effectLst/>
      </a:spPr>
      <a:bodyPr>
        <a:spAutoFit/>
      </a:bodyPr>
      <a:lstStyle>
        <a:defPPr algn="l">
          <a:spcBef>
            <a:spcPts val="0"/>
          </a:spcBef>
          <a:defRPr sz="1800" dirty="0"/>
        </a:defPPr>
      </a:lstStyle>
    </a:tx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heXQ_class_4比3_组成" id="{2E2F00E5-D45F-41D2-99A1-33C4BF84DE8C}" vid="{4F1B07DB-C361-4FB6-A6BA-95BC4BDFCD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CheXQ_class_4比3_组成</Template>
  <TotalTime>240</TotalTime>
  <Words>891</Words>
  <Application>Microsoft Office PowerPoint</Application>
  <PresentationFormat>全屏显示(4:3)</PresentationFormat>
  <Paragraphs>185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黑体</vt:lpstr>
      <vt:lpstr>楷体</vt:lpstr>
      <vt:lpstr>楷体_GB2312</vt:lpstr>
      <vt:lpstr>宋体</vt:lpstr>
      <vt:lpstr>Arial</vt:lpstr>
      <vt:lpstr>Arial Black</vt:lpstr>
      <vt:lpstr>Calibri</vt:lpstr>
      <vt:lpstr>Courier New</vt:lpstr>
      <vt:lpstr>Times New Roman</vt:lpstr>
      <vt:lpstr>Wingdings</vt:lpstr>
      <vt:lpstr>CheXQ_class_4比3_组成</vt:lpstr>
      <vt:lpstr>微型计算机原理及接口技术 第6章  输入/输出技术</vt:lpstr>
      <vt:lpstr>显示存储区</vt:lpstr>
      <vt:lpstr>显示存储区</vt:lpstr>
      <vt:lpstr>1CH 定时中断</vt:lpstr>
      <vt:lpstr>TSR程序设计</vt:lpstr>
      <vt:lpstr>DOS INT 21H 部分功能的使用方法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西安电子科技大学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车向泉</dc:creator>
  <cp:lastModifiedBy>车向泉</cp:lastModifiedBy>
  <cp:revision>17</cp:revision>
  <dcterms:created xsi:type="dcterms:W3CDTF">2017-10-09T09:33:11Z</dcterms:created>
  <dcterms:modified xsi:type="dcterms:W3CDTF">2017-12-13T01:03:52Z</dcterms:modified>
</cp:coreProperties>
</file>